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4"/>
  </p:notesMasterIdLst>
  <p:handoutMasterIdLst>
    <p:handoutMasterId r:id="rId45"/>
  </p:handoutMasterIdLst>
  <p:sldIdLst>
    <p:sldId id="310" r:id="rId2"/>
    <p:sldId id="309" r:id="rId3"/>
    <p:sldId id="257" r:id="rId4"/>
    <p:sldId id="29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07" r:id="rId23"/>
    <p:sldId id="30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0" r:id="rId33"/>
    <p:sldId id="291" r:id="rId34"/>
    <p:sldId id="292" r:id="rId35"/>
    <p:sldId id="293" r:id="rId36"/>
    <p:sldId id="294" r:id="rId37"/>
    <p:sldId id="295" r:id="rId38"/>
    <p:sldId id="300" r:id="rId39"/>
    <p:sldId id="301" r:id="rId40"/>
    <p:sldId id="302" r:id="rId41"/>
    <p:sldId id="303" r:id="rId42"/>
    <p:sldId id="311" r:id="rId43"/>
  </p:sldIdLst>
  <p:sldSz cx="9144000" cy="6858000" type="screen4x3"/>
  <p:notesSz cx="7045325" cy="9345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62" autoAdjust="0"/>
    <p:restoredTop sz="99822" autoAdjust="0"/>
  </p:normalViewPr>
  <p:slideViewPr>
    <p:cSldViewPr>
      <p:cViewPr>
        <p:scale>
          <a:sx n="75" d="100"/>
          <a:sy n="75" d="100"/>
        </p:scale>
        <p:origin x="-24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2351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37BAD9-964C-4567-800B-3604E8AFDB39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8332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2351" y="8878332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97DEF5-7576-4440-BDAD-128A575C76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014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74" cy="4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s-Latn-BA" altLang="x-none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721" y="0"/>
            <a:ext cx="3052974" cy="4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2F4971C-ECDB-4EFF-9CE9-ED9BFB210B8E}" type="datetimeFigureOut">
              <a:rPr lang="bs-Latn-BA" altLang="x-none"/>
              <a:pPr>
                <a:defRPr/>
              </a:pPr>
              <a:t>28.2.2019</a:t>
            </a:fld>
            <a:endParaRPr lang="bs-Latn-BA" altLang="x-none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533" y="4439166"/>
            <a:ext cx="5636260" cy="420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s-Latn-BA" altLang="x-none" noProof="0" smtClean="0"/>
              <a:t>Click to edit Master text styles</a:t>
            </a:r>
          </a:p>
          <a:p>
            <a:pPr lvl="1"/>
            <a:r>
              <a:rPr lang="bs-Latn-BA" altLang="x-none" noProof="0" smtClean="0"/>
              <a:t>Second level</a:t>
            </a:r>
          </a:p>
          <a:p>
            <a:pPr lvl="2"/>
            <a:r>
              <a:rPr lang="bs-Latn-BA" altLang="x-none" noProof="0" smtClean="0"/>
              <a:t>Third level</a:t>
            </a:r>
          </a:p>
          <a:p>
            <a:pPr lvl="3"/>
            <a:r>
              <a:rPr lang="bs-Latn-BA" altLang="x-none" noProof="0" smtClean="0"/>
              <a:t>Fourth level</a:t>
            </a:r>
          </a:p>
          <a:p>
            <a:pPr lvl="4"/>
            <a:r>
              <a:rPr lang="bs-Latn-BA" altLang="x-none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6710"/>
            <a:ext cx="3052974" cy="4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s-Latn-BA" altLang="x-none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721" y="8876710"/>
            <a:ext cx="3052974" cy="4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8C97C8D-A685-4412-98A0-6AFB65763A7B}" type="slidenum">
              <a:rPr lang="bs-Latn-BA" altLang="x-none"/>
              <a:pPr>
                <a:defRPr/>
              </a:pPr>
              <a:t>‹#›</a:t>
            </a:fld>
            <a:endParaRPr lang="bs-Latn-BA" altLang="x-none"/>
          </a:p>
        </p:txBody>
      </p:sp>
    </p:spTree>
    <p:extLst>
      <p:ext uri="{BB962C8B-B14F-4D97-AF65-F5344CB8AC3E}">
        <p14:creationId xmlns:p14="http://schemas.microsoft.com/office/powerpoint/2010/main" val="21905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s-Latn-BA" altLang="x-none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61004" indent="-2926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70775" indent="-23415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9085" indent="-23415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107395" indent="-23415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75705" indent="-2341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44015" indent="-2341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12325" indent="-2341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80635" indent="-2341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D6C8783-FECE-402A-8049-73AC0F03D529}" type="slidenum">
              <a:rPr lang="bs-Latn-BA" altLang="x-none" smtClean="0">
                <a:latin typeface="Times New Roman" pitchFamily="18" charset="0"/>
              </a:rPr>
              <a:pPr>
                <a:spcBef>
                  <a:spcPct val="0"/>
                </a:spcBef>
              </a:pPr>
              <a:t>3</a:t>
            </a:fld>
            <a:endParaRPr lang="bs-Latn-BA" altLang="x-non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s-Latn-BA" altLang="x-non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EF86-1192-4E05-88B2-32B5BC173C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76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5F7E-656E-4FD3-8480-011681222E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59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56951-A92E-4E43-A2C7-1B22347D2F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1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9229-C4FC-418E-9FF2-4681628309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1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38C60-A77D-416B-A89D-D6F75F001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5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D789-D231-4025-BDA0-51D631E04B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46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B9367-EC4D-4BF0-A24D-991F76DFE9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44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D5CA-27A6-4064-BFFF-65F2B2243E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B3876-3B36-4766-9BD9-5E2481553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0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text styles</a:t>
            </a:r>
          </a:p>
          <a:p>
            <a:pPr lvl="1"/>
            <a:r>
              <a:rPr lang="en-US" altLang="x-none" smtClean="0"/>
              <a:t>Second level</a:t>
            </a:r>
          </a:p>
          <a:p>
            <a:pPr lvl="2"/>
            <a:r>
              <a:rPr lang="en-US" altLang="x-none" smtClean="0"/>
              <a:t>Third level</a:t>
            </a:r>
          </a:p>
          <a:p>
            <a:pPr lvl="3"/>
            <a:r>
              <a:rPr lang="en-US" altLang="x-none" smtClean="0"/>
              <a:t>Fourth level</a:t>
            </a:r>
          </a:p>
          <a:p>
            <a:pPr lvl="4"/>
            <a:r>
              <a:rPr lang="en-US" altLang="x-none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6987C11-2226-47EC-8E70-EBE27689A6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152128"/>
          </a:xfrm>
        </p:spPr>
        <p:txBody>
          <a:bodyPr/>
          <a:lstStyle/>
          <a:p>
            <a:pPr algn="ctr"/>
            <a:r>
              <a:rPr lang="bs-Latn-BA" sz="4400" b="1" dirty="0" smtClean="0"/>
              <a:t>DOKUMENT SIGURNOST</a:t>
            </a:r>
            <a:endParaRPr lang="bs-Latn-BA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smtClean="0"/>
              <a:t> </a:t>
            </a:r>
            <a:endParaRPr lang="bs-Latn-BA" dirty="0" smtClean="0"/>
          </a:p>
          <a:p>
            <a:r>
              <a:rPr lang="bs-Latn-BA" dirty="0" smtClean="0"/>
              <a:t>Banja Luka, 02/2019. godine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00026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939130"/>
          </a:xfrm>
        </p:spPr>
        <p:txBody>
          <a:bodyPr/>
          <a:lstStyle/>
          <a:p>
            <a:pPr eaLnBrk="1" hangingPunct="1">
              <a:defRPr/>
            </a:pPr>
            <a:r>
              <a:rPr lang="bs-Latn-BA" altLang="x-none" sz="4400" b="1" dirty="0" smtClean="0">
                <a:latin typeface="+mn-lt"/>
              </a:rPr>
              <a:t>ČUVANJE TAJNIH PODATAKA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132856"/>
            <a:ext cx="8534400" cy="4191744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bs-Latn-BA" altLang="x-none" sz="2400" b="1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bs-Latn-BA" altLang="x-none" sz="2400" b="1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Čuvanje</a:t>
            </a:r>
            <a:r>
              <a:rPr lang="hr-HR" altLang="x-none" dirty="0" smtClean="0">
                <a:solidFill>
                  <a:srgbClr val="000000"/>
                </a:solidFill>
              </a:rPr>
              <a:t> tajnih podataka je </a:t>
            </a:r>
            <a:r>
              <a:rPr lang="hr-HR" altLang="x-none" b="1" dirty="0" smtClean="0">
                <a:solidFill>
                  <a:srgbClr val="000000"/>
                </a:solidFill>
              </a:rPr>
              <a:t>propisana procedura održavanja izvornosti podataka</a:t>
            </a:r>
            <a:r>
              <a:rPr lang="hr-HR" altLang="x-none" dirty="0" smtClean="0">
                <a:solidFill>
                  <a:srgbClr val="000000"/>
                </a:solidFill>
              </a:rPr>
              <a:t> i sprječavanje njihovih otkrivanja, uništavanja i zloporabe.</a:t>
            </a: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buFontTx/>
              <a:buNone/>
            </a:pPr>
            <a:endParaRPr lang="hr-BA" altLang="x-none" dirty="0" smtClean="0"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bs-Latn-BA" altLang="x-none" b="1" dirty="0" smtClean="0">
                <a:solidFill>
                  <a:srgbClr val="000000"/>
                </a:solidFill>
              </a:rPr>
              <a:t>S</a:t>
            </a:r>
            <a:r>
              <a:rPr lang="hr-HR" altLang="x-none" b="1" dirty="0" smtClean="0">
                <a:solidFill>
                  <a:srgbClr val="000000"/>
                </a:solidFill>
              </a:rPr>
              <a:t>vaka</a:t>
            </a:r>
            <a:r>
              <a:rPr lang="en-GB" altLang="x-none" b="1" dirty="0" smtClean="0">
                <a:solidFill>
                  <a:srgbClr val="000000"/>
                </a:solidFill>
              </a:rPr>
              <a:t> </a:t>
            </a:r>
            <a:r>
              <a:rPr lang="en-GB" altLang="x-none" b="1" dirty="0" err="1" smtClean="0">
                <a:solidFill>
                  <a:srgbClr val="000000"/>
                </a:solidFill>
              </a:rPr>
              <a:t>instituciji</a:t>
            </a:r>
            <a:r>
              <a:rPr lang="hr-HR" altLang="x-none" dirty="0" smtClean="0">
                <a:solidFill>
                  <a:srgbClr val="000000"/>
                </a:solidFill>
              </a:rPr>
              <a:t> mora </a:t>
            </a:r>
            <a:r>
              <a:rPr lang="hr-HR" altLang="x-none" b="1" dirty="0" smtClean="0">
                <a:solidFill>
                  <a:srgbClr val="000000"/>
                </a:solidFill>
              </a:rPr>
              <a:t>uspostaviti sustav postupaka</a:t>
            </a:r>
            <a:r>
              <a:rPr lang="bs-Latn-BA" altLang="x-none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b="1" dirty="0" smtClean="0">
                <a:solidFill>
                  <a:srgbClr val="000000"/>
                </a:solidFill>
              </a:rPr>
              <a:t>i </a:t>
            </a:r>
            <a:r>
              <a:rPr lang="bs-Latn-BA" altLang="x-none" b="1" dirty="0" smtClean="0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hr-HR" altLang="x-none" b="1" dirty="0" smtClean="0">
                <a:solidFill>
                  <a:srgbClr val="000000"/>
                </a:solidFill>
              </a:rPr>
              <a:t>dluka važnih za čuvanje tajnih podataka</a:t>
            </a:r>
            <a:r>
              <a:rPr lang="hr-HR" altLang="x-none" dirty="0" smtClean="0">
                <a:solidFill>
                  <a:srgbClr val="000000"/>
                </a:solidFill>
              </a:rPr>
              <a:t> koji garantira da neće doći do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zloporabe i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neovlaštenog otkrivanja tih podataka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GB" altLang="x-none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8275"/>
            <a:ext cx="8534400" cy="1173163"/>
          </a:xfrm>
        </p:spPr>
        <p:txBody>
          <a:bodyPr/>
          <a:lstStyle/>
          <a:p>
            <a:pPr algn="ctr" eaLnBrk="1" hangingPunct="1">
              <a:defRPr/>
            </a:pPr>
            <a:r>
              <a:rPr lang="bs-Latn-BA" altLang="x-none" sz="4400" b="1" dirty="0" smtClean="0">
                <a:latin typeface="+mn-lt"/>
              </a:rPr>
              <a:t>ČUVANJE TAJNIH PODATAKA</a:t>
            </a:r>
            <a:endParaRPr lang="en-US" altLang="x-none" sz="4400" b="1" dirty="0" smtClean="0"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28775"/>
            <a:ext cx="8686800" cy="50006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BA" altLang="x-none" sz="2400" dirty="0" smtClean="0">
                <a:solidFill>
                  <a:srgbClr val="000000"/>
                </a:solidFill>
              </a:rPr>
              <a:t>Ovi </a:t>
            </a:r>
            <a:r>
              <a:rPr lang="hr-BA" altLang="x-none" sz="2400" b="1" dirty="0" smtClean="0">
                <a:solidFill>
                  <a:srgbClr val="000000"/>
                </a:solidFill>
              </a:rPr>
              <a:t>p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ostupci</a:t>
            </a:r>
            <a:r>
              <a:rPr lang="hr-HR" altLang="x-none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i odluke moraju sadržavati</a:t>
            </a:r>
            <a:r>
              <a:rPr lang="hr-HR" altLang="x-none" sz="2400" dirty="0" smtClean="0">
                <a:solidFill>
                  <a:srgbClr val="000000"/>
                </a:solidFill>
              </a:rPr>
              <a:t>:</a:t>
            </a:r>
            <a:endParaRPr lang="hr-HR" altLang="x-none" sz="2400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hr-HR" altLang="x-none" sz="1400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a)      </a:t>
            </a: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sz="2400" dirty="0" smtClean="0">
                <a:solidFill>
                  <a:srgbClr val="000000"/>
                </a:solidFill>
              </a:rPr>
              <a:t>opće sigurnosne odluke,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b)      </a:t>
            </a: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sz="2400" dirty="0" smtClean="0">
                <a:solidFill>
                  <a:srgbClr val="000000"/>
                </a:solidFill>
              </a:rPr>
              <a:t>zaštitu osoba koje imaju pristup tajnim podacima,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c)      </a:t>
            </a: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sz="2400" dirty="0" smtClean="0">
                <a:solidFill>
                  <a:srgbClr val="000000"/>
                </a:solidFill>
              </a:rPr>
              <a:t>zaštitu prostorija,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d)      </a:t>
            </a: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sz="2400" dirty="0" smtClean="0">
                <a:solidFill>
                  <a:srgbClr val="000000"/>
                </a:solidFill>
              </a:rPr>
              <a:t>zaštitu dokumenata i medija koji sadrže tajne podatke,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e)      </a:t>
            </a: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sz="2400" dirty="0" smtClean="0">
                <a:solidFill>
                  <a:srgbClr val="000000"/>
                </a:solidFill>
              </a:rPr>
              <a:t>zaštitu komunikacija putem kojih se prenose tajni podaci,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f)        način označavanja stupnjeva tajnosti,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g)      </a:t>
            </a: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sz="2400" dirty="0" smtClean="0">
                <a:solidFill>
                  <a:srgbClr val="000000"/>
                </a:solidFill>
              </a:rPr>
              <a:t>zaštitu opreme kojom se obrađuju tajni podaci,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h)    način upoznavanja korisnika sa odlukama i postupcima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	zaštite,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i)        nadzor i evidentiranje pristupa tajnim podacima,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j)        nadzor i evidentiranje slanja i distribucije tajnih podataka.</a:t>
            </a:r>
            <a:endParaRPr lang="en-GB" altLang="x-none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37117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bs-Latn-BA" altLang="x-none" sz="4400" b="1" dirty="0" smtClean="0">
                <a:latin typeface="+mn-lt"/>
              </a:rPr>
              <a:t>SIGURNOST TAJNIH PODATAKA I ASPEKTI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3195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Sigurnost tajnih podataka</a:t>
            </a:r>
            <a:r>
              <a:rPr lang="hr-HR" altLang="x-none" sz="2400" dirty="0" smtClean="0">
                <a:solidFill>
                  <a:srgbClr val="000000"/>
                </a:solidFill>
              </a:rPr>
              <a:t>, kada govorimo o njihovoj zaštiti,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je postignuto stanje</a:t>
            </a:r>
            <a:r>
              <a:rPr lang="hr-HR" altLang="x-none" sz="2400" dirty="0" smtClean="0">
                <a:solidFill>
                  <a:srgbClr val="000000"/>
                </a:solidFill>
              </a:rPr>
              <a:t> u kojem su određene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informacije, materijali, osoblje</a:t>
            </a:r>
            <a:r>
              <a:rPr lang="hr-HR" altLang="x-none" sz="2400" dirty="0" smtClean="0">
                <a:solidFill>
                  <a:srgbClr val="000000"/>
                </a:solidFill>
              </a:rPr>
              <a:t>, aktivnosti i instalacije,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zaštićeni </a:t>
            </a:r>
            <a:r>
              <a:rPr lang="hr-HR" altLang="x-none" sz="2400" dirty="0" smtClean="0">
                <a:solidFill>
                  <a:srgbClr val="000000"/>
                </a:solidFill>
              </a:rPr>
              <a:t>od neovlaštenih aktivnosti, gubitka ili otkrivanja.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 </a:t>
            </a: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sz="2400" dirty="0" smtClean="0">
                <a:solidFill>
                  <a:srgbClr val="000000"/>
                </a:solidFill>
              </a:rPr>
              <a:t>Sigurnost tajnih podataka podrazumjeva sljedeć</a:t>
            </a: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hr-HR" altLang="x-none" sz="2400" dirty="0" smtClean="0">
                <a:solidFill>
                  <a:srgbClr val="000000"/>
                </a:solidFill>
              </a:rPr>
              <a:t> </a:t>
            </a: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aspekte</a:t>
            </a:r>
            <a:r>
              <a:rPr lang="hr-HR" altLang="x-none" sz="2400" dirty="0" smtClean="0">
                <a:solidFill>
                  <a:srgbClr val="000000"/>
                </a:solidFill>
              </a:rPr>
              <a:t>:</a:t>
            </a:r>
            <a:endParaRPr lang="hr-HR" altLang="x-none" sz="2400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 a)      Osobnu ili personalnu sigurnost,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</a:rPr>
              <a:t> </a:t>
            </a:r>
            <a:r>
              <a:rPr lang="hr-HR" altLang="x-none" sz="2400" dirty="0" smtClean="0">
                <a:solidFill>
                  <a:srgbClr val="000000"/>
                </a:solidFill>
              </a:rPr>
              <a:t>b)      Fizičku sigurnost,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sz="2400" b="1" dirty="0" smtClean="0">
                <a:solidFill>
                  <a:srgbClr val="000000"/>
                </a:solidFill>
              </a:rPr>
              <a:t>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c)      Dokument sigurnost,</a:t>
            </a:r>
            <a:endParaRPr lang="bs-Latn-BA" altLang="x-none" sz="24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</a:rPr>
              <a:t> </a:t>
            </a:r>
            <a:r>
              <a:rPr lang="hr-HR" altLang="x-none" sz="2400" dirty="0" smtClean="0">
                <a:solidFill>
                  <a:srgbClr val="000000"/>
                </a:solidFill>
              </a:rPr>
              <a:t>d)      Informatičku sigurnost</a:t>
            </a:r>
            <a:r>
              <a:rPr lang="bs-Latn-BA" altLang="x-none" sz="2400" dirty="0" smtClean="0">
                <a:solidFill>
                  <a:srgbClr val="000000"/>
                </a:solidFill>
              </a:rPr>
              <a:t> i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sz="2400" dirty="0" smtClean="0"/>
              <a:t> e)      </a:t>
            </a:r>
            <a:r>
              <a:rPr lang="en-GB" altLang="x-none" sz="2400" dirty="0" err="1" smtClean="0"/>
              <a:t>Industrijsku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sigurnost</a:t>
            </a:r>
            <a:r>
              <a:rPr lang="en-GB" altLang="x-none" sz="2400" dirty="0" smtClean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22396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4400" b="1" dirty="0" smtClean="0">
                <a:latin typeface="+mn-lt"/>
              </a:rPr>
              <a:t>P</a:t>
            </a:r>
            <a:r>
              <a:rPr lang="bs-Latn-BA" sz="4400" b="1" dirty="0" smtClean="0">
                <a:latin typeface="+mn-lt"/>
              </a:rPr>
              <a:t>OJAM DOKUMENT SIGURNOSTI</a:t>
            </a:r>
            <a:r>
              <a:rPr lang="en-GB" sz="4400" dirty="0" smtClean="0">
                <a:latin typeface="+mn-lt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20888"/>
            <a:ext cx="8077200" cy="367511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Dokument sigurnost su procedure</a:t>
            </a:r>
            <a:r>
              <a:rPr lang="hr-HR" altLang="x-none" dirty="0" smtClean="0">
                <a:solidFill>
                  <a:srgbClr val="000000"/>
                </a:solidFill>
              </a:rPr>
              <a:t> koje se koriste prilikom postupanja s tajnim podacima.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hr-HR" altLang="x-none" dirty="0" smtClean="0">
                <a:solidFill>
                  <a:srgbClr val="000000"/>
                </a:solidFill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hr-HR" altLang="x-none" dirty="0">
                <a:solidFill>
                  <a:srgbClr val="000000"/>
                </a:solidFill>
              </a:rPr>
              <a:t>	</a:t>
            </a:r>
            <a:r>
              <a:rPr lang="hr-HR" altLang="x-none" dirty="0" smtClean="0">
                <a:solidFill>
                  <a:srgbClr val="000000"/>
                </a:solidFill>
              </a:rPr>
              <a:t>To je </a:t>
            </a:r>
            <a:r>
              <a:rPr lang="hr-HR" altLang="x-none" b="1" dirty="0" smtClean="0">
                <a:solidFill>
                  <a:srgbClr val="000000"/>
                </a:solidFill>
              </a:rPr>
              <a:t>primjena administrativnih mjera kojima se kontrolira put tajnih podataka</a:t>
            </a:r>
            <a:r>
              <a:rPr lang="hr-HR" altLang="x-none" dirty="0" smtClean="0">
                <a:solidFill>
                  <a:srgbClr val="000000"/>
                </a:solidFill>
              </a:rPr>
              <a:t> </a:t>
            </a:r>
            <a:r>
              <a:rPr lang="hr-HR" altLang="x-none" b="1" dirty="0" smtClean="0">
                <a:solidFill>
                  <a:srgbClr val="000000"/>
                </a:solidFill>
              </a:rPr>
              <a:t>od njihova nastanka pa do uništenja ili skidanja  tajnosti,</a:t>
            </a:r>
            <a:r>
              <a:rPr lang="hr-HR" altLang="x-none" dirty="0" smtClean="0">
                <a:solidFill>
                  <a:srgbClr val="000000"/>
                </a:solidFill>
              </a:rPr>
              <a:t> uključujući sve procedure koje se izvode u tom procesu, kao što su nastanak, registriranje, kopiranje, prijevod, prijenos i uništavanje.</a:t>
            </a:r>
            <a:endParaRPr lang="en-GB" altLang="x-none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509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r-BA" altLang="x-none" sz="4000" b="1" dirty="0" smtClean="0">
                <a:latin typeface="Arial" charset="0"/>
              </a:rPr>
              <a:t>	</a:t>
            </a:r>
            <a:r>
              <a:rPr lang="hr-BA" altLang="x-none" sz="4900" b="1" dirty="0" smtClean="0">
                <a:latin typeface="+mn-lt"/>
              </a:rPr>
              <a:t>DOKUMENT SIGURNOST - 	PROCEDURE</a:t>
            </a:r>
            <a:endParaRPr lang="en-GB" altLang="x-none" sz="4900" b="1" dirty="0" smtClean="0">
              <a:latin typeface="+mn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57338"/>
            <a:ext cx="7239000" cy="48958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None/>
            </a:pPr>
            <a:endParaRPr lang="hr-HR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HR" altLang="x-none" sz="2400" dirty="0" smtClean="0">
                <a:solidFill>
                  <a:srgbClr val="000000"/>
                </a:solidFill>
              </a:rPr>
              <a:t>Određivanje stupnja tajnosti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HR" altLang="x-none" sz="2400" dirty="0" smtClean="0">
                <a:solidFill>
                  <a:srgbClr val="000000"/>
                </a:solidFill>
              </a:rPr>
              <a:t>Osobe ovlaštene za određivanje stupnja tajnosti 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HR" altLang="x-none" sz="2400" dirty="0" smtClean="0">
                <a:solidFill>
                  <a:srgbClr val="000000"/>
                </a:solidFill>
              </a:rPr>
              <a:t>Postupak određivanja tajnosti podataka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HR" altLang="x-none" sz="2400" dirty="0" smtClean="0">
                <a:solidFill>
                  <a:srgbClr val="000000"/>
                </a:solidFill>
              </a:rPr>
              <a:t>Oznake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HR" altLang="x-none" sz="2400" dirty="0" smtClean="0">
                <a:solidFill>
                  <a:srgbClr val="000000"/>
                </a:solidFill>
              </a:rPr>
              <a:t>Prestanak tajnosti i promjena stupnja tajnosti 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HR" altLang="x-none" sz="2400" dirty="0" smtClean="0">
                <a:solidFill>
                  <a:srgbClr val="000000"/>
                </a:solidFill>
              </a:rPr>
              <a:t>Evidencije tajnih podataka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HR" altLang="x-none" sz="2400" dirty="0" smtClean="0">
                <a:solidFill>
                  <a:srgbClr val="000000"/>
                </a:solidFill>
              </a:rPr>
              <a:t>Umnožavanje / Fotokopiranje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HR" altLang="x-none" sz="2400" dirty="0" smtClean="0">
                <a:solidFill>
                  <a:srgbClr val="000000"/>
                </a:solidFill>
              </a:rPr>
              <a:t>Prijenos tajnih podataka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BA" altLang="x-none" sz="2400" dirty="0" smtClean="0">
                <a:ea typeface="MS Mincho" charset="-128"/>
              </a:rPr>
              <a:t>Me</a:t>
            </a:r>
            <a:r>
              <a:rPr lang="hr-BA" altLang="x-none" sz="2400" dirty="0" smtClean="0">
                <a:latin typeface="Times New Roman" pitchFamily="18" charset="0"/>
              </a:rPr>
              <a:t>đ</a:t>
            </a:r>
            <a:r>
              <a:rPr lang="hr-BA" altLang="x-none" sz="2400" dirty="0" smtClean="0">
                <a:ea typeface="MS Mincho" charset="-128"/>
              </a:rPr>
              <a:t>unarodna razmjena tajnih podataka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BA" altLang="x-none" sz="2400" dirty="0" smtClean="0"/>
              <a:t>Arhiviranje tajnih podataka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HR" altLang="x-none" sz="2400" dirty="0" smtClean="0">
                <a:solidFill>
                  <a:srgbClr val="000000"/>
                </a:solidFill>
              </a:rPr>
              <a:t>Uništavanje</a:t>
            </a: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 tajnih podataka</a:t>
            </a:r>
            <a:endParaRPr lang="hr-HR" altLang="x-none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hr-HR" altLang="x-none" sz="2400" dirty="0" smtClean="0">
                <a:solidFill>
                  <a:srgbClr val="000000"/>
                </a:solidFill>
              </a:rPr>
              <a:t>Neovlašteno otkrivanje tajnih podataka</a:t>
            </a:r>
            <a:endParaRPr lang="en-GB" altLang="x-none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4400" b="1" dirty="0" smtClean="0">
                <a:latin typeface="+mn-lt"/>
              </a:rPr>
              <a:t>O</a:t>
            </a:r>
            <a:r>
              <a:rPr lang="bs-Latn-BA" sz="4400" b="1" dirty="0" smtClean="0">
                <a:latin typeface="+mn-lt"/>
              </a:rPr>
              <a:t>DREĐIVANJE STUPNJA TAJNOSTI</a:t>
            </a:r>
            <a:r>
              <a:rPr lang="en-GB" sz="4400" dirty="0" smtClean="0">
                <a:latin typeface="+mn-lt"/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sz="2800" b="1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Određivanje tajnosti</a:t>
            </a:r>
            <a:r>
              <a:rPr lang="hr-HR" altLang="x-none" dirty="0" smtClean="0">
                <a:solidFill>
                  <a:srgbClr val="000000"/>
                </a:solidFill>
              </a:rPr>
              <a:t> podatka je </a:t>
            </a:r>
            <a:r>
              <a:rPr lang="hr-HR" altLang="x-none" b="1" dirty="0" smtClean="0">
                <a:solidFill>
                  <a:srgbClr val="000000"/>
                </a:solidFill>
              </a:rPr>
              <a:t>postupak kojim se taj podatak, sukladno Zakonu</a:t>
            </a:r>
            <a:r>
              <a:rPr lang="hr-BA" altLang="x-none" b="1" dirty="0" smtClean="0">
                <a:solidFill>
                  <a:srgbClr val="000000"/>
                </a:solidFill>
              </a:rPr>
              <a:t>,</a:t>
            </a:r>
            <a:r>
              <a:rPr lang="hr-HR" altLang="x-none" b="1" dirty="0" smtClean="0">
                <a:solidFill>
                  <a:srgbClr val="000000"/>
                </a:solidFill>
              </a:rPr>
              <a:t> određuje kao tajan</a:t>
            </a:r>
            <a:r>
              <a:rPr lang="hr-HR" altLang="x-none" dirty="0" smtClean="0">
                <a:solidFill>
                  <a:srgbClr val="000000"/>
                </a:solidFill>
              </a:rPr>
              <a:t>, s određenim karakterom, stupnjem i rokom tajnosti.</a:t>
            </a:r>
            <a:endParaRPr lang="hr-BA" altLang="x-none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r-BA" altLang="x-none" dirty="0" smtClean="0"/>
              <a:t> 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dirty="0" smtClean="0">
                <a:latin typeface="Times New Roman" pitchFamily="18" charset="0"/>
              </a:rPr>
              <a:t>	</a:t>
            </a:r>
            <a:r>
              <a:rPr lang="en-GB" altLang="x-none" b="1" dirty="0" err="1" smtClean="0"/>
              <a:t>Stupanj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tajnosti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nekog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podatka</a:t>
            </a:r>
            <a:r>
              <a:rPr lang="en-GB" altLang="x-none" dirty="0" smtClean="0"/>
              <a:t> </a:t>
            </a:r>
            <a:r>
              <a:rPr lang="en-GB" altLang="x-none" b="1" dirty="0" err="1" smtClean="0"/>
              <a:t>može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odrediti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isključivo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ovlaštena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osoba</a:t>
            </a:r>
            <a:r>
              <a:rPr lang="en-GB" altLang="x-none" dirty="0" smtClean="0"/>
              <a:t>, a </a:t>
            </a:r>
            <a:r>
              <a:rPr lang="en-GB" altLang="x-none" b="1" dirty="0" err="1" smtClean="0"/>
              <a:t>prijedlog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za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određivanje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stupnja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tajnosti</a:t>
            </a:r>
            <a:r>
              <a:rPr lang="en-GB" altLang="x-none" dirty="0" smtClean="0"/>
              <a:t> tog </a:t>
            </a:r>
            <a:r>
              <a:rPr lang="en-GB" altLang="x-none" dirty="0" err="1" smtClean="0"/>
              <a:t>podatka</a:t>
            </a:r>
            <a:r>
              <a:rPr lang="en-GB" altLang="x-none" dirty="0" smtClean="0"/>
              <a:t> </a:t>
            </a:r>
            <a:r>
              <a:rPr lang="en-GB" altLang="x-none" b="1" dirty="0" err="1" smtClean="0"/>
              <a:t>daju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zaposlenici</a:t>
            </a:r>
            <a:r>
              <a:rPr lang="en-GB" altLang="x-none" dirty="0" smtClean="0"/>
              <a:t> u </a:t>
            </a:r>
            <a:r>
              <a:rPr lang="en-GB" altLang="x-none" dirty="0" err="1" smtClean="0"/>
              <a:t>određenoj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instituciji</a:t>
            </a:r>
            <a:r>
              <a:rPr lang="en-GB" altLang="x-none" dirty="0" smtClean="0"/>
              <a:t> </a:t>
            </a:r>
            <a:r>
              <a:rPr lang="en-GB" altLang="x-none" b="1" dirty="0" err="1" smtClean="0"/>
              <a:t>na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temelju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procjene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sigurnosnog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značaja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informacije</a:t>
            </a:r>
            <a:r>
              <a:rPr lang="en-GB" altLang="x-none" dirty="0" smtClean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0795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4400" b="1" dirty="0" smtClean="0">
                <a:latin typeface="+mn-lt"/>
              </a:rPr>
              <a:t>O</a:t>
            </a:r>
            <a:r>
              <a:rPr lang="bs-Latn-BA" sz="4400" b="1" dirty="0" smtClean="0">
                <a:latin typeface="+mn-lt"/>
              </a:rPr>
              <a:t>DREĐIVANJE STUPNJA TAJNOSTI</a:t>
            </a:r>
            <a:r>
              <a:rPr lang="bs-Latn-BA" sz="4400" dirty="0" smtClean="0">
                <a:latin typeface="+mn-lt"/>
              </a:rPr>
              <a:t> </a:t>
            </a:r>
            <a:endParaRPr lang="en-GB" sz="4400" dirty="0" smtClean="0">
              <a:latin typeface="+mn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Zakonom o zaštiti tajnih podataka</a:t>
            </a:r>
            <a:r>
              <a:rPr lang="hr-HR" altLang="x-none" sz="2400" dirty="0" smtClean="0">
                <a:solidFill>
                  <a:srgbClr val="000000"/>
                </a:solidFill>
              </a:rPr>
              <a:t> propisani su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sljedeći stupnjevi</a:t>
            </a:r>
            <a:r>
              <a:rPr lang="hr-HR" altLang="x-none" sz="2400" dirty="0" smtClean="0">
                <a:solidFill>
                  <a:srgbClr val="000000"/>
                </a:solidFill>
              </a:rPr>
              <a:t> tajnosti:</a:t>
            </a:r>
            <a:endParaRPr lang="bs-Latn-BA" altLang="x-none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hr-HR" altLang="x-none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 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VRLO TAJNO</a:t>
            </a:r>
            <a:r>
              <a:rPr lang="hr-HR" altLang="x-none" sz="2400" dirty="0" smtClean="0">
                <a:solidFill>
                  <a:srgbClr val="000000"/>
                </a:solidFill>
              </a:rPr>
              <a:t> – čije otkrivanje ugrožava integritet BiH i nanosi nepopravljivu štetu 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</a:rPr>
              <a:t>  </a:t>
            </a:r>
            <a:r>
              <a:rPr lang="bs-Latn-BA" altLang="x-none" sz="2400" b="1" dirty="0" smtClean="0">
                <a:solidFill>
                  <a:srgbClr val="000000"/>
                </a:solidFill>
              </a:rPr>
              <a:t>T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AJNO </a:t>
            </a:r>
            <a:r>
              <a:rPr lang="hr-HR" altLang="x-none" sz="2400" dirty="0" smtClean="0">
                <a:solidFill>
                  <a:srgbClr val="000000"/>
                </a:solidFill>
              </a:rPr>
              <a:t>– čije otkrivanje bi nanijelo izuzetno teške posljedice po sigurnosne, političke, gospodarske i druge interese BiH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</a:rPr>
              <a:t> </a:t>
            </a:r>
            <a:r>
              <a:rPr lang="hr-HR" altLang="x-none" sz="2400" dirty="0" smtClean="0">
                <a:solidFill>
                  <a:srgbClr val="000000"/>
                </a:solidFill>
              </a:rPr>
              <a:t>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POVJERLJIVO</a:t>
            </a:r>
            <a:r>
              <a:rPr lang="hr-HR" altLang="x-none" sz="2400" dirty="0" smtClean="0">
                <a:solidFill>
                  <a:srgbClr val="000000"/>
                </a:solidFill>
              </a:rPr>
              <a:t> – čije otkrivanje bi nanijelo štetu sigurnosti i interesima BiH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 </a:t>
            </a:r>
            <a:r>
              <a:rPr lang="en-GB" altLang="x-none" sz="2400" b="1" dirty="0" smtClean="0"/>
              <a:t>INTERNO</a:t>
            </a:r>
            <a:r>
              <a:rPr lang="en-GB" altLang="x-none" sz="2400" dirty="0" smtClean="0"/>
              <a:t> – </a:t>
            </a:r>
            <a:r>
              <a:rPr lang="en-GB" altLang="x-none" sz="2400" dirty="0" err="1" smtClean="0"/>
              <a:t>čije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otkrivanje</a:t>
            </a:r>
            <a:r>
              <a:rPr lang="en-GB" altLang="x-none" sz="2400" dirty="0" smtClean="0"/>
              <a:t> bi </a:t>
            </a:r>
            <a:r>
              <a:rPr lang="en-GB" altLang="x-none" sz="2400" dirty="0" err="1" smtClean="0"/>
              <a:t>moglo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naštetiti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djelovanju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državnih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i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entitetskih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tijela</a:t>
            </a:r>
            <a:r>
              <a:rPr lang="en-GB" altLang="x-none" sz="2400" dirty="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752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x-none" sz="4400" b="1" dirty="0" smtClean="0">
                <a:latin typeface="+mn-lt"/>
              </a:rPr>
              <a:t>O</a:t>
            </a:r>
            <a:r>
              <a:rPr lang="bs-Latn-BA" altLang="x-none" sz="4400" b="1" dirty="0" smtClean="0">
                <a:latin typeface="+mn-lt"/>
              </a:rPr>
              <a:t>SOBE OVLAŠTENE ZA ODREĐIVANJE TAJNOSTI</a:t>
            </a:r>
            <a:r>
              <a:rPr lang="en-GB" altLang="x-none" sz="4400" b="1" u="sng" dirty="0" smtClean="0">
                <a:latin typeface="+mn-lt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001000" cy="40322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Člankom 13. Zakona</a:t>
            </a:r>
            <a:r>
              <a:rPr lang="hr-HR" altLang="x-none" sz="2400" dirty="0" smtClean="0">
                <a:solidFill>
                  <a:srgbClr val="000000"/>
                </a:solidFill>
              </a:rPr>
              <a:t> o zaštiti tajnih podataka navedene su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osobe koje su ovlaštene za određivanje</a:t>
            </a:r>
            <a:r>
              <a:rPr lang="hr-HR" altLang="x-none" sz="2400" dirty="0" smtClean="0">
                <a:solidFill>
                  <a:srgbClr val="000000"/>
                </a:solidFill>
              </a:rPr>
              <a:t> stupnja tajnosti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INTERNO, POVJERLJIVO i TAJNO.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Člankom 14. istog Zakona</a:t>
            </a:r>
            <a:r>
              <a:rPr lang="hr-HR" altLang="x-none" sz="2400" dirty="0" smtClean="0">
                <a:solidFill>
                  <a:srgbClr val="000000"/>
                </a:solidFill>
              </a:rPr>
              <a:t> navedene su osobe koje su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ovlaštene za određivanje stupnja tajnosti VRLO TAJNO</a:t>
            </a:r>
            <a:r>
              <a:rPr lang="bs-Latn-BA" altLang="x-none" sz="2400" dirty="0" smtClean="0">
                <a:solidFill>
                  <a:srgbClr val="000000"/>
                </a:solidFill>
              </a:rPr>
              <a:t>.</a:t>
            </a:r>
            <a:endParaRPr lang="hr-HR" altLang="x-none" sz="12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1200" dirty="0" smtClean="0">
                <a:solidFill>
                  <a:srgbClr val="000000"/>
                </a:solidFill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dirty="0" smtClean="0">
                <a:latin typeface="Times New Roman" pitchFamily="18" charset="0"/>
              </a:rPr>
              <a:t>	</a:t>
            </a:r>
            <a:r>
              <a:rPr lang="bs-Latn-BA" altLang="x-none" sz="2400" b="1" dirty="0" smtClean="0">
                <a:latin typeface="Times New Roman" pitchFamily="18" charset="0"/>
              </a:rPr>
              <a:t>O</a:t>
            </a:r>
            <a:r>
              <a:rPr lang="en-GB" altLang="x-none" sz="2400" b="1" dirty="0" err="1" smtClean="0"/>
              <a:t>sobe</a:t>
            </a:r>
            <a:r>
              <a:rPr lang="en-GB" altLang="x-none" sz="2400" b="1" dirty="0" smtClean="0"/>
              <a:t> </a:t>
            </a:r>
            <a:r>
              <a:rPr lang="en-GB" altLang="x-none" sz="2400" b="1" dirty="0" err="1" smtClean="0"/>
              <a:t>ovlaštene</a:t>
            </a:r>
            <a:r>
              <a:rPr lang="en-GB" altLang="x-none" sz="2400" dirty="0" smtClean="0"/>
              <a:t> da </a:t>
            </a:r>
            <a:r>
              <a:rPr lang="en-GB" altLang="x-none" sz="2400" dirty="0" err="1" smtClean="0"/>
              <a:t>odrede</a:t>
            </a:r>
            <a:r>
              <a:rPr lang="en-GB" altLang="x-none" sz="2400" dirty="0" smtClean="0"/>
              <a:t> </a:t>
            </a:r>
            <a:r>
              <a:rPr lang="bs-Latn-BA" altLang="x-none" sz="2400" dirty="0" smtClean="0">
                <a:latin typeface="Times New Roman" pitchFamily="18" charset="0"/>
              </a:rPr>
              <a:t>stupanj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tajnosti</a:t>
            </a:r>
            <a:r>
              <a:rPr lang="en-GB" altLang="x-none" sz="2400" dirty="0" smtClean="0"/>
              <a:t> </a:t>
            </a:r>
            <a:r>
              <a:rPr lang="en-GB" altLang="x-none" sz="2400" b="1" dirty="0" smtClean="0"/>
              <a:t>VRLO TAJNO</a:t>
            </a:r>
            <a:r>
              <a:rPr lang="en-GB" altLang="x-none" sz="2400" dirty="0" smtClean="0"/>
              <a:t>, </a:t>
            </a:r>
            <a:r>
              <a:rPr lang="en-GB" altLang="x-none" sz="2400" b="1" dirty="0" err="1" smtClean="0"/>
              <a:t>mogu</a:t>
            </a:r>
            <a:r>
              <a:rPr lang="en-GB" altLang="x-none" sz="2400" b="1" dirty="0" smtClean="0"/>
              <a:t> </a:t>
            </a:r>
            <a:r>
              <a:rPr lang="en-GB" altLang="x-none" sz="2400" b="1" dirty="0" err="1" smtClean="0"/>
              <a:t>također</a:t>
            </a:r>
            <a:r>
              <a:rPr lang="en-GB" altLang="x-none" sz="2400" b="1" dirty="0" smtClean="0"/>
              <a:t> </a:t>
            </a:r>
            <a:r>
              <a:rPr lang="en-GB" altLang="x-none" sz="2400" b="1" dirty="0" err="1" smtClean="0"/>
              <a:t>odrediti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i</a:t>
            </a:r>
            <a:r>
              <a:rPr lang="en-GB" altLang="x-none" sz="2400" dirty="0" smtClean="0"/>
              <a:t> </a:t>
            </a:r>
            <a:r>
              <a:rPr lang="bs-Latn-BA" altLang="x-none" sz="2400" dirty="0" smtClean="0"/>
              <a:t>niže </a:t>
            </a:r>
            <a:r>
              <a:rPr lang="en-GB" altLang="x-none" sz="2400" dirty="0" err="1" smtClean="0"/>
              <a:t>stupnjeve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tajnosti</a:t>
            </a:r>
            <a:r>
              <a:rPr lang="en-GB" altLang="x-none" sz="2400" dirty="0" smtClean="0"/>
              <a:t> </a:t>
            </a:r>
            <a:r>
              <a:rPr lang="en-GB" altLang="x-none" sz="2400" b="1" dirty="0" smtClean="0"/>
              <a:t>INTERNO, POVJERLJIVO </a:t>
            </a:r>
            <a:r>
              <a:rPr lang="en-GB" altLang="x-none" sz="2400" b="1" dirty="0" err="1" smtClean="0"/>
              <a:t>i</a:t>
            </a:r>
            <a:r>
              <a:rPr lang="en-GB" altLang="x-none" sz="2400" b="1" dirty="0" smtClean="0"/>
              <a:t> TAJNO</a:t>
            </a:r>
            <a:r>
              <a:rPr lang="en-GB" altLang="x-none" sz="2400" dirty="0" smtClean="0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4400" b="1" dirty="0" smtClean="0">
                <a:latin typeface="+mn-lt"/>
              </a:rPr>
              <a:t>P</a:t>
            </a:r>
            <a:r>
              <a:rPr lang="bs-Latn-BA" sz="4400" b="1" dirty="0" smtClean="0">
                <a:latin typeface="+mn-lt"/>
              </a:rPr>
              <a:t>OSTUPAK ODREĐIVANJA TAJNOSTI</a:t>
            </a:r>
            <a:r>
              <a:rPr lang="en-GB" sz="4400" b="1" dirty="0" smtClean="0">
                <a:latin typeface="+mn-lt"/>
              </a:rPr>
              <a:t> </a:t>
            </a:r>
            <a:r>
              <a:rPr lang="bs-Latn-BA" sz="4400" b="1" dirty="0" smtClean="0">
                <a:latin typeface="+mn-lt"/>
              </a:rPr>
              <a:t>PODATAKA</a:t>
            </a:r>
            <a:r>
              <a:rPr lang="en-GB" sz="4400" dirty="0" smtClean="0">
                <a:latin typeface="+mn-lt"/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53635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b="1" dirty="0" smtClean="0">
                <a:solidFill>
                  <a:srgbClr val="000000"/>
                </a:solidFill>
                <a:latin typeface="Times New Roman" pitchFamily="18" charset="0"/>
              </a:rPr>
              <a:t>	Za određivanje tajnosti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nekog podatka, </a:t>
            </a:r>
            <a:r>
              <a:rPr lang="hr-HR" altLang="x-none" b="1" dirty="0" smtClean="0">
                <a:solidFill>
                  <a:srgbClr val="000000"/>
                </a:solidFill>
              </a:rPr>
              <a:t>podnosi se prijedlog</a:t>
            </a:r>
            <a:r>
              <a:rPr lang="hr-HR" altLang="x-none" dirty="0" smtClean="0">
                <a:solidFill>
                  <a:srgbClr val="000000"/>
                </a:solidFill>
              </a:rPr>
              <a:t> za određivanje tajnosti podatka, </a:t>
            </a:r>
            <a:r>
              <a:rPr lang="hr-HR" altLang="x-none" b="1" dirty="0" smtClean="0">
                <a:solidFill>
                  <a:srgbClr val="000000"/>
                </a:solidFill>
              </a:rPr>
              <a:t>nakon čega ovlaštena osoba donosi pisanu ocjenu</a:t>
            </a:r>
            <a:r>
              <a:rPr lang="hr-HR" altLang="x-none" dirty="0" smtClean="0">
                <a:solidFill>
                  <a:srgbClr val="000000"/>
                </a:solidFill>
              </a:rPr>
              <a:t> o mogućoj štetnosti za sigurnost BiH. </a:t>
            </a:r>
            <a:r>
              <a:rPr lang="hr-HR" altLang="x-none" b="1" dirty="0" smtClean="0">
                <a:solidFill>
                  <a:srgbClr val="000000"/>
                </a:solidFill>
              </a:rPr>
              <a:t>Ta ocjena je temelj za određivanje stupnja tajnosti.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dirty="0" smtClean="0">
                <a:solidFill>
                  <a:srgbClr val="000000"/>
                </a:solidFill>
              </a:rPr>
              <a:t> 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bs-Latn-BA" altLang="x-none" sz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GB" altLang="x-none" b="1" dirty="0" err="1" smtClean="0"/>
              <a:t>Prema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stupnju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tajnosti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dokumenta</a:t>
            </a:r>
            <a:r>
              <a:rPr lang="en-GB" altLang="x-none" dirty="0" smtClean="0"/>
              <a:t> </a:t>
            </a:r>
            <a:r>
              <a:rPr lang="en-GB" altLang="x-none" b="1" dirty="0" err="1" smtClean="0"/>
              <a:t>određuje</a:t>
            </a:r>
            <a:r>
              <a:rPr lang="en-GB" altLang="x-none" b="1" dirty="0" smtClean="0"/>
              <a:t> se </a:t>
            </a:r>
            <a:r>
              <a:rPr lang="en-GB" altLang="x-none" b="1" dirty="0" err="1" smtClean="0"/>
              <a:t>koje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će</a:t>
            </a:r>
            <a:r>
              <a:rPr lang="en-GB" altLang="x-none" b="1" dirty="0" smtClean="0"/>
              <a:t> se </a:t>
            </a:r>
            <a:r>
              <a:rPr lang="en-GB" altLang="x-none" b="1" dirty="0" err="1" smtClean="0"/>
              <a:t>mjere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fizičke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sigurnosti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primjenjivati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kod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pohrane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prijenosa</a:t>
            </a:r>
            <a:r>
              <a:rPr lang="en-GB" altLang="x-none" dirty="0" smtClean="0"/>
              <a:t>, </a:t>
            </a:r>
            <a:r>
              <a:rPr lang="en-GB" altLang="x-none" dirty="0" err="1" smtClean="0"/>
              <a:t>distribucije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uništavanja</a:t>
            </a:r>
            <a:r>
              <a:rPr lang="en-GB" altLang="x-none" dirty="0" smtClean="0"/>
              <a:t>, </a:t>
            </a:r>
            <a:r>
              <a:rPr lang="en-GB" altLang="x-none" dirty="0" err="1" smtClean="0"/>
              <a:t>kao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koja</a:t>
            </a:r>
            <a:r>
              <a:rPr lang="en-GB" altLang="x-none" dirty="0" smtClean="0"/>
              <a:t> je </a:t>
            </a:r>
            <a:r>
              <a:rPr lang="en-GB" altLang="x-none" dirty="0" err="1" smtClean="0"/>
              <a:t>dozvola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potrebna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za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pristup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tim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dokumentima</a:t>
            </a:r>
            <a:r>
              <a:rPr lang="en-GB" altLang="x-none" dirty="0" smtClean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 eaLnBrk="1" hangingPunct="1">
              <a:defRPr/>
            </a:pPr>
            <a:r>
              <a:rPr lang="bs-Latn-BA" altLang="x-none" sz="4400" b="1" dirty="0" smtClean="0">
                <a:latin typeface="+mn-lt"/>
              </a:rPr>
              <a:t>OZNAKE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>
              <a:buFontTx/>
              <a:buNone/>
            </a:pPr>
            <a:endParaRPr lang="hr-HR" altLang="x-none" dirty="0" smtClean="0">
              <a:solidFill>
                <a:srgbClr val="000000"/>
              </a:solidFill>
            </a:endParaRPr>
          </a:p>
          <a:p>
            <a:pPr marL="533400" indent="-533400" algn="just" eaLnBrk="1" hangingPunct="1">
              <a:buFontTx/>
              <a:buNone/>
            </a:pPr>
            <a:r>
              <a:rPr lang="hr-HR" altLang="x-none" dirty="0" smtClean="0">
                <a:solidFill>
                  <a:srgbClr val="000000"/>
                </a:solidFill>
              </a:rPr>
              <a:t>Svaki tajni podatak mora biti označen na sljedeći način:</a:t>
            </a:r>
          </a:p>
          <a:p>
            <a:pPr marL="533400" indent="-533400" algn="just" eaLnBrk="1" hangingPunct="1">
              <a:buFontTx/>
              <a:buNone/>
            </a:pPr>
            <a:r>
              <a:rPr lang="hr-HR" altLang="x-none" dirty="0" smtClean="0">
                <a:solidFill>
                  <a:srgbClr val="000000"/>
                </a:solidFill>
              </a:rPr>
              <a:t> </a:t>
            </a:r>
          </a:p>
          <a:p>
            <a:pPr marL="533400" indent="-533400" algn="just" eaLnBrk="1" hangingPunct="1">
              <a:buClr>
                <a:srgbClr val="000000"/>
              </a:buClr>
              <a:buSzPct val="150000"/>
              <a:buFont typeface="Wingdings" pitchFamily="2" charset="2"/>
              <a:buChar char="Ø"/>
            </a:pPr>
            <a:r>
              <a:rPr lang="hr-HR" altLang="x-none" dirty="0" smtClean="0">
                <a:solidFill>
                  <a:srgbClr val="000000"/>
                </a:solidFill>
              </a:rPr>
              <a:t>Stupnjem tajnosti,</a:t>
            </a:r>
            <a:endParaRPr lang="bs-Latn-BA" altLang="x-none" dirty="0" smtClean="0">
              <a:solidFill>
                <a:srgbClr val="000000"/>
              </a:solidFill>
            </a:endParaRPr>
          </a:p>
          <a:p>
            <a:pPr marL="533400" indent="-533400" algn="just" eaLnBrk="1" hangingPunct="1">
              <a:buClr>
                <a:srgbClr val="000000"/>
              </a:buClr>
              <a:buSzPct val="150000"/>
              <a:buFont typeface="Wingdings" pitchFamily="2" charset="2"/>
              <a:buChar char="Ø"/>
            </a:pPr>
            <a:r>
              <a:rPr lang="bs-Latn-BA" altLang="x-none" dirty="0" smtClean="0">
                <a:solidFill>
                  <a:srgbClr val="000000"/>
                </a:solidFill>
              </a:rPr>
              <a:t>P</a:t>
            </a:r>
            <a:r>
              <a:rPr lang="hr-HR" altLang="x-none" dirty="0" smtClean="0">
                <a:solidFill>
                  <a:srgbClr val="000000"/>
                </a:solidFill>
              </a:rPr>
              <a:t>odacima o tijelu, organizaciji ili instituciji,</a:t>
            </a:r>
            <a:endParaRPr lang="bs-Latn-BA" altLang="x-none" dirty="0" smtClean="0">
              <a:solidFill>
                <a:srgbClr val="000000"/>
              </a:solidFill>
            </a:endParaRPr>
          </a:p>
          <a:p>
            <a:pPr marL="533400" indent="-533400" algn="just" eaLnBrk="1" hangingPunct="1">
              <a:buClr>
                <a:srgbClr val="000000"/>
              </a:buClr>
              <a:buSzPct val="150000"/>
              <a:buFont typeface="Wingdings" pitchFamily="2" charset="2"/>
              <a:buChar char="Ø"/>
            </a:pPr>
            <a:r>
              <a:rPr lang="hr-HR" altLang="x-none" dirty="0" smtClean="0">
                <a:solidFill>
                  <a:srgbClr val="000000"/>
                </a:solidFill>
              </a:rPr>
              <a:t>Podacima o ovlaštenoj osobi, </a:t>
            </a:r>
            <a:endParaRPr lang="bs-Latn-BA" altLang="x-none" dirty="0" smtClean="0">
              <a:solidFill>
                <a:srgbClr val="000000"/>
              </a:solidFill>
            </a:endParaRPr>
          </a:p>
          <a:p>
            <a:pPr marL="533400" indent="-533400" algn="just" eaLnBrk="1" hangingPunct="1">
              <a:buClr>
                <a:srgbClr val="000000"/>
              </a:buClr>
              <a:buSzPct val="150000"/>
              <a:buFont typeface="Wingdings" pitchFamily="2" charset="2"/>
              <a:buChar char="Ø"/>
            </a:pPr>
            <a:r>
              <a:rPr lang="hr-HR" altLang="x-none" dirty="0" smtClean="0">
                <a:solidFill>
                  <a:srgbClr val="000000"/>
                </a:solidFill>
              </a:rPr>
              <a:t>Datumom određivanja tajnosti</a:t>
            </a:r>
            <a:endParaRPr lang="bs-Latn-BA" altLang="x-none" dirty="0" smtClean="0">
              <a:solidFill>
                <a:srgbClr val="000000"/>
              </a:solidFill>
            </a:endParaRPr>
          </a:p>
          <a:p>
            <a:pPr marL="533400" indent="-533400" algn="just" eaLnBrk="1" hangingPunct="1">
              <a:buClr>
                <a:srgbClr val="000000"/>
              </a:buClr>
              <a:buSzPct val="150000"/>
              <a:buFont typeface="Wingdings" pitchFamily="2" charset="2"/>
              <a:buChar char="Ø"/>
            </a:pPr>
            <a:r>
              <a:rPr lang="hr-HR" altLang="x-none" dirty="0" smtClean="0">
                <a:solidFill>
                  <a:srgbClr val="000000"/>
                </a:solidFill>
              </a:rPr>
              <a:t>Načinom prestanka tajnosti i</a:t>
            </a:r>
            <a:endParaRPr lang="bs-Latn-BA" altLang="x-none" dirty="0" smtClean="0">
              <a:solidFill>
                <a:srgbClr val="000000"/>
              </a:solidFill>
            </a:endParaRPr>
          </a:p>
          <a:p>
            <a:pPr marL="533400" indent="-533400" algn="just" eaLnBrk="1" hangingPunct="1">
              <a:buClr>
                <a:srgbClr val="000000"/>
              </a:buClr>
              <a:buSzPct val="150000"/>
              <a:buFont typeface="Wingdings" pitchFamily="2" charset="2"/>
              <a:buChar char="Ø"/>
            </a:pPr>
            <a:r>
              <a:rPr lang="bs-Latn-BA" altLang="x-none" dirty="0" smtClean="0"/>
              <a:t>N</a:t>
            </a:r>
            <a:r>
              <a:rPr lang="en-GB" altLang="x-none" dirty="0" err="1" smtClean="0"/>
              <a:t>ačinom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dostavljanja</a:t>
            </a:r>
            <a:r>
              <a:rPr lang="en-GB" altLang="x-none" dirty="0" smtClean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1"/>
          </a:xfrm>
        </p:spPr>
        <p:txBody>
          <a:bodyPr/>
          <a:lstStyle/>
          <a:p>
            <a:pPr algn="ctr"/>
            <a:r>
              <a:rPr lang="bs-Latn-BA" altLang="x-none" sz="4400" b="1" dirty="0"/>
              <a:t>SIGURNOST DOKUMENATA</a:t>
            </a:r>
            <a:endParaRPr lang="bs-Latn-B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132856"/>
            <a:ext cx="7344816" cy="3480792"/>
          </a:xfrm>
        </p:spPr>
        <p:txBody>
          <a:bodyPr/>
          <a:lstStyle/>
          <a:p>
            <a:pPr algn="l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bs-Latn-BA" altLang="x-none" sz="2400" dirty="0"/>
              <a:t> </a:t>
            </a:r>
            <a:r>
              <a:rPr lang="bs-Latn-BA" altLang="x-none" sz="2400" b="1" dirty="0"/>
              <a:t>PRAVNI OKVIR</a:t>
            </a:r>
          </a:p>
          <a:p>
            <a:pPr algn="l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bs-Latn-BA" altLang="x-none" sz="2400" b="1" dirty="0"/>
              <a:t> TAJNI PODATAK</a:t>
            </a:r>
          </a:p>
          <a:p>
            <a:pPr algn="l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bs-Latn-BA" altLang="x-none" sz="2400" b="1" dirty="0"/>
              <a:t> DOKUMENT SIGURNOST</a:t>
            </a:r>
          </a:p>
          <a:p>
            <a:pPr algn="l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bs-Latn-BA" altLang="x-none" sz="2400" b="1" dirty="0"/>
              <a:t> SIGURNOSNA PODRUČJA</a:t>
            </a:r>
          </a:p>
          <a:p>
            <a:pPr algn="l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bs-Latn-BA" altLang="x-none" sz="2400" b="1" dirty="0"/>
              <a:t> PODREGISTAR ZA TAJNE PODATKE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21428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s-Latn-BA" altLang="x-none" sz="4400" b="1" dirty="0" smtClean="0">
                <a:latin typeface="+mn-lt"/>
              </a:rPr>
              <a:t>OZNAKE</a:t>
            </a:r>
            <a:r>
              <a:rPr lang="bs-Latn-BA" altLang="x-none" sz="4400" dirty="0" smtClean="0">
                <a:latin typeface="+mn-lt"/>
              </a:rPr>
              <a:t> </a:t>
            </a:r>
            <a:endParaRPr lang="en-GB" altLang="x-none" sz="4400" dirty="0" smtClean="0"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dirty="0" smtClean="0">
                <a:solidFill>
                  <a:srgbClr val="000000"/>
                </a:solidFill>
              </a:rPr>
              <a:t>Dokumenti koji imaju stupanj tajnosti </a:t>
            </a:r>
            <a:r>
              <a:rPr lang="hr-HR" altLang="x-none" b="1" dirty="0" smtClean="0">
                <a:solidFill>
                  <a:srgbClr val="000000"/>
                </a:solidFill>
              </a:rPr>
              <a:t>TAJNO i VRLO TAJNO</a:t>
            </a:r>
            <a:r>
              <a:rPr lang="hr-HR" altLang="x-none" dirty="0" smtClean="0">
                <a:solidFill>
                  <a:srgbClr val="000000"/>
                </a:solidFill>
              </a:rPr>
              <a:t> moraju imati </a:t>
            </a:r>
            <a:r>
              <a:rPr lang="hr-HR" altLang="x-none" b="1" dirty="0" smtClean="0">
                <a:solidFill>
                  <a:srgbClr val="000000"/>
                </a:solidFill>
              </a:rPr>
              <a:t>i sljedeće podatke</a:t>
            </a:r>
            <a:r>
              <a:rPr lang="hr-HR" altLang="x-none" dirty="0" smtClean="0">
                <a:solidFill>
                  <a:srgbClr val="000000"/>
                </a:solidFill>
              </a:rPr>
              <a:t>: </a:t>
            </a: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00"/>
              </a:buClr>
              <a:buSzPct val="150000"/>
              <a:buFont typeface="Wingdings" pitchFamily="2" charset="2"/>
              <a:buChar char="Ø"/>
            </a:pPr>
            <a:r>
              <a:rPr lang="hr-HR" altLang="x-none" dirty="0" smtClean="0">
                <a:solidFill>
                  <a:srgbClr val="000000"/>
                </a:solidFill>
              </a:rPr>
              <a:t>   Broj primjeraka dokumenta,</a:t>
            </a:r>
          </a:p>
          <a:p>
            <a:pPr algn="just" eaLnBrk="1" hangingPunct="1">
              <a:lnSpc>
                <a:spcPct val="90000"/>
              </a:lnSpc>
              <a:buClr>
                <a:srgbClr val="000000"/>
              </a:buClr>
              <a:buSzPct val="150000"/>
              <a:buFont typeface="Wingdings" pitchFamily="2" charset="2"/>
              <a:buChar char="Ø"/>
            </a:pPr>
            <a:r>
              <a:rPr lang="hr-HR" altLang="x-none" dirty="0" smtClean="0">
                <a:solidFill>
                  <a:srgbClr val="000000"/>
                </a:solidFill>
              </a:rPr>
              <a:t>   Ukupan broj stranica i </a:t>
            </a:r>
          </a:p>
          <a:p>
            <a:pPr algn="just" eaLnBrk="1" hangingPunct="1">
              <a:lnSpc>
                <a:spcPct val="90000"/>
              </a:lnSpc>
              <a:buClr>
                <a:srgbClr val="000000"/>
              </a:buClr>
              <a:buSzPct val="150000"/>
              <a:buFont typeface="Wingdings" pitchFamily="2" charset="2"/>
              <a:buChar char="Ø"/>
            </a:pPr>
            <a:r>
              <a:rPr lang="hr-HR" altLang="x-none" dirty="0" smtClean="0">
                <a:solidFill>
                  <a:srgbClr val="000000"/>
                </a:solidFill>
              </a:rPr>
              <a:t>   Mogući prilozi i prateća dokumentacija.</a:t>
            </a: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00"/>
              </a:buClr>
              <a:buSzPct val="150000"/>
              <a:buFont typeface="Wingdings" pitchFamily="2" charset="2"/>
              <a:buNone/>
            </a:pP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dirty="0" smtClean="0">
                <a:solidFill>
                  <a:srgbClr val="000000"/>
                </a:solidFill>
              </a:rPr>
              <a:t> 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GB" altLang="x-none" dirty="0" err="1" smtClean="0"/>
              <a:t>Svaka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stranica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dokumenta</a:t>
            </a:r>
            <a:r>
              <a:rPr lang="en-GB" altLang="x-none" dirty="0" smtClean="0"/>
              <a:t> s </a:t>
            </a:r>
            <a:r>
              <a:rPr lang="en-GB" altLang="x-none" dirty="0" err="1" smtClean="0"/>
              <a:t>oznakom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tajnosti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mora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imati</a:t>
            </a:r>
            <a:r>
              <a:rPr lang="en-GB" altLang="x-none" dirty="0" smtClean="0"/>
              <a:t> </a:t>
            </a:r>
            <a:r>
              <a:rPr lang="en-GB" altLang="x-none" b="1" dirty="0" err="1" smtClean="0"/>
              <a:t>pri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dnu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stranice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naveden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redni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broj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stranice</a:t>
            </a:r>
            <a:r>
              <a:rPr lang="en-GB" altLang="x-none" b="1" dirty="0" smtClean="0"/>
              <a:t>, </a:t>
            </a:r>
            <a:r>
              <a:rPr lang="en-GB" altLang="x-none" b="1" dirty="0" err="1" smtClean="0"/>
              <a:t>ukupan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broj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stranica</a:t>
            </a:r>
            <a:r>
              <a:rPr lang="en-GB" altLang="x-none" b="1" dirty="0" smtClean="0"/>
              <a:t>, </a:t>
            </a:r>
            <a:r>
              <a:rPr lang="en-GB" altLang="x-none" b="1" dirty="0" err="1" smtClean="0"/>
              <a:t>te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stupanj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tajnosti</a:t>
            </a:r>
            <a:r>
              <a:rPr lang="bs-Latn-BA" altLang="x-none" b="1" dirty="0" smtClean="0"/>
              <a:t>.</a:t>
            </a:r>
            <a:r>
              <a:rPr lang="en-GB" altLang="x-none" dirty="0" smtClean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algn="ctr" eaLnBrk="1" hangingPunct="1">
              <a:defRPr/>
            </a:pPr>
            <a:r>
              <a:rPr lang="bs-Latn-BA" altLang="x-none" sz="4400" b="1" dirty="0" smtClean="0">
                <a:latin typeface="+mn-lt"/>
              </a:rPr>
              <a:t>OZNAKE</a:t>
            </a:r>
            <a:endParaRPr lang="en-GB" altLang="x-none" sz="4400" dirty="0" smtClean="0">
              <a:latin typeface="+mn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bs-Latn-BA" altLang="x-none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Tajni podaci čuvaju se</a:t>
            </a:r>
            <a:r>
              <a:rPr lang="hr-HR" altLang="x-none" dirty="0" smtClean="0">
                <a:solidFill>
                  <a:srgbClr val="000000"/>
                </a:solidFill>
              </a:rPr>
              <a:t> u za to predviđenim </a:t>
            </a:r>
            <a:r>
              <a:rPr lang="hr-HR" altLang="x-none" b="1" dirty="0" smtClean="0">
                <a:solidFill>
                  <a:srgbClr val="000000"/>
                </a:solidFill>
              </a:rPr>
              <a:t>omotima za predmete i akte</a:t>
            </a:r>
            <a:r>
              <a:rPr lang="hr-HR" altLang="x-none" dirty="0" smtClean="0">
                <a:solidFill>
                  <a:srgbClr val="000000"/>
                </a:solidFill>
              </a:rPr>
              <a:t>. Prednja strana omota ima odgovarajuću boju, a na omotu je naveden i stupanj tajnosti podatka u omotu. </a:t>
            </a:r>
          </a:p>
          <a:p>
            <a:pPr algn="just" eaLnBrk="1" hangingPunct="1">
              <a:buFontTx/>
              <a:buNone/>
            </a:pPr>
            <a:r>
              <a:rPr lang="hr-HR" altLang="x-none" dirty="0" smtClean="0">
                <a:solidFill>
                  <a:srgbClr val="000000"/>
                </a:solidFill>
              </a:rPr>
              <a:t> 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bs-Latn-BA" altLang="x-none" b="1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Raspored boja je slj</a:t>
            </a:r>
            <a:r>
              <a:rPr lang="bs-Latn-BA" altLang="x-none" b="1" dirty="0" smtClean="0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hr-HR" altLang="x-none" b="1" dirty="0" smtClean="0">
                <a:solidFill>
                  <a:srgbClr val="000000"/>
                </a:solidFill>
              </a:rPr>
              <a:t>deći</a:t>
            </a:r>
            <a:r>
              <a:rPr lang="hr-HR" altLang="x-none" dirty="0" smtClean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- </a:t>
            </a:r>
            <a:r>
              <a:rPr lang="hr-HR" altLang="x-none" dirty="0" smtClean="0">
                <a:solidFill>
                  <a:srgbClr val="000000"/>
                </a:solidFill>
              </a:rPr>
              <a:t>VRLO TAJNO – crvena,</a:t>
            </a:r>
          </a:p>
          <a:p>
            <a:pPr algn="just" eaLnBrk="1" hangingPunct="1"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- </a:t>
            </a:r>
            <a:r>
              <a:rPr lang="hr-HR" altLang="x-none" dirty="0" smtClean="0">
                <a:solidFill>
                  <a:srgbClr val="000000"/>
                </a:solidFill>
              </a:rPr>
              <a:t>TAJNO – žuta,</a:t>
            </a:r>
          </a:p>
          <a:p>
            <a:pPr algn="just" eaLnBrk="1" hangingPunct="1"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- </a:t>
            </a:r>
            <a:r>
              <a:rPr lang="hr-HR" altLang="x-none" dirty="0" smtClean="0">
                <a:solidFill>
                  <a:srgbClr val="000000"/>
                </a:solidFill>
              </a:rPr>
              <a:t>POVJERLJIVO – plava i</a:t>
            </a:r>
          </a:p>
          <a:p>
            <a:pPr eaLnBrk="1" hangingPunct="1">
              <a:buFontTx/>
              <a:buNone/>
            </a:pPr>
            <a:r>
              <a:rPr lang="bs-Latn-BA" altLang="x-none" dirty="0" smtClean="0">
                <a:latin typeface="Times New Roman" pitchFamily="18" charset="0"/>
              </a:rPr>
              <a:t>	- </a:t>
            </a:r>
            <a:r>
              <a:rPr lang="en-GB" altLang="x-none" dirty="0" smtClean="0"/>
              <a:t>INTERNO – </a:t>
            </a:r>
            <a:r>
              <a:rPr lang="en-GB" altLang="x-none" dirty="0" err="1" smtClean="0"/>
              <a:t>siva</a:t>
            </a:r>
            <a:r>
              <a:rPr lang="en-GB" altLang="x-none" dirty="0" smtClean="0"/>
              <a:t>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4"/>
          <p:cNvGrpSpPr>
            <a:grpSpLocks/>
          </p:cNvGrpSpPr>
          <p:nvPr/>
        </p:nvGrpSpPr>
        <p:grpSpPr bwMode="auto">
          <a:xfrm>
            <a:off x="1071563" y="0"/>
            <a:ext cx="7158037" cy="6858000"/>
            <a:chOff x="9" y="8"/>
            <a:chExt cx="11968" cy="16920"/>
          </a:xfrm>
        </p:grpSpPr>
        <p:sp>
          <p:nvSpPr>
            <p:cNvPr id="22531" name="Rectangle 5"/>
            <p:cNvSpPr>
              <a:spLocks noChangeArrowheads="1"/>
            </p:cNvSpPr>
            <p:nvPr/>
          </p:nvSpPr>
          <p:spPr bwMode="auto">
            <a:xfrm>
              <a:off x="9" y="8"/>
              <a:ext cx="11968" cy="1692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hr-BA" altLang="x-none" sz="2400">
                <a:latin typeface="Times New Roman" pitchFamily="18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034" y="2225"/>
              <a:ext cx="8040" cy="118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sz="4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POVJERLJIVO</a:t>
              </a:r>
            </a:p>
            <a:p>
              <a:pPr algn="ctr" eaLnBrk="0" hangingPunct="0">
                <a:defRPr/>
              </a:pPr>
              <a:endParaRPr lang="en-US" sz="1800"/>
            </a:p>
            <a:p>
              <a:pPr algn="ctr" eaLnBrk="0" hangingPunct="0">
                <a:defRPr/>
              </a:pPr>
              <a:endParaRPr lang="en-US" sz="1800"/>
            </a:p>
            <a:p>
              <a:pPr algn="ctr" eaLnBrk="0" hangingPunct="0">
                <a:defRPr/>
              </a:pPr>
              <a:r>
                <a:rPr lang="en-US" sz="1800" b="1"/>
                <a:t>OVO JE OMOT SPISA </a:t>
              </a:r>
            </a:p>
            <a:p>
              <a:pPr algn="ctr" eaLnBrk="0" hangingPunct="0">
                <a:defRPr/>
              </a:pPr>
              <a:r>
                <a:rPr lang="en-US" sz="1800" b="1"/>
                <a:t>ZA</a:t>
              </a:r>
            </a:p>
            <a:p>
              <a:pPr algn="ctr" eaLnBrk="0" hangingPunct="0">
                <a:defRPr/>
              </a:pPr>
              <a:r>
                <a:rPr lang="en-US" sz="1800" b="1"/>
                <a:t>INFORMACIJU SA OZNAKOM TAJNOSTI</a:t>
              </a:r>
            </a:p>
            <a:p>
              <a:pPr algn="ctr" eaLnBrk="0" hangingPunct="0">
                <a:defRPr/>
              </a:pPr>
              <a:endParaRPr lang="en-US" sz="3600" b="1"/>
            </a:p>
            <a:p>
              <a:pPr eaLnBrk="0" hangingPunct="0">
                <a:defRPr/>
              </a:pPr>
              <a:endParaRPr lang="en-US" sz="3600" b="1"/>
            </a:p>
            <a:p>
              <a:pPr algn="ctr" eaLnBrk="0" hangingPunct="0">
                <a:defRPr/>
              </a:pPr>
              <a:r>
                <a:rPr lang="en-US" sz="9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SVE OSOBE</a:t>
              </a: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9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KOJE RASPOLAŽU OVOM INFORMACIJOM SU DUŽNE DA ONEMOGUÆE</a:t>
              </a:r>
            </a:p>
            <a:p>
              <a:pPr algn="ctr" eaLnBrk="0" hangingPunct="0">
                <a:defRPr/>
              </a:pPr>
              <a:r>
                <a:rPr lang="en-US" sz="9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NEOVLAŠTENO OTKRIVANJE ISTE ŠTO JE U INTERESU DRŽAVNE SIGURNOSTI </a:t>
              </a:r>
            </a:p>
            <a:p>
              <a:pPr algn="ctr" eaLnBrk="0" hangingPunct="0">
                <a:defRPr/>
              </a:pPr>
              <a:r>
                <a:rPr lang="en-US" sz="9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BOSNE I HERCEGOVINE.</a:t>
              </a:r>
            </a:p>
            <a:p>
              <a:pPr algn="ctr" eaLnBrk="0" hangingPunct="0">
                <a:defRPr/>
              </a:pPr>
              <a:endParaRPr lang="en-US" sz="9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 eaLnBrk="0" hangingPunct="0">
                <a:defRPr/>
              </a:pPr>
              <a:r>
                <a:rPr lang="en-US" sz="9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POSTUPANJE, POHRANJIVANJE, UMNOŽAVANJE I RASPOLAGANJE PRILOŽENIM </a:t>
              </a:r>
            </a:p>
            <a:p>
              <a:pPr algn="ctr" eaLnBrk="0" hangingPunct="0">
                <a:defRPr/>
              </a:pPr>
              <a:r>
                <a:rPr lang="en-US" sz="9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DOKUMENTOM MORA BITI USKLAÐENO SA PRIMJENJIVIM ZAKONIMA, POLITIKAMA,</a:t>
              </a:r>
            </a:p>
            <a:p>
              <a:pPr algn="ctr" eaLnBrk="0" hangingPunct="0">
                <a:defRPr/>
              </a:pPr>
              <a:r>
                <a:rPr lang="en-US" sz="9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NAREDBAMA I IMPLEMENTIRAJUÆIM REGULATORNIM SMJERNICAMA DATE</a:t>
              </a:r>
            </a:p>
            <a:p>
              <a:pPr algn="ctr" eaLnBrk="0" hangingPunct="0">
                <a:defRPr/>
              </a:pPr>
              <a:r>
                <a:rPr lang="en-US" sz="9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ORGANIZACIJE.</a:t>
              </a:r>
            </a:p>
            <a:p>
              <a:pPr algn="ctr" eaLnBrk="0" hangingPunct="0">
                <a:defRPr/>
              </a:pPr>
              <a:endParaRPr lang="en-US" sz="9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 eaLnBrk="0" hangingPunct="0">
                <a:defRPr/>
              </a:pPr>
              <a:endParaRPr lang="en-US" sz="900" b="1"/>
            </a:p>
            <a:p>
              <a:pPr algn="ctr" eaLnBrk="0" hangingPunct="0">
                <a:defRPr/>
              </a:pPr>
              <a:endParaRPr lang="en-US" sz="900"/>
            </a:p>
            <a:p>
              <a:pPr algn="ctr" eaLnBrk="0" hangingPunct="0">
                <a:defRPr/>
              </a:pPr>
              <a:endParaRPr lang="en-US" sz="900"/>
            </a:p>
            <a:p>
              <a:pPr algn="ctr" eaLnBrk="0" hangingPunct="0">
                <a:defRPr/>
              </a:pPr>
              <a:endParaRPr lang="en-US" sz="900"/>
            </a:p>
            <a:p>
              <a:pPr algn="ctr" eaLnBrk="0" hangingPunct="0">
                <a:defRPr/>
              </a:pPr>
              <a:endParaRPr lang="en-US" sz="900"/>
            </a:p>
            <a:p>
              <a:pPr algn="ctr" eaLnBrk="0" hangingPunct="0">
                <a:defRPr/>
              </a:pPr>
              <a:endParaRPr lang="en-US" sz="900"/>
            </a:p>
            <a:p>
              <a:pPr algn="ctr" eaLnBrk="0" hangingPunct="0">
                <a:defRPr/>
              </a:pPr>
              <a:endParaRPr lang="en-US" sz="900" b="1"/>
            </a:p>
            <a:p>
              <a:pPr algn="ctr" eaLnBrk="0" hangingPunct="0">
                <a:defRPr/>
              </a:pPr>
              <a:r>
                <a:rPr lang="en-US" sz="900" b="1"/>
                <a:t>(Ovaj popratni akt nema oznaku tajnosti.)</a:t>
              </a:r>
            </a:p>
            <a:p>
              <a:pPr algn="ctr" eaLnBrk="0" hangingPunct="0">
                <a:defRPr/>
              </a:pPr>
              <a:endParaRPr lang="en-US" sz="900" b="1"/>
            </a:p>
            <a:p>
              <a:pPr algn="ctr" eaLnBrk="0" hangingPunct="0">
                <a:defRPr/>
              </a:pPr>
              <a:r>
                <a:rPr lang="en-US" sz="4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POVJERLJIVO</a:t>
              </a:r>
              <a:endParaRPr lang="en-US" sz="4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0"/>
            <a:ext cx="5873750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22713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4400" b="1" dirty="0" smtClean="0">
                <a:latin typeface="+mn-lt"/>
              </a:rPr>
              <a:t>P</a:t>
            </a:r>
            <a:r>
              <a:rPr lang="bs-Latn-BA" sz="4400" b="1" dirty="0" smtClean="0">
                <a:latin typeface="+mn-lt"/>
              </a:rPr>
              <a:t>RESTANAK I PROMJENA STUPNJA TAJNOSTI</a:t>
            </a:r>
            <a:r>
              <a:rPr lang="en-GB" sz="4400" dirty="0" smtClean="0">
                <a:latin typeface="+mn-lt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001000" cy="3657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Prestanak tajnosti podatka</a:t>
            </a:r>
            <a:r>
              <a:rPr lang="hr-HR" altLang="x-none" dirty="0" smtClean="0">
                <a:solidFill>
                  <a:srgbClr val="000000"/>
                </a:solidFill>
              </a:rPr>
              <a:t> je </a:t>
            </a:r>
            <a:r>
              <a:rPr lang="hr-HR" altLang="x-none" b="1" dirty="0" smtClean="0">
                <a:solidFill>
                  <a:srgbClr val="000000"/>
                </a:solidFill>
              </a:rPr>
              <a:t>zakonita promjena tajnog podatka u podatak koji je dostupan</a:t>
            </a:r>
            <a:r>
              <a:rPr lang="hr-HR" altLang="x-none" dirty="0" smtClean="0">
                <a:solidFill>
                  <a:srgbClr val="000000"/>
                </a:solidFill>
              </a:rPr>
              <a:t> zainteresiranima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,</a:t>
            </a:r>
            <a:r>
              <a:rPr lang="hr-HR" altLang="x-none" dirty="0" smtClean="0">
                <a:solidFill>
                  <a:srgbClr val="000000"/>
                </a:solidFill>
              </a:rPr>
              <a:t> sukladno općim propisima.</a:t>
            </a:r>
            <a:endParaRPr lang="hr-BA" altLang="x-none" dirty="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BA" altLang="x-none" dirty="0" smtClean="0"/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dirty="0" smtClean="0">
                <a:latin typeface="Times New Roman" pitchFamily="18" charset="0"/>
              </a:rPr>
              <a:t>	</a:t>
            </a:r>
            <a:r>
              <a:rPr lang="en-GB" altLang="x-none" b="1" dirty="0" err="1" smtClean="0"/>
              <a:t>Stupanj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tajnosti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može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promjeniti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isključivo</a:t>
            </a:r>
            <a:r>
              <a:rPr lang="bs-Latn-BA" altLang="x-none" b="1" dirty="0" smtClean="0">
                <a:latin typeface="Times New Roman" pitchFamily="18" charset="0"/>
              </a:rPr>
              <a:t> ovlaštena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osoba</a:t>
            </a:r>
            <a:r>
              <a:rPr lang="en-GB" altLang="x-none" dirty="0" smtClean="0"/>
              <a:t>, </a:t>
            </a:r>
            <a:r>
              <a:rPr lang="en-GB" altLang="x-none" dirty="0" err="1" smtClean="0"/>
              <a:t>koja</a:t>
            </a:r>
            <a:r>
              <a:rPr lang="en-GB" altLang="x-none" dirty="0" smtClean="0"/>
              <a:t> je </a:t>
            </a:r>
            <a:r>
              <a:rPr lang="en-GB" altLang="x-none" dirty="0" err="1" smtClean="0"/>
              <a:t>taj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podatak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označila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tajnim</a:t>
            </a:r>
            <a:r>
              <a:rPr lang="en-GB" altLang="x-none" dirty="0" smtClean="0"/>
              <a:t>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altLang="x-none" sz="4400" b="1" dirty="0" smtClean="0">
                <a:latin typeface="+mn-lt"/>
              </a:rPr>
              <a:t>P</a:t>
            </a:r>
            <a:r>
              <a:rPr lang="bs-Latn-BA" altLang="x-none" sz="4400" b="1" dirty="0" smtClean="0">
                <a:latin typeface="+mn-lt"/>
              </a:rPr>
              <a:t>RESTANAK I PROMJENA STUPNJA TAJNOSTI</a:t>
            </a:r>
            <a:r>
              <a:rPr lang="bs-Latn-BA" altLang="x-none" sz="4400" dirty="0" smtClean="0">
                <a:latin typeface="+mn-lt"/>
              </a:rPr>
              <a:t> </a:t>
            </a:r>
            <a:endParaRPr lang="en-GB" altLang="x-none" sz="4400" dirty="0" smtClean="0"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229600" cy="4114800"/>
          </a:xfrm>
        </p:spPr>
        <p:txBody>
          <a:bodyPr>
            <a:normAutofit lnSpcReduction="10000"/>
          </a:bodyPr>
          <a:lstStyle/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bs-Latn-BA" altLang="x-none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Tajnost nekog podatka prestaje</a:t>
            </a:r>
            <a:r>
              <a:rPr lang="hr-HR" altLang="x-none" dirty="0" smtClean="0">
                <a:solidFill>
                  <a:srgbClr val="000000"/>
                </a:solidFill>
              </a:rPr>
              <a:t>:</a:t>
            </a: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endParaRPr lang="bs-Latn-BA" altLang="x-none" dirty="0" smtClean="0">
              <a:solidFill>
                <a:srgbClr val="000000"/>
              </a:solidFill>
              <a:latin typeface="Arial" charset="0"/>
            </a:endParaRPr>
          </a:p>
          <a:p>
            <a:pPr marL="533400" indent="-533400" algn="just" eaLnBrk="1" hangingPunct="1">
              <a:lnSpc>
                <a:spcPct val="80000"/>
              </a:lnSpc>
              <a:defRPr/>
            </a:pPr>
            <a:r>
              <a:rPr lang="hr-HR" altLang="x-none" dirty="0" smtClean="0">
                <a:solidFill>
                  <a:srgbClr val="000000"/>
                </a:solidFill>
              </a:rPr>
              <a:t>Određenog datuma,</a:t>
            </a:r>
            <a:endParaRPr lang="bs-Latn-BA" altLang="x-none" dirty="0" smtClean="0">
              <a:solidFill>
                <a:srgbClr val="000000"/>
              </a:solidFill>
            </a:endParaRPr>
          </a:p>
          <a:p>
            <a:pPr marL="533400" indent="-533400" algn="just" eaLnBrk="1" hangingPunct="1">
              <a:lnSpc>
                <a:spcPct val="80000"/>
              </a:lnSpc>
              <a:defRPr/>
            </a:pPr>
            <a:r>
              <a:rPr lang="hr-HR" altLang="x-none" dirty="0" smtClean="0">
                <a:solidFill>
                  <a:srgbClr val="000000"/>
                </a:solidFill>
              </a:rPr>
              <a:t>Završetkom određenog događaja,</a:t>
            </a:r>
            <a:r>
              <a:rPr lang="bs-Latn-BA" altLang="x-none" dirty="0" smtClean="0">
                <a:solidFill>
                  <a:srgbClr val="000000"/>
                </a:solidFill>
              </a:rPr>
              <a:t> </a:t>
            </a:r>
          </a:p>
          <a:p>
            <a:pPr marL="533400" indent="-533400" algn="just" eaLnBrk="1" hangingPunct="1">
              <a:lnSpc>
                <a:spcPct val="80000"/>
              </a:lnSpc>
              <a:defRPr/>
            </a:pPr>
            <a:r>
              <a:rPr lang="bs-Latn-BA" altLang="x-none" dirty="0" smtClean="0">
                <a:solidFill>
                  <a:srgbClr val="000000"/>
                </a:solidFill>
              </a:rPr>
              <a:t>I</a:t>
            </a:r>
            <a:r>
              <a:rPr lang="hr-HR" altLang="x-none" dirty="0" smtClean="0">
                <a:solidFill>
                  <a:srgbClr val="000000"/>
                </a:solidFill>
              </a:rPr>
              <a:t>stekom određenog vremena i</a:t>
            </a:r>
            <a:r>
              <a:rPr lang="bs-Latn-BA" altLang="x-none" dirty="0" smtClean="0">
                <a:solidFill>
                  <a:srgbClr val="000000"/>
                </a:solidFill>
              </a:rPr>
              <a:t> </a:t>
            </a:r>
          </a:p>
          <a:p>
            <a:pPr marL="533400" indent="-533400" algn="just" eaLnBrk="1" hangingPunct="1">
              <a:lnSpc>
                <a:spcPct val="80000"/>
              </a:lnSpc>
              <a:defRPr/>
            </a:pPr>
            <a:r>
              <a:rPr lang="bs-Latn-BA" altLang="x-none" dirty="0" smtClean="0">
                <a:solidFill>
                  <a:srgbClr val="000000"/>
                </a:solidFill>
              </a:rPr>
              <a:t>U</a:t>
            </a:r>
            <a:r>
              <a:rPr lang="hr-HR" altLang="x-none" dirty="0" smtClean="0">
                <a:solidFill>
                  <a:srgbClr val="000000"/>
                </a:solidFill>
              </a:rPr>
              <a:t>kidanjem od strane ovlaštene osobe.</a:t>
            </a: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marL="533400" indent="-533400"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marL="533400" indent="-5334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hr-HR" altLang="x-none" dirty="0" smtClean="0">
                <a:solidFill>
                  <a:srgbClr val="000000"/>
                </a:solidFill>
              </a:rPr>
              <a:t> 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GB" altLang="x-none" dirty="0" err="1" smtClean="0"/>
              <a:t>Obrazloženje</a:t>
            </a:r>
            <a:r>
              <a:rPr lang="en-GB" altLang="x-none" dirty="0" smtClean="0"/>
              <a:t> </a:t>
            </a:r>
            <a:r>
              <a:rPr lang="en-GB" altLang="x-none" b="1" dirty="0" err="1" smtClean="0"/>
              <a:t>odluke</a:t>
            </a:r>
            <a:r>
              <a:rPr lang="en-GB" altLang="x-none" b="1" dirty="0" smtClean="0"/>
              <a:t> o </a:t>
            </a:r>
            <a:r>
              <a:rPr lang="en-GB" altLang="x-none" b="1" dirty="0" err="1" smtClean="0"/>
              <a:t>ukidanju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tajnosti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mora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biti</a:t>
            </a:r>
            <a:r>
              <a:rPr lang="en-GB" altLang="x-none" b="1" dirty="0" smtClean="0"/>
              <a:t> u </a:t>
            </a:r>
            <a:r>
              <a:rPr lang="en-GB" altLang="x-none" b="1" dirty="0" err="1" smtClean="0"/>
              <a:t>pisanoj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formi</a:t>
            </a:r>
            <a:r>
              <a:rPr lang="en-GB" altLang="x-none" dirty="0" smtClean="0"/>
              <a:t>. </a:t>
            </a:r>
            <a:r>
              <a:rPr lang="bs-Latn-BA" altLang="x-none" dirty="0" smtClean="0">
                <a:latin typeface="Times New Roman" pitchFamily="18" charset="0"/>
              </a:rPr>
              <a:t>A</a:t>
            </a:r>
            <a:r>
              <a:rPr lang="en-GB" altLang="x-none" dirty="0" err="1" smtClean="0"/>
              <a:t>ko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ovlaštena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osoba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promjeni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ili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skine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oznaku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tajnosti</a:t>
            </a:r>
            <a:r>
              <a:rPr lang="en-GB" altLang="x-none" dirty="0" smtClean="0"/>
              <a:t>, o tome </a:t>
            </a:r>
            <a:r>
              <a:rPr lang="en-GB" altLang="x-none" dirty="0" err="1" smtClean="0"/>
              <a:t>mora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obavjestiti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sve</a:t>
            </a:r>
            <a:r>
              <a:rPr lang="en-GB" altLang="x-none" dirty="0" smtClean="0"/>
              <a:t> </a:t>
            </a:r>
            <a:r>
              <a:rPr lang="bs-Latn-BA" altLang="x-none" dirty="0" smtClean="0"/>
              <a:t>korisnike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kojima</a:t>
            </a:r>
            <a:r>
              <a:rPr lang="en-GB" altLang="x-none" dirty="0" smtClean="0"/>
              <a:t> je </a:t>
            </a:r>
            <a:r>
              <a:rPr lang="bs-Latn-BA" altLang="x-none" dirty="0" smtClean="0"/>
              <a:t>dostavljen </a:t>
            </a:r>
            <a:r>
              <a:rPr lang="en-GB" altLang="x-none" dirty="0" err="1" smtClean="0"/>
              <a:t>tajni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podatak</a:t>
            </a:r>
            <a:r>
              <a:rPr lang="en-GB" altLang="x-none" dirty="0" smtClean="0"/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2271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x-none" sz="4400" b="1" dirty="0" smtClean="0">
                <a:latin typeface="+mn-lt"/>
              </a:rPr>
              <a:t>E</a:t>
            </a:r>
            <a:r>
              <a:rPr lang="bs-Latn-BA" altLang="x-none" sz="4400" b="1" dirty="0" smtClean="0">
                <a:latin typeface="+mn-lt"/>
              </a:rPr>
              <a:t>VIDENCIJE TAJNIH PODATAKA</a:t>
            </a:r>
            <a:r>
              <a:rPr lang="en-GB" altLang="x-none" sz="4400" dirty="0" smtClean="0">
                <a:latin typeface="+mn-lt"/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bs-Latn-BA" altLang="x-none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Sve institucije</a:t>
            </a:r>
            <a:r>
              <a:rPr lang="hr-HR" altLang="x-none" dirty="0" smtClean="0">
                <a:solidFill>
                  <a:srgbClr val="000000"/>
                </a:solidFill>
              </a:rPr>
              <a:t> koje koriste i raspolažu tajnim podacima </a:t>
            </a:r>
            <a:r>
              <a:rPr lang="hr-HR" altLang="x-none" b="1" dirty="0" smtClean="0">
                <a:solidFill>
                  <a:srgbClr val="000000"/>
                </a:solidFill>
              </a:rPr>
              <a:t>moraju voditi evidencije</a:t>
            </a:r>
            <a:r>
              <a:rPr lang="hr-HR" altLang="x-none" dirty="0" smtClean="0">
                <a:solidFill>
                  <a:srgbClr val="000000"/>
                </a:solidFill>
              </a:rPr>
              <a:t> o tome, </a:t>
            </a:r>
            <a:r>
              <a:rPr lang="hr-HR" altLang="x-none" b="1" dirty="0" smtClean="0">
                <a:solidFill>
                  <a:srgbClr val="000000"/>
                </a:solidFill>
              </a:rPr>
              <a:t>kako bi se znao</a:t>
            </a:r>
            <a:r>
              <a:rPr lang="bs-Latn-BA" altLang="x-none" b="1" dirty="0" smtClean="0">
                <a:solidFill>
                  <a:srgbClr val="000000"/>
                </a:solidFill>
                <a:latin typeface="Times New Roman" pitchFamily="18" charset="0"/>
              </a:rPr>
              <a:t> put</a:t>
            </a:r>
            <a:r>
              <a:rPr lang="hr-HR" altLang="x-none" b="1" dirty="0" smtClean="0">
                <a:solidFill>
                  <a:srgbClr val="000000"/>
                </a:solidFill>
              </a:rPr>
              <a:t> tajn</a:t>
            </a:r>
            <a:r>
              <a:rPr lang="bs-Latn-BA" altLang="x-none" b="1" dirty="0" smtClean="0">
                <a:solidFill>
                  <a:srgbClr val="000000"/>
                </a:solidFill>
                <a:latin typeface="Times New Roman" pitchFamily="18" charset="0"/>
              </a:rPr>
              <a:t>og</a:t>
            </a:r>
            <a:r>
              <a:rPr lang="hr-HR" altLang="x-none" b="1" dirty="0" smtClean="0">
                <a:solidFill>
                  <a:srgbClr val="000000"/>
                </a:solidFill>
              </a:rPr>
              <a:t> podatk</a:t>
            </a:r>
            <a:r>
              <a:rPr lang="bs-Latn-BA" altLang="x-none" b="1" dirty="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hr-HR" altLang="x-none" dirty="0" smtClean="0">
                <a:solidFill>
                  <a:srgbClr val="000000"/>
                </a:solidFill>
              </a:rPr>
              <a:t>, od njegovog nastanka do skidanja oznake tajnosti ili uništenja. </a:t>
            </a:r>
          </a:p>
          <a:p>
            <a:pPr algn="just" eaLnBrk="1" hangingPunct="1">
              <a:buFontTx/>
              <a:buNone/>
            </a:pP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hr-HR" altLang="x-none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GB" altLang="x-none" dirty="0" err="1" smtClean="0">
                <a:solidFill>
                  <a:srgbClr val="000000"/>
                </a:solidFill>
              </a:rPr>
              <a:t>Sve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b="1" dirty="0" err="1" smtClean="0">
                <a:solidFill>
                  <a:srgbClr val="000000"/>
                </a:solidFill>
              </a:rPr>
              <a:t>knjige</a:t>
            </a:r>
            <a:r>
              <a:rPr lang="en-GB" altLang="x-none" b="1" dirty="0" smtClean="0">
                <a:solidFill>
                  <a:srgbClr val="000000"/>
                </a:solidFill>
              </a:rPr>
              <a:t> </a:t>
            </a:r>
            <a:r>
              <a:rPr lang="en-GB" altLang="x-none" b="1" dirty="0" err="1" smtClean="0">
                <a:solidFill>
                  <a:srgbClr val="000000"/>
                </a:solidFill>
              </a:rPr>
              <a:t>evidencija</a:t>
            </a:r>
            <a:r>
              <a:rPr lang="en-GB" altLang="x-none" b="1" dirty="0" smtClean="0">
                <a:solidFill>
                  <a:srgbClr val="000000"/>
                </a:solidFill>
              </a:rPr>
              <a:t> </a:t>
            </a:r>
            <a:r>
              <a:rPr lang="en-GB" altLang="x-none" b="1" dirty="0" err="1" smtClean="0">
                <a:solidFill>
                  <a:srgbClr val="000000"/>
                </a:solidFill>
              </a:rPr>
              <a:t>vode</a:t>
            </a:r>
            <a:r>
              <a:rPr lang="en-GB" altLang="x-none" b="1" dirty="0" smtClean="0">
                <a:solidFill>
                  <a:srgbClr val="000000"/>
                </a:solidFill>
              </a:rPr>
              <a:t> se </a:t>
            </a:r>
            <a:r>
              <a:rPr lang="en-GB" altLang="x-none" b="1" dirty="0" err="1" smtClean="0">
                <a:solidFill>
                  <a:srgbClr val="000000"/>
                </a:solidFill>
              </a:rPr>
              <a:t>odvojeno</a:t>
            </a:r>
            <a:r>
              <a:rPr lang="en-GB" altLang="x-none" b="1" dirty="0" smtClean="0">
                <a:solidFill>
                  <a:srgbClr val="000000"/>
                </a:solidFill>
              </a:rPr>
              <a:t> </a:t>
            </a:r>
            <a:r>
              <a:rPr lang="en-GB" altLang="x-none" b="1" dirty="0" err="1" smtClean="0">
                <a:solidFill>
                  <a:srgbClr val="000000"/>
                </a:solidFill>
              </a:rPr>
              <a:t>po</a:t>
            </a:r>
            <a:r>
              <a:rPr lang="en-GB" altLang="x-none" b="1" dirty="0" smtClean="0">
                <a:solidFill>
                  <a:srgbClr val="000000"/>
                </a:solidFill>
              </a:rPr>
              <a:t> </a:t>
            </a:r>
            <a:r>
              <a:rPr lang="en-GB" altLang="x-none" b="1" dirty="0" err="1" smtClean="0">
                <a:solidFill>
                  <a:srgbClr val="000000"/>
                </a:solidFill>
              </a:rPr>
              <a:t>stupnjevima</a:t>
            </a:r>
            <a:r>
              <a:rPr lang="en-GB" altLang="x-none" b="1" dirty="0" smtClean="0">
                <a:solidFill>
                  <a:srgbClr val="000000"/>
                </a:solidFill>
              </a:rPr>
              <a:t> </a:t>
            </a:r>
            <a:r>
              <a:rPr lang="en-GB" altLang="x-none" b="1" dirty="0" err="1" smtClean="0">
                <a:solidFill>
                  <a:srgbClr val="000000"/>
                </a:solidFill>
              </a:rPr>
              <a:t>tajnosti</a:t>
            </a:r>
            <a:r>
              <a:rPr lang="en-GB" altLang="x-none" dirty="0" smtClean="0">
                <a:solidFill>
                  <a:srgbClr val="000000"/>
                </a:solidFill>
              </a:rPr>
              <a:t>. </a:t>
            </a:r>
            <a:r>
              <a:rPr lang="en-GB" altLang="x-none" dirty="0" err="1" smtClean="0">
                <a:solidFill>
                  <a:srgbClr val="000000"/>
                </a:solidFill>
              </a:rPr>
              <a:t>Moraju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biti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propisno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otvorene</a:t>
            </a:r>
            <a:r>
              <a:rPr lang="en-GB" altLang="x-none" dirty="0" smtClean="0">
                <a:solidFill>
                  <a:srgbClr val="000000"/>
                </a:solidFill>
              </a:rPr>
              <a:t>, </a:t>
            </a:r>
            <a:r>
              <a:rPr lang="bs-Latn-BA" altLang="x-none" dirty="0" smtClean="0">
                <a:solidFill>
                  <a:srgbClr val="000000"/>
                </a:solidFill>
              </a:rPr>
              <a:t>tj.</a:t>
            </a:r>
            <a:r>
              <a:rPr lang="en-GB" altLang="x-none" dirty="0" smtClean="0">
                <a:solidFill>
                  <a:srgbClr val="000000"/>
                </a:solidFill>
              </a:rPr>
              <a:t> da </a:t>
            </a:r>
            <a:r>
              <a:rPr lang="en-GB" altLang="x-none" dirty="0" err="1" smtClean="0">
                <a:solidFill>
                  <a:srgbClr val="000000"/>
                </a:solidFill>
              </a:rPr>
              <a:t>imaju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potpis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i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pečat</a:t>
            </a:r>
            <a:r>
              <a:rPr lang="en-GB" altLang="x-none" dirty="0" smtClean="0">
                <a:solidFill>
                  <a:srgbClr val="000000"/>
                </a:solidFill>
              </a:rPr>
              <a:t>, datum </a:t>
            </a:r>
            <a:r>
              <a:rPr lang="en-GB" altLang="x-none" dirty="0" err="1" smtClean="0">
                <a:solidFill>
                  <a:srgbClr val="000000"/>
                </a:solidFill>
              </a:rPr>
              <a:t>i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ukupan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broj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stranica</a:t>
            </a:r>
            <a:r>
              <a:rPr lang="en-GB" altLang="x-none" dirty="0" smtClean="0">
                <a:solidFill>
                  <a:srgbClr val="000000"/>
                </a:solidFill>
              </a:rPr>
              <a:t>, a </a:t>
            </a:r>
            <a:r>
              <a:rPr lang="en-GB" altLang="x-none" dirty="0" err="1" smtClean="0">
                <a:solidFill>
                  <a:srgbClr val="000000"/>
                </a:solidFill>
              </a:rPr>
              <a:t>stranice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moraju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biti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numerirane</a:t>
            </a:r>
            <a:r>
              <a:rPr lang="en-GB" altLang="x-none" dirty="0" smtClean="0">
                <a:solidFill>
                  <a:srgbClr val="000000"/>
                </a:solidFill>
              </a:rPr>
              <a:t>. </a:t>
            </a:r>
            <a:endParaRPr lang="hr-HR" altLang="x-none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2271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x-none" sz="4400" b="1" dirty="0" smtClean="0">
                <a:latin typeface="+mn-lt"/>
              </a:rPr>
              <a:t>E</a:t>
            </a:r>
            <a:r>
              <a:rPr lang="bs-Latn-BA" altLang="x-none" sz="4400" b="1" dirty="0" smtClean="0">
                <a:latin typeface="+mn-lt"/>
              </a:rPr>
              <a:t>VIDENCIJE TAJNIH PODATAKA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b="1" dirty="0" smtClean="0">
                <a:solidFill>
                  <a:srgbClr val="000000"/>
                </a:solidFill>
              </a:rPr>
              <a:t>Radi se o sljedećim knjigama evidencija</a:t>
            </a:r>
            <a:r>
              <a:rPr lang="hr-HR" altLang="x-none" sz="2400" dirty="0" smtClean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sz="2400" dirty="0" smtClean="0">
                <a:solidFill>
                  <a:srgbClr val="000000"/>
                </a:solidFill>
              </a:rPr>
              <a:t> </a:t>
            </a: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hr-HR" altLang="x-none" sz="2400" dirty="0" smtClean="0">
                <a:solidFill>
                  <a:srgbClr val="000000"/>
                </a:solidFill>
              </a:rPr>
              <a:t>Glavna knjiga evidencija – u nju se upisuju sve postojeće i </a:t>
            </a:r>
            <a:r>
              <a:rPr lang="hr-HR" altLang="x-none" sz="2400" dirty="0" smtClean="0">
                <a:solidFill>
                  <a:srgbClr val="000000"/>
                </a:solidFill>
                <a:latin typeface="Arial" charset="0"/>
              </a:rPr>
              <a:t>                                                                                   </a:t>
            </a:r>
            <a:r>
              <a:rPr lang="hr-HR" altLang="x-none" sz="2400" dirty="0" smtClean="0">
                <a:solidFill>
                  <a:srgbClr val="000000"/>
                </a:solidFill>
              </a:rPr>
              <a:t>otvorene knjige evidencija,</a:t>
            </a: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hr-HR" altLang="x-none" sz="2400" dirty="0" smtClean="0">
                <a:solidFill>
                  <a:srgbClr val="000000"/>
                </a:solidFill>
              </a:rPr>
              <a:t>Evidencija tajnih podataka,</a:t>
            </a: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hr-HR" altLang="x-none" sz="2400" dirty="0" smtClean="0">
                <a:solidFill>
                  <a:srgbClr val="000000"/>
                </a:solidFill>
              </a:rPr>
              <a:t>Evidencija uvida u tajne podatke,</a:t>
            </a: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hr-HR" altLang="x-none" sz="2400" dirty="0" smtClean="0">
                <a:solidFill>
                  <a:srgbClr val="000000"/>
                </a:solidFill>
              </a:rPr>
              <a:t>Evidencija o dostavi tajnih podataka,</a:t>
            </a: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hr-HR" altLang="x-none" sz="2400" dirty="0" smtClean="0">
                <a:solidFill>
                  <a:srgbClr val="000000"/>
                </a:solidFill>
              </a:rPr>
              <a:t>Evidencija printanja,</a:t>
            </a: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hr-HR" altLang="x-none" sz="2400" dirty="0" smtClean="0">
                <a:solidFill>
                  <a:srgbClr val="000000"/>
                </a:solidFill>
              </a:rPr>
              <a:t>Evidencija o umnožavanju / fotokopiranju,</a:t>
            </a: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hr-HR" altLang="x-none" sz="2400" dirty="0" smtClean="0">
                <a:solidFill>
                  <a:srgbClr val="000000"/>
                </a:solidFill>
              </a:rPr>
              <a:t>Evidencija o neovlaštenom otkrivanju i</a:t>
            </a: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hr-HR" altLang="x-none" sz="2400" dirty="0" smtClean="0">
                <a:solidFill>
                  <a:srgbClr val="000000"/>
                </a:solidFill>
              </a:rPr>
              <a:t>Evidencija o uništenim dokumentima.</a:t>
            </a:r>
            <a:endParaRPr lang="en-GB" altLang="x-none" sz="24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altLang="x-none" sz="4400" b="1" dirty="0" smtClean="0">
                <a:latin typeface="+mn-lt"/>
              </a:rPr>
              <a:t>U</a:t>
            </a:r>
            <a:r>
              <a:rPr lang="bs-Latn-BA" altLang="x-none" sz="4400" b="1" dirty="0" smtClean="0">
                <a:latin typeface="+mn-lt"/>
              </a:rPr>
              <a:t>MNOŽAVANJE</a:t>
            </a:r>
            <a:r>
              <a:rPr lang="en-GB" altLang="x-none" sz="4400" b="1" dirty="0" smtClean="0">
                <a:latin typeface="+mn-lt"/>
              </a:rPr>
              <a:t>/ </a:t>
            </a:r>
            <a:r>
              <a:rPr lang="bs-Latn-BA" altLang="x-none" sz="4400" b="1" dirty="0" smtClean="0">
                <a:latin typeface="+mn-lt"/>
              </a:rPr>
              <a:t>KOPIRANJE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446587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bs-Latn-BA" altLang="x-none" sz="2400" dirty="0" smtClean="0">
                <a:solidFill>
                  <a:srgbClr val="000000"/>
                </a:solidFill>
              </a:rPr>
              <a:t>   </a:t>
            </a:r>
            <a:endParaRPr lang="bs-Latn-BA" altLang="x-none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bs-Latn-BA" altLang="x-none" dirty="0">
                <a:solidFill>
                  <a:srgbClr val="000000"/>
                </a:solidFill>
              </a:rPr>
              <a:t>	</a:t>
            </a:r>
            <a:r>
              <a:rPr lang="hr-HR" altLang="x-none" sz="9600" dirty="0" smtClean="0">
                <a:solidFill>
                  <a:srgbClr val="000000"/>
                </a:solidFill>
              </a:rPr>
              <a:t>Za tajne podatke stupnja tajnosti </a:t>
            </a:r>
            <a:r>
              <a:rPr lang="hr-HR" altLang="x-none" sz="9600" b="1" dirty="0" smtClean="0">
                <a:solidFill>
                  <a:srgbClr val="000000"/>
                </a:solidFill>
              </a:rPr>
              <a:t>TAJNO i VRLO TAJNO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hr-HR" altLang="x-none" sz="9600" b="1" dirty="0">
                <a:solidFill>
                  <a:srgbClr val="000000"/>
                </a:solidFill>
              </a:rPr>
              <a:t>	</a:t>
            </a:r>
            <a:r>
              <a:rPr lang="hr-HR" altLang="x-none" sz="9600" b="1" dirty="0" smtClean="0">
                <a:solidFill>
                  <a:srgbClr val="000000"/>
                </a:solidFill>
              </a:rPr>
              <a:t>nije dozvoljeno fotokopiranje </a:t>
            </a:r>
            <a:r>
              <a:rPr lang="hr-HR" altLang="x-none" sz="9600" dirty="0" smtClean="0">
                <a:solidFill>
                  <a:srgbClr val="000000"/>
                </a:solidFill>
              </a:rPr>
              <a:t>ni u kom slučaju.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hr-HR" altLang="x-none" sz="9600" dirty="0">
                <a:solidFill>
                  <a:srgbClr val="000000"/>
                </a:solidFill>
              </a:rPr>
              <a:t>	</a:t>
            </a:r>
            <a:endParaRPr lang="hr-HR" altLang="x-none" sz="96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hr-HR" altLang="x-none" sz="9600" dirty="0">
                <a:solidFill>
                  <a:srgbClr val="000000"/>
                </a:solidFill>
              </a:rPr>
              <a:t>	</a:t>
            </a:r>
            <a:r>
              <a:rPr lang="hr-HR" altLang="x-none" sz="9600" dirty="0" smtClean="0">
                <a:solidFill>
                  <a:srgbClr val="000000"/>
                </a:solidFill>
              </a:rPr>
              <a:t>Ako su potrebni dodatni primjerci </a:t>
            </a:r>
            <a:r>
              <a:rPr lang="hr-HR" altLang="x-none" sz="9600" b="1" dirty="0" smtClean="0">
                <a:solidFill>
                  <a:srgbClr val="000000"/>
                </a:solidFill>
              </a:rPr>
              <a:t>upućuje se zahtjev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hr-HR" altLang="x-none" sz="9600" b="1" dirty="0">
                <a:solidFill>
                  <a:srgbClr val="000000"/>
                </a:solidFill>
              </a:rPr>
              <a:t>	</a:t>
            </a:r>
            <a:r>
              <a:rPr lang="hr-HR" altLang="x-none" sz="9600" b="1" dirty="0" smtClean="0">
                <a:solidFill>
                  <a:srgbClr val="000000"/>
                </a:solidFill>
              </a:rPr>
              <a:t>ovlaštenoj osobi </a:t>
            </a:r>
            <a:r>
              <a:rPr lang="hr-HR" altLang="x-none" sz="9600" dirty="0" smtClean="0">
                <a:solidFill>
                  <a:srgbClr val="000000"/>
                </a:solidFill>
              </a:rPr>
              <a:t>koja je odredila stupanj tajnosti, u kojem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hr-HR" altLang="x-none" sz="9600" dirty="0">
                <a:solidFill>
                  <a:srgbClr val="000000"/>
                </a:solidFill>
              </a:rPr>
              <a:t>	</a:t>
            </a:r>
            <a:r>
              <a:rPr lang="hr-HR" altLang="x-none" sz="9600" dirty="0" smtClean="0">
                <a:solidFill>
                  <a:srgbClr val="000000"/>
                </a:solidFill>
              </a:rPr>
              <a:t>se traži izrada dodatnih primjeraka.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hr-HR" altLang="x-none" sz="9600" dirty="0" smtClean="0">
                <a:solidFill>
                  <a:srgbClr val="000000"/>
                </a:solidFill>
              </a:rPr>
              <a:t> </a:t>
            </a:r>
            <a:endParaRPr lang="bs-Latn-BA" altLang="x-none" sz="96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bs-Latn-BA" altLang="x-none" sz="9600" dirty="0" smtClean="0">
                <a:solidFill>
                  <a:srgbClr val="000000"/>
                </a:solidFill>
              </a:rPr>
              <a:t>	</a:t>
            </a:r>
            <a:r>
              <a:rPr lang="hr-HR" altLang="x-none" sz="9600" dirty="0" smtClean="0">
                <a:solidFill>
                  <a:srgbClr val="000000"/>
                </a:solidFill>
              </a:rPr>
              <a:t>Fotokopiranje tajnih podataka stupnja tajnosti </a:t>
            </a:r>
            <a:r>
              <a:rPr lang="hr-HR" altLang="x-none" sz="9600" b="1" dirty="0" smtClean="0">
                <a:solidFill>
                  <a:srgbClr val="000000"/>
                </a:solidFill>
              </a:rPr>
              <a:t>INTERNO i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hr-HR" altLang="x-none" sz="9600" b="1" dirty="0">
                <a:solidFill>
                  <a:srgbClr val="000000"/>
                </a:solidFill>
              </a:rPr>
              <a:t>	</a:t>
            </a:r>
            <a:r>
              <a:rPr lang="hr-HR" altLang="x-none" sz="9600" b="1" dirty="0" smtClean="0">
                <a:solidFill>
                  <a:srgbClr val="000000"/>
                </a:solidFill>
              </a:rPr>
              <a:t>POVJERLJIVO dopušteno</a:t>
            </a:r>
            <a:r>
              <a:rPr lang="hr-HR" altLang="x-none" sz="9600" dirty="0" smtClean="0">
                <a:solidFill>
                  <a:srgbClr val="000000"/>
                </a:solidFill>
              </a:rPr>
              <a:t> je ako su ispunjena tri uvjeta: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hr-HR" altLang="x-none" sz="96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SzPct val="150000"/>
              <a:buFont typeface="Wingdings" pitchFamily="2" charset="2"/>
              <a:buChar char="Ø"/>
              <a:defRPr/>
            </a:pPr>
            <a:r>
              <a:rPr lang="hr-HR" altLang="x-none" sz="9600" dirty="0" smtClean="0">
                <a:solidFill>
                  <a:srgbClr val="000000"/>
                </a:solidFill>
              </a:rPr>
              <a:t>Potreban je pisano obrazložen zahtjev za fotokopiranje,</a:t>
            </a:r>
          </a:p>
          <a:p>
            <a:pPr algn="just" eaLnBrk="1" hangingPunct="1">
              <a:lnSpc>
                <a:spcPct val="80000"/>
              </a:lnSpc>
              <a:buSzPct val="150000"/>
              <a:buFont typeface="Wingdings" pitchFamily="2" charset="2"/>
              <a:buChar char="Ø"/>
              <a:defRPr/>
            </a:pPr>
            <a:r>
              <a:rPr lang="hr-HR" altLang="x-none" sz="9600" dirty="0" smtClean="0">
                <a:solidFill>
                  <a:srgbClr val="000000"/>
                </a:solidFill>
              </a:rPr>
              <a:t>Odobrenje je u pisanoj formi od strane ovlaštene osobe i</a:t>
            </a:r>
          </a:p>
          <a:p>
            <a:pPr algn="just" eaLnBrk="1" hangingPunct="1">
              <a:lnSpc>
                <a:spcPct val="80000"/>
              </a:lnSpc>
              <a:buSzPct val="150000"/>
              <a:buFont typeface="Wingdings" pitchFamily="2" charset="2"/>
              <a:buChar char="Ø"/>
              <a:defRPr/>
            </a:pPr>
            <a:r>
              <a:rPr lang="bs-Latn-BA" altLang="x-none" sz="9600" dirty="0" smtClean="0">
                <a:solidFill>
                  <a:srgbClr val="000000"/>
                </a:solidFill>
              </a:rPr>
              <a:t>I</a:t>
            </a:r>
            <a:r>
              <a:rPr lang="en-GB" altLang="x-none" sz="9600" dirty="0" err="1" smtClean="0">
                <a:solidFill>
                  <a:srgbClr val="000000"/>
                </a:solidFill>
              </a:rPr>
              <a:t>zrada</a:t>
            </a:r>
            <a:r>
              <a:rPr lang="en-GB" altLang="x-none" sz="9600" dirty="0" smtClean="0">
                <a:solidFill>
                  <a:srgbClr val="000000"/>
                </a:solidFill>
              </a:rPr>
              <a:t> </a:t>
            </a:r>
            <a:r>
              <a:rPr lang="en-GB" altLang="x-none" sz="9600" dirty="0" err="1" smtClean="0">
                <a:solidFill>
                  <a:srgbClr val="000000"/>
                </a:solidFill>
              </a:rPr>
              <a:t>fotokopija</a:t>
            </a:r>
            <a:r>
              <a:rPr lang="en-GB" altLang="x-none" sz="9600" dirty="0" smtClean="0">
                <a:solidFill>
                  <a:srgbClr val="000000"/>
                </a:solidFill>
              </a:rPr>
              <a:t> </a:t>
            </a:r>
            <a:r>
              <a:rPr lang="en-GB" altLang="x-none" sz="9600" dirty="0" err="1" smtClean="0">
                <a:solidFill>
                  <a:srgbClr val="000000"/>
                </a:solidFill>
              </a:rPr>
              <a:t>vrši</a:t>
            </a:r>
            <a:r>
              <a:rPr lang="en-GB" altLang="x-none" sz="9600" dirty="0" smtClean="0">
                <a:solidFill>
                  <a:srgbClr val="000000"/>
                </a:solidFill>
              </a:rPr>
              <a:t> se u </a:t>
            </a:r>
            <a:r>
              <a:rPr lang="en-GB" altLang="x-none" sz="9600" dirty="0" err="1" smtClean="0">
                <a:solidFill>
                  <a:srgbClr val="000000"/>
                </a:solidFill>
              </a:rPr>
              <a:t>sigurnosnom</a:t>
            </a:r>
            <a:r>
              <a:rPr lang="en-GB" altLang="x-none" sz="9600" dirty="0" smtClean="0">
                <a:solidFill>
                  <a:srgbClr val="000000"/>
                </a:solidFill>
              </a:rPr>
              <a:t> </a:t>
            </a:r>
            <a:r>
              <a:rPr lang="en-GB" altLang="x-none" sz="9600" dirty="0" err="1" smtClean="0">
                <a:solidFill>
                  <a:srgbClr val="000000"/>
                </a:solidFill>
              </a:rPr>
              <a:t>području</a:t>
            </a:r>
            <a:r>
              <a:rPr lang="en-GB" altLang="x-none" sz="9600" dirty="0" smtClean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x-none" sz="4400" b="1" dirty="0" smtClean="0">
                <a:latin typeface="+mn-lt"/>
              </a:rPr>
              <a:t>U</a:t>
            </a:r>
            <a:r>
              <a:rPr lang="bs-Latn-BA" altLang="x-none" sz="4400" b="1" dirty="0" smtClean="0">
                <a:latin typeface="+mn-lt"/>
              </a:rPr>
              <a:t>MNOŽAVANJE</a:t>
            </a:r>
            <a:r>
              <a:rPr lang="en-GB" altLang="x-none" sz="4400" b="1" dirty="0" smtClean="0">
                <a:latin typeface="+mn-lt"/>
              </a:rPr>
              <a:t>/ </a:t>
            </a:r>
            <a:r>
              <a:rPr lang="bs-Latn-BA" altLang="x-none" sz="4400" b="1" dirty="0" smtClean="0">
                <a:latin typeface="+mn-lt"/>
              </a:rPr>
              <a:t>KOPIRANJE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O</a:t>
            </a:r>
            <a:r>
              <a:rPr lang="hr-HR" altLang="x-none" dirty="0" smtClean="0">
                <a:solidFill>
                  <a:srgbClr val="000000"/>
                </a:solidFill>
              </a:rPr>
              <a:t> </a:t>
            </a:r>
            <a:r>
              <a:rPr lang="hr-HR" altLang="x-none" b="1" dirty="0" smtClean="0">
                <a:solidFill>
                  <a:srgbClr val="000000"/>
                </a:solidFill>
              </a:rPr>
              <a:t>izradama ovih fotokopija se vodi evidencija</a:t>
            </a:r>
            <a:r>
              <a:rPr lang="hr-HR" altLang="x-none" dirty="0" smtClean="0">
                <a:solidFill>
                  <a:srgbClr val="000000"/>
                </a:solidFill>
              </a:rPr>
              <a:t> u za to predviđenoj knjizi evidencija.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dirty="0" smtClean="0">
                <a:solidFill>
                  <a:srgbClr val="000000"/>
                </a:solidFill>
              </a:rPr>
              <a:t> 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Svaka fotokopija tajnog podatka mora imati oznaku «Fotokopija originala»,</a:t>
            </a:r>
            <a:r>
              <a:rPr lang="hr-HR" altLang="x-none" dirty="0" smtClean="0">
                <a:solidFill>
                  <a:srgbClr val="000000"/>
                </a:solidFill>
              </a:rPr>
              <a:t> te pored obavezne oznake za tajne podatke, mora imati i: </a:t>
            </a:r>
            <a:endParaRPr lang="bs-Latn-BA" altLang="x-none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hr-HR" altLang="x-none" dirty="0" smtClean="0">
                <a:solidFill>
                  <a:srgbClr val="000000"/>
                </a:solidFill>
              </a:rPr>
              <a:t>   podatke o rednom broju fotokopije, </a:t>
            </a: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hr-HR" altLang="x-none" dirty="0" smtClean="0">
                <a:solidFill>
                  <a:srgbClr val="000000"/>
                </a:solidFill>
              </a:rPr>
              <a:t>   broju i datumu iz evidencije o fotokopiranju, </a:t>
            </a: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hr-HR" altLang="x-none" dirty="0" smtClean="0">
                <a:solidFill>
                  <a:srgbClr val="000000"/>
                </a:solidFill>
              </a:rPr>
              <a:t>   oznaku organizacijske jedinica i </a:t>
            </a:r>
            <a:endParaRPr lang="bs-Latn-BA" altLang="x-none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bs-Latn-BA" altLang="x-none" dirty="0" smtClean="0"/>
              <a:t>   </a:t>
            </a:r>
            <a:r>
              <a:rPr lang="en-GB" altLang="x-none" dirty="0" err="1" smtClean="0"/>
              <a:t>potpis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službenika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koji</a:t>
            </a:r>
            <a:r>
              <a:rPr lang="en-GB" altLang="x-none" dirty="0" smtClean="0"/>
              <a:t> je </a:t>
            </a:r>
            <a:r>
              <a:rPr lang="en-GB" altLang="x-none" dirty="0" err="1" smtClean="0"/>
              <a:t>izvršio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umnožavanje</a:t>
            </a:r>
            <a:r>
              <a:rPr lang="en-GB" altLang="x-none" dirty="0" smtClean="0"/>
              <a:t>.</a:t>
            </a:r>
            <a:r>
              <a:rPr lang="en-GB" altLang="x-none" sz="28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BA" altLang="x-none" sz="4400" b="1" dirty="0" smtClean="0">
                <a:latin typeface="Constantia" pitchFamily="18" charset="0"/>
              </a:rPr>
              <a:t>PRAVNI OKVIR</a:t>
            </a:r>
            <a:r>
              <a:rPr lang="en-GB" altLang="x-none" sz="4400" dirty="0" smtClean="0"/>
              <a:t> </a:t>
            </a:r>
            <a:r>
              <a:rPr lang="bs-Latn-BA" altLang="x-none" sz="4400" dirty="0" smtClean="0"/>
              <a:t> </a:t>
            </a:r>
            <a:endParaRPr lang="en-GB" altLang="x-none" sz="4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 algn="just" eaLnBrk="1" hangingPunct="1"/>
            <a:r>
              <a:rPr lang="hr-HR" altLang="x-none" b="1" dirty="0" smtClean="0">
                <a:solidFill>
                  <a:srgbClr val="000000"/>
                </a:solidFill>
              </a:rPr>
              <a:t>Zakon o zaštiti tajnih podataka</a:t>
            </a:r>
            <a:r>
              <a:rPr lang="hr-HR" altLang="x-none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b="1" dirty="0" smtClean="0">
                <a:solidFill>
                  <a:srgbClr val="000000"/>
                </a:solidFill>
              </a:rPr>
              <a:t>sa izmjenama i dopunama</a:t>
            </a:r>
            <a:r>
              <a:rPr lang="hr-HR" altLang="x-none" dirty="0" smtClean="0">
                <a:solidFill>
                  <a:srgbClr val="000000"/>
                </a:solidFill>
              </a:rPr>
              <a:t> (Parlament BiH, 2005. i 2009. god.)</a:t>
            </a:r>
          </a:p>
          <a:p>
            <a:pPr algn="just" eaLnBrk="1" hangingPunct="1"/>
            <a:r>
              <a:rPr lang="hr-HR" altLang="x-none" b="1" dirty="0" smtClean="0">
                <a:solidFill>
                  <a:srgbClr val="000000"/>
                </a:solidFill>
              </a:rPr>
              <a:t>Pravilnik o načinu i obliku označavanja tajnih podataka, te fizičkim, organizacijskim, tehničkim mjerama i postupcima za čuvanje tajnih podataka </a:t>
            </a:r>
            <a:r>
              <a:rPr lang="hr-HR" altLang="x-none" dirty="0" smtClean="0">
                <a:solidFill>
                  <a:srgbClr val="000000"/>
                </a:solidFill>
              </a:rPr>
              <a:t>(Vijeće ministara BiH, 2006. god.)</a:t>
            </a:r>
          </a:p>
          <a:p>
            <a:pPr algn="just" eaLnBrk="1" hangingPunct="1"/>
            <a:r>
              <a:rPr lang="hr-HR" altLang="x-none" b="1" dirty="0" smtClean="0">
                <a:solidFill>
                  <a:srgbClr val="000000"/>
                </a:solidFill>
              </a:rPr>
              <a:t>Drugi podzakonski propisi koji reguliraju ovu oblast </a:t>
            </a:r>
            <a:r>
              <a:rPr lang="hr-HR" altLang="x-none" dirty="0" smtClean="0">
                <a:solidFill>
                  <a:srgbClr val="000000"/>
                </a:solidFill>
              </a:rPr>
              <a:t>(Vijeće ministara i Ministar sigurnosti BiH)</a:t>
            </a:r>
          </a:p>
          <a:p>
            <a:pPr algn="just" eaLnBrk="1" hangingPunct="1"/>
            <a:endParaRPr lang="hr-HR" altLang="x-none" dirty="0" smtClean="0">
              <a:solidFill>
                <a:srgbClr val="000000"/>
              </a:solidFill>
            </a:endParaRPr>
          </a:p>
          <a:p>
            <a:pPr eaLnBrk="1" hangingPunct="1"/>
            <a:endParaRPr lang="en-GB" altLang="x-none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x-none" sz="4400" b="1" dirty="0" smtClean="0">
                <a:latin typeface="+mn-lt"/>
              </a:rPr>
              <a:t>P</a:t>
            </a:r>
            <a:r>
              <a:rPr lang="bs-Latn-BA" altLang="x-none" sz="4400" b="1" dirty="0" smtClean="0">
                <a:latin typeface="+mn-lt"/>
              </a:rPr>
              <a:t>RIJENOS TAJNIH PODATAKA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44824"/>
            <a:ext cx="8153400" cy="4897289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Ovlaštena osoba može proslijediti tajne podatke samo pod slijedećim uvjetima</a:t>
            </a:r>
            <a:r>
              <a:rPr lang="hr-HR" altLang="x-none" sz="2400" dirty="0" smtClean="0">
                <a:solidFill>
                  <a:srgbClr val="000000"/>
                </a:solidFill>
              </a:rPr>
              <a:t>:</a:t>
            </a:r>
            <a:endParaRPr lang="hr-HR" altLang="x-none" sz="2400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hr-BA" altLang="x-none" sz="2400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BA" altLang="x-none" sz="2400" dirty="0" smtClean="0"/>
              <a:t>a)</a:t>
            </a:r>
            <a:r>
              <a:rPr lang="hr-HR" altLang="x-none" sz="2400" dirty="0" smtClean="0">
                <a:solidFill>
                  <a:srgbClr val="000000"/>
                </a:solidFill>
              </a:rPr>
              <a:t>ako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korisnik</a:t>
            </a:r>
            <a:r>
              <a:rPr lang="hr-HR" altLang="x-none" sz="2400" dirty="0" smtClean="0">
                <a:solidFill>
                  <a:srgbClr val="000000"/>
                </a:solidFill>
              </a:rPr>
              <a:t> tih tajnih podataka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ispunjava</a:t>
            </a:r>
            <a:r>
              <a:rPr lang="hr-HR" altLang="x-none" sz="2400" dirty="0" smtClean="0">
                <a:solidFill>
                  <a:srgbClr val="000000"/>
                </a:solidFill>
              </a:rPr>
              <a:t>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fizičke, </a:t>
            </a:r>
            <a:r>
              <a:rPr lang="hr-HR" altLang="x-none" sz="2400" b="1" dirty="0" smtClean="0">
                <a:solidFill>
                  <a:srgbClr val="000000"/>
                </a:solidFill>
                <a:latin typeface="Arial" charset="0"/>
              </a:rPr>
              <a:t>                                                         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organizacijske i tehničke uvjete za čuvanje</a:t>
            </a:r>
            <a:r>
              <a:rPr lang="hr-HR" altLang="x-none" sz="2400" dirty="0" smtClean="0">
                <a:solidFill>
                  <a:srgbClr val="000000"/>
                </a:solidFill>
              </a:rPr>
              <a:t> podataka,</a:t>
            </a:r>
            <a:endParaRPr lang="hr-BA" altLang="x-none" sz="2400" dirty="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BA" altLang="x-none" sz="2400" dirty="0" smtClean="0"/>
              <a:t>b)</a:t>
            </a:r>
            <a:r>
              <a:rPr lang="hr-HR" altLang="x-none" sz="2400" dirty="0" smtClean="0">
                <a:solidFill>
                  <a:srgbClr val="000000"/>
                </a:solidFill>
              </a:rPr>
              <a:t>ako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osobe</a:t>
            </a:r>
            <a:r>
              <a:rPr lang="hr-HR" altLang="x-none" sz="2400" dirty="0" smtClean="0">
                <a:solidFill>
                  <a:srgbClr val="000000"/>
                </a:solidFill>
              </a:rPr>
              <a:t> koje će pristupati tajnim podacima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imaju odgovarajuć</a:t>
            </a:r>
            <a:r>
              <a:rPr lang="hr-BA" altLang="x-none" sz="2400" b="1" dirty="0" smtClean="0">
                <a:solidFill>
                  <a:srgbClr val="000000"/>
                </a:solidFill>
              </a:rPr>
              <a:t>u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dozvolu,</a:t>
            </a:r>
            <a:endParaRPr lang="bs-Latn-BA" altLang="x-none" sz="24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</a:rPr>
              <a:t>c)</a:t>
            </a:r>
            <a:r>
              <a:rPr lang="hr-HR" altLang="x-none" sz="2400" dirty="0" smtClean="0">
                <a:solidFill>
                  <a:srgbClr val="000000"/>
                </a:solidFill>
              </a:rPr>
              <a:t>ako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ovlaštene osobe</a:t>
            </a:r>
            <a:r>
              <a:rPr lang="hr-HR" altLang="x-none" sz="2400" dirty="0" smtClean="0">
                <a:solidFill>
                  <a:srgbClr val="000000"/>
                </a:solidFill>
              </a:rPr>
              <a:t>, uz dobivenu dozvolu,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potpišu pisanu </a:t>
            </a:r>
            <a:r>
              <a:rPr lang="bs-Latn-BA" altLang="x-none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izjavu</a:t>
            </a:r>
            <a:r>
              <a:rPr lang="hr-HR" altLang="x-none" sz="2400" dirty="0" smtClean="0">
                <a:solidFill>
                  <a:srgbClr val="000000"/>
                </a:solidFill>
              </a:rPr>
              <a:t> da su upoznate sa Zakonom</a:t>
            </a:r>
            <a:r>
              <a:rPr lang="hr-BA" altLang="x-none" sz="2400" dirty="0" smtClean="0">
                <a:solidFill>
                  <a:srgbClr val="000000"/>
                </a:solidFill>
              </a:rPr>
              <a:t> i</a:t>
            </a:r>
            <a:r>
              <a:rPr lang="hr-HR" altLang="x-none" sz="2400" dirty="0" smtClean="0">
                <a:solidFill>
                  <a:srgbClr val="000000"/>
                </a:solidFill>
              </a:rPr>
              <a:t> drugim propisima,</a:t>
            </a:r>
            <a:endParaRPr lang="bs-Latn-BA" altLang="x-none" sz="24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</a:rPr>
              <a:t>d)</a:t>
            </a:r>
            <a:r>
              <a:rPr lang="hr-HR" altLang="x-none" sz="2400" dirty="0" smtClean="0">
                <a:solidFill>
                  <a:srgbClr val="000000"/>
                </a:solidFill>
              </a:rPr>
              <a:t>ako institucija garantira da će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pristup tajnim podacima</a:t>
            </a:r>
            <a:r>
              <a:rPr lang="hr-HR" altLang="x-none" sz="2400" dirty="0" smtClean="0">
                <a:solidFill>
                  <a:srgbClr val="000000"/>
                </a:solidFill>
              </a:rPr>
              <a:t> biti omogućen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samo ovlaštenim osobama</a:t>
            </a:r>
            <a:r>
              <a:rPr lang="bs-Latn-BA" altLang="x-none" sz="2400" b="1" dirty="0" smtClean="0">
                <a:solidFill>
                  <a:srgbClr val="000000"/>
                </a:solidFill>
                <a:latin typeface="Times New Roman" pitchFamily="18" charset="0"/>
              </a:rPr>
              <a:t> radi obavljanja posla</a:t>
            </a:r>
            <a:r>
              <a:rPr lang="hr-HR" altLang="x-none" sz="2400" dirty="0" smtClean="0">
                <a:solidFill>
                  <a:srgbClr val="000000"/>
                </a:solidFill>
              </a:rPr>
              <a:t>.</a:t>
            </a:r>
            <a:r>
              <a:rPr lang="en-GB" altLang="x-none" sz="2400" dirty="0" smtClean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altLang="x-none" sz="4400" b="1" dirty="0" smtClean="0">
                <a:latin typeface="+mn-lt"/>
              </a:rPr>
              <a:t>P</a:t>
            </a:r>
            <a:r>
              <a:rPr lang="bs-Latn-BA" altLang="x-none" sz="4400" b="1" dirty="0" smtClean="0">
                <a:latin typeface="+mn-lt"/>
              </a:rPr>
              <a:t>RIJENOS TAJNIH PODATAKA</a:t>
            </a:r>
            <a:endParaRPr lang="en-GB" altLang="x-none" sz="4400" dirty="0" smtClean="0"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60848"/>
            <a:ext cx="8077200" cy="4176464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bs-Latn-BA" altLang="x-none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Zakonski korisnik</a:t>
            </a:r>
            <a:r>
              <a:rPr lang="hr-HR" altLang="x-none" dirty="0" smtClean="0">
                <a:solidFill>
                  <a:srgbClr val="000000"/>
                </a:solidFill>
              </a:rPr>
              <a:t> koji od ovlaštene osobe dobije tajni podatak </a:t>
            </a:r>
            <a:r>
              <a:rPr lang="hr-HR" altLang="x-none" b="1" dirty="0" smtClean="0">
                <a:solidFill>
                  <a:srgbClr val="000000"/>
                </a:solidFill>
              </a:rPr>
              <a:t>ne smije isti bez suglasnosti</a:t>
            </a:r>
            <a:r>
              <a:rPr lang="hr-HR" altLang="x-none" dirty="0" smtClean="0">
                <a:solidFill>
                  <a:srgbClr val="000000"/>
                </a:solidFill>
              </a:rPr>
              <a:t> te osobe </a:t>
            </a:r>
            <a:r>
              <a:rPr lang="hr-HR" altLang="x-none" b="1" dirty="0" smtClean="0">
                <a:solidFill>
                  <a:srgbClr val="000000"/>
                </a:solidFill>
              </a:rPr>
              <a:t>stavljati na raspolaganje drugim korisnicima</a:t>
            </a:r>
            <a:r>
              <a:rPr lang="hr-HR" altLang="x-none" dirty="0" smtClean="0">
                <a:solidFill>
                  <a:srgbClr val="000000"/>
                </a:solidFill>
              </a:rPr>
              <a:t>, osim u slučajevima utvrđenim zakonom i propisima.</a:t>
            </a:r>
            <a:endParaRPr lang="hr-HR" altLang="x-none" sz="1400" dirty="0" smtClean="0">
              <a:solidFill>
                <a:srgbClr val="000000"/>
              </a:solidFill>
            </a:endParaRPr>
          </a:p>
          <a:p>
            <a:pPr algn="just" eaLnBrk="1" hangingPunct="1">
              <a:buFontTx/>
              <a:buNone/>
            </a:pPr>
            <a:endParaRPr lang="hr-HR" altLang="x-none" sz="1400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hr-BA" altLang="x-none" dirty="0" smtClean="0">
                <a:latin typeface="Times New Roman" pitchFamily="18" charset="0"/>
              </a:rPr>
              <a:t>	</a:t>
            </a:r>
            <a:r>
              <a:rPr lang="hr-BA" altLang="x-none" dirty="0" smtClean="0"/>
              <a:t>Tajni podaci stupnja </a:t>
            </a:r>
            <a:r>
              <a:rPr lang="hr-BA" altLang="x-none" b="1" dirty="0" smtClean="0"/>
              <a:t>INTERNO mogu se prenositi vlastitom prenosnom mrežom</a:t>
            </a:r>
            <a:r>
              <a:rPr lang="hr-BA" altLang="x-none" dirty="0" smtClean="0"/>
              <a:t> ili putem preporučene pošte s povratnicom, </a:t>
            </a:r>
            <a:r>
              <a:rPr lang="en-GB" altLang="x-none" dirty="0" smtClean="0"/>
              <a:t>a </a:t>
            </a:r>
            <a:r>
              <a:rPr lang="hr-BA" altLang="x-none" b="1" dirty="0" smtClean="0"/>
              <a:t>tajni podaci stupnja  POVJERLJIVO ili više</a:t>
            </a:r>
            <a:r>
              <a:rPr lang="en-GB" altLang="x-none" b="1" dirty="0" smtClean="0"/>
              <a:t>g</a:t>
            </a:r>
            <a:r>
              <a:rPr lang="hr-BA" altLang="x-none" b="1" dirty="0" smtClean="0"/>
              <a:t> stupnje tajnosti putem kurirske službe</a:t>
            </a:r>
            <a:r>
              <a:rPr lang="en-GB" altLang="x-none" b="1" dirty="0" smtClean="0"/>
              <a:t>.</a:t>
            </a:r>
            <a:r>
              <a:rPr lang="en-GB" altLang="x-none" dirty="0" smtClean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2144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4400" b="1" dirty="0" smtClean="0">
                <a:latin typeface="+mn-lt"/>
              </a:rPr>
              <a:t>A</a:t>
            </a:r>
            <a:r>
              <a:rPr lang="bs-Latn-BA" sz="4400" b="1" dirty="0" smtClean="0">
                <a:latin typeface="+mn-lt"/>
              </a:rPr>
              <a:t>RHIVIRANJE TAJNIH PODATAKA</a:t>
            </a:r>
            <a:r>
              <a:rPr lang="bs-Latn-BA" sz="4400" dirty="0" smtClean="0">
                <a:latin typeface="+mn-lt"/>
              </a:rPr>
              <a:t> </a:t>
            </a:r>
            <a:endParaRPr lang="en-GB" sz="4400" dirty="0" smtClean="0">
              <a:latin typeface="+mn-lt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5038"/>
            <a:ext cx="7999413" cy="389096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r-BA" altLang="x-none" sz="2800" dirty="0" smtClean="0">
                <a:latin typeface="Arial" charset="0"/>
              </a:rPr>
              <a:t>	</a:t>
            </a:r>
            <a:r>
              <a:rPr lang="hr-BA" altLang="x-none" dirty="0" smtClean="0"/>
              <a:t>Dokumenti koji sadr</a:t>
            </a:r>
            <a:r>
              <a:rPr lang="hr-BA" altLang="x-none" dirty="0" smtClean="0">
                <a:latin typeface="Times New Roman" pitchFamily="18" charset="0"/>
              </a:rPr>
              <a:t>ž</a:t>
            </a:r>
            <a:r>
              <a:rPr lang="hr-BA" altLang="x-none" dirty="0" smtClean="0"/>
              <a:t>e tajne podatke </a:t>
            </a:r>
            <a:r>
              <a:rPr lang="hr-BA" altLang="x-none" b="1" dirty="0" smtClean="0"/>
              <a:t>arhiviraju se u</a:t>
            </a:r>
            <a:r>
              <a:rPr lang="hr-BA" altLang="x-none" b="1" dirty="0" smtClean="0">
                <a:latin typeface="Arial" charset="0"/>
              </a:rPr>
              <a:t> </a:t>
            </a:r>
            <a:r>
              <a:rPr lang="hr-BA" altLang="x-none" b="1" dirty="0" smtClean="0"/>
              <a:t>skladu sa propisima koji uređuju arhivsku djelatnost.</a:t>
            </a:r>
            <a:r>
              <a:rPr lang="en-GB" altLang="x-none" dirty="0" smtClean="0"/>
              <a:t> </a:t>
            </a:r>
            <a:endParaRPr lang="bs-Latn-BA" altLang="x-none" dirty="0" smtClean="0">
              <a:latin typeface="Arial" charset="0"/>
            </a:endParaRPr>
          </a:p>
          <a:p>
            <a:pPr algn="just">
              <a:buNone/>
            </a:pPr>
            <a:r>
              <a:rPr lang="bs-Latn-BA" altLang="x-none" dirty="0" smtClean="0">
                <a:latin typeface="Arial" charset="0"/>
              </a:rPr>
              <a:t>	</a:t>
            </a:r>
          </a:p>
          <a:p>
            <a:pPr algn="just">
              <a:buNone/>
            </a:pPr>
            <a:r>
              <a:rPr lang="bs-Latn-BA" altLang="x-none" b="1" dirty="0">
                <a:latin typeface="Arial" charset="0"/>
              </a:rPr>
              <a:t>	</a:t>
            </a:r>
            <a:r>
              <a:rPr lang="hr-HR" altLang="x-none" b="1" dirty="0" smtClean="0"/>
              <a:t>Svaka </a:t>
            </a:r>
            <a:r>
              <a:rPr lang="hr-BA" altLang="x-none" b="1" dirty="0"/>
              <a:t>institucija</a:t>
            </a:r>
            <a:r>
              <a:rPr lang="hr-HR" altLang="x-none" b="1" dirty="0"/>
              <a:t> koj</a:t>
            </a:r>
            <a:r>
              <a:rPr lang="hr-BA" altLang="x-none" b="1" dirty="0"/>
              <a:t>a</a:t>
            </a:r>
            <a:r>
              <a:rPr lang="hr-HR" altLang="x-none" dirty="0"/>
              <a:t> </a:t>
            </a:r>
            <a:r>
              <a:rPr lang="hr-HR" altLang="x-none" b="1" dirty="0"/>
              <a:t>pohranjuje</a:t>
            </a:r>
            <a:r>
              <a:rPr lang="hr-HR" altLang="x-none" dirty="0"/>
              <a:t> tajne podatke označene st</a:t>
            </a:r>
            <a:r>
              <a:rPr lang="hr-BA" altLang="x-none" dirty="0"/>
              <a:t>upnjem tajnosti </a:t>
            </a:r>
            <a:r>
              <a:rPr lang="hr-BA" altLang="x-none" b="1" dirty="0"/>
              <a:t>TAJNO</a:t>
            </a:r>
            <a:r>
              <a:rPr lang="hr-HR" altLang="x-none" b="1" dirty="0"/>
              <a:t> ili </a:t>
            </a:r>
            <a:r>
              <a:rPr lang="hr-BA" altLang="x-none" b="1" dirty="0"/>
              <a:t>VRLO TAJNO v</a:t>
            </a:r>
            <a:r>
              <a:rPr lang="hr-HR" altLang="x-none" b="1" dirty="0"/>
              <a:t>odi spisak uvida u</a:t>
            </a:r>
            <a:r>
              <a:rPr lang="hr-HR" altLang="x-none" b="1" dirty="0">
                <a:latin typeface="Arial" charset="0"/>
              </a:rPr>
              <a:t> </a:t>
            </a:r>
            <a:r>
              <a:rPr lang="hr-BA" altLang="x-none" b="1" dirty="0"/>
              <a:t>iste</a:t>
            </a:r>
            <a:r>
              <a:rPr lang="hr-BA" altLang="x-none" dirty="0"/>
              <a:t>, </a:t>
            </a:r>
            <a:r>
              <a:rPr lang="hr-HR" altLang="x-none" dirty="0"/>
              <a:t>u kojem se evidentiraju </a:t>
            </a:r>
            <a:r>
              <a:rPr lang="hr-HR" altLang="x-none" dirty="0" smtClean="0"/>
              <a:t>odgovarajući podaci.</a:t>
            </a:r>
            <a:endParaRPr lang="en-GB" altLang="x-none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 eaLnBrk="1" hangingPunct="1">
              <a:defRPr/>
            </a:pPr>
            <a:r>
              <a:rPr lang="bs-Latn-BA" altLang="x-none" sz="4400" b="1" dirty="0" smtClean="0">
                <a:latin typeface="+mn-lt"/>
              </a:rPr>
              <a:t>UNIŠTAVANJE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5894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sz="2400" dirty="0" smtClean="0">
                <a:solidFill>
                  <a:srgbClr val="000000"/>
                </a:solidFill>
              </a:rPr>
              <a:t>Uništavanje se vrši na način da se tajni podatak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nakon uništenja više ne može prepoznati i obnoviti. 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1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Rukovoditelj tijela određuje povjerenstvo za uništavanje</a:t>
            </a:r>
            <a:r>
              <a:rPr lang="hr-HR" altLang="x-none" sz="2400" dirty="0" smtClean="0">
                <a:solidFill>
                  <a:srgbClr val="000000"/>
                </a:solidFill>
              </a:rPr>
              <a:t> tajnih podataka.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Svi članovi povjerenstva moraju imati sigurnosnu dozvolu</a:t>
            </a:r>
            <a:r>
              <a:rPr lang="hr-HR" altLang="x-none" sz="2400" dirty="0" smtClean="0">
                <a:solidFill>
                  <a:srgbClr val="000000"/>
                </a:solidFill>
              </a:rPr>
              <a:t> za pristup tajnim podacima.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Povjerenstvo nakon uništenja sačinjava zapisnik o uništenju,</a:t>
            </a:r>
            <a:r>
              <a:rPr lang="hr-HR" altLang="x-none" sz="2400" dirty="0" smtClean="0">
                <a:solidFill>
                  <a:srgbClr val="000000"/>
                </a:solidFill>
              </a:rPr>
              <a:t> koji je dužno 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dostaviti rukovoditelju tijela na verifikaciju.  </a:t>
            </a:r>
            <a:endParaRPr lang="hr-HR" altLang="x-none" sz="1400" b="1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hr-HR" altLang="x-none" sz="1400" b="1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sz="2400" b="1" dirty="0" smtClean="0">
                <a:solidFill>
                  <a:srgbClr val="000000"/>
                </a:solidFill>
              </a:rPr>
              <a:t>Zapisnik o uništenju čuva se u registru ili podregistru</a:t>
            </a:r>
            <a:r>
              <a:rPr lang="hr-HR" altLang="x-none" sz="2400" dirty="0" smtClean="0">
                <a:solidFill>
                  <a:srgbClr val="000000"/>
                </a:solidFill>
              </a:rPr>
              <a:t> institucije</a:t>
            </a:r>
            <a:r>
              <a:rPr lang="hr-HR" altLang="x-none" sz="2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hr-HR" altLang="x-none" sz="2400" dirty="0" smtClean="0">
                <a:solidFill>
                  <a:srgbClr val="000000"/>
                </a:solidFill>
              </a:rPr>
              <a:t>a o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uništenju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tajnih</a:t>
            </a:r>
            <a:r>
              <a:rPr lang="en-GB" altLang="x-none" sz="2400" dirty="0" smtClean="0"/>
              <a:t> </a:t>
            </a:r>
            <a:r>
              <a:rPr lang="en-GB" altLang="x-none" sz="2400" dirty="0" err="1" smtClean="0"/>
              <a:t>podataka</a:t>
            </a:r>
            <a:r>
              <a:rPr lang="en-GB" altLang="x-none" sz="2400" dirty="0" smtClean="0"/>
              <a:t> </a:t>
            </a:r>
            <a:r>
              <a:rPr lang="en-GB" altLang="x-none" sz="2400" b="1" dirty="0" smtClean="0"/>
              <a:t>VRLO TAJNO </a:t>
            </a:r>
            <a:r>
              <a:rPr lang="en-GB" altLang="x-none" sz="2400" b="1" dirty="0" err="1" smtClean="0"/>
              <a:t>izvješćuje</a:t>
            </a:r>
            <a:r>
              <a:rPr lang="en-GB" altLang="x-none" sz="2400" b="1" dirty="0" smtClean="0"/>
              <a:t> se </a:t>
            </a:r>
            <a:r>
              <a:rPr lang="en-GB" altLang="x-none" sz="2400" b="1" dirty="0" err="1" smtClean="0"/>
              <a:t>i</a:t>
            </a:r>
            <a:r>
              <a:rPr lang="en-GB" altLang="x-none" sz="2400" b="1" dirty="0" smtClean="0"/>
              <a:t> </a:t>
            </a:r>
            <a:r>
              <a:rPr lang="en-GB" altLang="x-none" sz="2400" b="1" dirty="0" err="1" smtClean="0"/>
              <a:t>tijelo</a:t>
            </a:r>
            <a:r>
              <a:rPr lang="en-GB" altLang="x-none" sz="2400" b="1" dirty="0" smtClean="0"/>
              <a:t> </a:t>
            </a:r>
            <a:r>
              <a:rPr lang="en-GB" altLang="x-none" sz="2400" b="1" dirty="0" err="1" smtClean="0"/>
              <a:t>koje</a:t>
            </a:r>
            <a:r>
              <a:rPr lang="en-GB" altLang="x-none" sz="2400" b="1" dirty="0" smtClean="0"/>
              <a:t> je </a:t>
            </a:r>
            <a:r>
              <a:rPr lang="en-GB" altLang="x-none" sz="2400" b="1" dirty="0" err="1" smtClean="0"/>
              <a:t>odredilo</a:t>
            </a:r>
            <a:r>
              <a:rPr lang="en-GB" altLang="x-none" sz="2400" b="1" dirty="0" smtClean="0"/>
              <a:t> </a:t>
            </a:r>
            <a:r>
              <a:rPr lang="en-GB" altLang="x-none" sz="2400" b="1" dirty="0" err="1" smtClean="0"/>
              <a:t>stupanj</a:t>
            </a:r>
            <a:r>
              <a:rPr lang="en-GB" altLang="x-none" sz="2400" b="1" dirty="0" smtClean="0"/>
              <a:t> </a:t>
            </a:r>
            <a:r>
              <a:rPr lang="en-GB" altLang="x-none" sz="2400" b="1" dirty="0" err="1" smtClean="0"/>
              <a:t>tajnosti</a:t>
            </a:r>
            <a:r>
              <a:rPr lang="en-GB" altLang="x-none" sz="2400" b="1" dirty="0" smtClean="0"/>
              <a:t>.</a:t>
            </a:r>
            <a:r>
              <a:rPr lang="en-GB" altLang="x-none" sz="2400" dirty="0" smtClean="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49275"/>
            <a:ext cx="8458200" cy="1203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x-none" sz="4400" b="1" dirty="0" smtClean="0">
                <a:latin typeface="+mn-lt"/>
              </a:rPr>
              <a:t>N</a:t>
            </a:r>
            <a:r>
              <a:rPr lang="bs-Latn-BA" altLang="x-none" sz="4400" b="1" dirty="0" smtClean="0">
                <a:latin typeface="+mn-lt"/>
              </a:rPr>
              <a:t>EOVLAŠTENO OTKRIVANJE</a:t>
            </a:r>
            <a:r>
              <a:rPr lang="bs-Latn-BA" altLang="x-none" sz="4400" dirty="0" smtClean="0">
                <a:latin typeface="+mn-lt"/>
              </a:rPr>
              <a:t> </a:t>
            </a:r>
            <a:endParaRPr lang="en-GB" altLang="x-none" sz="4400" dirty="0" smtClean="0">
              <a:latin typeface="+mn-lt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362950" cy="438943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bs-Latn-BA" altLang="x-none" sz="28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Korisnik tajnog podatka</a:t>
            </a:r>
            <a:r>
              <a:rPr lang="hr-HR" altLang="x-none" dirty="0" smtClean="0">
                <a:solidFill>
                  <a:srgbClr val="000000"/>
                </a:solidFill>
              </a:rPr>
              <a:t> koji utvrdi da je isti nestao, uništen ili je dospio u ruke neovlaštene osobe, </a:t>
            </a:r>
            <a:r>
              <a:rPr lang="hr-HR" altLang="x-none" b="1" dirty="0" smtClean="0">
                <a:solidFill>
                  <a:srgbClr val="000000"/>
                </a:solidFill>
              </a:rPr>
              <a:t>dužan je o tome odmah izvjestiti ovlaštenu osobu</a:t>
            </a:r>
            <a:r>
              <a:rPr lang="hr-HR" altLang="x-none" dirty="0" smtClean="0">
                <a:solidFill>
                  <a:srgbClr val="000000"/>
                </a:solidFill>
              </a:rPr>
              <a:t> tijela, koja je taj podatak uputila.</a:t>
            </a: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buFontTx/>
              <a:buNone/>
            </a:pP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hr-HR" altLang="x-none" dirty="0" smtClean="0">
                <a:solidFill>
                  <a:srgbClr val="000000"/>
                </a:solidFill>
              </a:rPr>
              <a:t> 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GB" altLang="x-none" dirty="0" err="1" smtClean="0"/>
              <a:t>Potom</a:t>
            </a:r>
            <a:r>
              <a:rPr lang="en-GB" altLang="x-none" dirty="0" smtClean="0"/>
              <a:t> </a:t>
            </a:r>
            <a:r>
              <a:rPr lang="en-GB" altLang="x-none" b="1" dirty="0" err="1" smtClean="0"/>
              <a:t>ovlaštena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osoba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koja</a:t>
            </a:r>
            <a:r>
              <a:rPr lang="en-GB" altLang="x-none" dirty="0" smtClean="0"/>
              <a:t> je </a:t>
            </a:r>
            <a:r>
              <a:rPr lang="en-GB" altLang="x-none" dirty="0" err="1" smtClean="0"/>
              <a:t>uputila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taj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podatak</a:t>
            </a:r>
            <a:r>
              <a:rPr lang="en-GB" altLang="x-none" dirty="0" smtClean="0"/>
              <a:t>, </a:t>
            </a:r>
            <a:r>
              <a:rPr lang="en-GB" altLang="x-none" dirty="0" err="1" smtClean="0"/>
              <a:t>bez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odgađanja</a:t>
            </a:r>
            <a:r>
              <a:rPr lang="en-GB" altLang="x-none" dirty="0" smtClean="0"/>
              <a:t>, </a:t>
            </a:r>
            <a:r>
              <a:rPr lang="en-GB" altLang="x-none" b="1" dirty="0" err="1" smtClean="0"/>
              <a:t>poduzima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mjere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radi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utvrđivanja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okolnosti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i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odgovornosti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zbog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nestanka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ili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otkrivanja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tajnog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podatka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neovlaštenoj</a:t>
            </a:r>
            <a:r>
              <a:rPr lang="en-GB" altLang="x-none" dirty="0" smtClean="0"/>
              <a:t> </a:t>
            </a:r>
            <a:r>
              <a:rPr lang="en-GB" altLang="x-none" dirty="0" err="1" smtClean="0"/>
              <a:t>osobi</a:t>
            </a:r>
            <a:r>
              <a:rPr lang="en-GB" altLang="x-none" dirty="0" smtClean="0"/>
              <a:t>, </a:t>
            </a:r>
            <a:r>
              <a:rPr lang="en-GB" altLang="x-none" dirty="0" err="1" smtClean="0"/>
              <a:t>te</a:t>
            </a:r>
            <a:r>
              <a:rPr lang="en-GB" altLang="x-none" dirty="0" smtClean="0"/>
              <a:t> </a:t>
            </a:r>
            <a:r>
              <a:rPr lang="en-GB" altLang="x-none" b="1" dirty="0" err="1" smtClean="0"/>
              <a:t>poduzima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odgovarajuće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radnje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radi</a:t>
            </a:r>
            <a:r>
              <a:rPr lang="en-GB" altLang="x-none" b="1" dirty="0" smtClean="0"/>
              <a:t> </a:t>
            </a:r>
            <a:r>
              <a:rPr lang="en-GB" altLang="x-none" b="1" dirty="0" err="1" smtClean="0"/>
              <a:t>otklanjanja</a:t>
            </a:r>
            <a:r>
              <a:rPr lang="en-GB" altLang="x-none" b="1" dirty="0" smtClean="0"/>
              <a:t> </a:t>
            </a:r>
            <a:r>
              <a:rPr lang="bs-Latn-BA" altLang="x-none" b="1" dirty="0" smtClean="0">
                <a:latin typeface="Times New Roman" pitchFamily="18" charset="0"/>
              </a:rPr>
              <a:t>pos</a:t>
            </a:r>
            <a:r>
              <a:rPr lang="en-GB" altLang="x-none" b="1" dirty="0" err="1" smtClean="0"/>
              <a:t>ljedica</a:t>
            </a:r>
            <a:r>
              <a:rPr lang="en-GB" altLang="x-none" dirty="0" smtClean="0"/>
              <a:t>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81075"/>
            <a:ext cx="8610600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bs-Latn-BA" altLang="x-none" sz="4400" b="1" dirty="0" smtClean="0">
                <a:latin typeface="+mn-lt"/>
              </a:rPr>
              <a:t>SIGURNOSNA PODRUČJA</a:t>
            </a:r>
            <a:endParaRPr lang="en-GB" altLang="x-none" sz="4400" dirty="0" smtClean="0">
              <a:latin typeface="+mn-lt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16113"/>
            <a:ext cx="8001000" cy="4484687"/>
          </a:xfrm>
        </p:spPr>
        <p:txBody>
          <a:bodyPr/>
          <a:lstStyle/>
          <a:p>
            <a:pPr marL="495300" indent="-495300" algn="just">
              <a:buFont typeface="Wingdings" pitchFamily="2" charset="2"/>
              <a:buNone/>
            </a:pPr>
            <a:r>
              <a:rPr lang="bs-Latn-BA" altLang="x-none" sz="2400" dirty="0" smtClean="0">
                <a:latin typeface="Arial" charset="0"/>
              </a:rPr>
              <a:t>	</a:t>
            </a:r>
            <a:r>
              <a:rPr lang="bs-Latn-BA" altLang="x-none" sz="2400" b="1" dirty="0" smtClean="0"/>
              <a:t>Rukovoditelj</a:t>
            </a:r>
            <a:r>
              <a:rPr lang="en-AU" altLang="x-none" sz="2400" b="1" dirty="0" smtClean="0"/>
              <a:t> </a:t>
            </a:r>
            <a:r>
              <a:rPr lang="bs-Latn-BA" altLang="x-none" sz="2400" b="1" dirty="0" smtClean="0"/>
              <a:t>tijela</a:t>
            </a:r>
            <a:r>
              <a:rPr lang="en-AU" altLang="x-none" sz="2400" b="1" dirty="0" smtClean="0"/>
              <a:t> </a:t>
            </a:r>
            <a:r>
              <a:rPr lang="bs-Latn-BA" altLang="x-none" sz="2400" b="1" dirty="0" smtClean="0"/>
              <a:t>odlukom </a:t>
            </a:r>
            <a:r>
              <a:rPr lang="en-AU" altLang="x-none" sz="2400" b="1" dirty="0" err="1" smtClean="0"/>
              <a:t>određuje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sigurnosna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i</a:t>
            </a:r>
            <a:r>
              <a:rPr lang="en-AU" altLang="x-none" sz="2400" b="1" dirty="0" smtClean="0"/>
              <a:t> </a:t>
            </a:r>
            <a:r>
              <a:rPr lang="bs-Latn-BA" altLang="x-none" sz="2400" b="1" dirty="0" smtClean="0"/>
              <a:t>administrativna </a:t>
            </a:r>
            <a:r>
              <a:rPr lang="en-AU" altLang="x-none" sz="2400" b="1" dirty="0" err="1" smtClean="0"/>
              <a:t>područja</a:t>
            </a:r>
            <a:r>
              <a:rPr lang="bs-Latn-BA" altLang="x-none" sz="2400" b="1" dirty="0" smtClean="0"/>
              <a:t>, uz prethodno </a:t>
            </a:r>
            <a:r>
              <a:rPr lang="en-AU" altLang="x-none" sz="2400" b="1" dirty="0" err="1" smtClean="0"/>
              <a:t>pri</a:t>
            </a:r>
            <a:r>
              <a:rPr lang="bs-Latn-BA" altLang="x-none" sz="2400" b="1" dirty="0" smtClean="0"/>
              <a:t>bavljeno </a:t>
            </a:r>
            <a:r>
              <a:rPr lang="en-AU" altLang="x-none" sz="2400" b="1" dirty="0" err="1" smtClean="0"/>
              <a:t>mišljenje</a:t>
            </a:r>
            <a:r>
              <a:rPr lang="en-AU" altLang="x-none" sz="2400" b="1" dirty="0" smtClean="0"/>
              <a:t> </a:t>
            </a:r>
            <a:r>
              <a:rPr lang="bs-Latn-BA" altLang="x-none" sz="2400" b="1" dirty="0" smtClean="0"/>
              <a:t>državnog s</a:t>
            </a:r>
            <a:r>
              <a:rPr lang="en-AU" altLang="x-none" sz="2400" b="1" dirty="0" err="1" smtClean="0"/>
              <a:t>igurnosnog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organa</a:t>
            </a:r>
            <a:r>
              <a:rPr lang="en-AU" altLang="x-none" sz="2400" dirty="0" smtClean="0"/>
              <a:t> o </a:t>
            </a:r>
            <a:r>
              <a:rPr lang="en-AU" altLang="x-none" sz="2400" dirty="0" err="1" smtClean="0"/>
              <a:t>odgovarajućoj</a:t>
            </a:r>
            <a:r>
              <a:rPr lang="en-AU" altLang="x-none" sz="2400" dirty="0" smtClean="0"/>
              <a:t> </a:t>
            </a:r>
            <a:r>
              <a:rPr lang="en-AU" altLang="x-none" sz="2400" dirty="0" err="1" smtClean="0"/>
              <a:t>sigunosno</a:t>
            </a:r>
            <a:r>
              <a:rPr lang="bs-Latn-BA" altLang="x-none" sz="2400" dirty="0" smtClean="0">
                <a:latin typeface="Arial" charset="0"/>
              </a:rPr>
              <a:t>-</a:t>
            </a:r>
            <a:r>
              <a:rPr lang="en-AU" altLang="x-none" sz="2400" dirty="0" err="1" smtClean="0"/>
              <a:t>tehničkoj</a:t>
            </a:r>
            <a:r>
              <a:rPr lang="en-AU" altLang="x-none" sz="2400" dirty="0" smtClean="0"/>
              <a:t> </a:t>
            </a:r>
            <a:r>
              <a:rPr lang="en-AU" altLang="x-none" sz="2400" dirty="0" err="1" smtClean="0"/>
              <a:t>opremi</a:t>
            </a:r>
            <a:r>
              <a:rPr lang="en-AU" altLang="x-none" sz="2400" dirty="0" smtClean="0"/>
              <a:t> </a:t>
            </a:r>
            <a:r>
              <a:rPr lang="en-AU" altLang="x-none" sz="2400" dirty="0" err="1" smtClean="0"/>
              <a:t>ugrađenoj</a:t>
            </a:r>
            <a:r>
              <a:rPr lang="en-AU" altLang="x-none" sz="2400" dirty="0" smtClean="0"/>
              <a:t> u </a:t>
            </a:r>
            <a:r>
              <a:rPr lang="en-AU" altLang="x-none" sz="2400" dirty="0" err="1" smtClean="0"/>
              <a:t>sigurnosno</a:t>
            </a:r>
            <a:r>
              <a:rPr lang="en-AU" altLang="x-none" sz="2400" dirty="0" smtClean="0"/>
              <a:t> </a:t>
            </a:r>
            <a:r>
              <a:rPr lang="en-AU" altLang="x-none" sz="2400" dirty="0" err="1" smtClean="0"/>
              <a:t>područje</a:t>
            </a:r>
            <a:r>
              <a:rPr lang="en-AU" altLang="x-none" sz="2400" dirty="0" smtClean="0"/>
              <a:t>, </a:t>
            </a:r>
            <a:r>
              <a:rPr lang="en-AU" altLang="x-none" sz="2400" dirty="0" err="1" smtClean="0"/>
              <a:t>kao</a:t>
            </a:r>
            <a:r>
              <a:rPr lang="en-AU" altLang="x-none" sz="2400" dirty="0" smtClean="0"/>
              <a:t> </a:t>
            </a:r>
            <a:r>
              <a:rPr lang="en-AU" altLang="x-none" sz="2400" dirty="0" err="1" smtClean="0"/>
              <a:t>i</a:t>
            </a:r>
            <a:r>
              <a:rPr lang="en-AU" altLang="x-none" sz="2400" dirty="0" smtClean="0"/>
              <a:t> </a:t>
            </a:r>
            <a:r>
              <a:rPr lang="en-AU" altLang="x-none" sz="2400" dirty="0" err="1" smtClean="0"/>
              <a:t>postupke</a:t>
            </a:r>
            <a:r>
              <a:rPr lang="en-AU" altLang="x-none" sz="2400" dirty="0" smtClean="0"/>
              <a:t> </a:t>
            </a:r>
            <a:r>
              <a:rPr lang="en-AU" altLang="x-none" sz="2400" dirty="0" err="1" smtClean="0"/>
              <a:t>i</a:t>
            </a:r>
            <a:r>
              <a:rPr lang="en-AU" altLang="x-none" sz="2400" dirty="0" smtClean="0"/>
              <a:t> </a:t>
            </a:r>
            <a:r>
              <a:rPr lang="en-AU" altLang="x-none" sz="2400" dirty="0" err="1" smtClean="0"/>
              <a:t>mjere</a:t>
            </a:r>
            <a:r>
              <a:rPr lang="en-AU" altLang="x-none" sz="2400" dirty="0" smtClean="0"/>
              <a:t> </a:t>
            </a:r>
            <a:r>
              <a:rPr lang="en-AU" altLang="x-none" sz="2400" dirty="0" err="1" smtClean="0"/>
              <a:t>osiguranja</a:t>
            </a:r>
            <a:r>
              <a:rPr lang="en-AU" altLang="x-none" sz="2400" dirty="0" smtClean="0"/>
              <a:t> </a:t>
            </a:r>
            <a:r>
              <a:rPr lang="bs-Latn-BA" altLang="x-none" sz="2400" dirty="0" smtClean="0"/>
              <a:t>tog</a:t>
            </a:r>
            <a:r>
              <a:rPr lang="bs-Latn-BA" altLang="x-none" sz="2400" dirty="0" smtClean="0">
                <a:latin typeface="Arial" charset="0"/>
              </a:rPr>
              <a:t> </a:t>
            </a:r>
            <a:r>
              <a:rPr lang="en-AU" altLang="x-none" sz="2400" dirty="0" err="1" smtClean="0"/>
              <a:t>područja</a:t>
            </a:r>
            <a:r>
              <a:rPr lang="en-AU" altLang="x-none" sz="2400" dirty="0" smtClean="0"/>
              <a:t>.</a:t>
            </a:r>
            <a:endParaRPr lang="bs-Latn-BA" altLang="x-none" sz="1400" dirty="0" smtClean="0"/>
          </a:p>
          <a:p>
            <a:pPr marL="495300" indent="-495300">
              <a:buFont typeface="Wingdings" pitchFamily="2" charset="2"/>
              <a:buNone/>
            </a:pPr>
            <a:endParaRPr lang="bs-Latn-BA" altLang="x-none" sz="1400" dirty="0" smtClean="0">
              <a:latin typeface="Arial" charset="0"/>
            </a:endParaRPr>
          </a:p>
          <a:p>
            <a:pPr marL="495300" indent="-495300">
              <a:buFont typeface="Wingdings" pitchFamily="2" charset="2"/>
              <a:buNone/>
            </a:pPr>
            <a:r>
              <a:rPr lang="bs-Latn-BA" altLang="x-none" sz="2400" dirty="0" smtClean="0">
                <a:latin typeface="Arial" charset="0"/>
              </a:rPr>
              <a:t>	</a:t>
            </a:r>
            <a:r>
              <a:rPr lang="bs-Latn-BA" altLang="x-none" sz="2400" b="1" dirty="0" smtClean="0"/>
              <a:t>Tipovi zaštićenih područja: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bs-Latn-BA" altLang="x-none" dirty="0" smtClean="0"/>
              <a:t>Administrativno područje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bs-Latn-BA" altLang="x-none" dirty="0" smtClean="0"/>
              <a:t>Sigurnosno područje II stupnja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bs-Latn-BA" altLang="x-none" dirty="0" smtClean="0"/>
              <a:t>Sigurnosno područje I stupnja</a:t>
            </a:r>
          </a:p>
          <a:p>
            <a:pPr marL="495300" indent="-495300" eaLnBrk="1" hangingPunct="1"/>
            <a:endParaRPr lang="en-GB" altLang="x-none" sz="24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1075"/>
            <a:ext cx="8229600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hr-BA" altLang="x-none" sz="4400" b="1" dirty="0" smtClean="0">
                <a:latin typeface="+mn-lt"/>
              </a:rPr>
              <a:t>SIGURNOSNA PODRUČJA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205038"/>
            <a:ext cx="7772400" cy="3810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r-BA" altLang="x-none" b="1" dirty="0" smtClean="0"/>
              <a:t>Administrativno područje:</a:t>
            </a:r>
          </a:p>
          <a:p>
            <a:pPr>
              <a:buFont typeface="Wingdings 2" pitchFamily="18" charset="2"/>
              <a:buNone/>
            </a:pPr>
            <a:endParaRPr lang="hr-BA" altLang="x-none" b="1" dirty="0" smtClean="0"/>
          </a:p>
          <a:p>
            <a:pPr algn="just">
              <a:buFont typeface="Wingdings" pitchFamily="2" charset="2"/>
              <a:buChar char="v"/>
            </a:pPr>
            <a:r>
              <a:rPr lang="hr-BA" altLang="x-none" dirty="0" smtClean="0"/>
              <a:t>Nadzor ulaska i izlaska/kretanja osoba i vozila</a:t>
            </a:r>
          </a:p>
          <a:p>
            <a:pPr algn="just">
              <a:buFont typeface="Wingdings" pitchFamily="2" charset="2"/>
              <a:buChar char="v"/>
            </a:pPr>
            <a:r>
              <a:rPr lang="hr-BA" altLang="x-none" dirty="0" smtClean="0"/>
              <a:t>Moguće rukovanje samo tajnim podacima stupnja tajnosti INTERNO</a:t>
            </a:r>
          </a:p>
          <a:p>
            <a:pPr algn="just">
              <a:buFont typeface="Wingdings" pitchFamily="2" charset="2"/>
              <a:buChar char="v"/>
            </a:pPr>
            <a:r>
              <a:rPr lang="hr-BA" altLang="x-none" dirty="0" smtClean="0"/>
              <a:t>Obaveza upoznavanja sa tajnim podacima (“Potrebno znati”)</a:t>
            </a:r>
          </a:p>
          <a:p>
            <a:pPr algn="just">
              <a:buFont typeface="Wingdings" pitchFamily="2" charset="2"/>
              <a:buChar char="v"/>
            </a:pPr>
            <a:r>
              <a:rPr lang="hr-BA" altLang="x-none" dirty="0" smtClean="0"/>
              <a:t>Izjava o upoznavanju sa propisima</a:t>
            </a:r>
            <a:r>
              <a:rPr lang="hr-BA" altLang="x-none" dirty="0" smtClean="0">
                <a:latin typeface="Arial" charset="0"/>
              </a:rPr>
              <a:t>.</a:t>
            </a:r>
            <a:endParaRPr lang="bs-Latn-BA" altLang="x-none" dirty="0" smtClean="0">
              <a:latin typeface="Arial" charset="0"/>
            </a:endParaRPr>
          </a:p>
          <a:p>
            <a:pPr eaLnBrk="1" hangingPunct="1"/>
            <a:endParaRPr lang="en-GB" altLang="x-none" sz="24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863600"/>
          </a:xfrm>
        </p:spPr>
        <p:txBody>
          <a:bodyPr/>
          <a:lstStyle/>
          <a:p>
            <a:pPr algn="ctr" eaLnBrk="1" hangingPunct="1">
              <a:defRPr/>
            </a:pPr>
            <a:r>
              <a:rPr lang="bs-Latn-BA" altLang="x-none" sz="4400" b="1" dirty="0" smtClean="0">
                <a:latin typeface="+mn-lt"/>
              </a:rPr>
              <a:t>SIGURNOSNA PODRUČJA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9138"/>
            <a:ext cx="7924800" cy="410686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hr-BA" altLang="x-none" sz="2400" dirty="0" smtClean="0">
                <a:latin typeface="Arial" charset="0"/>
              </a:rPr>
              <a:t>	</a:t>
            </a:r>
            <a:r>
              <a:rPr lang="hr-BA" altLang="x-none" sz="2400" dirty="0" smtClean="0"/>
              <a:t>Rukovanje podacima </a:t>
            </a:r>
            <a:r>
              <a:rPr lang="hr-BA" altLang="x-none" sz="2400" b="1" dirty="0" smtClean="0"/>
              <a:t>POVJERLJIVO ili višeg stupnja tajnosti moguće je isključivo u sigurnosnom području II ili I stupnja zaštite.</a:t>
            </a:r>
          </a:p>
          <a:p>
            <a:pPr algn="just">
              <a:buFont typeface="Wingdings" pitchFamily="2" charset="2"/>
              <a:buNone/>
            </a:pPr>
            <a:endParaRPr lang="hr-BA" altLang="x-none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hr-BA" altLang="x-none" sz="2400" b="1" dirty="0" smtClean="0"/>
              <a:t>Sigurnosno područje II stupnja zaštite: </a:t>
            </a:r>
            <a:endParaRPr lang="hr-BA" altLang="x-none" sz="2400" b="1" dirty="0" smtClean="0">
              <a:latin typeface="Arial" charset="0"/>
            </a:endParaRPr>
          </a:p>
          <a:p>
            <a:pPr algn="just">
              <a:buFont typeface="Wingdings 2" pitchFamily="18" charset="2"/>
              <a:buNone/>
            </a:pPr>
            <a:r>
              <a:rPr lang="hr-BA" altLang="x-none" sz="2400" dirty="0" smtClean="0"/>
              <a:t>	Ulazak u ovo područje ne podrazumijeva istodobno i pristup tajnim podacima</a:t>
            </a:r>
            <a:endParaRPr lang="hr-BA" altLang="x-none" sz="2400" dirty="0" smtClean="0">
              <a:latin typeface="Arial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hr-BA" altLang="x-none" sz="2400" b="1" dirty="0" smtClean="0"/>
              <a:t>Sigurnosno područje I stupnja zaštite:</a:t>
            </a:r>
            <a:r>
              <a:rPr lang="hr-BA" altLang="x-none" sz="2400" dirty="0" smtClean="0"/>
              <a:t> </a:t>
            </a:r>
          </a:p>
          <a:p>
            <a:pPr algn="just">
              <a:buFont typeface="Wingdings 2" pitchFamily="18" charset="2"/>
              <a:buNone/>
            </a:pPr>
            <a:r>
              <a:rPr lang="hr-BA" altLang="x-none" sz="2400" dirty="0" smtClean="0"/>
              <a:t>	Ulazak u ovo područje  podrazumijeva istodobno i pristup tajnim podacima</a:t>
            </a:r>
            <a:r>
              <a:rPr lang="bs-Latn-BA" altLang="x-none" sz="2400" dirty="0" smtClean="0"/>
              <a:t> </a:t>
            </a:r>
            <a:endParaRPr lang="en-GB" altLang="x-none" sz="24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>
              <a:defRPr/>
            </a:pPr>
            <a:r>
              <a:rPr lang="bs-Latn-BA" altLang="x-none" sz="4400" b="1" dirty="0" smtClean="0">
                <a:latin typeface="+mn-lt"/>
              </a:rPr>
              <a:t>SIGURNOSNA PODRUČJA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1844675"/>
            <a:ext cx="8229600" cy="4248621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hr-BA" altLang="x-none" b="1" dirty="0" smtClean="0"/>
              <a:t>Sigurnosno područje zahtijeva:</a:t>
            </a:r>
            <a:r>
              <a:rPr lang="hr-BA" altLang="x-none" dirty="0" smtClean="0"/>
              <a:t> </a:t>
            </a:r>
            <a:endParaRPr lang="hr-BA" altLang="x-none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hr-BA" altLang="x-none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hr-BA" altLang="x-none" dirty="0" smtClean="0"/>
              <a:t>Sustav ulaznog nadziranja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hr-BA" altLang="x-none" dirty="0" smtClean="0"/>
              <a:t>Posebnu organizacija rada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hr-BA" altLang="x-none" dirty="0" smtClean="0"/>
              <a:t>Zabranu unosa mehaničkih, elektronskih i magnetno-optičkih uređaja za snimanje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hr-BA" altLang="x-none" dirty="0" smtClean="0"/>
              <a:t>Fizičko i protuprovalno osiguranje poslije radnog vremena – alarmni sustav povezan sa snagama za reakciju i nadzornim centrom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s-Latn-BA" altLang="x-none" dirty="0" smtClean="0"/>
              <a:t>Jasno definirane i vidljivo označene prostorije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>
              <a:defRPr/>
            </a:pPr>
            <a:r>
              <a:rPr lang="bs-Latn-BA" altLang="x-none" sz="4400" b="1" dirty="0" smtClean="0">
                <a:latin typeface="+mn-lt"/>
              </a:rPr>
              <a:t>SIGURNOSNA PODRUČJA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57200" y="1773238"/>
            <a:ext cx="8229600" cy="4608512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l-PL" altLang="x-none" sz="2400" b="1" dirty="0" smtClean="0"/>
              <a:t>   Obrada tajnih podataka izvan sigurnosnog područja moguća:</a:t>
            </a:r>
            <a:endParaRPr lang="pl-PL" altLang="x-none" sz="1400" b="1" dirty="0" smtClean="0"/>
          </a:p>
          <a:p>
            <a:pPr algn="just">
              <a:buFont typeface="Wingdings 2" pitchFamily="18" charset="2"/>
              <a:buNone/>
            </a:pPr>
            <a:endParaRPr lang="pl-PL" altLang="x-none" sz="1400" b="1" dirty="0" smtClean="0"/>
          </a:p>
          <a:p>
            <a:pPr algn="just">
              <a:buFont typeface="Wingdings" pitchFamily="2" charset="2"/>
              <a:buChar char="v"/>
            </a:pPr>
            <a:r>
              <a:rPr lang="pl-PL" altLang="x-none" sz="2400" dirty="0" smtClean="0"/>
              <a:t>Samo </a:t>
            </a:r>
            <a:r>
              <a:rPr lang="pl-PL" altLang="x-none" sz="2400" b="1" dirty="0" smtClean="0"/>
              <a:t>ako je područje</a:t>
            </a:r>
            <a:r>
              <a:rPr lang="pl-PL" altLang="x-none" sz="2400" dirty="0" smtClean="0"/>
              <a:t>, u kojem se tajni podatak obrađuje </a:t>
            </a:r>
            <a:r>
              <a:rPr lang="pl-PL" altLang="x-none" sz="2400" b="1" dirty="0" smtClean="0"/>
              <a:t>fizički ili tehnički osigurano</a:t>
            </a:r>
            <a:r>
              <a:rPr lang="pl-PL" altLang="x-none" sz="2400" dirty="0" smtClean="0"/>
              <a:t>, </a:t>
            </a:r>
            <a:r>
              <a:rPr lang="pl-PL" altLang="x-none" sz="2400" b="1" dirty="0" smtClean="0"/>
              <a:t>a pristup je pod nadzorom</a:t>
            </a:r>
            <a:r>
              <a:rPr lang="pl-PL" altLang="x-none" sz="24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pl-PL" altLang="x-none" sz="2400" b="1" dirty="0" smtClean="0"/>
              <a:t>Osoba</a:t>
            </a:r>
            <a:r>
              <a:rPr lang="pl-PL" altLang="x-none" sz="2400" dirty="0" smtClean="0"/>
              <a:t> koja obrađuje tajni podatak mora imati tajni podatak </a:t>
            </a:r>
            <a:r>
              <a:rPr lang="pl-PL" altLang="x-none" sz="2400" b="1" dirty="0" smtClean="0"/>
              <a:t>cijelo vrijeme pod nadzorom</a:t>
            </a:r>
            <a:r>
              <a:rPr lang="pl-PL" altLang="x-none" sz="2400" dirty="0" smtClean="0"/>
              <a:t>. </a:t>
            </a:r>
            <a:r>
              <a:rPr lang="pl-PL" altLang="x-none" sz="2400" b="1" dirty="0" smtClean="0"/>
              <a:t>Po okončanoj obradi</a:t>
            </a:r>
            <a:r>
              <a:rPr lang="pl-PL" altLang="x-none" sz="2400" dirty="0" smtClean="0"/>
              <a:t>, tajni podatak se </a:t>
            </a:r>
            <a:r>
              <a:rPr lang="pl-PL" altLang="x-none" sz="2400" b="1" dirty="0" smtClean="0"/>
              <a:t>vra</a:t>
            </a:r>
            <a:r>
              <a:rPr lang="en-AU" altLang="x-none" sz="2400" b="1" dirty="0" err="1" smtClean="0"/>
              <a:t>ća</a:t>
            </a:r>
            <a:r>
              <a:rPr lang="pl-PL" altLang="x-none" sz="2400" b="1" dirty="0" smtClean="0"/>
              <a:t> u sigurnosno područje</a:t>
            </a:r>
            <a:r>
              <a:rPr lang="pl-PL" altLang="x-none" sz="24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pl-PL" altLang="x-none" sz="2400" dirty="0" smtClean="0"/>
              <a:t>Svako </a:t>
            </a:r>
            <a:r>
              <a:rPr lang="pl-PL" altLang="x-none" sz="2400" b="1" dirty="0" smtClean="0"/>
              <a:t>iznošenje ili unošenje </a:t>
            </a:r>
            <a:r>
              <a:rPr lang="en-AU" altLang="x-none" sz="2400" b="1" dirty="0" smtClean="0"/>
              <a:t>t</a:t>
            </a:r>
            <a:r>
              <a:rPr lang="pl-PL" altLang="x-none" sz="2400" b="1" dirty="0" smtClean="0"/>
              <a:t>ajnog podatka stupnja tajnosti </a:t>
            </a:r>
            <a:r>
              <a:rPr lang="en-AU" altLang="x-none" sz="2400" b="1" dirty="0" smtClean="0"/>
              <a:t>P</a:t>
            </a:r>
            <a:r>
              <a:rPr lang="pl-PL" altLang="x-none" sz="2400" b="1" dirty="0" smtClean="0"/>
              <a:t>OVJERLJIVO i višeg stupnja izvan sigurnosnog područja se evidentira.</a:t>
            </a:r>
            <a:endParaRPr lang="bs-Latn-BA" altLang="x-none" sz="24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x-none" sz="4400" b="1" dirty="0" smtClean="0">
                <a:latin typeface="Constantia" pitchFamily="18" charset="0"/>
              </a:rPr>
              <a:t>PRAVNI OKVIR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 algn="just"/>
            <a:r>
              <a:rPr lang="hr-BA" altLang="x-none" b="1" dirty="0" smtClean="0"/>
              <a:t>Sporazum izmedu BiH i EU o sigurnosnim procedurama za razmjenu povjerljivih informacija</a:t>
            </a:r>
            <a:r>
              <a:rPr lang="hr-BA" altLang="x-none" dirty="0" smtClean="0">
                <a:latin typeface="Arial" charset="0"/>
              </a:rPr>
              <a:t> </a:t>
            </a:r>
            <a:r>
              <a:rPr lang="hr-BA" altLang="x-none" dirty="0" smtClean="0"/>
              <a:t>(2006. god.)</a:t>
            </a:r>
          </a:p>
          <a:p>
            <a:pPr algn="just"/>
            <a:endParaRPr lang="hr-BA" altLang="x-none" dirty="0" smtClean="0"/>
          </a:p>
          <a:p>
            <a:pPr algn="just"/>
            <a:r>
              <a:rPr lang="vi-VN" altLang="x-none" b="1" dirty="0" smtClean="0">
                <a:latin typeface="Constantia" pitchFamily="18" charset="0"/>
              </a:rPr>
              <a:t>Sporazum između BiH i NATO</a:t>
            </a:r>
            <a:r>
              <a:rPr lang="bs-Latn-BA" altLang="x-none" b="1" dirty="0" smtClean="0"/>
              <a:t>-a</a:t>
            </a:r>
            <a:r>
              <a:rPr lang="vi-VN" altLang="x-none" b="1" dirty="0" smtClean="0">
                <a:latin typeface="Constantia" pitchFamily="18" charset="0"/>
              </a:rPr>
              <a:t> o sigurnosti informacija</a:t>
            </a:r>
            <a:r>
              <a:rPr lang="vi-VN" altLang="x-none" dirty="0" smtClean="0">
                <a:latin typeface="Constantia" pitchFamily="18" charset="0"/>
              </a:rPr>
              <a:t> (2007. god</a:t>
            </a:r>
            <a:r>
              <a:rPr lang="bs-Latn-BA" altLang="x-none" dirty="0" smtClean="0">
                <a:latin typeface="Arial" charset="0"/>
              </a:rPr>
              <a:t>.</a:t>
            </a:r>
            <a:r>
              <a:rPr lang="vi-VN" altLang="x-none" dirty="0" smtClean="0">
                <a:latin typeface="Constantia" pitchFamily="18" charset="0"/>
              </a:rPr>
              <a:t>)</a:t>
            </a:r>
            <a:endParaRPr lang="bs-Latn-BA" altLang="x-none" dirty="0" smtClean="0">
              <a:latin typeface="Constantia" pitchFamily="18" charset="0"/>
            </a:endParaRPr>
          </a:p>
          <a:p>
            <a:pPr marL="0" indent="0" algn="just">
              <a:buNone/>
            </a:pPr>
            <a:endParaRPr lang="bs-Latn-BA" altLang="x-none" dirty="0" smtClean="0">
              <a:latin typeface="Arial" charset="0"/>
            </a:endParaRPr>
          </a:p>
          <a:p>
            <a:pPr algn="just"/>
            <a:r>
              <a:rPr lang="bs-Latn-BA" altLang="x-none" b="1" dirty="0" smtClean="0"/>
              <a:t>Interni propisi institucija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7"/>
          </a:xfrm>
        </p:spPr>
        <p:txBody>
          <a:bodyPr/>
          <a:lstStyle/>
          <a:p>
            <a:pPr algn="ctr">
              <a:defRPr/>
            </a:pPr>
            <a:r>
              <a:rPr lang="bs-Latn-BA" altLang="x-none" sz="4000" b="1" dirty="0" smtClean="0">
                <a:latin typeface="+mn-lt"/>
              </a:rPr>
              <a:t>PODREGISTRI ZA TAJNE PODATKE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pPr marL="419100" indent="-419100" algn="just"/>
            <a:r>
              <a:rPr lang="bs-Latn-BA" altLang="x-none" sz="2200" b="1" dirty="0" smtClean="0"/>
              <a:t>S</a:t>
            </a:r>
            <a:r>
              <a:rPr lang="en-AU" altLang="x-none" sz="2200" b="1" dirty="0" err="1" smtClean="0"/>
              <a:t>igurnosna</a:t>
            </a:r>
            <a:r>
              <a:rPr lang="en-AU" altLang="x-none" sz="2200" b="1" dirty="0" smtClean="0"/>
              <a:t> </a:t>
            </a:r>
            <a:r>
              <a:rPr lang="en-AU" altLang="x-none" sz="2200" b="1" dirty="0" err="1" smtClean="0"/>
              <a:t>područja</a:t>
            </a:r>
            <a:r>
              <a:rPr lang="en-AU" altLang="x-none" sz="2200" b="1" dirty="0" smtClean="0"/>
              <a:t> u </a:t>
            </a:r>
            <a:r>
              <a:rPr lang="en-AU" altLang="x-none" sz="2200" b="1" dirty="0" err="1" smtClean="0"/>
              <a:t>institucijama</a:t>
            </a:r>
            <a:r>
              <a:rPr lang="en-AU" altLang="x-none" sz="2200" b="1" dirty="0" smtClean="0"/>
              <a:t> </a:t>
            </a:r>
            <a:r>
              <a:rPr lang="en-AU" altLang="x-none" sz="2200" b="1" dirty="0" err="1" smtClean="0"/>
              <a:t>gdje</a:t>
            </a:r>
            <a:r>
              <a:rPr lang="en-AU" altLang="x-none" sz="2200" b="1" dirty="0" smtClean="0"/>
              <a:t> se </a:t>
            </a:r>
            <a:r>
              <a:rPr lang="en-AU" altLang="x-none" sz="2200" b="1" dirty="0" err="1" smtClean="0"/>
              <a:t>rukuje</a:t>
            </a:r>
            <a:r>
              <a:rPr lang="en-AU" altLang="x-none" sz="2200" b="1" dirty="0" smtClean="0"/>
              <a:t> </a:t>
            </a:r>
            <a:r>
              <a:rPr lang="en-AU" altLang="x-none" sz="2200" b="1" dirty="0" err="1" smtClean="0"/>
              <a:t>tajnim</a:t>
            </a:r>
            <a:r>
              <a:rPr lang="en-AU" altLang="x-none" sz="2200" b="1" dirty="0" smtClean="0"/>
              <a:t> </a:t>
            </a:r>
            <a:r>
              <a:rPr lang="en-AU" altLang="x-none" sz="2200" b="1" dirty="0" err="1" smtClean="0"/>
              <a:t>podacima</a:t>
            </a:r>
            <a:r>
              <a:rPr lang="en-AU" altLang="x-none" sz="2200" dirty="0" smtClean="0"/>
              <a:t>, </a:t>
            </a:r>
            <a:r>
              <a:rPr lang="en-AU" altLang="x-none" sz="2200" dirty="0" err="1" smtClean="0"/>
              <a:t>nazivaju</a:t>
            </a:r>
            <a:r>
              <a:rPr lang="en-AU" altLang="x-none" sz="2200" dirty="0" smtClean="0"/>
              <a:t> se </a:t>
            </a:r>
            <a:r>
              <a:rPr lang="en-AU" altLang="x-none" sz="2200" dirty="0" err="1" smtClean="0"/>
              <a:t>podregistri</a:t>
            </a:r>
            <a:r>
              <a:rPr lang="en-AU" altLang="x-none" sz="2200" dirty="0" smtClean="0"/>
              <a:t>. </a:t>
            </a:r>
            <a:r>
              <a:rPr lang="bs-Latn-BA" altLang="x-none" sz="2200" dirty="0" smtClean="0"/>
              <a:t>S</a:t>
            </a:r>
            <a:r>
              <a:rPr lang="en-AU" altLang="x-none" sz="2200" dirty="0" smtClean="0"/>
              <a:t>v</a:t>
            </a:r>
            <a:r>
              <a:rPr lang="bs-Latn-BA" altLang="x-none" sz="2200" dirty="0" smtClean="0"/>
              <a:t>e</a:t>
            </a:r>
            <a:r>
              <a:rPr lang="en-AU" altLang="x-none" sz="2200" dirty="0" smtClean="0"/>
              <a:t> </a:t>
            </a:r>
            <a:r>
              <a:rPr lang="en-AU" altLang="x-none" sz="2200" dirty="0" err="1" smtClean="0"/>
              <a:t>institucije</a:t>
            </a:r>
            <a:r>
              <a:rPr lang="bs-Latn-BA" altLang="x-none" sz="2200" dirty="0" smtClean="0"/>
              <a:t> su</a:t>
            </a:r>
            <a:r>
              <a:rPr lang="en-AU" altLang="x-none" sz="2200" dirty="0" smtClean="0"/>
              <a:t> </a:t>
            </a:r>
            <a:r>
              <a:rPr lang="en-AU" altLang="x-none" sz="2200" dirty="0" err="1" smtClean="0"/>
              <a:t>obvezn</a:t>
            </a:r>
            <a:r>
              <a:rPr lang="bs-Latn-BA" altLang="x-none" sz="2200" dirty="0" smtClean="0"/>
              <a:t>e </a:t>
            </a:r>
            <a:r>
              <a:rPr lang="en-AU" altLang="x-none" sz="2200" b="1" dirty="0" err="1" smtClean="0"/>
              <a:t>obrađivati</a:t>
            </a:r>
            <a:r>
              <a:rPr lang="en-AU" altLang="x-none" sz="2200" b="1" dirty="0" smtClean="0"/>
              <a:t> </a:t>
            </a:r>
            <a:r>
              <a:rPr lang="en-AU" altLang="x-none" sz="2200" b="1" dirty="0" err="1" smtClean="0"/>
              <a:t>tajne</a:t>
            </a:r>
            <a:r>
              <a:rPr lang="en-AU" altLang="x-none" sz="2200" b="1" dirty="0" smtClean="0"/>
              <a:t> </a:t>
            </a:r>
            <a:r>
              <a:rPr lang="en-AU" altLang="x-none" sz="2200" b="1" dirty="0" err="1" smtClean="0"/>
              <a:t>podatke</a:t>
            </a:r>
            <a:r>
              <a:rPr lang="en-AU" altLang="x-none" sz="2200" b="1" dirty="0" smtClean="0"/>
              <a:t> POVJERLJIVO </a:t>
            </a:r>
            <a:r>
              <a:rPr lang="en-AU" altLang="x-none" sz="2200" b="1" dirty="0" err="1" smtClean="0"/>
              <a:t>i</a:t>
            </a:r>
            <a:r>
              <a:rPr lang="en-AU" altLang="x-none" sz="2200" b="1" dirty="0" smtClean="0"/>
              <a:t> </a:t>
            </a:r>
            <a:r>
              <a:rPr lang="en-AU" altLang="x-none" sz="2200" b="1" dirty="0" err="1" smtClean="0"/>
              <a:t>višeg</a:t>
            </a:r>
            <a:r>
              <a:rPr lang="en-AU" altLang="x-none" sz="2200" b="1" dirty="0" smtClean="0"/>
              <a:t> </a:t>
            </a:r>
            <a:r>
              <a:rPr lang="en-AU" altLang="x-none" sz="2200" b="1" dirty="0" err="1" smtClean="0"/>
              <a:t>stupanja</a:t>
            </a:r>
            <a:r>
              <a:rPr lang="en-AU" altLang="x-none" sz="2200" b="1" dirty="0" smtClean="0"/>
              <a:t> u </a:t>
            </a:r>
            <a:r>
              <a:rPr lang="en-AU" altLang="x-none" sz="2200" b="1" dirty="0" err="1" smtClean="0"/>
              <a:t>sigurnosnom</a:t>
            </a:r>
            <a:r>
              <a:rPr lang="en-AU" altLang="x-none" sz="2200" b="1" dirty="0" smtClean="0"/>
              <a:t> </a:t>
            </a:r>
            <a:r>
              <a:rPr lang="bs-Latn-BA" altLang="x-none" sz="2200" b="1" dirty="0" smtClean="0"/>
              <a:t>p</a:t>
            </a:r>
            <a:r>
              <a:rPr lang="en-AU" altLang="x-none" sz="2200" b="1" dirty="0" err="1" smtClean="0"/>
              <a:t>odručju</a:t>
            </a:r>
            <a:r>
              <a:rPr lang="en-AU" altLang="x-none" sz="2200" dirty="0" smtClean="0"/>
              <a:t>. </a:t>
            </a:r>
            <a:endParaRPr lang="bs-Latn-BA" altLang="x-none" sz="2200" dirty="0" smtClean="0">
              <a:latin typeface="Arial" charset="0"/>
            </a:endParaRPr>
          </a:p>
          <a:p>
            <a:pPr marL="419100" indent="-419100" algn="just">
              <a:buFont typeface="Wingdings 2" pitchFamily="18" charset="2"/>
              <a:buNone/>
            </a:pPr>
            <a:endParaRPr lang="bs-Latn-BA" altLang="x-none" sz="2200" dirty="0" smtClean="0">
              <a:latin typeface="Arial" charset="0"/>
            </a:endParaRPr>
          </a:p>
          <a:p>
            <a:pPr marL="419100" indent="-419100" algn="just"/>
            <a:r>
              <a:rPr lang="bs-Latn-BA" altLang="x-none" sz="2200" b="1" dirty="0" smtClean="0"/>
              <a:t>Da bi neki podregistar dobio akreditaciju mora:</a:t>
            </a:r>
          </a:p>
          <a:p>
            <a:pPr marL="419100" indent="-419100" algn="just">
              <a:buFont typeface="Wingdings" pitchFamily="2" charset="2"/>
              <a:buAutoNum type="arabicPeriod"/>
            </a:pPr>
            <a:r>
              <a:rPr lang="bs-Latn-BA" altLang="x-none" sz="2200" dirty="0" smtClean="0"/>
              <a:t>Imenovati sigurnosnog službenika i drugo osoblje u Podregistru,</a:t>
            </a:r>
          </a:p>
          <a:p>
            <a:pPr marL="419100" indent="-419100" algn="just">
              <a:buFont typeface="Wingdings" pitchFamily="2" charset="2"/>
              <a:buAutoNum type="arabicPeriod"/>
            </a:pPr>
            <a:r>
              <a:rPr lang="bs-Latn-BA" altLang="x-none" sz="2200" dirty="0" smtClean="0"/>
              <a:t>Lista pristupa, dozvole za pristup, izjave o povjerljivosti,</a:t>
            </a:r>
          </a:p>
          <a:p>
            <a:pPr marL="419100" indent="-419100" algn="just">
              <a:buFont typeface="Wingdings" pitchFamily="2" charset="2"/>
              <a:buAutoNum type="arabicPeriod"/>
            </a:pPr>
            <a:r>
              <a:rPr lang="bs-Latn-BA" altLang="x-none" sz="2200" dirty="0" smtClean="0"/>
              <a:t>Evidencija ulazaka/izlazaka i druga administrativna sredstva,</a:t>
            </a:r>
          </a:p>
          <a:p>
            <a:pPr marL="419100" indent="-419100" algn="just">
              <a:buFont typeface="Wingdings" pitchFamily="2" charset="2"/>
              <a:buAutoNum type="arabicPeriod"/>
            </a:pPr>
            <a:r>
              <a:rPr lang="bs-Latn-BA" altLang="x-none" sz="2200" dirty="0" smtClean="0"/>
              <a:t>Stvaranje administrativne zone i sigurnosnog područja i</a:t>
            </a:r>
          </a:p>
          <a:p>
            <a:pPr marL="419100" indent="-419100" algn="just">
              <a:buFont typeface="Wingdings" pitchFamily="2" charset="2"/>
              <a:buAutoNum type="arabicPeriod"/>
            </a:pPr>
            <a:r>
              <a:rPr lang="bs-Latn-BA" altLang="x-none" sz="2200" dirty="0" smtClean="0"/>
              <a:t>Lokalna sigurnosna pravila/procedure, te krizni plan.</a:t>
            </a:r>
          </a:p>
          <a:p>
            <a:pPr marL="419100" indent="-419100"/>
            <a:endParaRPr lang="bs-Latn-BA" altLang="x-none" sz="22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39974"/>
          </a:xfrm>
        </p:spPr>
        <p:txBody>
          <a:bodyPr/>
          <a:lstStyle/>
          <a:p>
            <a:pPr algn="ctr">
              <a:defRPr/>
            </a:pPr>
            <a:r>
              <a:rPr lang="bs-Latn-BA" altLang="x-none" sz="4000" b="1" dirty="0" smtClean="0">
                <a:latin typeface="+mn-lt"/>
              </a:rPr>
              <a:t>PODREGISTRI ZA TAJNE PODATKE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589462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endParaRPr lang="bs-Latn-BA" altLang="x-none" sz="2400" b="1" dirty="0" smtClean="0"/>
          </a:p>
          <a:p>
            <a:pPr algn="just">
              <a:buFont typeface="Wingdings 2" pitchFamily="18" charset="2"/>
              <a:buNone/>
            </a:pPr>
            <a:r>
              <a:rPr lang="bs-Latn-BA" altLang="x-none" sz="2400" b="1" dirty="0" smtClean="0"/>
              <a:t>Kontrolne točke kao sastavni dio podregistra</a:t>
            </a:r>
          </a:p>
          <a:p>
            <a:pPr algn="just">
              <a:buFont typeface="Wingdings 2" pitchFamily="18" charset="2"/>
              <a:buNone/>
            </a:pPr>
            <a:endParaRPr lang="bs-Latn-BA" altLang="x-none" sz="2100" dirty="0" smtClean="0"/>
          </a:p>
          <a:p>
            <a:pPr algn="just"/>
            <a:r>
              <a:rPr lang="bs-Latn-BA" altLang="x-none" sz="2400" b="1" dirty="0" smtClean="0"/>
              <a:t>Kad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postoji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potreba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rada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na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više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fizičkih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odvojenih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lokacija</a:t>
            </a:r>
            <a:r>
              <a:rPr lang="bs-Latn-BA" altLang="x-none" sz="2400" dirty="0" smtClean="0"/>
              <a:t> u instituciji</a:t>
            </a:r>
            <a:r>
              <a:rPr lang="en-AU" altLang="x-none" sz="2400" dirty="0" smtClean="0"/>
              <a:t>, </a:t>
            </a:r>
            <a:r>
              <a:rPr lang="bs-Latn-BA" altLang="x-none" sz="2400" b="1" dirty="0" smtClean="0"/>
              <a:t>m</a:t>
            </a:r>
            <a:r>
              <a:rPr lang="en-AU" altLang="x-none" sz="2400" b="1" dirty="0" err="1" smtClean="0"/>
              <a:t>ogu</a:t>
            </a:r>
            <a:r>
              <a:rPr lang="en-AU" altLang="x-none" sz="2400" b="1" dirty="0" smtClean="0"/>
              <a:t> </a:t>
            </a:r>
            <a:r>
              <a:rPr lang="bs-Latn-BA" altLang="x-none" sz="2400" b="1" dirty="0" smtClean="0"/>
              <a:t>se </a:t>
            </a:r>
            <a:r>
              <a:rPr lang="en-AU" altLang="x-none" sz="2400" b="1" dirty="0" err="1" smtClean="0"/>
              <a:t>formirati</a:t>
            </a:r>
            <a:r>
              <a:rPr lang="en-AU" altLang="x-none" sz="2400" b="1" dirty="0" smtClean="0"/>
              <a:t> «</a:t>
            </a:r>
            <a:r>
              <a:rPr lang="en-AU" altLang="x-none" sz="2400" b="1" dirty="0" err="1" smtClean="0"/>
              <a:t>kontrolne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točke</a:t>
            </a:r>
            <a:r>
              <a:rPr lang="en-AU" altLang="x-none" sz="2400" b="1" dirty="0" smtClean="0"/>
              <a:t>»</a:t>
            </a:r>
            <a:r>
              <a:rPr lang="bs-Latn-BA" altLang="x-none" sz="2400" b="1" dirty="0" smtClean="0"/>
              <a:t>, kao sastavni dio podregistra</a:t>
            </a:r>
            <a:r>
              <a:rPr lang="en-AU" altLang="x-none" sz="2400" b="1" dirty="0" smtClean="0"/>
              <a:t>. </a:t>
            </a:r>
            <a:endParaRPr lang="bs-Latn-BA" altLang="x-none" sz="2400" b="1" dirty="0" smtClean="0"/>
          </a:p>
          <a:p>
            <a:pPr algn="just"/>
            <a:r>
              <a:rPr lang="bs-Latn-BA" altLang="x-none" sz="2400" b="1" dirty="0" smtClean="0"/>
              <a:t>M</a:t>
            </a:r>
            <a:r>
              <a:rPr lang="en-AU" altLang="x-none" sz="2400" b="1" dirty="0" err="1" smtClean="0"/>
              <a:t>oraju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ispunjavati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sve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aspekte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sigurnosti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zaštite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tajnih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podatak</a:t>
            </a:r>
            <a:r>
              <a:rPr lang="bs-Latn-BA" altLang="x-none" sz="2400" b="1" dirty="0" smtClean="0"/>
              <a:t>a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i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njihov</a:t>
            </a:r>
            <a:r>
              <a:rPr lang="bs-Latn-BA" altLang="x-none" sz="2400" b="1" dirty="0" smtClean="0"/>
              <a:t>u</a:t>
            </a:r>
            <a:r>
              <a:rPr lang="en-AU" altLang="x-none" sz="2400" b="1" dirty="0" smtClean="0"/>
              <a:t> </a:t>
            </a:r>
            <a:r>
              <a:rPr lang="en-AU" altLang="x-none" sz="2400" b="1" dirty="0" err="1" smtClean="0"/>
              <a:t>certifikaciju</a:t>
            </a:r>
            <a:r>
              <a:rPr lang="en-AU" altLang="x-none" sz="2400" b="1" dirty="0" smtClean="0"/>
              <a:t> </a:t>
            </a:r>
            <a:r>
              <a:rPr lang="bs-Latn-BA" altLang="x-none" sz="2400" b="1" dirty="0" smtClean="0"/>
              <a:t>također </a:t>
            </a:r>
            <a:r>
              <a:rPr lang="en-AU" altLang="x-none" sz="2400" b="1" dirty="0" err="1" smtClean="0"/>
              <a:t>vrši</a:t>
            </a:r>
            <a:r>
              <a:rPr lang="en-AU" altLang="x-none" sz="2400" b="1" dirty="0" smtClean="0"/>
              <a:t> D</a:t>
            </a:r>
            <a:r>
              <a:rPr lang="bs-Latn-BA" altLang="x-none" sz="2400" b="1" dirty="0" smtClean="0"/>
              <a:t>SO</a:t>
            </a:r>
            <a:r>
              <a:rPr lang="en-AU" altLang="x-none" sz="2400" dirty="0" smtClean="0"/>
              <a:t>.</a:t>
            </a:r>
            <a:endParaRPr lang="bs-Latn-BA" altLang="x-none" sz="2400" dirty="0" smtClean="0"/>
          </a:p>
          <a:p>
            <a:pPr algn="just"/>
            <a:r>
              <a:rPr lang="bs-Latn-BA" altLang="x-none" sz="2400" b="1" dirty="0" smtClean="0"/>
              <a:t>U podregistrima se ažurno vode sve potrebne evidencije</a:t>
            </a:r>
            <a:r>
              <a:rPr lang="bs-Latn-BA" altLang="x-none" sz="2400" dirty="0" smtClean="0"/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2016224"/>
          </a:xfrm>
        </p:spPr>
        <p:txBody>
          <a:bodyPr/>
          <a:lstStyle/>
          <a:p>
            <a:pPr algn="ctr"/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>	</a:t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>Hvala na pozornosti!</a:t>
            </a:r>
            <a:br>
              <a:rPr lang="bs-Latn-BA" dirty="0" smtClean="0"/>
            </a:br>
            <a:r>
              <a:rPr lang="bs-Latn-BA" dirty="0"/>
              <a:t>	</a:t>
            </a: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>Pitanja?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9063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r-BA" altLang="x-none" b="1" dirty="0" smtClean="0">
                <a:latin typeface="Times New Roman" pitchFamily="18" charset="0"/>
              </a:rPr>
              <a:t> </a:t>
            </a:r>
            <a:r>
              <a:rPr lang="hr-BA" altLang="x-none" sz="4400" b="1" dirty="0" smtClean="0">
                <a:latin typeface="+mn-lt"/>
              </a:rPr>
              <a:t>TAJNI  PODATAK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08920"/>
            <a:ext cx="7772400" cy="3387080"/>
          </a:xfrm>
        </p:spPr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hr-BA" altLang="x-none" dirty="0" smtClean="0">
                <a:solidFill>
                  <a:srgbClr val="000000"/>
                </a:solidFill>
              </a:rPr>
              <a:t>Pojam</a:t>
            </a:r>
            <a:endParaRPr lang="hr-BA" altLang="x-none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000000"/>
              </a:buClr>
              <a:buFont typeface="Wingdings 2" pitchFamily="18" charset="2"/>
              <a:buNone/>
            </a:pPr>
            <a:endParaRPr lang="hr-BA" altLang="x-none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000000"/>
              </a:buClr>
            </a:pPr>
            <a:r>
              <a:rPr lang="hr-BA" altLang="x-none" dirty="0" smtClean="0">
                <a:solidFill>
                  <a:srgbClr val="000000"/>
                </a:solidFill>
              </a:rPr>
              <a:t>Tajni podatak druge države</a:t>
            </a:r>
            <a:endParaRPr lang="hr-BA" altLang="x-none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000000"/>
              </a:buClr>
              <a:buFont typeface="Wingdings 2" pitchFamily="18" charset="2"/>
              <a:buNone/>
            </a:pPr>
            <a:endParaRPr lang="hr-BA" altLang="x-none" dirty="0" smtClean="0">
              <a:latin typeface="Arial" charset="0"/>
            </a:endParaRPr>
          </a:p>
          <a:p>
            <a:pPr eaLnBrk="1" hangingPunct="1">
              <a:buClr>
                <a:srgbClr val="000000"/>
              </a:buClr>
            </a:pPr>
            <a:r>
              <a:rPr lang="en-GB" altLang="x-none" dirty="0" err="1" smtClean="0">
                <a:solidFill>
                  <a:srgbClr val="000000"/>
                </a:solidFill>
              </a:rPr>
              <a:t>Pristup</a:t>
            </a:r>
            <a:r>
              <a:rPr lang="en-GB" altLang="x-none" dirty="0" smtClean="0">
                <a:solidFill>
                  <a:srgbClr val="000000"/>
                </a:solidFill>
              </a:rPr>
              <a:t>, </a:t>
            </a:r>
            <a:r>
              <a:rPr lang="en-GB" altLang="x-none" dirty="0" err="1" smtClean="0">
                <a:solidFill>
                  <a:srgbClr val="000000"/>
                </a:solidFill>
              </a:rPr>
              <a:t>korištenje</a:t>
            </a:r>
            <a:r>
              <a:rPr lang="en-GB" altLang="x-none" dirty="0" smtClean="0">
                <a:solidFill>
                  <a:srgbClr val="000000"/>
                </a:solidFill>
              </a:rPr>
              <a:t>, </a:t>
            </a:r>
            <a:r>
              <a:rPr lang="en-GB" altLang="x-none" dirty="0" err="1" smtClean="0">
                <a:solidFill>
                  <a:srgbClr val="000000"/>
                </a:solidFill>
              </a:rPr>
              <a:t>zaštita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i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čuvanje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bs-Latn-BA" altLang="x-none" dirty="0" smtClean="0">
                <a:solidFill>
                  <a:srgbClr val="000000"/>
                </a:solidFill>
              </a:rPr>
              <a:t>ta</a:t>
            </a:r>
            <a:r>
              <a:rPr lang="en-GB" altLang="x-none" dirty="0" err="1" smtClean="0">
                <a:solidFill>
                  <a:srgbClr val="000000"/>
                </a:solidFill>
              </a:rPr>
              <a:t>jnih</a:t>
            </a:r>
            <a:r>
              <a:rPr lang="en-GB" altLang="x-none" dirty="0" smtClean="0">
                <a:solidFill>
                  <a:srgbClr val="000000"/>
                </a:solidFill>
              </a:rPr>
              <a:t> </a:t>
            </a:r>
            <a:r>
              <a:rPr lang="en-GB" altLang="x-none" dirty="0" err="1" smtClean="0">
                <a:solidFill>
                  <a:srgbClr val="000000"/>
                </a:solidFill>
              </a:rPr>
              <a:t>podataka</a:t>
            </a:r>
            <a:r>
              <a:rPr lang="en-GB" altLang="x-none" dirty="0" smtClean="0"/>
              <a:t> </a:t>
            </a:r>
          </a:p>
          <a:p>
            <a:pPr eaLnBrk="1" hangingPunct="1">
              <a:buFontTx/>
              <a:buNone/>
            </a:pPr>
            <a:endParaRPr lang="en-GB" altLang="x-none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2656"/>
            <a:ext cx="8153400" cy="864096"/>
          </a:xfrm>
        </p:spPr>
        <p:txBody>
          <a:bodyPr/>
          <a:lstStyle/>
          <a:p>
            <a:pPr algn="ctr" eaLnBrk="1" hangingPunct="1">
              <a:defRPr/>
            </a:pPr>
            <a:r>
              <a:rPr lang="hr-BA" altLang="x-none" sz="4400" b="1" dirty="0" smtClean="0">
                <a:latin typeface="+mn-lt"/>
              </a:rPr>
              <a:t>TAJNI PODATAK – POJAM 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56792"/>
            <a:ext cx="8610600" cy="507260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sz="2400" b="1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Tajni podatak</a:t>
            </a:r>
            <a:r>
              <a:rPr lang="hr-HR" altLang="x-none" dirty="0" smtClean="0">
                <a:solidFill>
                  <a:srgbClr val="000000"/>
                </a:solidFill>
              </a:rPr>
              <a:t> je činjenica ili sredstvo koje se</a:t>
            </a:r>
            <a:r>
              <a:rPr lang="bs-Latn-BA" altLang="x-none" dirty="0" smtClean="0">
                <a:solidFill>
                  <a:srgbClr val="000000"/>
                </a:solidFill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odnosi na javnu sigurnost, obranu, vanjske poslove ili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obavještajnu i sigurnosnu djelatnost BiH, koji </a:t>
            </a:r>
            <a:r>
              <a:rPr lang="en-GB" altLang="x-none" dirty="0" smtClean="0">
                <a:solidFill>
                  <a:srgbClr val="000000"/>
                </a:solidFill>
              </a:rPr>
              <a:t>je </a:t>
            </a:r>
            <a:r>
              <a:rPr lang="hr-HR" altLang="x-none" dirty="0" smtClean="0">
                <a:solidFill>
                  <a:srgbClr val="000000"/>
                </a:solidFill>
              </a:rPr>
              <a:t>ovlašten</a:t>
            </a:r>
            <a:r>
              <a:rPr lang="en-GB" altLang="x-none" dirty="0" smtClean="0">
                <a:solidFill>
                  <a:srgbClr val="000000"/>
                </a:solidFill>
              </a:rPr>
              <a:t>a</a:t>
            </a:r>
            <a:r>
              <a:rPr lang="hr-HR" altLang="x-none" dirty="0" smtClean="0">
                <a:solidFill>
                  <a:srgbClr val="000000"/>
                </a:solidFill>
              </a:rPr>
              <a:t> osob</a:t>
            </a:r>
            <a:r>
              <a:rPr lang="en-GB" altLang="x-none" dirty="0" smtClean="0">
                <a:solidFill>
                  <a:srgbClr val="000000"/>
                </a:solidFill>
              </a:rPr>
              <a:t>a</a:t>
            </a:r>
            <a:r>
              <a:rPr lang="hr-HR" altLang="x-none" dirty="0" smtClean="0">
                <a:solidFill>
                  <a:srgbClr val="000000"/>
                </a:solidFill>
              </a:rPr>
              <a:t> označ</a:t>
            </a:r>
            <a:r>
              <a:rPr lang="en-GB" altLang="x-none" dirty="0" err="1" smtClean="0">
                <a:solidFill>
                  <a:srgbClr val="000000"/>
                </a:solidFill>
              </a:rPr>
              <a:t>ila</a:t>
            </a:r>
            <a:r>
              <a:rPr lang="hr-HR" altLang="x-none" dirty="0" smtClean="0">
                <a:solidFill>
                  <a:srgbClr val="000000"/>
                </a:solidFill>
              </a:rPr>
              <a:t> oznakom tajnosti.</a:t>
            </a:r>
            <a:endParaRPr lang="bs-Latn-BA" altLang="x-none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r-HR" altLang="x-none" b="1" dirty="0" smtClean="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r-HR" altLang="x-none" b="1" dirty="0" smtClean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Tajnim </a:t>
            </a:r>
            <a:r>
              <a:rPr lang="hr-HR" altLang="x-none" dirty="0" smtClean="0">
                <a:solidFill>
                  <a:srgbClr val="000000"/>
                </a:solidFill>
              </a:rPr>
              <a:t>se smatra podatak čije otkrivanje može prouzročiti ugrožavanje integriteta BiH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na području:</a:t>
            </a:r>
            <a:endParaRPr lang="bs-Latn-BA" altLang="x-none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r-BA" altLang="x-none" dirty="0" smtClean="0">
                <a:solidFill>
                  <a:srgbClr val="000000"/>
                </a:solidFill>
              </a:rPr>
              <a:t> </a:t>
            </a:r>
            <a:r>
              <a:rPr lang="hr-HR" altLang="x-none" dirty="0" smtClean="0">
                <a:solidFill>
                  <a:srgbClr val="000000"/>
                </a:solidFill>
              </a:rPr>
              <a:t>a)  javne sigurnosti,</a:t>
            </a:r>
            <a:endParaRPr lang="bs-Latn-BA" altLang="x-none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b)  obrane,</a:t>
            </a:r>
            <a:r>
              <a:rPr lang="bs-Latn-BA" altLang="x-none" dirty="0" smtClean="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c)  vanjskih poslova i interesa,</a:t>
            </a:r>
            <a:endParaRPr lang="bs-Latn-BA" altLang="x-none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d)  obavještajnih i sigurnosnih interesa BiH,</a:t>
            </a:r>
            <a:endParaRPr lang="bs-Latn-BA" altLang="x-none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e) </a:t>
            </a:r>
            <a:r>
              <a:rPr lang="bs-Latn-BA" altLang="x-none" dirty="0" smtClean="0">
                <a:solidFill>
                  <a:srgbClr val="000000"/>
                </a:solidFill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komunikacijskih i drugih sustava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,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r-BA" altLang="x-none" dirty="0" smtClean="0">
                <a:latin typeface="Times New Roman" pitchFamily="18" charset="0"/>
              </a:rPr>
              <a:t> </a:t>
            </a:r>
            <a:r>
              <a:rPr lang="hr-BA" altLang="x-none" dirty="0" smtClean="0"/>
              <a:t>f)  </a:t>
            </a:r>
            <a:r>
              <a:rPr lang="hr-HR" altLang="x-none" dirty="0" smtClean="0">
                <a:solidFill>
                  <a:srgbClr val="000000"/>
                </a:solidFill>
              </a:rPr>
              <a:t>znanstvenih, gospodarskih i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dr.</a:t>
            </a:r>
            <a:r>
              <a:rPr lang="hr-HR" altLang="x-none" dirty="0" smtClean="0">
                <a:solidFill>
                  <a:srgbClr val="000000"/>
                </a:solidFill>
              </a:rPr>
              <a:t> poslova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GB" altLang="x-none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22713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bs-Latn-BA" altLang="x-none" sz="4400" b="1" dirty="0" smtClean="0">
                <a:latin typeface="+mn-lt"/>
              </a:rPr>
              <a:t>TAJNI PODATAK DRUGE DRŽAVE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132856"/>
            <a:ext cx="8382000" cy="432033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s-Latn-BA" altLang="x-none" sz="2400" b="1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Tajni podatak druge države, međunarodne ili regionalne organizacije</a:t>
            </a:r>
            <a:r>
              <a:rPr lang="hr-HR" altLang="x-none" dirty="0" smtClean="0">
                <a:solidFill>
                  <a:srgbClr val="000000"/>
                </a:solidFill>
              </a:rPr>
              <a:t> je podatak kojega je BiH, odnosno njezinim mjerodavnim tijelima,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dostavila druga država, međunarodna ili regionalna organizacija, očekujući da će taj podatak ostati zaštićen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Karakter</a:t>
            </a:r>
            <a:r>
              <a:rPr lang="hr-HR" altLang="x-none" dirty="0" smtClean="0">
                <a:solidFill>
                  <a:srgbClr val="000000"/>
                </a:solidFill>
              </a:rPr>
              <a:t> tajnog podatka druge države, imaju svi podaci koji su proizvod suradnje BiH s tom državom i međunarodnom ili regionalnom organizacijom za koje se dogovori da moraju ostati tajna.</a:t>
            </a:r>
            <a:endParaRPr lang="hr-BA" altLang="x-none" dirty="0" smtClean="0"/>
          </a:p>
          <a:p>
            <a:pPr eaLnBrk="1" hangingPunct="1">
              <a:lnSpc>
                <a:spcPct val="90000"/>
              </a:lnSpc>
            </a:pPr>
            <a:endParaRPr lang="en-GB" altLang="x-none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95363"/>
          </a:xfrm>
        </p:spPr>
        <p:txBody>
          <a:bodyPr/>
          <a:lstStyle/>
          <a:p>
            <a:pPr algn="ctr" eaLnBrk="1" hangingPunct="1">
              <a:defRPr/>
            </a:pPr>
            <a:r>
              <a:rPr lang="bs-Latn-BA" altLang="x-none" sz="4400" b="1" dirty="0" smtClean="0">
                <a:latin typeface="+mn-lt"/>
              </a:rPr>
              <a:t>PRISTUP TAJNIM PODACIMA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458200" cy="454818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bs-Latn-BA" altLang="x-none" sz="2400" b="1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Pristup</a:t>
            </a:r>
            <a:r>
              <a:rPr lang="hr-HR" altLang="x-none" dirty="0" smtClean="0">
                <a:solidFill>
                  <a:srgbClr val="000000"/>
                </a:solidFill>
              </a:rPr>
              <a:t> je postupak ili mogućnost upoznavanja osobe s tajnim podatkom na temelju dozvole za pristup.</a:t>
            </a: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buFontTx/>
              <a:buNone/>
            </a:pPr>
            <a:endParaRPr lang="bs-Latn-BA" altLang="x-none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Pravo pristupa</a:t>
            </a:r>
            <a:r>
              <a:rPr lang="hr-HR" altLang="x-none" dirty="0" smtClean="0">
                <a:solidFill>
                  <a:srgbClr val="000000"/>
                </a:solidFill>
              </a:rPr>
              <a:t> tajnim podacima stupnja tajnosti kao u dozvoli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,</a:t>
            </a:r>
            <a:r>
              <a:rPr lang="hr-HR" altLang="x-none" dirty="0" smtClean="0">
                <a:solidFill>
                  <a:srgbClr val="000000"/>
                </a:solidFill>
              </a:rPr>
              <a:t> imaju samo osobe koje su dobile dozvolu od strane 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odgovornih</a:t>
            </a:r>
            <a:r>
              <a:rPr lang="hr-HR" altLang="x-none" dirty="0" smtClean="0">
                <a:solidFill>
                  <a:srgbClr val="000000"/>
                </a:solidFill>
              </a:rPr>
              <a:t> za izdavanje dozvola. </a:t>
            </a:r>
            <a:endParaRPr lang="hr-HR" altLang="x-none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buFontTx/>
              <a:buNone/>
            </a:pPr>
            <a:endParaRPr lang="hr-BA" altLang="x-none" dirty="0" smtClean="0"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bs-Latn-BA" altLang="x-none" b="1" dirty="0" smtClean="0">
                <a:solidFill>
                  <a:srgbClr val="000000"/>
                </a:solidFill>
                <a:latin typeface="Times New Roman" pitchFamily="18" charset="0"/>
              </a:rPr>
              <a:t>Princip “potrebno znati” -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Nitko ne smije tražiti tajni podatak prije i u većem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 o</a:t>
            </a:r>
            <a:r>
              <a:rPr lang="hr-HR" altLang="x-none" dirty="0" smtClean="0">
                <a:solidFill>
                  <a:srgbClr val="000000"/>
                </a:solidFill>
              </a:rPr>
              <a:t>bimu nego što je potreb</a:t>
            </a:r>
            <a:r>
              <a:rPr lang="en-GB" altLang="x-none" dirty="0" smtClean="0">
                <a:solidFill>
                  <a:srgbClr val="000000"/>
                </a:solidFill>
              </a:rPr>
              <a:t>no</a:t>
            </a:r>
            <a:r>
              <a:rPr lang="hr-HR" altLang="x-none" dirty="0" smtClean="0">
                <a:solidFill>
                  <a:srgbClr val="000000"/>
                </a:solidFill>
              </a:rPr>
              <a:t> za obavljanje dužnosti.</a:t>
            </a:r>
            <a:r>
              <a:rPr lang="en-GB" altLang="x-none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299170"/>
          </a:xfrm>
        </p:spPr>
        <p:txBody>
          <a:bodyPr/>
          <a:lstStyle/>
          <a:p>
            <a:pPr algn="ctr" eaLnBrk="1" hangingPunct="1">
              <a:defRPr/>
            </a:pPr>
            <a:r>
              <a:rPr lang="bs-Latn-BA" altLang="x-none" sz="4400" b="1" dirty="0" smtClean="0">
                <a:latin typeface="+mn-lt"/>
              </a:rPr>
              <a:t>KORIŠTENJE I ZAŠTITA TAJNIH PODATAKA</a:t>
            </a:r>
            <a:endParaRPr lang="en-GB" altLang="x-none" sz="4400" b="1" dirty="0" smtClean="0"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76871"/>
            <a:ext cx="8424863" cy="388843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r-HR" altLang="x-none" sz="2800" b="1" dirty="0" smtClean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Korištenje</a:t>
            </a:r>
            <a:r>
              <a:rPr lang="hr-HR" altLang="x-none" dirty="0" smtClean="0">
                <a:solidFill>
                  <a:srgbClr val="000000"/>
                </a:solidFill>
              </a:rPr>
              <a:t> tajnih podataka je </a:t>
            </a:r>
            <a:r>
              <a:rPr lang="hr-HR" altLang="x-none" b="1" dirty="0" smtClean="0">
                <a:solidFill>
                  <a:srgbClr val="000000"/>
                </a:solidFill>
              </a:rPr>
              <a:t>postupak uporabe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takvih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podataka </a:t>
            </a:r>
            <a:r>
              <a:rPr lang="hr-HR" altLang="x-none" b="1" dirty="0" smtClean="0">
                <a:solidFill>
                  <a:srgbClr val="000000"/>
                </a:solidFill>
              </a:rPr>
              <a:t>od strane ovlaštene osobe</a:t>
            </a:r>
            <a:r>
              <a:rPr lang="hr-HR" altLang="x-none" dirty="0" smtClean="0">
                <a:solidFill>
                  <a:srgbClr val="000000"/>
                </a:solidFill>
              </a:rPr>
              <a:t> pri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bs-Latn-BA" altLang="x-none" dirty="0" smtClean="0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hr-HR" altLang="x-none" dirty="0" smtClean="0">
                <a:solidFill>
                  <a:srgbClr val="000000"/>
                </a:solidFill>
              </a:rPr>
              <a:t>bnašanju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dužnosti, </a:t>
            </a:r>
            <a:r>
              <a:rPr lang="hr-HR" altLang="x-none" b="1" dirty="0" smtClean="0">
                <a:solidFill>
                  <a:srgbClr val="000000"/>
                </a:solidFill>
              </a:rPr>
              <a:t>uz</a:t>
            </a:r>
            <a:r>
              <a:rPr lang="bs-Latn-BA" altLang="x-none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r-HR" altLang="x-none" b="1" dirty="0" smtClean="0">
                <a:solidFill>
                  <a:srgbClr val="000000"/>
                </a:solidFill>
              </a:rPr>
              <a:t>zaštitu izvora i načina</a:t>
            </a:r>
            <a:r>
              <a:rPr lang="hr-HR" altLang="x-none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bs-Latn-BA" altLang="x-none" b="1" dirty="0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hr-HR" altLang="x-none" b="1" dirty="0" smtClean="0">
                <a:solidFill>
                  <a:srgbClr val="000000"/>
                </a:solidFill>
              </a:rPr>
              <a:t>olaska do tih podataka.</a:t>
            </a:r>
            <a:r>
              <a:rPr lang="en-GB" altLang="x-none" b="1" dirty="0" smtClean="0"/>
              <a:t> </a:t>
            </a:r>
            <a:endParaRPr lang="bs-Latn-BA" altLang="x-none" b="1" dirty="0" smtClean="0"/>
          </a:p>
          <a:p>
            <a:pPr algn="just" eaLnBrk="1" hangingPunct="1">
              <a:buFontTx/>
              <a:buNone/>
            </a:pPr>
            <a:endParaRPr lang="bs-Latn-BA" altLang="x-none" b="1" dirty="0" smtClean="0">
              <a:latin typeface="Arial" charset="0"/>
            </a:endParaRPr>
          </a:p>
          <a:p>
            <a:pPr algn="just" eaLnBrk="1" hangingPunct="1">
              <a:buFontTx/>
              <a:buNone/>
            </a:pPr>
            <a:r>
              <a:rPr lang="hr-HR" altLang="x-none" b="1" dirty="0" smtClean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hr-HR" altLang="x-none" b="1" dirty="0" smtClean="0">
                <a:solidFill>
                  <a:srgbClr val="000000"/>
                </a:solidFill>
              </a:rPr>
              <a:t>Zaštita</a:t>
            </a:r>
            <a:r>
              <a:rPr lang="hr-HR" altLang="x-none" dirty="0" smtClean="0">
                <a:solidFill>
                  <a:srgbClr val="000000"/>
                </a:solidFill>
              </a:rPr>
              <a:t> tajnih podataka je </a:t>
            </a:r>
            <a:r>
              <a:rPr lang="hr-HR" altLang="x-none" b="1" dirty="0" smtClean="0">
                <a:solidFill>
                  <a:srgbClr val="000000"/>
                </a:solidFill>
              </a:rPr>
              <a:t>fizička i materijalno-tehnička</a:t>
            </a:r>
            <a:r>
              <a:rPr lang="hr-HR" altLang="x-none" dirty="0" smtClean="0">
                <a:solidFill>
                  <a:srgbClr val="000000"/>
                </a:solidFill>
              </a:rPr>
              <a:t> proceduralna </a:t>
            </a:r>
            <a:r>
              <a:rPr lang="hr-HR" altLang="x-none" b="1" dirty="0" smtClean="0">
                <a:solidFill>
                  <a:srgbClr val="000000"/>
                </a:solidFill>
              </a:rPr>
              <a:t>radnja</a:t>
            </a:r>
            <a:r>
              <a:rPr lang="hr-HR" altLang="x-none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b="1" dirty="0" smtClean="0">
                <a:solidFill>
                  <a:srgbClr val="000000"/>
                </a:solidFill>
              </a:rPr>
              <a:t>ili postupak</a:t>
            </a:r>
            <a:r>
              <a:rPr lang="hr-HR" altLang="x-none" dirty="0" smtClean="0">
                <a:solidFill>
                  <a:srgbClr val="000000"/>
                </a:solidFill>
              </a:rPr>
              <a:t> s ciljem spriječavanja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njihovog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uništenja, otuđenja</a:t>
            </a:r>
            <a:r>
              <a:rPr lang="hr-HR" altLang="x-none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r-HR" altLang="x-none" dirty="0" smtClean="0">
                <a:solidFill>
                  <a:srgbClr val="000000"/>
                </a:solidFill>
              </a:rPr>
              <a:t>i zloporabe.</a:t>
            </a:r>
            <a:endParaRPr lang="en-GB" altLang="x-none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KUMENT SIGURNOST Jahorina 2014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DOKUMENT SIGURNOST Jahorina 2014</Template>
  <TotalTime>68</TotalTime>
  <Words>693</Words>
  <Application>Microsoft Office PowerPoint</Application>
  <PresentationFormat>On-screen Show (4:3)</PresentationFormat>
  <Paragraphs>300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DOKUMENT SIGURNOST Jahorina 2014</vt:lpstr>
      <vt:lpstr>DOKUMENT SIGURNOST</vt:lpstr>
      <vt:lpstr>SIGURNOST DOKUMENATA</vt:lpstr>
      <vt:lpstr>PRAVNI OKVIR  </vt:lpstr>
      <vt:lpstr>PRAVNI OKVIR</vt:lpstr>
      <vt:lpstr> TAJNI  PODATAK</vt:lpstr>
      <vt:lpstr>TAJNI PODATAK – POJAM </vt:lpstr>
      <vt:lpstr>TAJNI PODATAK DRUGE DRŽAVE</vt:lpstr>
      <vt:lpstr>PRISTUP TAJNIM PODACIMA</vt:lpstr>
      <vt:lpstr>KORIŠTENJE I ZAŠTITA TAJNIH PODATAKA</vt:lpstr>
      <vt:lpstr>ČUVANJE TAJNIH PODATAKA</vt:lpstr>
      <vt:lpstr>ČUVANJE TAJNIH PODATAKA</vt:lpstr>
      <vt:lpstr>SIGURNOST TAJNIH PODATAKA I ASPEKTI</vt:lpstr>
      <vt:lpstr>POJAM DOKUMENT SIGURNOSTI </vt:lpstr>
      <vt:lpstr> DOKUMENT SIGURNOST -  PROCEDURE</vt:lpstr>
      <vt:lpstr>ODREĐIVANJE STUPNJA TAJNOSTI </vt:lpstr>
      <vt:lpstr>ODREĐIVANJE STUPNJA TAJNOSTI </vt:lpstr>
      <vt:lpstr>OSOBE OVLAŠTENE ZA ODREĐIVANJE TAJNOSTI </vt:lpstr>
      <vt:lpstr>POSTUPAK ODREĐIVANJA TAJNOSTI PODATAKA </vt:lpstr>
      <vt:lpstr>OZNAKE</vt:lpstr>
      <vt:lpstr>OZNAKE </vt:lpstr>
      <vt:lpstr>OZNAKE</vt:lpstr>
      <vt:lpstr>PowerPoint Presentation</vt:lpstr>
      <vt:lpstr>PowerPoint Presentation</vt:lpstr>
      <vt:lpstr>PRESTANAK I PROMJENA STUPNJA TAJNOSTI </vt:lpstr>
      <vt:lpstr>PRESTANAK I PROMJENA STUPNJA TAJNOSTI </vt:lpstr>
      <vt:lpstr>EVIDENCIJE TAJNIH PODATAKA </vt:lpstr>
      <vt:lpstr>EVIDENCIJE TAJNIH PODATAKA</vt:lpstr>
      <vt:lpstr>UMNOŽAVANJE/ KOPIRANJE</vt:lpstr>
      <vt:lpstr>UMNOŽAVANJE/ KOPIRANJE</vt:lpstr>
      <vt:lpstr>PRIJENOS TAJNIH PODATAKA</vt:lpstr>
      <vt:lpstr>PRIJENOS TAJNIH PODATAKA</vt:lpstr>
      <vt:lpstr>ARHIVIRANJE TAJNIH PODATAKA </vt:lpstr>
      <vt:lpstr>UNIŠTAVANJE</vt:lpstr>
      <vt:lpstr>NEOVLAŠTENO OTKRIVANJE </vt:lpstr>
      <vt:lpstr>SIGURNOSNA PODRUČJA</vt:lpstr>
      <vt:lpstr>SIGURNOSNA PODRUČJA</vt:lpstr>
      <vt:lpstr>SIGURNOSNA PODRUČJA</vt:lpstr>
      <vt:lpstr>SIGURNOSNA PODRUČJA</vt:lpstr>
      <vt:lpstr>SIGURNOSNA PODRUČJA</vt:lpstr>
      <vt:lpstr>PODREGISTRI ZA TAJNE PODATKE</vt:lpstr>
      <vt:lpstr>PODREGISTRI ZA TAJNE PODATKE</vt:lpstr>
      <vt:lpstr>            Hvala na pozornosti!   Pitanja?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DOKUMENATA</dc:title>
  <dc:creator>User</dc:creator>
  <cp:lastModifiedBy>CEST RS</cp:lastModifiedBy>
  <cp:revision>12</cp:revision>
  <cp:lastPrinted>2014-06-06T07:44:34Z</cp:lastPrinted>
  <dcterms:created xsi:type="dcterms:W3CDTF">2014-04-24T07:32:43Z</dcterms:created>
  <dcterms:modified xsi:type="dcterms:W3CDTF">2019-02-28T11:21:16Z</dcterms:modified>
</cp:coreProperties>
</file>