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7" r:id="rId2"/>
    <p:sldId id="264" r:id="rId3"/>
    <p:sldId id="263" r:id="rId4"/>
    <p:sldId id="265" r:id="rId5"/>
    <p:sldId id="267" r:id="rId6"/>
    <p:sldId id="268" r:id="rId7"/>
    <p:sldId id="269" r:id="rId8"/>
    <p:sldId id="270" r:id="rId9"/>
    <p:sldId id="272" r:id="rId10"/>
    <p:sldId id="278" r:id="rId11"/>
    <p:sldId id="279" r:id="rId12"/>
    <p:sldId id="271" r:id="rId13"/>
    <p:sldId id="273" r:id="rId14"/>
    <p:sldId id="274" r:id="rId15"/>
    <p:sldId id="275" r:id="rId16"/>
    <p:sldId id="276" r:id="rId17"/>
    <p:sldId id="277" r:id="rId18"/>
    <p:sldId id="266" r:id="rId19"/>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929" autoAdjust="0"/>
  </p:normalViewPr>
  <p:slideViewPr>
    <p:cSldViewPr>
      <p:cViewPr varScale="1">
        <p:scale>
          <a:sx n="72" d="100"/>
          <a:sy n="72" d="100"/>
        </p:scale>
        <p:origin x="130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20.1.2019.</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bs-Latn-BA" noProof="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3</a:t>
            </a:fld>
            <a:endParaRPr lang="bs-Latn-BA" altLang="sr-Latn-RS" sz="1200"/>
          </a:p>
        </p:txBody>
      </p:sp>
    </p:spTree>
    <p:extLst>
      <p:ext uri="{BB962C8B-B14F-4D97-AF65-F5344CB8AC3E}">
        <p14:creationId xmlns:p14="http://schemas.microsoft.com/office/powerpoint/2010/main" val="42168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4</a:t>
            </a:fld>
            <a:endParaRPr lang="bs-Latn-BA" altLang="sr-Latn-RS" sz="1200"/>
          </a:p>
        </p:txBody>
      </p:sp>
    </p:spTree>
    <p:extLst>
      <p:ext uri="{BB962C8B-B14F-4D97-AF65-F5344CB8AC3E}">
        <p14:creationId xmlns:p14="http://schemas.microsoft.com/office/powerpoint/2010/main" val="262861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1920184-160E-4332-A390-5F6E00DCF8CF}" type="slidenum">
              <a:rPr lang="bs-Latn-BA" altLang="sr-Latn-RS" sz="1200"/>
              <a:pPr/>
              <a:t>18</a:t>
            </a:fld>
            <a:endParaRPr lang="bs-Latn-BA" altLang="sr-Latn-RS" sz="1200"/>
          </a:p>
        </p:txBody>
      </p:sp>
    </p:spTree>
    <p:extLst>
      <p:ext uri="{BB962C8B-B14F-4D97-AF65-F5344CB8AC3E}">
        <p14:creationId xmlns:p14="http://schemas.microsoft.com/office/powerpoint/2010/main" val="4233872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userDrawn="1"/>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userDrawn="1"/>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2819400" y="5486400"/>
            <a:ext cx="25669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bs-Latn-BA" altLang="sr-Latn-RS" sz="1600" b="0" dirty="0"/>
              <a:t>24. januar 2019. godine </a:t>
            </a:r>
            <a:br>
              <a:rPr lang="bs-Latn-BA" altLang="sr-Latn-RS" sz="1600" b="0" dirty="0"/>
            </a:br>
            <a:r>
              <a:rPr lang="bs-Latn-BA" altLang="sr-Latn-RS" sz="1600" b="0" dirty="0"/>
              <a:t>Hotel „Holiday“Sarajevo</a:t>
            </a:r>
            <a:endParaRPr lang="en-US" altLang="sr-Latn-RS" sz="1600" b="0" dirty="0"/>
          </a:p>
        </p:txBody>
      </p:sp>
      <p:sp>
        <p:nvSpPr>
          <p:cNvPr id="4099" name="Rectangle 2"/>
          <p:cNvSpPr>
            <a:spLocks noGrp="1" noChangeArrowheads="1"/>
          </p:cNvSpPr>
          <p:nvPr>
            <p:ph type="ctrTitle"/>
          </p:nvPr>
        </p:nvSpPr>
        <p:spPr>
          <a:xfrm>
            <a:off x="723900" y="2781300"/>
            <a:ext cx="7696200" cy="1295400"/>
          </a:xfrm>
        </p:spPr>
        <p:txBody>
          <a:bodyPr/>
          <a:lstStyle/>
          <a:p>
            <a:r>
              <a:rPr lang="bs-Latn-BA" sz="2000" dirty="0"/>
              <a:t>Radionica za sudije o upotrebi „Priručnika i Vodiča kroz dobre prakse u procesuiranju koruptivnih krivičnih djela, krivičnih djela sa finansijskim elementom i krivičnih djela organizovanog kriminala“ </a:t>
            </a:r>
            <a:br>
              <a:rPr lang="en-US" sz="2000" dirty="0"/>
            </a:br>
            <a:r>
              <a:rPr lang="bs-Latn-BA" sz="2000" dirty="0"/>
              <a:t> </a:t>
            </a:r>
            <a:br>
              <a:rPr lang="en-US" sz="2000" dirty="0"/>
            </a:br>
            <a:r>
              <a:rPr lang="bs-Latn-BA" sz="2000" dirty="0"/>
              <a:t>	</a:t>
            </a:r>
            <a:br>
              <a:rPr lang="en-US" sz="2000" dirty="0"/>
            </a:br>
            <a:br>
              <a:rPr lang="en-US" dirty="0"/>
            </a:br>
            <a:endParaRPr lang="en-US" altLang="sr-Latn-R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5DA8-A06E-42C5-AED9-DBF10E9E1C89}"/>
              </a:ext>
            </a:extLst>
          </p:cNvPr>
          <p:cNvSpPr>
            <a:spLocks noGrp="1"/>
          </p:cNvSpPr>
          <p:nvPr>
            <p:ph type="title"/>
          </p:nvPr>
        </p:nvSpPr>
        <p:spPr/>
        <p:txBody>
          <a:bodyPr/>
          <a:lstStyle/>
          <a:p>
            <a:r>
              <a:rPr lang="bs-Latn-BA" altLang="sr-Latn-RS" dirty="0"/>
              <a:t>Posebna pitanja u predmetima korupcije i sa finansijskim elementom – primjer savjeta: </a:t>
            </a:r>
            <a:endParaRPr lang="en-US" dirty="0"/>
          </a:p>
        </p:txBody>
      </p:sp>
      <p:sp>
        <p:nvSpPr>
          <p:cNvPr id="4" name="Rounded Rectangle 27">
            <a:extLst>
              <a:ext uri="{FF2B5EF4-FFF2-40B4-BE49-F238E27FC236}">
                <a16:creationId xmlns:a16="http://schemas.microsoft.com/office/drawing/2014/main" id="{74CA0A07-DA0B-434F-9A48-58A246CDC76E}"/>
              </a:ext>
            </a:extLst>
          </p:cNvPr>
          <p:cNvSpPr>
            <a:spLocks noGrp="1" noChangeArrowheads="1"/>
          </p:cNvSpPr>
          <p:nvPr>
            <p:ph idx="1"/>
          </p:nvPr>
        </p:nvSpPr>
        <p:spPr bwMode="auto">
          <a:prstGeom prst="roundRect">
            <a:avLst>
              <a:gd name="adj" fmla="val 16667"/>
            </a:avLst>
          </a:prstGeom>
          <a:gradFill rotWithShape="1">
            <a:gsLst>
              <a:gs pos="0">
                <a:srgbClr val="AEBBDB"/>
              </a:gs>
              <a:gs pos="35001">
                <a:srgbClr val="C7CFE5"/>
              </a:gs>
              <a:gs pos="100000">
                <a:srgbClr val="E9EDF6"/>
              </a:gs>
            </a:gsLst>
            <a:lin ang="16200000" scaled="1"/>
          </a:gradFill>
          <a:ln w="9525">
            <a:solidFill>
              <a:srgbClr val="1D4476"/>
            </a:solidFill>
            <a:round/>
            <a:headEnd/>
            <a:tailEnd/>
          </a:ln>
          <a:effectLst>
            <a:outerShdw dist="20000" dir="5400000" rotWithShape="0">
              <a:srgbClr val="000000">
                <a:alpha val="37999"/>
              </a:srgbClr>
            </a:outerShdw>
          </a:effectLst>
        </p:spPr>
        <p:txBody>
          <a:bodyPr rot="0" vert="horz" wrap="square" lIns="91440" tIns="45720" rIns="91440" bIns="45720" anchor="t" anchorCtr="0" upright="1">
            <a:noAutofit/>
          </a:bodyPr>
          <a:lstStyle/>
          <a:p>
            <a:pPr marL="0" marR="0" algn="just">
              <a:lnSpc>
                <a:spcPct val="115000"/>
              </a:lnSpc>
              <a:spcBef>
                <a:spcPts val="0"/>
              </a:spcBef>
              <a:spcAft>
                <a:spcPts val="0"/>
              </a:spcAft>
            </a:pP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Sudija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ili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sudsko</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vijeće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treba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0"/>
              </a:spcAft>
              <a:buNone/>
            </a:pP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savjesno</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ocijeniti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sve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predložene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dokaze</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u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obrazloženju</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presude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razmotriti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sve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relevantne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dokaze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navesti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razloge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za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prihvatanje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neprihvatanje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dokaza</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pokloniti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vjeru</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posrednim</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dokazima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mjeri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kojoj</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je to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opravdano</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radi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dokazivanja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subjektivnog</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odnosa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optuženog</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prema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krivičnom</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djelu</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imati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umu</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da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razlozi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navedeni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presudama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moraju</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biti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razumljivi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široj</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javnosti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u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postupku</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izricanja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sankcija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za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krivična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djela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korupcije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finansijskim</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elementom</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treba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imati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umu</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da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su</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ta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djela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učinjena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radi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sticanja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dobiti</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glavni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cilj</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izricanja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kazne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treba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biti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usmjeren</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sprečavanje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sticanja</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nezakonite</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b="1" i="1" dirty="0" err="1">
                <a:effectLst/>
                <a:latin typeface="Calibri" panose="020F0502020204030204" pitchFamily="34" charset="0"/>
                <a:ea typeface="Times New Roman" panose="02020603050405020304" pitchFamily="18" charset="0"/>
                <a:cs typeface="Times New Roman" panose="02020603050405020304" pitchFamily="18" charset="0"/>
              </a:rPr>
              <a:t>koristi</a:t>
            </a: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263525" marR="0" algn="just">
              <a:lnSpc>
                <a:spcPct val="115000"/>
              </a:lnSpc>
              <a:spcBef>
                <a:spcPts val="0"/>
              </a:spcBef>
              <a:spcAft>
                <a:spcPts val="0"/>
              </a:spcAft>
            </a:pPr>
            <a:r>
              <a:rPr lang="en-GB" sz="1600" b="1"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19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E2BB5-5E91-4681-ACAB-54D4133D557F}"/>
              </a:ext>
            </a:extLst>
          </p:cNvPr>
          <p:cNvSpPr>
            <a:spLocks noGrp="1"/>
          </p:cNvSpPr>
          <p:nvPr>
            <p:ph type="title"/>
          </p:nvPr>
        </p:nvSpPr>
        <p:spPr/>
        <p:txBody>
          <a:bodyPr/>
          <a:lstStyle/>
          <a:p>
            <a:r>
              <a:rPr lang="bs-Latn-BA" altLang="sr-Latn-RS" dirty="0"/>
              <a:t>Posebna pitanja u predmetima korupcije i sa finansijskim elementom – primjer savjeta: </a:t>
            </a:r>
            <a:endParaRPr lang="en-US" dirty="0"/>
          </a:p>
        </p:txBody>
      </p:sp>
      <p:sp>
        <p:nvSpPr>
          <p:cNvPr id="4" name="Rounded Rectangle 24">
            <a:extLst>
              <a:ext uri="{FF2B5EF4-FFF2-40B4-BE49-F238E27FC236}">
                <a16:creationId xmlns:a16="http://schemas.microsoft.com/office/drawing/2014/main" id="{07A8EC9A-1F30-4063-8863-6D397ED8C6FF}"/>
              </a:ext>
            </a:extLst>
          </p:cNvPr>
          <p:cNvSpPr>
            <a:spLocks noGrp="1" noChangeArrowheads="1"/>
          </p:cNvSpPr>
          <p:nvPr>
            <p:ph idx="1"/>
          </p:nvPr>
        </p:nvSpPr>
        <p:spPr bwMode="auto">
          <a:xfrm>
            <a:off x="699052" y="2209800"/>
            <a:ext cx="7772400" cy="3886200"/>
          </a:xfrm>
          <a:prstGeom prst="roundRect">
            <a:avLst>
              <a:gd name="adj" fmla="val 16667"/>
            </a:avLst>
          </a:prstGeom>
          <a:gradFill rotWithShape="1">
            <a:gsLst>
              <a:gs pos="0">
                <a:srgbClr val="AEBBDB"/>
              </a:gs>
              <a:gs pos="35001">
                <a:srgbClr val="C7CFE5"/>
              </a:gs>
              <a:gs pos="100000">
                <a:srgbClr val="E9EDF6"/>
              </a:gs>
            </a:gsLst>
            <a:lin ang="16200000" scaled="1"/>
          </a:gradFill>
          <a:ln w="9525">
            <a:solidFill>
              <a:srgbClr val="1D4476"/>
            </a:solidFill>
            <a:round/>
            <a:headEnd/>
            <a:tailEnd/>
          </a:ln>
          <a:effectLst>
            <a:outerShdw dist="20000" dir="5400000" rotWithShape="0">
              <a:srgbClr val="000000">
                <a:alpha val="37999"/>
              </a:srgbClr>
            </a:outerShdw>
          </a:effectLst>
        </p:spPr>
        <p:txBody>
          <a:bodyPr rot="0" vert="horz" wrap="square" lIns="91440" tIns="45720" rIns="91440" bIns="45720" anchor="t" anchorCtr="0" upright="1">
            <a:noAutofit/>
          </a:bodyPr>
          <a:lstStyle/>
          <a:p>
            <a:pPr marL="0" marR="0" algn="just">
              <a:lnSpc>
                <a:spcPct val="115000"/>
              </a:lnSpc>
              <a:spcBef>
                <a:spcPts val="0"/>
              </a:spcBef>
              <a:spcAft>
                <a:spcPts val="0"/>
              </a:spcAft>
            </a:pP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Drugostepeni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sud</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treba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pisati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odluke</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kojima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su</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jasno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konkretno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navedeni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razlozi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ili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razlog</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za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donesenu</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odluku</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umjesto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uobičajenih</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zaključaka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kao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što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je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presuda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je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nerazumljiva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treba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stajati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logično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obrazloženje</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o tome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šta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je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pravilno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ili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nepravilno</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samoj</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presudi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ili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postupku</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razvijati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pravnu</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praksu</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po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pitanju</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stepena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dokazanosti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koji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je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potreban</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za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utvrđivanje</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obilježja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krivičnih</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djela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korupcije</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sa</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finansijskim</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dirty="0" err="1">
                <a:effectLst/>
                <a:latin typeface="Calibri" panose="020F0502020204030204" pitchFamily="34" charset="0"/>
                <a:ea typeface="Times New Roman" panose="02020603050405020304" pitchFamily="18" charset="0"/>
                <a:cs typeface="Times New Roman" panose="02020603050405020304" pitchFamily="18" charset="0"/>
              </a:rPr>
              <a:t>elementom</a:t>
            </a:r>
            <a:r>
              <a:rPr lang="en-GB" sz="2000" b="1"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787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63165-F9D6-413D-9732-2C20C68D8CF6}"/>
              </a:ext>
            </a:extLst>
          </p:cNvPr>
          <p:cNvSpPr>
            <a:spLocks noGrp="1"/>
          </p:cNvSpPr>
          <p:nvPr>
            <p:ph type="title"/>
          </p:nvPr>
        </p:nvSpPr>
        <p:spPr>
          <a:xfrm>
            <a:off x="685800" y="1447800"/>
            <a:ext cx="7772400" cy="685800"/>
          </a:xfrm>
        </p:spPr>
        <p:txBody>
          <a:bodyPr/>
          <a:lstStyle/>
          <a:p>
            <a:pPr algn="ctr"/>
            <a:r>
              <a:rPr lang="en-GB" dirty="0" err="1"/>
              <a:t>Posebna</a:t>
            </a:r>
            <a:r>
              <a:rPr lang="en-GB" dirty="0"/>
              <a:t> </a:t>
            </a:r>
            <a:r>
              <a:rPr lang="en-GB" dirty="0" err="1"/>
              <a:t>pitanja</a:t>
            </a:r>
            <a:r>
              <a:rPr lang="en-GB" dirty="0"/>
              <a:t> u </a:t>
            </a:r>
            <a:r>
              <a:rPr lang="en-GB" dirty="0" err="1"/>
              <a:t>krivičnim</a:t>
            </a:r>
            <a:r>
              <a:rPr lang="en-GB" dirty="0"/>
              <a:t> </a:t>
            </a:r>
            <a:r>
              <a:rPr lang="en-GB" dirty="0" err="1"/>
              <a:t>predmetima</a:t>
            </a:r>
            <a:r>
              <a:rPr lang="en-GB" dirty="0"/>
              <a:t> </a:t>
            </a:r>
            <a:r>
              <a:rPr lang="en-GB" dirty="0" err="1"/>
              <a:t>organizovanog</a:t>
            </a:r>
            <a:r>
              <a:rPr lang="en-GB" dirty="0"/>
              <a:t> </a:t>
            </a:r>
            <a:r>
              <a:rPr lang="en-GB" dirty="0" err="1"/>
              <a:t>kriminala</a:t>
            </a:r>
            <a:endParaRPr lang="en-US" dirty="0"/>
          </a:p>
        </p:txBody>
      </p:sp>
      <p:sp>
        <p:nvSpPr>
          <p:cNvPr id="3" name="Content Placeholder 2">
            <a:extLst>
              <a:ext uri="{FF2B5EF4-FFF2-40B4-BE49-F238E27FC236}">
                <a16:creationId xmlns:a16="http://schemas.microsoft.com/office/drawing/2014/main" id="{E9BB5375-4D41-43F0-A65B-4145352D1276}"/>
              </a:ext>
            </a:extLst>
          </p:cNvPr>
          <p:cNvSpPr>
            <a:spLocks noGrp="1"/>
          </p:cNvSpPr>
          <p:nvPr>
            <p:ph idx="1"/>
          </p:nvPr>
        </p:nvSpPr>
        <p:spPr>
          <a:xfrm>
            <a:off x="685800" y="2286000"/>
            <a:ext cx="7772400" cy="3810000"/>
          </a:xfrm>
        </p:spPr>
        <p:txBody>
          <a:bodyPr/>
          <a:lstStyle/>
          <a:p>
            <a:pPr lvl="0" algn="just"/>
            <a:r>
              <a:rPr lang="hr-HR" sz="2000" dirty="0"/>
              <a:t>Definicija, bitni elementi organizovanog kriminala i grupa za organizovani kriminal;</a:t>
            </a:r>
            <a:endParaRPr lang="en-US" sz="2000" dirty="0"/>
          </a:p>
          <a:p>
            <a:pPr lvl="0" algn="just"/>
            <a:r>
              <a:rPr lang="hr-HR" sz="2000" dirty="0"/>
              <a:t>Metode, način provođenja istrage i dokazi;</a:t>
            </a:r>
            <a:endParaRPr lang="en-US" sz="2000" dirty="0"/>
          </a:p>
          <a:p>
            <a:pPr lvl="0" algn="just"/>
            <a:r>
              <a:rPr lang="hr-HR" sz="2000" dirty="0"/>
              <a:t>Osumnjičena pravna lica kao pripadnici grupe za organizovani kriminal;</a:t>
            </a:r>
            <a:endParaRPr lang="en-US" sz="2000" dirty="0"/>
          </a:p>
          <a:p>
            <a:pPr lvl="0" algn="just"/>
            <a:r>
              <a:rPr lang="hr-HR" sz="2000" dirty="0"/>
              <a:t>Međunarodna pravna pomoć i saradnja sa INTERPOL-om;</a:t>
            </a:r>
            <a:endParaRPr lang="en-US" sz="2000" dirty="0"/>
          </a:p>
          <a:p>
            <a:pPr lvl="0" algn="just"/>
            <a:r>
              <a:rPr lang="hr-HR" sz="2000" dirty="0"/>
              <a:t>Pisanje optužnice i glavni pretres;</a:t>
            </a:r>
          </a:p>
          <a:p>
            <a:pPr lvl="0" algn="just"/>
            <a:r>
              <a:rPr lang="hr-HR" sz="2000" dirty="0"/>
              <a:t>Korištena sudska praksa R. Srbije.</a:t>
            </a:r>
          </a:p>
          <a:p>
            <a:pPr lvl="0" algn="just"/>
            <a:r>
              <a:rPr lang="hr-HR" sz="2000" dirty="0"/>
              <a:t>Važnost dokazivanja predikatnog djela i utvrđivanja imovinske koristi grupe.</a:t>
            </a:r>
          </a:p>
          <a:p>
            <a:pPr lvl="0"/>
            <a:endParaRPr lang="en-US" sz="2000" dirty="0"/>
          </a:p>
          <a:p>
            <a:endParaRPr lang="en-US" dirty="0"/>
          </a:p>
        </p:txBody>
      </p:sp>
    </p:spTree>
    <p:extLst>
      <p:ext uri="{BB962C8B-B14F-4D97-AF65-F5344CB8AC3E}">
        <p14:creationId xmlns:p14="http://schemas.microsoft.com/office/powerpoint/2010/main" val="363344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58C5D-4D1A-41D0-B0FC-9160A970DBBC}"/>
              </a:ext>
            </a:extLst>
          </p:cNvPr>
          <p:cNvSpPr>
            <a:spLocks noGrp="1"/>
          </p:cNvSpPr>
          <p:nvPr>
            <p:ph type="title"/>
          </p:nvPr>
        </p:nvSpPr>
        <p:spPr/>
        <p:txBody>
          <a:bodyPr/>
          <a:lstStyle/>
          <a:p>
            <a:r>
              <a:rPr lang="en-GB" dirty="0" err="1"/>
              <a:t>Posebna</a:t>
            </a:r>
            <a:r>
              <a:rPr lang="en-GB" dirty="0"/>
              <a:t> </a:t>
            </a:r>
            <a:r>
              <a:rPr lang="en-GB" dirty="0" err="1"/>
              <a:t>pitanja</a:t>
            </a:r>
            <a:r>
              <a:rPr lang="en-GB" dirty="0"/>
              <a:t> u </a:t>
            </a:r>
            <a:r>
              <a:rPr lang="en-GB" dirty="0" err="1"/>
              <a:t>krivičnim</a:t>
            </a:r>
            <a:r>
              <a:rPr lang="en-GB" dirty="0"/>
              <a:t> </a:t>
            </a:r>
            <a:r>
              <a:rPr lang="en-GB" dirty="0" err="1"/>
              <a:t>predmetima</a:t>
            </a:r>
            <a:r>
              <a:rPr lang="en-GB" dirty="0"/>
              <a:t> </a:t>
            </a:r>
            <a:r>
              <a:rPr lang="en-GB" dirty="0" err="1"/>
              <a:t>organizovanog</a:t>
            </a:r>
            <a:r>
              <a:rPr lang="en-GB" dirty="0"/>
              <a:t> </a:t>
            </a:r>
            <a:r>
              <a:rPr lang="en-GB" dirty="0" err="1"/>
              <a:t>kriminala</a:t>
            </a:r>
            <a:r>
              <a:rPr lang="bs-Latn-BA" dirty="0"/>
              <a:t> – primjer savjeta:</a:t>
            </a:r>
            <a:endParaRPr lang="en-US" dirty="0"/>
          </a:p>
        </p:txBody>
      </p:sp>
      <p:sp>
        <p:nvSpPr>
          <p:cNvPr id="6" name="Content Placeholder 5">
            <a:extLst>
              <a:ext uri="{FF2B5EF4-FFF2-40B4-BE49-F238E27FC236}">
                <a16:creationId xmlns:a16="http://schemas.microsoft.com/office/drawing/2014/main" id="{00A7B43D-D988-4DB8-8A53-1B84A4DD2A80}"/>
              </a:ext>
            </a:extLst>
          </p:cNvPr>
          <p:cNvSpPr>
            <a:spLocks noGrp="1"/>
          </p:cNvSpPr>
          <p:nvPr>
            <p:ph idx="1"/>
          </p:nvPr>
        </p:nvSpPr>
        <p:spPr>
          <a:xfrm>
            <a:off x="533400" y="2362200"/>
            <a:ext cx="7924800" cy="4114800"/>
          </a:xfrm>
        </p:spPr>
        <p:txBody>
          <a:bodyPr/>
          <a:lstStyle/>
          <a:p>
            <a:endParaRPr lang="en-US" dirty="0"/>
          </a:p>
        </p:txBody>
      </p:sp>
      <p:sp>
        <p:nvSpPr>
          <p:cNvPr id="7" name="Rectangle: Rounded Corners 6">
            <a:extLst>
              <a:ext uri="{FF2B5EF4-FFF2-40B4-BE49-F238E27FC236}">
                <a16:creationId xmlns:a16="http://schemas.microsoft.com/office/drawing/2014/main" id="{AA750F02-628A-40FF-B260-6AFFBDB58C15}"/>
              </a:ext>
            </a:extLst>
          </p:cNvPr>
          <p:cNvSpPr>
            <a:spLocks noChangeArrowheads="1"/>
          </p:cNvSpPr>
          <p:nvPr/>
        </p:nvSpPr>
        <p:spPr bwMode="auto">
          <a:xfrm>
            <a:off x="510209" y="2362200"/>
            <a:ext cx="7772400" cy="3886200"/>
          </a:xfrm>
          <a:prstGeom prst="roundRect">
            <a:avLst>
              <a:gd name="adj" fmla="val 16667"/>
            </a:avLst>
          </a:prstGeom>
          <a:gradFill rotWithShape="1">
            <a:gsLst>
              <a:gs pos="0">
                <a:srgbClr val="AEBBDB"/>
              </a:gs>
              <a:gs pos="35001">
                <a:srgbClr val="C7CFE5"/>
              </a:gs>
              <a:gs pos="100000">
                <a:srgbClr val="E9EDF6"/>
              </a:gs>
            </a:gsLst>
            <a:lin ang="16200000" scaled="1"/>
          </a:gradFill>
          <a:ln w="9525">
            <a:solidFill>
              <a:srgbClr val="1D4476"/>
            </a:solidFill>
            <a:round/>
            <a:headEnd/>
            <a:tailEnd/>
          </a:ln>
          <a:effectLst>
            <a:outerShdw dist="20000" dir="5400000" rotWithShape="0">
              <a:srgbClr val="000000">
                <a:alpha val="37999"/>
              </a:srgbClr>
            </a:outerShdw>
          </a:effectLst>
        </p:spPr>
        <p:txBody>
          <a:bodyPr rot="0" vert="horz" wrap="square" lIns="91440" tIns="45720" rIns="91440" bIns="45720" anchor="t" anchorCtr="0" upright="1">
            <a:noAutofit/>
          </a:bodyPr>
          <a:lstStyle/>
          <a:p>
            <a:pPr marL="0" marR="0" algn="just">
              <a:lnSpc>
                <a:spcPct val="115000"/>
              </a:lnSpc>
              <a:spcBef>
                <a:spcPts val="0"/>
              </a:spcBef>
              <a:spcAft>
                <a:spcPts val="0"/>
              </a:spcAft>
            </a:pPr>
            <a:r>
              <a:rPr lang="hr-HR" sz="1600" i="1" dirty="0">
                <a:effectLst/>
                <a:latin typeface="Calibri" panose="020F0502020204030204" pitchFamily="34" charset="0"/>
                <a:ea typeface="Times New Roman" panose="02020603050405020304" pitchFamily="18" charset="0"/>
                <a:cs typeface="Times New Roman" panose="02020603050405020304" pitchFamily="18" charset="0"/>
              </a:rPr>
              <a:t>Preambula u optužnicama za organizovani kriminal treba sadržavati:</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hr-HR"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11480" marR="0" indent="-228600" algn="just">
              <a:lnSpc>
                <a:spcPct val="115000"/>
              </a:lnSpc>
              <a:spcBef>
                <a:spcPts val="0"/>
              </a:spcBef>
              <a:spcAft>
                <a:spcPts val="0"/>
              </a:spcAft>
              <a:buFont typeface="Arial" panose="020B0604020202020204" pitchFamily="34" charset="0"/>
              <a:buChar char="•"/>
            </a:pPr>
            <a:r>
              <a:rPr lang="hr-HR" sz="1600" i="1" dirty="0">
                <a:effectLst/>
                <a:latin typeface="Calibri" panose="020F0502020204030204" pitchFamily="34" charset="0"/>
                <a:ea typeface="Times New Roman" panose="02020603050405020304" pitchFamily="18" charset="0"/>
                <a:cs typeface="Times New Roman" panose="02020603050405020304" pitchFamily="18" charset="0"/>
              </a:rPr>
              <a:t>opise radnji svakog pripadnika grupe u širem smislu iz kojih bi proizilazila uloga u grupi;</a:t>
            </a:r>
            <a:r>
              <a:rPr lang="hr-HR"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11480" marR="0" indent="-228600" algn="just">
              <a:lnSpc>
                <a:spcPct val="115000"/>
              </a:lnSpc>
              <a:spcBef>
                <a:spcPts val="0"/>
              </a:spcBef>
              <a:spcAft>
                <a:spcPts val="0"/>
              </a:spcAft>
              <a:buFont typeface="Arial" panose="020B0604020202020204" pitchFamily="34" charset="0"/>
              <a:buChar char="•"/>
            </a:pPr>
            <a:r>
              <a:rPr lang="hr-HR" sz="1600" i="1" dirty="0">
                <a:effectLst/>
                <a:latin typeface="Calibri" panose="020F0502020204030204" pitchFamily="34" charset="0"/>
                <a:ea typeface="Times New Roman" panose="02020603050405020304" pitchFamily="18" charset="0"/>
                <a:cs typeface="Times New Roman" panose="02020603050405020304" pitchFamily="18" charset="0"/>
              </a:rPr>
              <a:t>bitne elemente krivičnog djela organizovani kriminal: vrijeme, mjesto, vremenski period, najmanje tri člana grupe, navod da je grupa formirana u cilju pribavljanja protivpravne imovinske koristi činjenjem krivičnih djela sa propisanom kaznom zatvora preko tri godine;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11480" marR="0" indent="-228600" algn="just">
              <a:lnSpc>
                <a:spcPct val="115000"/>
              </a:lnSpc>
              <a:spcBef>
                <a:spcPts val="0"/>
              </a:spcBef>
              <a:spcAft>
                <a:spcPts val="0"/>
              </a:spcAft>
              <a:buFont typeface="Arial" panose="020B0604020202020204" pitchFamily="34" charset="0"/>
              <a:buChar char="•"/>
            </a:pPr>
            <a:r>
              <a:rPr lang="hr-HR" sz="1600" i="1" dirty="0">
                <a:effectLst/>
                <a:latin typeface="Calibri" panose="020F0502020204030204" pitchFamily="34" charset="0"/>
                <a:ea typeface="Times New Roman" panose="02020603050405020304" pitchFamily="18" charset="0"/>
                <a:cs typeface="Times New Roman" panose="02020603050405020304" pitchFamily="18" charset="0"/>
              </a:rPr>
              <a:t>uopštene opise svih radnji i događaja u okviru predikatnih krivičnih djela koja se stavljaju na teret pripadnicima grupe za organizovani kriminal.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54330" marR="0" indent="-171450" algn="just">
              <a:lnSpc>
                <a:spcPct val="115000"/>
              </a:lnSpc>
              <a:spcBef>
                <a:spcPts val="0"/>
              </a:spcBef>
              <a:spcAft>
                <a:spcPts val="0"/>
              </a:spcAft>
              <a:buFont typeface="Arial" panose="020B0604020202020204" pitchFamily="34" charset="0"/>
              <a:buChar char="•"/>
            </a:pPr>
            <a:r>
              <a:rPr lang="hr-HR" sz="1600" i="1" dirty="0">
                <a:effectLst/>
                <a:latin typeface="Calibri" panose="020F0502020204030204" pitchFamily="34" charset="0"/>
                <a:ea typeface="Times New Roman" panose="02020603050405020304" pitchFamily="18" charset="0"/>
                <a:cs typeface="Times New Roman" panose="02020603050405020304" pitchFamily="18" charset="0"/>
              </a:rPr>
              <a:t>Savjet je da se sačini samo jedna preambula koja će biti razumljivija i preglednija za sud i odbranu.</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8391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85F61-7E8F-4B03-9042-C01D93750373}"/>
              </a:ext>
            </a:extLst>
          </p:cNvPr>
          <p:cNvSpPr>
            <a:spLocks noGrp="1"/>
          </p:cNvSpPr>
          <p:nvPr>
            <p:ph type="title"/>
          </p:nvPr>
        </p:nvSpPr>
        <p:spPr>
          <a:xfrm>
            <a:off x="533400" y="1447800"/>
            <a:ext cx="7924800" cy="609600"/>
          </a:xfrm>
        </p:spPr>
        <p:txBody>
          <a:bodyPr/>
          <a:lstStyle/>
          <a:p>
            <a:pPr algn="ctr"/>
            <a:r>
              <a:rPr lang="en-GB" dirty="0" err="1"/>
              <a:t>Posebna</a:t>
            </a:r>
            <a:r>
              <a:rPr lang="en-GB" dirty="0"/>
              <a:t> </a:t>
            </a:r>
            <a:r>
              <a:rPr lang="en-GB" dirty="0" err="1"/>
              <a:t>pitanja</a:t>
            </a:r>
            <a:r>
              <a:rPr lang="en-GB" dirty="0"/>
              <a:t> u </a:t>
            </a:r>
            <a:r>
              <a:rPr lang="en-GB" dirty="0" err="1"/>
              <a:t>krivičnim</a:t>
            </a:r>
            <a:r>
              <a:rPr lang="en-GB" dirty="0"/>
              <a:t> </a:t>
            </a:r>
            <a:r>
              <a:rPr lang="en-GB" dirty="0" err="1"/>
              <a:t>predmetima</a:t>
            </a:r>
            <a:r>
              <a:rPr lang="bs-Latn-BA" dirty="0"/>
              <a:t> pranja novca</a:t>
            </a:r>
            <a:endParaRPr lang="en-US" dirty="0"/>
          </a:p>
        </p:txBody>
      </p:sp>
      <p:sp>
        <p:nvSpPr>
          <p:cNvPr id="3" name="Content Placeholder 2">
            <a:extLst>
              <a:ext uri="{FF2B5EF4-FFF2-40B4-BE49-F238E27FC236}">
                <a16:creationId xmlns:a16="http://schemas.microsoft.com/office/drawing/2014/main" id="{8C3A509E-F90F-46CB-AD0B-10162C9756C7}"/>
              </a:ext>
            </a:extLst>
          </p:cNvPr>
          <p:cNvSpPr>
            <a:spLocks noGrp="1"/>
          </p:cNvSpPr>
          <p:nvPr>
            <p:ph idx="1"/>
          </p:nvPr>
        </p:nvSpPr>
        <p:spPr>
          <a:xfrm>
            <a:off x="685800" y="2362200"/>
            <a:ext cx="7772400" cy="3733800"/>
          </a:xfrm>
        </p:spPr>
        <p:txBody>
          <a:bodyPr/>
          <a:lstStyle/>
          <a:p>
            <a:pPr lvl="0" algn="just"/>
            <a:r>
              <a:rPr lang="en-GB" dirty="0" err="1"/>
              <a:t>Definicija</a:t>
            </a:r>
            <a:r>
              <a:rPr lang="en-GB" dirty="0"/>
              <a:t> </a:t>
            </a:r>
            <a:r>
              <a:rPr lang="en-GB" dirty="0" err="1"/>
              <a:t>krivičnog</a:t>
            </a:r>
            <a:r>
              <a:rPr lang="en-GB" dirty="0"/>
              <a:t> </a:t>
            </a:r>
            <a:r>
              <a:rPr lang="en-GB" dirty="0" err="1"/>
              <a:t>djela</a:t>
            </a:r>
            <a:r>
              <a:rPr lang="en-GB" dirty="0"/>
              <a:t> </a:t>
            </a:r>
            <a:r>
              <a:rPr lang="en-GB" dirty="0" err="1"/>
              <a:t>pranja</a:t>
            </a:r>
            <a:r>
              <a:rPr lang="en-GB" dirty="0"/>
              <a:t> </a:t>
            </a:r>
            <a:r>
              <a:rPr lang="en-GB" dirty="0" err="1"/>
              <a:t>novca</a:t>
            </a:r>
            <a:r>
              <a:rPr lang="bs-Latn-BA" dirty="0"/>
              <a:t>;</a:t>
            </a:r>
            <a:endParaRPr lang="en-US" dirty="0"/>
          </a:p>
          <a:p>
            <a:pPr lvl="0" algn="just"/>
            <a:r>
              <a:rPr lang="en-GB" dirty="0" err="1"/>
              <a:t>Izvori</a:t>
            </a:r>
            <a:r>
              <a:rPr lang="en-GB" dirty="0"/>
              <a:t> </a:t>
            </a:r>
            <a:r>
              <a:rPr lang="en-GB" dirty="0" err="1"/>
              <a:t>saznanja</a:t>
            </a:r>
            <a:r>
              <a:rPr lang="en-GB" dirty="0"/>
              <a:t> o </a:t>
            </a:r>
            <a:r>
              <a:rPr lang="en-GB" dirty="0" err="1"/>
              <a:t>počinjenju</a:t>
            </a:r>
            <a:r>
              <a:rPr lang="en-GB" dirty="0"/>
              <a:t> </a:t>
            </a:r>
            <a:r>
              <a:rPr lang="en-GB" dirty="0" err="1"/>
              <a:t>krivičnog</a:t>
            </a:r>
            <a:r>
              <a:rPr lang="en-GB" dirty="0"/>
              <a:t> </a:t>
            </a:r>
            <a:r>
              <a:rPr lang="en-GB" dirty="0" err="1"/>
              <a:t>djela</a:t>
            </a:r>
            <a:r>
              <a:rPr lang="en-GB" dirty="0"/>
              <a:t> </a:t>
            </a:r>
            <a:r>
              <a:rPr lang="en-GB" dirty="0" err="1"/>
              <a:t>pranja</a:t>
            </a:r>
            <a:r>
              <a:rPr lang="en-GB" dirty="0"/>
              <a:t> </a:t>
            </a:r>
            <a:r>
              <a:rPr lang="en-GB" dirty="0" err="1"/>
              <a:t>novca</a:t>
            </a:r>
            <a:r>
              <a:rPr lang="hr-HR" dirty="0"/>
              <a:t>;</a:t>
            </a:r>
            <a:endParaRPr lang="en-US" dirty="0"/>
          </a:p>
          <a:p>
            <a:pPr lvl="0" algn="just"/>
            <a:r>
              <a:rPr lang="hr-HR" dirty="0"/>
              <a:t>Finansijska istraga u predmetima pranja novca;</a:t>
            </a:r>
            <a:endParaRPr lang="en-US" dirty="0"/>
          </a:p>
          <a:p>
            <a:pPr lvl="0" algn="just"/>
            <a:r>
              <a:rPr lang="hr-HR" dirty="0"/>
              <a:t>Oduzimanje imovine i mjere osiguranja;</a:t>
            </a:r>
            <a:endParaRPr lang="en-US" dirty="0"/>
          </a:p>
          <a:p>
            <a:pPr lvl="0" algn="just"/>
            <a:r>
              <a:rPr lang="hr-HR" dirty="0"/>
              <a:t>Standard dokazivanja predikatnog krivičnog djela;</a:t>
            </a:r>
            <a:endParaRPr lang="en-US" dirty="0"/>
          </a:p>
          <a:p>
            <a:pPr algn="just"/>
            <a:r>
              <a:rPr lang="hr-HR" dirty="0"/>
              <a:t>Utvrđivanje krivice za krivična djela pranje novca;</a:t>
            </a:r>
          </a:p>
          <a:p>
            <a:pPr algn="just"/>
            <a:r>
              <a:rPr lang="hr-HR" dirty="0"/>
              <a:t>Sudska praksa.</a:t>
            </a:r>
            <a:endParaRPr lang="en-US" dirty="0"/>
          </a:p>
        </p:txBody>
      </p:sp>
    </p:spTree>
    <p:extLst>
      <p:ext uri="{BB962C8B-B14F-4D97-AF65-F5344CB8AC3E}">
        <p14:creationId xmlns:p14="http://schemas.microsoft.com/office/powerpoint/2010/main" val="2482640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B9D51-16C7-4676-B200-E2B07B8E7E75}"/>
              </a:ext>
            </a:extLst>
          </p:cNvPr>
          <p:cNvSpPr>
            <a:spLocks noGrp="1"/>
          </p:cNvSpPr>
          <p:nvPr>
            <p:ph type="title"/>
          </p:nvPr>
        </p:nvSpPr>
        <p:spPr/>
        <p:txBody>
          <a:bodyPr/>
          <a:lstStyle/>
          <a:p>
            <a:r>
              <a:rPr lang="en-GB" dirty="0" err="1"/>
              <a:t>Posebna</a:t>
            </a:r>
            <a:r>
              <a:rPr lang="en-GB" dirty="0"/>
              <a:t> </a:t>
            </a:r>
            <a:r>
              <a:rPr lang="en-GB" dirty="0" err="1"/>
              <a:t>pitanja</a:t>
            </a:r>
            <a:r>
              <a:rPr lang="en-GB" dirty="0"/>
              <a:t> u </a:t>
            </a:r>
            <a:r>
              <a:rPr lang="en-GB" dirty="0" err="1"/>
              <a:t>krivičnim</a:t>
            </a:r>
            <a:r>
              <a:rPr lang="en-GB" dirty="0"/>
              <a:t> </a:t>
            </a:r>
            <a:r>
              <a:rPr lang="en-GB" dirty="0" err="1"/>
              <a:t>predmetima</a:t>
            </a:r>
            <a:r>
              <a:rPr lang="bs-Latn-BA" dirty="0"/>
              <a:t> pranja novca – primjer sudske prakse</a:t>
            </a:r>
            <a:endParaRPr lang="en-US" dirty="0"/>
          </a:p>
        </p:txBody>
      </p:sp>
      <p:sp>
        <p:nvSpPr>
          <p:cNvPr id="4" name="Content Placeholder 3">
            <a:extLst>
              <a:ext uri="{FF2B5EF4-FFF2-40B4-BE49-F238E27FC236}">
                <a16:creationId xmlns:a16="http://schemas.microsoft.com/office/drawing/2014/main" id="{C2A8BEC7-EC7C-474B-A3DA-71890E0AFE34}"/>
              </a:ext>
            </a:extLst>
          </p:cNvPr>
          <p:cNvSpPr>
            <a:spLocks noGrp="1" noChangeArrowheads="1"/>
          </p:cNvSpPr>
          <p:nvPr>
            <p:ph idx="1"/>
          </p:nvPr>
        </p:nvSpPr>
        <p:spPr bwMode="auto">
          <a:prstGeom prst="bracketPair">
            <a:avLst>
              <a:gd name="adj" fmla="val 27208"/>
            </a:avLst>
          </a:prstGeom>
          <a:noFill/>
          <a:ln w="38100">
            <a:solidFill>
              <a:srgbClr val="548DD4"/>
            </a:solidFill>
            <a:round/>
            <a:headEnd/>
            <a:tailEnd/>
          </a:ln>
          <a:effectLst/>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5D7035"/>
                  </a:outerShdw>
                </a:effectLst>
              </a14:hiddenEffects>
            </a:ext>
          </a:extLst>
        </p:spPr>
        <p:txBody>
          <a:bodyPr rot="0" vert="horz" wrap="square" lIns="45720" tIns="0" rIns="45720" bIns="0" anchor="ctr" anchorCtr="0" upright="1">
            <a:noAutofit/>
          </a:bodyPr>
          <a:lstStyle/>
          <a:p>
            <a:pPr marL="0" marR="0" indent="0" algn="just">
              <a:lnSpc>
                <a:spcPct val="115000"/>
              </a:lnSpc>
              <a:spcBef>
                <a:spcPts val="0"/>
              </a:spcBef>
              <a:spcAft>
                <a:spcPts val="0"/>
              </a:spcAft>
              <a:buNone/>
            </a:pPr>
            <a:r>
              <a:rPr lang="bs-Latn-BA" sz="1500" i="1" dirty="0">
                <a:solidFill>
                  <a:srgbClr val="7F7F7F"/>
                </a:solidFill>
                <a:effectLst/>
                <a:latin typeface="Calibri" panose="020F0502020204030204" pitchFamily="34" charset="0"/>
                <a:ea typeface="Times New Roman" panose="02020603050405020304" pitchFamily="18" charset="0"/>
                <a:cs typeface="Times New Roman" panose="02020603050405020304" pitchFamily="18" charset="0"/>
              </a:rPr>
              <a:t>Okružni sud u Banja Luci u predmetu broj 11 0 K 006949 12 K2 od 18.07.2013. godine utvrdio da su optuženi su počinili krivično djelo pranje novca i u njihovim radnjama su u cjelosti ostvarene sve tri opšte prihvaćene faze pranja novca. Prvo faza polaganja ili ulaganja je izvršena tako što je novac pribavljen izvršenjem krivičnog djela kao prljav novac, preko off shore kompanija putem poslovnih banaka, prebačen je na devizni račun preduzeća ubačen je u finansijski i privredni sistem Republike Srpske i Republike Srbije. Prekinuta je veza između novca i nezakonite aktivnosti kojom je stečena. Druga faza je faza ležanja ili prikrivanja, što znači da je putem brojnih i različitih novčanih transakcija, sačinjavanjem fiktivnih profaktura i stvaranjem prividog i lažnog poslovnog odnosa, koje su išle preko off shore kompanija prikrilo pravo porijeklo novca. Treća faza je faza integrisanja, što znači da su optuženi prljav novac dalje integrisali u privredne tokove Republike Srpske i Republike Srbije tako da je sam ili miješanjem sa legalnim, redovnim novčanim sredstvima tog preduzeća korišten za zakonito finansiranje.</a:t>
            </a:r>
            <a:endParaRPr lang="en-US" sz="15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92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3ED1-E13D-4C20-BEA9-B0CFE0C137C3}"/>
              </a:ext>
            </a:extLst>
          </p:cNvPr>
          <p:cNvSpPr>
            <a:spLocks noGrp="1"/>
          </p:cNvSpPr>
          <p:nvPr>
            <p:ph type="title"/>
          </p:nvPr>
        </p:nvSpPr>
        <p:spPr/>
        <p:txBody>
          <a:bodyPr/>
          <a:lstStyle/>
          <a:p>
            <a:r>
              <a:rPr lang="bs-Latn-BA" dirty="0"/>
              <a:t>Pitanja za diskusiju i dalje razvijanje Vodiča i </a:t>
            </a:r>
            <a:br>
              <a:rPr lang="bs-Latn-BA" dirty="0"/>
            </a:br>
            <a:r>
              <a:rPr lang="bs-Latn-BA" dirty="0"/>
              <a:t>Priručnika:</a:t>
            </a:r>
            <a:endParaRPr lang="en-US" dirty="0"/>
          </a:p>
        </p:txBody>
      </p:sp>
      <p:sp>
        <p:nvSpPr>
          <p:cNvPr id="3" name="Content Placeholder 2">
            <a:extLst>
              <a:ext uri="{FF2B5EF4-FFF2-40B4-BE49-F238E27FC236}">
                <a16:creationId xmlns:a16="http://schemas.microsoft.com/office/drawing/2014/main" id="{2DB569DC-10D0-4926-B132-8D5D73AAB32E}"/>
              </a:ext>
            </a:extLst>
          </p:cNvPr>
          <p:cNvSpPr>
            <a:spLocks noGrp="1"/>
          </p:cNvSpPr>
          <p:nvPr>
            <p:ph idx="1"/>
          </p:nvPr>
        </p:nvSpPr>
        <p:spPr/>
        <p:txBody>
          <a:bodyPr/>
          <a:lstStyle/>
          <a:p>
            <a:pPr algn="just">
              <a:buFont typeface="Courier New" panose="02070309020205020404" pitchFamily="49" charset="0"/>
              <a:buChar char="o"/>
            </a:pPr>
            <a:r>
              <a:rPr lang="hr-HR" sz="2200" dirty="0"/>
              <a:t>Izazovi u suradnji sa ovlaštenim službenim osobama (SIPA, Uprava za indirektno oprezivanje, porezne uprave, finansijska policija) u otkrivanju ovih krivičnih djela;</a:t>
            </a:r>
          </a:p>
          <a:p>
            <a:pPr algn="just">
              <a:buFont typeface="Courier New" panose="02070309020205020404" pitchFamily="49" charset="0"/>
              <a:buChar char="o"/>
            </a:pPr>
            <a:endParaRPr lang="hr-HR" sz="2200" dirty="0"/>
          </a:p>
          <a:p>
            <a:pPr algn="just">
              <a:buFont typeface="Courier New" panose="02070309020205020404" pitchFamily="49" charset="0"/>
              <a:buChar char="o"/>
            </a:pPr>
            <a:r>
              <a:rPr lang="hr-HR" sz="2200" dirty="0"/>
              <a:t>Mogućnost korištenja dokaza pribavljenih putem PIR u svjetlu odluka Ustavnog suda BiH;</a:t>
            </a:r>
          </a:p>
          <a:p>
            <a:pPr algn="just">
              <a:buFont typeface="Courier New" panose="02070309020205020404" pitchFamily="49" charset="0"/>
              <a:buChar char="o"/>
            </a:pPr>
            <a:endParaRPr lang="hr-HR" sz="2200" dirty="0"/>
          </a:p>
          <a:p>
            <a:pPr algn="just">
              <a:buFont typeface="Courier New" panose="02070309020205020404" pitchFamily="49" charset="0"/>
              <a:buChar char="o"/>
            </a:pPr>
            <a:r>
              <a:rPr lang="hr-HR" sz="2200" dirty="0"/>
              <a:t>Koje su se prakse u sudovima i tužilaštvima pokazale djelotvorne u istragama i suđenjima ovih krivičnih djela?</a:t>
            </a:r>
          </a:p>
          <a:p>
            <a:pPr marL="457200" indent="-457200" algn="just">
              <a:buAutoNum type="arabicParenR"/>
            </a:pPr>
            <a:endParaRPr lang="hr-HR" sz="2000" b="1" dirty="0"/>
          </a:p>
          <a:p>
            <a:pPr algn="just"/>
            <a:endParaRPr lang="en-US" sz="2000" b="1" dirty="0"/>
          </a:p>
        </p:txBody>
      </p:sp>
    </p:spTree>
    <p:extLst>
      <p:ext uri="{BB962C8B-B14F-4D97-AF65-F5344CB8AC3E}">
        <p14:creationId xmlns:p14="http://schemas.microsoft.com/office/powerpoint/2010/main" val="131977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56F9B-3919-4B9F-AB48-2CA8E2492807}"/>
              </a:ext>
            </a:extLst>
          </p:cNvPr>
          <p:cNvSpPr>
            <a:spLocks noGrp="1"/>
          </p:cNvSpPr>
          <p:nvPr>
            <p:ph type="title"/>
          </p:nvPr>
        </p:nvSpPr>
        <p:spPr/>
        <p:txBody>
          <a:bodyPr/>
          <a:lstStyle/>
          <a:p>
            <a:r>
              <a:rPr lang="bs-Latn-BA" dirty="0"/>
              <a:t>Pitanja za razmatranje i dalje razvijanje Vodiča i Priručnika:</a:t>
            </a:r>
            <a:endParaRPr lang="en-US" dirty="0"/>
          </a:p>
        </p:txBody>
      </p:sp>
      <p:sp>
        <p:nvSpPr>
          <p:cNvPr id="3" name="Content Placeholder 2">
            <a:extLst>
              <a:ext uri="{FF2B5EF4-FFF2-40B4-BE49-F238E27FC236}">
                <a16:creationId xmlns:a16="http://schemas.microsoft.com/office/drawing/2014/main" id="{55E34328-1668-45F1-AA10-C42BB3B2999A}"/>
              </a:ext>
            </a:extLst>
          </p:cNvPr>
          <p:cNvSpPr>
            <a:spLocks noGrp="1"/>
          </p:cNvSpPr>
          <p:nvPr>
            <p:ph idx="1"/>
          </p:nvPr>
        </p:nvSpPr>
        <p:spPr/>
        <p:txBody>
          <a:bodyPr/>
          <a:lstStyle/>
          <a:p>
            <a:pPr marL="457200" indent="-457200" algn="just">
              <a:buAutoNum type="arabicParenR"/>
            </a:pPr>
            <a:endParaRPr lang="hr-HR" b="1" dirty="0"/>
          </a:p>
          <a:p>
            <a:pPr algn="just">
              <a:buFont typeface="Courier New" panose="02070309020205020404" pitchFamily="49" charset="0"/>
              <a:buChar char="o"/>
            </a:pPr>
            <a:r>
              <a:rPr lang="hr-HR" sz="2200" dirty="0"/>
              <a:t>Korištenje vještaka ekonomske struke za utvrđivanje imovinske koristi;</a:t>
            </a:r>
          </a:p>
          <a:p>
            <a:pPr algn="just">
              <a:buFont typeface="Courier New" panose="02070309020205020404" pitchFamily="49" charset="0"/>
              <a:buChar char="o"/>
            </a:pPr>
            <a:endParaRPr lang="hr-HR" sz="2200" dirty="0"/>
          </a:p>
          <a:p>
            <a:pPr algn="just">
              <a:buFont typeface="Courier New" panose="02070309020205020404" pitchFamily="49" charset="0"/>
              <a:buChar char="o"/>
            </a:pPr>
            <a:r>
              <a:rPr lang="hr-HR" sz="2200" dirty="0"/>
              <a:t>Prikupljanje i analiza dokaza za dokazivanje subjektivnog elementa ili namjere.</a:t>
            </a:r>
          </a:p>
          <a:p>
            <a:endParaRPr lang="en-US" dirty="0"/>
          </a:p>
        </p:txBody>
      </p:sp>
    </p:spTree>
    <p:extLst>
      <p:ext uri="{BB962C8B-B14F-4D97-AF65-F5344CB8AC3E}">
        <p14:creationId xmlns:p14="http://schemas.microsoft.com/office/powerpoint/2010/main" val="87914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609600" y="2362200"/>
            <a:ext cx="7772400" cy="3500458"/>
          </a:xfrm>
          <a:prstGeom prst="rect">
            <a:avLst/>
          </a:prstGeom>
        </p:spPr>
      </p:pic>
      <p:pic>
        <p:nvPicPr>
          <p:cNvPr id="3" name="Picture 2"/>
          <p:cNvPicPr>
            <a:picLocks noChangeAspect="1"/>
          </p:cNvPicPr>
          <p:nvPr/>
        </p:nvPicPr>
        <p:blipFill>
          <a:blip r:embed="rId4"/>
          <a:stretch>
            <a:fillRect/>
          </a:stretch>
        </p:blipFill>
        <p:spPr>
          <a:xfrm>
            <a:off x="1115268" y="4495800"/>
            <a:ext cx="6913463" cy="15850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pPr algn="ctr"/>
            <a:r>
              <a:rPr lang="bs-Latn-BA" altLang="sr-Latn-RS" dirty="0"/>
              <a:t>Svrha izrade Vodiča i Priručnika</a:t>
            </a:r>
          </a:p>
        </p:txBody>
      </p:sp>
      <p:sp>
        <p:nvSpPr>
          <p:cNvPr id="6147" name="Content Placeholder 4"/>
          <p:cNvSpPr>
            <a:spLocks noGrp="1"/>
          </p:cNvSpPr>
          <p:nvPr>
            <p:ph idx="1"/>
          </p:nvPr>
        </p:nvSpPr>
        <p:spPr/>
        <p:txBody>
          <a:bodyPr/>
          <a:lstStyle/>
          <a:p>
            <a:pPr algn="just"/>
            <a:r>
              <a:rPr lang="bs-Latn-BA" altLang="sr-Latn-RS" dirty="0"/>
              <a:t>Poteškoće u otkrivanju, optuženju i suđenju za krivična djela korupcije, s finansijskim elementom i organizovanog kriminala:</a:t>
            </a:r>
          </a:p>
          <a:p>
            <a:pPr algn="just"/>
            <a:r>
              <a:rPr lang="bs-Latn-BA" altLang="sr-Latn-RS" dirty="0"/>
              <a:t>Kompleksnost i složenost oblika i vrsta krivičnih djela;</a:t>
            </a:r>
          </a:p>
          <a:p>
            <a:pPr algn="just"/>
            <a:r>
              <a:rPr lang="bs-Latn-BA" altLang="sr-Latn-RS" dirty="0"/>
              <a:t>Nedostatak adekvatnih tužilačkih resursa za provođenje istraga u ovim predmetima;</a:t>
            </a:r>
          </a:p>
          <a:p>
            <a:pPr algn="just"/>
            <a:r>
              <a:rPr lang="bs-Latn-BA" altLang="sr-Latn-RS" dirty="0"/>
              <a:t>Teškoće u dokazivanju objektivnih i posebno subjektivnih elemenata djela;</a:t>
            </a:r>
          </a:p>
          <a:p>
            <a:pPr algn="just"/>
            <a:r>
              <a:rPr lang="bs-Latn-BA" altLang="sr-Latn-RS" dirty="0"/>
              <a:t>Neujednačenost sudske prakse.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1371600"/>
            <a:ext cx="7772400" cy="609600"/>
          </a:xfrm>
        </p:spPr>
        <p:txBody>
          <a:bodyPr/>
          <a:lstStyle/>
          <a:p>
            <a:pPr algn="ctr"/>
            <a:r>
              <a:rPr lang="bs-Latn-BA" altLang="sr-Latn-RS" dirty="0"/>
              <a:t>Ciljevi izrade Vodiča i Priručnika</a:t>
            </a:r>
          </a:p>
        </p:txBody>
      </p:sp>
      <p:sp>
        <p:nvSpPr>
          <p:cNvPr id="8195" name="Content Placeholder 2"/>
          <p:cNvSpPr>
            <a:spLocks noGrp="1"/>
          </p:cNvSpPr>
          <p:nvPr>
            <p:ph idx="1"/>
          </p:nvPr>
        </p:nvSpPr>
        <p:spPr/>
        <p:txBody>
          <a:bodyPr/>
          <a:lstStyle/>
          <a:p>
            <a:pPr algn="just"/>
            <a:r>
              <a:rPr lang="bs-Latn-BA" altLang="sr-Latn-RS" dirty="0"/>
              <a:t>Obraditi najvažnija pitanja za provođenje istrage, optuženja i suđenja u ovim predmetima;</a:t>
            </a:r>
          </a:p>
          <a:p>
            <a:pPr algn="just"/>
            <a:r>
              <a:rPr lang="bs-Latn-BA" altLang="sr-Latn-RS" dirty="0"/>
              <a:t>Formulisati jednostavne savjete za rad sudija i tužilaca na osnovu zakona i sudske prakse;</a:t>
            </a:r>
          </a:p>
          <a:p>
            <a:pPr algn="just"/>
            <a:r>
              <a:rPr lang="bs-Latn-BA" altLang="sr-Latn-RS" dirty="0"/>
              <a:t>Prikazati primjere iz sudske prakse; </a:t>
            </a:r>
          </a:p>
          <a:p>
            <a:pPr algn="just"/>
            <a:r>
              <a:rPr lang="bs-Latn-BA" altLang="sr-Latn-RS" dirty="0"/>
              <a:t>Posebnu pažnju posvetiti pitanju zakonitosti dokaza;</a:t>
            </a:r>
          </a:p>
          <a:p>
            <a:pPr algn="just"/>
            <a:r>
              <a:rPr lang="bs-Latn-BA" altLang="sr-Latn-RS" dirty="0"/>
              <a:t>Razviti praktične primjere tužilačkih akata u krivičnoj i finansijskoj istrazi i optuženju.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bs-Latn-BA" altLang="sr-Latn-RS" dirty="0"/>
              <a:t>Struktura Vodiča i Priručnika </a:t>
            </a:r>
          </a:p>
        </p:txBody>
      </p:sp>
      <p:sp>
        <p:nvSpPr>
          <p:cNvPr id="10243" name="Content Placeholder 2"/>
          <p:cNvSpPr>
            <a:spLocks noGrp="1"/>
          </p:cNvSpPr>
          <p:nvPr>
            <p:ph idx="1"/>
          </p:nvPr>
        </p:nvSpPr>
        <p:spPr>
          <a:xfrm>
            <a:off x="685800" y="2209800"/>
            <a:ext cx="7772400" cy="3886200"/>
          </a:xfrm>
        </p:spPr>
        <p:txBody>
          <a:bodyPr/>
          <a:lstStyle/>
          <a:p>
            <a:pPr marL="0" indent="0">
              <a:buNone/>
            </a:pPr>
            <a:r>
              <a:rPr lang="bs-Latn-BA" altLang="sr-Latn-RS" dirty="0"/>
              <a:t>Vodič i Priručnik su podijeljeni u tri dijela i 15 poglavlja:</a:t>
            </a:r>
          </a:p>
          <a:p>
            <a:pPr marL="457200" indent="-457200" algn="just">
              <a:buAutoNum type="arabicParenR"/>
            </a:pPr>
            <a:r>
              <a:rPr lang="bs-Latn-BA" altLang="sr-Latn-RS" dirty="0"/>
              <a:t>Posebna pitanja u predmetima korupcije, s finansijskim elementom, organizovanim kriminalom, pranja novca, digitalni ili elektronski dokazi, dokazivanje krivice i postupak u predmetima gdje postoji veliki interes javnosti.</a:t>
            </a:r>
          </a:p>
          <a:p>
            <a:pPr marL="457200" indent="-457200" algn="just">
              <a:buAutoNum type="arabicParenR"/>
            </a:pPr>
            <a:r>
              <a:rPr lang="bs-Latn-BA" altLang="sr-Latn-RS" dirty="0"/>
              <a:t>Opšti dio koji obuhvata faze prijave, istrage, optuženja, glavnog pretresa, presude i žalbenog postupka.</a:t>
            </a:r>
          </a:p>
          <a:p>
            <a:pPr marL="457200" indent="-457200" algn="just">
              <a:buAutoNum type="arabicParenR"/>
            </a:pPr>
            <a:r>
              <a:rPr lang="bs-Latn-BA" altLang="sr-Latn-RS" dirty="0"/>
              <a:t>Aneksi i korisni dodaci.</a:t>
            </a:r>
          </a:p>
          <a:p>
            <a:pPr marL="457200" indent="-457200">
              <a:buAutoNum type="arabicParenR"/>
            </a:pPr>
            <a:endParaRPr lang="bs-Latn-BA" altLang="sr-Latn-R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9BCB-CC75-40D5-AB37-E6A843C7582C}"/>
              </a:ext>
            </a:extLst>
          </p:cNvPr>
          <p:cNvSpPr>
            <a:spLocks noGrp="1"/>
          </p:cNvSpPr>
          <p:nvPr>
            <p:ph type="title"/>
          </p:nvPr>
        </p:nvSpPr>
        <p:spPr>
          <a:xfrm>
            <a:off x="838200" y="1295400"/>
            <a:ext cx="7772400" cy="609600"/>
          </a:xfrm>
        </p:spPr>
        <p:txBody>
          <a:bodyPr/>
          <a:lstStyle/>
          <a:p>
            <a:pPr algn="ctr"/>
            <a:r>
              <a:rPr lang="bs-Latn-BA" altLang="sr-Latn-RS" dirty="0"/>
              <a:t>Posebna pitanja u predmetima korupcije i sa finansijskim elementom </a:t>
            </a:r>
            <a:br>
              <a:rPr lang="bs-Latn-BA" altLang="sr-Latn-RS" dirty="0"/>
            </a:br>
            <a:endParaRPr lang="en-US" dirty="0"/>
          </a:p>
        </p:txBody>
      </p:sp>
      <p:sp>
        <p:nvSpPr>
          <p:cNvPr id="3" name="Content Placeholder 2">
            <a:extLst>
              <a:ext uri="{FF2B5EF4-FFF2-40B4-BE49-F238E27FC236}">
                <a16:creationId xmlns:a16="http://schemas.microsoft.com/office/drawing/2014/main" id="{62D869E6-AD4C-4DC6-9DC9-4D98D5EDD5D2}"/>
              </a:ext>
            </a:extLst>
          </p:cNvPr>
          <p:cNvSpPr>
            <a:spLocks noGrp="1"/>
          </p:cNvSpPr>
          <p:nvPr>
            <p:ph idx="1"/>
          </p:nvPr>
        </p:nvSpPr>
        <p:spPr/>
        <p:txBody>
          <a:bodyPr/>
          <a:lstStyle/>
          <a:p>
            <a:pPr lvl="0" algn="just"/>
            <a:r>
              <a:rPr lang="en-GB" dirty="0" err="1"/>
              <a:t>Formiranje</a:t>
            </a:r>
            <a:r>
              <a:rPr lang="en-GB" dirty="0"/>
              <a:t> </a:t>
            </a:r>
            <a:r>
              <a:rPr lang="en-GB" dirty="0" err="1"/>
              <a:t>predmeta</a:t>
            </a:r>
            <a:r>
              <a:rPr lang="en-GB" dirty="0"/>
              <a:t>, </a:t>
            </a:r>
            <a:r>
              <a:rPr lang="en-GB" dirty="0" err="1"/>
              <a:t>predistražna</a:t>
            </a:r>
            <a:r>
              <a:rPr lang="en-GB" dirty="0"/>
              <a:t>, </a:t>
            </a:r>
            <a:r>
              <a:rPr lang="en-GB" dirty="0" err="1"/>
              <a:t>istražna</a:t>
            </a:r>
            <a:r>
              <a:rPr lang="en-GB" dirty="0"/>
              <a:t> </a:t>
            </a:r>
            <a:r>
              <a:rPr lang="en-GB" dirty="0" err="1"/>
              <a:t>faza</a:t>
            </a:r>
            <a:r>
              <a:rPr lang="en-GB" dirty="0"/>
              <a:t> </a:t>
            </a:r>
            <a:r>
              <a:rPr lang="en-GB" dirty="0" err="1"/>
              <a:t>i</a:t>
            </a:r>
            <a:r>
              <a:rPr lang="en-GB" dirty="0"/>
              <a:t> </a:t>
            </a:r>
            <a:r>
              <a:rPr lang="en-GB" dirty="0" err="1"/>
              <a:t>optuženje</a:t>
            </a:r>
            <a:r>
              <a:rPr lang="en-GB" dirty="0"/>
              <a:t> u </a:t>
            </a:r>
            <a:r>
              <a:rPr lang="en-GB" dirty="0" err="1"/>
              <a:t>krivičnim</a:t>
            </a:r>
            <a:r>
              <a:rPr lang="en-GB" dirty="0"/>
              <a:t> </a:t>
            </a:r>
            <a:r>
              <a:rPr lang="en-GB" dirty="0" err="1"/>
              <a:t>djelima</a:t>
            </a:r>
            <a:r>
              <a:rPr lang="en-GB" dirty="0"/>
              <a:t> </a:t>
            </a:r>
            <a:r>
              <a:rPr lang="en-GB" dirty="0" err="1"/>
              <a:t>korupcije</a:t>
            </a:r>
            <a:r>
              <a:rPr lang="en-GB" dirty="0"/>
              <a:t>  </a:t>
            </a:r>
            <a:r>
              <a:rPr lang="en-GB" dirty="0" err="1"/>
              <a:t>i</a:t>
            </a:r>
            <a:r>
              <a:rPr lang="en-GB" dirty="0"/>
              <a:t> </a:t>
            </a:r>
            <a:r>
              <a:rPr lang="en-GB" dirty="0" err="1"/>
              <a:t>sa</a:t>
            </a:r>
            <a:r>
              <a:rPr lang="en-GB" dirty="0"/>
              <a:t> </a:t>
            </a:r>
            <a:r>
              <a:rPr lang="en-GB" dirty="0" err="1"/>
              <a:t>finansijskim</a:t>
            </a:r>
            <a:r>
              <a:rPr lang="en-GB" dirty="0"/>
              <a:t> </a:t>
            </a:r>
            <a:r>
              <a:rPr lang="en-GB" dirty="0" err="1"/>
              <a:t>elementom</a:t>
            </a:r>
            <a:r>
              <a:rPr lang="en-GB" dirty="0"/>
              <a:t>.</a:t>
            </a:r>
            <a:endParaRPr lang="en-US" dirty="0"/>
          </a:p>
          <a:p>
            <a:pPr lvl="0" algn="just"/>
            <a:r>
              <a:rPr lang="en-GB" dirty="0" err="1"/>
              <a:t>Način</a:t>
            </a:r>
            <a:r>
              <a:rPr lang="en-GB" dirty="0"/>
              <a:t> </a:t>
            </a:r>
            <a:r>
              <a:rPr lang="en-GB" dirty="0" err="1"/>
              <a:t>prikupljanja</a:t>
            </a:r>
            <a:r>
              <a:rPr lang="en-GB" dirty="0"/>
              <a:t> </a:t>
            </a:r>
            <a:r>
              <a:rPr lang="en-GB" dirty="0" err="1"/>
              <a:t>i</a:t>
            </a:r>
            <a:r>
              <a:rPr lang="en-GB" dirty="0"/>
              <a:t> </a:t>
            </a:r>
            <a:r>
              <a:rPr lang="en-GB" dirty="0" err="1"/>
              <a:t>obrada</a:t>
            </a:r>
            <a:r>
              <a:rPr lang="en-GB" dirty="0"/>
              <a:t> </a:t>
            </a:r>
            <a:r>
              <a:rPr lang="en-GB" dirty="0" err="1"/>
              <a:t>dokaza</a:t>
            </a:r>
            <a:r>
              <a:rPr lang="en-GB" dirty="0"/>
              <a:t>.</a:t>
            </a:r>
            <a:endParaRPr lang="en-US" dirty="0"/>
          </a:p>
          <a:p>
            <a:pPr lvl="0" algn="just"/>
            <a:r>
              <a:rPr lang="en-GB" dirty="0" err="1"/>
              <a:t>Ulog</a:t>
            </a:r>
            <a:r>
              <a:rPr lang="bs-Latn-BA" dirty="0"/>
              <a:t>e</a:t>
            </a:r>
            <a:r>
              <a:rPr lang="en-GB" dirty="0"/>
              <a:t> </a:t>
            </a:r>
            <a:r>
              <a:rPr lang="en-GB" dirty="0" err="1"/>
              <a:t>tužioc</a:t>
            </a:r>
            <a:r>
              <a:rPr lang="bs-Latn-BA" dirty="0"/>
              <a:t>a</a:t>
            </a:r>
            <a:r>
              <a:rPr lang="en-GB" dirty="0"/>
              <a:t>, </a:t>
            </a:r>
            <a:r>
              <a:rPr lang="en-GB" dirty="0" err="1"/>
              <a:t>sudije</a:t>
            </a:r>
            <a:r>
              <a:rPr lang="en-GB" dirty="0"/>
              <a:t> za </a:t>
            </a:r>
            <a:r>
              <a:rPr lang="en-GB" dirty="0" err="1"/>
              <a:t>prethodni</a:t>
            </a:r>
            <a:r>
              <a:rPr lang="en-GB" dirty="0"/>
              <a:t> </a:t>
            </a:r>
            <a:r>
              <a:rPr lang="en-GB" dirty="0" err="1"/>
              <a:t>postupak</a:t>
            </a:r>
            <a:r>
              <a:rPr lang="en-GB" dirty="0"/>
              <a:t>, </a:t>
            </a:r>
            <a:r>
              <a:rPr lang="en-GB" dirty="0" err="1"/>
              <a:t>sudije</a:t>
            </a:r>
            <a:r>
              <a:rPr lang="en-GB" dirty="0"/>
              <a:t> za </a:t>
            </a:r>
            <a:r>
              <a:rPr lang="en-GB" dirty="0" err="1"/>
              <a:t>prethodno</a:t>
            </a:r>
            <a:r>
              <a:rPr lang="en-GB" dirty="0"/>
              <a:t> </a:t>
            </a:r>
            <a:r>
              <a:rPr lang="en-GB" dirty="0" err="1"/>
              <a:t>saslušanje</a:t>
            </a:r>
            <a:r>
              <a:rPr lang="en-GB" dirty="0"/>
              <a:t> </a:t>
            </a:r>
            <a:r>
              <a:rPr lang="en-GB" dirty="0" err="1"/>
              <a:t>i</a:t>
            </a:r>
            <a:r>
              <a:rPr lang="en-GB" dirty="0"/>
              <a:t> </a:t>
            </a:r>
            <a:r>
              <a:rPr lang="en-GB" dirty="0" err="1"/>
              <a:t>sudije</a:t>
            </a:r>
            <a:r>
              <a:rPr lang="en-GB" dirty="0"/>
              <a:t> </a:t>
            </a:r>
            <a:r>
              <a:rPr lang="en-GB" dirty="0" err="1"/>
              <a:t>ili</a:t>
            </a:r>
            <a:r>
              <a:rPr lang="en-GB" dirty="0"/>
              <a:t> </a:t>
            </a:r>
            <a:r>
              <a:rPr lang="en-GB" dirty="0" err="1"/>
              <a:t>sudskog</a:t>
            </a:r>
            <a:r>
              <a:rPr lang="en-GB" dirty="0"/>
              <a:t> </a:t>
            </a:r>
            <a:r>
              <a:rPr lang="en-GB" dirty="0" err="1"/>
              <a:t>vijeća</a:t>
            </a:r>
            <a:r>
              <a:rPr lang="en-GB" dirty="0"/>
              <a:t> </a:t>
            </a:r>
            <a:r>
              <a:rPr lang="en-GB" dirty="0" err="1"/>
              <a:t>koji</a:t>
            </a:r>
            <a:r>
              <a:rPr lang="en-GB" dirty="0"/>
              <a:t> </a:t>
            </a:r>
            <a:r>
              <a:rPr lang="en-GB" dirty="0" err="1"/>
              <a:t>odlučuje</a:t>
            </a:r>
            <a:r>
              <a:rPr lang="en-GB" dirty="0"/>
              <a:t> </a:t>
            </a:r>
            <a:r>
              <a:rPr lang="en-GB" dirty="0" err="1"/>
              <a:t>na</a:t>
            </a:r>
            <a:r>
              <a:rPr lang="en-GB" dirty="0"/>
              <a:t> </a:t>
            </a:r>
            <a:r>
              <a:rPr lang="en-GB" dirty="0" err="1"/>
              <a:t>glavnom</a:t>
            </a:r>
            <a:r>
              <a:rPr lang="en-GB" dirty="0"/>
              <a:t> </a:t>
            </a:r>
            <a:r>
              <a:rPr lang="en-GB" dirty="0" err="1"/>
              <a:t>pretresu</a:t>
            </a:r>
            <a:r>
              <a:rPr lang="en-GB" dirty="0"/>
              <a:t>.</a:t>
            </a:r>
            <a:endParaRPr lang="en-US" dirty="0"/>
          </a:p>
          <a:p>
            <a:pPr lvl="0" algn="just"/>
            <a:r>
              <a:rPr lang="en-GB" dirty="0" err="1"/>
              <a:t>Informacije</a:t>
            </a:r>
            <a:r>
              <a:rPr lang="en-GB" dirty="0"/>
              <a:t> o </a:t>
            </a:r>
            <a:r>
              <a:rPr lang="en-GB" dirty="0" err="1"/>
              <a:t>procedurama</a:t>
            </a:r>
            <a:r>
              <a:rPr lang="en-GB" dirty="0"/>
              <a:t> </a:t>
            </a:r>
            <a:r>
              <a:rPr lang="en-GB" dirty="0" err="1"/>
              <a:t>koje</a:t>
            </a:r>
            <a:r>
              <a:rPr lang="en-GB" dirty="0"/>
              <a:t> se prim</a:t>
            </a:r>
            <a:r>
              <a:rPr lang="bs-Latn-BA" dirty="0"/>
              <a:t>i</a:t>
            </a:r>
            <a:r>
              <a:rPr lang="en-GB" dirty="0" err="1"/>
              <a:t>jenjuju</a:t>
            </a:r>
            <a:r>
              <a:rPr lang="en-GB" dirty="0"/>
              <a:t> u </a:t>
            </a:r>
            <a:r>
              <a:rPr lang="bs-Latn-BA" dirty="0"/>
              <a:t>o</a:t>
            </a:r>
            <a:r>
              <a:rPr lang="en-GB" dirty="0"/>
              <a:t>vim </a:t>
            </a:r>
            <a:r>
              <a:rPr lang="en-GB" dirty="0" err="1"/>
              <a:t>krivičnim</a:t>
            </a:r>
            <a:r>
              <a:rPr lang="en-GB" dirty="0"/>
              <a:t> </a:t>
            </a:r>
            <a:r>
              <a:rPr lang="en-GB" dirty="0" err="1"/>
              <a:t>predmetima</a:t>
            </a:r>
            <a:r>
              <a:rPr lang="en-GB" dirty="0"/>
              <a:t>.</a:t>
            </a:r>
            <a:endParaRPr lang="en-US" dirty="0"/>
          </a:p>
          <a:p>
            <a:pPr lvl="0" algn="just"/>
            <a:r>
              <a:rPr lang="en-GB" dirty="0" err="1"/>
              <a:t>Pregled</a:t>
            </a:r>
            <a:r>
              <a:rPr lang="en-GB" dirty="0"/>
              <a:t> </a:t>
            </a:r>
            <a:r>
              <a:rPr lang="en-GB" dirty="0" err="1"/>
              <a:t>sudske</a:t>
            </a:r>
            <a:r>
              <a:rPr lang="en-GB" dirty="0"/>
              <a:t> </a:t>
            </a:r>
            <a:r>
              <a:rPr lang="en-GB" dirty="0" err="1"/>
              <a:t>prakse</a:t>
            </a:r>
            <a:r>
              <a:rPr lang="en-GB" dirty="0"/>
              <a:t> za </a:t>
            </a:r>
            <a:r>
              <a:rPr lang="en-GB" dirty="0" err="1"/>
              <a:t>najvažnija</a:t>
            </a:r>
            <a:r>
              <a:rPr lang="en-GB" dirty="0"/>
              <a:t> </a:t>
            </a:r>
            <a:r>
              <a:rPr lang="en-GB" dirty="0" err="1"/>
              <a:t>pitanja</a:t>
            </a:r>
            <a:r>
              <a:rPr lang="en-GB" dirty="0"/>
              <a:t> u </a:t>
            </a:r>
            <a:r>
              <a:rPr lang="en-GB" dirty="0" err="1"/>
              <a:t>ovim</a:t>
            </a:r>
            <a:r>
              <a:rPr lang="en-GB" dirty="0"/>
              <a:t> </a:t>
            </a:r>
            <a:r>
              <a:rPr lang="en-GB" dirty="0" err="1"/>
              <a:t>predmetima</a:t>
            </a:r>
            <a:r>
              <a:rPr lang="en-GB" dirty="0"/>
              <a:t>.</a:t>
            </a:r>
            <a:endParaRPr lang="en-US" dirty="0"/>
          </a:p>
          <a:p>
            <a:endParaRPr lang="en-US" dirty="0"/>
          </a:p>
        </p:txBody>
      </p:sp>
    </p:spTree>
    <p:extLst>
      <p:ext uri="{BB962C8B-B14F-4D97-AF65-F5344CB8AC3E}">
        <p14:creationId xmlns:p14="http://schemas.microsoft.com/office/powerpoint/2010/main" val="1077845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49DE6-AA19-4864-ACA5-ABC1508892A0}"/>
              </a:ext>
            </a:extLst>
          </p:cNvPr>
          <p:cNvSpPr>
            <a:spLocks noGrp="1"/>
          </p:cNvSpPr>
          <p:nvPr>
            <p:ph type="title"/>
          </p:nvPr>
        </p:nvSpPr>
        <p:spPr/>
        <p:txBody>
          <a:bodyPr/>
          <a:lstStyle/>
          <a:p>
            <a:pPr algn="ctr"/>
            <a:r>
              <a:rPr lang="bs-Latn-BA" altLang="sr-Latn-RS" dirty="0"/>
              <a:t>Posebna pitanja u predmetima korupcije i sa finansijskim elementom</a:t>
            </a:r>
            <a:endParaRPr lang="en-US" dirty="0"/>
          </a:p>
        </p:txBody>
      </p:sp>
      <p:sp>
        <p:nvSpPr>
          <p:cNvPr id="3" name="Content Placeholder 2">
            <a:extLst>
              <a:ext uri="{FF2B5EF4-FFF2-40B4-BE49-F238E27FC236}">
                <a16:creationId xmlns:a16="http://schemas.microsoft.com/office/drawing/2014/main" id="{53D15949-0906-4AE2-8E7F-605E49888D63}"/>
              </a:ext>
            </a:extLst>
          </p:cNvPr>
          <p:cNvSpPr>
            <a:spLocks noGrp="1"/>
          </p:cNvSpPr>
          <p:nvPr>
            <p:ph idx="1"/>
          </p:nvPr>
        </p:nvSpPr>
        <p:spPr/>
        <p:txBody>
          <a:bodyPr/>
          <a:lstStyle/>
          <a:p>
            <a:pPr marL="0" lvl="0" indent="0">
              <a:buNone/>
            </a:pPr>
            <a:endParaRPr lang="bs-Latn-BA" sz="2200" dirty="0"/>
          </a:p>
          <a:p>
            <a:pPr marL="0" lvl="0" indent="0">
              <a:buNone/>
            </a:pPr>
            <a:r>
              <a:rPr lang="bs-Latn-BA" sz="2200" dirty="0"/>
              <a:t>Aneksi i korisni dodaci:</a:t>
            </a:r>
          </a:p>
          <a:p>
            <a:pPr lvl="0"/>
            <a:endParaRPr lang="bs-Latn-BA" sz="2200" dirty="0"/>
          </a:p>
          <a:p>
            <a:pPr lvl="0"/>
            <a:r>
              <a:rPr lang="en-GB" sz="2200" dirty="0" err="1"/>
              <a:t>referentni</a:t>
            </a:r>
            <a:r>
              <a:rPr lang="en-GB" sz="2200" dirty="0"/>
              <a:t> </a:t>
            </a:r>
            <a:r>
              <a:rPr lang="en-GB" sz="2200" dirty="0" err="1"/>
              <a:t>materijal</a:t>
            </a:r>
            <a:r>
              <a:rPr lang="en-GB" sz="2200" dirty="0"/>
              <a:t> </a:t>
            </a:r>
            <a:r>
              <a:rPr lang="en-GB" sz="2200" dirty="0" err="1"/>
              <a:t>sa</a:t>
            </a:r>
            <a:r>
              <a:rPr lang="en-GB" sz="2200" dirty="0"/>
              <a:t> </a:t>
            </a:r>
            <a:r>
              <a:rPr lang="en-GB" sz="2200" dirty="0" err="1"/>
              <a:t>informacijama</a:t>
            </a:r>
            <a:r>
              <a:rPr lang="en-GB" sz="2200" dirty="0"/>
              <a:t> </a:t>
            </a:r>
            <a:r>
              <a:rPr lang="bs-Latn-BA" sz="2200" dirty="0"/>
              <a:t>o </a:t>
            </a:r>
            <a:r>
              <a:rPr lang="en-GB" sz="2200" dirty="0" err="1"/>
              <a:t>institucijama</a:t>
            </a:r>
            <a:r>
              <a:rPr lang="en-GB" sz="2200" dirty="0"/>
              <a:t> </a:t>
            </a:r>
            <a:r>
              <a:rPr lang="en-GB" sz="2200" dirty="0" err="1"/>
              <a:t>i</a:t>
            </a:r>
            <a:r>
              <a:rPr lang="en-GB" sz="2200" dirty="0"/>
              <a:t> </a:t>
            </a:r>
            <a:r>
              <a:rPr lang="en-GB" sz="2200" dirty="0" err="1"/>
              <a:t>državnim</a:t>
            </a:r>
            <a:r>
              <a:rPr lang="en-GB" sz="2200" dirty="0"/>
              <a:t> </a:t>
            </a:r>
            <a:r>
              <a:rPr lang="en-GB" sz="2200" dirty="0" err="1"/>
              <a:t>organima</a:t>
            </a:r>
            <a:r>
              <a:rPr lang="en-GB" sz="2200" dirty="0"/>
              <a:t> </a:t>
            </a:r>
            <a:r>
              <a:rPr lang="en-GB" sz="2200" dirty="0" err="1"/>
              <a:t>kojima</a:t>
            </a:r>
            <a:r>
              <a:rPr lang="en-GB" sz="2200" dirty="0"/>
              <a:t> bi se </a:t>
            </a:r>
            <a:r>
              <a:rPr lang="en-GB" sz="2200" dirty="0" err="1"/>
              <a:t>mogli</a:t>
            </a:r>
            <a:r>
              <a:rPr lang="en-GB" sz="2200" dirty="0"/>
              <a:t> </a:t>
            </a:r>
            <a:r>
              <a:rPr lang="en-GB" sz="2200" dirty="0" err="1"/>
              <a:t>obratiti</a:t>
            </a:r>
            <a:r>
              <a:rPr lang="en-GB" sz="2200" dirty="0"/>
              <a:t> za </a:t>
            </a:r>
            <a:r>
              <a:rPr lang="en-GB" sz="2200" dirty="0" err="1"/>
              <a:t>pomoć</a:t>
            </a:r>
            <a:r>
              <a:rPr lang="en-GB" sz="2200" dirty="0"/>
              <a:t> </a:t>
            </a:r>
            <a:r>
              <a:rPr lang="bs-Latn-BA" sz="2200" dirty="0"/>
              <a:t>savjetnika</a:t>
            </a:r>
            <a:r>
              <a:rPr lang="en-GB" sz="2200" dirty="0"/>
              <a:t> </a:t>
            </a:r>
            <a:r>
              <a:rPr lang="en-GB" sz="2200" dirty="0" err="1"/>
              <a:t>finansijske</a:t>
            </a:r>
            <a:r>
              <a:rPr lang="en-GB" sz="2200" dirty="0"/>
              <a:t> </a:t>
            </a:r>
            <a:r>
              <a:rPr lang="en-GB" sz="2200" dirty="0" err="1"/>
              <a:t>struke</a:t>
            </a:r>
            <a:r>
              <a:rPr lang="en-GB" sz="2200" dirty="0"/>
              <a:t>;</a:t>
            </a:r>
            <a:endParaRPr lang="en-US" sz="2200" dirty="0"/>
          </a:p>
          <a:p>
            <a:pPr lvl="0"/>
            <a:r>
              <a:rPr lang="en-GB" sz="2200" dirty="0" err="1"/>
              <a:t>listu</a:t>
            </a:r>
            <a:r>
              <a:rPr lang="en-GB" sz="2200" dirty="0"/>
              <a:t> </a:t>
            </a:r>
            <a:r>
              <a:rPr lang="en-GB" sz="2200" dirty="0" err="1"/>
              <a:t>najčešćih</a:t>
            </a:r>
            <a:r>
              <a:rPr lang="en-GB" sz="2200" dirty="0"/>
              <a:t> </a:t>
            </a:r>
            <a:r>
              <a:rPr lang="en-GB" sz="2200" dirty="0" err="1"/>
              <a:t>relevantnih</a:t>
            </a:r>
            <a:r>
              <a:rPr lang="en-GB" sz="2200" dirty="0"/>
              <a:t> </a:t>
            </a:r>
            <a:r>
              <a:rPr lang="en-GB" sz="2200" dirty="0" err="1"/>
              <a:t>evidencija</a:t>
            </a:r>
            <a:r>
              <a:rPr lang="en-GB" sz="2200" dirty="0"/>
              <a:t> o </a:t>
            </a:r>
            <a:r>
              <a:rPr lang="en-GB" sz="2200" dirty="0" err="1"/>
              <a:t>privrednim</a:t>
            </a:r>
            <a:r>
              <a:rPr lang="en-GB" sz="2200" dirty="0"/>
              <a:t> </a:t>
            </a:r>
            <a:r>
              <a:rPr lang="en-GB" sz="2200" dirty="0" err="1"/>
              <a:t>društvima</a:t>
            </a:r>
            <a:r>
              <a:rPr lang="en-GB" sz="2200" dirty="0"/>
              <a:t>;</a:t>
            </a:r>
            <a:endParaRPr lang="en-US" sz="2200" dirty="0"/>
          </a:p>
          <a:p>
            <a:pPr lvl="0"/>
            <a:r>
              <a:rPr lang="bs-Latn-BA" sz="2200" dirty="0"/>
              <a:t>obrasce tužilačkih akata u krivičnoj/finansijskoj istrazi.</a:t>
            </a:r>
            <a:endParaRPr lang="en-US" sz="2200" dirty="0"/>
          </a:p>
          <a:p>
            <a:endParaRPr lang="en-US" dirty="0"/>
          </a:p>
        </p:txBody>
      </p:sp>
    </p:spTree>
    <p:extLst>
      <p:ext uri="{BB962C8B-B14F-4D97-AF65-F5344CB8AC3E}">
        <p14:creationId xmlns:p14="http://schemas.microsoft.com/office/powerpoint/2010/main" val="2498348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2F4DC-CEF8-4421-A88B-97F7419A79A6}"/>
              </a:ext>
            </a:extLst>
          </p:cNvPr>
          <p:cNvSpPr>
            <a:spLocks noGrp="1"/>
          </p:cNvSpPr>
          <p:nvPr>
            <p:ph type="title"/>
          </p:nvPr>
        </p:nvSpPr>
        <p:spPr/>
        <p:txBody>
          <a:bodyPr/>
          <a:lstStyle/>
          <a:p>
            <a:pPr algn="ctr"/>
            <a:r>
              <a:rPr lang="bs-Latn-BA" altLang="sr-Latn-RS" dirty="0"/>
              <a:t>Posebna pitanja u predmetima korupcije i sa finansijskim elementom</a:t>
            </a:r>
            <a:endParaRPr lang="en-US" dirty="0"/>
          </a:p>
        </p:txBody>
      </p:sp>
      <p:sp>
        <p:nvSpPr>
          <p:cNvPr id="3" name="Content Placeholder 2">
            <a:extLst>
              <a:ext uri="{FF2B5EF4-FFF2-40B4-BE49-F238E27FC236}">
                <a16:creationId xmlns:a16="http://schemas.microsoft.com/office/drawing/2014/main" id="{7DB576B5-284B-4F33-B1F7-03CA82AD0B5A}"/>
              </a:ext>
            </a:extLst>
          </p:cNvPr>
          <p:cNvSpPr>
            <a:spLocks noGrp="1"/>
          </p:cNvSpPr>
          <p:nvPr>
            <p:ph idx="1"/>
          </p:nvPr>
        </p:nvSpPr>
        <p:spPr/>
        <p:txBody>
          <a:bodyPr/>
          <a:lstStyle/>
          <a:p>
            <a:endParaRPr lang="bs-Latn-BA" dirty="0"/>
          </a:p>
          <a:p>
            <a:pPr marL="0" indent="0" algn="just">
              <a:buNone/>
            </a:pPr>
            <a:r>
              <a:rPr lang="bs-Latn-BA" sz="2200" dirty="0"/>
              <a:t>Pregled sudske prakse obrađuje:</a:t>
            </a:r>
          </a:p>
          <a:p>
            <a:pPr algn="just"/>
            <a:r>
              <a:rPr lang="bs-Latn-BA" sz="2200" dirty="0"/>
              <a:t>Posebne istražne radnje, imunitet, sporazum o priznanju krivnje;</a:t>
            </a:r>
          </a:p>
          <a:p>
            <a:pPr algn="just"/>
            <a:r>
              <a:rPr lang="bs-Latn-BA" sz="2200" dirty="0"/>
              <a:t>Prikupljanje materijalnih dokaza;</a:t>
            </a:r>
          </a:p>
          <a:p>
            <a:pPr algn="just"/>
            <a:r>
              <a:rPr lang="bs-Latn-BA" sz="2200" dirty="0"/>
              <a:t>Nalaz i mišljenje vještaka finansijske struke;</a:t>
            </a:r>
          </a:p>
          <a:p>
            <a:pPr algn="just"/>
            <a:r>
              <a:rPr lang="bs-Latn-BA" sz="2200" dirty="0"/>
              <a:t>Dokazivanje umišljaja;</a:t>
            </a:r>
          </a:p>
          <a:p>
            <a:pPr algn="just"/>
            <a:r>
              <a:rPr lang="bs-Latn-BA" sz="2200" dirty="0"/>
              <a:t>Činjenični opis optužnice sa subjektivnim i objektivnim elementima krivičnog djela.</a:t>
            </a:r>
          </a:p>
        </p:txBody>
      </p:sp>
    </p:spTree>
    <p:extLst>
      <p:ext uri="{BB962C8B-B14F-4D97-AF65-F5344CB8AC3E}">
        <p14:creationId xmlns:p14="http://schemas.microsoft.com/office/powerpoint/2010/main" val="3054987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AB626-3A5E-4B82-A3AB-2E96CE26C845}"/>
              </a:ext>
            </a:extLst>
          </p:cNvPr>
          <p:cNvSpPr>
            <a:spLocks noGrp="1"/>
          </p:cNvSpPr>
          <p:nvPr>
            <p:ph type="title"/>
          </p:nvPr>
        </p:nvSpPr>
        <p:spPr>
          <a:xfrm>
            <a:off x="533400" y="1382643"/>
            <a:ext cx="7772400" cy="609600"/>
          </a:xfrm>
        </p:spPr>
        <p:txBody>
          <a:bodyPr/>
          <a:lstStyle/>
          <a:p>
            <a:pPr algn="ctr"/>
            <a:r>
              <a:rPr lang="bs-Latn-BA" altLang="sr-Latn-RS" dirty="0"/>
              <a:t>Posebna pitanja u predmetima korupcije i sa finansijskim elementom – primjer sudske prakse: </a:t>
            </a:r>
            <a:endParaRPr lang="en-US" dirty="0"/>
          </a:p>
        </p:txBody>
      </p:sp>
      <p:sp>
        <p:nvSpPr>
          <p:cNvPr id="3" name="Content Placeholder 2">
            <a:extLst>
              <a:ext uri="{FF2B5EF4-FFF2-40B4-BE49-F238E27FC236}">
                <a16:creationId xmlns:a16="http://schemas.microsoft.com/office/drawing/2014/main" id="{186DC622-F6FE-4C19-B583-83F3000241A3}"/>
              </a:ext>
            </a:extLst>
          </p:cNvPr>
          <p:cNvSpPr>
            <a:spLocks noGrp="1"/>
          </p:cNvSpPr>
          <p:nvPr>
            <p:ph idx="1"/>
          </p:nvPr>
        </p:nvSpPr>
        <p:spPr>
          <a:xfrm>
            <a:off x="685800" y="2514600"/>
            <a:ext cx="7772400" cy="3886200"/>
          </a:xfrm>
        </p:spPr>
        <p:txBody>
          <a:bodyPr/>
          <a:lstStyle/>
          <a:p>
            <a:r>
              <a:rPr lang="en-GB" sz="1600" b="1" dirty="0" err="1"/>
              <a:t>Nalaz</a:t>
            </a:r>
            <a:r>
              <a:rPr lang="en-GB" sz="1600" b="1" dirty="0"/>
              <a:t> </a:t>
            </a:r>
            <a:r>
              <a:rPr lang="en-GB" sz="1600" b="1" dirty="0" err="1"/>
              <a:t>i</a:t>
            </a:r>
            <a:r>
              <a:rPr lang="en-GB" sz="1600" b="1" dirty="0"/>
              <a:t> </a:t>
            </a:r>
            <a:r>
              <a:rPr lang="en-GB" sz="1600" b="1" dirty="0" err="1"/>
              <a:t>mišljenje</a:t>
            </a:r>
            <a:r>
              <a:rPr lang="en-GB" sz="1600" b="1" dirty="0"/>
              <a:t> </a:t>
            </a:r>
            <a:r>
              <a:rPr lang="en-GB" sz="1600" b="1" dirty="0" err="1"/>
              <a:t>vještaka</a:t>
            </a:r>
            <a:r>
              <a:rPr lang="en-GB" sz="1600" b="1" dirty="0"/>
              <a:t> </a:t>
            </a:r>
            <a:r>
              <a:rPr lang="en-GB" sz="1600" b="1" dirty="0" err="1"/>
              <a:t>su</a:t>
            </a:r>
            <a:r>
              <a:rPr lang="en-GB" sz="1600" b="1" dirty="0"/>
              <a:t> </a:t>
            </a:r>
            <a:r>
              <a:rPr lang="en-GB" sz="1600" b="1" dirty="0" err="1"/>
              <a:t>nezakoniti</a:t>
            </a:r>
            <a:r>
              <a:rPr lang="en-GB" sz="1600" b="1" dirty="0"/>
              <a:t> </a:t>
            </a:r>
            <a:r>
              <a:rPr lang="en-GB" sz="1600" b="1" dirty="0" err="1"/>
              <a:t>ako</a:t>
            </a:r>
            <a:r>
              <a:rPr lang="en-GB" sz="1600" b="1" dirty="0"/>
              <a:t> </a:t>
            </a:r>
            <a:r>
              <a:rPr lang="en-GB" sz="1600" b="1" dirty="0" err="1"/>
              <a:t>su</a:t>
            </a:r>
            <a:r>
              <a:rPr lang="en-GB" sz="1600" b="1" dirty="0"/>
              <a:t> </a:t>
            </a:r>
            <a:r>
              <a:rPr lang="en-GB" sz="1600" b="1" dirty="0" err="1"/>
              <a:t>zasnovani</a:t>
            </a:r>
            <a:r>
              <a:rPr lang="en-GB" sz="1600" b="1" dirty="0"/>
              <a:t> </a:t>
            </a:r>
            <a:r>
              <a:rPr lang="en-GB" sz="1600" b="1" dirty="0" err="1"/>
              <a:t>na</a:t>
            </a:r>
            <a:r>
              <a:rPr lang="en-GB" sz="1600" b="1" dirty="0"/>
              <a:t> </a:t>
            </a:r>
            <a:r>
              <a:rPr lang="en-GB" sz="1600" b="1" dirty="0" err="1"/>
              <a:t>dokumentaciji</a:t>
            </a:r>
            <a:r>
              <a:rPr lang="en-GB" sz="1600" b="1" dirty="0"/>
              <a:t> </a:t>
            </a:r>
            <a:r>
              <a:rPr lang="en-GB" sz="1600" b="1" dirty="0" err="1"/>
              <a:t>koja</a:t>
            </a:r>
            <a:r>
              <a:rPr lang="en-GB" sz="1600" b="1" dirty="0"/>
              <a:t> </a:t>
            </a:r>
            <a:r>
              <a:rPr lang="en-GB" sz="1600" b="1" dirty="0" err="1"/>
              <a:t>nije</a:t>
            </a:r>
            <a:r>
              <a:rPr lang="en-GB" sz="1600" b="1" dirty="0"/>
              <a:t> </a:t>
            </a:r>
            <a:r>
              <a:rPr lang="en-GB" sz="1600" b="1" dirty="0" err="1"/>
              <a:t>pribavljena</a:t>
            </a:r>
            <a:r>
              <a:rPr lang="en-GB" sz="1600" b="1" dirty="0"/>
              <a:t> u </a:t>
            </a:r>
            <a:r>
              <a:rPr lang="en-GB" sz="1600" b="1" dirty="0" err="1"/>
              <a:t>skladu</a:t>
            </a:r>
            <a:r>
              <a:rPr lang="en-GB" sz="1600" b="1" dirty="0"/>
              <a:t> </a:t>
            </a:r>
            <a:r>
              <a:rPr lang="en-GB" sz="1600" b="1" dirty="0" err="1"/>
              <a:t>sa</a:t>
            </a:r>
            <a:r>
              <a:rPr lang="en-GB" sz="1600" b="1" dirty="0"/>
              <a:t> </a:t>
            </a:r>
            <a:r>
              <a:rPr lang="en-GB" sz="1600" b="1" dirty="0" err="1"/>
              <a:t>zakonom</a:t>
            </a:r>
            <a:r>
              <a:rPr lang="en-GB" b="1" dirty="0"/>
              <a:t>:</a:t>
            </a:r>
            <a:endParaRPr lang="en-US" b="1" dirty="0"/>
          </a:p>
        </p:txBody>
      </p:sp>
      <p:sp>
        <p:nvSpPr>
          <p:cNvPr id="4" name="Rectangle 2">
            <a:extLst>
              <a:ext uri="{FF2B5EF4-FFF2-40B4-BE49-F238E27FC236}">
                <a16:creationId xmlns:a16="http://schemas.microsoft.com/office/drawing/2014/main" id="{C0525F24-7B63-4BD9-84BB-96411219B7E2}"/>
              </a:ext>
            </a:extLst>
          </p:cNvPr>
          <p:cNvSpPr>
            <a:spLocks noChangeArrowheads="1"/>
          </p:cNvSpPr>
          <p:nvPr/>
        </p:nvSpPr>
        <p:spPr bwMode="auto">
          <a:xfrm>
            <a:off x="1074738" y="228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Double Bracket 319">
            <a:extLst>
              <a:ext uri="{FF2B5EF4-FFF2-40B4-BE49-F238E27FC236}">
                <a16:creationId xmlns:a16="http://schemas.microsoft.com/office/drawing/2014/main" id="{C8CEDB05-26BC-4322-AB10-05BFFC59BFA6}"/>
              </a:ext>
            </a:extLst>
          </p:cNvPr>
          <p:cNvSpPr>
            <a:spLocks noChangeArrowheads="1"/>
          </p:cNvSpPr>
          <p:nvPr/>
        </p:nvSpPr>
        <p:spPr bwMode="auto">
          <a:xfrm>
            <a:off x="1066800" y="3124200"/>
            <a:ext cx="7010400" cy="2949575"/>
          </a:xfrm>
          <a:prstGeom prst="bracketPair">
            <a:avLst>
              <a:gd name="adj" fmla="val 8051"/>
            </a:avLst>
          </a:prstGeom>
          <a:noFill/>
          <a:ln w="38100">
            <a:solidFill>
              <a:srgbClr val="548DD4"/>
            </a:solidFill>
            <a:round/>
            <a:headEnd/>
            <a:tailEnd/>
          </a:ln>
          <a:effectLst/>
          <a:extLst>
            <a:ext uri="{909E8E84-426E-40DD-AFC4-6F175D3DCCD1}">
              <a14:hiddenFill xmlns:a14="http://schemas.microsoft.com/office/drawing/2010/main">
                <a:solidFill>
                  <a:srgbClr val="943634"/>
                </a:solidFill>
              </a14:hiddenFill>
            </a:ext>
            <a:ext uri="{AF507438-7753-43E0-B8FC-AC1667EBCBE1}">
              <a14:hiddenEffects xmlns:a14="http://schemas.microsoft.com/office/drawing/2010/main">
                <a:effectLst>
                  <a:outerShdw dist="17961" dir="2700000" algn="ctr" rotWithShape="0">
                    <a:srgbClr val="5D7035"/>
                  </a:outerShdw>
                </a:effectLst>
              </a14:hiddenEffects>
            </a:ext>
          </a:extLst>
        </p:spPr>
        <p:txBody>
          <a:bodyPr vert="horz" wrap="square" lIns="45720" tIns="0" rIns="45720" bIns="0" numCol="1" anchor="ctr"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Vrhovni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sud</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FBiH</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u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predmetu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broj</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09 0 K 015657 15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Kžk</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od 04.10.2016.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godine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koji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se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vodio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zbog</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krivičnog</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djela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zloupotreba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položaja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ili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ovlaštenja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najprije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spisa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izdvojio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pisani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nalaz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mišljenje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vještaka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jer</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taj</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dokaz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pribavljen</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protivno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odredbama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ZKP-a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FBiH</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potom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iskaz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ovog</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vještaka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zapisnika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o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glavnom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pretresu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jer</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taj</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iskaz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zasnovan</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spomenutom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nezakonitom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nalazu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mišljenju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endParaRPr kumimoji="0" lang="bs-Latn-BA" altLang="en-US" sz="1200" i="1" u="none" strike="noStrike" cap="none" normalizeH="0" baseline="0" dirty="0">
              <a:ln>
                <a:noFill/>
              </a:ln>
              <a:effectLst/>
              <a:latin typeface="+mn-lt"/>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20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Ovaj</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sud</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donio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rješenje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kojim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spisa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predmeta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kao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nezakonit</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dokaz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izdvojena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dokumentacija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koju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od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banke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pribavio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vještak</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Dokumenti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nisu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bili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pribavljeni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u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skladu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odredbom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člana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86.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stav</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1. ZKP-a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prema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kojoj</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se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podaci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o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finansijskim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transakcijama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poslovima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pribavljaju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osnovu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naredbe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suda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Vještak</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pribavio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dokaze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bez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naredbe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suda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endParaRPr kumimoji="0" lang="bs-Latn-BA" altLang="en-US" sz="1200" i="1" u="none" strike="noStrike" cap="none" normalizeH="0" baseline="0" dirty="0">
              <a:ln>
                <a:noFill/>
              </a:ln>
              <a:effectLst/>
              <a:latin typeface="+mn-lt"/>
              <a:ea typeface="Times New Roman" panose="02020603050405020304" pitchFamily="18" charset="0"/>
              <a:cs typeface="Calibri" panose="020F0502020204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GB" altLang="en-US" sz="1200" i="0" u="none" strike="noStrike" cap="none" normalizeH="0" baseline="0" dirty="0">
              <a:ln>
                <a:noFill/>
              </a:ln>
              <a:effectLst/>
              <a:latin typeface="+mn-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Sud je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proglasio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nezakonitim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nalaz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mišljenje</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ovog</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vještaka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koji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su</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zasnovani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nezakonito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pribavljenim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dokumentima</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kao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iskaz</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koji</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je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dao</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pred</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 </a:t>
            </a:r>
            <a:r>
              <a:rPr kumimoji="0" lang="en-GB" altLang="en-US" sz="1200" i="1" u="none" strike="noStrike" cap="none" normalizeH="0" baseline="0" dirty="0" err="1">
                <a:ln>
                  <a:noFill/>
                </a:ln>
                <a:effectLst/>
                <a:latin typeface="+mn-lt"/>
                <a:ea typeface="Times New Roman" panose="02020603050405020304" pitchFamily="18" charset="0"/>
                <a:cs typeface="Calibri" panose="020F0502020204030204" pitchFamily="34" charset="0"/>
              </a:rPr>
              <a:t>sudom</a:t>
            </a:r>
            <a:r>
              <a:rPr kumimoji="0" lang="en-GB" altLang="en-US" sz="1200" i="1" u="none" strike="noStrike" cap="none" normalizeH="0" baseline="0" dirty="0">
                <a:ln>
                  <a:noFill/>
                </a:ln>
                <a:effectLst/>
                <a:latin typeface="+mn-lt"/>
                <a:ea typeface="Times New Roman" panose="02020603050405020304" pitchFamily="18" charset="0"/>
                <a:cs typeface="Calibri" panose="020F0502020204030204" pitchFamily="34" charset="0"/>
              </a:rPr>
              <a:t>.</a:t>
            </a:r>
            <a:endParaRPr kumimoji="0" lang="en-GB" altLang="en-US" sz="1200" i="0" u="none" strike="noStrike" cap="none" normalizeH="0" baseline="0" dirty="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80827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741C2-1E35-4AF1-B7A2-7760342613FE}"/>
              </a:ext>
            </a:extLst>
          </p:cNvPr>
          <p:cNvSpPr>
            <a:spLocks noGrp="1"/>
          </p:cNvSpPr>
          <p:nvPr>
            <p:ph type="title"/>
          </p:nvPr>
        </p:nvSpPr>
        <p:spPr/>
        <p:txBody>
          <a:bodyPr/>
          <a:lstStyle/>
          <a:p>
            <a:pPr algn="ctr"/>
            <a:r>
              <a:rPr lang="bs-Latn-BA" altLang="sr-Latn-RS" dirty="0"/>
              <a:t>Posebna pitanja u predmetima korupcije i sa finansijskim elementom – primjer savjeta: </a:t>
            </a:r>
            <a:endParaRPr lang="en-US" dirty="0"/>
          </a:p>
        </p:txBody>
      </p:sp>
      <p:sp>
        <p:nvSpPr>
          <p:cNvPr id="7" name="Content Placeholder 6">
            <a:extLst>
              <a:ext uri="{FF2B5EF4-FFF2-40B4-BE49-F238E27FC236}">
                <a16:creationId xmlns:a16="http://schemas.microsoft.com/office/drawing/2014/main" id="{B8D3DCFA-9411-48AF-A3B1-1C69F84DD7E5}"/>
              </a:ext>
            </a:extLst>
          </p:cNvPr>
          <p:cNvSpPr>
            <a:spLocks noGrp="1" noChangeArrowheads="1"/>
          </p:cNvSpPr>
          <p:nvPr>
            <p:ph idx="1"/>
          </p:nvPr>
        </p:nvSpPr>
        <p:spPr bwMode="auto">
          <a:xfrm>
            <a:off x="652670" y="2438400"/>
            <a:ext cx="7772400" cy="4267200"/>
          </a:xfrm>
          <a:prstGeom prst="roundRect">
            <a:avLst>
              <a:gd name="adj" fmla="val 16667"/>
            </a:avLst>
          </a:prstGeom>
          <a:gradFill rotWithShape="1">
            <a:gsLst>
              <a:gs pos="0">
                <a:srgbClr val="AEBBDB"/>
              </a:gs>
              <a:gs pos="35001">
                <a:srgbClr val="C7CFE5"/>
              </a:gs>
              <a:gs pos="100000">
                <a:srgbClr val="E9EDF6"/>
              </a:gs>
            </a:gsLst>
            <a:lin ang="16200000" scaled="1"/>
          </a:gradFill>
          <a:ln w="9525">
            <a:solidFill>
              <a:srgbClr val="1D4476"/>
            </a:solidFill>
            <a:round/>
            <a:headEnd/>
            <a:tailEnd/>
          </a:ln>
          <a:effectLst>
            <a:outerShdw dist="20000" dir="5400000" rotWithShape="0">
              <a:srgbClr val="000000">
                <a:alpha val="37999"/>
              </a:srgbClr>
            </a:outerShdw>
          </a:effectLst>
        </p:spPr>
        <p:txBody>
          <a:bodyPr rot="0" vert="horz" wrap="square" lIns="91440" tIns="45720" rIns="91440" bIns="45720" anchor="t" anchorCtr="0" upright="1">
            <a:noAutofit/>
          </a:bodyPr>
          <a:lstStyle/>
          <a:p>
            <a:pPr marL="0" marR="0" indent="0" algn="just">
              <a:lnSpc>
                <a:spcPct val="115000"/>
              </a:lnSpc>
              <a:spcBef>
                <a:spcPts val="0"/>
              </a:spcBef>
              <a:spcAft>
                <a:spcPts val="0"/>
              </a:spcAft>
              <a:buNone/>
            </a:pP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Savjet</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za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izvođenje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dokaza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0"/>
              </a:spcAft>
              <a:buNone/>
            </a:pP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Tužilac</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treba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imati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plan u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kojem</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je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utvrđeno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vrijeme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izvođenja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svakog</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dokaza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Najjači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dokazi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o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postojanju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subjektivnog</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elementa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radnje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koje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je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preduzeo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optuženi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za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koje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ne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postoji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zakonito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odnosno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razumno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objašnjenje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Grafikoni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karte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planovi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crteži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kojima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se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rezimira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objašnjava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veza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između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iskaza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dokumenata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ili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drugih</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dokaznih</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sredstava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omogućavaju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tužiocu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da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uvjeri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sud</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dokazanost</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svakog</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obilježja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krivičnih</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djela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koja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se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optuženom</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stavljaju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teret</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Podrška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savjetnika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ili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vještaka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finansijske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struke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je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neophodna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za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dokazivanje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običaja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prakse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zakonitog</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poslovanja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u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odnosu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poslovanje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koje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uključuje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prevaru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utaju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poreza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sl.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92125" marR="0" indent="-228600" algn="just">
              <a:lnSpc>
                <a:spcPct val="115000"/>
              </a:lnSpc>
              <a:spcBef>
                <a:spcPts val="0"/>
              </a:spcBef>
              <a:spcAft>
                <a:spcPts val="0"/>
              </a:spcAft>
            </a:pP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Tužilac</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treba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pažljivo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proučiti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obrazloženje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nalaza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mišljenja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vještaka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finansijske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struke</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kako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bi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otklonio</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mogućnost</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propusta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na</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glavnom</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i="1" dirty="0" err="1">
                <a:effectLst/>
                <a:latin typeface="Calibri" panose="020F0502020204030204" pitchFamily="34" charset="0"/>
                <a:ea typeface="Times New Roman" panose="02020603050405020304" pitchFamily="18" charset="0"/>
                <a:cs typeface="Times New Roman" panose="02020603050405020304" pitchFamily="18" charset="0"/>
              </a:rPr>
              <a:t>pretresu</a:t>
            </a: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149225" marR="0" indent="0" algn="l">
              <a:lnSpc>
                <a:spcPct val="115000"/>
              </a:lnSpc>
              <a:spcBef>
                <a:spcPts val="0"/>
              </a:spcBef>
              <a:spcAft>
                <a:spcPts val="0"/>
              </a:spcAft>
              <a:buNone/>
            </a:pPr>
            <a:r>
              <a:rPr lang="en-GB" sz="16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075843"/>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USAID JP PowerPoint_template</Template>
  <TotalTime>3344</TotalTime>
  <Words>1245</Words>
  <Application>Microsoft Office PowerPoint</Application>
  <PresentationFormat>On-screen Show (4:3)</PresentationFormat>
  <Paragraphs>113</Paragraphs>
  <Slides>18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Times</vt:lpstr>
      <vt:lpstr>Blank</vt:lpstr>
      <vt:lpstr>Radionica za sudije o upotrebi „Priručnika i Vodiča kroz dobre prakse u procesuiranju koruptivnih krivičnih djela, krivičnih djela sa finansijskim elementom i krivičnih djela organizovanog kriminala“       </vt:lpstr>
      <vt:lpstr>Svrha izrade Vodiča i Priručnika</vt:lpstr>
      <vt:lpstr>Ciljevi izrade Vodiča i Priručnika</vt:lpstr>
      <vt:lpstr>Struktura Vodiča i Priručnika </vt:lpstr>
      <vt:lpstr>Posebna pitanja u predmetima korupcije i sa finansijskim elementom  </vt:lpstr>
      <vt:lpstr>Posebna pitanja u predmetima korupcije i sa finansijskim elementom</vt:lpstr>
      <vt:lpstr>Posebna pitanja u predmetima korupcije i sa finansijskim elementom</vt:lpstr>
      <vt:lpstr>Posebna pitanja u predmetima korupcije i sa finansijskim elementom – primjer sudske prakse: </vt:lpstr>
      <vt:lpstr>Posebna pitanja u predmetima korupcije i sa finansijskim elementom – primjer savjeta: </vt:lpstr>
      <vt:lpstr>Posebna pitanja u predmetima korupcije i sa finansijskim elementom – primjer savjeta: </vt:lpstr>
      <vt:lpstr>Posebna pitanja u predmetima korupcije i sa finansijskim elementom – primjer savjeta: </vt:lpstr>
      <vt:lpstr>Posebna pitanja u krivičnim predmetima organizovanog kriminala</vt:lpstr>
      <vt:lpstr>Posebna pitanja u krivičnim predmetima organizovanog kriminala – primjer savjeta:</vt:lpstr>
      <vt:lpstr>Posebna pitanja u krivičnim predmetima pranja novca</vt:lpstr>
      <vt:lpstr>Posebna pitanja u krivičnim predmetima pranja novca – primjer sudske prakse</vt:lpstr>
      <vt:lpstr>Pitanja za diskusiju i dalje razvijanje Vodiča i  Priručnika:</vt:lpstr>
      <vt:lpstr>Pitanja za razmatranje i dalje razvijanje Vodiča i Priručnika:</vt:lpstr>
      <vt:lpstr>PowerPoint Presentation</vt:lpstr>
    </vt:vector>
  </TitlesOfParts>
  <Company>JDG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Maja Kapetanović</dc:creator>
  <cp:lastModifiedBy>korisnik</cp:lastModifiedBy>
  <cp:revision>28</cp:revision>
  <cp:lastPrinted>2004-09-30T16:41:33Z</cp:lastPrinted>
  <dcterms:created xsi:type="dcterms:W3CDTF">2018-03-19T16:22:44Z</dcterms:created>
  <dcterms:modified xsi:type="dcterms:W3CDTF">2019-01-21T22:40:47Z</dcterms:modified>
</cp:coreProperties>
</file>