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41"/>
  </p:notesMasterIdLst>
  <p:sldIdLst>
    <p:sldId id="256" r:id="rId2"/>
    <p:sldId id="285" r:id="rId3"/>
    <p:sldId id="257" r:id="rId4"/>
    <p:sldId id="286" r:id="rId5"/>
    <p:sldId id="259" r:id="rId6"/>
    <p:sldId id="260" r:id="rId7"/>
    <p:sldId id="261" r:id="rId8"/>
    <p:sldId id="287" r:id="rId9"/>
    <p:sldId id="315" r:id="rId10"/>
    <p:sldId id="289" r:id="rId11"/>
    <p:sldId id="291" r:id="rId12"/>
    <p:sldId id="293" r:id="rId13"/>
    <p:sldId id="294" r:id="rId14"/>
    <p:sldId id="295" r:id="rId15"/>
    <p:sldId id="296" r:id="rId16"/>
    <p:sldId id="298" r:id="rId17"/>
    <p:sldId id="299" r:id="rId18"/>
    <p:sldId id="316" r:id="rId19"/>
    <p:sldId id="279" r:id="rId20"/>
    <p:sldId id="301" r:id="rId21"/>
    <p:sldId id="302" r:id="rId22"/>
    <p:sldId id="304" r:id="rId23"/>
    <p:sldId id="306" r:id="rId24"/>
    <p:sldId id="308" r:id="rId25"/>
    <p:sldId id="310" r:id="rId26"/>
    <p:sldId id="262" r:id="rId27"/>
    <p:sldId id="263" r:id="rId28"/>
    <p:sldId id="281" r:id="rId29"/>
    <p:sldId id="314" r:id="rId30"/>
    <p:sldId id="265" r:id="rId31"/>
    <p:sldId id="266" r:id="rId32"/>
    <p:sldId id="267" r:id="rId33"/>
    <p:sldId id="268" r:id="rId34"/>
    <p:sldId id="269" r:id="rId35"/>
    <p:sldId id="283" r:id="rId36"/>
    <p:sldId id="270" r:id="rId37"/>
    <p:sldId id="272" r:id="rId38"/>
    <p:sldId id="311" r:id="rId39"/>
    <p:sldId id="276" r:id="rId40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3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:notes"/>
          <p:cNvSpPr txBox="1">
            <a:spLocks noGrp="1"/>
          </p:cNvSpPr>
          <p:nvPr>
            <p:ph type="body" idx="1"/>
          </p:nvPr>
        </p:nvSpPr>
        <p:spPr>
          <a:xfrm>
            <a:off x="701025" y="4415790"/>
            <a:ext cx="5608401" cy="4183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/>
        </p:nvSpPr>
        <p:spPr>
          <a:xfrm>
            <a:off x="1055077" y="2033954"/>
            <a:ext cx="7444154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5400"/>
              <a:buFont typeface="Trebuchet MS"/>
              <a:buNone/>
            </a:pPr>
            <a:r>
              <a:rPr lang="sr-Latn-BA" sz="5400" b="1" i="0" u="none" strike="noStrike" cap="none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Govor mržnje</a:t>
            </a:r>
            <a:endParaRPr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1336431" y="4243754"/>
            <a:ext cx="6831623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endParaRPr lang="sr-Latn-BA" sz="2400" b="1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sr-Latn-BA" sz="2400" b="1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Sanja </a:t>
            </a:r>
            <a:r>
              <a:rPr lang="sr-Latn-BA" sz="2400" b="1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Tadić </a:t>
            </a:r>
            <a:r>
              <a:rPr lang="sr-Latn-BA" sz="2400" b="1" i="0" u="none" strike="noStrike" cap="none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Stojisavljević</a:t>
            </a:r>
            <a:endParaRPr lang="sr-Latn-BA" sz="2400" b="1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endParaRPr lang="sr-Latn-BA" sz="2400" b="1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sr-Latn-B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Teslić 15. - 16. novembar 2018. godine</a:t>
            </a:r>
            <a:endParaRPr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20615"/>
            <a:ext cx="8229600" cy="5673970"/>
          </a:xfrm>
        </p:spPr>
        <p:txBody>
          <a:bodyPr/>
          <a:lstStyle/>
          <a:p>
            <a:pPr marL="114300" indent="0" algn="just">
              <a:buClr>
                <a:schemeClr val="accent5">
                  <a:lumMod val="50000"/>
                </a:schemeClr>
              </a:buClr>
              <a:buSzPct val="100000"/>
              <a:buNone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Vijeće Evrope: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Evropska konvencija o zaštiti ljudskih prava i osnovnih sloboda (1950)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Preporuka br. 20 Komiteta ministara državama članicama o govoru mržnje (1997)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Konvencija o kibernetičkom kriminalu (2001)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Dopunski protokol uz Konvenciju o kibernetičkom kriminalu o inkriminisanju dijela rasističke i </a:t>
            </a:r>
            <a:r>
              <a:rPr lang="sr-Latn-BA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ksenofobne</a:t>
            </a: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prirode učinjenih pomoću kompjuterskih sistema (2003)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Preporuka CM/</a:t>
            </a:r>
            <a:r>
              <a:rPr lang="sr-Latn-BA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</a:t>
            </a: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Komiteta ministara Vijeća Evrope  državama članicama o zaštiti i promociji univerzalne prirode, integriteta i otvorenosti interneta (2011)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sr-Latn-BA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Clr>
                <a:schemeClr val="accent5">
                  <a:lumMod val="50000"/>
                </a:schemeClr>
              </a:buClr>
              <a:buSzPct val="100000"/>
              <a:buNone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Evropska Unija</a:t>
            </a:r>
          </a:p>
          <a:p>
            <a:pPr marL="114300" indent="0" algn="just">
              <a:buClr>
                <a:schemeClr val="accent5">
                  <a:lumMod val="50000"/>
                </a:schemeClr>
              </a:buClr>
              <a:buSzPct val="100000"/>
              <a:buNone/>
            </a:pP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2008/193/PUP od 28.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novembra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2008.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suzbijanju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rasizma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ksenofobije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Clr>
                <a:schemeClr val="accent5">
                  <a:lumMod val="50000"/>
                </a:schemeClr>
              </a:buClr>
              <a:buSzPct val="100000"/>
              <a:buNone/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0277"/>
            <a:ext cx="8229600" cy="5376023"/>
          </a:xfrm>
        </p:spPr>
        <p:txBody>
          <a:bodyPr/>
          <a:lstStyle/>
          <a:p>
            <a:pPr marL="114300" indent="0" algn="just">
              <a:buNone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Ujedinjene nacije</a:t>
            </a:r>
          </a:p>
          <a:p>
            <a:pPr marL="114300" indent="0" algn="just">
              <a:buNone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Opšta deklaracija o ljudskim pravima (1948)</a:t>
            </a:r>
          </a:p>
          <a:p>
            <a:pPr marL="114300" indent="0" algn="just">
              <a:buNone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19: 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mišljenja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mišljenja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uplitanja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traženja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primanja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širenja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medija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granice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sr-Latn-BA" sz="1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sr-Latn-BA" sz="18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Međunarodni pakt o građanskim i političkim pravima (1966)</a:t>
            </a:r>
          </a:p>
          <a:p>
            <a:pPr marL="114300" indent="0" algn="just">
              <a:buNone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19. 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držati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uvjerenja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miješanja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to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obuhvata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traženja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primanja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širenja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svake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usmenim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pismenim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štampanim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umjetničkim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sredstvom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vlastitom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izvoru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nevezano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granice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sr-Latn-BA" sz="1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sr-Latn-BA" sz="18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Ovaj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zabranjuje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ratnu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propagandu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zagovaranje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diskriminaciju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neprijateljstvo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garantuje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zakonska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diskriminacije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kakve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razloge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 marL="114300" indent="0" algn="just">
              <a:buNone/>
            </a:pPr>
            <a:endParaRPr lang="sr-Latn-BA" sz="1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2369"/>
            <a:ext cx="8229600" cy="5920154"/>
          </a:xfrm>
        </p:spPr>
        <p:txBody>
          <a:bodyPr/>
          <a:lstStyle/>
          <a:p>
            <a:pPr marL="114300" lvl="0" indent="0" algn="just">
              <a:buNone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Međurodna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ukidanju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diskriminacije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(1966.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propisuje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obavezu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članica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zabrane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propišu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pojavne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rasističkog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govora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propisuje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članice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naročito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obavezuju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 lvl="0" algn="just"/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“da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proglase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kažnjivim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širenje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utemeljenih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superiornosti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podsticanju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diskriminaciju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podsticanje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usmjerena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etničkog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porijekla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pružanju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rasističkim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aktivnostima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finansiranje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“da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proglase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nezakonitim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zabrane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organizacije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organizacione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propagandne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propagande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promovišu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podstiču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diskriminaciju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učešće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takvim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organizacijama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njihovim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aktivnostima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prepoznaju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kažnjivo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57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153"/>
            <a:ext cx="8229600" cy="6084277"/>
          </a:xfrm>
        </p:spPr>
        <p:txBody>
          <a:bodyPr/>
          <a:lstStyle/>
          <a:p>
            <a:pPr marL="114300" indent="0" algn="just">
              <a:buNone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Konvencija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ukidanju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diskriminacije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ženama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1979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astavni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primjenjuje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direktno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prioritet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domaćim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zakonima</a:t>
            </a:r>
            <a:endParaRPr lang="sr-Latn-BA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Daje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definiciju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diskriminacije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preuzeta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ugrađena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ravnopravnosti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Službeni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glasnik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</a:t>
            </a: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br. 16/03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BA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Rezolucija </a:t>
            </a: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UN-ovog Vijeća za ljudska prava o promovisanju, zaštiti i ostvarivanju ljudskih prava na internetu (2012)</a:t>
            </a:r>
          </a:p>
          <a:p>
            <a:pPr marL="114300" indent="0" algn="just">
              <a:buNone/>
            </a:pP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Utvrđuje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ofline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zaštićena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online,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primjenjiva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izabranog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medija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članovima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19.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Univerzalne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deklaracije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ljudskim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pravima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Međunarodnog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pakta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građanskim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političkim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pravima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0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754" y="597877"/>
            <a:ext cx="8229600" cy="5493254"/>
          </a:xfrm>
        </p:spPr>
        <p:txBody>
          <a:bodyPr/>
          <a:lstStyle/>
          <a:p>
            <a:pPr marL="114300" indent="0">
              <a:buNone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Vijeće Evrope</a:t>
            </a:r>
          </a:p>
          <a:p>
            <a:pPr marL="114300" indent="0">
              <a:buNone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Evropska konvencija o zaštiti ljudskih prava i osnovnih sloboda (1950)</a:t>
            </a:r>
          </a:p>
          <a:p>
            <a:pPr marL="571500" indent="-4572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Preporuku 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br. 20 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Komiteta ministara o 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govoru mržnje 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(1997) 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 pod govorom mržnje podrazumijeva:</a:t>
            </a:r>
          </a:p>
          <a:p>
            <a:pPr marL="114300" indent="0" algn="just">
              <a:buNone/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podstiču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promovišu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opravdavaju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ksenofobiju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antisemitizam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zasnovane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netoleranciji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netoleranciju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izraženu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agresivni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nacionalizam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etnocentrizam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diskriminaciju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neprijateljstvo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manjinama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imigrantima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ljudima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imigrantskog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porijekla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114300" indent="0">
              <a:buNone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0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708"/>
            <a:ext cx="8229600" cy="6037384"/>
          </a:xfrm>
        </p:spPr>
        <p:txBody>
          <a:bodyPr/>
          <a:lstStyle/>
          <a:p>
            <a:pPr marL="114300" lvl="0" indent="0">
              <a:buNone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Konvencija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kibernetičkom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kriminalu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2001.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kibernetičkom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kriminalu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usmjerena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dijela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narušavaju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povjerljivost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integritet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kompjuterskih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zloupotrebe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osiguravanjem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usvajanja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ovlašćenja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dovoljnih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efikasna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borba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dijela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olakšavanjem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otkrivanja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gonjenja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unutrašnjem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predviđa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modalitete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brze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pouzdane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saradnje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Dopunski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protokol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kibernetičkom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kriminalu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2003.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inkriminisanju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dijela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ksenofobne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učinjenih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kompjuterskih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propisuje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inkriminacija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dijela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učinjenih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informacijskim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dakle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zabranjuje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širenje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opunski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protokol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određuje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sljedeće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stranka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usvojiti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zakonodavne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se, u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njenim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domaćim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pravom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utvrdilo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učinjeno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namjerno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neovlašćeno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sljedeće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ponašanje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distribuisanje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omogućavanje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dostupnim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javnosti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rasnog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ksenofobnog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pomoću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kompjuterskog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en-US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477" y="556846"/>
            <a:ext cx="8229600" cy="5433646"/>
          </a:xfrm>
        </p:spPr>
        <p:txBody>
          <a:bodyPr/>
          <a:lstStyle/>
          <a:p>
            <a:pPr marL="114300" lvl="0" indent="0" algn="just">
              <a:buNone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Preporuka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CM/Rec (2011) 8.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Komiteta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ministara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državama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članicama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promociji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univerzalne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integriteta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otvorenosti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endParaRPr lang="en-US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mišljenja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uplitanja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bitno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učešće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građana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demokratskim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procesima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ofline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kontekstu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osigurati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ljudskim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osnovnim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relevantnom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sudskom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praksom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Evropskog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članice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donijeti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razviti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političke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očuvanje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jačanju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odbrane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ljudskih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poštovanje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vladavine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informacijskom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077" y="375138"/>
            <a:ext cx="8229600" cy="6060831"/>
          </a:xfrm>
        </p:spPr>
        <p:txBody>
          <a:bodyPr/>
          <a:lstStyle/>
          <a:p>
            <a:pPr marL="114300" indent="0" algn="just">
              <a:buNone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Evropska unija</a:t>
            </a:r>
          </a:p>
          <a:p>
            <a:pPr marL="114300" indent="0" algn="just">
              <a:buNone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Okvirna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unije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2008/193/PUP od 28.</a:t>
            </a: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novembra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2008.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suzbijanju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rasizma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ksenofobije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en-US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određuje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usklađivanje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propisa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članica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rasisam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ksenofobiju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ksenofobno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djelovanje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predstavljati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državama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članicama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kažnjeno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efektivnim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srazmjernim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odvraćajućim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kaznama</a:t>
            </a: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endParaRPr lang="sr-Latn-BA" sz="1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 krivična djela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inkriminišu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pojedincima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kože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porijekla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pripadnosti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učinjeno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distribucijom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letaka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materijala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odobravanje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poricanje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grubo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umanjenje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genocida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čovječnosti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definisani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stalnog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učinjeni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nekoj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navedenih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sr-Latn-BA" sz="1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50985"/>
            <a:ext cx="8229600" cy="6307015"/>
          </a:xfrm>
        </p:spPr>
        <p:txBody>
          <a:bodyPr/>
          <a:lstStyle/>
          <a:p>
            <a:pPr marL="114300" indent="0" algn="ctr">
              <a:buNone/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NORMATIVNI OKVIR U BIH</a:t>
            </a:r>
          </a:p>
          <a:p>
            <a:pPr marL="114300" indent="0" algn="just">
              <a:buNone/>
            </a:pP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USTAV BIH </a:t>
            </a:r>
          </a:p>
          <a:p>
            <a:pPr marL="114300" indent="0" algn="just">
              <a:buNone/>
            </a:pPr>
            <a:r>
              <a:rPr lang="sr-Latn-BA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 II/3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teritoriji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uživaju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14300" indent="0" algn="just">
              <a:buNone/>
            </a:pPr>
            <a:r>
              <a:rPr lang="sr-Latn-BA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…(h)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endParaRPr lang="sr-Latn-BA" sz="22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USTAV REPUBLIKE SRPSKE</a:t>
            </a:r>
          </a:p>
          <a:p>
            <a:pPr marL="114300" indent="0" algn="just">
              <a:buNone/>
            </a:pP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25. </a:t>
            </a:r>
            <a:r>
              <a:rPr lang="sr-Latn-BA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Zajamčena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misli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opredjeljenja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savjesti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uvjerenja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mišljenja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22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663" indent="0">
              <a:buNone/>
            </a:pPr>
            <a:r>
              <a:rPr lang="sr-Latn-BA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USTAV FEDERACIJE BIH</a:t>
            </a:r>
          </a:p>
          <a:p>
            <a:r>
              <a:rPr lang="sr-Latn-BA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Glava II član 2.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teritoriji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Federacije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uživaju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l)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osnovne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govora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štampe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mišljenja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savjesti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uvjerenja</a:t>
            </a:r>
            <a:r>
              <a:rPr lang="sr-Latn-BA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167301"/>
          </a:xfrm>
        </p:spPr>
        <p:txBody>
          <a:bodyPr/>
          <a:lstStyle/>
          <a:p>
            <a:pPr algn="l" defTabSz="620713"/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STATUT BRČKO DISTRIKTA BiH</a:t>
            </a:r>
            <a:b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 4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14300" indent="0" algn="just">
              <a:buNone/>
            </a:pP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teritoriji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Distrikta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Evropskom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konvencijom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osnovnim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Ta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pravnu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snagu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suprotnosti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Konvencijom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Distrikta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poštovati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Sudovi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Distrikta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sprovoditi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postupcima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predviđeni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Distrikta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bave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optužbe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kršenjem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sudovi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Distrikta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uzimaju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precedentno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Evropskog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430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9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5076"/>
            <a:ext cx="8229600" cy="5071223"/>
          </a:xfrm>
        </p:spPr>
        <p:txBody>
          <a:bodyPr/>
          <a:lstStyle/>
          <a:p>
            <a:pPr marL="114300" indent="0">
              <a:buNone/>
            </a:pPr>
            <a:r>
              <a:rPr lang="sr-Latn-BA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Sadržaj: </a:t>
            </a:r>
          </a:p>
          <a:p>
            <a:pPr marL="628650" indent="-514350">
              <a:buAutoNum type="arabicPeriod"/>
            </a:pPr>
            <a:endParaRPr lang="sr-Latn-BA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1435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 izražavanja i govor mržnje</a:t>
            </a:r>
          </a:p>
          <a:p>
            <a:pPr marL="628650" indent="-51435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Međunarodni normativni okvir</a:t>
            </a:r>
          </a:p>
          <a:p>
            <a:pPr marL="628650" indent="-51435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Normativni okvir u BiH</a:t>
            </a:r>
          </a:p>
          <a:p>
            <a:pPr marL="628650" indent="-51435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Pristup ESLJP govoru mržnje</a:t>
            </a:r>
          </a:p>
          <a:p>
            <a:pPr marL="628650" indent="-51435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Relevanta</a:t>
            </a:r>
            <a:r>
              <a:rPr lang="sr-Latn-BA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praksa ESLJP i Ustavnog suda BiH</a:t>
            </a:r>
            <a:endParaRPr lang="sr-Latn-BA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0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56492"/>
            <a:ext cx="8229600" cy="5469808"/>
          </a:xfrm>
        </p:spPr>
        <p:txBody>
          <a:bodyPr/>
          <a:lstStyle/>
          <a:p>
            <a:pPr marL="114300" indent="0" algn="ctr">
              <a:buNone/>
            </a:pPr>
            <a:r>
              <a:rPr lang="sr-Latn-B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KRIVIČNOPRAVNA ZAŠTITA</a:t>
            </a:r>
          </a:p>
          <a:p>
            <a:pPr marL="114300" indent="0" algn="ctr">
              <a:buNone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RIVIČNI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AKON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čovjeka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građanina</a:t>
            </a:r>
            <a:endParaRPr lang="en-US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145a.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Izazivanje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nalne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razdora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netrpeljivosti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raspiruje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razdor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netrpeljivost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konstitutivnim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narodima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ostalima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drugima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borave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tri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mjeseca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tri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zloupotrebom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svog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položaja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ovlašćenja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deset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ctr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9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5137"/>
            <a:ext cx="8229600" cy="6013939"/>
          </a:xfrm>
        </p:spPr>
        <p:txBody>
          <a:bodyPr/>
          <a:lstStyle/>
          <a:p>
            <a:pPr marL="114300" indent="0"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RIVIČNI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AKON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FBiH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ustavnog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poretka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federacije</a:t>
            </a:r>
            <a:endParaRPr lang="en-US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163.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narodnosne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razdora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netrpeljivosti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raspaljuje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narodnosnu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razdor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netrpeljivost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konstitutivnim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Federaciji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tri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mjeseca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tri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prisilom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zlostavljanjem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ugrožavanjem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izlaganjem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poruzi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narodnosnih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simbola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oštećenjem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tuđih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skrnavljenjem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spomenika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spomenobilježja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grobova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osam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3"/>
            </a:pP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zloupotrebom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položaja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ovlaštenja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3"/>
            </a:pP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zloupotrebom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položaja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ovlaštenja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tog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posljedica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zajednički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konstitutivnih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Federaciji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3"/>
            </a:pP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javnim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poricanjem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opravdavanjem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genocida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čovječnosti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učinjenih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ratnih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utvrđenih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pravosnažnom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bivšu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Jugoslaviju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domaćeg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tri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mjeseca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tri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en-US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7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031" y="592016"/>
            <a:ext cx="8229600" cy="5457092"/>
          </a:xfrm>
        </p:spPr>
        <p:txBody>
          <a:bodyPr/>
          <a:lstStyle/>
          <a:p>
            <a:pPr marL="114300" indent="0" algn="just">
              <a:buNone/>
            </a:pP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Latn-B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RIVIČNI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r-Latn-B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AKON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BRČKO DISTRIKTA</a:t>
            </a:r>
            <a:endParaRPr lang="sr-Latn-BA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države</a:t>
            </a:r>
            <a:endParaRPr lang="en-US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Izazivanje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razdora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netrpeljivosti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raspiruje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razdor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netrpeljivost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konstitutivnim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narodima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ostalima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Brčko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Distriktu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pet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prinudom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zlostavljanjem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ugrožavanjem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izlaganjem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poruzi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simbola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oštećenjem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tuđih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skrnjavljenjem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spomenika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obilježja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grobova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osam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3"/>
            </a:pP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zloupotrebom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položaja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ovlaštenja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tog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posljedica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zajednički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konstitutivnih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Brčko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Distriktu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3"/>
            </a:pP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poruke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sredstva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izradu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umnožavanje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rasturanje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oduzeće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se. </a:t>
            </a: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92" y="410308"/>
            <a:ext cx="8229600" cy="6447692"/>
          </a:xfrm>
        </p:spPr>
        <p:txBody>
          <a:bodyPr/>
          <a:lstStyle/>
          <a:p>
            <a:pPr marL="114300" indent="0" algn="just">
              <a:buNone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RIVIČNI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AKON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EPUBLIKE SRPSKE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ustavnog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uređenja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epublike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rpske</a:t>
            </a:r>
            <a:endParaRPr lang="en-US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294a.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netrpeljivosti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raspaljuje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razdor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netrpeljivost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superiornosti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novčanom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učinjeno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prinudom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zlostavljanjem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ugrožavanjem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izlaganjem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poruci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simbola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oštećenjem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tuđih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skrnavljenjem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spomenika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obilježja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grobova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učinilac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šest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mjeseci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pet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3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usljed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posljedica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zajednički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Srpskoj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osam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3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sredstva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razmnožavanje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rasturanje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oduzeće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se.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en-US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4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5477"/>
            <a:ext cx="8229600" cy="6072554"/>
          </a:xfrm>
        </p:spPr>
        <p:txBody>
          <a:bodyPr/>
          <a:lstStyle/>
          <a:p>
            <a:pPr marL="114300" lvl="0" indent="0" algn="just">
              <a:buNone/>
            </a:pP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 ZAKONIK REPUBLIKE 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SRPSKE </a:t>
            </a:r>
          </a:p>
          <a:p>
            <a:pPr marL="114300" lvl="0" indent="0" algn="just">
              <a:buNone/>
            </a:pP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javnog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</a:t>
            </a:r>
            <a:endParaRPr lang="en-US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359.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štampe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televizije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kompjuterskog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društvene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mjestu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podstiče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javnosti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usmjerenu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pripadnosti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kože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seksualnog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opredjeljenja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invaliditeta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rodnog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identiteta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porijekla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kakvih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novčanom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tri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2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učinjeno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prinudom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zlostavljanjem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ugrožavanjem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izlaganjem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poruzi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simbola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oštećenjem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tuđih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skrnavljenjem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spomenika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obilježja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grobova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učilac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pet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2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usljed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posljedica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zajednički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Srpskoj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dvanaest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AutoNum type="arabicPeriod" startAt="2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sredstva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umnožavanje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rasturanje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oduzeće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se. </a:t>
            </a: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en-US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4092"/>
            <a:ext cx="8229600" cy="5622208"/>
          </a:xfrm>
        </p:spPr>
        <p:txBody>
          <a:bodyPr/>
          <a:lstStyle/>
          <a:p>
            <a:pPr marL="114300" indent="0">
              <a:buNone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ZAŠTITA KOJU PROPISUJU DRUGI ZAKONI</a:t>
            </a:r>
          </a:p>
          <a:p>
            <a:pPr marL="114300" indent="0">
              <a:buNone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 o zabrani diskriminacije</a:t>
            </a:r>
          </a:p>
          <a:p>
            <a:pPr marL="571500" indent="-4572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 o ravnopravnosti spolova – propisuje krivično djelo</a:t>
            </a:r>
          </a:p>
          <a:p>
            <a:pPr marL="571500" indent="-4572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 o slobodi vjere i pravnom položaju crkava i vjerskih zajednica u BiH</a:t>
            </a:r>
          </a:p>
          <a:p>
            <a:pPr marL="571500" indent="-4572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 o javnom redu i miru</a:t>
            </a:r>
          </a:p>
          <a:p>
            <a:pPr marL="571500" indent="-457200">
              <a:buFont typeface="+mj-lt"/>
              <a:buAutoNum type="arabicPeriod"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REGULACIJA U OBLASTI MEDIJA</a:t>
            </a:r>
          </a:p>
          <a:p>
            <a:pPr marL="114300" indent="0">
              <a:buNone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 o komunikacijama u BiH</a:t>
            </a:r>
          </a:p>
          <a:p>
            <a:pPr marL="571500" indent="-4572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Kodeks o emitovanju RTV programa</a:t>
            </a:r>
          </a:p>
          <a:p>
            <a:pPr marL="571500" indent="-4572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Kodeks za štampu i </a:t>
            </a:r>
            <a:r>
              <a:rPr lang="sr-Latn-BA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medije Vijeća za štampu BiH</a:t>
            </a:r>
          </a:p>
          <a:p>
            <a:pPr marL="571500" indent="-457200">
              <a:buFont typeface="+mj-lt"/>
              <a:buAutoNum type="arabicPeriod"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/>
        </p:nvSpPr>
        <p:spPr>
          <a:xfrm>
            <a:off x="750277" y="914399"/>
            <a:ext cx="7707923" cy="4771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pl-PL" sz="2200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pl-PL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DVOSTRUKI PRISTUP ESLJP GOVORU MRŽNJE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pl-PL" sz="2400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pl-PL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L="457200" lvl="0" indent="-457200" algn="just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primjenom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17.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zabrana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zloupotrebe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sporne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predstavljaju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govor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negiraju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temeljne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vrijednosti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primjenom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ograničenja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predviđenih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+mj-lt"/>
              <a:buAutoNum type="arabicPeriod"/>
            </a:pPr>
            <a:endParaRPr lang="pl-PL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endParaRPr lang="pl-PL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AutoNum type="arabicPeriod"/>
            </a:pPr>
            <a:endParaRPr lang="pl-PL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/>
        </p:nvSpPr>
        <p:spPr>
          <a:xfrm>
            <a:off x="363415" y="1160584"/>
            <a:ext cx="7942385" cy="6236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indent="-457200"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 ZABRANE ZLOUPOTREBE PRAVA</a:t>
            </a:r>
          </a:p>
          <a:p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EKLJP :</a:t>
            </a:r>
          </a:p>
          <a:p>
            <a:pPr algn="just"/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Nijedan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ne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tumačiti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pojedinca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obavljaju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izvrše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usmjeren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narušavanje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priznatih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ograničavanje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većoj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mjeru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predviđeno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Konvencijom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</a:pPr>
            <a:r>
              <a:rPr lang="sr-Latn-BA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</a:t>
            </a:r>
            <a:endParaRPr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477" y="422031"/>
            <a:ext cx="8229600" cy="6881583"/>
          </a:xfrm>
        </p:spPr>
        <p:txBody>
          <a:bodyPr/>
          <a:lstStyle/>
          <a:p>
            <a:pPr marL="114300" indent="0" algn="just">
              <a:buNone/>
            </a:pPr>
            <a:endParaRPr lang="sr-Latn-BA" sz="22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egiranje </a:t>
            </a: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ratnih zločina i 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revizionizam</a:t>
            </a: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Garaudy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Francuske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 ESLJP od 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godine</a:t>
            </a: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francuski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napisao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objavio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knjigu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naslovom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Mitovi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počiva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Izrael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osporio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razmjere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holokausta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knjizi se bavio „mitovima“ koji su se koristili pri nastanku države Izrael i negirao je holokaust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Osuđen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poricanje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holokausta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propisano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francuskim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zakonodavstvom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klevetu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Jevreja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izazivanje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čega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aplikaciju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ESLJP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tvrdeći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povrijeđeno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povrijedila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navodeći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“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poricanje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čovječnosti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najozbiljnijih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vrijeđanja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Jevreja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rasnoj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sr-Latn-BA" sz="1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naglasio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14300" indent="0" algn="just">
              <a:buNone/>
            </a:pPr>
            <a:r>
              <a:rPr lang="sr-Latn-BA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Poricanje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čovječnosti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stoga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najozbiljniji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rasnog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ponižavanja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Jevreja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podsticanja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njima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Poricanje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prerađivanje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istorijskih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činjenica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umanjuje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vrijednosti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počiva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borba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rasizma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antisemitizma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ozbiljnu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prijetnju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javnom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miru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suprotnosti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demokratijom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ljudskim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pravima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njima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krše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Zagovarači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takvih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nesumnjivo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idejne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ulaze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kategoriju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ciljeva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zabranjenih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članom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17.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sr-Latn-BA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16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proglasio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aplikaciju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nedopuštenom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BA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eprihvatljiva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ratione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33754"/>
            <a:ext cx="8229600" cy="5692546"/>
          </a:xfrm>
        </p:spPr>
        <p:txBody>
          <a:bodyPr/>
          <a:lstStyle/>
          <a:p>
            <a:pPr marL="114300" indent="0" algn="just">
              <a:buNone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Etnička mržnja</a:t>
            </a:r>
          </a:p>
          <a:p>
            <a:pPr marL="114300" indent="0" algn="just">
              <a:buNone/>
            </a:pP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Pavel Ivanov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Rusije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 ESLJP 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20.02.2007. godine</a:t>
            </a:r>
          </a:p>
          <a:p>
            <a:pPr marL="114300" indent="0" algn="just">
              <a:buNone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Pavel Ivanov,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vlasnik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urednik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</a:t>
            </a: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bjavio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članaka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Jevreje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Rusiji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optužio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zavjere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ruskog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uopšteno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ispoljio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antisemitske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stavove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pozvao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javnost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isključenje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društva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Nacionalni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sudovi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osudili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poticanje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religijsko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032250" algn="l"/>
              </a:tabLst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Podnio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aplikaciju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ESLJP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ističući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izražavanja.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aplikaciji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kritikovao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ruske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sudove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vještačenje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se,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dokazala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istinitost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tvrdnji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tome da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Jevreji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  <a:endParaRPr lang="sr-Latn-BA" sz="1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032250" algn="l"/>
              </a:tabLst>
            </a:pP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zahtjev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zloupotrebu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traženje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ESLJP, s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da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djelovanje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ikakve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govor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1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032250" algn="l"/>
              </a:tabLst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Naime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tekstovima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Jevrejima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zagovarao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naglasio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takav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uop</a:t>
            </a:r>
            <a:r>
              <a:rPr lang="sr-Latn-BA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žestok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napad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suprotan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vrijednostima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temeljima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naročito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toleranciji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društvenom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nediskriminaciji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endParaRPr lang="sr-Latn-BA" sz="1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4032250" algn="l"/>
              </a:tabLst>
            </a:pP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pozivajući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odredbu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17.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odbacio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aplikaciju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Pavela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Ivanova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nedopuštenom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/>
        </p:nvSpPr>
        <p:spPr>
          <a:xfrm>
            <a:off x="550985" y="855784"/>
            <a:ext cx="7965830" cy="5169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 IZRAŽAVANJA I GOVOR MRŽNJE</a:t>
            </a:r>
          </a:p>
          <a:p>
            <a:pPr algn="just"/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 10. stav 1. Evropske konvencije o osnovnim ljudskim pravima i slobodama:</a:t>
            </a:r>
          </a:p>
          <a:p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sopstvenog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mišljenja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primanja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saopštavanja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prenošenja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Ovaj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zahtijevaju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dozvole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 radio,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televizijskih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filmsk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 kompanija“.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/>
        </p:nvSpPr>
        <p:spPr>
          <a:xfrm>
            <a:off x="422031" y="351692"/>
            <a:ext cx="8118231" cy="5615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just">
              <a:buClr>
                <a:srgbClr val="9F0000"/>
              </a:buClr>
              <a:buSzPts val="4000"/>
              <a:buFontTx/>
              <a:buChar char="-"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algn="just"/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Vjerska mržnja</a:t>
            </a:r>
          </a:p>
          <a:p>
            <a:pPr algn="just"/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Norwood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Ujedinjenog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Kraljevstva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 ESLJP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16.11.2004.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plikant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svom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prozoru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istakao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poster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političke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bio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Britanska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sliku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njujorških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„Twin Towers“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plamenu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bio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„Islam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napolje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Britanije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Zaštitite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britanski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Osuđen je zbog jačanja neprijateljstva prema vjerskoj grupi. 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Tvrdio je da je njegovo pravo na slobodu izražavanja prekršeno.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Primjenom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pozivati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pruža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takav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generalni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napad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pripadnike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cijelu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grupu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povezuje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terorističkim činom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vrijednostima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proklamuje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garantuje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konvencija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posebno tolerancijom,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društvenim mirom i nediskriminacijom.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 </a:t>
            </a:r>
          </a:p>
          <a:p>
            <a:pPr marL="342900" lvl="0" indent="-342900" algn="just">
              <a:buClr>
                <a:srgbClr val="9F0000"/>
              </a:buClr>
              <a:buSzPts val="4000"/>
              <a:buFontTx/>
              <a:buChar char="-"/>
            </a:pP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/>
        </p:nvSpPr>
        <p:spPr>
          <a:xfrm>
            <a:off x="633046" y="1066800"/>
            <a:ext cx="7825154" cy="3012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OCJENA OPRAVDANOSTI OGRANIČENJA - PRIMJENA TRODJELNOG TESTA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endParaRPr lang="sr-Latn-BA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 je miješanje propisano zakonom? 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 ima legitiman cilj?</a:t>
            </a: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 je bilo „neophodno u demokratskom društvu“?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</a:pPr>
            <a:endParaRPr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/>
        </p:nvSpPr>
        <p:spPr>
          <a:xfrm>
            <a:off x="457200" y="293077"/>
            <a:ext cx="8112369" cy="6342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/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Estonije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oktobra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2013.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Velikog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vijeća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16.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2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Podnosilac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društvo sa ograničenom odgovornošću,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vlasnik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najposjećenijih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informativnih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Estoniji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2006.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Delfi je na svom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portalu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objavio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članak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oj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trajektn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oj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Mnogi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čitaoci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ostavili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veoma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uvrjedljive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prijeteće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trajektnoj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Trajektna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pismo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tražeći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uklanjanje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uvrjedljivih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nedelja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odmah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prijemu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uklonio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Trajektna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tužila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dobila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utvrđeno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klevetnički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odgovoran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žalbu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tvrdeći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EU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odgovornim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kontroliše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Vrhovni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Estonije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objavljivanjem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podnio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predstavku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tvrdeći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prekršila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Latn-BA" sz="1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/>
        </p:nvSpPr>
        <p:spPr>
          <a:xfrm>
            <a:off x="422031" y="691663"/>
            <a:ext cx="8036169" cy="5509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ESLJP:</a:t>
            </a: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primjetio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veb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sajtu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uvredljivi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prijeteći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klevetnički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smatrao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očekivati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komentare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djelovati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proaktivno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konstatovao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vrlo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spriječi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objavljivanje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uvrjedljivih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veb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sajtu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konstatovao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bi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izuzetno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trajektnoj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utvrdi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identitet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pojedinačnih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uvrjedljivih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čitaocima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dozvoljeno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postavljaju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anonimno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toga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praktično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razumno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odgovornim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profitirao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privukli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čitalaca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konstatovao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iznos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naknadu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štete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Delfiju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 bio prekomjeran,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eura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400"/>
            </a:pP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400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Zaključak Suda: nema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prava na slobodu izražavanja</a:t>
            </a:r>
            <a:endParaRPr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/>
        </p:nvSpPr>
        <p:spPr>
          <a:xfrm>
            <a:off x="539262" y="445476"/>
            <a:ext cx="8165122" cy="6412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/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Jersild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Danske,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23.09.1994.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napravio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dokumentarni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film,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insert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televizijskog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intervjuisao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pripadnika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trojica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iznijeli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uvredljive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pogrdne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račun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imigranata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etničkih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novinar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osuđen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pomaganje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širenju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stavova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žalio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tvrdeći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prekršila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njegovo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Praveći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razliku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trojice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mladića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iznijeli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primjedbe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o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tome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izvijestio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konstatovao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prekršila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zaključio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novinar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razotkrije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rasizam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analizira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objasni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stavove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javnost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obaviještena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uzeo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činjenicu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da,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cjelini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film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propagiranje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rasističkih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da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emisija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emitovana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kasnijim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večernjim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l-PL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bila namjenjena starijoj publici.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262" y="568569"/>
            <a:ext cx="8229600" cy="5316415"/>
          </a:xfrm>
        </p:spPr>
        <p:txBody>
          <a:bodyPr/>
          <a:lstStyle/>
          <a:p>
            <a:pPr marL="0" indent="0" algn="just">
              <a:buNone/>
              <a:tabLst>
                <a:tab pos="984250" algn="l"/>
              </a:tabLst>
            </a:pP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Sürek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Turske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1999.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984250" algn="l"/>
              </a:tabLst>
            </a:pP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tabLst>
                <a:tab pos="984250" algn="l"/>
              </a:tabLst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utvrdio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kršenje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osuđen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objavio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zvaničnika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odgovorni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borbu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terorizma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tabLst>
                <a:tab pos="984250" algn="l"/>
              </a:tabLst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Imajući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ozbiljnost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prekršaja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zvaničnika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počinili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zaključio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javnost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legitiman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informisana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ponašanju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identitetu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tabLst>
                <a:tab pos="984250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objavljena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čega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mišljenju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identitet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bio „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značajno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tabLst>
                <a:tab pos="984250" algn="l"/>
              </a:tabLst>
            </a:pP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Takođe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izrečena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mogle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obeshrabriti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doprinose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otvorenoj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raspravi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pitanjima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  <a:tabLst>
                <a:tab pos="984250" algn="l"/>
              </a:tabLst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7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/>
        </p:nvSpPr>
        <p:spPr>
          <a:xfrm>
            <a:off x="422031" y="961292"/>
            <a:ext cx="8228241" cy="5896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just">
              <a:buClr>
                <a:srgbClr val="9F0000"/>
              </a:buClr>
              <a:buSzPts val="4000"/>
            </a:pPr>
            <a:endParaRPr lang="sr-Latn-BA" sz="22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endParaRPr lang="sr-Latn-BA" sz="22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Bodrožić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23.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2009. 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endParaRPr lang="sr-Latn-BA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Željko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Bodrožić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novinar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političke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urednik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lokalnih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nedeljnih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Kikindske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proglašen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uvreda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kleveta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kažnjen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novčanom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objavljivanja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Kikindske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2003.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naslovom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Riječ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fašista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istoričara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J.P.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nazvao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fašistom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idiotom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„članom fašističkog pokreta“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TV </a:t>
            </a: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emisiji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nacionalnim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manjinama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Vojvodini</a:t>
            </a: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primjenio</a:t>
            </a: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trodjelni test: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aglasio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termini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fašist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„idiot“,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zasnivala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osuda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smatrati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uvredljivim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 da se u određenim okolnostima mogu smatrati prihvatljivom kritikom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Izjave </a:t>
            </a:r>
            <a:r>
              <a:rPr lang="sr-Latn-BA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aplikanta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posmatrati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kontekstu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date su kao reakcija na izjave J.P. na državnoj televiziji o nacionalnim manjinama u Vojvodini u kojoj živi 35% nesrpskog stanovništva (netolerancija prema nacionalnim manjinama)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našao da se izjave </a:t>
            </a:r>
            <a:r>
              <a:rPr lang="sr-Latn-BA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aplikanta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predstavljaju </a:t>
            </a:r>
            <a:r>
              <a:rPr lang="sr-Latn-BA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vrijednosne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sudove, koji se ne dokazuju 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aključio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sudovi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vrlo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tumačili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smatrati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prihvatljivom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kritikom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J.P. je morao pokazati veći stepen tolerancije</a:t>
            </a:r>
          </a:p>
          <a:p>
            <a:pPr marL="342900" lvl="1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ocijenio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novinskom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riječi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predstavljale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reakciju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provokativan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 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konktekstu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slobodne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debate o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pitanju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op</a:t>
            </a:r>
            <a:r>
              <a:rPr lang="sr-Latn-BA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“, t</a:t>
            </a: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tih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nasilje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  <a:endParaRPr lang="sr-Latn-BA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Priroda  i težina kazne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</a:t>
            </a:r>
            <a:r>
              <a:rPr lang="sr-Latn-BA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apelanta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rezultirao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kršenjem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njegovog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sr-Latn-BA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endParaRPr lang="sr-Latn-BA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endParaRPr sz="2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/>
        </p:nvSpPr>
        <p:spPr>
          <a:xfrm>
            <a:off x="656492" y="902676"/>
            <a:ext cx="7801708" cy="5568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9F0000"/>
              </a:buClr>
              <a:buSzPts val="4000"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RELEVANTNA PRAKSA USTAVNOG SUDA BiH I EVROPSKOG SUDA U ODNOSU NA BIH</a:t>
            </a:r>
          </a:p>
          <a:p>
            <a:pPr lvl="0" algn="ctr">
              <a:buClr>
                <a:srgbClr val="9F0000"/>
              </a:buClr>
              <a:buSzPts val="4000"/>
            </a:pP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r>
              <a:rPr lang="sr-Latn-BA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Smajić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protiv BiH, presuda ESLJP od 29.07.2016. godine</a:t>
            </a:r>
          </a:p>
          <a:p>
            <a:pPr lvl="0" algn="just">
              <a:buClr>
                <a:srgbClr val="9F0000"/>
              </a:buClr>
              <a:buSzPts val="4000"/>
            </a:pPr>
            <a:endParaRPr lang="sr-Latn-BA" sz="22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osuđen zbog krivičnog djela izazivanje nacionalne, rasne i vjerske mržnje, razdora ili netrpeljivosti jer je na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internetskom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forumu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Bosnahistorija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koristeći pseudonim, objavio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komenatre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načinu na koji bi Bošnjaci trebalo postupiti u slučaju rata i secesije Republike Srpske. Opisao vojnu akciju koju bi trebalo preduzeti protiv srpskih sela i naselja u regiji BD </a:t>
            </a: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Apelacija Ustavnom sudu BiH zbog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prava na slobodu izražavanja</a:t>
            </a: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Ustavni sud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primjenio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pristup po članu 17. Konvencije, pozivanje na pravo na slobodu izražavanja predstavlja zloupotrebu prava na slobodu izražavanja</a:t>
            </a: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Aplikacija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zbog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prava na slobodu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primjenio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drugi pristup - trodjelni test neophodnosti u demokratskom društvu:</a:t>
            </a: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miješanje propisano zakonom – Krivični zakon BD</a:t>
            </a: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legitimni cilj – zaštita ugleda i prava drugih</a:t>
            </a:r>
          </a:p>
          <a:p>
            <a:pPr marL="5715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neophodnost u demokratskom društvu – da li je miješanje bilo proporcionalno legitimnom cilju, te da li su razlozi koji su domaći organi naveli relevantni i dovoljni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F0000"/>
              </a:buClr>
              <a:buSzPts val="4000"/>
            </a:pPr>
            <a:endParaRPr lang="sr-Latn-BA" sz="2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923" y="644769"/>
            <a:ext cx="8229600" cy="5638800"/>
          </a:xfrm>
        </p:spPr>
        <p:txBody>
          <a:bodyPr/>
          <a:lstStyle/>
          <a:p>
            <a:pPr algn="just">
              <a:buClr>
                <a:schemeClr val="accent5">
                  <a:lumMod val="50000"/>
                </a:schemeClr>
              </a:buClr>
              <a:buSzPct val="100000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ponovio zaključke Ustavnog suda da sadržaj objava ne predstavlja izražavanja misli o aktuelnim pitanjima od opšteg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intresa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nego veoma neprimjeren oblik dijaloga kojim se zagovara strategija ponašanja prema jednoj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tničkoj grupi u BD</a:t>
            </a:r>
          </a:p>
          <a:p>
            <a:pPr algn="just"/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koristio izraze koji su veoma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uvredljivi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pripadnike jedne etničke grupe „..taj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smrdski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Božić“, „..riješiti se opasnosti iza leđa“, „..centar grada bi onda trebao biti polako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ičišćen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„..tu žive Srbi naseljeni iz raznih vukojebina“</a:t>
            </a:r>
          </a:p>
          <a:p>
            <a:pPr algn="just"/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naveo da su domaće vlasti u boljoj poziciji da ispituju i tumače činjenice i da primjene domaći zakon</a:t>
            </a:r>
          </a:p>
          <a:p>
            <a:pPr algn="just"/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objavama (čak iako su napisane u hipotetičkoj formi) dirnuo u veoma osjetljivu materiju etničkih odnosa u postratnom bosanskom društvu</a:t>
            </a:r>
          </a:p>
          <a:p>
            <a:pPr algn="just"/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Domaći sudovi su ispitali predmet s pažnjom i u skladu </a:t>
            </a:r>
            <a:r>
              <a:rPr lang="sr-Latn-BA" sz="18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sr-Latn-BA" sz="180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načelima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 člana 10 Konvencije i dali relevantne i dovoljne razloge za osuđujuću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presudu</a:t>
            </a:r>
          </a:p>
          <a:p>
            <a:pPr algn="just"/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Priroda i težina sankcije, izrečene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sancije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nisu bile neproporcionalne</a:t>
            </a:r>
          </a:p>
          <a:p>
            <a:pPr algn="just"/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zaključio – nema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člana 10 Konvencije</a:t>
            </a:r>
          </a:p>
          <a:p>
            <a:pPr algn="just"/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Aplikacija očigledno neosnovana i mora se odbaciti</a:t>
            </a:r>
          </a:p>
          <a:p>
            <a:pPr algn="just"/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6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/>
        </p:nvSpPr>
        <p:spPr>
          <a:xfrm>
            <a:off x="844062" y="3048000"/>
            <a:ext cx="807133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en-US" sz="4400" b="1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HVALA </a:t>
            </a:r>
            <a:r>
              <a:rPr lang="en-US" sz="4400" b="1" i="0" u="none" strike="noStrike" cap="none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NA PAŽNJI!</a:t>
            </a:r>
            <a:endParaRPr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GOVOR MRŽNJE – OGRANIČENJE SLOBODE IZRAŽAVANJA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Clr>
                <a:srgbClr val="9F0000"/>
              </a:buClr>
              <a:buSzPts val="4400"/>
              <a:buNone/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Član 10. stav 2. EKLJP:</a:t>
            </a:r>
          </a:p>
          <a:p>
            <a:pPr algn="just"/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Ostvarivanje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pošto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obaveze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odgovornost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podvrgnuti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formalnostima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ograničenjima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kaznama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propisanim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demokratskom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bezbijednosti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teritorijalnog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integriteta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bezbijednosti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kriminala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zdravlja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ugleda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otkrivanja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povjerljivih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očuvanja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autoriteta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nepristrasnosti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sudstva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Latn-BA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1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/>
        </p:nvSpPr>
        <p:spPr>
          <a:xfrm>
            <a:off x="621324" y="550985"/>
            <a:ext cx="7907215" cy="6049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GRANICA IZMEĐU DOPUŠTENOG I ZABRANJENOG IZRAŽAVANJA?</a:t>
            </a:r>
          </a:p>
          <a:p>
            <a:pPr algn="ctr"/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Handyside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Ujedinjenog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Kraljevstva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7.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decembra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1976.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istakao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primjenjuje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poželjne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neuvredljivim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neutralnim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vrijeđaju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šokiraju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uznemiravaju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zahtjevi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pluralizma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tolerancije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širokoumnosti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demokratskog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Latn-BA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/>
        </p:nvSpPr>
        <p:spPr>
          <a:xfrm>
            <a:off x="492369" y="832339"/>
            <a:ext cx="8042031" cy="509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presudi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Erbakan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Turske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6.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2006.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istakao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“…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</a:t>
            </a:r>
            <a:r>
              <a:rPr lang="bs-Latn-BA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ija</a:t>
            </a:r>
            <a:r>
              <a:rPr lang="bs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poštovanje jednakog dostojanstva svih ljudi </a:t>
            </a:r>
            <a:r>
              <a:rPr lang="bs-Latn-BA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konstituiše</a:t>
            </a:r>
            <a:r>
              <a:rPr lang="bs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temelje demokratske, pluralističke zajednice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s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Imajući to na umu, a kao pitanje principa, može se smatrati nužnim u određenim demokratskim društvima da se sankcionišu ili čak spriječe svi oblici </a:t>
            </a:r>
            <a:r>
              <a:rPr lang="bs-Latn-BA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bs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koji šire, potiču, promovišu ili opravdavaju mržnju zasnovanu na netoleranciji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bs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uslovom da su te nametnute formalnosti, uslovi, ograničenja ili kazne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proporcionalne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zakonitom cilju koji se želi ostvariti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/>
        </p:nvSpPr>
        <p:spPr>
          <a:xfrm>
            <a:off x="726831" y="990599"/>
            <a:ext cx="7731369" cy="5199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Pojednostavljeno, ESLJP je odredio da su zabranjeni svi oblici izražavanja koji predstavljaju govor mržnje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praksi često teško odrediti granicu između slobode izražavanja i govora mržnje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 izražavanja štiti sadržaj izražavanja i formu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 praksi ESLJP, jedino ograničenje u pogledu sadržaja – izražavanje ideja kojima se promoviše nacistička ideologija, negira holokaust i poziva na mržnju i rasnu diskriminaciju 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BA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Garaudy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protiv Francuske, presuda od 24. juna 2003. godine)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 JE GOVOR MRŽNJE?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postoji univerzalna definicija 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Savjet Evrope u cilju </a:t>
            </a:r>
            <a:r>
              <a:rPr lang="sr-Latn-BA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sprečavanja</a:t>
            </a: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govora mržnje usvojio je Preporuku br. 20 o govoru mržnje iz 1997. godine, koja pod govorom mržnje podrazumijeva:</a:t>
            </a:r>
          </a:p>
          <a:p>
            <a:pPr marL="114300" indent="0" algn="just">
              <a:buNone/>
            </a:pP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podstiču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promovišu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opravdavaju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rasnu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ksenofobiju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antisemitizam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zasnovane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netoleranciji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netoleranciju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izraženu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agresivni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nacionalizam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etnocentrizam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diskriminaciju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neprijateljstvo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manjinama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imigrantima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ljudima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imigrantskog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porijekla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sr-Latn-BA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 dao preciznu definiciju govora </a:t>
            </a: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mržnje</a:t>
            </a:r>
            <a:endParaRPr lang="sr-Latn-BA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svojim presudama poziva se na „sve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podstiče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promoviše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opravdava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mržanja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zasnovana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netoleranciji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vjersku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netoleranciju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algn="just"/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5669100"/>
          </a:xfrm>
        </p:spPr>
        <p:txBody>
          <a:bodyPr/>
          <a:lstStyle/>
          <a:p>
            <a:pPr marL="114300" indent="249238" algn="ctr">
              <a:buNone/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MEĐUNARODNI NORMATIVNI OKVIR SLOBODE  IZRAŽAVANJA I GOVORA MRŽNJE</a:t>
            </a:r>
          </a:p>
          <a:p>
            <a:pPr marL="114300" indent="249238" algn="ctr">
              <a:buNone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249238" algn="just">
              <a:buNone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Ujedinjene 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nacije:</a:t>
            </a:r>
          </a:p>
          <a:p>
            <a:pPr marL="114300" indent="249238" algn="just">
              <a:buNone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Opšta deklaracija o ljudskim pravima (1948)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Međunarodni pakt o građanskim i političkim pravima (1966)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Međunarodna konvencija o ukidanju svih oblika rasne diskriminacije (1966)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Konvencija o ukidanju svih oblika diskriminacije žena (1979)</a:t>
            </a:r>
          </a:p>
          <a:p>
            <a:pPr marL="57150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Rezolucija UN-ovog Vijeća za ljudska prava o promovisanju, zaštiti i ostvarivanju ljudskih prava na internetu (2012)</a:t>
            </a:r>
          </a:p>
          <a:p>
            <a:pPr marL="571500" indent="-457200" algn="just">
              <a:buFont typeface="+mj-lt"/>
              <a:buAutoNum type="arabicPeriod"/>
            </a:pPr>
            <a:endParaRPr lang="sr-Latn-BA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4889</Words>
  <Application>Microsoft Office PowerPoint</Application>
  <PresentationFormat>On-screen Show (4:3)</PresentationFormat>
  <Paragraphs>291</Paragraphs>
  <Slides>39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Times New Roman</vt:lpstr>
      <vt:lpstr>Trebuchet MS</vt:lpstr>
      <vt:lpstr>Default Design</vt:lpstr>
      <vt:lpstr>PowerPoint Presentation</vt:lpstr>
      <vt:lpstr>PowerPoint Presentation</vt:lpstr>
      <vt:lpstr>PowerPoint Presentation</vt:lpstr>
      <vt:lpstr>GOVOR MRŽNJE – OGRANIČENJE SLOBODE IZRAŽAVANJA</vt:lpstr>
      <vt:lpstr>PowerPoint Presentation</vt:lpstr>
      <vt:lpstr>PowerPoint Presentation</vt:lpstr>
      <vt:lpstr>PowerPoint Presentation</vt:lpstr>
      <vt:lpstr>STA JE GOVOR MRŽNJE?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STATUT BRČKO DISTRIKTA BiH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 Tadic-Stojisavljevic</dc:creator>
  <cp:lastModifiedBy>Sanja Tadic-Stojisavljevic</cp:lastModifiedBy>
  <cp:revision>147</cp:revision>
  <cp:lastPrinted>2018-11-09T12:55:16Z</cp:lastPrinted>
  <dcterms:modified xsi:type="dcterms:W3CDTF">2018-11-13T11:51:12Z</dcterms:modified>
</cp:coreProperties>
</file>