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24"/>
  </p:notes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84" r:id="rId12"/>
    <p:sldId id="285" r:id="rId13"/>
    <p:sldId id="280" r:id="rId14"/>
    <p:sldId id="264" r:id="rId15"/>
    <p:sldId id="265" r:id="rId16"/>
    <p:sldId id="267" r:id="rId17"/>
    <p:sldId id="268" r:id="rId18"/>
    <p:sldId id="269" r:id="rId19"/>
    <p:sldId id="270" r:id="rId20"/>
    <p:sldId id="271" r:id="rId21"/>
    <p:sldId id="272" r:id="rId22"/>
    <p:sldId id="276" r:id="rId23"/>
  </p:sldIdLst>
  <p:sldSz cx="9144000" cy="6858000" type="screen4x3"/>
  <p:notesSz cx="6883400" cy="9906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7450" y="742950"/>
            <a:ext cx="4589100" cy="371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:notes"/>
          <p:cNvSpPr txBox="1">
            <a:spLocks noGrp="1"/>
          </p:cNvSpPr>
          <p:nvPr>
            <p:ph type="body" idx="1"/>
          </p:nvPr>
        </p:nvSpPr>
        <p:spPr>
          <a:xfrm>
            <a:off x="688325" y="4705350"/>
            <a:ext cx="550680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742950"/>
            <a:ext cx="4951412" cy="371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/>
        </p:nvSpPr>
        <p:spPr>
          <a:xfrm>
            <a:off x="1055077" y="2033954"/>
            <a:ext cx="7444154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5400"/>
              <a:buFont typeface="Trebuchet MS"/>
              <a:buNone/>
            </a:pPr>
            <a:r>
              <a:rPr lang="sr-Latn-BA" sz="5400" b="1" i="0" u="none" strike="noStrike" cap="none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Sloboda izražavanja</a:t>
            </a:r>
            <a:endParaRPr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1386254" y="4870938"/>
            <a:ext cx="678180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sr-Latn-BA" sz="2400" b="1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Sanja Tadić </a:t>
            </a:r>
            <a:r>
              <a:rPr lang="sr-Latn-BA" sz="2400" b="1" i="0" u="none" strike="noStrike" cap="none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Stojisavljević</a:t>
            </a:r>
            <a:endParaRPr lang="sr-Latn-BA" sz="2400" b="1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endParaRPr lang="sr-Latn-BA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sr-Latn-B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Teslić 15. - 16. novembar 2018. godine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endParaRPr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477" y="422031"/>
            <a:ext cx="8229600" cy="6881583"/>
          </a:xfrm>
        </p:spPr>
        <p:txBody>
          <a:bodyPr/>
          <a:lstStyle/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je konstatovao da je osuda za klevetu predstavljala miješanje u njegovo pravo na slobodu izražavanja „od strane javne vlasti“, miješanje je bilo propisano zakonom i imalo legitiman cilj (zaštita ugleda ili prava drugih)</a:t>
            </a: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Konstatovao je da je obaveza štampe (sredstava javnog informisanja) da prenosi informacije i ideje o političkim pitanjima i drugim pitanjima od javnog interesa, a javnost s druge strane ima pravo da ove informacije prima</a:t>
            </a: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Naglasio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da su granice prihvatljive kritike šire u odnosu na političare, nego u odnosu na druga lica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Relevantni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članci su se ticali političkih pitanja od javnog interesa u Austriji, članak se ticao g.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Krajskog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kao političara, a morao se uzeti u obzir i politički kontekst u kojem je članak pisan, neposredno nakon opštih izbora  u oktobru 1975.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praviti razliku između činjenica i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vrijednosnih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sudova, te da li je novinar postupao </a:t>
            </a:r>
            <a:r>
              <a:rPr lang="sr-Latn-BA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bona </a:t>
            </a:r>
            <a:r>
              <a:rPr lang="sr-Latn-BA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fide</a:t>
            </a: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zaključio da su se članci odnosili na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vrijednosne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sudove g.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Lingensa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činjenice na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koima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zasnovao svoje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vrijednosne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sudove su bile nesporne i on je postupao </a:t>
            </a:r>
            <a:r>
              <a:rPr lang="sr-Latn-BA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bona </a:t>
            </a:r>
            <a:r>
              <a:rPr lang="sr-Latn-BA" sz="1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fide</a:t>
            </a: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Utvrđena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povreda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člana 10 Evropske konvencije, jer miješanje u slobodu izražavanja nije bilo „neophodno u demokratskom društvu“, nije bilo proporcionalno legitimnom cilju „zaštita ugleda drugih“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tabLst>
                <a:tab pos="269875" algn="l"/>
              </a:tabLst>
            </a:pP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15" y="896815"/>
            <a:ext cx="8229600" cy="5151287"/>
          </a:xfrm>
        </p:spPr>
        <p:txBody>
          <a:bodyPr/>
          <a:lstStyle/>
          <a:p>
            <a:pPr marL="114300" lvl="0" indent="0" algn="just">
              <a:buClr>
                <a:srgbClr val="9F0000"/>
              </a:buClr>
              <a:buSzPts val="4000"/>
              <a:buNone/>
            </a:pP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Bodrožić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ESLJP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2009. 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Željko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Bodrožić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novinar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političke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partije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urednik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lokalnih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nedeljnih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Kikindske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proglašen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uvreda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kleveta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kažnjen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novčanom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objavljivanja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Kikindske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2003.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naslovom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Riječ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fašista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istoričara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J.P.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nazvao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fašistom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idiotom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„članom fašističkog pokreta“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datih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TV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emisiji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nacionalnim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manjinama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Vojvodini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primjenio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trodjelni test:</a:t>
            </a:r>
          </a:p>
          <a:p>
            <a:pPr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propisano zakonom – Krivičnim zakonikom Republike Srbije</a:t>
            </a:r>
          </a:p>
          <a:p>
            <a:pPr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legitimni cilj – Zaštita prava i ugleda dugog </a:t>
            </a:r>
          </a:p>
          <a:p>
            <a:pPr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neophodno u demokratskom društvu</a:t>
            </a:r>
          </a:p>
        </p:txBody>
      </p:sp>
    </p:spTree>
    <p:extLst>
      <p:ext uri="{BB962C8B-B14F-4D97-AF65-F5344CB8AC3E}">
        <p14:creationId xmlns:p14="http://schemas.microsoft.com/office/powerpoint/2010/main" val="6693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846"/>
            <a:ext cx="8229600" cy="5950454"/>
          </a:xfrm>
        </p:spPr>
        <p:txBody>
          <a:bodyPr/>
          <a:lstStyle/>
          <a:p>
            <a:pPr marL="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aglasio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termini „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fašist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„idiot“,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zasnivala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osuda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uvredljivim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 da se u određenim okolnostima mogu smatrati prihvatljivom kritikom</a:t>
            </a:r>
          </a:p>
          <a:p>
            <a:pPr marL="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Izjave </a:t>
            </a:r>
            <a:r>
              <a:rPr lang="sr-Latn-BA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aplikanta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posmatrati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kontekstu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date su kao reakcija na izjave J.P. na državnoj televiziji o nacionalnim manjinama u Vojvodini u kojoj živi 35% nesrpskog stanovništva (netolerancija prema nacionalnim manjinama)</a:t>
            </a:r>
          </a:p>
          <a:p>
            <a:pPr marL="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našao da se izjave </a:t>
            </a:r>
            <a:r>
              <a:rPr lang="sr-Latn-BA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aplikanta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predstavljaju </a:t>
            </a:r>
            <a:r>
              <a:rPr lang="sr-Latn-BA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vrijednosne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sudove, koji se ne dokazuju </a:t>
            </a:r>
          </a:p>
          <a:p>
            <a:pPr marL="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aključio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sudovi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vrlo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tumačili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smatrati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prihvatljivom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kritikom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J.P. je morao pokazati veći stepen tolerancije</a:t>
            </a:r>
          </a:p>
          <a:p>
            <a:pPr marL="342900" lvl="1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ocijenio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aplikant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novinskom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riječi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predstavljale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reakciju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provokativan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 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konktekstu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slobodne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debate 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op</a:t>
            </a:r>
            <a:r>
              <a:rPr lang="sr-Latn-BA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“, t</a:t>
            </a: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nasilje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endParaRPr lang="sr-Latn-BA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Priroda  i težina kazne</a:t>
            </a:r>
          </a:p>
          <a:p>
            <a:pPr marL="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</a:t>
            </a:r>
            <a:r>
              <a:rPr lang="sr-Latn-BA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apelanta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rezultirao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kršenjem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3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984" y="274636"/>
            <a:ext cx="8135815" cy="5851663"/>
          </a:xfrm>
        </p:spPr>
        <p:txBody>
          <a:bodyPr/>
          <a:lstStyle/>
          <a:p>
            <a:pPr lvl="0" algn="l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Ustav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Republike Srpske</a:t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Član 26. „Zajamčena je sloboda štampe i drugih sredstava javnog obavještavanja. Slobodno je osnivanje novinskih i izdavačkih preduzeća, izdavanje novina i javno obavještavanje drugim sredstvima u skladu sa zakonom. Cenzura štampe i drugih vidova javnog obavještavanja je zabranjena“.</a:t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/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Ustav Federacije BiH</a:t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Član 2. stav 1) l – Zaštićena je „sloboda govora i štampe“</a:t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/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Statut Brčko Distrikta BiH</a:t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Član 17. garantuje pravo na „javno informisanje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“</a:t>
            </a:r>
            <a:b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/>
            </a:r>
            <a:b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</a:b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Zakon o slobodi pristupa informacijama BiH, RS, Federacije BiH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4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/>
        </p:nvSpPr>
        <p:spPr>
          <a:xfrm>
            <a:off x="574431" y="211016"/>
            <a:ext cx="7948246" cy="6646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r>
              <a:rPr lang="sr-Latn-BA" sz="2400" i="1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Med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žlis Islamske zajednice Brčko i drugi protiv BiH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</a:t>
            </a: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resuda ESLJP, Veliko vijeće iz 2017. godine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Predmet se odnosio na postupak zbog klevete pokrenut od strane M.S. urednice zabavnog programa Javne radio stanice u Brčko Distriktu, koja je bila kandidat za mjesto državnog službenika - direktora te stanice, protiv četiri nevladine organizacije, nakon što je javno objavljeno pismo koje su one uputile najvišim organima vlasti Brčko Distrikta u kojem su iznijele pritužbe na njen rad, kao i na postupak izbora direktora te stanice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„Prema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našim informacijama dotična gospođa je</a:t>
            </a: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u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nedeljniku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NIN kao komentar na rušenje džamije u Brčkom izjavila da Muslimani nisu narod, da ne posjeduju kulturu, te da samim tim rušenje džamije ne može biti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kulturocid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u poslovnim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prostorijama radija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demonstartivno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kidala kalendar sa rasporedom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vjersih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obreda u toku Ramazana.. </a:t>
            </a: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..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preko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zvaničnog grba BiH postavila je grb Republike Srpske</a:t>
            </a:r>
          </a:p>
          <a:p>
            <a:pPr marL="4572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kao urednik zabavnog programa zabranila emitovanje sevdalinki..“ </a:t>
            </a: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Pismo je ubrzo objavljeno u tri različita dnevna lista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10000"/>
                </a:schemeClr>
              </a:buClr>
              <a:buSzPct val="100000"/>
            </a:pP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1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endParaRPr lang="sr-Latn-BA" sz="20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/>
        </p:nvSpPr>
        <p:spPr>
          <a:xfrm>
            <a:off x="422031" y="351692"/>
            <a:ext cx="8118231" cy="6131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572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lvl="0" indent="-342900" algn="just"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Sudovi Brčko Distrikta su utvrdili da su spornim pismom tuženi povrijedili čast i ugled tužiteljice i obavezani su da tužiteljici naknade nematerijalnu štetu</a:t>
            </a:r>
          </a:p>
          <a:p>
            <a:pPr marL="342900" lvl="0" indent="-342900" algn="just"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Aplikanti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tvrdili da je spornim presudama povrijeđeno njihovo pravo na slobodu izražavanja</a:t>
            </a:r>
          </a:p>
          <a:p>
            <a:pPr marL="342900" lvl="0" indent="-342900" algn="just"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Veliko Vijeće ESLJP je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primjenilo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trodjelni test te potvrdilo da nije došlo do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povrede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člana 10 Konvencije</a:t>
            </a:r>
          </a:p>
          <a:p>
            <a:pPr lvl="0" algn="just">
              <a:buClr>
                <a:schemeClr val="accent4">
                  <a:lumMod val="10000"/>
                </a:schemeClr>
              </a:buClr>
              <a:buSzPct val="100000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      - propisano zakonom </a:t>
            </a:r>
          </a:p>
          <a:p>
            <a:pPr lvl="0" algn="just">
              <a:buClr>
                <a:schemeClr val="accent4">
                  <a:lumMod val="10000"/>
                </a:schemeClr>
              </a:buClr>
              <a:buSzPct val="100000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      - legitiman cilj – zaštita ugleda i prava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drugih 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lvl="0" algn="just">
              <a:buClr>
                <a:schemeClr val="accent4">
                  <a:lumMod val="10000"/>
                </a:schemeClr>
              </a:buClr>
              <a:buSzPct val="100000"/>
            </a:pP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      - neophodno u demokratskom društvu</a:t>
            </a:r>
          </a:p>
          <a:p>
            <a:pPr marL="285750" lvl="0" indent="-28575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Sud je naveo da su domaći 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sudovi, pravilno zaključili da su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aplikanti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postupali nemarno, jer su jednostavno prijavili navodne neregularnosti u radu urednice zabavnog programa, prije nego što su preduzeli razuman napor kako bi provjerili tačnost svojih navoda. Sporni navodi u pismu su se odnosili na činjenice koje su bile neistinite, a </a:t>
            </a:r>
            <a:r>
              <a:rPr lang="sr-Latn-BA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aplikanti</a:t>
            </a:r>
            <a:r>
              <a:rPr lang="sr-Latn-BA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prije iznošenja tih navoda nisu uložili razuman napor da provjere njihovu 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istinitost</a:t>
            </a:r>
          </a:p>
          <a:p>
            <a:pPr marL="285750" lvl="0" indent="-28575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Sud je u svojoj presudi rekao „Vijeće je uvjereno da je sporno uplitanje potkrijepljeno relevantnim i dovoljnim razlozima, te da su vlasti tužene države uspostavile pravičnu ravnotežu između interesa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aplikanata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u pogledu slobode govora, s jedne strane i interesa M.S. u pogledu zaštite njenog ugleda, s druge strane, postupajući u okviru svoga polja slobodne procjene“ (paragraf 121)</a:t>
            </a:r>
            <a:endParaRPr lang="sr-Latn-BA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339634" y="535577"/>
            <a:ext cx="8341306" cy="5982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NEGATIVNE I POZITIVNE OBAVEZE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Član 10. Evropske konvencije nalaže: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Da se države suzdrže od bilo kog čina koji bi predstavljao ugrožavanje slobode izražavanja</a:t>
            </a: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1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Zahtjeva preduzimanje svih neophodnih mjera kako bi se osiguralo da svaki pojedinac uživa slobodu izražavanja u predviđenim granicama</a:t>
            </a:r>
          </a:p>
          <a:p>
            <a:pPr marL="363538" marR="0" lvl="0" indent="-36353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Tx/>
              <a:buChar char="-"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Ustavni sud BiH u svojim presudama ističe: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„Ugroziti, stoga, na bilo koji način slobodu izražavanja, i u okviru toga, slobodu medija, ne znači samo ugroziti neka lična, ustavom zajamčena prava novinara, nego to znači ugroziti jedno od ključnih načela demokratskog društva, pa stoga, i samu demokratiju kao oblik vladavine i pretpostavku za ostvarenje svih drugih proklamovanih ljudskih prava i sloboda“ AP 312/08, AP 758/09</a:t>
            </a: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844062" y="422031"/>
            <a:ext cx="7649307" cy="540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400" i="0" u="none" strike="noStrike" cap="none" dirty="0" smtClean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4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OGRANIČENJA SLOBODE IZRAŽAVANJA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Član 10. stav 2. EKLJP:</a:t>
            </a:r>
          </a:p>
          <a:p>
            <a:pPr algn="just"/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Ostvarivanje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pošto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obaveze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odgovornost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podvrgnuti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formalnostima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ograničenjima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kaznama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propisanim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demokratskom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bezbijednosti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teritorijalnog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bezbijednosti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kriminala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zdravlja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ugleda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otkrivanja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povjerljivih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očuvanja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autoriteta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nepristrasnosti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sudstva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Latn-BA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200" b="1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/>
        </p:nvSpPr>
        <p:spPr>
          <a:xfrm>
            <a:off x="539262" y="613954"/>
            <a:ext cx="8165122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TRODJELNI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NEOPHODNOSTI U DEMOKRATKOM DRUŠTVU</a:t>
            </a:r>
          </a:p>
          <a:p>
            <a:pPr algn="ctr"/>
            <a:endParaRPr lang="sr-Latn-BA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  <a:tabLst>
                <a:tab pos="984250" algn="l"/>
              </a:tabLst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je ograničavanje slobode izražavanja predviđeno zakonom?  kvalitet zakona (jasan, pristupačan, predvidiv)</a:t>
            </a:r>
          </a:p>
          <a:p>
            <a:pPr algn="just">
              <a:tabLst>
                <a:tab pos="984250" algn="l"/>
              </a:tabLst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984250" algn="l"/>
              </a:tabLst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Da li ograničavanje im legitiman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cilj?     </a:t>
            </a:r>
          </a:p>
          <a:p>
            <a:pPr marL="457200" indent="-457200" algn="just">
              <a:buClr>
                <a:schemeClr val="accent5">
                  <a:lumMod val="50000"/>
                </a:schemeClr>
              </a:buClr>
              <a:buFont typeface="+mj-lt"/>
              <a:buAutoNum type="alphaLcPeriod"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opštih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teritorijalnog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integriteta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zdravlja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Clr>
                <a:schemeClr val="accent5">
                  <a:lumMod val="50000"/>
                </a:schemeClr>
              </a:buClr>
              <a:buFont typeface="+mj-lt"/>
              <a:buAutoNum type="alphaLcPeriod"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ugleda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sprečavanja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odavanja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povjerljivih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accent5">
                  <a:lumMod val="50000"/>
                </a:schemeClr>
              </a:buClr>
              <a:buFont typeface="+mj-lt"/>
              <a:buAutoNum type="alphaLcPeriod"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očuvanje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autoriteta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nepristrasnosti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sudstva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457200" algn="just">
              <a:buAutoNum type="arabicPeriod"/>
              <a:tabLst>
                <a:tab pos="984250" algn="l"/>
              </a:tabLst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984250" algn="l"/>
              </a:tabLst>
            </a:pP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je ograničavanje neophodno u demokratskom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društvu?</a:t>
            </a: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  <a:tabLst>
                <a:tab pos="984250" algn="l"/>
              </a:tabLst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/>
        </p:nvSpPr>
        <p:spPr>
          <a:xfrm>
            <a:off x="422031" y="398586"/>
            <a:ext cx="8228241" cy="568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r>
              <a:rPr lang="sr-Latn-BA" sz="22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ESLJP je svoju ulogu u razmatranju nacionalnih ograničenja slobode izražavanja opisao na sljedeći način: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endParaRPr lang="sr-Latn-BA" sz="22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algn="just"/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slobodne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procjene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utvrđivanja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li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ograničavanjem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ruku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ruku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nadzorom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obuhvatajući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zakonodavstvo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to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zakonodavstvo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sprovodi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donio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nezavisni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stoga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ovlašćen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donese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konačnu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tome da li je ‘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u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slobodom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zajemčena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svojih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nadzornih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ovlašćenja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preuzima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ulogu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domaćih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nadležnih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tijela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preispituje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tijela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donijela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ovlašćenjima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U tom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smislu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mora da se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uvjeri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to da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tijela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primijenila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načelima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sadržanim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tome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oslanjali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prihvatljivu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procjenu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relevantnih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činjenica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BA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Hertel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Švajcarske</a:t>
            </a: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1998)</a:t>
            </a:r>
            <a:endParaRPr sz="22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/>
        </p:nvSpPr>
        <p:spPr>
          <a:xfrm>
            <a:off x="550985" y="855784"/>
            <a:ext cx="7965830" cy="5169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KLJUČNI TERMINI I KOMPONENTE KOJE SE TIČU SLOBODE IZRAŽAVANJA</a:t>
            </a:r>
          </a:p>
          <a:p>
            <a:pPr algn="ctr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 10. stav 1. Evropske konvencije o osnovnim ljudskim pravima i slobodama:</a:t>
            </a:r>
          </a:p>
          <a:p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sopstvenog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mišljenja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primanja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saopštavanja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prenošenja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Ovaj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zahtijevaju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dozvole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 radio,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televizijskih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filmsk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 kompanija“.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/>
        </p:nvSpPr>
        <p:spPr>
          <a:xfrm>
            <a:off x="586154" y="550985"/>
            <a:ext cx="8042032" cy="586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ULOGA SUDIJA I TUŽILACA U ZAŠTITI SLOBODE IZRAŽAVANJA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Ustav BiH u članu II, stav 2:</a:t>
            </a:r>
            <a:endParaRPr lang="sr-Latn-BA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Međunarodni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predviđeni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Evropskoj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direktno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primjenjuju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prioritet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Ustavni sud BiH je u više navrata isticao da su „ključna uloga i zadaća nezavisnog sudstva da u svakom pojedinačnom slučaju jasno utvrdi granicu između opravdanih i potrebnih, te neopravdanih i nepotrebnih ograničenja, koja neko načelo potvrđuju kao pravilo ili ga negiraju kao puku deklaraciju“</a:t>
            </a:r>
          </a:p>
          <a:p>
            <a:pPr algn="just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 312/08, AP 758/09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/>
        </p:nvSpPr>
        <p:spPr>
          <a:xfrm>
            <a:off x="656492" y="668215"/>
            <a:ext cx="7801708" cy="501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>
              <a:buClr>
                <a:srgbClr val="9F0000"/>
              </a:buClr>
              <a:buSzPts val="4000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 zakon BiH </a:t>
            </a:r>
          </a:p>
          <a:p>
            <a:pPr lvl="0" algn="just">
              <a:buClr>
                <a:srgbClr val="9F0000"/>
              </a:buClr>
              <a:buSzPts val="4000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(„Službeni glasnik BiH“, broj 3/03, 32/03, 37/03, 54/04, 61/04, 30/05, 53/06, 55/06, 32/07, 8/10, 47/14, 22/15, 40/15)</a:t>
            </a:r>
          </a:p>
          <a:p>
            <a:pPr lvl="0" algn="just">
              <a:buClr>
                <a:srgbClr val="9F0000"/>
              </a:buClr>
              <a:buSzPts val="4000"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r>
              <a:rPr lang="sr-Latn-B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 239. 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Neizvršenje odluke Ustavnog suda BiH, Suda BiH, Doma za ljudska prava ili Evropskog suda za ljudska prava</a:t>
            </a:r>
          </a:p>
          <a:p>
            <a:pPr lvl="0" algn="just">
              <a:buClr>
                <a:srgbClr val="9F0000"/>
              </a:buClr>
              <a:buSzPts val="4000"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F0000"/>
              </a:buClr>
              <a:buSzPts val="4000"/>
            </a:pP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„Službeno lice u institucijama BiH, Institucijama entiteta ili institucijama Brčko Distrikta BiH, koje odbije da izvrši konačnu i izvršnu odluku Ustavnog suda BiH, Suda BiH, Doma za ljudska prava ili Evropskog suda za ljudska prava ili </a:t>
            </a:r>
            <a:r>
              <a:rPr lang="sr-Latn-B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sprečava</a:t>
            </a:r>
            <a:r>
              <a:rPr lang="sr-Latn-B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takva odluka izvrši ili na drugi način onemogućava njeno izvršenje, kazniće se kaznom zatvora od šest mjeseci do pet godina“ </a:t>
            </a:r>
          </a:p>
          <a:p>
            <a:pPr lvl="0" algn="just">
              <a:buClr>
                <a:srgbClr val="9F0000"/>
              </a:buClr>
              <a:buSzPts val="4000"/>
            </a:pPr>
            <a:endParaRPr lang="sr-Latn-BA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/>
        </p:nvSpPr>
        <p:spPr>
          <a:xfrm>
            <a:off x="844062" y="3048000"/>
            <a:ext cx="807133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en-US" sz="4400" b="1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HVALA </a:t>
            </a:r>
            <a:r>
              <a:rPr lang="en-US" sz="4400" b="1" i="0" u="none" strike="noStrike" cap="none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NA PAŽNJI!</a:t>
            </a:r>
            <a:endParaRPr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3589"/>
            <a:ext cx="8229600" cy="5172711"/>
          </a:xfrm>
        </p:spPr>
        <p:txBody>
          <a:bodyPr/>
          <a:lstStyle/>
          <a:p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Dominantan značaj slobode izražavanja</a:t>
            </a:r>
          </a:p>
          <a:p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„Sloboda izražavanja predstavlja jedan od osnovnih temelja demokratskog društva i preduslov je za njegov napredak, kao i za lično ispunjenje svakog pojedinca“ (</a:t>
            </a:r>
            <a:r>
              <a:rPr lang="sr-Latn-BA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Lingens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protiv Austrije, 1986. godina, </a:t>
            </a:r>
            <a:r>
              <a:rPr lang="sr-Latn-BA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Sener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protiv Turske 2000. godina, </a:t>
            </a:r>
            <a:r>
              <a:rPr lang="sr-Latn-BA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protiv Luksemburga 2001. godina)</a:t>
            </a:r>
          </a:p>
          <a:p>
            <a:pPr algn="just"/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Ustavni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sud BiH u potpunosti prihvata koncept člana 10. Konvencije i stavove sadržane u praksi Evropskog suda, te naglašava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: „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Sloboda izražavanja je </a:t>
            </a:r>
            <a:r>
              <a:rPr lang="sr-Latn-BA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conditio</a:t>
            </a: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sine </a:t>
            </a:r>
            <a:r>
              <a:rPr lang="sr-Latn-BA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qua</a:t>
            </a: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r>
              <a:rPr lang="sr-Latn-BA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non</a:t>
            </a: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r>
              <a:rPr lang="sr-Latn-BA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funkcionisanja i opstanka svakog demokratskog društva i garancija svih drugih ljudskih prava i sloboda“ (AP 520/10)</a:t>
            </a:r>
          </a:p>
          <a:p>
            <a:pPr algn="just"/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/>
        </p:nvSpPr>
        <p:spPr>
          <a:xfrm>
            <a:off x="808892" y="926123"/>
            <a:ext cx="7573108" cy="5310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Pojam izra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žavanja obuhvata: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Govor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Pisanje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Oslikavanje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Reklamiranje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Umjetnost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Radio i televizijsko emitovanje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Novine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Knjige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Letke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Simbolično ponašanje i upotrebu simbola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Tx/>
              <a:buChar char="-"/>
            </a:pPr>
            <a:endParaRPr lang="sr-Latn-BA" sz="2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Tx/>
              <a:buChar char="-"/>
            </a:pPr>
            <a:endParaRPr lang="sr-Latn-BA" sz="2400" b="1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/>
        </p:nvSpPr>
        <p:spPr>
          <a:xfrm>
            <a:off x="550985" y="562708"/>
            <a:ext cx="7907215" cy="6049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/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presudi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Handyside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Ujedinjenog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Kraljevstva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7.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decembra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1976.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istakao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izražavanja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primjenjuje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poželjne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neuvredljivim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neutralnim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vrijeđaju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šokiraju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uznemiravaju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zahtjevi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pluralizma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tolerancije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širokoumnosti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demokratskog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društva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Latn-BA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Ovaj stav Suda u identičnoj formulaciji uvršten je u zakonodavstvo BiH koje se tiču klevete (Zakon o zaštiti od klevete RS, Federacije BiH i Brčko Distrikta BiH) i presudama Ustavnog suda BiH</a:t>
            </a:r>
          </a:p>
          <a:p>
            <a:pPr algn="just"/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AP-840/06, AP-312/08, AP-4275/11, AP-3209/12, AP-      3148/16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/>
        </p:nvSpPr>
        <p:spPr>
          <a:xfrm>
            <a:off x="492369" y="574431"/>
            <a:ext cx="8042031" cy="5357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Član 10. Konvencije štiti: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4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- sadržaj izražavanja, 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- formu  (oblik) izražavanja: 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        - satira (</a:t>
            </a:r>
            <a:r>
              <a:rPr lang="sr-Latn-BA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Rozycki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i </a:t>
            </a:r>
            <a:r>
              <a:rPr lang="sr-Latn-BA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Kulis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protiv Poljske, presuda iz 2009.    godine)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       -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poezija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(</a:t>
            </a:r>
            <a:r>
              <a:rPr lang="sr-Latn-BA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Karatas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protiv Turske, presuda iz 1999. godine)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       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- roman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(Arslan protiv Turske, presuda iz 1999. godine)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endParaRPr lang="sr-Latn-BA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Zakonski propisi u BiH pod pojmom „izražavanje“ podrazumijevaju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„bilo kakvu izjavu, naročito uključujući: svaki usmeni, pisani, audio, vizuelni ili elektronski materijal, bez obzira na sadržaj, formu ili način iznošenja ili pronošenja (Zakoni o kleveti RS, </a:t>
            </a:r>
            <a:r>
              <a:rPr lang="sr-Latn-BA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FBiH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i Brčko Distrikta BiH)“. </a:t>
            </a: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Tx/>
              <a:buChar char="-"/>
            </a:pPr>
            <a:endParaRPr sz="2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726831" y="527539"/>
            <a:ext cx="7731369" cy="5662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sr-Latn-BA" sz="24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Ustav BiH, RS, </a:t>
            </a:r>
            <a:r>
              <a:rPr lang="sr-Latn-BA" sz="2400" i="0" u="none" strike="noStrike" cap="none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FBiH</a:t>
            </a: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 i Statut BD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Jamče slobodu izražavanja i slobodu štampe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2400" i="0" u="none" strike="noStrike" cap="none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Pct val="100000"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Sudska praksa Ustavnog suda BiH: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Zaštićenom formom u dosadašnjim predmetima </a:t>
            </a:r>
            <a:r>
              <a:rPr lang="sr-Latn-BA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pred</a:t>
            </a: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Ustavnim sudom BiH tretirali su se uglavnom natpisi u štampi i izjave date putem elektronskih medija, prvenstveno one date u televizijskim emisijama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Tx/>
              <a:buChar char="-"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Odluke Ustavnog suda BiH 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AP-4275/11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AP-3209/12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AP-3318/13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AP-4961/13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sr-Latn-BA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AP-2841/13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Tx/>
              <a:buChar char="-"/>
            </a:pPr>
            <a:endParaRPr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/>
        </p:nvSpPr>
        <p:spPr>
          <a:xfrm>
            <a:off x="750277" y="914399"/>
            <a:ext cx="7707923" cy="4771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pl-PL" sz="22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pl-PL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r>
              <a:rPr lang="pl-PL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OBIM PRAVA NA SLOBODU IZRAŽAVANJA</a:t>
            </a:r>
            <a:endParaRPr lang="pl-PL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None/>
            </a:pPr>
            <a:endParaRPr lang="pl-PL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endParaRPr lang="pl-PL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1.  Sloboda mišljenja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endParaRPr lang="pl-PL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2.  Sloboda saopštavanja informacija i ideja 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endParaRPr lang="pl-PL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3. Sloboda primanja informacija i ideja 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(pravo na pristup informacijama) – Principi uspostavljeni   u predmetu Tarsasag a Szabadsagjogokert (Unija za građanska prava) protiv Mađarske, Presuda ESLJP iz 2008. godine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</a:pPr>
            <a:endParaRPr lang="pl-PL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400"/>
              <a:buFont typeface="Trebuchet MS"/>
              <a:buAutoNum type="arabicPeriod"/>
            </a:pPr>
            <a:endParaRPr lang="pl-PL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4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/>
        </p:nvSpPr>
        <p:spPr>
          <a:xfrm>
            <a:off x="363415" y="140678"/>
            <a:ext cx="7942385" cy="7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endParaRPr lang="sr-Latn-BA" sz="24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r>
              <a:rPr lang="sr-Latn-BA" sz="2400" i="0" u="none" strike="noStrike" cap="non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>SLOBODA IZRAŽAVANJA I MEDIJI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  <a:buFont typeface="Trebuchet MS"/>
              <a:buNone/>
            </a:pPr>
            <a:endParaRPr lang="sr-Latn-BA" sz="2200" i="0" u="none" strike="noStrike" cap="non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 lvl="0" algn="just">
              <a:buClr>
                <a:srgbClr val="9F0000"/>
              </a:buClr>
              <a:buSzPts val="4000"/>
            </a:pPr>
            <a:r>
              <a:rPr lang="sr-Latn-BA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Lingens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r>
              <a:rPr lang="sr-Latn-BA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protiv Austrije, Presuda ESLJP </a:t>
            </a:r>
            <a:r>
              <a:rPr lang="sr-Latn-BA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od 8. jula 1986 </a:t>
            </a: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lvl="0" algn="just">
              <a:buClr>
                <a:srgbClr val="9F0000"/>
              </a:buClr>
              <a:buSzPts val="4000"/>
            </a:pPr>
            <a:endParaRPr lang="sr-Latn-BA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Lingens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austrijski državljanin, novinar, 1975. godine u bečkom časopisu Profil objavio je dva članka, u kojima je oštro kritikovao tadašnjeg saveznog kancelara Bruna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Krajskog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zbog njegovog stava prema vođi jedne političke partije (Austrijska liberalna partija), koji je tokom Drugog svjetskog rata bio vojno angažovan u SS brigadi, kao i zbog napada G.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Krajskog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Simona </a:t>
            </a:r>
            <a:r>
              <a:rPr lang="sr-Latn-BA" sz="1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Vizentala</a:t>
            </a:r>
            <a:r>
              <a:rPr lang="sr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koji je javno optuživao tog političara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Krajski</a:t>
            </a:r>
            <a:r>
              <a:rPr lang="sr-Latn-BA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pokrenuo postupak po privatnoj tužbi za klevetu u sredstvima javnog informisanja i </a:t>
            </a:r>
            <a:r>
              <a:rPr lang="sr-Latn-BA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Lingens</a:t>
            </a:r>
            <a:r>
              <a:rPr lang="sr-Latn-BA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presudom bečkih sudova osuđen i kažnjen novčanom kaznom na 15.000 </a:t>
            </a:r>
            <a:r>
              <a:rPr lang="sr-Latn-BA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šilinga</a:t>
            </a:r>
            <a:endParaRPr lang="sr-Latn-BA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Lingens</a:t>
            </a:r>
            <a:r>
              <a:rPr lang="sr-Latn-BA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podnio žalbu Komisiji za ljudska prava navodeći da je osudom za klevetu povrijeđeno njegovo pravo na slobodu izražavanja iz člana 10 Evropske </a:t>
            </a:r>
            <a:r>
              <a:rPr lang="sr-Latn-BA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Latn-BA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Komisija </a:t>
            </a:r>
            <a:r>
              <a:rPr lang="sr-Latn-BA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jednoglasno utvrdila da je član 10 Evropske konvencije povrijeđen, a potom je predmet dostavljen ESLJP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chemeClr val="accent5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r-Latn-BA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</a:pPr>
            <a:endParaRPr lang="sr-Latn-BA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rebuchet MS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0000"/>
              </a:buClr>
              <a:buSzPts val="4000"/>
            </a:pPr>
            <a:r>
              <a:rPr lang="sr-Latn-BA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rebuchet MS"/>
              </a:rPr>
              <a:t> </a:t>
            </a:r>
            <a:endParaRPr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2340</Words>
  <Application>Microsoft Office PowerPoint</Application>
  <PresentationFormat>On-screen Show (4:3)</PresentationFormat>
  <Paragraphs>166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Trebuchet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Ustav Republike Srpske Član 26. „Zajamčena je sloboda štampe i drugih sredstava javnog obavještavanja. Slobodno je osnivanje novinskih i izdavačkih preduzeća, izdavanje novina i javno obavještavanje drugim sredstvima u skladu sa zakonom. Cenzura štampe i drugih vidova javnog obavještavanja je zabranjena“.  Ustav Federacije BiH Član 2. stav 1) l – Zaštićena je „sloboda govora i štampe“  Statut Brčko Distrikta BiH Član 17. garantuje pravo na „javno informisanje“  Zakon o slobodi pristupa informacijama BiH, RS, Federacije BiH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 Tadic-Stojisavljevic</dc:creator>
  <cp:lastModifiedBy>Sanja Tadic-Stojisavljevic</cp:lastModifiedBy>
  <cp:revision>103</cp:revision>
  <dcterms:modified xsi:type="dcterms:W3CDTF">2018-11-13T11:52:01Z</dcterms:modified>
</cp:coreProperties>
</file>