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22" r:id="rId42"/>
    <p:sldId id="314" r:id="rId43"/>
    <p:sldId id="298" r:id="rId44"/>
    <p:sldId id="315" r:id="rId45"/>
    <p:sldId id="316" r:id="rId46"/>
    <p:sldId id="317" r:id="rId47"/>
    <p:sldId id="318" r:id="rId48"/>
    <p:sldId id="319" r:id="rId49"/>
    <p:sldId id="320" r:id="rId50"/>
    <p:sldId id="32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8" d="100"/>
          <a:sy n="58" d="100"/>
        </p:scale>
        <p:origin x="7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BDAC9-B1A6-4DC8-9AE1-3F34281B1166}"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D953A-5881-4F73-95CE-7F50ECED4031}" type="slidenum">
              <a:rPr lang="en-US" smtClean="0"/>
              <a:t>‹#›</a:t>
            </a:fld>
            <a:endParaRPr lang="en-US"/>
          </a:p>
        </p:txBody>
      </p:sp>
    </p:spTree>
    <p:extLst>
      <p:ext uri="{BB962C8B-B14F-4D97-AF65-F5344CB8AC3E}">
        <p14:creationId xmlns:p14="http://schemas.microsoft.com/office/powerpoint/2010/main" val="335767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69F112F-29C0-084A-989B-8D055DE0F1EB}" type="slidenum">
              <a:rPr lang="de-DE" smtClean="0"/>
              <a:t>5</a:t>
            </a:fld>
            <a:endParaRPr lang="de-DE"/>
          </a:p>
        </p:txBody>
      </p:sp>
    </p:spTree>
    <p:extLst>
      <p:ext uri="{BB962C8B-B14F-4D97-AF65-F5344CB8AC3E}">
        <p14:creationId xmlns:p14="http://schemas.microsoft.com/office/powerpoint/2010/main" val="423794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osnove govora mržnje su u najvećem broju vezane za rasu i boju kože (20,2%), nacionalno i etničko porijeklo (30,5%), antisemitizam (23,7%), mržnju prema muslimanima – islamofobiju (11,7%) te seksualnu orijentaciju, kao i za rodno uvjetovanu mržnju</a:t>
            </a:r>
            <a:endParaRPr lang="hr-HR" sz="1800" dirty="0" smtClean="0"/>
          </a:p>
        </p:txBody>
      </p:sp>
      <p:sp>
        <p:nvSpPr>
          <p:cNvPr id="4" name="Slide Number Placeholder 3"/>
          <p:cNvSpPr>
            <a:spLocks noGrp="1"/>
          </p:cNvSpPr>
          <p:nvPr>
            <p:ph type="sldNum" sz="quarter" idx="10"/>
          </p:nvPr>
        </p:nvSpPr>
        <p:spPr/>
        <p:txBody>
          <a:bodyPr/>
          <a:lstStyle/>
          <a:p>
            <a:fld id="{E06E810A-3C3C-456D-9237-F05F07B67042}" type="slidenum">
              <a:rPr lang="en-GB" smtClean="0"/>
              <a:t>11</a:t>
            </a:fld>
            <a:endParaRPr lang="en-GB" dirty="0"/>
          </a:p>
        </p:txBody>
      </p:sp>
    </p:spTree>
    <p:extLst>
      <p:ext uri="{BB962C8B-B14F-4D97-AF65-F5344CB8AC3E}">
        <p14:creationId xmlns:p14="http://schemas.microsoft.com/office/powerpoint/2010/main" val="350514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Razlog zbog kojega je postotak reakcije</a:t>
            </a:r>
            <a:r>
              <a:rPr lang="hr-HR" baseline="0" dirty="0" smtClean="0"/>
              <a:t> veći je i u tome što su IT kompanije znale za period praćenja kao i za identitet osoba koje praćenje rade. </a:t>
            </a:r>
            <a:endParaRPr lang="en-GB" dirty="0"/>
          </a:p>
        </p:txBody>
      </p:sp>
      <p:sp>
        <p:nvSpPr>
          <p:cNvPr id="4" name="Slide Number Placeholder 3"/>
          <p:cNvSpPr>
            <a:spLocks noGrp="1"/>
          </p:cNvSpPr>
          <p:nvPr>
            <p:ph type="sldNum" sz="quarter" idx="10"/>
          </p:nvPr>
        </p:nvSpPr>
        <p:spPr/>
        <p:txBody>
          <a:bodyPr/>
          <a:lstStyle/>
          <a:p>
            <a:fld id="{E06E810A-3C3C-456D-9237-F05F07B67042}" type="slidenum">
              <a:rPr lang="en-GB" smtClean="0"/>
              <a:t>12</a:t>
            </a:fld>
            <a:endParaRPr lang="en-GB" dirty="0"/>
          </a:p>
        </p:txBody>
      </p:sp>
    </p:spTree>
    <p:extLst>
      <p:ext uri="{BB962C8B-B14F-4D97-AF65-F5344CB8AC3E}">
        <p14:creationId xmlns:p14="http://schemas.microsoft.com/office/powerpoint/2010/main" val="241429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osnove govora mržnje su u najvećem broju vezane za nacionalno i etničko porijeklo (24,9%), ksenofobiju - uključujući mržnju prema migrantima (17,8%), mržnju prema muslimanima – islamofobiju (17,8%), seksualnu orijentaciju (12,7%), antisemitizam (8,7%), te u nešto manjem postotku rasu (8,7%) i ostale osnove</a:t>
            </a:r>
            <a:endParaRPr lang="hr-HR" sz="1800" dirty="0" smtClean="0"/>
          </a:p>
        </p:txBody>
      </p:sp>
      <p:sp>
        <p:nvSpPr>
          <p:cNvPr id="4" name="Slide Number Placeholder 3"/>
          <p:cNvSpPr>
            <a:spLocks noGrp="1"/>
          </p:cNvSpPr>
          <p:nvPr>
            <p:ph type="sldNum" sz="quarter" idx="10"/>
          </p:nvPr>
        </p:nvSpPr>
        <p:spPr/>
        <p:txBody>
          <a:bodyPr/>
          <a:lstStyle/>
          <a:p>
            <a:fld id="{E06E810A-3C3C-456D-9237-F05F07B67042}" type="slidenum">
              <a:rPr lang="en-GB" smtClean="0"/>
              <a:t>13</a:t>
            </a:fld>
            <a:endParaRPr lang="en-GB" dirty="0"/>
          </a:p>
        </p:txBody>
      </p:sp>
    </p:spTree>
    <p:extLst>
      <p:ext uri="{BB962C8B-B14F-4D97-AF65-F5344CB8AC3E}">
        <p14:creationId xmlns:p14="http://schemas.microsoft.com/office/powerpoint/2010/main" val="4695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Razlozi neuklanjanja:</a:t>
            </a:r>
            <a:r>
              <a:rPr lang="hr-HR" baseline="0" dirty="0" smtClean="0"/>
              <a:t> sadržaj nije protivan zajedničkim standardima (FB) ili bez odgovora (YouTube i Twitter).</a:t>
            </a:r>
            <a:endParaRPr lang="en-GB" dirty="0"/>
          </a:p>
        </p:txBody>
      </p:sp>
      <p:sp>
        <p:nvSpPr>
          <p:cNvPr id="4" name="Slide Number Placeholder 3"/>
          <p:cNvSpPr>
            <a:spLocks noGrp="1"/>
          </p:cNvSpPr>
          <p:nvPr>
            <p:ph type="sldNum" sz="quarter" idx="10"/>
          </p:nvPr>
        </p:nvSpPr>
        <p:spPr/>
        <p:txBody>
          <a:bodyPr/>
          <a:lstStyle/>
          <a:p>
            <a:fld id="{E06E810A-3C3C-456D-9237-F05F07B67042}" type="slidenum">
              <a:rPr lang="en-GB" smtClean="0"/>
              <a:t>14</a:t>
            </a:fld>
            <a:endParaRPr lang="en-GB" dirty="0"/>
          </a:p>
        </p:txBody>
      </p:sp>
    </p:spTree>
    <p:extLst>
      <p:ext uri="{BB962C8B-B14F-4D97-AF65-F5344CB8AC3E}">
        <p14:creationId xmlns:p14="http://schemas.microsoft.com/office/powerpoint/2010/main" val="217628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Mađarska, Litva i Cipar u vrhu, na</a:t>
            </a:r>
            <a:r>
              <a:rPr lang="hr-HR" baseline="0" dirty="0" smtClean="0"/>
              <a:t> dnu Španjolska, Irska i Portugal</a:t>
            </a:r>
            <a:endParaRPr lang="en-GB" dirty="0"/>
          </a:p>
        </p:txBody>
      </p:sp>
      <p:sp>
        <p:nvSpPr>
          <p:cNvPr id="4" name="Slide Number Placeholder 3"/>
          <p:cNvSpPr>
            <a:spLocks noGrp="1"/>
          </p:cNvSpPr>
          <p:nvPr>
            <p:ph type="sldNum" sz="quarter" idx="10"/>
          </p:nvPr>
        </p:nvSpPr>
        <p:spPr/>
        <p:txBody>
          <a:bodyPr/>
          <a:lstStyle/>
          <a:p>
            <a:fld id="{E06E810A-3C3C-456D-9237-F05F07B67042}" type="slidenum">
              <a:rPr lang="en-GB" smtClean="0"/>
              <a:t>15</a:t>
            </a:fld>
            <a:endParaRPr lang="en-GB" dirty="0"/>
          </a:p>
        </p:txBody>
      </p:sp>
    </p:spTree>
    <p:extLst>
      <p:ext uri="{BB962C8B-B14F-4D97-AF65-F5344CB8AC3E}">
        <p14:creationId xmlns:p14="http://schemas.microsoft.com/office/powerpoint/2010/main" val="298565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6E810A-3C3C-456D-9237-F05F07B67042}" type="slidenum">
              <a:rPr lang="en-GB" smtClean="0"/>
              <a:t>16</a:t>
            </a:fld>
            <a:endParaRPr lang="en-GB" dirty="0"/>
          </a:p>
        </p:txBody>
      </p:sp>
    </p:spTree>
    <p:extLst>
      <p:ext uri="{BB962C8B-B14F-4D97-AF65-F5344CB8AC3E}">
        <p14:creationId xmlns:p14="http://schemas.microsoft.com/office/powerpoint/2010/main" val="392980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Neuklonjen sadržaj - test</a:t>
            </a:r>
            <a:endParaRPr lang="en-GB" dirty="0"/>
          </a:p>
        </p:txBody>
      </p:sp>
      <p:sp>
        <p:nvSpPr>
          <p:cNvPr id="4" name="Slide Number Placeholder 3"/>
          <p:cNvSpPr>
            <a:spLocks noGrp="1"/>
          </p:cNvSpPr>
          <p:nvPr>
            <p:ph type="sldNum" sz="quarter" idx="10"/>
          </p:nvPr>
        </p:nvSpPr>
        <p:spPr/>
        <p:txBody>
          <a:bodyPr/>
          <a:lstStyle/>
          <a:p>
            <a:fld id="{E06E810A-3C3C-456D-9237-F05F07B67042}" type="slidenum">
              <a:rPr lang="en-GB" smtClean="0"/>
              <a:t>22</a:t>
            </a:fld>
            <a:endParaRPr lang="en-GB" dirty="0"/>
          </a:p>
        </p:txBody>
      </p:sp>
    </p:spTree>
    <p:extLst>
      <p:ext uri="{BB962C8B-B14F-4D97-AF65-F5344CB8AC3E}">
        <p14:creationId xmlns:p14="http://schemas.microsoft.com/office/powerpoint/2010/main" val="187183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EB58C8-20A0-4B18-A941-F0611A43EEF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91669-F3DB-4254-A7B6-02FB200BDA0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90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B58C8-20A0-4B18-A941-F0611A43EEF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91669-F3DB-4254-A7B6-02FB200BDA01}" type="slidenum">
              <a:rPr lang="en-US" smtClean="0"/>
              <a:t>‹#›</a:t>
            </a:fld>
            <a:endParaRPr lang="en-US"/>
          </a:p>
        </p:txBody>
      </p:sp>
    </p:spTree>
    <p:extLst>
      <p:ext uri="{BB962C8B-B14F-4D97-AF65-F5344CB8AC3E}">
        <p14:creationId xmlns:p14="http://schemas.microsoft.com/office/powerpoint/2010/main" val="403113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B58C8-20A0-4B18-A941-F0611A43EEF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91669-F3DB-4254-A7B6-02FB200BDA01}" type="slidenum">
              <a:rPr lang="en-US" smtClean="0"/>
              <a:t>‹#›</a:t>
            </a:fld>
            <a:endParaRPr lang="en-US"/>
          </a:p>
        </p:txBody>
      </p:sp>
    </p:spTree>
    <p:extLst>
      <p:ext uri="{BB962C8B-B14F-4D97-AF65-F5344CB8AC3E}">
        <p14:creationId xmlns:p14="http://schemas.microsoft.com/office/powerpoint/2010/main" val="675754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iversität Inhaltsseite">
    <p:spTree>
      <p:nvGrpSpPr>
        <p:cNvPr id="1" name=""/>
        <p:cNvGrpSpPr/>
        <p:nvPr/>
      </p:nvGrpSpPr>
      <p:grpSpPr>
        <a:xfrm>
          <a:off x="0" y="0"/>
          <a:ext cx="0" cy="0"/>
          <a:chOff x="0" y="0"/>
          <a:chExt cx="0" cy="0"/>
        </a:xfrm>
      </p:grpSpPr>
      <p:pic>
        <p:nvPicPr>
          <p:cNvPr id="5122" name="Picture 2" descr="P:\PRESSESTELLE\PowerPointPräsentation\Grafiken\4zu3\PPTs 4zu3\HINTERGRÜNDE\PPT VORLAGE HINTERGRUND1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8800"/>
            <a:ext cx="1219448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Untertitel 2"/>
          <p:cNvSpPr>
            <a:spLocks noGrp="1"/>
          </p:cNvSpPr>
          <p:nvPr>
            <p:ph type="subTitle" idx="1" hasCustomPrompt="1"/>
          </p:nvPr>
        </p:nvSpPr>
        <p:spPr>
          <a:xfrm>
            <a:off x="623392" y="1700808"/>
            <a:ext cx="10657184" cy="4320480"/>
          </a:xfrm>
        </p:spPr>
        <p:txBody>
          <a:bodyPr>
            <a:noAutofit/>
          </a:bodyPr>
          <a:lstStyle>
            <a:lvl1pPr marL="0" indent="0" algn="l">
              <a:buNone/>
              <a:defRPr sz="320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smtClean="0"/>
              <a:t>Text</a:t>
            </a:r>
            <a:endParaRPr lang="de-AT" dirty="0"/>
          </a:p>
        </p:txBody>
      </p:sp>
      <p:sp>
        <p:nvSpPr>
          <p:cNvPr id="6" name="Titel 1"/>
          <p:cNvSpPr>
            <a:spLocks noGrp="1"/>
          </p:cNvSpPr>
          <p:nvPr>
            <p:ph type="ctrTitle"/>
          </p:nvPr>
        </p:nvSpPr>
        <p:spPr>
          <a:xfrm>
            <a:off x="623392" y="620688"/>
            <a:ext cx="9025003" cy="648073"/>
          </a:xfrm>
        </p:spPr>
        <p:txBody>
          <a:bodyPr>
            <a:noAutofit/>
          </a:bodyPr>
          <a:lstStyle>
            <a:lvl1pPr algn="l">
              <a:defRPr sz="3600" b="1">
                <a:latin typeface="Verdana" pitchFamily="34" charset="0"/>
                <a:ea typeface="Verdana" pitchFamily="34" charset="0"/>
                <a:cs typeface="Verdana" pitchFamily="34" charset="0"/>
              </a:defRPr>
            </a:lvl1pPr>
          </a:lstStyle>
          <a:p>
            <a:r>
              <a:rPr lang="de-DE" smtClean="0"/>
              <a:t>Titelmasterformat durch Klicken bearbeiten</a:t>
            </a:r>
            <a:endParaRPr lang="de-AT" dirty="0"/>
          </a:p>
        </p:txBody>
      </p:sp>
      <p:sp>
        <p:nvSpPr>
          <p:cNvPr id="7" name="Textfeld 6"/>
          <p:cNvSpPr txBox="1"/>
          <p:nvPr userDrawn="1"/>
        </p:nvSpPr>
        <p:spPr>
          <a:xfrm>
            <a:off x="10943054" y="6150938"/>
            <a:ext cx="452368" cy="276999"/>
          </a:xfrm>
          <a:prstGeom prst="rect">
            <a:avLst/>
          </a:prstGeom>
          <a:noFill/>
        </p:spPr>
        <p:txBody>
          <a:bodyPr wrap="none" rtlCol="0">
            <a:spAutoFit/>
          </a:bodyPr>
          <a:lstStyle/>
          <a:p>
            <a:fld id="{A56108E9-0BB1-46BE-B52C-447D2D187DBA}" type="slidenum">
              <a:rPr lang="de-AT" sz="1200" smtClean="0">
                <a:solidFill>
                  <a:schemeClr val="bg1"/>
                </a:solidFill>
                <a:latin typeface="Verdana" pitchFamily="34" charset="0"/>
                <a:ea typeface="Verdana" pitchFamily="34" charset="0"/>
                <a:cs typeface="Verdana" pitchFamily="34" charset="0"/>
              </a:rPr>
              <a:t>‹#›</a:t>
            </a:fld>
            <a:endParaRPr lang="de-AT"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609354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B58C8-20A0-4B18-A941-F0611A43EEF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91669-F3DB-4254-A7B6-02FB200BDA01}" type="slidenum">
              <a:rPr lang="en-US" smtClean="0"/>
              <a:t>‹#›</a:t>
            </a:fld>
            <a:endParaRPr lang="en-US"/>
          </a:p>
        </p:txBody>
      </p:sp>
    </p:spTree>
    <p:extLst>
      <p:ext uri="{BB962C8B-B14F-4D97-AF65-F5344CB8AC3E}">
        <p14:creationId xmlns:p14="http://schemas.microsoft.com/office/powerpoint/2010/main" val="250830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B58C8-20A0-4B18-A941-F0611A43EEF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91669-F3DB-4254-A7B6-02FB200BDA0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90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EB58C8-20A0-4B18-A941-F0611A43EEF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91669-F3DB-4254-A7B6-02FB200BDA01}" type="slidenum">
              <a:rPr lang="en-US" smtClean="0"/>
              <a:t>‹#›</a:t>
            </a:fld>
            <a:endParaRPr lang="en-US"/>
          </a:p>
        </p:txBody>
      </p:sp>
    </p:spTree>
    <p:extLst>
      <p:ext uri="{BB962C8B-B14F-4D97-AF65-F5344CB8AC3E}">
        <p14:creationId xmlns:p14="http://schemas.microsoft.com/office/powerpoint/2010/main" val="55615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EB58C8-20A0-4B18-A941-F0611A43EEF4}"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91669-F3DB-4254-A7B6-02FB200BDA01}" type="slidenum">
              <a:rPr lang="en-US" smtClean="0"/>
              <a:t>‹#›</a:t>
            </a:fld>
            <a:endParaRPr lang="en-US"/>
          </a:p>
        </p:txBody>
      </p:sp>
    </p:spTree>
    <p:extLst>
      <p:ext uri="{BB962C8B-B14F-4D97-AF65-F5344CB8AC3E}">
        <p14:creationId xmlns:p14="http://schemas.microsoft.com/office/powerpoint/2010/main" val="315468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EB58C8-20A0-4B18-A941-F0611A43EEF4}"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91669-F3DB-4254-A7B6-02FB200BDA01}" type="slidenum">
              <a:rPr lang="en-US" smtClean="0"/>
              <a:t>‹#›</a:t>
            </a:fld>
            <a:endParaRPr lang="en-US"/>
          </a:p>
        </p:txBody>
      </p:sp>
    </p:spTree>
    <p:extLst>
      <p:ext uri="{BB962C8B-B14F-4D97-AF65-F5344CB8AC3E}">
        <p14:creationId xmlns:p14="http://schemas.microsoft.com/office/powerpoint/2010/main" val="256246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9EB58C8-20A0-4B18-A941-F0611A43EEF4}" type="datetimeFigureOut">
              <a:rPr lang="en-US" smtClean="0"/>
              <a:t>11/12/2018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6A91669-F3DB-4254-A7B6-02FB200BDA01}" type="slidenum">
              <a:rPr lang="en-US" smtClean="0"/>
              <a:t>‹#›</a:t>
            </a:fld>
            <a:endParaRPr lang="en-US"/>
          </a:p>
        </p:txBody>
      </p:sp>
    </p:spTree>
    <p:extLst>
      <p:ext uri="{BB962C8B-B14F-4D97-AF65-F5344CB8AC3E}">
        <p14:creationId xmlns:p14="http://schemas.microsoft.com/office/powerpoint/2010/main" val="106306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9EB58C8-20A0-4B18-A941-F0611A43EEF4}" type="datetimeFigureOut">
              <a:rPr lang="en-US" smtClean="0"/>
              <a:t>11/12/2018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A91669-F3DB-4254-A7B6-02FB200BDA01}" type="slidenum">
              <a:rPr lang="en-US" smtClean="0"/>
              <a:t>‹#›</a:t>
            </a:fld>
            <a:endParaRPr lang="en-US"/>
          </a:p>
        </p:txBody>
      </p:sp>
    </p:spTree>
    <p:extLst>
      <p:ext uri="{BB962C8B-B14F-4D97-AF65-F5344CB8AC3E}">
        <p14:creationId xmlns:p14="http://schemas.microsoft.com/office/powerpoint/2010/main" val="179138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B58C8-20A0-4B18-A941-F0611A43EEF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91669-F3DB-4254-A7B6-02FB200BDA01}" type="slidenum">
              <a:rPr lang="en-US" smtClean="0"/>
              <a:t>‹#›</a:t>
            </a:fld>
            <a:endParaRPr lang="en-US"/>
          </a:p>
        </p:txBody>
      </p:sp>
    </p:spTree>
    <p:extLst>
      <p:ext uri="{BB962C8B-B14F-4D97-AF65-F5344CB8AC3E}">
        <p14:creationId xmlns:p14="http://schemas.microsoft.com/office/powerpoint/2010/main" val="309951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9EB58C8-20A0-4B18-A941-F0611A43EEF4}" type="datetimeFigureOut">
              <a:rPr lang="en-US" smtClean="0"/>
              <a:t>11/12/2018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6A91669-F3DB-4254-A7B6-02FB200BDA0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418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LEoWdkJI6_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istinaoistanbulskoj.info/rodna-ideologija-u-svijetu" TargetMode="External"/><Relationship Id="rId2" Type="http://schemas.openxmlformats.org/officeDocument/2006/relationships/hyperlink" Target="http://istinaoistanbulskoj.info/neprihvatljivo-u-istanbulskoj-konvenciji"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t>GOVOR MRŽNJE I INTERNET </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5478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5793"/>
          </a:xfrm>
        </p:spPr>
        <p:txBody>
          <a:bodyPr/>
          <a:lstStyle/>
          <a:p>
            <a:r>
              <a:rPr lang="hr-HR" dirty="0" smtClean="0"/>
              <a:t>Prvi krug </a:t>
            </a:r>
            <a:r>
              <a:rPr lang="hr-HR" dirty="0"/>
              <a:t>praćenja - jesen 2016. </a:t>
            </a:r>
            <a:r>
              <a:rPr lang="hr-HR" dirty="0" smtClean="0"/>
              <a:t>godine</a:t>
            </a:r>
            <a:endParaRPr lang="en-GB" dirty="0"/>
          </a:p>
        </p:txBody>
      </p:sp>
      <p:sp>
        <p:nvSpPr>
          <p:cNvPr id="3" name="Content Placeholder 2"/>
          <p:cNvSpPr>
            <a:spLocks noGrp="1"/>
          </p:cNvSpPr>
          <p:nvPr>
            <p:ph idx="1"/>
          </p:nvPr>
        </p:nvSpPr>
        <p:spPr>
          <a:xfrm>
            <a:off x="838200" y="1390918"/>
            <a:ext cx="10515600" cy="4786045"/>
          </a:xfrm>
        </p:spPr>
        <p:txBody>
          <a:bodyPr>
            <a:normAutofit fontScale="92500" lnSpcReduction="20000"/>
          </a:bodyPr>
          <a:lstStyle/>
          <a:p>
            <a:endParaRPr lang="hr-HR" dirty="0" smtClean="0"/>
          </a:p>
          <a:p>
            <a:r>
              <a:rPr lang="en-US" dirty="0" smtClean="0"/>
              <a:t>12 </a:t>
            </a:r>
            <a:r>
              <a:rPr lang="en-US" dirty="0" err="1" smtClean="0"/>
              <a:t>organi</a:t>
            </a:r>
            <a:r>
              <a:rPr lang="hr-HR" dirty="0" smtClean="0"/>
              <a:t>zacija iz devet država članica EU primjenjivalo je zajedničku metodologiju praćenja  i prijavljivanja</a:t>
            </a:r>
          </a:p>
          <a:p>
            <a:endParaRPr lang="hr-HR" dirty="0" smtClean="0"/>
          </a:p>
          <a:p>
            <a:pPr lvl="1"/>
            <a:r>
              <a:rPr lang="hr-HR" dirty="0" smtClean="0"/>
              <a:t>Njemačka (2 organizacije)</a:t>
            </a:r>
          </a:p>
          <a:p>
            <a:pPr lvl="1"/>
            <a:r>
              <a:rPr lang="hr-HR" dirty="0" smtClean="0"/>
              <a:t>Italija</a:t>
            </a:r>
          </a:p>
          <a:p>
            <a:pPr lvl="1"/>
            <a:r>
              <a:rPr lang="hr-HR" dirty="0" smtClean="0"/>
              <a:t>Austrija</a:t>
            </a:r>
          </a:p>
          <a:p>
            <a:pPr lvl="1"/>
            <a:r>
              <a:rPr lang="hr-HR" dirty="0" smtClean="0"/>
              <a:t>UK</a:t>
            </a:r>
          </a:p>
          <a:p>
            <a:pPr lvl="1"/>
            <a:r>
              <a:rPr lang="hr-HR" dirty="0" smtClean="0"/>
              <a:t>Francuska</a:t>
            </a:r>
          </a:p>
          <a:p>
            <a:pPr lvl="1"/>
            <a:r>
              <a:rPr lang="hr-HR" dirty="0" smtClean="0"/>
              <a:t>Danska</a:t>
            </a:r>
          </a:p>
          <a:p>
            <a:pPr lvl="1"/>
            <a:r>
              <a:rPr lang="hr-HR" dirty="0" smtClean="0"/>
              <a:t>Belgija (2 organizacije)</a:t>
            </a:r>
          </a:p>
          <a:p>
            <a:pPr lvl="1"/>
            <a:r>
              <a:rPr lang="hr-HR" dirty="0" smtClean="0"/>
              <a:t>Španjolska</a:t>
            </a:r>
          </a:p>
          <a:p>
            <a:pPr lvl="1"/>
            <a:r>
              <a:rPr lang="hr-HR" dirty="0" smtClean="0"/>
              <a:t>Nizozemska (2 organizacije)</a:t>
            </a:r>
            <a:endParaRPr lang="hr-HR" dirty="0"/>
          </a:p>
          <a:p>
            <a:pPr lvl="1"/>
            <a:endParaRPr lang="hr-HR" sz="2800" dirty="0" smtClean="0"/>
          </a:p>
          <a:p>
            <a:pPr lvl="1"/>
            <a:endParaRPr lang="hr-HR" sz="2800" dirty="0"/>
          </a:p>
          <a:p>
            <a:pPr lvl="1"/>
            <a:r>
              <a:rPr lang="hr-HR" sz="2800" dirty="0" smtClean="0"/>
              <a:t>Postotak </a:t>
            </a:r>
            <a:r>
              <a:rPr lang="hr-HR" sz="2800" dirty="0"/>
              <a:t>uklanjanja nelegalnog sadržaja – 28,2</a:t>
            </a:r>
            <a:r>
              <a:rPr lang="hr-HR" sz="2800" dirty="0" smtClean="0"/>
              <a:t>%</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079" y="2222673"/>
            <a:ext cx="5529721" cy="3122533"/>
          </a:xfrm>
          <a:prstGeom prst="rect">
            <a:avLst/>
          </a:prstGeom>
        </p:spPr>
      </p:pic>
    </p:spTree>
    <p:extLst>
      <p:ext uri="{BB962C8B-B14F-4D97-AF65-F5344CB8AC3E}">
        <p14:creationId xmlns:p14="http://schemas.microsoft.com/office/powerpoint/2010/main" val="386235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5627"/>
          </a:xfrm>
        </p:spPr>
        <p:txBody>
          <a:bodyPr>
            <a:normAutofit fontScale="90000"/>
          </a:bodyPr>
          <a:lstStyle/>
          <a:p>
            <a:r>
              <a:rPr lang="hr-HR" dirty="0" smtClean="0"/>
              <a:t>Osnove govora mržnje – prvi krug praćenja</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1034" y="1364776"/>
            <a:ext cx="7289931" cy="5096640"/>
          </a:xfrm>
        </p:spPr>
      </p:pic>
    </p:spTree>
    <p:extLst>
      <p:ext uri="{BB962C8B-B14F-4D97-AF65-F5344CB8AC3E}">
        <p14:creationId xmlns:p14="http://schemas.microsoft.com/office/powerpoint/2010/main" val="1581973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817"/>
            <a:ext cx="10515600" cy="1325563"/>
          </a:xfrm>
        </p:spPr>
        <p:txBody>
          <a:bodyPr>
            <a:normAutofit fontScale="90000"/>
          </a:bodyPr>
          <a:lstStyle/>
          <a:p>
            <a:r>
              <a:rPr lang="hr-HR" dirty="0" smtClean="0"/>
              <a:t>Drugi krug praćenja – proljeće 2017. godine</a:t>
            </a:r>
            <a:endParaRPr lang="en-GB" dirty="0"/>
          </a:p>
        </p:txBody>
      </p:sp>
      <p:sp>
        <p:nvSpPr>
          <p:cNvPr id="5" name="Content Placeholder 4"/>
          <p:cNvSpPr>
            <a:spLocks noGrp="1"/>
          </p:cNvSpPr>
          <p:nvPr>
            <p:ph idx="1"/>
          </p:nvPr>
        </p:nvSpPr>
        <p:spPr>
          <a:xfrm>
            <a:off x="838200" y="1431380"/>
            <a:ext cx="10515600" cy="4901955"/>
          </a:xfrm>
        </p:spPr>
        <p:txBody>
          <a:bodyPr/>
          <a:lstStyle/>
          <a:p>
            <a:r>
              <a:rPr lang="hr-HR" dirty="0" smtClean="0"/>
              <a:t>Organizacije (31) i javna tijela (3) iz 24 države članice EU primjenjivalo je zajedničku metodologiju praćenja i prijavljivanja sadržaja IT kompanijama (bez BG, FI, LU, SE)</a:t>
            </a:r>
          </a:p>
          <a:p>
            <a:r>
              <a:rPr lang="hr-HR" dirty="0" smtClean="0"/>
              <a:t>U prosjeku, u 59% slučajeva, društvene mreže su postupale po prijavama na način da su uklanjale sadržaj -  dvostruko više od postotka iz prvog kruga praćenja</a:t>
            </a:r>
          </a:p>
          <a:p>
            <a:endParaRPr lang="hr-HR"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31" y="2967957"/>
            <a:ext cx="9068813" cy="2756079"/>
          </a:xfrm>
          <a:prstGeom prst="rect">
            <a:avLst/>
          </a:prstGeom>
        </p:spPr>
      </p:pic>
    </p:spTree>
    <p:extLst>
      <p:ext uri="{BB962C8B-B14F-4D97-AF65-F5344CB8AC3E}">
        <p14:creationId xmlns:p14="http://schemas.microsoft.com/office/powerpoint/2010/main" val="3427604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5753"/>
          </a:xfrm>
        </p:spPr>
        <p:txBody>
          <a:bodyPr>
            <a:normAutofit fontScale="90000"/>
          </a:bodyPr>
          <a:lstStyle/>
          <a:p>
            <a:r>
              <a:rPr lang="hr-HR" dirty="0" smtClean="0"/>
              <a:t>Osnove govora mržnje- drugi krug praćenja</a:t>
            </a:r>
            <a:endParaRPr lang="en-GB" dirty="0"/>
          </a:p>
        </p:txBody>
      </p:sp>
      <p:pic>
        <p:nvPicPr>
          <p:cNvPr id="4" name="Content Placeholder 3"/>
          <p:cNvPicPr>
            <a:picLocks noGrp="1" noChangeAspect="1"/>
          </p:cNvPicPr>
          <p:nvPr>
            <p:ph idx="1"/>
          </p:nvPr>
        </p:nvPicPr>
        <p:blipFill>
          <a:blip r:embed="rId3"/>
          <a:stretch>
            <a:fillRect/>
          </a:stretch>
        </p:blipFill>
        <p:spPr>
          <a:xfrm>
            <a:off x="1651020" y="1050878"/>
            <a:ext cx="8606885" cy="4976435"/>
          </a:xfrm>
          <a:prstGeom prst="rect">
            <a:avLst/>
          </a:prstGeom>
        </p:spPr>
      </p:pic>
    </p:spTree>
    <p:extLst>
      <p:ext uri="{BB962C8B-B14F-4D97-AF65-F5344CB8AC3E}">
        <p14:creationId xmlns:p14="http://schemas.microsoft.com/office/powerpoint/2010/main" val="4273410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2923"/>
          </a:xfrm>
        </p:spPr>
        <p:txBody>
          <a:bodyPr>
            <a:normAutofit fontScale="90000"/>
          </a:bodyPr>
          <a:lstStyle/>
          <a:p>
            <a:r>
              <a:rPr lang="hr-HR" dirty="0" smtClean="0"/>
              <a:t>Metodologija rada</a:t>
            </a:r>
            <a:endParaRPr lang="en-GB" dirty="0"/>
          </a:p>
        </p:txBody>
      </p:sp>
      <p:sp>
        <p:nvSpPr>
          <p:cNvPr id="3" name="Content Placeholder 2"/>
          <p:cNvSpPr>
            <a:spLocks noGrp="1"/>
          </p:cNvSpPr>
          <p:nvPr>
            <p:ph idx="1"/>
          </p:nvPr>
        </p:nvSpPr>
        <p:spPr>
          <a:xfrm>
            <a:off x="838200" y="1378424"/>
            <a:ext cx="10515600" cy="5248915"/>
          </a:xfrm>
        </p:spPr>
        <p:txBody>
          <a:bodyPr/>
          <a:lstStyle/>
          <a:p>
            <a:r>
              <a:rPr lang="hr-HR" dirty="0" smtClean="0"/>
              <a:t>Dnevno praćenje društvenih mreža, </a:t>
            </a:r>
            <a:r>
              <a:rPr lang="hr-HR" i="1" dirty="0" smtClean="0"/>
              <a:t>screenshot</a:t>
            </a:r>
            <a:r>
              <a:rPr lang="hr-HR" dirty="0" smtClean="0"/>
              <a:t> sadržaja, anonimiziranje osobnih podataka</a:t>
            </a:r>
          </a:p>
          <a:p>
            <a:r>
              <a:rPr lang="hr-HR" dirty="0" smtClean="0"/>
              <a:t>Zajednički on-line obrazac</a:t>
            </a:r>
          </a:p>
          <a:p>
            <a:r>
              <a:rPr lang="hr-HR" dirty="0" smtClean="0"/>
              <a:t>Upisivanje opisa sadržaja, veze s nacionalnim zakonodavstvom (KZ, čl. 325)</a:t>
            </a:r>
          </a:p>
          <a:p>
            <a:r>
              <a:rPr lang="hr-HR" dirty="0" smtClean="0"/>
              <a:t>Osnove: mržnja protiv Muslimana, ksenofobija (uključujući mržnju protiv migranata), etničko podrijetlo, nacionalno podrijetlo, seksualna orijentacija, antisemitizam, rasa, vjera, spol/rod, ostalo</a:t>
            </a:r>
          </a:p>
          <a:p>
            <a:r>
              <a:rPr lang="hr-HR" dirty="0" smtClean="0"/>
              <a:t>Da li je sadržaj uklonjen i vrijeme koje je bilo potrebno IT kompanijama da ga uklone</a:t>
            </a:r>
          </a:p>
          <a:p>
            <a:r>
              <a:rPr lang="hr-HR" dirty="0" smtClean="0"/>
              <a:t>Ukoliko sadržaj nije uklonjen, da li su navedeni razlozi neuklanjanja</a:t>
            </a:r>
          </a:p>
          <a:p>
            <a:endParaRPr lang="en-GB" dirty="0"/>
          </a:p>
        </p:txBody>
      </p:sp>
    </p:spTree>
    <p:extLst>
      <p:ext uri="{BB962C8B-B14F-4D97-AF65-F5344CB8AC3E}">
        <p14:creationId xmlns:p14="http://schemas.microsoft.com/office/powerpoint/2010/main" val="2082989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15600" cy="1325563"/>
          </a:xfrm>
        </p:spPr>
        <p:txBody>
          <a:bodyPr>
            <a:normAutofit/>
          </a:bodyPr>
          <a:lstStyle/>
          <a:p>
            <a:r>
              <a:rPr lang="hr-HR" sz="3600" dirty="0" smtClean="0"/>
              <a:t>Postotak uklanjanja nelegalnog sadržaja – komparativno</a:t>
            </a:r>
            <a:endParaRPr lang="en-GB" sz="3600"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33046" y="1325563"/>
            <a:ext cx="10533185" cy="4713288"/>
          </a:xfrm>
        </p:spPr>
      </p:pic>
    </p:spTree>
    <p:extLst>
      <p:ext uri="{BB962C8B-B14F-4D97-AF65-F5344CB8AC3E}">
        <p14:creationId xmlns:p14="http://schemas.microsoft.com/office/powerpoint/2010/main" val="505868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5712"/>
          </a:xfrm>
        </p:spPr>
        <p:txBody>
          <a:bodyPr/>
          <a:lstStyle/>
          <a:p>
            <a:r>
              <a:rPr lang="hr-HR" dirty="0" smtClean="0"/>
              <a:t>Hrvatska</a:t>
            </a:r>
            <a:endParaRPr lang="en-GB" dirty="0"/>
          </a:p>
        </p:txBody>
      </p:sp>
      <p:sp>
        <p:nvSpPr>
          <p:cNvPr id="3" name="Content Placeholder 2"/>
          <p:cNvSpPr>
            <a:spLocks noGrp="1"/>
          </p:cNvSpPr>
          <p:nvPr>
            <p:ph idx="1"/>
          </p:nvPr>
        </p:nvSpPr>
        <p:spPr/>
        <p:txBody>
          <a:bodyPr>
            <a:normAutofit/>
          </a:bodyPr>
          <a:lstStyle/>
          <a:p>
            <a:r>
              <a:rPr lang="hr-HR" dirty="0" smtClean="0"/>
              <a:t>Prijavljeno: </a:t>
            </a:r>
            <a:r>
              <a:rPr lang="en-GB" dirty="0" smtClean="0"/>
              <a:t>128</a:t>
            </a:r>
            <a:r>
              <a:rPr lang="hr-HR" dirty="0" smtClean="0"/>
              <a:t>, od čega su uklonjene 54, a ostalih 74 prijave nisu uklonjene</a:t>
            </a:r>
          </a:p>
          <a:p>
            <a:r>
              <a:rPr lang="hr-HR" dirty="0" smtClean="0"/>
              <a:t>Postotak uklanjanja 33,6%</a:t>
            </a:r>
          </a:p>
          <a:p>
            <a:pPr lvl="1"/>
            <a:r>
              <a:rPr lang="en-GB" dirty="0" smtClean="0"/>
              <a:t>Facebook </a:t>
            </a:r>
            <a:r>
              <a:rPr lang="en-GB" dirty="0"/>
              <a:t>– </a:t>
            </a:r>
            <a:r>
              <a:rPr lang="en-GB" dirty="0" smtClean="0"/>
              <a:t>51</a:t>
            </a:r>
            <a:r>
              <a:rPr lang="hr-HR" dirty="0" smtClean="0"/>
              <a:t> prijava</a:t>
            </a:r>
          </a:p>
          <a:p>
            <a:pPr lvl="2"/>
            <a:r>
              <a:rPr lang="hr-HR" dirty="0" smtClean="0"/>
              <a:t>25 prijava – sadržaj je uklonjen (postotak od 49%)</a:t>
            </a:r>
          </a:p>
          <a:p>
            <a:pPr lvl="2"/>
            <a:r>
              <a:rPr lang="hr-HR" dirty="0" smtClean="0"/>
              <a:t>26 prijava – sadržaj nije uklonjen (postotak od 51%)</a:t>
            </a:r>
          </a:p>
          <a:p>
            <a:pPr lvl="1"/>
            <a:r>
              <a:rPr lang="en-GB" dirty="0" smtClean="0"/>
              <a:t>YouTube </a:t>
            </a:r>
            <a:r>
              <a:rPr lang="en-GB" dirty="0"/>
              <a:t>– 40 </a:t>
            </a:r>
            <a:r>
              <a:rPr lang="hr-HR" dirty="0" smtClean="0"/>
              <a:t>prijava</a:t>
            </a:r>
          </a:p>
          <a:p>
            <a:pPr lvl="2"/>
            <a:r>
              <a:rPr lang="en-GB" dirty="0" smtClean="0"/>
              <a:t>18 </a:t>
            </a:r>
            <a:r>
              <a:rPr lang="hr-HR" dirty="0"/>
              <a:t>prijava </a:t>
            </a:r>
            <a:r>
              <a:rPr lang="hr-HR" dirty="0" smtClean="0"/>
              <a:t>– sadržaj je uklonjen </a:t>
            </a:r>
            <a:r>
              <a:rPr lang="hr-HR" dirty="0"/>
              <a:t>(postotak od </a:t>
            </a:r>
            <a:r>
              <a:rPr lang="hr-HR" dirty="0" smtClean="0"/>
              <a:t>45%)</a:t>
            </a:r>
          </a:p>
          <a:p>
            <a:pPr lvl="2"/>
            <a:r>
              <a:rPr lang="hr-HR" dirty="0" smtClean="0"/>
              <a:t>11 prijava – sadržaj nije uklonjen</a:t>
            </a:r>
          </a:p>
          <a:p>
            <a:pPr lvl="2"/>
            <a:r>
              <a:rPr lang="hr-HR" dirty="0" smtClean="0"/>
              <a:t>11 prijava – YouTube nije obavijestio o postupanju do završetka procesa praćenja</a:t>
            </a:r>
            <a:endParaRPr lang="hr-HR" dirty="0"/>
          </a:p>
          <a:p>
            <a:pPr lvl="1"/>
            <a:r>
              <a:rPr lang="en-GB" dirty="0"/>
              <a:t>Twitter – 37 </a:t>
            </a:r>
            <a:r>
              <a:rPr lang="hr-HR" dirty="0" smtClean="0"/>
              <a:t>prijava</a:t>
            </a:r>
          </a:p>
          <a:p>
            <a:pPr lvl="2"/>
            <a:r>
              <a:rPr lang="hr-HR" dirty="0" smtClean="0"/>
              <a:t>Twitter nije obavijestio o </a:t>
            </a:r>
            <a:r>
              <a:rPr lang="hr-HR" dirty="0"/>
              <a:t>postupanju do </a:t>
            </a:r>
            <a:r>
              <a:rPr lang="hr-HR" dirty="0" smtClean="0"/>
              <a:t>završetka procesa praćenja</a:t>
            </a:r>
          </a:p>
          <a:p>
            <a:pPr lvl="1"/>
            <a:endParaRPr lang="hr-HR" dirty="0"/>
          </a:p>
          <a:p>
            <a:pPr lvl="1"/>
            <a:endParaRPr lang="hr-HR" dirty="0"/>
          </a:p>
          <a:p>
            <a:endParaRPr lang="en-GB" dirty="0"/>
          </a:p>
        </p:txBody>
      </p:sp>
    </p:spTree>
    <p:extLst>
      <p:ext uri="{BB962C8B-B14F-4D97-AF65-F5344CB8AC3E}">
        <p14:creationId xmlns:p14="http://schemas.microsoft.com/office/powerpoint/2010/main" val="1937290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87339"/>
            <a:ext cx="11963400" cy="855662"/>
          </a:xfrm>
        </p:spPr>
        <p:txBody>
          <a:bodyPr>
            <a:normAutofit fontScale="90000"/>
          </a:bodyPr>
          <a:lstStyle/>
          <a:p>
            <a:r>
              <a:rPr lang="hr-HR" sz="3600" dirty="0" smtClean="0"/>
              <a:t>Osnove - mržnja </a:t>
            </a:r>
            <a:r>
              <a:rPr lang="hr-HR" sz="3600" dirty="0"/>
              <a:t>protiv </a:t>
            </a:r>
            <a:r>
              <a:rPr lang="hr-HR" sz="3600" dirty="0" smtClean="0"/>
              <a:t>Muslimana </a:t>
            </a:r>
            <a:r>
              <a:rPr lang="hr-HR" sz="3600" dirty="0"/>
              <a:t>(uz miješanje s osnovom ksenofobija koja uključuje i mržnju prema migrantima</a:t>
            </a:r>
            <a:r>
              <a:rPr lang="hr-HR" sz="3600"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35" y="1295100"/>
            <a:ext cx="9090540" cy="4865190"/>
          </a:xfrm>
          <a:prstGeom prst="rect">
            <a:avLst/>
          </a:prstGeom>
        </p:spPr>
      </p:pic>
    </p:spTree>
    <p:extLst>
      <p:ext uri="{BB962C8B-B14F-4D97-AF65-F5344CB8AC3E}">
        <p14:creationId xmlns:p14="http://schemas.microsoft.com/office/powerpoint/2010/main" val="4251858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985838"/>
          </a:xfrm>
        </p:spPr>
        <p:txBody>
          <a:bodyPr>
            <a:normAutofit/>
          </a:bodyPr>
          <a:lstStyle/>
          <a:p>
            <a:r>
              <a:rPr lang="hr-HR" sz="3200" dirty="0"/>
              <a:t>Osnove - mržnja protiv Muslimana (uz miješanje s osnovom ksenofobija koja uključuje i mržnju prema migrantima)</a:t>
            </a:r>
            <a:endParaRPr lang="en-GB" sz="3200"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62707" y="1491640"/>
            <a:ext cx="8194431" cy="4770437"/>
          </a:xfrm>
        </p:spPr>
      </p:pic>
    </p:spTree>
    <p:extLst>
      <p:ext uri="{BB962C8B-B14F-4D97-AF65-F5344CB8AC3E}">
        <p14:creationId xmlns:p14="http://schemas.microsoft.com/office/powerpoint/2010/main" val="347876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027113"/>
          </a:xfrm>
        </p:spPr>
        <p:txBody>
          <a:bodyPr/>
          <a:lstStyle/>
          <a:p>
            <a:r>
              <a:rPr lang="hr-HR" dirty="0" smtClean="0"/>
              <a:t>Osnove – nacionalno </a:t>
            </a:r>
            <a:r>
              <a:rPr lang="hr-HR" dirty="0"/>
              <a:t>i etničko </a:t>
            </a:r>
            <a:r>
              <a:rPr lang="hr-HR" dirty="0" smtClean="0"/>
              <a:t>podrijetlo</a:t>
            </a:r>
            <a:endParaRPr lang="en-GB" dirty="0"/>
          </a:p>
        </p:txBody>
      </p:sp>
      <p:sp>
        <p:nvSpPr>
          <p:cNvPr id="3" name="Content Placeholder 2"/>
          <p:cNvSpPr>
            <a:spLocks noGrp="1"/>
          </p:cNvSpPr>
          <p:nvPr>
            <p:ph idx="4294967295"/>
          </p:nvPr>
        </p:nvSpPr>
        <p:spPr>
          <a:xfrm>
            <a:off x="0" y="1528763"/>
            <a:ext cx="10515600" cy="4948237"/>
          </a:xfrm>
        </p:spPr>
        <p:txBody>
          <a:bodyPr>
            <a:normAutofit/>
          </a:bodyPr>
          <a:lstStyle/>
          <a:p>
            <a:endParaRPr lang="hr-HR"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90688"/>
            <a:ext cx="5757407" cy="39801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45" y="1626114"/>
            <a:ext cx="5727510" cy="3931821"/>
          </a:xfrm>
          <a:prstGeom prst="rect">
            <a:avLst/>
          </a:prstGeom>
        </p:spPr>
      </p:pic>
    </p:spTree>
    <p:extLst>
      <p:ext uri="{BB962C8B-B14F-4D97-AF65-F5344CB8AC3E}">
        <p14:creationId xmlns:p14="http://schemas.microsoft.com/office/powerpoint/2010/main" val="4156336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216275" y="549275"/>
            <a:ext cx="5327650" cy="509588"/>
          </a:xfrm>
        </p:spPr>
        <p:txBody>
          <a:bodyPr>
            <a:noAutofit/>
          </a:bodyPr>
          <a:lstStyle/>
          <a:p>
            <a:pPr eaLnBrk="1" hangingPunct="1"/>
            <a:r>
              <a:rPr lang="de-DE" sz="2800" b="1" dirty="0">
                <a:latin typeface="Arial" charset="0"/>
              </a:rPr>
              <a:t>DEFINI</a:t>
            </a:r>
            <a:r>
              <a:rPr lang="hr-HR" sz="2800" b="1" dirty="0">
                <a:latin typeface="Arial" charset="0"/>
              </a:rPr>
              <a:t>CIJA</a:t>
            </a:r>
            <a:endParaRPr lang="de-DE" sz="2800" b="1" dirty="0">
              <a:latin typeface="Arial" charset="0"/>
            </a:endParaRPr>
          </a:p>
        </p:txBody>
      </p:sp>
      <p:sp>
        <p:nvSpPr>
          <p:cNvPr id="17410" name="Rectangle 3"/>
          <p:cNvSpPr>
            <a:spLocks noGrp="1" noChangeArrowheads="1"/>
          </p:cNvSpPr>
          <p:nvPr>
            <p:ph idx="1"/>
          </p:nvPr>
        </p:nvSpPr>
        <p:spPr>
          <a:xfrm>
            <a:off x="1919289" y="1700213"/>
            <a:ext cx="8353425" cy="5041900"/>
          </a:xfrm>
        </p:spPr>
        <p:txBody>
          <a:bodyPr>
            <a:normAutofit/>
          </a:bodyPr>
          <a:lstStyle/>
          <a:p>
            <a:pPr eaLnBrk="1" hangingPunct="1">
              <a:buFont typeface="Arial" charset="0"/>
              <a:buNone/>
            </a:pPr>
            <a:endParaRPr lang="de-DE" dirty="0">
              <a:latin typeface="Arial" charset="0"/>
            </a:endParaRPr>
          </a:p>
          <a:p>
            <a:pPr algn="ctr">
              <a:buNone/>
            </a:pPr>
            <a:r>
              <a:rPr lang="en-US" b="1" dirty="0" smtClean="0"/>
              <a:t>ČLAN 10.</a:t>
            </a:r>
            <a:r>
              <a:rPr lang="hr-HR" b="1" dirty="0" smtClean="0"/>
              <a:t> </a:t>
            </a:r>
            <a:r>
              <a:rPr lang="en-US" b="1" dirty="0" smtClean="0"/>
              <a:t> SLOBODA IZRAŽAVANJA </a:t>
            </a:r>
            <a:endParaRPr lang="hr-HR" b="1" dirty="0" smtClean="0"/>
          </a:p>
          <a:p>
            <a:pPr algn="ctr">
              <a:buNone/>
            </a:pPr>
            <a:r>
              <a:rPr lang="en-US" sz="3200" dirty="0" smtClean="0"/>
              <a:t>1</a:t>
            </a:r>
            <a:r>
              <a:rPr lang="en-US" sz="3200" dirty="0"/>
              <a:t>. </a:t>
            </a:r>
            <a:r>
              <a:rPr lang="en-US" sz="3200" dirty="0" err="1"/>
              <a:t>Svako</a:t>
            </a:r>
            <a:r>
              <a:rPr lang="en-US" sz="3200" dirty="0"/>
              <a:t> </a:t>
            </a:r>
            <a:r>
              <a:rPr lang="en-US" sz="3200" dirty="0" err="1"/>
              <a:t>ima</a:t>
            </a:r>
            <a:r>
              <a:rPr lang="en-US" sz="3200" dirty="0"/>
              <a:t> </a:t>
            </a:r>
            <a:r>
              <a:rPr lang="en-US" sz="3200" dirty="0" err="1"/>
              <a:t>pravo</a:t>
            </a:r>
            <a:r>
              <a:rPr lang="en-US" sz="3200" dirty="0"/>
              <a:t> </a:t>
            </a:r>
            <a:r>
              <a:rPr lang="en-US" sz="3200" dirty="0" err="1"/>
              <a:t>na</a:t>
            </a:r>
            <a:r>
              <a:rPr lang="en-US" sz="3200" dirty="0"/>
              <a:t> </a:t>
            </a:r>
            <a:r>
              <a:rPr lang="en-US" sz="3200" dirty="0" err="1"/>
              <a:t>slobodu</a:t>
            </a:r>
            <a:r>
              <a:rPr lang="en-US" sz="3200" dirty="0"/>
              <a:t> </a:t>
            </a:r>
            <a:r>
              <a:rPr lang="en-US" sz="3200" dirty="0" err="1"/>
              <a:t>izražavanja</a:t>
            </a:r>
            <a:r>
              <a:rPr lang="en-US" sz="3200" dirty="0"/>
              <a:t>. </a:t>
            </a:r>
            <a:r>
              <a:rPr lang="en-US" sz="3200" dirty="0" err="1"/>
              <a:t>Ovo</a:t>
            </a:r>
            <a:r>
              <a:rPr lang="en-US" sz="3200" dirty="0"/>
              <a:t> </a:t>
            </a:r>
            <a:r>
              <a:rPr lang="en-US" sz="3200" dirty="0" err="1"/>
              <a:t>pravo</a:t>
            </a:r>
            <a:r>
              <a:rPr lang="en-US" sz="3200" dirty="0"/>
              <a:t> </a:t>
            </a:r>
            <a:r>
              <a:rPr lang="en-US" sz="3200" dirty="0" err="1"/>
              <a:t>uključuje</a:t>
            </a:r>
            <a:r>
              <a:rPr lang="en-US" sz="3200" dirty="0"/>
              <a:t> </a:t>
            </a:r>
            <a:r>
              <a:rPr lang="en-US" sz="3200" dirty="0" err="1"/>
              <a:t>slobodu</a:t>
            </a:r>
            <a:r>
              <a:rPr lang="en-US" sz="3200" dirty="0"/>
              <a:t> </a:t>
            </a:r>
            <a:r>
              <a:rPr lang="en-US" sz="3200" dirty="0" err="1"/>
              <a:t>mišljenja</a:t>
            </a:r>
            <a:r>
              <a:rPr lang="en-US" sz="3200" dirty="0"/>
              <a:t> </a:t>
            </a:r>
            <a:r>
              <a:rPr lang="en-US" sz="3200" dirty="0" err="1"/>
              <a:t>i</a:t>
            </a:r>
            <a:r>
              <a:rPr lang="en-US" sz="3200" dirty="0"/>
              <a:t> </a:t>
            </a:r>
            <a:r>
              <a:rPr lang="en-US" sz="3200" dirty="0" err="1"/>
              <a:t>slobodu</a:t>
            </a:r>
            <a:r>
              <a:rPr lang="en-US" sz="3200" dirty="0"/>
              <a:t> </a:t>
            </a:r>
            <a:r>
              <a:rPr lang="en-US" sz="3200" dirty="0" err="1"/>
              <a:t>primanja</a:t>
            </a:r>
            <a:r>
              <a:rPr lang="en-US" sz="3200" dirty="0"/>
              <a:t> </a:t>
            </a:r>
            <a:r>
              <a:rPr lang="en-US" sz="3200" dirty="0" err="1"/>
              <a:t>i</a:t>
            </a:r>
            <a:r>
              <a:rPr lang="en-US" sz="3200" dirty="0"/>
              <a:t> </a:t>
            </a:r>
            <a:r>
              <a:rPr lang="en-US" sz="3200" dirty="0" err="1"/>
              <a:t>prenošenja</a:t>
            </a:r>
            <a:r>
              <a:rPr lang="en-US" sz="3200" dirty="0"/>
              <a:t> </a:t>
            </a:r>
            <a:r>
              <a:rPr lang="en-US" sz="3200" dirty="0" err="1"/>
              <a:t>informacija</a:t>
            </a:r>
            <a:r>
              <a:rPr lang="en-US" sz="3200" dirty="0"/>
              <a:t> </a:t>
            </a:r>
            <a:r>
              <a:rPr lang="en-US" sz="3200" dirty="0" err="1"/>
              <a:t>i</a:t>
            </a:r>
            <a:r>
              <a:rPr lang="en-US" sz="3200" dirty="0"/>
              <a:t> </a:t>
            </a:r>
            <a:r>
              <a:rPr lang="en-US" sz="3200" dirty="0" err="1"/>
              <a:t>ideja</a:t>
            </a:r>
            <a:r>
              <a:rPr lang="en-US" sz="3200" dirty="0"/>
              <a:t>, bez </a:t>
            </a:r>
            <a:r>
              <a:rPr lang="en-US" sz="3200" dirty="0" err="1"/>
              <a:t>miješanja</a:t>
            </a:r>
            <a:r>
              <a:rPr lang="en-US" sz="3200" dirty="0"/>
              <a:t> </a:t>
            </a:r>
            <a:r>
              <a:rPr lang="en-US" sz="3200" dirty="0" err="1"/>
              <a:t>javne</a:t>
            </a:r>
            <a:r>
              <a:rPr lang="en-US" sz="3200" dirty="0"/>
              <a:t> </a:t>
            </a:r>
            <a:r>
              <a:rPr lang="en-US" sz="3200" dirty="0" err="1"/>
              <a:t>vlasti</a:t>
            </a:r>
            <a:r>
              <a:rPr lang="en-US" sz="3200" dirty="0"/>
              <a:t> </a:t>
            </a:r>
            <a:r>
              <a:rPr lang="en-US" sz="3200" dirty="0" err="1"/>
              <a:t>i</a:t>
            </a:r>
            <a:r>
              <a:rPr lang="en-US" sz="3200" dirty="0"/>
              <a:t> bez </a:t>
            </a:r>
            <a:r>
              <a:rPr lang="en-US" sz="3200" dirty="0" err="1"/>
              <a:t>obzira</a:t>
            </a:r>
            <a:r>
              <a:rPr lang="en-US" sz="3200" dirty="0"/>
              <a:t> </a:t>
            </a:r>
            <a:r>
              <a:rPr lang="en-US" sz="3200" dirty="0" err="1"/>
              <a:t>na</a:t>
            </a:r>
            <a:r>
              <a:rPr lang="en-US" sz="3200" dirty="0"/>
              <a:t> </a:t>
            </a:r>
            <a:r>
              <a:rPr lang="en-US" sz="3200" dirty="0" err="1"/>
              <a:t>granice</a:t>
            </a:r>
            <a:r>
              <a:rPr lang="en-US" sz="3200" dirty="0"/>
              <a:t>. </a:t>
            </a:r>
            <a:endParaRPr lang="hr-HR" sz="3200" dirty="0"/>
          </a:p>
          <a:p>
            <a:pPr algn="ctr">
              <a:buNone/>
            </a:pPr>
            <a:endParaRPr lang="hr-HR" sz="3200" b="1" dirty="0">
              <a:latin typeface="Arial" charset="0"/>
            </a:endParaRPr>
          </a:p>
          <a:p>
            <a:pPr eaLnBrk="1" hangingPunct="1">
              <a:buFont typeface="Arial" charset="0"/>
              <a:buNone/>
            </a:pPr>
            <a:endParaRPr lang="de-AT" sz="3200" dirty="0">
              <a:latin typeface="Arial" charset="0"/>
            </a:endParaRPr>
          </a:p>
        </p:txBody>
      </p:sp>
      <p:sp>
        <p:nvSpPr>
          <p:cNvPr id="17413" name="Fußzeilenplatzhalt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de-AT" sz="1400" dirty="0">
              <a:solidFill>
                <a:srgbClr val="245397"/>
              </a:solidFill>
            </a:endParaRPr>
          </a:p>
        </p:txBody>
      </p:sp>
      <p:sp>
        <p:nvSpPr>
          <p:cNvPr id="17412" name="Text Box 5"/>
          <p:cNvSpPr txBox="1">
            <a:spLocks noChangeArrowheads="1"/>
          </p:cNvSpPr>
          <p:nvPr/>
        </p:nvSpPr>
        <p:spPr bwMode="auto">
          <a:xfrm>
            <a:off x="9696451" y="6092826"/>
            <a:ext cx="7207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de-DE" sz="1800"/>
          </a:p>
        </p:txBody>
      </p:sp>
    </p:spTree>
    <p:extLst>
      <p:ext uri="{BB962C8B-B14F-4D97-AF65-F5344CB8AC3E}">
        <p14:creationId xmlns:p14="http://schemas.microsoft.com/office/powerpoint/2010/main" val="2020788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Osnove – nacionalno i etničko podrijetlo</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95538"/>
            <a:ext cx="10167568" cy="1815637"/>
          </a:xfrm>
        </p:spPr>
      </p:pic>
    </p:spTree>
    <p:extLst>
      <p:ext uri="{BB962C8B-B14F-4D97-AF65-F5344CB8AC3E}">
        <p14:creationId xmlns:p14="http://schemas.microsoft.com/office/powerpoint/2010/main" val="3984168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139825"/>
          </a:xfrm>
        </p:spPr>
        <p:txBody>
          <a:bodyPr/>
          <a:lstStyle/>
          <a:p>
            <a:r>
              <a:rPr lang="hr-HR" dirty="0" smtClean="0"/>
              <a:t>Osnove - </a:t>
            </a:r>
            <a:r>
              <a:rPr lang="hr-HR" dirty="0"/>
              <a:t>Seksualna </a:t>
            </a:r>
            <a:r>
              <a:rPr lang="hr-HR" dirty="0" smtClean="0"/>
              <a:t>orijentacija</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77159"/>
            <a:ext cx="8126379" cy="14347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4950"/>
            <a:ext cx="6777768" cy="4633301"/>
          </a:xfrm>
          <a:prstGeom prst="rect">
            <a:avLst/>
          </a:prstGeom>
        </p:spPr>
      </p:pic>
    </p:spTree>
    <p:extLst>
      <p:ext uri="{BB962C8B-B14F-4D97-AF65-F5344CB8AC3E}">
        <p14:creationId xmlns:p14="http://schemas.microsoft.com/office/powerpoint/2010/main" val="2163109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844550"/>
          </a:xfrm>
        </p:spPr>
        <p:txBody>
          <a:bodyPr/>
          <a:lstStyle/>
          <a:p>
            <a:r>
              <a:rPr lang="hr-HR" dirty="0"/>
              <a:t>Osnove - Seksualna orijentacija</a:t>
            </a:r>
            <a:endParaRPr lang="en-GB"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322388"/>
            <a:ext cx="8204200" cy="4967287"/>
          </a:xfrm>
        </p:spPr>
      </p:pic>
    </p:spTree>
    <p:extLst>
      <p:ext uri="{BB962C8B-B14F-4D97-AF65-F5344CB8AC3E}">
        <p14:creationId xmlns:p14="http://schemas.microsoft.com/office/powerpoint/2010/main" val="3733218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87338"/>
            <a:ext cx="10058400" cy="1449387"/>
          </a:xfrm>
        </p:spPr>
        <p:txBody>
          <a:bodyPr/>
          <a:lstStyle/>
          <a:p>
            <a:r>
              <a:rPr lang="hr-HR" dirty="0" smtClean="0"/>
              <a:t>Osnove - Antisemitizam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845734"/>
            <a:ext cx="7308996" cy="2833262"/>
          </a:xfrm>
          <a:prstGeom prst="rect">
            <a:avLst/>
          </a:prstGeom>
        </p:spPr>
      </p:pic>
    </p:spTree>
    <p:extLst>
      <p:ext uri="{BB962C8B-B14F-4D97-AF65-F5344CB8AC3E}">
        <p14:creationId xmlns:p14="http://schemas.microsoft.com/office/powerpoint/2010/main" val="3548665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689952"/>
          </a:xfrm>
        </p:spPr>
        <p:txBody>
          <a:bodyPr>
            <a:normAutofit fontScale="90000"/>
          </a:bodyPr>
          <a:lstStyle/>
          <a:p>
            <a:r>
              <a:rPr lang="hr-HR" dirty="0"/>
              <a:t>Osnove </a:t>
            </a:r>
            <a:r>
              <a:rPr lang="hr-HR" dirty="0" smtClean="0"/>
              <a:t>– Antisemitizam / negiranje Holokausta</a:t>
            </a:r>
            <a:endParaRPr lang="en-GB"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322389"/>
            <a:ext cx="7488238" cy="4498120"/>
          </a:xfrm>
        </p:spPr>
      </p:pic>
    </p:spTree>
    <p:extLst>
      <p:ext uri="{BB962C8B-B14F-4D97-AF65-F5344CB8AC3E}">
        <p14:creationId xmlns:p14="http://schemas.microsoft.com/office/powerpoint/2010/main" val="2048196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KLJUČNA PITANJA</a:t>
            </a:r>
            <a:endParaRPr lang="en-US" dirty="0"/>
          </a:p>
        </p:txBody>
      </p:sp>
      <p:sp>
        <p:nvSpPr>
          <p:cNvPr id="3" name="Content Placeholder 2"/>
          <p:cNvSpPr>
            <a:spLocks noGrp="1"/>
          </p:cNvSpPr>
          <p:nvPr>
            <p:ph idx="1"/>
          </p:nvPr>
        </p:nvSpPr>
        <p:spPr/>
        <p:txBody>
          <a:bodyPr>
            <a:normAutofit/>
          </a:bodyPr>
          <a:lstStyle/>
          <a:p>
            <a:r>
              <a:rPr lang="en-US" sz="3200" dirty="0"/>
              <a:t>Koji </a:t>
            </a:r>
            <a:r>
              <a:rPr lang="en-US" sz="3200" dirty="0" err="1"/>
              <a:t>elementi</a:t>
            </a:r>
            <a:r>
              <a:rPr lang="en-US" sz="3200" dirty="0"/>
              <a:t> </a:t>
            </a:r>
            <a:r>
              <a:rPr lang="en-US" sz="3200" dirty="0" smtClean="0"/>
              <a:t> </a:t>
            </a:r>
            <a:r>
              <a:rPr lang="en-US" sz="3200" dirty="0" err="1" smtClean="0"/>
              <a:t>razlikuju</a:t>
            </a:r>
            <a:r>
              <a:rPr lang="hr-HR" sz="3200" dirty="0" smtClean="0"/>
              <a:t> internet</a:t>
            </a:r>
            <a:r>
              <a:rPr lang="en-US" sz="3200" dirty="0" smtClean="0"/>
              <a:t> </a:t>
            </a:r>
            <a:r>
              <a:rPr lang="en-US" sz="3200" dirty="0"/>
              <a:t>od </a:t>
            </a:r>
            <a:r>
              <a:rPr lang="en-US" sz="3200" dirty="0" err="1"/>
              <a:t>tradicionalnih</a:t>
            </a:r>
            <a:r>
              <a:rPr lang="en-US" sz="3200" dirty="0"/>
              <a:t> </a:t>
            </a:r>
            <a:r>
              <a:rPr lang="en-US" sz="3200" dirty="0" err="1" smtClean="0"/>
              <a:t>medija</a:t>
            </a:r>
            <a:r>
              <a:rPr lang="en-US" sz="3200" dirty="0"/>
              <a:t>?</a:t>
            </a:r>
          </a:p>
          <a:p>
            <a:r>
              <a:rPr lang="en-US" sz="3200" dirty="0" err="1"/>
              <a:t>Treba</a:t>
            </a:r>
            <a:r>
              <a:rPr lang="en-US" sz="3200" dirty="0"/>
              <a:t> li </a:t>
            </a:r>
            <a:r>
              <a:rPr lang="en-US" sz="3200" dirty="0" err="1"/>
              <a:t>sav</a:t>
            </a:r>
            <a:r>
              <a:rPr lang="en-US" sz="3200" dirty="0"/>
              <a:t> </a:t>
            </a:r>
            <a:r>
              <a:rPr lang="en-US" sz="3200" dirty="0" err="1"/>
              <a:t>sadržaj</a:t>
            </a:r>
            <a:r>
              <a:rPr lang="en-US" sz="3200" dirty="0"/>
              <a:t> </a:t>
            </a:r>
            <a:r>
              <a:rPr lang="en-US" sz="3200" dirty="0" err="1"/>
              <a:t>biti</a:t>
            </a:r>
            <a:r>
              <a:rPr lang="en-US" sz="3200" dirty="0"/>
              <a:t> </a:t>
            </a:r>
            <a:r>
              <a:rPr lang="en-US" sz="3200" dirty="0" err="1"/>
              <a:t>slobodan</a:t>
            </a:r>
            <a:r>
              <a:rPr lang="en-US" sz="3200" dirty="0"/>
              <a:t> </a:t>
            </a:r>
            <a:r>
              <a:rPr lang="en-US" sz="3200" dirty="0" err="1"/>
              <a:t>i</a:t>
            </a:r>
            <a:r>
              <a:rPr lang="en-US" sz="3200" dirty="0"/>
              <a:t> </a:t>
            </a:r>
            <a:r>
              <a:rPr lang="en-US" sz="3200" dirty="0" err="1"/>
              <a:t>dostupan</a:t>
            </a:r>
            <a:r>
              <a:rPr lang="en-US" sz="3200" dirty="0"/>
              <a:t> </a:t>
            </a:r>
            <a:r>
              <a:rPr lang="en-US" sz="3200" dirty="0" err="1"/>
              <a:t>ili</a:t>
            </a:r>
            <a:r>
              <a:rPr lang="en-US" sz="3200" dirty="0"/>
              <a:t> </a:t>
            </a:r>
            <a:r>
              <a:rPr lang="en-US" sz="3200" dirty="0" smtClean="0"/>
              <a:t>se</a:t>
            </a:r>
            <a:r>
              <a:rPr lang="hr-HR" sz="3200" dirty="0" smtClean="0"/>
              <a:t> trebaju primjenjivati</a:t>
            </a:r>
            <a:r>
              <a:rPr lang="en-US" sz="3200" dirty="0" smtClean="0"/>
              <a:t> </a:t>
            </a:r>
            <a:r>
              <a:rPr lang="en-US" sz="3200" dirty="0" err="1"/>
              <a:t>ograničenja</a:t>
            </a:r>
            <a:r>
              <a:rPr lang="en-US" sz="3200" dirty="0"/>
              <a:t> </a:t>
            </a:r>
            <a:r>
              <a:rPr lang="hr-HR" sz="3200" dirty="0" smtClean="0"/>
              <a:t>kao i na tradicionalne</a:t>
            </a:r>
            <a:r>
              <a:rPr lang="en-US" sz="3200" dirty="0" smtClean="0"/>
              <a:t> </a:t>
            </a:r>
            <a:r>
              <a:rPr lang="en-US" sz="3200" dirty="0" err="1"/>
              <a:t>medije</a:t>
            </a:r>
            <a:r>
              <a:rPr lang="en-US" sz="3200" dirty="0"/>
              <a:t>?</a:t>
            </a:r>
          </a:p>
          <a:p>
            <a:r>
              <a:rPr lang="en-US" sz="3200" dirty="0" err="1"/>
              <a:t>Što</a:t>
            </a:r>
            <a:r>
              <a:rPr lang="en-US" sz="3200" dirty="0"/>
              <a:t> </a:t>
            </a:r>
            <a:r>
              <a:rPr lang="en-US" sz="3200" dirty="0" err="1"/>
              <a:t>biste</a:t>
            </a:r>
            <a:r>
              <a:rPr lang="en-US" sz="3200" dirty="0"/>
              <a:t> </a:t>
            </a:r>
            <a:r>
              <a:rPr lang="en-US" sz="3200" dirty="0" err="1"/>
              <a:t>rekli</a:t>
            </a:r>
            <a:r>
              <a:rPr lang="en-US" sz="3200" dirty="0"/>
              <a:t> da </a:t>
            </a:r>
            <a:r>
              <a:rPr lang="en-US" sz="3200" dirty="0" err="1"/>
              <a:t>su</a:t>
            </a:r>
            <a:r>
              <a:rPr lang="en-US" sz="3200" dirty="0"/>
              <a:t> </a:t>
            </a:r>
            <a:r>
              <a:rPr lang="en-US" sz="3200" dirty="0" err="1"/>
              <a:t>glavni</a:t>
            </a:r>
            <a:r>
              <a:rPr lang="en-US" sz="3200" dirty="0"/>
              <a:t> </a:t>
            </a:r>
            <a:r>
              <a:rPr lang="en-US" sz="3200" dirty="0" err="1"/>
              <a:t>izazovi</a:t>
            </a:r>
            <a:r>
              <a:rPr lang="en-US" sz="3200" dirty="0"/>
              <a:t> </a:t>
            </a:r>
            <a:r>
              <a:rPr lang="en-US" sz="3200" dirty="0" err="1"/>
              <a:t>za</a:t>
            </a:r>
            <a:r>
              <a:rPr lang="en-US" sz="3200" dirty="0"/>
              <a:t> </a:t>
            </a:r>
            <a:r>
              <a:rPr lang="en-US" sz="3200" dirty="0" err="1"/>
              <a:t>slobodu</a:t>
            </a:r>
            <a:r>
              <a:rPr lang="en-US" sz="3200" dirty="0"/>
              <a:t> </a:t>
            </a:r>
            <a:r>
              <a:rPr lang="en-US" sz="3200" dirty="0" err="1"/>
              <a:t>izražavanja</a:t>
            </a:r>
            <a:r>
              <a:rPr lang="en-US" sz="3200" dirty="0"/>
              <a:t> </a:t>
            </a:r>
            <a:r>
              <a:rPr lang="en-US" sz="3200" dirty="0" err="1"/>
              <a:t>i</a:t>
            </a:r>
            <a:r>
              <a:rPr lang="en-US" sz="3200" dirty="0"/>
              <a:t> </a:t>
            </a:r>
            <a:r>
              <a:rPr lang="en-US" sz="3200" dirty="0" err="1"/>
              <a:t>borbu</a:t>
            </a:r>
            <a:r>
              <a:rPr lang="en-US" sz="3200" dirty="0"/>
              <a:t> </a:t>
            </a:r>
            <a:r>
              <a:rPr lang="en-US" sz="3200" dirty="0" err="1"/>
              <a:t>protiv</a:t>
            </a:r>
            <a:r>
              <a:rPr lang="en-US" sz="3200" dirty="0"/>
              <a:t> </a:t>
            </a:r>
            <a:r>
              <a:rPr lang="en-US" sz="3200" dirty="0" err="1"/>
              <a:t>govora</a:t>
            </a:r>
            <a:r>
              <a:rPr lang="en-US" sz="3200" dirty="0"/>
              <a:t> </a:t>
            </a:r>
            <a:r>
              <a:rPr lang="en-US" sz="3200" dirty="0" err="1"/>
              <a:t>mržnje</a:t>
            </a:r>
            <a:r>
              <a:rPr lang="en-US" sz="3200" dirty="0"/>
              <a:t> </a:t>
            </a:r>
            <a:r>
              <a:rPr lang="en-US" sz="3200" dirty="0" err="1"/>
              <a:t>na</a:t>
            </a:r>
            <a:r>
              <a:rPr lang="en-US" sz="3200" dirty="0"/>
              <a:t> </a:t>
            </a:r>
            <a:r>
              <a:rPr lang="en-US" sz="3200" dirty="0" err="1"/>
              <a:t>internetu</a:t>
            </a:r>
            <a:r>
              <a:rPr lang="en-US" sz="3200" dirty="0"/>
              <a:t>?</a:t>
            </a:r>
          </a:p>
        </p:txBody>
      </p:sp>
    </p:spTree>
    <p:extLst>
      <p:ext uri="{BB962C8B-B14F-4D97-AF65-F5344CB8AC3E}">
        <p14:creationId xmlns:p14="http://schemas.microsoft.com/office/powerpoint/2010/main" val="1757388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UN</a:t>
            </a:r>
            <a:endParaRPr lang="en-US" dirty="0"/>
          </a:p>
        </p:txBody>
      </p:sp>
      <p:sp>
        <p:nvSpPr>
          <p:cNvPr id="3" name="Content Placeholder 2"/>
          <p:cNvSpPr>
            <a:spLocks noGrp="1"/>
          </p:cNvSpPr>
          <p:nvPr>
            <p:ph idx="1"/>
          </p:nvPr>
        </p:nvSpPr>
        <p:spPr/>
        <p:txBody>
          <a:bodyPr>
            <a:normAutofit lnSpcReduction="10000"/>
          </a:bodyPr>
          <a:lstStyle/>
          <a:p>
            <a:r>
              <a:rPr lang="en-US" dirty="0"/>
              <a:t>U 2012. </a:t>
            </a:r>
            <a:r>
              <a:rPr lang="en-US" dirty="0" err="1"/>
              <a:t>godini</a:t>
            </a:r>
            <a:r>
              <a:rPr lang="en-US" dirty="0"/>
              <a:t> UN-</a:t>
            </a:r>
            <a:r>
              <a:rPr lang="en-US" dirty="0" err="1"/>
              <a:t>ovo</a:t>
            </a:r>
            <a:r>
              <a:rPr lang="en-US" dirty="0"/>
              <a:t> </a:t>
            </a:r>
            <a:r>
              <a:rPr lang="en-US" dirty="0" err="1"/>
              <a:t>Vijeće</a:t>
            </a:r>
            <a:r>
              <a:rPr lang="en-US" dirty="0"/>
              <a:t> </a:t>
            </a:r>
            <a:r>
              <a:rPr lang="en-US" dirty="0" err="1"/>
              <a:t>za</a:t>
            </a:r>
            <a:r>
              <a:rPr lang="en-US" dirty="0"/>
              <a:t> </a:t>
            </a:r>
            <a:r>
              <a:rPr lang="en-US" dirty="0" err="1"/>
              <a:t>ljudska</a:t>
            </a:r>
            <a:r>
              <a:rPr lang="en-US" dirty="0"/>
              <a:t> </a:t>
            </a:r>
            <a:r>
              <a:rPr lang="en-US" dirty="0" err="1"/>
              <a:t>prava</a:t>
            </a:r>
            <a:r>
              <a:rPr lang="en-US" dirty="0"/>
              <a:t> (HRC) </a:t>
            </a:r>
            <a:r>
              <a:rPr lang="en-US" dirty="0" err="1"/>
              <a:t>usug</a:t>
            </a:r>
            <a:r>
              <a:rPr lang="hr-HR" dirty="0"/>
              <a:t>lasilo</a:t>
            </a:r>
            <a:r>
              <a:rPr lang="en-US" dirty="0"/>
              <a:t> je </a:t>
            </a:r>
            <a:r>
              <a:rPr lang="en-US" dirty="0" err="1"/>
              <a:t>ključ</a:t>
            </a:r>
            <a:r>
              <a:rPr lang="hr-HR" dirty="0"/>
              <a:t>nu</a:t>
            </a:r>
            <a:r>
              <a:rPr lang="en-US" dirty="0"/>
              <a:t> </a:t>
            </a:r>
            <a:r>
              <a:rPr lang="en-US" dirty="0" err="1"/>
              <a:t>rezoluci</a:t>
            </a:r>
            <a:r>
              <a:rPr lang="hr-HR" dirty="0"/>
              <a:t>ju</a:t>
            </a:r>
            <a:r>
              <a:rPr lang="en-US" dirty="0"/>
              <a:t> o </a:t>
            </a:r>
            <a:r>
              <a:rPr lang="en-US" dirty="0" err="1"/>
              <a:t>promicanju</a:t>
            </a:r>
            <a:r>
              <a:rPr lang="en-US" dirty="0"/>
              <a:t>, </a:t>
            </a:r>
            <a:r>
              <a:rPr lang="en-US" dirty="0" err="1"/>
              <a:t>zaštiti</a:t>
            </a:r>
            <a:r>
              <a:rPr lang="en-US" dirty="0"/>
              <a:t> </a:t>
            </a:r>
            <a:r>
              <a:rPr lang="en-US" dirty="0" err="1"/>
              <a:t>i</a:t>
            </a:r>
            <a:r>
              <a:rPr lang="en-US" dirty="0"/>
              <a:t> </a:t>
            </a:r>
            <a:r>
              <a:rPr lang="en-US" dirty="0" err="1"/>
              <a:t>uživanju</a:t>
            </a:r>
            <a:r>
              <a:rPr lang="en-US" dirty="0"/>
              <a:t> </a:t>
            </a:r>
            <a:r>
              <a:rPr lang="en-US" dirty="0" err="1"/>
              <a:t>ljudskih</a:t>
            </a:r>
            <a:r>
              <a:rPr lang="en-US" dirty="0"/>
              <a:t> </a:t>
            </a:r>
            <a:r>
              <a:rPr lang="en-US" dirty="0" err="1"/>
              <a:t>prava</a:t>
            </a:r>
            <a:r>
              <a:rPr lang="en-US" dirty="0"/>
              <a:t> </a:t>
            </a:r>
            <a:r>
              <a:rPr lang="en-US" dirty="0" err="1"/>
              <a:t>na</a:t>
            </a:r>
            <a:r>
              <a:rPr lang="en-US" dirty="0"/>
              <a:t> </a:t>
            </a:r>
            <a:r>
              <a:rPr lang="en-US" dirty="0" err="1"/>
              <a:t>Internetu</a:t>
            </a:r>
            <a:r>
              <a:rPr lang="en-US" dirty="0"/>
              <a:t>:</a:t>
            </a:r>
          </a:p>
          <a:p>
            <a:r>
              <a:rPr lang="en-US" i="1" dirty="0" err="1"/>
              <a:t>Potvrđuje</a:t>
            </a:r>
            <a:r>
              <a:rPr lang="en-US" i="1" dirty="0"/>
              <a:t> da </a:t>
            </a:r>
            <a:r>
              <a:rPr lang="en-US" i="1" dirty="0" err="1"/>
              <a:t>isto</a:t>
            </a:r>
            <a:r>
              <a:rPr lang="en-US" i="1" dirty="0"/>
              <a:t> </a:t>
            </a:r>
            <a:r>
              <a:rPr lang="en-US" i="1" dirty="0" err="1"/>
              <a:t>pravo</a:t>
            </a:r>
            <a:r>
              <a:rPr lang="en-US" i="1" dirty="0"/>
              <a:t> </a:t>
            </a:r>
            <a:r>
              <a:rPr lang="en-US" i="1" dirty="0" err="1"/>
              <a:t>koje</a:t>
            </a:r>
            <a:r>
              <a:rPr lang="en-US" i="1" dirty="0"/>
              <a:t> </a:t>
            </a:r>
            <a:r>
              <a:rPr lang="en-US" i="1" dirty="0" err="1"/>
              <a:t>ljudi</a:t>
            </a:r>
            <a:r>
              <a:rPr lang="en-US" i="1" dirty="0"/>
              <a:t> </a:t>
            </a:r>
            <a:r>
              <a:rPr lang="en-US" i="1" dirty="0" err="1"/>
              <a:t>moraju</a:t>
            </a:r>
            <a:r>
              <a:rPr lang="en-US" i="1" dirty="0"/>
              <a:t> </a:t>
            </a:r>
            <a:r>
              <a:rPr lang="en-US" i="1" dirty="0" err="1"/>
              <a:t>imati</a:t>
            </a:r>
            <a:r>
              <a:rPr lang="en-US" i="1" dirty="0"/>
              <a:t> </a:t>
            </a:r>
            <a:r>
              <a:rPr lang="en-US" i="1" dirty="0" err="1"/>
              <a:t>izvan</a:t>
            </a:r>
            <a:r>
              <a:rPr lang="en-US" i="1" dirty="0"/>
              <a:t> </a:t>
            </a:r>
            <a:r>
              <a:rPr lang="en-US" i="1" dirty="0" err="1"/>
              <a:t>mreže</a:t>
            </a:r>
            <a:r>
              <a:rPr lang="en-US" i="1" dirty="0"/>
              <a:t> </a:t>
            </a:r>
            <a:r>
              <a:rPr lang="en-US" i="1" dirty="0" err="1"/>
              <a:t>moraju</a:t>
            </a:r>
            <a:r>
              <a:rPr lang="en-US" i="1" dirty="0"/>
              <a:t> </a:t>
            </a:r>
            <a:r>
              <a:rPr lang="en-US" i="1" dirty="0" err="1"/>
              <a:t>biti</a:t>
            </a:r>
            <a:r>
              <a:rPr lang="en-US" i="1" dirty="0"/>
              <a:t> </a:t>
            </a:r>
            <a:r>
              <a:rPr lang="en-US" i="1" dirty="0" err="1"/>
              <a:t>zaštićeni</a:t>
            </a:r>
            <a:r>
              <a:rPr lang="en-US" i="1" dirty="0"/>
              <a:t> </a:t>
            </a:r>
            <a:r>
              <a:rPr lang="en-US" i="1" dirty="0" err="1"/>
              <a:t>na</a:t>
            </a:r>
            <a:r>
              <a:rPr lang="en-US" i="1" dirty="0"/>
              <a:t> </a:t>
            </a:r>
            <a:r>
              <a:rPr lang="en-US" i="1" dirty="0" err="1"/>
              <a:t>mreži</a:t>
            </a:r>
            <a:r>
              <a:rPr lang="en-US" i="1" dirty="0"/>
              <a:t>, </a:t>
            </a:r>
            <a:r>
              <a:rPr lang="en-US" i="1" dirty="0" err="1"/>
              <a:t>posebice</a:t>
            </a:r>
            <a:r>
              <a:rPr lang="en-US" i="1" dirty="0"/>
              <a:t> </a:t>
            </a:r>
            <a:r>
              <a:rPr lang="en-US" i="1" dirty="0" err="1"/>
              <a:t>sloboda</a:t>
            </a:r>
            <a:r>
              <a:rPr lang="en-US" i="1" dirty="0"/>
              <a:t> </a:t>
            </a:r>
            <a:r>
              <a:rPr lang="en-US" i="1" dirty="0" err="1"/>
              <a:t>izražavanja</a:t>
            </a:r>
            <a:r>
              <a:rPr lang="en-US" i="1" dirty="0"/>
              <a:t> </a:t>
            </a:r>
            <a:r>
              <a:rPr lang="en-US" i="1" dirty="0" err="1"/>
              <a:t>koja</a:t>
            </a:r>
            <a:r>
              <a:rPr lang="en-US" i="1" dirty="0"/>
              <a:t> je </a:t>
            </a:r>
            <a:r>
              <a:rPr lang="en-US" i="1" dirty="0" err="1"/>
              <a:t>primjenjiva</a:t>
            </a:r>
            <a:r>
              <a:rPr lang="en-US" i="1" dirty="0"/>
              <a:t> bez </a:t>
            </a:r>
            <a:r>
              <a:rPr lang="en-US" i="1" dirty="0" err="1"/>
              <a:t>obzira</a:t>
            </a:r>
            <a:r>
              <a:rPr lang="en-US" i="1" dirty="0"/>
              <a:t> </a:t>
            </a:r>
            <a:r>
              <a:rPr lang="en-US" i="1" dirty="0" err="1"/>
              <a:t>na</a:t>
            </a:r>
            <a:r>
              <a:rPr lang="en-US" i="1" dirty="0"/>
              <a:t> </a:t>
            </a:r>
            <a:r>
              <a:rPr lang="en-US" i="1" dirty="0" err="1"/>
              <a:t>granice</a:t>
            </a:r>
            <a:r>
              <a:rPr lang="en-US" i="1" dirty="0"/>
              <a:t> </a:t>
            </a:r>
            <a:r>
              <a:rPr lang="en-US" i="1" dirty="0" err="1"/>
              <a:t>i</a:t>
            </a:r>
            <a:r>
              <a:rPr lang="en-US" i="1" dirty="0"/>
              <a:t> </a:t>
            </a:r>
            <a:r>
              <a:rPr lang="en-US" i="1" dirty="0" err="1"/>
              <a:t>medije</a:t>
            </a:r>
            <a:r>
              <a:rPr lang="en-US" i="1" dirty="0"/>
              <a:t> </a:t>
            </a:r>
            <a:r>
              <a:rPr lang="en-US" i="1" dirty="0" err="1"/>
              <a:t>po</a:t>
            </a:r>
            <a:r>
              <a:rPr lang="en-US" i="1" dirty="0"/>
              <a:t> </a:t>
            </a:r>
            <a:r>
              <a:rPr lang="en-US" i="1" dirty="0" err="1"/>
              <a:t>izboru</a:t>
            </a:r>
            <a:r>
              <a:rPr lang="en-US" i="1" dirty="0"/>
              <a:t>, </a:t>
            </a:r>
            <a:r>
              <a:rPr lang="en-US" i="1" dirty="0" err="1"/>
              <a:t>sukladno</a:t>
            </a:r>
            <a:r>
              <a:rPr lang="en-US" i="1" dirty="0"/>
              <a:t> </a:t>
            </a:r>
            <a:r>
              <a:rPr lang="en-US" i="1" dirty="0" err="1"/>
              <a:t>člancima</a:t>
            </a:r>
            <a:r>
              <a:rPr lang="en-US" i="1" dirty="0"/>
              <a:t> 19. </a:t>
            </a:r>
            <a:r>
              <a:rPr lang="en-US" i="1" dirty="0" err="1"/>
              <a:t>Opće</a:t>
            </a:r>
            <a:r>
              <a:rPr lang="en-US" i="1" dirty="0"/>
              <a:t> </a:t>
            </a:r>
            <a:r>
              <a:rPr lang="en-US" i="1" dirty="0" err="1"/>
              <a:t>deklaracije</a:t>
            </a:r>
            <a:r>
              <a:rPr lang="en-US" i="1" dirty="0"/>
              <a:t> o </a:t>
            </a:r>
            <a:r>
              <a:rPr lang="en-US" i="1" dirty="0" err="1"/>
              <a:t>ljudskim</a:t>
            </a:r>
            <a:r>
              <a:rPr lang="en-US" i="1" dirty="0"/>
              <a:t> </a:t>
            </a:r>
            <a:r>
              <a:rPr lang="en-US" i="1" dirty="0" err="1"/>
              <a:t>pravima</a:t>
            </a:r>
            <a:r>
              <a:rPr lang="en-US" i="1" dirty="0"/>
              <a:t> </a:t>
            </a:r>
            <a:r>
              <a:rPr lang="en-US" i="1" dirty="0" err="1"/>
              <a:t>i</a:t>
            </a:r>
            <a:r>
              <a:rPr lang="en-US" i="1" dirty="0"/>
              <a:t> </a:t>
            </a:r>
            <a:r>
              <a:rPr lang="en-US" i="1" dirty="0" err="1"/>
              <a:t>Međunarodnom</a:t>
            </a:r>
            <a:r>
              <a:rPr lang="en-US" i="1" dirty="0"/>
              <a:t> </a:t>
            </a:r>
            <a:r>
              <a:rPr lang="en-US" i="1" dirty="0" err="1"/>
              <a:t>Sporazum</a:t>
            </a:r>
            <a:r>
              <a:rPr lang="en-US" i="1" dirty="0"/>
              <a:t> o </a:t>
            </a:r>
            <a:r>
              <a:rPr lang="en-US" i="1" dirty="0" err="1"/>
              <a:t>građanskim</a:t>
            </a:r>
            <a:r>
              <a:rPr lang="en-US" i="1" dirty="0"/>
              <a:t> </a:t>
            </a:r>
            <a:r>
              <a:rPr lang="en-US" i="1" dirty="0" err="1"/>
              <a:t>i</a:t>
            </a:r>
            <a:r>
              <a:rPr lang="en-US" i="1" dirty="0"/>
              <a:t> </a:t>
            </a:r>
            <a:r>
              <a:rPr lang="en-US" i="1" dirty="0" err="1"/>
              <a:t>političkim</a:t>
            </a:r>
            <a:r>
              <a:rPr lang="en-US" i="1" dirty="0"/>
              <a:t> </a:t>
            </a:r>
            <a:r>
              <a:rPr lang="en-US" i="1" dirty="0" err="1"/>
              <a:t>pravima</a:t>
            </a:r>
            <a:endParaRPr lang="en-US" i="1" dirty="0"/>
          </a:p>
          <a:p>
            <a:r>
              <a:rPr lang="en-US" i="1" dirty="0" err="1"/>
              <a:t>Potvrđuje</a:t>
            </a:r>
            <a:r>
              <a:rPr lang="en-US" i="1" dirty="0"/>
              <a:t> </a:t>
            </a:r>
            <a:r>
              <a:rPr lang="en-US" i="1" dirty="0" err="1"/>
              <a:t>važnost</a:t>
            </a:r>
            <a:r>
              <a:rPr lang="en-US" i="1" dirty="0"/>
              <a:t> </a:t>
            </a:r>
            <a:r>
              <a:rPr lang="en-US" i="1" dirty="0" err="1"/>
              <a:t>primjene</a:t>
            </a:r>
            <a:r>
              <a:rPr lang="en-US" i="1" dirty="0"/>
              <a:t> </a:t>
            </a:r>
            <a:r>
              <a:rPr lang="en-US" i="1" dirty="0" err="1"/>
              <a:t>pristupa</a:t>
            </a:r>
            <a:r>
              <a:rPr lang="en-US" i="1" dirty="0"/>
              <a:t> </a:t>
            </a:r>
            <a:r>
              <a:rPr lang="en-US" i="1" dirty="0" err="1"/>
              <a:t>temeljenog</a:t>
            </a:r>
            <a:r>
              <a:rPr lang="en-US" i="1" dirty="0"/>
              <a:t> </a:t>
            </a:r>
            <a:r>
              <a:rPr lang="en-US" i="1" dirty="0" err="1"/>
              <a:t>na</a:t>
            </a:r>
            <a:r>
              <a:rPr lang="en-US" i="1" dirty="0"/>
              <a:t> </a:t>
            </a:r>
            <a:r>
              <a:rPr lang="en-US" i="1" dirty="0" err="1"/>
              <a:t>ljudskim</a:t>
            </a:r>
            <a:r>
              <a:rPr lang="en-US" i="1" dirty="0"/>
              <a:t> </a:t>
            </a:r>
            <a:r>
              <a:rPr lang="en-US" i="1" dirty="0" err="1"/>
              <a:t>pravima</a:t>
            </a:r>
            <a:r>
              <a:rPr lang="en-US" i="1" dirty="0"/>
              <a:t> u </a:t>
            </a:r>
            <a:r>
              <a:rPr lang="en-US" i="1" dirty="0" err="1"/>
              <a:t>pružanju</a:t>
            </a:r>
            <a:r>
              <a:rPr lang="en-US" i="1" dirty="0"/>
              <a:t> </a:t>
            </a:r>
            <a:r>
              <a:rPr lang="en-US" i="1" dirty="0" err="1"/>
              <a:t>i</a:t>
            </a:r>
            <a:r>
              <a:rPr lang="en-US" i="1" dirty="0"/>
              <a:t> </a:t>
            </a:r>
            <a:r>
              <a:rPr lang="en-US" i="1" dirty="0" err="1"/>
              <a:t>širenju</a:t>
            </a:r>
            <a:r>
              <a:rPr lang="en-US" i="1" dirty="0"/>
              <a:t> </a:t>
            </a:r>
            <a:r>
              <a:rPr lang="en-US" i="1" dirty="0" err="1"/>
              <a:t>pristupa</a:t>
            </a:r>
            <a:r>
              <a:rPr lang="en-US" i="1" dirty="0"/>
              <a:t> </a:t>
            </a:r>
            <a:r>
              <a:rPr lang="en-US" i="1" dirty="0" err="1"/>
              <a:t>Internetu</a:t>
            </a:r>
            <a:r>
              <a:rPr lang="en-US" i="1" dirty="0"/>
              <a:t> </a:t>
            </a:r>
            <a:r>
              <a:rPr lang="en-US" i="1" dirty="0" err="1"/>
              <a:t>i</a:t>
            </a:r>
            <a:r>
              <a:rPr lang="en-US" i="1" dirty="0"/>
              <a:t> </a:t>
            </a:r>
            <a:r>
              <a:rPr lang="en-US" i="1" dirty="0" err="1"/>
              <a:t>traži</a:t>
            </a:r>
            <a:r>
              <a:rPr lang="en-US" i="1" dirty="0"/>
              <a:t> od </a:t>
            </a:r>
            <a:r>
              <a:rPr lang="en-US" i="1" dirty="0" err="1"/>
              <a:t>svih</a:t>
            </a:r>
            <a:r>
              <a:rPr lang="en-US" i="1" dirty="0"/>
              <a:t> </a:t>
            </a:r>
            <a:r>
              <a:rPr lang="en-US" i="1" dirty="0" err="1"/>
              <a:t>država</a:t>
            </a:r>
            <a:r>
              <a:rPr lang="en-US" i="1" dirty="0"/>
              <a:t> da se </a:t>
            </a:r>
            <a:r>
              <a:rPr lang="en-US" i="1" dirty="0" err="1"/>
              <a:t>nastoje</a:t>
            </a:r>
            <a:r>
              <a:rPr lang="en-US" i="1" dirty="0"/>
              <a:t> </a:t>
            </a:r>
            <a:r>
              <a:rPr lang="en-US" i="1" dirty="0" err="1"/>
              <a:t>premostiti</a:t>
            </a:r>
            <a:r>
              <a:rPr lang="en-US" i="1" dirty="0"/>
              <a:t> </a:t>
            </a:r>
            <a:r>
              <a:rPr lang="en-US" i="1" dirty="0" err="1"/>
              <a:t>mnogi</a:t>
            </a:r>
            <a:r>
              <a:rPr lang="en-US" i="1" dirty="0"/>
              <a:t> </a:t>
            </a:r>
            <a:r>
              <a:rPr lang="en-US" i="1" dirty="0" err="1"/>
              <a:t>oblici</a:t>
            </a:r>
            <a:r>
              <a:rPr lang="en-US" i="1" dirty="0"/>
              <a:t> </a:t>
            </a:r>
            <a:r>
              <a:rPr lang="en-US" i="1" dirty="0" err="1"/>
              <a:t>digitalnih</a:t>
            </a:r>
            <a:r>
              <a:rPr lang="en-US" i="1" dirty="0"/>
              <a:t> </a:t>
            </a:r>
            <a:r>
              <a:rPr lang="en-US" i="1" dirty="0" err="1"/>
              <a:t>dioba</a:t>
            </a:r>
            <a:r>
              <a:rPr lang="en-US" i="1" dirty="0"/>
              <a:t>;</a:t>
            </a:r>
          </a:p>
          <a:p>
            <a:r>
              <a:rPr lang="en-US" i="1" dirty="0" err="1"/>
              <a:t>Poziva</a:t>
            </a:r>
            <a:r>
              <a:rPr lang="en-US" i="1" dirty="0"/>
              <a:t> </a:t>
            </a:r>
            <a:r>
              <a:rPr lang="en-US" i="1" dirty="0" err="1"/>
              <a:t>sve</a:t>
            </a:r>
            <a:r>
              <a:rPr lang="en-US" i="1" dirty="0"/>
              <a:t> </a:t>
            </a:r>
            <a:r>
              <a:rPr lang="en-US" i="1" dirty="0" err="1"/>
              <a:t>države</a:t>
            </a:r>
            <a:r>
              <a:rPr lang="en-US" i="1" dirty="0"/>
              <a:t> </a:t>
            </a:r>
            <a:r>
              <a:rPr lang="en-US" i="1" dirty="0" err="1"/>
              <a:t>na</a:t>
            </a:r>
            <a:r>
              <a:rPr lang="en-US" i="1" dirty="0"/>
              <a:t> </a:t>
            </a:r>
            <a:r>
              <a:rPr lang="en-US" i="1" dirty="0" err="1"/>
              <a:t>rješavanje</a:t>
            </a:r>
            <a:r>
              <a:rPr lang="en-US" i="1" dirty="0"/>
              <a:t> </a:t>
            </a:r>
            <a:r>
              <a:rPr lang="en-US" i="1" dirty="0" err="1"/>
              <a:t>sigurnosnih</a:t>
            </a:r>
            <a:r>
              <a:rPr lang="en-US" i="1" dirty="0"/>
              <a:t> </a:t>
            </a:r>
            <a:r>
              <a:rPr lang="en-US" i="1" dirty="0" err="1"/>
              <a:t>pitanja</a:t>
            </a:r>
            <a:r>
              <a:rPr lang="en-US" i="1" dirty="0"/>
              <a:t> </a:t>
            </a:r>
            <a:r>
              <a:rPr lang="en-US" i="1" dirty="0" err="1"/>
              <a:t>na</a:t>
            </a:r>
            <a:r>
              <a:rPr lang="en-US" i="1" dirty="0"/>
              <a:t> </a:t>
            </a:r>
            <a:r>
              <a:rPr lang="en-US" i="1" dirty="0" err="1"/>
              <a:t>Internetu</a:t>
            </a:r>
            <a:r>
              <a:rPr lang="en-US" i="1" dirty="0"/>
              <a:t> u </a:t>
            </a:r>
            <a:r>
              <a:rPr lang="en-US" i="1" dirty="0" err="1"/>
              <a:t>skladu</a:t>
            </a:r>
            <a:r>
              <a:rPr lang="en-US" i="1" dirty="0"/>
              <a:t> s </a:t>
            </a:r>
            <a:r>
              <a:rPr lang="en-US" i="1" dirty="0" err="1"/>
              <a:t>njihovim</a:t>
            </a:r>
            <a:r>
              <a:rPr lang="en-US" i="1" dirty="0"/>
              <a:t> </a:t>
            </a:r>
            <a:r>
              <a:rPr lang="en-US" i="1" dirty="0" err="1"/>
              <a:t>međunarodnim</a:t>
            </a:r>
            <a:r>
              <a:rPr lang="en-US" i="1" dirty="0"/>
              <a:t> </a:t>
            </a:r>
            <a:r>
              <a:rPr lang="en-US" i="1" dirty="0" err="1"/>
              <a:t>obvezama</a:t>
            </a:r>
            <a:r>
              <a:rPr lang="en-US" i="1" dirty="0"/>
              <a:t> </a:t>
            </a:r>
            <a:r>
              <a:rPr lang="en-US" i="1" dirty="0" err="1"/>
              <a:t>vezanim</a:t>
            </a:r>
            <a:r>
              <a:rPr lang="en-US" i="1" dirty="0"/>
              <a:t> </a:t>
            </a:r>
            <a:r>
              <a:rPr lang="en-US" i="1" dirty="0" err="1"/>
              <a:t>uz</a:t>
            </a:r>
            <a:r>
              <a:rPr lang="en-US" i="1" dirty="0"/>
              <a:t> </a:t>
            </a:r>
            <a:r>
              <a:rPr lang="en-US" i="1" dirty="0" err="1"/>
              <a:t>ljudska</a:t>
            </a:r>
            <a:r>
              <a:rPr lang="en-US" i="1" dirty="0"/>
              <a:t> </a:t>
            </a:r>
            <a:r>
              <a:rPr lang="en-US" i="1" dirty="0" err="1"/>
              <a:t>prava</a:t>
            </a:r>
            <a:r>
              <a:rPr lang="en-US" i="1" dirty="0"/>
              <a:t> </a:t>
            </a:r>
            <a:r>
              <a:rPr lang="en-US" i="1" dirty="0" err="1"/>
              <a:t>kako</a:t>
            </a:r>
            <a:r>
              <a:rPr lang="en-US" i="1" dirty="0"/>
              <a:t> bi </a:t>
            </a:r>
            <a:r>
              <a:rPr lang="en-US" i="1" dirty="0" err="1"/>
              <a:t>osigurale</a:t>
            </a:r>
            <a:r>
              <a:rPr lang="en-US" i="1" dirty="0"/>
              <a:t> </a:t>
            </a:r>
            <a:r>
              <a:rPr lang="en-US" i="1" dirty="0" err="1"/>
              <a:t>zaštitu</a:t>
            </a:r>
            <a:r>
              <a:rPr lang="en-US" i="1" dirty="0"/>
              <a:t> </a:t>
            </a:r>
            <a:r>
              <a:rPr lang="en-US" i="1" dirty="0" err="1"/>
              <a:t>slobode</a:t>
            </a:r>
            <a:r>
              <a:rPr lang="en-US" i="1" dirty="0"/>
              <a:t> </a:t>
            </a:r>
            <a:r>
              <a:rPr lang="en-US" i="1" dirty="0" err="1"/>
              <a:t>izražavanja</a:t>
            </a:r>
            <a:r>
              <a:rPr lang="en-US" i="1" dirty="0"/>
              <a:t>, </a:t>
            </a:r>
            <a:r>
              <a:rPr lang="en-US" i="1" dirty="0" err="1"/>
              <a:t>slobode</a:t>
            </a:r>
            <a:r>
              <a:rPr lang="en-US" i="1" dirty="0"/>
              <a:t> </a:t>
            </a:r>
            <a:r>
              <a:rPr lang="en-US" i="1" dirty="0" err="1"/>
              <a:t>udruživanja</a:t>
            </a:r>
            <a:r>
              <a:rPr lang="en-US" i="1" dirty="0"/>
              <a:t>, </a:t>
            </a:r>
            <a:r>
              <a:rPr lang="en-US" i="1" dirty="0" err="1"/>
              <a:t>privatnosti</a:t>
            </a:r>
            <a:r>
              <a:rPr lang="en-US" i="1" dirty="0"/>
              <a:t> </a:t>
            </a:r>
            <a:r>
              <a:rPr lang="en-US" i="1" dirty="0" err="1"/>
              <a:t>i</a:t>
            </a:r>
            <a:r>
              <a:rPr lang="en-US" i="1" dirty="0"/>
              <a:t> </a:t>
            </a:r>
            <a:r>
              <a:rPr lang="en-US" i="1" dirty="0" err="1"/>
              <a:t>drugih</a:t>
            </a:r>
            <a:r>
              <a:rPr lang="en-US" i="1" dirty="0"/>
              <a:t> </a:t>
            </a:r>
            <a:r>
              <a:rPr lang="en-US" i="1" dirty="0" err="1"/>
              <a:t>ljudskih</a:t>
            </a:r>
            <a:r>
              <a:rPr lang="en-US" i="1" dirty="0"/>
              <a:t> </a:t>
            </a:r>
            <a:r>
              <a:rPr lang="en-US" i="1" dirty="0" err="1"/>
              <a:t>prava</a:t>
            </a:r>
            <a:r>
              <a:rPr lang="en-US" i="1" dirty="0"/>
              <a:t> online</a:t>
            </a:r>
          </a:p>
          <a:p>
            <a:r>
              <a:rPr lang="en-US" i="1" dirty="0" err="1"/>
              <a:t>Naglašava</a:t>
            </a:r>
            <a:r>
              <a:rPr lang="en-US" i="1" dirty="0"/>
              <a:t> </a:t>
            </a:r>
            <a:r>
              <a:rPr lang="en-US" i="1" dirty="0" err="1"/>
              <a:t>važnost</a:t>
            </a:r>
            <a:r>
              <a:rPr lang="en-US" i="1" dirty="0"/>
              <a:t> </a:t>
            </a:r>
            <a:r>
              <a:rPr lang="en-US" i="1" dirty="0" err="1"/>
              <a:t>borbe</a:t>
            </a:r>
            <a:r>
              <a:rPr lang="en-US" i="1" dirty="0"/>
              <a:t> </a:t>
            </a:r>
            <a:r>
              <a:rPr lang="en-US" i="1" dirty="0" err="1"/>
              <a:t>protiv</a:t>
            </a:r>
            <a:r>
              <a:rPr lang="en-US" i="1" dirty="0"/>
              <a:t> </a:t>
            </a:r>
            <a:r>
              <a:rPr lang="en-US" i="1" dirty="0" err="1"/>
              <a:t>zagovaranja</a:t>
            </a:r>
            <a:r>
              <a:rPr lang="en-US" i="1" dirty="0"/>
              <a:t> </a:t>
            </a:r>
            <a:r>
              <a:rPr lang="en-US" i="1" dirty="0" err="1"/>
              <a:t>mržnje</a:t>
            </a:r>
            <a:r>
              <a:rPr lang="en-US" i="1" dirty="0"/>
              <a:t> </a:t>
            </a:r>
            <a:r>
              <a:rPr lang="en-US" i="1" dirty="0" err="1"/>
              <a:t>koja</a:t>
            </a:r>
            <a:r>
              <a:rPr lang="en-US" i="1" dirty="0"/>
              <a:t> </a:t>
            </a:r>
            <a:r>
              <a:rPr lang="en-US" i="1" dirty="0" err="1"/>
              <a:t>predstavlja</a:t>
            </a:r>
            <a:r>
              <a:rPr lang="en-US" i="1" dirty="0"/>
              <a:t> </a:t>
            </a:r>
            <a:r>
              <a:rPr lang="en-US" i="1" dirty="0" err="1"/>
              <a:t>poticanje</a:t>
            </a:r>
            <a:r>
              <a:rPr lang="en-US" i="1" dirty="0"/>
              <a:t> </a:t>
            </a:r>
            <a:r>
              <a:rPr lang="en-US" i="1" dirty="0" err="1"/>
              <a:t>na</a:t>
            </a:r>
            <a:r>
              <a:rPr lang="en-US" i="1" dirty="0"/>
              <a:t> </a:t>
            </a:r>
            <a:r>
              <a:rPr lang="en-US" i="1" dirty="0" err="1"/>
              <a:t>diskriminaciju</a:t>
            </a:r>
            <a:r>
              <a:rPr lang="en-US" i="1" dirty="0"/>
              <a:t> </a:t>
            </a:r>
            <a:r>
              <a:rPr lang="en-US" i="1" dirty="0" err="1"/>
              <a:t>ili</a:t>
            </a:r>
            <a:r>
              <a:rPr lang="en-US" i="1" dirty="0"/>
              <a:t> </a:t>
            </a:r>
            <a:r>
              <a:rPr lang="en-US" i="1" dirty="0" err="1"/>
              <a:t>nasilje</a:t>
            </a:r>
            <a:r>
              <a:rPr lang="en-US" i="1" dirty="0"/>
              <a:t> </a:t>
            </a:r>
            <a:r>
              <a:rPr lang="en-US" i="1" dirty="0" err="1"/>
              <a:t>na</a:t>
            </a:r>
            <a:r>
              <a:rPr lang="en-US" i="1" dirty="0"/>
              <a:t> </a:t>
            </a:r>
            <a:r>
              <a:rPr lang="en-US" i="1" dirty="0" err="1"/>
              <a:t>Internetu</a:t>
            </a:r>
            <a:r>
              <a:rPr lang="en-US" i="1" dirty="0"/>
              <a:t>, </a:t>
            </a:r>
            <a:r>
              <a:rPr lang="en-US" i="1" dirty="0" err="1"/>
              <a:t>uključujući</a:t>
            </a:r>
            <a:r>
              <a:rPr lang="en-US" i="1" dirty="0"/>
              <a:t> </a:t>
            </a:r>
            <a:r>
              <a:rPr lang="en-US" i="1" dirty="0" err="1"/>
              <a:t>promicanje</a:t>
            </a:r>
            <a:r>
              <a:rPr lang="en-US" i="1" dirty="0"/>
              <a:t> </a:t>
            </a:r>
            <a:r>
              <a:rPr lang="en-US" i="1" dirty="0" err="1"/>
              <a:t>tolerancije</a:t>
            </a:r>
            <a:r>
              <a:rPr lang="en-US" i="1" dirty="0"/>
              <a:t> </a:t>
            </a:r>
            <a:r>
              <a:rPr lang="en-US" i="1" dirty="0" err="1"/>
              <a:t>i</a:t>
            </a:r>
            <a:r>
              <a:rPr lang="en-US" i="1" dirty="0"/>
              <a:t> </a:t>
            </a:r>
            <a:r>
              <a:rPr lang="en-US" i="1" dirty="0" err="1"/>
              <a:t>dijaloga</a:t>
            </a:r>
            <a:endParaRPr lang="en-US" dirty="0"/>
          </a:p>
        </p:txBody>
      </p:sp>
    </p:spTree>
    <p:extLst>
      <p:ext uri="{BB962C8B-B14F-4D97-AF65-F5344CB8AC3E}">
        <p14:creationId xmlns:p14="http://schemas.microsoft.com/office/powerpoint/2010/main" val="2516721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ESLJP</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t>U </a:t>
            </a:r>
            <a:r>
              <a:rPr lang="en-US" sz="2800" dirty="0" err="1"/>
              <a:t>presudi</a:t>
            </a:r>
            <a:r>
              <a:rPr lang="en-US" sz="2800" dirty="0"/>
              <a:t> </a:t>
            </a:r>
            <a:r>
              <a:rPr lang="en-US" sz="2800" dirty="0" err="1"/>
              <a:t>uredništva</a:t>
            </a:r>
            <a:r>
              <a:rPr lang="en-US" sz="2800" dirty="0"/>
              <a:t> </a:t>
            </a:r>
            <a:r>
              <a:rPr lang="en-US" sz="2800" dirty="0" err="1"/>
              <a:t>Pravoye</a:t>
            </a:r>
            <a:r>
              <a:rPr lang="en-US" sz="2800" dirty="0"/>
              <a:t> </a:t>
            </a:r>
            <a:r>
              <a:rPr lang="en-US" sz="2800" dirty="0" err="1"/>
              <a:t>Delo</a:t>
            </a:r>
            <a:r>
              <a:rPr lang="en-US" sz="2800" dirty="0"/>
              <a:t> </a:t>
            </a:r>
            <a:r>
              <a:rPr lang="en-US" sz="2800" dirty="0" err="1"/>
              <a:t>i</a:t>
            </a:r>
            <a:r>
              <a:rPr lang="en-US" sz="2800" dirty="0"/>
              <a:t> </a:t>
            </a:r>
            <a:r>
              <a:rPr lang="en-US" sz="2800" dirty="0" err="1"/>
              <a:t>Shtekel</a:t>
            </a:r>
            <a:r>
              <a:rPr lang="en-US" sz="2800" dirty="0"/>
              <a:t> </a:t>
            </a:r>
            <a:r>
              <a:rPr lang="en-US" sz="2800" dirty="0" err="1"/>
              <a:t>protiv</a:t>
            </a:r>
            <a:r>
              <a:rPr lang="en-US" sz="2800" dirty="0"/>
              <a:t> </a:t>
            </a:r>
            <a:r>
              <a:rPr lang="en-US" sz="2800" dirty="0" err="1"/>
              <a:t>Ukrajine</a:t>
            </a:r>
            <a:r>
              <a:rPr lang="en-US" sz="2800" dirty="0"/>
              <a:t> (</a:t>
            </a:r>
            <a:r>
              <a:rPr lang="en-US" sz="2800" dirty="0" err="1"/>
              <a:t>broj</a:t>
            </a:r>
            <a:r>
              <a:rPr lang="en-US" sz="2800" dirty="0"/>
              <a:t> 33014/05, 5. </a:t>
            </a:r>
            <a:r>
              <a:rPr lang="en-US" sz="2800" dirty="0" err="1"/>
              <a:t>svibnja</a:t>
            </a:r>
            <a:r>
              <a:rPr lang="en-US" sz="2800" dirty="0"/>
              <a:t> 2011.), </a:t>
            </a:r>
            <a:r>
              <a:rPr lang="en-US" sz="2800" dirty="0" err="1"/>
              <a:t>Sud</a:t>
            </a:r>
            <a:r>
              <a:rPr lang="en-US" sz="2800" dirty="0"/>
              <a:t> je </a:t>
            </a:r>
            <a:r>
              <a:rPr lang="en-US" sz="2800" dirty="0" err="1"/>
              <a:t>po</a:t>
            </a:r>
            <a:r>
              <a:rPr lang="en-US" sz="2800" dirty="0"/>
              <a:t> </a:t>
            </a:r>
            <a:r>
              <a:rPr lang="en-US" sz="2800" dirty="0" err="1"/>
              <a:t>prvi</a:t>
            </a:r>
            <a:r>
              <a:rPr lang="en-US" sz="2800" dirty="0"/>
              <a:t> put </a:t>
            </a:r>
            <a:r>
              <a:rPr lang="en-US" sz="2800" dirty="0" err="1"/>
              <a:t>priznao</a:t>
            </a:r>
            <a:r>
              <a:rPr lang="en-US" sz="2800" dirty="0"/>
              <a:t> da se </a:t>
            </a:r>
            <a:r>
              <a:rPr lang="en-US" sz="2800" dirty="0" err="1"/>
              <a:t>članak</a:t>
            </a:r>
            <a:r>
              <a:rPr lang="en-US" sz="2800" dirty="0"/>
              <a:t> 10. </a:t>
            </a:r>
            <a:r>
              <a:rPr lang="en-US" sz="2800" dirty="0" err="1"/>
              <a:t>Konvencije</a:t>
            </a:r>
            <a:r>
              <a:rPr lang="en-US" sz="2800" dirty="0"/>
              <a:t> mora </a:t>
            </a:r>
            <a:r>
              <a:rPr lang="en-US" sz="2800" dirty="0" err="1"/>
              <a:t>tumačiti</a:t>
            </a:r>
            <a:r>
              <a:rPr lang="en-US" sz="2800" dirty="0"/>
              <a:t> </a:t>
            </a:r>
            <a:r>
              <a:rPr lang="en-US" sz="2800" dirty="0" err="1"/>
              <a:t>kao</a:t>
            </a:r>
            <a:r>
              <a:rPr lang="en-US" sz="2800" dirty="0"/>
              <a:t> da </a:t>
            </a:r>
            <a:r>
              <a:rPr lang="en-US" sz="2800" dirty="0" err="1"/>
              <a:t>nameće</a:t>
            </a:r>
            <a:r>
              <a:rPr lang="en-US" sz="2800" dirty="0"/>
              <a:t> </a:t>
            </a:r>
            <a:r>
              <a:rPr lang="en-US" sz="2800" dirty="0" err="1" smtClean="0"/>
              <a:t>držav</a:t>
            </a:r>
            <a:r>
              <a:rPr lang="hr-HR" sz="2800" dirty="0" smtClean="0"/>
              <a:t>i</a:t>
            </a:r>
            <a:r>
              <a:rPr lang="en-US" sz="2800" dirty="0" smtClean="0"/>
              <a:t> </a:t>
            </a:r>
            <a:r>
              <a:rPr lang="en-US" sz="2800" dirty="0" err="1"/>
              <a:t>pozitivnu</a:t>
            </a:r>
            <a:r>
              <a:rPr lang="en-US" sz="2800" dirty="0"/>
              <a:t> </a:t>
            </a:r>
            <a:r>
              <a:rPr lang="en-US" sz="2800" dirty="0" err="1"/>
              <a:t>obvezu</a:t>
            </a:r>
            <a:r>
              <a:rPr lang="en-US" sz="2800" dirty="0"/>
              <a:t> </a:t>
            </a:r>
            <a:r>
              <a:rPr lang="en-US" sz="2800" dirty="0" err="1"/>
              <a:t>stvaranja</a:t>
            </a:r>
            <a:r>
              <a:rPr lang="en-US" sz="2800" dirty="0"/>
              <a:t> </a:t>
            </a:r>
            <a:r>
              <a:rPr lang="en-US" sz="2800" dirty="0" err="1"/>
              <a:t>odgovarajućeg</a:t>
            </a:r>
            <a:r>
              <a:rPr lang="en-US" sz="2800" dirty="0"/>
              <a:t> </a:t>
            </a:r>
            <a:r>
              <a:rPr lang="en-US" sz="2800" dirty="0" err="1"/>
              <a:t>regulatornog</a:t>
            </a:r>
            <a:r>
              <a:rPr lang="en-US" sz="2800" dirty="0"/>
              <a:t> </a:t>
            </a:r>
            <a:r>
              <a:rPr lang="en-US" sz="2800" dirty="0" err="1"/>
              <a:t>okvira</a:t>
            </a:r>
            <a:r>
              <a:rPr lang="en-US" sz="2800" dirty="0"/>
              <a:t> </a:t>
            </a:r>
            <a:r>
              <a:rPr lang="en-US" sz="2800" dirty="0" err="1"/>
              <a:t>kako</a:t>
            </a:r>
            <a:r>
              <a:rPr lang="en-US" sz="2800" dirty="0"/>
              <a:t> bi se </a:t>
            </a:r>
            <a:r>
              <a:rPr lang="en-US" sz="2800" dirty="0" err="1"/>
              <a:t>osigurala</a:t>
            </a:r>
            <a:r>
              <a:rPr lang="en-US" sz="2800" dirty="0"/>
              <a:t> </a:t>
            </a:r>
            <a:r>
              <a:rPr lang="en-US" sz="2800" dirty="0" err="1"/>
              <a:t>učinkovita</a:t>
            </a:r>
            <a:r>
              <a:rPr lang="en-US" sz="2800" dirty="0"/>
              <a:t> </a:t>
            </a:r>
            <a:r>
              <a:rPr lang="en-US" sz="2800" dirty="0" err="1"/>
              <a:t>zaštita</a:t>
            </a:r>
            <a:r>
              <a:rPr lang="en-US" sz="2800" dirty="0"/>
              <a:t> </a:t>
            </a:r>
            <a:r>
              <a:rPr lang="en-US" sz="2800" dirty="0" err="1"/>
              <a:t>slobode</a:t>
            </a:r>
            <a:r>
              <a:rPr lang="en-US" sz="2800" dirty="0"/>
              <a:t> </a:t>
            </a:r>
            <a:r>
              <a:rPr lang="en-US" sz="2800" dirty="0" err="1"/>
              <a:t>izražavanja</a:t>
            </a:r>
            <a:r>
              <a:rPr lang="en-US" sz="2800" dirty="0"/>
              <a:t> </a:t>
            </a:r>
            <a:r>
              <a:rPr lang="en-US" sz="2800" dirty="0" err="1"/>
              <a:t>novinara</a:t>
            </a:r>
            <a:r>
              <a:rPr lang="en-US" sz="2800" dirty="0"/>
              <a:t> </a:t>
            </a:r>
            <a:r>
              <a:rPr lang="en-US" sz="2800" dirty="0" err="1"/>
              <a:t>na</a:t>
            </a:r>
            <a:r>
              <a:rPr lang="en-US" sz="2800" dirty="0"/>
              <a:t> </a:t>
            </a:r>
            <a:r>
              <a:rPr lang="en-US" sz="2800" dirty="0" err="1" smtClean="0"/>
              <a:t>Internetu</a:t>
            </a:r>
            <a:endParaRPr lang="hr-HR" sz="2800" dirty="0" smtClean="0"/>
          </a:p>
          <a:p>
            <a:r>
              <a:rPr lang="en-US" sz="2800" dirty="0" err="1"/>
              <a:t>Premda</a:t>
            </a:r>
            <a:r>
              <a:rPr lang="en-US" sz="2800" dirty="0"/>
              <a:t> </a:t>
            </a:r>
            <a:r>
              <a:rPr lang="en-US" sz="2800" dirty="0" err="1"/>
              <a:t>su</a:t>
            </a:r>
            <a:r>
              <a:rPr lang="en-US" sz="2800" dirty="0"/>
              <a:t> </a:t>
            </a:r>
            <a:r>
              <a:rPr lang="en-US" sz="2800" dirty="0" err="1"/>
              <a:t>sloboda</a:t>
            </a:r>
            <a:r>
              <a:rPr lang="en-US" sz="2800" dirty="0"/>
              <a:t> </a:t>
            </a:r>
            <a:r>
              <a:rPr lang="en-US" sz="2800" dirty="0" err="1"/>
              <a:t>izražavanja</a:t>
            </a:r>
            <a:r>
              <a:rPr lang="en-US" sz="2800" dirty="0"/>
              <a:t> </a:t>
            </a:r>
            <a:r>
              <a:rPr lang="en-US" sz="2800" dirty="0" err="1"/>
              <a:t>i</a:t>
            </a:r>
            <a:r>
              <a:rPr lang="en-US" sz="2800" dirty="0"/>
              <a:t> </a:t>
            </a:r>
            <a:r>
              <a:rPr lang="en-US" sz="2800" dirty="0" err="1"/>
              <a:t>povjerljivost</a:t>
            </a:r>
            <a:r>
              <a:rPr lang="en-US" sz="2800" dirty="0"/>
              <a:t> </a:t>
            </a:r>
            <a:r>
              <a:rPr lang="en-US" sz="2800" dirty="0" err="1"/>
              <a:t>komunikacija</a:t>
            </a:r>
            <a:r>
              <a:rPr lang="en-US" sz="2800" dirty="0"/>
              <a:t> </a:t>
            </a:r>
            <a:r>
              <a:rPr lang="en-US" sz="2800" dirty="0" err="1" smtClean="0"/>
              <a:t>primarn</a:t>
            </a:r>
            <a:r>
              <a:rPr lang="hr-HR" sz="2800" dirty="0" smtClean="0"/>
              <a:t>i fokus</a:t>
            </a:r>
            <a:r>
              <a:rPr lang="en-US" sz="2800" dirty="0" smtClean="0"/>
              <a:t>, </a:t>
            </a:r>
            <a:r>
              <a:rPr lang="en-US" sz="2800" dirty="0"/>
              <a:t>a </a:t>
            </a:r>
            <a:r>
              <a:rPr lang="en-US" sz="2800" dirty="0" err="1"/>
              <a:t>korisnici</a:t>
            </a:r>
            <a:r>
              <a:rPr lang="en-US" sz="2800" dirty="0"/>
              <a:t> </a:t>
            </a:r>
            <a:r>
              <a:rPr lang="en-US" sz="2800" dirty="0" err="1"/>
              <a:t>telekomunikacijskih</a:t>
            </a:r>
            <a:r>
              <a:rPr lang="en-US" sz="2800" dirty="0"/>
              <a:t> </a:t>
            </a:r>
            <a:r>
              <a:rPr lang="en-US" sz="2800" dirty="0" err="1"/>
              <a:t>i</a:t>
            </a:r>
            <a:r>
              <a:rPr lang="en-US" sz="2800" dirty="0"/>
              <a:t> </a:t>
            </a:r>
            <a:r>
              <a:rPr lang="en-US" sz="2800" dirty="0" err="1"/>
              <a:t>internetskih</a:t>
            </a:r>
            <a:r>
              <a:rPr lang="en-US" sz="2800" dirty="0"/>
              <a:t> </a:t>
            </a:r>
            <a:r>
              <a:rPr lang="en-US" sz="2800" dirty="0" err="1"/>
              <a:t>usluga</a:t>
            </a:r>
            <a:r>
              <a:rPr lang="en-US" sz="2800" dirty="0"/>
              <a:t> </a:t>
            </a:r>
            <a:r>
              <a:rPr lang="en-US" sz="2800" dirty="0" err="1"/>
              <a:t>moraju</a:t>
            </a:r>
            <a:r>
              <a:rPr lang="en-US" sz="2800" dirty="0"/>
              <a:t> </a:t>
            </a:r>
            <a:r>
              <a:rPr lang="en-US" sz="2800" dirty="0" err="1"/>
              <a:t>imati</a:t>
            </a:r>
            <a:r>
              <a:rPr lang="en-US" sz="2800" dirty="0"/>
              <a:t> </a:t>
            </a:r>
            <a:r>
              <a:rPr lang="en-US" sz="2800" dirty="0" err="1"/>
              <a:t>jamstvo</a:t>
            </a:r>
            <a:r>
              <a:rPr lang="en-US" sz="2800" dirty="0"/>
              <a:t> da </a:t>
            </a:r>
            <a:r>
              <a:rPr lang="en-US" sz="2800" dirty="0" err="1"/>
              <a:t>će</a:t>
            </a:r>
            <a:r>
              <a:rPr lang="en-US" sz="2800" dirty="0"/>
              <a:t> se </a:t>
            </a:r>
            <a:r>
              <a:rPr lang="en-US" sz="2800" dirty="0" err="1"/>
              <a:t>poštivati</a:t>
            </a:r>
            <a:r>
              <a:rPr lang="en-US" sz="2800" dirty="0"/>
              <a:t> ​​</a:t>
            </a:r>
            <a:r>
              <a:rPr lang="en-US" sz="2800" dirty="0" err="1"/>
              <a:t>njihova</a:t>
            </a:r>
            <a:r>
              <a:rPr lang="en-US" sz="2800" dirty="0"/>
              <a:t> </a:t>
            </a:r>
            <a:r>
              <a:rPr lang="en-US" sz="2800" dirty="0" err="1"/>
              <a:t>privatnost</a:t>
            </a:r>
            <a:r>
              <a:rPr lang="en-US" sz="2800" dirty="0"/>
              <a:t> </a:t>
            </a:r>
            <a:r>
              <a:rPr lang="en-US" sz="2800" dirty="0" err="1"/>
              <a:t>i</a:t>
            </a:r>
            <a:r>
              <a:rPr lang="en-US" sz="2800" dirty="0"/>
              <a:t> </a:t>
            </a:r>
            <a:r>
              <a:rPr lang="en-US" sz="2800" dirty="0" err="1"/>
              <a:t>sloboda</a:t>
            </a:r>
            <a:r>
              <a:rPr lang="en-US" sz="2800" dirty="0"/>
              <a:t> </a:t>
            </a:r>
            <a:r>
              <a:rPr lang="en-US" sz="2800" dirty="0" err="1"/>
              <a:t>izražavanja</a:t>
            </a:r>
            <a:r>
              <a:rPr lang="en-US" sz="2800" dirty="0"/>
              <a:t>, </a:t>
            </a:r>
            <a:r>
              <a:rPr lang="en-US" sz="2800" dirty="0" err="1"/>
              <a:t>takvo</a:t>
            </a:r>
            <a:r>
              <a:rPr lang="en-US" sz="2800" dirty="0"/>
              <a:t> </a:t>
            </a:r>
            <a:r>
              <a:rPr lang="en-US" sz="2800" dirty="0" err="1"/>
              <a:t>jamstvo</a:t>
            </a:r>
            <a:r>
              <a:rPr lang="en-US" sz="2800" dirty="0"/>
              <a:t> ne </a:t>
            </a:r>
            <a:r>
              <a:rPr lang="en-US" sz="2800" dirty="0" err="1"/>
              <a:t>može</a:t>
            </a:r>
            <a:r>
              <a:rPr lang="en-US" sz="2800" dirty="0"/>
              <a:t> </a:t>
            </a:r>
            <a:r>
              <a:rPr lang="en-US" sz="2800" dirty="0" err="1"/>
              <a:t>biti</a:t>
            </a:r>
            <a:r>
              <a:rPr lang="en-US" sz="2800" dirty="0"/>
              <a:t> </a:t>
            </a:r>
            <a:r>
              <a:rPr lang="en-US" sz="2800" dirty="0" err="1"/>
              <a:t>apsolutno</a:t>
            </a:r>
            <a:r>
              <a:rPr lang="en-US" sz="2800" dirty="0"/>
              <a:t> </a:t>
            </a:r>
            <a:r>
              <a:rPr lang="en-US" sz="2800" dirty="0" err="1"/>
              <a:t>i</a:t>
            </a:r>
            <a:r>
              <a:rPr lang="en-US" sz="2800" dirty="0"/>
              <a:t> </a:t>
            </a:r>
            <a:r>
              <a:rPr lang="hr-HR" sz="2800" dirty="0" smtClean="0"/>
              <a:t>i u određenim prilikama zahtjeva prednost drugih legitimnih ciljeva</a:t>
            </a:r>
            <a:r>
              <a:rPr lang="en-US" sz="2800" dirty="0" smtClean="0"/>
              <a:t>, </a:t>
            </a:r>
            <a:r>
              <a:rPr lang="en-US" sz="2800" dirty="0" err="1"/>
              <a:t>kao</a:t>
            </a:r>
            <a:r>
              <a:rPr lang="en-US" sz="2800" dirty="0"/>
              <a:t> </a:t>
            </a:r>
            <a:r>
              <a:rPr lang="en-US" sz="2800" dirty="0" err="1"/>
              <a:t>prevencija</a:t>
            </a:r>
            <a:r>
              <a:rPr lang="en-US" sz="2800" dirty="0"/>
              <a:t> </a:t>
            </a:r>
            <a:r>
              <a:rPr lang="en-US" sz="2800" dirty="0" smtClean="0"/>
              <a:t> </a:t>
            </a:r>
            <a:r>
              <a:rPr lang="en-US" sz="2800" dirty="0" err="1"/>
              <a:t>zločina</a:t>
            </a:r>
            <a:r>
              <a:rPr lang="en-US" sz="2800" dirty="0"/>
              <a:t> </a:t>
            </a:r>
            <a:r>
              <a:rPr lang="en-US" sz="2800" dirty="0" err="1"/>
              <a:t>ili</a:t>
            </a:r>
            <a:r>
              <a:rPr lang="en-US" sz="2800" dirty="0"/>
              <a:t> </a:t>
            </a:r>
            <a:r>
              <a:rPr lang="en-US" sz="2800" dirty="0" err="1"/>
              <a:t>zaštite</a:t>
            </a:r>
            <a:r>
              <a:rPr lang="en-US" sz="2800" dirty="0"/>
              <a:t> </a:t>
            </a:r>
            <a:r>
              <a:rPr lang="en-US" sz="2800" dirty="0" err="1"/>
              <a:t>prava</a:t>
            </a:r>
            <a:r>
              <a:rPr lang="en-US" sz="2800" dirty="0"/>
              <a:t> </a:t>
            </a:r>
            <a:r>
              <a:rPr lang="en-US" sz="2800" dirty="0" err="1"/>
              <a:t>i</a:t>
            </a:r>
            <a:r>
              <a:rPr lang="en-US" sz="2800" dirty="0"/>
              <a:t> </a:t>
            </a:r>
            <a:r>
              <a:rPr lang="en-US" sz="2800" dirty="0" err="1"/>
              <a:t>sloboda</a:t>
            </a:r>
            <a:r>
              <a:rPr lang="en-US" sz="2800" dirty="0"/>
              <a:t> </a:t>
            </a:r>
            <a:r>
              <a:rPr lang="en-US" sz="2800" dirty="0" err="1"/>
              <a:t>drugih</a:t>
            </a:r>
            <a:r>
              <a:rPr lang="en-US" sz="2800" dirty="0"/>
              <a:t> (</a:t>
            </a:r>
            <a:r>
              <a:rPr lang="en-US" sz="2800" dirty="0" smtClean="0"/>
              <a:t>K</a:t>
            </a:r>
            <a:r>
              <a:rPr lang="hr-HR" sz="2800" dirty="0" smtClean="0"/>
              <a:t>.</a:t>
            </a:r>
            <a:r>
              <a:rPr lang="en-US" sz="2800" dirty="0" smtClean="0"/>
              <a:t>U </a:t>
            </a:r>
            <a:r>
              <a:rPr lang="en-US" sz="2800" dirty="0" err="1"/>
              <a:t>protiv</a:t>
            </a:r>
            <a:r>
              <a:rPr lang="en-US" sz="2800" dirty="0"/>
              <a:t> </a:t>
            </a:r>
            <a:r>
              <a:rPr lang="en-US" sz="2800" dirty="0" err="1"/>
              <a:t>Finske</a:t>
            </a:r>
            <a:r>
              <a:rPr lang="en-US" sz="2800" dirty="0"/>
              <a:t>)</a:t>
            </a:r>
          </a:p>
        </p:txBody>
      </p:sp>
    </p:spTree>
    <p:extLst>
      <p:ext uri="{BB962C8B-B14F-4D97-AF65-F5344CB8AC3E}">
        <p14:creationId xmlns:p14="http://schemas.microsoft.com/office/powerpoint/2010/main" val="4248278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GOVOR MRŽNJE</a:t>
            </a:r>
            <a:endParaRPr lang="en-US" dirty="0"/>
          </a:p>
        </p:txBody>
      </p:sp>
      <p:sp>
        <p:nvSpPr>
          <p:cNvPr id="3" name="Text Placeholder 2"/>
          <p:cNvSpPr>
            <a:spLocks noGrp="1"/>
          </p:cNvSpPr>
          <p:nvPr>
            <p:ph type="body" idx="1"/>
          </p:nvPr>
        </p:nvSpPr>
        <p:spPr/>
        <p:txBody>
          <a:bodyPr/>
          <a:lstStyle/>
          <a:p>
            <a:r>
              <a:rPr lang="hr-HR" dirty="0" smtClean="0"/>
              <a:t>Isključenje od konvencijske zaštite</a:t>
            </a:r>
            <a:endParaRPr lang="en-US" dirty="0"/>
          </a:p>
        </p:txBody>
      </p:sp>
      <p:sp>
        <p:nvSpPr>
          <p:cNvPr id="4" name="Content Placeholder 3"/>
          <p:cNvSpPr>
            <a:spLocks noGrp="1"/>
          </p:cNvSpPr>
          <p:nvPr>
            <p:ph sz="half" idx="2"/>
          </p:nvPr>
        </p:nvSpPr>
        <p:spPr/>
        <p:txBody>
          <a:bodyPr/>
          <a:lstStyle/>
          <a:p>
            <a:r>
              <a:rPr lang="hr-HR" dirty="0" smtClean="0"/>
              <a:t>Etnička mržnja</a:t>
            </a:r>
          </a:p>
          <a:p>
            <a:r>
              <a:rPr lang="hr-HR" dirty="0" smtClean="0"/>
              <a:t>Revizionizam </a:t>
            </a:r>
          </a:p>
          <a:p>
            <a:r>
              <a:rPr lang="en-US" dirty="0" smtClean="0"/>
              <a:t>Ra</a:t>
            </a:r>
            <a:r>
              <a:rPr lang="hr-HR" dirty="0" smtClean="0"/>
              <a:t>sna mržnja</a:t>
            </a:r>
          </a:p>
          <a:p>
            <a:r>
              <a:rPr lang="en-US" dirty="0" err="1" smtClean="0"/>
              <a:t>Religi</a:t>
            </a:r>
            <a:r>
              <a:rPr lang="hr-HR" dirty="0" smtClean="0"/>
              <a:t>jska mržnja</a:t>
            </a:r>
          </a:p>
          <a:p>
            <a:r>
              <a:rPr lang="hr-HR" dirty="0" smtClean="0"/>
              <a:t>Prijetnja demokratskom poretku </a:t>
            </a:r>
          </a:p>
          <a:p>
            <a:pPr marL="0" indent="0">
              <a:buNone/>
            </a:pPr>
            <a:endParaRPr lang="en-US" dirty="0"/>
          </a:p>
        </p:txBody>
      </p:sp>
      <p:sp>
        <p:nvSpPr>
          <p:cNvPr id="5" name="Text Placeholder 4"/>
          <p:cNvSpPr>
            <a:spLocks noGrp="1"/>
          </p:cNvSpPr>
          <p:nvPr>
            <p:ph type="body" sz="quarter" idx="3"/>
          </p:nvPr>
        </p:nvSpPr>
        <p:spPr/>
        <p:txBody>
          <a:bodyPr>
            <a:normAutofit/>
          </a:bodyPr>
          <a:lstStyle/>
          <a:p>
            <a:r>
              <a:rPr lang="en-US" dirty="0" err="1"/>
              <a:t>Ograničenja</a:t>
            </a:r>
            <a:r>
              <a:rPr lang="en-US" dirty="0"/>
              <a:t> </a:t>
            </a:r>
            <a:r>
              <a:rPr lang="en-US" dirty="0" err="1"/>
              <a:t>zaštite</a:t>
            </a:r>
            <a:r>
              <a:rPr lang="en-US" dirty="0"/>
              <a:t> </a:t>
            </a:r>
            <a:r>
              <a:rPr lang="en-US" dirty="0" err="1"/>
              <a:t>koju</a:t>
            </a:r>
            <a:r>
              <a:rPr lang="en-US" dirty="0"/>
              <a:t> </a:t>
            </a:r>
            <a:r>
              <a:rPr lang="en-US" dirty="0" err="1"/>
              <a:t>pruža</a:t>
            </a:r>
            <a:r>
              <a:rPr lang="en-US" dirty="0"/>
              <a:t> </a:t>
            </a:r>
            <a:r>
              <a:rPr lang="en-US" dirty="0" err="1"/>
              <a:t>članak</a:t>
            </a:r>
            <a:r>
              <a:rPr lang="en-US" dirty="0"/>
              <a:t> 10. (</a:t>
            </a:r>
            <a:r>
              <a:rPr lang="en-US" dirty="0" err="1"/>
              <a:t>sloboda</a:t>
            </a:r>
            <a:r>
              <a:rPr lang="en-US" dirty="0"/>
              <a:t> </a:t>
            </a:r>
            <a:r>
              <a:rPr lang="en-US" dirty="0" err="1"/>
              <a:t>izražavanja</a:t>
            </a:r>
            <a:r>
              <a:rPr lang="en-US" dirty="0"/>
              <a:t>) </a:t>
            </a:r>
            <a:r>
              <a:rPr lang="en-US" dirty="0" err="1"/>
              <a:t>Konvencije</a:t>
            </a:r>
            <a:endParaRPr lang="en-US" dirty="0"/>
          </a:p>
        </p:txBody>
      </p:sp>
      <p:sp>
        <p:nvSpPr>
          <p:cNvPr id="6" name="Content Placeholder 5"/>
          <p:cNvSpPr>
            <a:spLocks noGrp="1"/>
          </p:cNvSpPr>
          <p:nvPr>
            <p:ph sz="quarter" idx="4"/>
          </p:nvPr>
        </p:nvSpPr>
        <p:spPr/>
        <p:txBody>
          <a:bodyPr>
            <a:normAutofit/>
          </a:bodyPr>
          <a:lstStyle/>
          <a:p>
            <a:r>
              <a:rPr lang="hr-HR" dirty="0" smtClean="0"/>
              <a:t>Odobravanje </a:t>
            </a:r>
            <a:r>
              <a:rPr lang="en-US" dirty="0" err="1" smtClean="0"/>
              <a:t>nasilja</a:t>
            </a:r>
            <a:r>
              <a:rPr lang="en-US" dirty="0" smtClean="0"/>
              <a:t> </a:t>
            </a:r>
            <a:r>
              <a:rPr lang="en-US" dirty="0" err="1"/>
              <a:t>i</a:t>
            </a:r>
            <a:r>
              <a:rPr lang="en-US" dirty="0"/>
              <a:t> </a:t>
            </a:r>
            <a:r>
              <a:rPr lang="en-US" dirty="0" err="1"/>
              <a:t>poticanje</a:t>
            </a:r>
            <a:r>
              <a:rPr lang="en-US" dirty="0"/>
              <a:t> </a:t>
            </a:r>
            <a:r>
              <a:rPr lang="en-US" dirty="0" err="1"/>
              <a:t>na</a:t>
            </a:r>
            <a:r>
              <a:rPr lang="en-US" dirty="0"/>
              <a:t> </a:t>
            </a:r>
            <a:r>
              <a:rPr lang="en-US" dirty="0" err="1"/>
              <a:t>neprijateljstvo</a:t>
            </a:r>
            <a:endParaRPr lang="en-US" dirty="0"/>
          </a:p>
          <a:p>
            <a:r>
              <a:rPr lang="hr-HR" dirty="0" err="1" smtClean="0"/>
              <a:t>H</a:t>
            </a:r>
            <a:r>
              <a:rPr lang="en-US" dirty="0" err="1" smtClean="0"/>
              <a:t>omofobija</a:t>
            </a:r>
            <a:endParaRPr lang="en-US" dirty="0"/>
          </a:p>
          <a:p>
            <a:r>
              <a:rPr lang="hr-HR" dirty="0" smtClean="0"/>
              <a:t>Opravdavanje</a:t>
            </a:r>
            <a:r>
              <a:rPr lang="en-US" dirty="0" smtClean="0"/>
              <a:t> </a:t>
            </a:r>
            <a:r>
              <a:rPr lang="en-US" dirty="0" err="1"/>
              <a:t>terorizma</a:t>
            </a:r>
            <a:endParaRPr lang="en-US" dirty="0"/>
          </a:p>
          <a:p>
            <a:r>
              <a:rPr lang="hr-HR" dirty="0" smtClean="0"/>
              <a:t>Opravdavanje</a:t>
            </a:r>
            <a:r>
              <a:rPr lang="en-US" dirty="0" smtClean="0"/>
              <a:t> </a:t>
            </a:r>
            <a:r>
              <a:rPr lang="en-US" dirty="0" err="1" smtClean="0"/>
              <a:t>ratni</a:t>
            </a:r>
            <a:r>
              <a:rPr lang="hr-HR" dirty="0" smtClean="0"/>
              <a:t>h</a:t>
            </a:r>
            <a:r>
              <a:rPr lang="en-US" dirty="0" smtClean="0"/>
              <a:t> </a:t>
            </a:r>
            <a:r>
              <a:rPr lang="en-US" dirty="0" err="1" smtClean="0"/>
              <a:t>zločin</a:t>
            </a:r>
            <a:r>
              <a:rPr lang="hr-HR" dirty="0" smtClean="0"/>
              <a:t>a</a:t>
            </a:r>
            <a:endParaRPr lang="en-US" dirty="0"/>
          </a:p>
          <a:p>
            <a:r>
              <a:rPr lang="hr-HR" dirty="0" smtClean="0"/>
              <a:t>Ocrnjivanje </a:t>
            </a:r>
            <a:r>
              <a:rPr lang="en-US" dirty="0" err="1" smtClean="0"/>
              <a:t>nacionaln</a:t>
            </a:r>
            <a:r>
              <a:rPr lang="hr-HR" dirty="0" smtClean="0"/>
              <a:t>og</a:t>
            </a:r>
            <a:r>
              <a:rPr lang="en-US" dirty="0" smtClean="0"/>
              <a:t> </a:t>
            </a:r>
            <a:r>
              <a:rPr lang="en-US" dirty="0" err="1" smtClean="0"/>
              <a:t>identitet</a:t>
            </a:r>
            <a:r>
              <a:rPr lang="hr-HR" dirty="0" smtClean="0"/>
              <a:t>a</a:t>
            </a:r>
            <a:endParaRPr lang="en-US" dirty="0"/>
          </a:p>
          <a:p>
            <a:r>
              <a:rPr lang="en-US" dirty="0" err="1" smtClean="0"/>
              <a:t>Prikaz</a:t>
            </a:r>
            <a:r>
              <a:rPr lang="hr-HR" dirty="0" smtClean="0"/>
              <a:t>ivanje </a:t>
            </a:r>
            <a:r>
              <a:rPr lang="en-US" dirty="0" err="1" smtClean="0"/>
              <a:t>zastave</a:t>
            </a:r>
            <a:r>
              <a:rPr lang="en-US" dirty="0" smtClean="0"/>
              <a:t> </a:t>
            </a:r>
            <a:r>
              <a:rPr lang="en-US" dirty="0"/>
              <a:t>s </a:t>
            </a:r>
            <a:r>
              <a:rPr lang="en-US" dirty="0" err="1"/>
              <a:t>kontroverznim</a:t>
            </a:r>
            <a:r>
              <a:rPr lang="en-US" dirty="0"/>
              <a:t> </a:t>
            </a:r>
            <a:r>
              <a:rPr lang="en-US" dirty="0" err="1"/>
              <a:t>povijesnim</a:t>
            </a:r>
            <a:r>
              <a:rPr lang="en-US" dirty="0"/>
              <a:t> </a:t>
            </a:r>
            <a:r>
              <a:rPr lang="en-US" dirty="0" err="1"/>
              <a:t>konotacijama</a:t>
            </a:r>
            <a:endParaRPr lang="en-US" dirty="0"/>
          </a:p>
        </p:txBody>
      </p:sp>
    </p:spTree>
    <p:extLst>
      <p:ext uri="{BB962C8B-B14F-4D97-AF65-F5344CB8AC3E}">
        <p14:creationId xmlns:p14="http://schemas.microsoft.com/office/powerpoint/2010/main" val="1849191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HATE SPEECH</a:t>
            </a:r>
            <a:endParaRPr lang="en-US" dirty="0"/>
          </a:p>
        </p:txBody>
      </p:sp>
      <p:sp>
        <p:nvSpPr>
          <p:cNvPr id="3" name="Content Placeholder 2"/>
          <p:cNvSpPr>
            <a:spLocks noGrp="1"/>
          </p:cNvSpPr>
          <p:nvPr>
            <p:ph idx="1"/>
          </p:nvPr>
        </p:nvSpPr>
        <p:spPr>
          <a:xfrm>
            <a:off x="1097280" y="1737360"/>
            <a:ext cx="10058400" cy="4023360"/>
          </a:xfrm>
        </p:spPr>
        <p:txBody>
          <a:bodyPr>
            <a:noAutofit/>
          </a:bodyPr>
          <a:lstStyle/>
          <a:p>
            <a:r>
              <a:rPr lang="hr-HR" sz="2400" dirty="0"/>
              <a:t>Etnički mržnja</a:t>
            </a:r>
          </a:p>
          <a:p>
            <a:r>
              <a:rPr lang="hr-HR" sz="2400" dirty="0"/>
              <a:t>Pavel Ivanov protiv Rusije:</a:t>
            </a:r>
          </a:p>
          <a:p>
            <a:r>
              <a:rPr lang="hr-HR" sz="2400" dirty="0"/>
              <a:t>Podnositelj zahtjeva, vlasnik i urednik novina, osuđen je zbog javnog poticanja na etničku, rasnu i vjersku mržnju upotrebom masovnih medija. Autor </a:t>
            </a:r>
            <a:r>
              <a:rPr lang="hr-HR" sz="2400" dirty="0" smtClean="0"/>
              <a:t>je objavio </a:t>
            </a:r>
            <a:r>
              <a:rPr lang="hr-HR" sz="2400" dirty="0"/>
              <a:t>niz članaka koji prikazuju Židove kao izvor zla u Rusiji, pozivajući na njihovo isključivanje iz društvenog života. Optužio je cijelu etničku skupinu da planira zavjeru protiv ruskog naroda i pripisuje fašističku ideologiju židovskom vodstvu. I u svojim publikacijama, iu svojim usmenim podnescima na suđenju, dosljedno je demantirao </a:t>
            </a:r>
            <a:r>
              <a:rPr lang="hr-HR" sz="2400" dirty="0" smtClean="0"/>
              <a:t>Židovima </a:t>
            </a:r>
            <a:r>
              <a:rPr lang="hr-HR" sz="2400" dirty="0"/>
              <a:t>pravo na nacionalno dostojanstvo, tvrdeći da nisu </a:t>
            </a:r>
            <a:r>
              <a:rPr lang="hr-HR" sz="2400" dirty="0" smtClean="0"/>
              <a:t>formirali </a:t>
            </a:r>
            <a:r>
              <a:rPr lang="hr-HR" sz="2400" dirty="0"/>
              <a:t>naciju. Podnositelj zahtjeva osobito je prigovorio da njegova osuda za poticanje na rasnu mržnju nije bila opravdana. </a:t>
            </a:r>
            <a:endParaRPr lang="en-US" sz="2400" dirty="0"/>
          </a:p>
        </p:txBody>
      </p:sp>
    </p:spTree>
    <p:extLst>
      <p:ext uri="{BB962C8B-B14F-4D97-AF65-F5344CB8AC3E}">
        <p14:creationId xmlns:p14="http://schemas.microsoft.com/office/powerpoint/2010/main" val="198400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143250" y="254000"/>
            <a:ext cx="5905500" cy="863600"/>
          </a:xfrm>
        </p:spPr>
        <p:txBody>
          <a:bodyPr>
            <a:noAutofit/>
          </a:bodyPr>
          <a:lstStyle/>
          <a:p>
            <a:pPr eaLnBrk="1" hangingPunct="1"/>
            <a:r>
              <a:rPr lang="hr-HR" sz="2800" b="1" dirty="0">
                <a:latin typeface="Arial" charset="0"/>
              </a:rPr>
              <a:t>GLAVNI ELEMENTI PRAVA NA SLOBODU GOVORA </a:t>
            </a:r>
            <a:endParaRPr lang="de-AT" sz="2800" b="1" dirty="0">
              <a:latin typeface="Arial" charset="0"/>
            </a:endParaRPr>
          </a:p>
        </p:txBody>
      </p:sp>
      <p:sp>
        <p:nvSpPr>
          <p:cNvPr id="18434" name="Rectangle 3"/>
          <p:cNvSpPr>
            <a:spLocks noGrp="1" noChangeArrowheads="1"/>
          </p:cNvSpPr>
          <p:nvPr>
            <p:ph idx="1"/>
          </p:nvPr>
        </p:nvSpPr>
        <p:spPr>
          <a:xfrm>
            <a:off x="1955800" y="2492896"/>
            <a:ext cx="8280400" cy="3168650"/>
          </a:xfrm>
        </p:spPr>
        <p:txBody>
          <a:bodyPr>
            <a:normAutofit fontScale="92500" lnSpcReduction="10000"/>
          </a:bodyPr>
          <a:lstStyle/>
          <a:p>
            <a:pPr eaLnBrk="1" hangingPunct="1">
              <a:lnSpc>
                <a:spcPct val="90000"/>
              </a:lnSpc>
              <a:buFont typeface="Wingdings" panose="05000000000000000000" pitchFamily="2" charset="2"/>
              <a:buChar char="q"/>
            </a:pPr>
            <a:r>
              <a:rPr lang="hr-HR" sz="2500" dirty="0">
                <a:latin typeface="Arial" charset="0"/>
              </a:rPr>
              <a:t>Sloboda mišljenja bez mješanja </a:t>
            </a:r>
            <a:r>
              <a:rPr lang="en-GB" sz="2500" dirty="0">
                <a:latin typeface="Arial" charset="0"/>
              </a:rPr>
              <a:t>(</a:t>
            </a:r>
            <a:r>
              <a:rPr lang="en-GB" sz="2500" b="1" dirty="0">
                <a:latin typeface="Arial" charset="0"/>
              </a:rPr>
              <a:t>freedom of opinion)</a:t>
            </a:r>
            <a:r>
              <a:rPr lang="hr-HR" sz="2500" b="1" dirty="0">
                <a:latin typeface="Arial" charset="0"/>
              </a:rPr>
              <a:t>-APSOLUTNA SLOBODA</a:t>
            </a:r>
            <a:endParaRPr lang="en-GB" sz="2500" dirty="0">
              <a:latin typeface="Arial" charset="0"/>
            </a:endParaRPr>
          </a:p>
          <a:p>
            <a:pPr eaLnBrk="1" hangingPunct="1">
              <a:lnSpc>
                <a:spcPct val="90000"/>
              </a:lnSpc>
              <a:buFont typeface="Wingdings" panose="05000000000000000000" pitchFamily="2" charset="2"/>
              <a:buChar char="q"/>
            </a:pPr>
            <a:r>
              <a:rPr lang="hr-HR" sz="2500" dirty="0">
                <a:latin typeface="Arial" charset="0"/>
              </a:rPr>
              <a:t>Sloboda traženja, </a:t>
            </a:r>
            <a:r>
              <a:rPr lang="hr-HR" sz="2500" dirty="0" smtClean="0">
                <a:latin typeface="Arial" charset="0"/>
              </a:rPr>
              <a:t>primanja </a:t>
            </a:r>
            <a:r>
              <a:rPr lang="hr-HR" sz="2500" dirty="0">
                <a:latin typeface="Arial" charset="0"/>
              </a:rPr>
              <a:t>i odašiljanja informacija i ideja </a:t>
            </a:r>
            <a:r>
              <a:rPr lang="en-GB" sz="2500" dirty="0">
                <a:latin typeface="Arial" charset="0"/>
              </a:rPr>
              <a:t>(</a:t>
            </a:r>
            <a:r>
              <a:rPr lang="en-GB" sz="2500" b="1" dirty="0">
                <a:latin typeface="Arial" charset="0"/>
              </a:rPr>
              <a:t>freedom of speech, freedom of information</a:t>
            </a:r>
            <a:r>
              <a:rPr lang="en-GB" sz="2500" dirty="0">
                <a:latin typeface="Arial" charset="0"/>
              </a:rPr>
              <a:t>).</a:t>
            </a:r>
          </a:p>
          <a:p>
            <a:pPr eaLnBrk="1" hangingPunct="1">
              <a:lnSpc>
                <a:spcPct val="90000"/>
              </a:lnSpc>
              <a:buFont typeface="Wingdings" panose="05000000000000000000" pitchFamily="2" charset="2"/>
              <a:buChar char="q"/>
            </a:pPr>
            <a:r>
              <a:rPr lang="hr-HR" sz="2500" dirty="0">
                <a:latin typeface="Arial" charset="0"/>
              </a:rPr>
              <a:t>Usmeno, pismeno ili u tiskanom obliku, u umjetničkoj formi ili satiri </a:t>
            </a:r>
          </a:p>
          <a:p>
            <a:pPr eaLnBrk="1" hangingPunct="1">
              <a:lnSpc>
                <a:spcPct val="90000"/>
              </a:lnSpc>
              <a:buFont typeface="Wingdings" panose="05000000000000000000" pitchFamily="2" charset="2"/>
              <a:buChar char="q"/>
            </a:pPr>
            <a:r>
              <a:rPr lang="hr-HR" sz="2500" dirty="0">
                <a:latin typeface="Arial" charset="0"/>
              </a:rPr>
              <a:t>Kroz bilo koji medij </a:t>
            </a:r>
            <a:r>
              <a:rPr lang="en-GB" sz="2500" dirty="0">
                <a:latin typeface="Arial" charset="0"/>
              </a:rPr>
              <a:t>(</a:t>
            </a:r>
            <a:r>
              <a:rPr lang="en-GB" sz="2500" b="1" dirty="0">
                <a:latin typeface="Arial" charset="0"/>
              </a:rPr>
              <a:t>freedom of the media).</a:t>
            </a:r>
            <a:endParaRPr lang="en-GB" sz="2500" dirty="0">
              <a:latin typeface="Arial" charset="0"/>
            </a:endParaRPr>
          </a:p>
          <a:p>
            <a:pPr eaLnBrk="1" hangingPunct="1">
              <a:lnSpc>
                <a:spcPct val="90000"/>
              </a:lnSpc>
              <a:buFont typeface="Wingdings" panose="05000000000000000000" pitchFamily="2" charset="2"/>
              <a:buChar char="q"/>
            </a:pPr>
            <a:r>
              <a:rPr lang="hr-HR" sz="2500" dirty="0">
                <a:latin typeface="Arial" charset="0"/>
              </a:rPr>
              <a:t>Bez obzira na granice </a:t>
            </a:r>
            <a:endParaRPr lang="en-GB" sz="2500" dirty="0">
              <a:latin typeface="Arial" charset="0"/>
            </a:endParaRPr>
          </a:p>
        </p:txBody>
      </p:sp>
      <p:sp>
        <p:nvSpPr>
          <p:cNvPr id="18436" name="Fußzeilenplatzhalt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de-AT" sz="1400" dirty="0">
              <a:solidFill>
                <a:srgbClr val="245397"/>
              </a:solidFill>
            </a:endParaRPr>
          </a:p>
        </p:txBody>
      </p:sp>
    </p:spTree>
    <p:extLst>
      <p:ext uri="{BB962C8B-B14F-4D97-AF65-F5344CB8AC3E}">
        <p14:creationId xmlns:p14="http://schemas.microsoft.com/office/powerpoint/2010/main" val="1973025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HATE SPEECH</a:t>
            </a:r>
            <a:endParaRPr lang="en-US" dirty="0"/>
          </a:p>
        </p:txBody>
      </p:sp>
      <p:sp>
        <p:nvSpPr>
          <p:cNvPr id="3" name="Content Placeholder 2"/>
          <p:cNvSpPr>
            <a:spLocks noGrp="1"/>
          </p:cNvSpPr>
          <p:nvPr>
            <p:ph idx="1"/>
          </p:nvPr>
        </p:nvSpPr>
        <p:spPr/>
        <p:txBody>
          <a:bodyPr>
            <a:normAutofit/>
          </a:bodyPr>
          <a:lstStyle/>
          <a:p>
            <a:r>
              <a:rPr lang="hr-HR" sz="2400" dirty="0"/>
              <a:t>Etnički mržnja</a:t>
            </a:r>
          </a:p>
          <a:p>
            <a:r>
              <a:rPr lang="hr-HR" sz="2400" dirty="0"/>
              <a:t>Pavel Ivanov protiv Rusije:</a:t>
            </a:r>
          </a:p>
          <a:p>
            <a:r>
              <a:rPr lang="hr-HR" sz="2400" dirty="0"/>
              <a:t>Sud je zahtjev proglasio nedopuštenim (</a:t>
            </a:r>
            <a:r>
              <a:rPr lang="hr-HR" sz="2400" dirty="0" smtClean="0"/>
              <a:t>neprihvatljiv </a:t>
            </a:r>
            <a:r>
              <a:rPr lang="hr-HR" sz="2400" i="1" dirty="0"/>
              <a:t>ratione materiae</a:t>
            </a:r>
            <a:r>
              <a:rPr lang="hr-HR" sz="2400" dirty="0"/>
              <a:t>). </a:t>
            </a:r>
            <a:r>
              <a:rPr lang="hr-HR" sz="2400" dirty="0" smtClean="0"/>
              <a:t>Sud nije imao </a:t>
            </a:r>
            <a:r>
              <a:rPr lang="hr-HR" sz="2400" dirty="0"/>
              <a:t>sumnje u izrazito antisemitski </a:t>
            </a:r>
            <a:r>
              <a:rPr lang="hr-HR" sz="2400" dirty="0" smtClean="0"/>
              <a:t>ton </a:t>
            </a:r>
            <a:r>
              <a:rPr lang="hr-HR" sz="2400" dirty="0"/>
              <a:t>gledišta podnositelja zahtjeva i složio se s procjenom domaćih sudova da je kroz svoje publikacije nastojao potaknuti mržnju prema židovskom narodu. Takav opći, žestoki napad na jednu etničku skupinu usmjeren je na temeljne vrijednosti Konvencije, osobito tolerancije, socijalnog mira i nediskriminacije. Slijedom toga, zbog članka 17. (zabrana zlouporabe prava) Konvencije, podnositeljica zahtjeva nije mogla imati koristi od zaštite zajamčene člankom 10. (sloboda izražavanja) Konvencije.</a:t>
            </a:r>
            <a:endParaRPr lang="hr-HR" sz="2400" dirty="0" smtClean="0"/>
          </a:p>
        </p:txBody>
      </p:sp>
    </p:spTree>
    <p:extLst>
      <p:ext uri="{BB962C8B-B14F-4D97-AF65-F5344CB8AC3E}">
        <p14:creationId xmlns:p14="http://schemas.microsoft.com/office/powerpoint/2010/main" val="2393949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HATE SPEECH </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err="1" smtClean="0"/>
              <a:t>Negacija</a:t>
            </a:r>
            <a:r>
              <a:rPr lang="hr-HR" sz="2400" dirty="0" smtClean="0"/>
              <a:t> ratnih zločina</a:t>
            </a:r>
            <a:r>
              <a:rPr lang="en-US" sz="2400" dirty="0" smtClean="0"/>
              <a:t> </a:t>
            </a:r>
            <a:r>
              <a:rPr lang="en-US" sz="2400" dirty="0" err="1"/>
              <a:t>i</a:t>
            </a:r>
            <a:r>
              <a:rPr lang="en-US" sz="2400" dirty="0"/>
              <a:t> </a:t>
            </a:r>
            <a:r>
              <a:rPr lang="en-US" sz="2400" dirty="0" err="1"/>
              <a:t>revizionizam</a:t>
            </a:r>
            <a:endParaRPr lang="en-US" sz="2400" dirty="0"/>
          </a:p>
          <a:p>
            <a:pPr marL="0" indent="0">
              <a:buNone/>
            </a:pPr>
            <a:r>
              <a:rPr lang="en-US" sz="2400" dirty="0" err="1"/>
              <a:t>Garaudy</a:t>
            </a:r>
            <a:r>
              <a:rPr lang="en-US" sz="2400" dirty="0"/>
              <a:t> </a:t>
            </a:r>
            <a:r>
              <a:rPr lang="en-US" sz="2400" dirty="0" err="1"/>
              <a:t>protiv</a:t>
            </a:r>
            <a:r>
              <a:rPr lang="en-US" sz="2400" dirty="0"/>
              <a:t> </a:t>
            </a:r>
            <a:r>
              <a:rPr lang="en-US" sz="2400" dirty="0" err="1"/>
              <a:t>Francuske</a:t>
            </a:r>
            <a:r>
              <a:rPr lang="en-US" sz="2400" dirty="0"/>
              <a:t>:</a:t>
            </a:r>
          </a:p>
          <a:p>
            <a:pPr marL="0" indent="0">
              <a:buNone/>
            </a:pPr>
            <a:r>
              <a:rPr lang="en-US" sz="2400" dirty="0" err="1"/>
              <a:t>Podnositelj</a:t>
            </a:r>
            <a:r>
              <a:rPr lang="en-US" sz="2400" dirty="0"/>
              <a:t> </a:t>
            </a:r>
            <a:r>
              <a:rPr lang="en-US" sz="2400" dirty="0" err="1"/>
              <a:t>zahtjeva</a:t>
            </a:r>
            <a:r>
              <a:rPr lang="en-US" sz="2400" dirty="0"/>
              <a:t>, </a:t>
            </a:r>
            <a:r>
              <a:rPr lang="en-US" sz="2400" dirty="0" err="1"/>
              <a:t>autor</a:t>
            </a:r>
            <a:r>
              <a:rPr lang="en-US" sz="2400" dirty="0"/>
              <a:t> </a:t>
            </a:r>
            <a:r>
              <a:rPr lang="en-US" sz="2400" dirty="0" err="1"/>
              <a:t>knjige</a:t>
            </a:r>
            <a:r>
              <a:rPr lang="en-US" sz="2400" dirty="0"/>
              <a:t> pod </a:t>
            </a:r>
            <a:r>
              <a:rPr lang="en-US" sz="2400" dirty="0" err="1"/>
              <a:t>naslovom</a:t>
            </a:r>
            <a:r>
              <a:rPr lang="en-US" sz="2400" dirty="0"/>
              <a:t> The Founding Myths of Modern Israel, </a:t>
            </a:r>
            <a:r>
              <a:rPr lang="en-US" sz="2400" dirty="0" err="1"/>
              <a:t>osuđen</a:t>
            </a:r>
            <a:r>
              <a:rPr lang="en-US" sz="2400" dirty="0"/>
              <a:t> je </a:t>
            </a:r>
            <a:r>
              <a:rPr lang="en-US" sz="2400" dirty="0" err="1"/>
              <a:t>za</a:t>
            </a:r>
            <a:r>
              <a:rPr lang="en-US" sz="2400" dirty="0"/>
              <a:t> </a:t>
            </a:r>
            <a:r>
              <a:rPr lang="en-US" sz="2400" dirty="0" err="1"/>
              <a:t>kaznena</a:t>
            </a:r>
            <a:r>
              <a:rPr lang="en-US" sz="2400" dirty="0"/>
              <a:t> </a:t>
            </a:r>
            <a:r>
              <a:rPr lang="en-US" sz="2400" dirty="0" err="1"/>
              <a:t>djela</a:t>
            </a:r>
            <a:r>
              <a:rPr lang="en-US" sz="2400" dirty="0"/>
              <a:t> </a:t>
            </a:r>
            <a:r>
              <a:rPr lang="en-US" sz="2400" dirty="0" err="1"/>
              <a:t>za</a:t>
            </a:r>
            <a:r>
              <a:rPr lang="en-US" sz="2400" dirty="0"/>
              <a:t> </a:t>
            </a:r>
            <a:r>
              <a:rPr lang="en-US" sz="2400" dirty="0" err="1"/>
              <a:t>osporavanje</a:t>
            </a:r>
            <a:r>
              <a:rPr lang="en-US" sz="2400" dirty="0"/>
              <a:t> </a:t>
            </a:r>
            <a:r>
              <a:rPr lang="en-US" sz="2400" dirty="0" err="1"/>
              <a:t>postojanja</a:t>
            </a:r>
            <a:r>
              <a:rPr lang="en-US" sz="2400" dirty="0"/>
              <a:t> </a:t>
            </a:r>
            <a:r>
              <a:rPr lang="en-US" sz="2400" dirty="0" err="1"/>
              <a:t>zločina</a:t>
            </a:r>
            <a:r>
              <a:rPr lang="en-US" sz="2400" dirty="0"/>
              <a:t> </a:t>
            </a:r>
            <a:r>
              <a:rPr lang="en-US" sz="2400" dirty="0" err="1"/>
              <a:t>protiv</a:t>
            </a:r>
            <a:r>
              <a:rPr lang="en-US" sz="2400" dirty="0"/>
              <a:t> </a:t>
            </a:r>
            <a:r>
              <a:rPr lang="en-US" sz="2400" dirty="0" err="1"/>
              <a:t>čovječnosti</a:t>
            </a:r>
            <a:r>
              <a:rPr lang="en-US" sz="2400" dirty="0"/>
              <a:t>, </a:t>
            </a:r>
            <a:r>
              <a:rPr lang="en-US" sz="2400" dirty="0" err="1" smtClean="0"/>
              <a:t>klevet</a:t>
            </a:r>
            <a:r>
              <a:rPr lang="hr-HR" sz="2400" dirty="0" smtClean="0"/>
              <a:t>e</a:t>
            </a:r>
            <a:r>
              <a:rPr lang="en-US" sz="2400" dirty="0" smtClean="0"/>
              <a:t> </a:t>
            </a:r>
            <a:r>
              <a:rPr lang="en-US" sz="2400" dirty="0"/>
              <a:t>u </a:t>
            </a:r>
            <a:r>
              <a:rPr lang="en-US" sz="2400" dirty="0" err="1"/>
              <a:t>javnosti</a:t>
            </a:r>
            <a:r>
              <a:rPr lang="en-US" sz="2400" dirty="0"/>
              <a:t> </a:t>
            </a:r>
            <a:r>
              <a:rPr lang="en-US" sz="2400" dirty="0" err="1"/>
              <a:t>skupine</a:t>
            </a:r>
            <a:r>
              <a:rPr lang="en-US" sz="2400" dirty="0"/>
              <a:t> </a:t>
            </a:r>
            <a:r>
              <a:rPr lang="en-US" sz="2400" dirty="0" err="1"/>
              <a:t>ljudi</a:t>
            </a:r>
            <a:r>
              <a:rPr lang="en-US" sz="2400" dirty="0"/>
              <a:t> - u </a:t>
            </a:r>
            <a:r>
              <a:rPr lang="en-US" sz="2400" dirty="0" err="1"/>
              <a:t>ovom</a:t>
            </a:r>
            <a:r>
              <a:rPr lang="en-US" sz="2400" dirty="0"/>
              <a:t> </a:t>
            </a:r>
            <a:r>
              <a:rPr lang="en-US" sz="2400" dirty="0" err="1"/>
              <a:t>slučaju</a:t>
            </a:r>
            <a:r>
              <a:rPr lang="en-US" sz="2400" dirty="0"/>
              <a:t> </a:t>
            </a:r>
            <a:r>
              <a:rPr lang="en-US" sz="2400" dirty="0" err="1"/>
              <a:t>židovske</a:t>
            </a:r>
            <a:r>
              <a:rPr lang="en-US" sz="2400" dirty="0"/>
              <a:t> </a:t>
            </a:r>
            <a:r>
              <a:rPr lang="en-US" sz="2400" dirty="0" err="1"/>
              <a:t>zajednice</a:t>
            </a:r>
            <a:r>
              <a:rPr lang="en-US" sz="2400" dirty="0"/>
              <a:t> - </a:t>
            </a:r>
            <a:r>
              <a:rPr lang="en-US" sz="2400" dirty="0" err="1"/>
              <a:t>i</a:t>
            </a:r>
            <a:r>
              <a:rPr lang="en-US" sz="2400" dirty="0"/>
              <a:t> </a:t>
            </a:r>
            <a:r>
              <a:rPr lang="en-US" sz="2400" dirty="0" err="1"/>
              <a:t>poticanje</a:t>
            </a:r>
            <a:r>
              <a:rPr lang="en-US" sz="2400" dirty="0"/>
              <a:t> </a:t>
            </a:r>
            <a:r>
              <a:rPr lang="en-US" sz="2400" dirty="0" err="1"/>
              <a:t>na</a:t>
            </a:r>
            <a:r>
              <a:rPr lang="en-US" sz="2400" dirty="0"/>
              <a:t> </a:t>
            </a:r>
            <a:r>
              <a:rPr lang="en-US" sz="2400" dirty="0" err="1"/>
              <a:t>rasnu</a:t>
            </a:r>
            <a:r>
              <a:rPr lang="en-US" sz="2400" dirty="0"/>
              <a:t> </a:t>
            </a:r>
            <a:r>
              <a:rPr lang="en-US" sz="2400" dirty="0" err="1"/>
              <a:t>mržnju</a:t>
            </a:r>
            <a:r>
              <a:rPr lang="en-US" sz="2400" dirty="0"/>
              <a:t>. </a:t>
            </a:r>
            <a:r>
              <a:rPr lang="en-US" sz="2400" dirty="0" err="1"/>
              <a:t>Tvrdio</a:t>
            </a:r>
            <a:r>
              <a:rPr lang="en-US" sz="2400" dirty="0"/>
              <a:t> je da mu je </a:t>
            </a:r>
            <a:r>
              <a:rPr lang="en-US" sz="2400" dirty="0" err="1"/>
              <a:t>povrijeđeno</a:t>
            </a:r>
            <a:r>
              <a:rPr lang="en-US" sz="2400" dirty="0"/>
              <a:t> </a:t>
            </a:r>
            <a:r>
              <a:rPr lang="en-US" sz="2400" dirty="0" err="1"/>
              <a:t>pravo</a:t>
            </a:r>
            <a:r>
              <a:rPr lang="en-US" sz="2400" dirty="0"/>
              <a:t> </a:t>
            </a:r>
            <a:r>
              <a:rPr lang="en-US" sz="2400" dirty="0" err="1"/>
              <a:t>na</a:t>
            </a:r>
            <a:r>
              <a:rPr lang="en-US" sz="2400" dirty="0"/>
              <a:t> </a:t>
            </a:r>
            <a:r>
              <a:rPr lang="en-US" sz="2400" dirty="0" err="1"/>
              <a:t>slobodu</a:t>
            </a:r>
            <a:r>
              <a:rPr lang="en-US" sz="2400" dirty="0"/>
              <a:t> </a:t>
            </a:r>
            <a:r>
              <a:rPr lang="en-US" sz="2400" dirty="0" err="1"/>
              <a:t>izražavanja</a:t>
            </a:r>
            <a:r>
              <a:rPr lang="en-US" sz="2400" dirty="0" smtClean="0"/>
              <a:t>.</a:t>
            </a:r>
            <a:r>
              <a:rPr lang="hr-HR" sz="2400" dirty="0" smtClean="0"/>
              <a:t> U samoj knjizi on se bavi „mitovima” koji su se koristili pri nastanku države Izrael, a pitanjem holokausta se bavi na način da ga negira. </a:t>
            </a:r>
            <a:endParaRPr lang="en-US" sz="2400" dirty="0"/>
          </a:p>
        </p:txBody>
      </p:sp>
    </p:spTree>
    <p:extLst>
      <p:ext uri="{BB962C8B-B14F-4D97-AF65-F5344CB8AC3E}">
        <p14:creationId xmlns:p14="http://schemas.microsoft.com/office/powerpoint/2010/main" val="3817131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HATE SPEECH </a:t>
            </a:r>
            <a:endParaRPr lang="en-US" dirty="0"/>
          </a:p>
        </p:txBody>
      </p:sp>
      <p:sp>
        <p:nvSpPr>
          <p:cNvPr id="3" name="Content Placeholder 2"/>
          <p:cNvSpPr>
            <a:spLocks noGrp="1"/>
          </p:cNvSpPr>
          <p:nvPr>
            <p:ph idx="1"/>
          </p:nvPr>
        </p:nvSpPr>
        <p:spPr/>
        <p:txBody>
          <a:bodyPr>
            <a:normAutofit/>
          </a:bodyPr>
          <a:lstStyle/>
          <a:p>
            <a:pPr marL="0" indent="0">
              <a:buNone/>
            </a:pPr>
            <a:r>
              <a:rPr lang="hr-HR" sz="2400" dirty="0"/>
              <a:t>Sud je zahtjev proglasio nedopuštenim (nespojivo ratione materiae).</a:t>
            </a:r>
          </a:p>
          <a:p>
            <a:pPr marL="0" indent="0">
              <a:buNone/>
            </a:pPr>
            <a:r>
              <a:rPr lang="hr-HR" sz="2400" dirty="0"/>
              <a:t> </a:t>
            </a:r>
            <a:r>
              <a:rPr lang="hr-HR" sz="2400" dirty="0" smtClean="0"/>
              <a:t>Smatrao </a:t>
            </a:r>
            <a:r>
              <a:rPr lang="hr-HR" sz="2400" dirty="0"/>
              <a:t>je da je sadržaj primjedbi podnositelja zahtjeva bio poricanje holokausta, te je istaknuo kako je </a:t>
            </a:r>
            <a:r>
              <a:rPr lang="hr-HR" sz="2400" dirty="0" smtClean="0"/>
              <a:t>poricanje </a:t>
            </a:r>
            <a:r>
              <a:rPr lang="hr-HR" sz="2400" dirty="0"/>
              <a:t>zločina protiv čovječnosti jedan od najozbiljnijih oblika </a:t>
            </a:r>
            <a:r>
              <a:rPr lang="hr-HR" sz="2400" dirty="0" smtClean="0"/>
              <a:t>rasnog </a:t>
            </a:r>
            <a:r>
              <a:rPr lang="hr-HR" sz="2400" dirty="0"/>
              <a:t>klevetanja Židova i poticanja na mržnju prema njima. Osporavanje postojanja jasno utvrđenih povijesnih događaja nije bilo znanstveno ili povijesno istraživanje; stvarna je svrha bila rehabilitirati nacionalsocijalistički režim i optužiti samu žrtve da krivotvore povijest. Budući da su takvi postupci očigledno nespojivi s temeljnim vrijednostima koje je Konvencija nastojala promicati, Sud je primijenio članak 17. (zabrana zlouporabe prava) i smatrao da podnositelj zahtjeva nije imao pravo oslanjati se na članak 10. (sloboda izražavanja) Konvencije </a:t>
            </a:r>
            <a:r>
              <a:rPr lang="hr-HR" sz="2400" dirty="0" smtClean="0"/>
              <a:t>. </a:t>
            </a:r>
          </a:p>
        </p:txBody>
      </p:sp>
    </p:spTree>
    <p:extLst>
      <p:ext uri="{BB962C8B-B14F-4D97-AF65-F5344CB8AC3E}">
        <p14:creationId xmlns:p14="http://schemas.microsoft.com/office/powerpoint/2010/main" val="3389428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HATE SPEECH </a:t>
            </a:r>
            <a:endParaRPr lang="en-US" dirty="0"/>
          </a:p>
        </p:txBody>
      </p:sp>
      <p:sp>
        <p:nvSpPr>
          <p:cNvPr id="3" name="Content Placeholder 2"/>
          <p:cNvSpPr>
            <a:spLocks noGrp="1"/>
          </p:cNvSpPr>
          <p:nvPr>
            <p:ph idx="1"/>
          </p:nvPr>
        </p:nvSpPr>
        <p:spPr/>
        <p:txBody>
          <a:bodyPr>
            <a:normAutofit/>
          </a:bodyPr>
          <a:lstStyle/>
          <a:p>
            <a:r>
              <a:rPr lang="hr-HR" sz="3200" b="1" dirty="0" smtClean="0"/>
              <a:t>Rasna mržnja </a:t>
            </a:r>
          </a:p>
          <a:p>
            <a:r>
              <a:rPr lang="en-US" sz="3200" b="1" dirty="0" err="1" smtClean="0"/>
              <a:t>Glimmerveen</a:t>
            </a:r>
            <a:r>
              <a:rPr lang="en-US" sz="3200" b="1" dirty="0" smtClean="0"/>
              <a:t> </a:t>
            </a:r>
            <a:r>
              <a:rPr lang="en-US" sz="3200" b="1" dirty="0" err="1"/>
              <a:t>i</a:t>
            </a:r>
            <a:r>
              <a:rPr lang="en-US" sz="3200" b="1" dirty="0"/>
              <a:t> </a:t>
            </a:r>
            <a:r>
              <a:rPr lang="en-US" sz="3200" b="1" dirty="0" err="1"/>
              <a:t>Haqenbeek</a:t>
            </a:r>
            <a:r>
              <a:rPr lang="en-US" sz="3200" b="1" dirty="0"/>
              <a:t> </a:t>
            </a:r>
            <a:r>
              <a:rPr lang="en-US" sz="3200" b="1" dirty="0" err="1"/>
              <a:t>protiv</a:t>
            </a:r>
            <a:r>
              <a:rPr lang="en-US" sz="3200" b="1" dirty="0"/>
              <a:t> </a:t>
            </a:r>
            <a:r>
              <a:rPr lang="en-US" sz="3200" b="1" dirty="0" err="1"/>
              <a:t>Nizozemske</a:t>
            </a:r>
            <a:endParaRPr lang="en-US" sz="3200" b="1" dirty="0"/>
          </a:p>
          <a:p>
            <a:r>
              <a:rPr lang="en-US" sz="3200" dirty="0"/>
              <a:t>U </a:t>
            </a:r>
            <a:r>
              <a:rPr lang="en-US" sz="3200" dirty="0" err="1"/>
              <a:t>ovom</a:t>
            </a:r>
            <a:r>
              <a:rPr lang="en-US" sz="3200" dirty="0"/>
              <a:t> </a:t>
            </a:r>
            <a:r>
              <a:rPr lang="en-US" sz="3200" dirty="0" err="1"/>
              <a:t>slučaju</a:t>
            </a:r>
            <a:r>
              <a:rPr lang="en-US" sz="3200" dirty="0"/>
              <a:t>, </a:t>
            </a:r>
            <a:r>
              <a:rPr lang="en-US" sz="3200" dirty="0" err="1"/>
              <a:t>podnositelji</a:t>
            </a:r>
            <a:r>
              <a:rPr lang="en-US" sz="3200" dirty="0"/>
              <a:t> </a:t>
            </a:r>
            <a:r>
              <a:rPr lang="en-US" sz="3200" dirty="0" err="1"/>
              <a:t>zahtjeva</a:t>
            </a:r>
            <a:r>
              <a:rPr lang="en-US" sz="3200" dirty="0"/>
              <a:t> </a:t>
            </a:r>
            <a:r>
              <a:rPr lang="en-US" sz="3200" dirty="0" err="1"/>
              <a:t>bili</a:t>
            </a:r>
            <a:r>
              <a:rPr lang="en-US" sz="3200" dirty="0"/>
              <a:t> </a:t>
            </a:r>
            <a:r>
              <a:rPr lang="en-US" sz="3200" dirty="0" err="1"/>
              <a:t>su</a:t>
            </a:r>
            <a:r>
              <a:rPr lang="en-US" sz="3200" dirty="0"/>
              <a:t> </a:t>
            </a:r>
            <a:r>
              <a:rPr lang="en-US" sz="3200" dirty="0" err="1"/>
              <a:t>osuđeni</a:t>
            </a:r>
            <a:r>
              <a:rPr lang="en-US" sz="3200" dirty="0"/>
              <a:t> </a:t>
            </a:r>
            <a:r>
              <a:rPr lang="en-US" sz="3200" dirty="0" err="1"/>
              <a:t>zbog</a:t>
            </a:r>
            <a:r>
              <a:rPr lang="en-US" sz="3200" dirty="0"/>
              <a:t> </a:t>
            </a:r>
            <a:r>
              <a:rPr lang="en-US" sz="3200" dirty="0" err="1"/>
              <a:t>posjedovanja</a:t>
            </a:r>
            <a:r>
              <a:rPr lang="en-US" sz="3200" dirty="0"/>
              <a:t> </a:t>
            </a:r>
            <a:r>
              <a:rPr lang="en-US" sz="3200" dirty="0" err="1"/>
              <a:t>letaka</a:t>
            </a:r>
            <a:r>
              <a:rPr lang="en-US" sz="3200" dirty="0"/>
              <a:t> </a:t>
            </a:r>
            <a:r>
              <a:rPr lang="en-US" sz="3200" dirty="0" err="1"/>
              <a:t>upućenih</a:t>
            </a:r>
            <a:r>
              <a:rPr lang="en-US" sz="3200" dirty="0"/>
              <a:t> "</a:t>
            </a:r>
            <a:r>
              <a:rPr lang="en-US" sz="3200" dirty="0" err="1"/>
              <a:t>bijelom</a:t>
            </a:r>
            <a:r>
              <a:rPr lang="en-US" sz="3200" dirty="0"/>
              <a:t> </a:t>
            </a:r>
            <a:r>
              <a:rPr lang="en-US" sz="3200" dirty="0" err="1"/>
              <a:t>nizozemskom</a:t>
            </a:r>
            <a:r>
              <a:rPr lang="en-US" sz="3200" dirty="0"/>
              <a:t> </a:t>
            </a:r>
            <a:r>
              <a:rPr lang="en-US" sz="3200" dirty="0" err="1"/>
              <a:t>narodu</a:t>
            </a:r>
            <a:r>
              <a:rPr lang="en-US" sz="3200" dirty="0"/>
              <a:t>", </a:t>
            </a:r>
            <a:r>
              <a:rPr lang="en-US" sz="3200" dirty="0" err="1"/>
              <a:t>koji</a:t>
            </a:r>
            <a:r>
              <a:rPr lang="en-US" sz="3200" dirty="0"/>
              <a:t> </a:t>
            </a:r>
            <a:r>
              <a:rPr lang="hr-HR" sz="3200" dirty="0" smtClean="0"/>
              <a:t>su ih nastojali </a:t>
            </a:r>
            <a:r>
              <a:rPr lang="en-US" sz="3200" dirty="0" err="1" smtClean="0"/>
              <a:t>uvjeriti</a:t>
            </a:r>
            <a:r>
              <a:rPr lang="en-US" sz="3200" dirty="0" smtClean="0"/>
              <a:t> </a:t>
            </a:r>
            <a:r>
              <a:rPr lang="en-US" sz="3200" dirty="0"/>
              <a:t>da </a:t>
            </a:r>
            <a:r>
              <a:rPr lang="en-US" sz="3200" dirty="0" smtClean="0"/>
              <a:t> </a:t>
            </a:r>
            <a:r>
              <a:rPr lang="en-US" sz="3200" dirty="0" err="1"/>
              <a:t>svi</a:t>
            </a:r>
            <a:r>
              <a:rPr lang="en-US" sz="3200" dirty="0"/>
              <a:t> </a:t>
            </a:r>
            <a:r>
              <a:rPr lang="en-US" sz="3200" dirty="0" err="1"/>
              <a:t>koji</a:t>
            </a:r>
            <a:r>
              <a:rPr lang="en-US" sz="3200" dirty="0"/>
              <a:t> </a:t>
            </a:r>
            <a:r>
              <a:rPr lang="en-US" sz="3200" dirty="0" err="1"/>
              <a:t>nisu</a:t>
            </a:r>
            <a:r>
              <a:rPr lang="en-US" sz="3200" dirty="0"/>
              <a:t> </a:t>
            </a:r>
            <a:r>
              <a:rPr lang="en-US" sz="3200" dirty="0" err="1" smtClean="0"/>
              <a:t>bijeli</a:t>
            </a:r>
            <a:r>
              <a:rPr lang="hr-HR" sz="3200" dirty="0" smtClean="0"/>
              <a:t> trebaju </a:t>
            </a:r>
            <a:r>
              <a:rPr lang="en-US" sz="3200" dirty="0" smtClean="0"/>
              <a:t> </a:t>
            </a:r>
            <a:r>
              <a:rPr lang="en-US" sz="3200" dirty="0" err="1"/>
              <a:t>napustili</a:t>
            </a:r>
            <a:r>
              <a:rPr lang="en-US" sz="3200" dirty="0"/>
              <a:t> </a:t>
            </a:r>
            <a:r>
              <a:rPr lang="en-US" sz="3200" dirty="0" err="1"/>
              <a:t>Nizozemsku</a:t>
            </a:r>
            <a:endParaRPr lang="en-US" sz="3200" dirty="0"/>
          </a:p>
        </p:txBody>
      </p:sp>
    </p:spTree>
    <p:extLst>
      <p:ext uri="{BB962C8B-B14F-4D97-AF65-F5344CB8AC3E}">
        <p14:creationId xmlns:p14="http://schemas.microsoft.com/office/powerpoint/2010/main" val="286441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HATE SPEECH </a:t>
            </a:r>
            <a:endParaRPr lang="en-US" dirty="0"/>
          </a:p>
        </p:txBody>
      </p:sp>
      <p:sp>
        <p:nvSpPr>
          <p:cNvPr id="3" name="Content Placeholder 2"/>
          <p:cNvSpPr>
            <a:spLocks noGrp="1"/>
          </p:cNvSpPr>
          <p:nvPr>
            <p:ph idx="1"/>
          </p:nvPr>
        </p:nvSpPr>
        <p:spPr/>
        <p:txBody>
          <a:bodyPr>
            <a:normAutofit/>
          </a:bodyPr>
          <a:lstStyle/>
          <a:p>
            <a:r>
              <a:rPr lang="hr-HR" sz="2800" b="1" dirty="0" smtClean="0"/>
              <a:t>Rasna mržnja</a:t>
            </a:r>
          </a:p>
          <a:p>
            <a:pPr marL="0" indent="0">
              <a:buNone/>
            </a:pPr>
            <a:r>
              <a:rPr lang="en-US" sz="2800" dirty="0" err="1"/>
              <a:t>Glimmerveen</a:t>
            </a:r>
            <a:r>
              <a:rPr lang="en-US" sz="2800" dirty="0"/>
              <a:t> </a:t>
            </a:r>
            <a:r>
              <a:rPr lang="en-US" sz="2800" dirty="0" err="1"/>
              <a:t>i</a:t>
            </a:r>
            <a:r>
              <a:rPr lang="en-US" sz="2800" dirty="0"/>
              <a:t> </a:t>
            </a:r>
            <a:r>
              <a:rPr lang="en-US" sz="2800" dirty="0" err="1"/>
              <a:t>Haqenbeek</a:t>
            </a:r>
            <a:r>
              <a:rPr lang="en-US" sz="2800" dirty="0"/>
              <a:t> </a:t>
            </a:r>
            <a:r>
              <a:rPr lang="en-US" sz="2800" dirty="0" err="1"/>
              <a:t>protiv</a:t>
            </a:r>
            <a:r>
              <a:rPr lang="en-US" sz="2800" dirty="0"/>
              <a:t> </a:t>
            </a:r>
            <a:r>
              <a:rPr lang="en-US" sz="2800" dirty="0" err="1"/>
              <a:t>Nizozemske</a:t>
            </a:r>
            <a:endParaRPr lang="en-US" sz="2800" dirty="0"/>
          </a:p>
          <a:p>
            <a:pPr marL="0" indent="0">
              <a:buNone/>
            </a:pPr>
            <a:r>
              <a:rPr lang="en-US" sz="2800" dirty="0" err="1"/>
              <a:t>Komisija</a:t>
            </a:r>
            <a:r>
              <a:rPr lang="en-US" sz="2800" dirty="0"/>
              <a:t> je </a:t>
            </a:r>
            <a:r>
              <a:rPr lang="en-US" sz="2800" dirty="0" err="1"/>
              <a:t>zahtjev</a:t>
            </a:r>
            <a:r>
              <a:rPr lang="en-US" sz="2800" dirty="0"/>
              <a:t> </a:t>
            </a:r>
            <a:r>
              <a:rPr lang="en-US" sz="2800" dirty="0" err="1"/>
              <a:t>proglasila</a:t>
            </a:r>
            <a:r>
              <a:rPr lang="en-US" sz="2800" dirty="0"/>
              <a:t> </a:t>
            </a:r>
            <a:r>
              <a:rPr lang="en-US" sz="2800" dirty="0" err="1"/>
              <a:t>nedopuštenom</a:t>
            </a:r>
            <a:r>
              <a:rPr lang="en-US" sz="2800" dirty="0"/>
              <a:t>, </a:t>
            </a:r>
            <a:r>
              <a:rPr lang="en-US" sz="2800" dirty="0" err="1"/>
              <a:t>utvrdivši</a:t>
            </a:r>
            <a:r>
              <a:rPr lang="en-US" sz="2800" dirty="0"/>
              <a:t> da </a:t>
            </a:r>
            <a:r>
              <a:rPr lang="en-US" sz="2800" dirty="0" err="1"/>
              <a:t>članak</a:t>
            </a:r>
            <a:r>
              <a:rPr lang="en-US" sz="2800" dirty="0"/>
              <a:t> 17. (</a:t>
            </a:r>
            <a:r>
              <a:rPr lang="en-US" sz="2800" dirty="0" err="1"/>
              <a:t>zabrana</a:t>
            </a:r>
            <a:r>
              <a:rPr lang="en-US" sz="2800" dirty="0"/>
              <a:t> </a:t>
            </a:r>
            <a:r>
              <a:rPr lang="en-US" sz="2800" dirty="0" err="1"/>
              <a:t>zlouporabe</a:t>
            </a:r>
            <a:r>
              <a:rPr lang="en-US" sz="2800" dirty="0"/>
              <a:t> </a:t>
            </a:r>
            <a:r>
              <a:rPr lang="en-US" sz="2800" dirty="0" err="1"/>
              <a:t>prava</a:t>
            </a:r>
            <a:r>
              <a:rPr lang="en-US" sz="2800" dirty="0"/>
              <a:t>) </a:t>
            </a:r>
            <a:r>
              <a:rPr lang="en-US" sz="2800" dirty="0" err="1"/>
              <a:t>Konvencije</a:t>
            </a:r>
            <a:r>
              <a:rPr lang="en-US" sz="2800" dirty="0"/>
              <a:t> </a:t>
            </a:r>
            <a:r>
              <a:rPr lang="en-US" sz="2800" dirty="0" err="1"/>
              <a:t>nije</a:t>
            </a:r>
            <a:r>
              <a:rPr lang="en-US" sz="2800" dirty="0"/>
              <a:t> </a:t>
            </a:r>
            <a:r>
              <a:rPr lang="en-US" sz="2800" dirty="0" err="1"/>
              <a:t>dopuštao</a:t>
            </a:r>
            <a:r>
              <a:rPr lang="en-US" sz="2800" dirty="0"/>
              <a:t> </a:t>
            </a:r>
            <a:r>
              <a:rPr lang="en-US" sz="2800" dirty="0" err="1"/>
              <a:t>uporabu</a:t>
            </a:r>
            <a:r>
              <a:rPr lang="en-US" sz="2800" dirty="0"/>
              <a:t> </a:t>
            </a:r>
            <a:r>
              <a:rPr lang="en-US" sz="2800" dirty="0" err="1"/>
              <a:t>članka</a:t>
            </a:r>
            <a:r>
              <a:rPr lang="en-US" sz="2800" dirty="0"/>
              <a:t> 10. (</a:t>
            </a:r>
            <a:r>
              <a:rPr lang="en-US" sz="2800" dirty="0" err="1"/>
              <a:t>sloboda</a:t>
            </a:r>
            <a:r>
              <a:rPr lang="en-US" sz="2800" dirty="0"/>
              <a:t> </a:t>
            </a:r>
            <a:r>
              <a:rPr lang="en-US" sz="2800" dirty="0" err="1"/>
              <a:t>izražavanja</a:t>
            </a:r>
            <a:r>
              <a:rPr lang="en-US" sz="2800" dirty="0"/>
              <a:t>) </a:t>
            </a:r>
            <a:r>
              <a:rPr lang="en-US" sz="2800" dirty="0" err="1"/>
              <a:t>širenju</a:t>
            </a:r>
            <a:r>
              <a:rPr lang="en-US" sz="2800" dirty="0"/>
              <a:t> </a:t>
            </a:r>
            <a:r>
              <a:rPr lang="en-US" sz="2800" dirty="0" err="1"/>
              <a:t>ideja</a:t>
            </a:r>
            <a:r>
              <a:rPr lang="en-US" sz="2800" dirty="0"/>
              <a:t> </a:t>
            </a:r>
            <a:r>
              <a:rPr lang="en-US" sz="2800" dirty="0" err="1"/>
              <a:t>koje</a:t>
            </a:r>
            <a:r>
              <a:rPr lang="en-US" sz="2800" dirty="0"/>
              <a:t> </a:t>
            </a:r>
            <a:r>
              <a:rPr lang="en-US" sz="2800" dirty="0" err="1"/>
              <a:t>su</a:t>
            </a:r>
            <a:r>
              <a:rPr lang="en-US" sz="2800" dirty="0"/>
              <a:t> </a:t>
            </a:r>
            <a:r>
              <a:rPr lang="en-US" sz="2800" dirty="0" err="1"/>
              <a:t>rasno</a:t>
            </a:r>
            <a:r>
              <a:rPr lang="en-US" sz="2800" dirty="0"/>
              <a:t> </a:t>
            </a:r>
            <a:r>
              <a:rPr lang="en-US" sz="2800" dirty="0" err="1"/>
              <a:t>diskriminirajuće</a:t>
            </a:r>
            <a:r>
              <a:rPr lang="en-US" sz="2800" dirty="0"/>
              <a:t>.</a:t>
            </a:r>
            <a:endParaRPr lang="hr-HR" sz="2800" dirty="0" smtClean="0"/>
          </a:p>
        </p:txBody>
      </p:sp>
    </p:spTree>
    <p:extLst>
      <p:ext uri="{BB962C8B-B14F-4D97-AF65-F5344CB8AC3E}">
        <p14:creationId xmlns:p14="http://schemas.microsoft.com/office/powerpoint/2010/main" val="2768696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HATE SPEECH </a:t>
            </a:r>
            <a:endParaRPr lang="en-US" dirty="0"/>
          </a:p>
        </p:txBody>
      </p:sp>
      <p:sp>
        <p:nvSpPr>
          <p:cNvPr id="3" name="Content Placeholder 2"/>
          <p:cNvSpPr>
            <a:spLocks noGrp="1"/>
          </p:cNvSpPr>
          <p:nvPr>
            <p:ph idx="1"/>
          </p:nvPr>
        </p:nvSpPr>
        <p:spPr/>
        <p:txBody>
          <a:bodyPr>
            <a:normAutofit/>
          </a:bodyPr>
          <a:lstStyle/>
          <a:p>
            <a:r>
              <a:rPr lang="en-US" sz="2800" b="1" dirty="0" err="1" smtClean="0"/>
              <a:t>Vjersk</a:t>
            </a:r>
            <a:r>
              <a:rPr lang="hr-HR" sz="2800" b="1" dirty="0" smtClean="0"/>
              <a:t>a</a:t>
            </a:r>
            <a:r>
              <a:rPr lang="en-US" sz="2800" b="1" dirty="0" smtClean="0"/>
              <a:t> </a:t>
            </a:r>
            <a:r>
              <a:rPr lang="en-US" sz="2800" b="1" dirty="0" err="1"/>
              <a:t>mržnja</a:t>
            </a:r>
            <a:endParaRPr lang="en-US" sz="2800" b="1" dirty="0"/>
          </a:p>
          <a:p>
            <a:r>
              <a:rPr lang="en-US" sz="2800" b="1" dirty="0"/>
              <a:t>Norwood </a:t>
            </a:r>
            <a:r>
              <a:rPr lang="en-US" sz="2800" b="1" dirty="0" err="1"/>
              <a:t>protiv</a:t>
            </a:r>
            <a:r>
              <a:rPr lang="en-US" sz="2800" b="1" dirty="0"/>
              <a:t> </a:t>
            </a:r>
            <a:r>
              <a:rPr lang="en-US" sz="2800" b="1" dirty="0" err="1"/>
              <a:t>Ujedinjenog</a:t>
            </a:r>
            <a:r>
              <a:rPr lang="en-US" sz="2800" b="1" dirty="0"/>
              <a:t> </a:t>
            </a:r>
            <a:r>
              <a:rPr lang="en-US" sz="2800" b="1" dirty="0" err="1"/>
              <a:t>Kraljevstva</a:t>
            </a:r>
            <a:endParaRPr lang="en-US" sz="2800" b="1" dirty="0"/>
          </a:p>
          <a:p>
            <a:r>
              <a:rPr lang="en-US" sz="2800" dirty="0" err="1"/>
              <a:t>Podnositelj</a:t>
            </a:r>
            <a:r>
              <a:rPr lang="en-US" sz="2800" dirty="0"/>
              <a:t> </a:t>
            </a:r>
            <a:r>
              <a:rPr lang="en-US" sz="2800" dirty="0" err="1"/>
              <a:t>zahtjeva</a:t>
            </a:r>
            <a:r>
              <a:rPr lang="en-US" sz="2800" dirty="0"/>
              <a:t> je u </a:t>
            </a:r>
            <a:r>
              <a:rPr lang="en-US" sz="2800" dirty="0" err="1"/>
              <a:t>svom</a:t>
            </a:r>
            <a:r>
              <a:rPr lang="en-US" sz="2800" dirty="0"/>
              <a:t> </a:t>
            </a:r>
            <a:r>
              <a:rPr lang="en-US" sz="2800" dirty="0" err="1"/>
              <a:t>prozoru</a:t>
            </a:r>
            <a:r>
              <a:rPr lang="en-US" sz="2800" dirty="0"/>
              <a:t> </a:t>
            </a:r>
            <a:r>
              <a:rPr lang="en-US" sz="2800" dirty="0" err="1"/>
              <a:t>prikazao</a:t>
            </a:r>
            <a:r>
              <a:rPr lang="en-US" sz="2800" dirty="0"/>
              <a:t> </a:t>
            </a:r>
            <a:r>
              <a:rPr lang="en-US" sz="2800" dirty="0" err="1"/>
              <a:t>plakat</a:t>
            </a:r>
            <a:r>
              <a:rPr lang="en-US" sz="2800" dirty="0"/>
              <a:t> </a:t>
            </a:r>
            <a:r>
              <a:rPr lang="en-US" sz="2800" dirty="0" err="1"/>
              <a:t>koji</a:t>
            </a:r>
            <a:r>
              <a:rPr lang="en-US" sz="2800" dirty="0"/>
              <a:t> je </a:t>
            </a:r>
            <a:r>
              <a:rPr lang="en-US" sz="2800" dirty="0" err="1"/>
              <a:t>dostavila</a:t>
            </a:r>
            <a:r>
              <a:rPr lang="en-US" sz="2800" dirty="0"/>
              <a:t> </a:t>
            </a:r>
            <a:r>
              <a:rPr lang="en-US" sz="2800" dirty="0" err="1"/>
              <a:t>Britanska</a:t>
            </a:r>
            <a:r>
              <a:rPr lang="en-US" sz="2800" dirty="0"/>
              <a:t> </a:t>
            </a:r>
            <a:r>
              <a:rPr lang="en-US" sz="2800" dirty="0" err="1"/>
              <a:t>narodna</a:t>
            </a:r>
            <a:r>
              <a:rPr lang="en-US" sz="2800" dirty="0"/>
              <a:t> </a:t>
            </a:r>
            <a:r>
              <a:rPr lang="en-US" sz="2800" dirty="0" err="1"/>
              <a:t>stranka</a:t>
            </a:r>
            <a:r>
              <a:rPr lang="en-US" sz="2800" dirty="0"/>
              <a:t>, </a:t>
            </a:r>
            <a:r>
              <a:rPr lang="en-US" sz="2800" dirty="0" err="1"/>
              <a:t>kojoj</a:t>
            </a:r>
            <a:r>
              <a:rPr lang="en-US" sz="2800" dirty="0"/>
              <a:t> je bio </a:t>
            </a:r>
            <a:r>
              <a:rPr lang="en-US" sz="2800" dirty="0" err="1"/>
              <a:t>član</a:t>
            </a:r>
            <a:r>
              <a:rPr lang="en-US" sz="2800" dirty="0"/>
              <a:t>, </a:t>
            </a:r>
            <a:r>
              <a:rPr lang="en-US" sz="2800" dirty="0" err="1"/>
              <a:t>koji</a:t>
            </a:r>
            <a:r>
              <a:rPr lang="en-US" sz="2800" dirty="0"/>
              <a:t> </a:t>
            </a:r>
            <a:r>
              <a:rPr lang="en-US" sz="2800" dirty="0" err="1"/>
              <a:t>predstavljaju</a:t>
            </a:r>
            <a:r>
              <a:rPr lang="en-US" sz="2800" dirty="0"/>
              <a:t> </a:t>
            </a:r>
            <a:r>
              <a:rPr lang="en-US" sz="2800" dirty="0" err="1" smtClean="0"/>
              <a:t>zapal</a:t>
            </a:r>
            <a:r>
              <a:rPr lang="hr-HR" sz="2800" dirty="0" smtClean="0"/>
              <a:t>jene</a:t>
            </a:r>
            <a:r>
              <a:rPr lang="en-US" sz="2800" dirty="0" smtClean="0"/>
              <a:t> </a:t>
            </a:r>
            <a:r>
              <a:rPr lang="en-US" sz="2800" dirty="0"/>
              <a:t>Twin Towers. </a:t>
            </a:r>
            <a:r>
              <a:rPr lang="en-US" sz="2800" dirty="0" err="1"/>
              <a:t>Slika</a:t>
            </a:r>
            <a:r>
              <a:rPr lang="en-US" sz="2800" dirty="0"/>
              <a:t> je </a:t>
            </a:r>
            <a:r>
              <a:rPr lang="en-US" sz="2800" dirty="0" err="1"/>
              <a:t>popraćena</a:t>
            </a:r>
            <a:r>
              <a:rPr lang="en-US" sz="2800" dirty="0"/>
              <a:t> </a:t>
            </a:r>
            <a:r>
              <a:rPr lang="en-US" sz="2800" dirty="0" err="1"/>
              <a:t>riječima</a:t>
            </a:r>
            <a:r>
              <a:rPr lang="en-US" sz="2800" dirty="0"/>
              <a:t>: "Islam </a:t>
            </a:r>
            <a:r>
              <a:rPr lang="en-US" sz="2800" dirty="0" err="1"/>
              <a:t>iz</a:t>
            </a:r>
            <a:r>
              <a:rPr lang="en-US" sz="2800" dirty="0"/>
              <a:t> </a:t>
            </a:r>
            <a:r>
              <a:rPr lang="en-US" sz="2800" dirty="0" err="1"/>
              <a:t>Velike</a:t>
            </a:r>
            <a:r>
              <a:rPr lang="en-US" sz="2800" dirty="0"/>
              <a:t> </a:t>
            </a:r>
            <a:r>
              <a:rPr lang="en-US" sz="2800" dirty="0" err="1"/>
              <a:t>Britanije</a:t>
            </a:r>
            <a:r>
              <a:rPr lang="en-US" sz="2800" dirty="0"/>
              <a:t> - </a:t>
            </a:r>
            <a:r>
              <a:rPr lang="en-US" sz="2800" dirty="0" err="1"/>
              <a:t>Zaštitite</a:t>
            </a:r>
            <a:r>
              <a:rPr lang="en-US" sz="2800" dirty="0"/>
              <a:t> </a:t>
            </a:r>
            <a:r>
              <a:rPr lang="en-US" sz="2800" dirty="0" err="1" smtClean="0"/>
              <a:t>britansk</a:t>
            </a:r>
            <a:r>
              <a:rPr lang="hr-HR" sz="2800" dirty="0" smtClean="0"/>
              <a:t>i</a:t>
            </a:r>
            <a:r>
              <a:rPr lang="en-US" sz="2800" dirty="0" smtClean="0"/>
              <a:t> </a:t>
            </a:r>
            <a:r>
              <a:rPr lang="en-US" sz="2800" dirty="0" err="1" smtClean="0"/>
              <a:t>narod</a:t>
            </a:r>
            <a:r>
              <a:rPr lang="en-US" sz="2800" dirty="0" smtClean="0"/>
              <a:t>". </a:t>
            </a:r>
            <a:r>
              <a:rPr lang="en-US" sz="2800" dirty="0"/>
              <a:t>Kao </a:t>
            </a:r>
            <a:r>
              <a:rPr lang="en-US" sz="2800" dirty="0" err="1"/>
              <a:t>rezultat</a:t>
            </a:r>
            <a:r>
              <a:rPr lang="en-US" sz="2800" dirty="0"/>
              <a:t> toga, bio je </a:t>
            </a:r>
            <a:r>
              <a:rPr lang="en-US" sz="2800" dirty="0" err="1"/>
              <a:t>osuđen</a:t>
            </a:r>
            <a:r>
              <a:rPr lang="en-US" sz="2800" dirty="0"/>
              <a:t> </a:t>
            </a:r>
            <a:r>
              <a:rPr lang="en-US" sz="2800" dirty="0" err="1"/>
              <a:t>zbog</a:t>
            </a:r>
            <a:r>
              <a:rPr lang="en-US" sz="2800" dirty="0"/>
              <a:t> </a:t>
            </a:r>
            <a:r>
              <a:rPr lang="hr-HR" sz="2800" dirty="0" smtClean="0"/>
              <a:t>jačanja</a:t>
            </a:r>
            <a:r>
              <a:rPr lang="en-US" sz="2800" dirty="0" smtClean="0"/>
              <a:t> </a:t>
            </a:r>
            <a:r>
              <a:rPr lang="en-US" sz="2800" dirty="0" err="1"/>
              <a:t>neprijateljstva</a:t>
            </a:r>
            <a:r>
              <a:rPr lang="en-US" sz="2800" dirty="0"/>
              <a:t> </a:t>
            </a:r>
            <a:r>
              <a:rPr lang="en-US" sz="2800" dirty="0" err="1"/>
              <a:t>prema</a:t>
            </a:r>
            <a:r>
              <a:rPr lang="en-US" sz="2800" dirty="0"/>
              <a:t> </a:t>
            </a:r>
            <a:r>
              <a:rPr lang="en-US" sz="2800" dirty="0" err="1"/>
              <a:t>vjerskoj</a:t>
            </a:r>
            <a:r>
              <a:rPr lang="en-US" sz="2800" dirty="0"/>
              <a:t> </a:t>
            </a:r>
            <a:r>
              <a:rPr lang="en-US" sz="2800" dirty="0" err="1"/>
              <a:t>skupini</a:t>
            </a:r>
            <a:r>
              <a:rPr lang="en-US" sz="2800" dirty="0"/>
              <a:t>. </a:t>
            </a:r>
            <a:r>
              <a:rPr lang="en-US" sz="2800" dirty="0" err="1"/>
              <a:t>Podnositelj</a:t>
            </a:r>
            <a:r>
              <a:rPr lang="en-US" sz="2800" dirty="0"/>
              <a:t> </a:t>
            </a:r>
            <a:r>
              <a:rPr lang="en-US" sz="2800" dirty="0" err="1"/>
              <a:t>zahtjeva</a:t>
            </a:r>
            <a:r>
              <a:rPr lang="en-US" sz="2800" dirty="0"/>
              <a:t> </a:t>
            </a:r>
            <a:r>
              <a:rPr lang="en-US" sz="2800" dirty="0" err="1"/>
              <a:t>tvrdio</a:t>
            </a:r>
            <a:r>
              <a:rPr lang="en-US" sz="2800" dirty="0"/>
              <a:t> je, </a:t>
            </a:r>
            <a:r>
              <a:rPr lang="en-US" sz="2800" dirty="0" err="1"/>
              <a:t>između</a:t>
            </a:r>
            <a:r>
              <a:rPr lang="en-US" sz="2800" dirty="0"/>
              <a:t> </a:t>
            </a:r>
            <a:r>
              <a:rPr lang="en-US" sz="2800" dirty="0" err="1"/>
              <a:t>ostalog</a:t>
            </a:r>
            <a:r>
              <a:rPr lang="en-US" sz="2800" dirty="0"/>
              <a:t>, da je </a:t>
            </a:r>
            <a:r>
              <a:rPr lang="en-US" sz="2800" dirty="0" err="1"/>
              <a:t>njegovo</a:t>
            </a:r>
            <a:r>
              <a:rPr lang="en-US" sz="2800" dirty="0"/>
              <a:t> </a:t>
            </a:r>
            <a:r>
              <a:rPr lang="en-US" sz="2800" dirty="0" err="1"/>
              <a:t>pravo</a:t>
            </a:r>
            <a:r>
              <a:rPr lang="en-US" sz="2800" dirty="0"/>
              <a:t> </a:t>
            </a:r>
            <a:r>
              <a:rPr lang="en-US" sz="2800" dirty="0" err="1"/>
              <a:t>na</a:t>
            </a:r>
            <a:r>
              <a:rPr lang="en-US" sz="2800" dirty="0"/>
              <a:t> </a:t>
            </a:r>
            <a:r>
              <a:rPr lang="en-US" sz="2800" dirty="0" err="1"/>
              <a:t>slobodu</a:t>
            </a:r>
            <a:r>
              <a:rPr lang="en-US" sz="2800" dirty="0"/>
              <a:t> </a:t>
            </a:r>
            <a:r>
              <a:rPr lang="en-US" sz="2800" dirty="0" err="1"/>
              <a:t>izražavanja</a:t>
            </a:r>
            <a:r>
              <a:rPr lang="en-US" sz="2800" dirty="0"/>
              <a:t> </a:t>
            </a:r>
            <a:r>
              <a:rPr lang="en-US" sz="2800" dirty="0" err="1"/>
              <a:t>prekršeno</a:t>
            </a:r>
            <a:endParaRPr lang="en-US" sz="2800" dirty="0"/>
          </a:p>
        </p:txBody>
      </p:sp>
    </p:spTree>
    <p:extLst>
      <p:ext uri="{BB962C8B-B14F-4D97-AF65-F5344CB8AC3E}">
        <p14:creationId xmlns:p14="http://schemas.microsoft.com/office/powerpoint/2010/main" val="2884695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HATE SPEECH </a:t>
            </a:r>
            <a:endParaRPr lang="en-US" dirty="0"/>
          </a:p>
        </p:txBody>
      </p:sp>
      <p:sp>
        <p:nvSpPr>
          <p:cNvPr id="3" name="Content Placeholder 2"/>
          <p:cNvSpPr>
            <a:spLocks noGrp="1"/>
          </p:cNvSpPr>
          <p:nvPr>
            <p:ph idx="1"/>
          </p:nvPr>
        </p:nvSpPr>
        <p:spPr/>
        <p:txBody>
          <a:bodyPr>
            <a:normAutofit/>
          </a:bodyPr>
          <a:lstStyle/>
          <a:p>
            <a:r>
              <a:rPr lang="en-US" sz="2800" dirty="0" err="1"/>
              <a:t>Sud</a:t>
            </a:r>
            <a:r>
              <a:rPr lang="en-US" sz="2800" dirty="0"/>
              <a:t> je </a:t>
            </a:r>
            <a:r>
              <a:rPr lang="en-US" sz="2800" dirty="0" err="1"/>
              <a:t>zahtjev</a:t>
            </a:r>
            <a:r>
              <a:rPr lang="en-US" sz="2800" dirty="0"/>
              <a:t> </a:t>
            </a:r>
            <a:r>
              <a:rPr lang="en-US" sz="2800" dirty="0" err="1"/>
              <a:t>proglasio</a:t>
            </a:r>
            <a:r>
              <a:rPr lang="en-US" sz="2800" dirty="0"/>
              <a:t> </a:t>
            </a:r>
            <a:r>
              <a:rPr lang="en-US" sz="2800" dirty="0" err="1"/>
              <a:t>nedopuštenim</a:t>
            </a:r>
            <a:r>
              <a:rPr lang="en-US" sz="2800" dirty="0"/>
              <a:t> (</a:t>
            </a:r>
            <a:r>
              <a:rPr lang="en-US" sz="2800" dirty="0" err="1"/>
              <a:t>nespojivo</a:t>
            </a:r>
            <a:r>
              <a:rPr lang="en-US" sz="2800" dirty="0"/>
              <a:t> </a:t>
            </a:r>
            <a:r>
              <a:rPr lang="en-US" sz="2800" dirty="0" err="1"/>
              <a:t>ratione</a:t>
            </a:r>
            <a:r>
              <a:rPr lang="en-US" sz="2800" dirty="0"/>
              <a:t> </a:t>
            </a:r>
            <a:r>
              <a:rPr lang="en-US" sz="2800" dirty="0" err="1"/>
              <a:t>materiae</a:t>
            </a:r>
            <a:r>
              <a:rPr lang="en-US" sz="2800" dirty="0"/>
              <a:t>). </a:t>
            </a:r>
            <a:r>
              <a:rPr lang="en-US" sz="2800" dirty="0" err="1"/>
              <a:t>Posebno</a:t>
            </a:r>
            <a:r>
              <a:rPr lang="en-US" sz="2800" dirty="0"/>
              <a:t> je </a:t>
            </a:r>
            <a:r>
              <a:rPr lang="en-US" sz="2800" dirty="0" err="1"/>
              <a:t>utvrdio</a:t>
            </a:r>
            <a:r>
              <a:rPr lang="en-US" sz="2800" dirty="0"/>
              <a:t> da je </a:t>
            </a:r>
            <a:r>
              <a:rPr lang="en-US" sz="2800" dirty="0" err="1"/>
              <a:t>takav</a:t>
            </a:r>
            <a:r>
              <a:rPr lang="en-US" sz="2800" dirty="0"/>
              <a:t> </a:t>
            </a:r>
            <a:r>
              <a:rPr lang="en-US" sz="2800" dirty="0" err="1"/>
              <a:t>opći</a:t>
            </a:r>
            <a:r>
              <a:rPr lang="en-US" sz="2800" dirty="0"/>
              <a:t>, </a:t>
            </a:r>
            <a:r>
              <a:rPr lang="en-US" sz="2800" dirty="0" err="1"/>
              <a:t>žestoki</a:t>
            </a:r>
            <a:r>
              <a:rPr lang="en-US" sz="2800" dirty="0"/>
              <a:t> </a:t>
            </a:r>
            <a:r>
              <a:rPr lang="en-US" sz="2800" dirty="0" err="1"/>
              <a:t>napad</a:t>
            </a:r>
            <a:r>
              <a:rPr lang="en-US" sz="2800" dirty="0"/>
              <a:t> </a:t>
            </a:r>
            <a:r>
              <a:rPr lang="en-US" sz="2800" dirty="0" err="1"/>
              <a:t>na</a:t>
            </a:r>
            <a:r>
              <a:rPr lang="en-US" sz="2800" dirty="0"/>
              <a:t> </a:t>
            </a:r>
            <a:r>
              <a:rPr lang="en-US" sz="2800" dirty="0" err="1"/>
              <a:t>vjersku</a:t>
            </a:r>
            <a:r>
              <a:rPr lang="en-US" sz="2800" dirty="0"/>
              <a:t> </a:t>
            </a:r>
            <a:r>
              <a:rPr lang="en-US" sz="2800" dirty="0" err="1"/>
              <a:t>skupinu</a:t>
            </a:r>
            <a:r>
              <a:rPr lang="en-US" sz="2800" dirty="0"/>
              <a:t>, </a:t>
            </a:r>
            <a:r>
              <a:rPr lang="en-US" sz="2800" dirty="0" err="1"/>
              <a:t>koji</a:t>
            </a:r>
            <a:r>
              <a:rPr lang="en-US" sz="2800" dirty="0"/>
              <a:t> </a:t>
            </a:r>
            <a:r>
              <a:rPr lang="en-US" sz="2800" dirty="0" err="1"/>
              <a:t>povezuje</a:t>
            </a:r>
            <a:r>
              <a:rPr lang="en-US" sz="2800" dirty="0"/>
              <a:t> </a:t>
            </a:r>
            <a:r>
              <a:rPr lang="en-US" sz="2800" dirty="0" err="1"/>
              <a:t>skupinu</a:t>
            </a:r>
            <a:r>
              <a:rPr lang="en-US" sz="2800" dirty="0"/>
              <a:t> u </a:t>
            </a:r>
            <a:r>
              <a:rPr lang="en-US" sz="2800" dirty="0" err="1"/>
              <a:t>cjelini</a:t>
            </a:r>
            <a:r>
              <a:rPr lang="en-US" sz="2800" dirty="0"/>
              <a:t> s </a:t>
            </a:r>
            <a:r>
              <a:rPr lang="en-US" sz="2800" dirty="0" err="1"/>
              <a:t>teškim</a:t>
            </a:r>
            <a:r>
              <a:rPr lang="en-US" sz="2800" dirty="0"/>
              <a:t> </a:t>
            </a:r>
            <a:r>
              <a:rPr lang="en-US" sz="2800" dirty="0" err="1"/>
              <a:t>terorističkim</a:t>
            </a:r>
            <a:r>
              <a:rPr lang="en-US" sz="2800" dirty="0"/>
              <a:t> </a:t>
            </a:r>
            <a:r>
              <a:rPr lang="en-US" sz="2800" dirty="0" err="1"/>
              <a:t>činom</a:t>
            </a:r>
            <a:r>
              <a:rPr lang="en-US" sz="2800" dirty="0"/>
              <a:t>, bio </a:t>
            </a:r>
            <a:r>
              <a:rPr lang="en-US" sz="2800" dirty="0" err="1"/>
              <a:t>nespojiv</a:t>
            </a:r>
            <a:r>
              <a:rPr lang="en-US" sz="2800" dirty="0"/>
              <a:t> s </a:t>
            </a:r>
            <a:r>
              <a:rPr lang="en-US" sz="2800" dirty="0" err="1"/>
              <a:t>vrijednostima</a:t>
            </a:r>
            <a:r>
              <a:rPr lang="en-US" sz="2800" dirty="0"/>
              <a:t> </a:t>
            </a:r>
            <a:r>
              <a:rPr lang="en-US" sz="2800" dirty="0" err="1"/>
              <a:t>proklamiranim</a:t>
            </a:r>
            <a:r>
              <a:rPr lang="en-US" sz="2800" dirty="0"/>
              <a:t> </a:t>
            </a:r>
            <a:r>
              <a:rPr lang="en-US" sz="2800" dirty="0" err="1"/>
              <a:t>i</a:t>
            </a:r>
            <a:r>
              <a:rPr lang="en-US" sz="2800" dirty="0"/>
              <a:t> </a:t>
            </a:r>
            <a:r>
              <a:rPr lang="en-US" sz="2800" dirty="0" err="1"/>
              <a:t>zajamčenim</a:t>
            </a:r>
            <a:r>
              <a:rPr lang="en-US" sz="2800" dirty="0"/>
              <a:t> </a:t>
            </a:r>
            <a:r>
              <a:rPr lang="en-US" sz="2800" dirty="0" err="1"/>
              <a:t>Konvencijom</a:t>
            </a:r>
            <a:r>
              <a:rPr lang="en-US" sz="2800" dirty="0"/>
              <a:t>, </a:t>
            </a:r>
            <a:r>
              <a:rPr lang="en-US" sz="2800" dirty="0" err="1"/>
              <a:t>osobito</a:t>
            </a:r>
            <a:r>
              <a:rPr lang="en-US" sz="2800" dirty="0"/>
              <a:t> </a:t>
            </a:r>
            <a:r>
              <a:rPr lang="en-US" sz="2800" dirty="0" err="1"/>
              <a:t>tolerancijom</a:t>
            </a:r>
            <a:r>
              <a:rPr lang="en-US" sz="2800" dirty="0"/>
              <a:t>, </a:t>
            </a:r>
            <a:r>
              <a:rPr lang="en-US" sz="2800" dirty="0" err="1"/>
              <a:t>socijalnim</a:t>
            </a:r>
            <a:r>
              <a:rPr lang="en-US" sz="2800" dirty="0"/>
              <a:t> </a:t>
            </a:r>
            <a:r>
              <a:rPr lang="en-US" sz="2800" dirty="0" err="1"/>
              <a:t>mirom</a:t>
            </a:r>
            <a:r>
              <a:rPr lang="en-US" sz="2800" dirty="0"/>
              <a:t> </a:t>
            </a:r>
            <a:r>
              <a:rPr lang="en-US" sz="2800" dirty="0" err="1"/>
              <a:t>i</a:t>
            </a:r>
            <a:r>
              <a:rPr lang="en-US" sz="2800" dirty="0"/>
              <a:t> </a:t>
            </a:r>
            <a:r>
              <a:rPr lang="en-US" sz="2800" dirty="0" err="1"/>
              <a:t>nediskriminacijom</a:t>
            </a:r>
            <a:r>
              <a:rPr lang="en-US" sz="2800" dirty="0"/>
              <a:t> , </a:t>
            </a:r>
            <a:r>
              <a:rPr lang="en-US" sz="2800" dirty="0" err="1"/>
              <a:t>Sud</a:t>
            </a:r>
            <a:r>
              <a:rPr lang="en-US" sz="2800" dirty="0"/>
              <a:t> je, </a:t>
            </a:r>
            <a:r>
              <a:rPr lang="en-US" sz="2800" dirty="0" err="1"/>
              <a:t>stoga</a:t>
            </a:r>
            <a:r>
              <a:rPr lang="en-US" sz="2800" dirty="0"/>
              <a:t>, </a:t>
            </a:r>
            <a:r>
              <a:rPr lang="en-US" sz="2800" dirty="0" err="1"/>
              <a:t>utvrdio</a:t>
            </a:r>
            <a:r>
              <a:rPr lang="en-US" sz="2800" dirty="0"/>
              <a:t> da je </a:t>
            </a:r>
            <a:r>
              <a:rPr lang="en-US" sz="2800" dirty="0" err="1"/>
              <a:t>podnositeljev</a:t>
            </a:r>
            <a:r>
              <a:rPr lang="en-US" sz="2800" dirty="0"/>
              <a:t> </a:t>
            </a:r>
            <a:r>
              <a:rPr lang="en-US" sz="2800" dirty="0" err="1"/>
              <a:t>prikaz</a:t>
            </a:r>
            <a:r>
              <a:rPr lang="en-US" sz="2800" dirty="0"/>
              <a:t> </a:t>
            </a:r>
            <a:r>
              <a:rPr lang="en-US" sz="2800" dirty="0" err="1"/>
              <a:t>postera</a:t>
            </a:r>
            <a:r>
              <a:rPr lang="en-US" sz="2800" dirty="0"/>
              <a:t> u </a:t>
            </a:r>
            <a:r>
              <a:rPr lang="en-US" sz="2800" dirty="0" err="1"/>
              <a:t>svom</a:t>
            </a:r>
            <a:r>
              <a:rPr lang="en-US" sz="2800" dirty="0"/>
              <a:t> </a:t>
            </a:r>
            <a:r>
              <a:rPr lang="en-US" sz="2800" dirty="0" err="1"/>
              <a:t>prozoru</a:t>
            </a:r>
            <a:r>
              <a:rPr lang="en-US" sz="2800" dirty="0"/>
              <a:t> </a:t>
            </a:r>
            <a:r>
              <a:rPr lang="hr-HR" sz="2800" dirty="0" smtClean="0"/>
              <a:t>predstavljao </a:t>
            </a:r>
            <a:r>
              <a:rPr lang="en-US" sz="2800" dirty="0" err="1" smtClean="0"/>
              <a:t>djelo</a:t>
            </a:r>
            <a:r>
              <a:rPr lang="en-US" sz="2800" dirty="0" smtClean="0"/>
              <a:t> </a:t>
            </a:r>
            <a:r>
              <a:rPr lang="en-US" sz="2800" dirty="0"/>
              <a:t>u </a:t>
            </a:r>
            <a:r>
              <a:rPr lang="en-US" sz="2800" dirty="0" err="1"/>
              <a:t>smislu</a:t>
            </a:r>
            <a:r>
              <a:rPr lang="en-US" sz="2800" dirty="0"/>
              <a:t> </a:t>
            </a:r>
            <a:r>
              <a:rPr lang="en-US" sz="2800" dirty="0" err="1"/>
              <a:t>članka</a:t>
            </a:r>
            <a:r>
              <a:rPr lang="en-US" sz="2800" dirty="0"/>
              <a:t> 17. (</a:t>
            </a:r>
            <a:r>
              <a:rPr lang="en-US" sz="2800" dirty="0" err="1"/>
              <a:t>zabrana</a:t>
            </a:r>
            <a:r>
              <a:rPr lang="en-US" sz="2800" dirty="0"/>
              <a:t> </a:t>
            </a:r>
            <a:r>
              <a:rPr lang="en-US" sz="2800" dirty="0" err="1"/>
              <a:t>zlouporabe</a:t>
            </a:r>
            <a:r>
              <a:rPr lang="en-US" sz="2800" dirty="0"/>
              <a:t> </a:t>
            </a:r>
            <a:r>
              <a:rPr lang="en-US" sz="2800" dirty="0" err="1"/>
              <a:t>prava</a:t>
            </a:r>
            <a:r>
              <a:rPr lang="en-US" sz="2800" dirty="0"/>
              <a:t>) </a:t>
            </a:r>
            <a:r>
              <a:rPr lang="en-US" sz="2800" dirty="0" err="1"/>
              <a:t>Konvencije</a:t>
            </a:r>
            <a:r>
              <a:rPr lang="en-US" sz="2800" dirty="0"/>
              <a:t>, </a:t>
            </a:r>
            <a:r>
              <a:rPr lang="en-US" sz="2800" dirty="0" err="1"/>
              <a:t>te</a:t>
            </a:r>
            <a:r>
              <a:rPr lang="en-US" sz="2800" dirty="0"/>
              <a:t> da </a:t>
            </a:r>
            <a:r>
              <a:rPr lang="en-US" sz="2800" dirty="0" err="1"/>
              <a:t>podnositelj</a:t>
            </a:r>
            <a:r>
              <a:rPr lang="en-US" sz="2800" dirty="0"/>
              <a:t> </a:t>
            </a:r>
            <a:r>
              <a:rPr lang="en-US" sz="2800" dirty="0" err="1"/>
              <a:t>zahtjeva</a:t>
            </a:r>
            <a:r>
              <a:rPr lang="en-US" sz="2800" dirty="0"/>
              <a:t> </a:t>
            </a:r>
            <a:r>
              <a:rPr lang="en-US" sz="2800" dirty="0" err="1"/>
              <a:t>nije</a:t>
            </a:r>
            <a:r>
              <a:rPr lang="en-US" sz="2800" dirty="0"/>
              <a:t> </a:t>
            </a:r>
            <a:r>
              <a:rPr lang="en-US" sz="2800" dirty="0" err="1"/>
              <a:t>mogao</a:t>
            </a:r>
            <a:r>
              <a:rPr lang="en-US" sz="2800" dirty="0"/>
              <a:t> </a:t>
            </a:r>
            <a:r>
              <a:rPr lang="en-US" sz="2800" dirty="0" err="1"/>
              <a:t>tražiti</a:t>
            </a:r>
            <a:r>
              <a:rPr lang="en-US" sz="2800" dirty="0"/>
              <a:t> </a:t>
            </a:r>
            <a:r>
              <a:rPr lang="en-US" sz="2800" dirty="0" err="1"/>
              <a:t>zaštitu</a:t>
            </a:r>
            <a:r>
              <a:rPr lang="en-US" sz="2800" dirty="0"/>
              <a:t> </a:t>
            </a:r>
            <a:r>
              <a:rPr lang="en-US" sz="2800" dirty="0" err="1"/>
              <a:t>članka</a:t>
            </a:r>
            <a:r>
              <a:rPr lang="en-US" sz="2800" dirty="0"/>
              <a:t> 10. (</a:t>
            </a:r>
            <a:r>
              <a:rPr lang="en-US" sz="2800" dirty="0" err="1"/>
              <a:t>sloboda</a:t>
            </a:r>
            <a:r>
              <a:rPr lang="en-US" sz="2800" dirty="0"/>
              <a:t> </a:t>
            </a:r>
            <a:r>
              <a:rPr lang="en-US" sz="2800" dirty="0" err="1"/>
              <a:t>izražavanja</a:t>
            </a:r>
            <a:r>
              <a:rPr lang="en-US" sz="2800" dirty="0"/>
              <a:t>) </a:t>
            </a:r>
            <a:r>
              <a:rPr lang="en-US" sz="2800" dirty="0" err="1"/>
              <a:t>Konvencije</a:t>
            </a:r>
            <a:endParaRPr lang="hr-HR" sz="2800" dirty="0" smtClean="0"/>
          </a:p>
        </p:txBody>
      </p:sp>
    </p:spTree>
    <p:extLst>
      <p:ext uri="{BB962C8B-B14F-4D97-AF65-F5344CB8AC3E}">
        <p14:creationId xmlns:p14="http://schemas.microsoft.com/office/powerpoint/2010/main" val="814710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1873"/>
            <a:ext cx="10515600" cy="1325563"/>
          </a:xfrm>
        </p:spPr>
        <p:txBody>
          <a:bodyPr>
            <a:normAutofit/>
          </a:bodyPr>
          <a:lstStyle/>
          <a:p>
            <a:r>
              <a:rPr lang="hr-HR" dirty="0"/>
              <a:t>HATE SPEECH </a:t>
            </a:r>
            <a:endParaRPr lang="en-US" dirty="0"/>
          </a:p>
        </p:txBody>
      </p:sp>
      <p:sp>
        <p:nvSpPr>
          <p:cNvPr id="3" name="Content Placeholder 2"/>
          <p:cNvSpPr>
            <a:spLocks noGrp="1"/>
          </p:cNvSpPr>
          <p:nvPr>
            <p:ph idx="1"/>
          </p:nvPr>
        </p:nvSpPr>
        <p:spPr/>
        <p:txBody>
          <a:bodyPr>
            <a:normAutofit/>
          </a:bodyPr>
          <a:lstStyle/>
          <a:p>
            <a:r>
              <a:rPr lang="hr-HR" sz="2400" b="1" dirty="0"/>
              <a:t>Belkacem protiv Belgije</a:t>
            </a:r>
          </a:p>
          <a:p>
            <a:r>
              <a:rPr lang="hr-HR" sz="2400" dirty="0"/>
              <a:t>Ovaj slučaj odnosio se na osudu podnositelja zahtjeva, čelnika i glasnogovornika organizacije "Sharia4Belgium", </a:t>
            </a:r>
            <a:r>
              <a:rPr lang="hr-HR" sz="2400" dirty="0" smtClean="0"/>
              <a:t>koja </a:t>
            </a:r>
            <a:r>
              <a:rPr lang="hr-HR" sz="2400" dirty="0"/>
              <a:t>je </a:t>
            </a:r>
            <a:r>
              <a:rPr lang="hr-HR" sz="2400" dirty="0" smtClean="0"/>
              <a:t> raspuštena </a:t>
            </a:r>
            <a:r>
              <a:rPr lang="hr-HR" sz="2400" dirty="0"/>
              <a:t>2012. godine, za poticanje na diskriminaciju, mržnju i nasilje zbog </a:t>
            </a:r>
            <a:r>
              <a:rPr lang="hr-HR" sz="2400" dirty="0" smtClean="0"/>
              <a:t>komentara </a:t>
            </a:r>
            <a:r>
              <a:rPr lang="hr-HR" sz="2400" dirty="0"/>
              <a:t>koje je napravio na YouTube videozapisima o ne-muslimanskim </a:t>
            </a:r>
            <a:r>
              <a:rPr lang="hr-HR" sz="2400" dirty="0" smtClean="0"/>
              <a:t>skupinama. </a:t>
            </a:r>
            <a:r>
              <a:rPr lang="hr-HR" sz="2400" dirty="0"/>
              <a:t>Podnositelj zahtjeva tvrdio je da nikada nije želio potaknuti druge na mržnju, nasilje ili diskriminaciju, već je jednostavno tražio da propagira svoje ideje i mišljenja. Tvrdio je da su njegove primjedbe bile samo manifestacija njegove slobode izražavanja i vjeroispovijesti i nije </a:t>
            </a:r>
            <a:r>
              <a:rPr lang="hr-HR" sz="2400" dirty="0" smtClean="0"/>
              <a:t>predstavljala  </a:t>
            </a:r>
            <a:r>
              <a:rPr lang="hr-HR" sz="2400" dirty="0"/>
              <a:t>prijetnju javnom poretku</a:t>
            </a:r>
            <a:r>
              <a:rPr lang="hr-HR" sz="2400" b="1" dirty="0"/>
              <a:t>.</a:t>
            </a:r>
            <a:endParaRPr lang="hr-HR" sz="2400" b="1" dirty="0" smtClean="0"/>
          </a:p>
        </p:txBody>
      </p:sp>
    </p:spTree>
    <p:extLst>
      <p:ext uri="{BB962C8B-B14F-4D97-AF65-F5344CB8AC3E}">
        <p14:creationId xmlns:p14="http://schemas.microsoft.com/office/powerpoint/2010/main" val="1434290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1873"/>
            <a:ext cx="10515600" cy="1325563"/>
          </a:xfrm>
        </p:spPr>
        <p:txBody>
          <a:bodyPr>
            <a:normAutofit/>
          </a:bodyPr>
          <a:lstStyle/>
          <a:p>
            <a:r>
              <a:rPr lang="hr-HR" dirty="0"/>
              <a:t>HATE SPEECH </a:t>
            </a:r>
            <a:endParaRPr lang="en-US" dirty="0"/>
          </a:p>
        </p:txBody>
      </p:sp>
      <p:sp>
        <p:nvSpPr>
          <p:cNvPr id="3" name="Content Placeholder 2"/>
          <p:cNvSpPr>
            <a:spLocks noGrp="1"/>
          </p:cNvSpPr>
          <p:nvPr>
            <p:ph idx="1"/>
          </p:nvPr>
        </p:nvSpPr>
        <p:spPr/>
        <p:txBody>
          <a:bodyPr>
            <a:normAutofit fontScale="92500" lnSpcReduction="10000"/>
          </a:bodyPr>
          <a:lstStyle/>
          <a:p>
            <a:r>
              <a:rPr lang="hr-HR" b="1" dirty="0"/>
              <a:t>Belkacem protiv Belgije</a:t>
            </a:r>
          </a:p>
          <a:p>
            <a:r>
              <a:rPr lang="hr-HR" dirty="0"/>
              <a:t>Sud je zahtjev proglasio </a:t>
            </a:r>
            <a:r>
              <a:rPr lang="hr-HR" dirty="0" smtClean="0"/>
              <a:t>nedopuštenim.  Konstatirao </a:t>
            </a:r>
            <a:r>
              <a:rPr lang="hr-HR" dirty="0"/>
              <a:t>je osobito da je u svojim primjedbama podnositelj zahtjeva pozvao gledatelje da prevladaju ne-muslimane, </a:t>
            </a:r>
            <a:r>
              <a:rPr lang="hr-HR" dirty="0" smtClean="0"/>
              <a:t>nauče ih lekciji i bore se protiv njih. </a:t>
            </a:r>
            <a:endParaRPr lang="hr-HR" dirty="0"/>
          </a:p>
          <a:p>
            <a:r>
              <a:rPr lang="hr-HR" dirty="0"/>
              <a:t>Sud je smatrao da su </a:t>
            </a:r>
            <a:r>
              <a:rPr lang="hr-HR" dirty="0" smtClean="0"/>
              <a:t>spomenuti komentari sadržavali izrazitu </a:t>
            </a:r>
            <a:r>
              <a:rPr lang="hr-HR" dirty="0"/>
              <a:t>mržnju i da je podnositelj zahtjeva, kroz svoje snimke, nastojao potaknuti mržnju, diskriminaciju i nasilje prema svim ne-muslimanima.</a:t>
            </a:r>
          </a:p>
          <a:p>
            <a:r>
              <a:rPr lang="hr-HR" dirty="0"/>
              <a:t>Prema mišljenju Suda, takav opći i žestoki napad bio je nespojiv s vrijednostima tolerancije, socijalnog mira i nediskriminacije na temelju Europske konvencije o ljudskim pravima. </a:t>
            </a:r>
          </a:p>
          <a:p>
            <a:r>
              <a:rPr lang="hr-HR" dirty="0"/>
              <a:t> U ovome predmetu, Sud je smatrao da je podnositelj zahtjeva pokušao </a:t>
            </a:r>
            <a:r>
              <a:rPr lang="hr-HR" dirty="0" smtClean="0"/>
              <a:t>iskoristiti </a:t>
            </a:r>
            <a:r>
              <a:rPr lang="hr-HR" dirty="0"/>
              <a:t>članak 10. (sloboda izražavanja) Konvencije </a:t>
            </a:r>
            <a:r>
              <a:rPr lang="hr-HR" dirty="0" smtClean="0"/>
              <a:t>suprotno njegovoj pravoj svrsi </a:t>
            </a:r>
            <a:r>
              <a:rPr lang="hr-HR" dirty="0"/>
              <a:t>korištenjem njegova prava na slobodu izražavanja za svrhe koje su očigledno suprotne duhu Konvencije. Sukladno tome, Sud je utvrdio da, sukladno članku 17. (zabrana zlouporabe prava) Konvencije, </a:t>
            </a:r>
            <a:r>
              <a:rPr lang="hr-HR" dirty="0" smtClean="0"/>
              <a:t>podnositelj </a:t>
            </a:r>
            <a:r>
              <a:rPr lang="hr-HR" dirty="0"/>
              <a:t>zahtjeva nije </a:t>
            </a:r>
            <a:r>
              <a:rPr lang="hr-HR" dirty="0" smtClean="0"/>
              <a:t>mogo </a:t>
            </a:r>
            <a:r>
              <a:rPr lang="hr-HR" dirty="0"/>
              <a:t>tražiti zaštitu članaka 10.,</a:t>
            </a:r>
            <a:endParaRPr lang="hr-HR" dirty="0" smtClean="0"/>
          </a:p>
        </p:txBody>
      </p:sp>
    </p:spTree>
    <p:extLst>
      <p:ext uri="{BB962C8B-B14F-4D97-AF65-F5344CB8AC3E}">
        <p14:creationId xmlns:p14="http://schemas.microsoft.com/office/powerpoint/2010/main" val="174016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HATE SPEECH </a:t>
            </a:r>
            <a:endParaRPr lang="en-US" dirty="0"/>
          </a:p>
        </p:txBody>
      </p:sp>
      <p:sp>
        <p:nvSpPr>
          <p:cNvPr id="3" name="Content Placeholder 2"/>
          <p:cNvSpPr>
            <a:spLocks noGrp="1"/>
          </p:cNvSpPr>
          <p:nvPr>
            <p:ph idx="1"/>
          </p:nvPr>
        </p:nvSpPr>
        <p:spPr/>
        <p:txBody>
          <a:bodyPr>
            <a:normAutofit/>
          </a:bodyPr>
          <a:lstStyle/>
          <a:p>
            <a:pPr marL="0" indent="0">
              <a:buNone/>
            </a:pPr>
            <a:r>
              <a:rPr lang="hr-HR" b="1" dirty="0"/>
              <a:t>Diskriminacija na temelju seksualne orijentacije</a:t>
            </a:r>
          </a:p>
          <a:p>
            <a:pPr marL="0" indent="0">
              <a:buNone/>
            </a:pPr>
            <a:r>
              <a:rPr lang="hr-HR" b="1" dirty="0"/>
              <a:t>Vejdeland i ostali protiv Švedske</a:t>
            </a:r>
          </a:p>
          <a:p>
            <a:pPr marL="0" indent="0">
              <a:buNone/>
            </a:pPr>
            <a:r>
              <a:rPr lang="hr-HR" dirty="0"/>
              <a:t>"Ovaj se slučaj odnosio na </a:t>
            </a:r>
            <a:r>
              <a:rPr lang="hr-HR" dirty="0" smtClean="0"/>
              <a:t>osporavanje prava </a:t>
            </a:r>
            <a:r>
              <a:rPr lang="hr-HR" dirty="0"/>
              <a:t>podnositelja zahtjeva </a:t>
            </a:r>
            <a:r>
              <a:rPr lang="hr-HR" dirty="0" smtClean="0"/>
              <a:t>na </a:t>
            </a:r>
            <a:r>
              <a:rPr lang="hr-HR" dirty="0"/>
              <a:t>distribuciju u srednjoj </a:t>
            </a:r>
            <a:r>
              <a:rPr lang="hr-HR" dirty="0" smtClean="0"/>
              <a:t>školi; distribuirali su oko </a:t>
            </a:r>
            <a:r>
              <a:rPr lang="hr-HR" dirty="0"/>
              <a:t>100 letaka </a:t>
            </a:r>
            <a:r>
              <a:rPr lang="hr-HR" dirty="0" smtClean="0"/>
              <a:t>koje je švedski sud </a:t>
            </a:r>
            <a:r>
              <a:rPr lang="hr-HR" dirty="0"/>
              <a:t>smatrao uvredljivim za homoseksualce. Podnositelji zahtjeva su distribuirali letke od strane organizacije nazvane National Youth, ostavljajući ih u ili na školskim </a:t>
            </a:r>
            <a:r>
              <a:rPr lang="hr-HR" dirty="0" smtClean="0"/>
              <a:t>ormarićima. U letcima su bile </a:t>
            </a:r>
            <a:r>
              <a:rPr lang="hr-HR" dirty="0"/>
              <a:t>tvrdnje da je homoseksualnost "devijantna seksualna sklonost", </a:t>
            </a:r>
            <a:r>
              <a:rPr lang="hr-HR" dirty="0" smtClean="0"/>
              <a:t>„ da je moralno </a:t>
            </a:r>
            <a:r>
              <a:rPr lang="hr-HR" dirty="0"/>
              <a:t>destruktivno djelovala na supstancu društva" i bila odgovorna za razvoj HIV-a i AIDS-a. Podnositelji zahtjeva tvrdili su da nisu htjeli izraziti nepoštivanje </a:t>
            </a:r>
            <a:r>
              <a:rPr lang="hr-HR" dirty="0" smtClean="0"/>
              <a:t>homoseksualacima </a:t>
            </a:r>
            <a:r>
              <a:rPr lang="hr-HR" dirty="0"/>
              <a:t>kao </a:t>
            </a:r>
            <a:r>
              <a:rPr lang="hr-HR" dirty="0" smtClean="0"/>
              <a:t>grupi </a:t>
            </a:r>
            <a:r>
              <a:rPr lang="hr-HR" dirty="0"/>
              <a:t>i izjavili </a:t>
            </a:r>
            <a:r>
              <a:rPr lang="hr-HR" dirty="0" smtClean="0"/>
              <a:t>su da </a:t>
            </a:r>
            <a:r>
              <a:rPr lang="hr-HR" dirty="0"/>
              <a:t>je svrha njihove djelatnosti bila započeti raspravu o nedostatku objektivnosti u obrazovanju u švedskim školama.</a:t>
            </a:r>
            <a:endParaRPr lang="en-US" dirty="0"/>
          </a:p>
        </p:txBody>
      </p:sp>
    </p:spTree>
    <p:extLst>
      <p:ext uri="{BB962C8B-B14F-4D97-AF65-F5344CB8AC3E}">
        <p14:creationId xmlns:p14="http://schemas.microsoft.com/office/powerpoint/2010/main" val="75757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287689" y="188641"/>
            <a:ext cx="5832501" cy="1080119"/>
          </a:xfrm>
        </p:spPr>
        <p:txBody>
          <a:bodyPr>
            <a:noAutofit/>
          </a:bodyPr>
          <a:lstStyle/>
          <a:p>
            <a:pPr eaLnBrk="1" hangingPunct="1"/>
            <a:r>
              <a:rPr lang="hr-HR" sz="2800" b="1" dirty="0">
                <a:latin typeface="Arial" charset="0"/>
              </a:rPr>
              <a:t>OPRAVDANI RAZLOZI OGRANIČENJA I MIJEŠANJA U ČL.10</a:t>
            </a:r>
            <a:endParaRPr lang="de-DE" sz="2800" b="1" dirty="0">
              <a:latin typeface="Arial" charset="0"/>
            </a:endParaRPr>
          </a:p>
        </p:txBody>
      </p:sp>
      <p:sp>
        <p:nvSpPr>
          <p:cNvPr id="20482" name="Rectangle 3"/>
          <p:cNvSpPr>
            <a:spLocks noGrp="1" noChangeArrowheads="1"/>
          </p:cNvSpPr>
          <p:nvPr>
            <p:ph idx="1"/>
          </p:nvPr>
        </p:nvSpPr>
        <p:spPr>
          <a:xfrm>
            <a:off x="1919288" y="1773238"/>
            <a:ext cx="8280400" cy="4679950"/>
          </a:xfrm>
        </p:spPr>
        <p:txBody>
          <a:bodyPr>
            <a:normAutofit lnSpcReduction="10000"/>
          </a:bodyPr>
          <a:lstStyle/>
          <a:p>
            <a:pPr marL="0" indent="0" defTabSz="452438">
              <a:buNone/>
            </a:pPr>
            <a:r>
              <a:rPr lang="hr-HR" sz="2400" dirty="0" err="1"/>
              <a:t>O</a:t>
            </a:r>
            <a:r>
              <a:rPr lang="en-US" sz="2400" dirty="0" err="1"/>
              <a:t>stvarivanje</a:t>
            </a:r>
            <a:r>
              <a:rPr lang="en-US" sz="2400" dirty="0"/>
              <a:t> </a:t>
            </a:r>
            <a:r>
              <a:rPr lang="en-US" sz="2400" dirty="0" err="1"/>
              <a:t>tih</a:t>
            </a:r>
            <a:r>
              <a:rPr lang="en-US" sz="2400" dirty="0"/>
              <a:t> </a:t>
            </a:r>
            <a:r>
              <a:rPr lang="en-US" sz="2400" dirty="0" err="1"/>
              <a:t>sloboda</a:t>
            </a:r>
            <a:r>
              <a:rPr lang="en-US" sz="2400" dirty="0"/>
              <a:t> </a:t>
            </a:r>
            <a:r>
              <a:rPr lang="en-US" sz="2400" dirty="0" err="1"/>
              <a:t>obuhvaća</a:t>
            </a:r>
            <a:r>
              <a:rPr lang="en-US" sz="2400" dirty="0"/>
              <a:t> </a:t>
            </a:r>
            <a:r>
              <a:rPr lang="en-US" sz="2400" b="1" dirty="0" err="1"/>
              <a:t>dužnosti</a:t>
            </a:r>
            <a:r>
              <a:rPr lang="en-US" sz="2400" b="1" dirty="0"/>
              <a:t> </a:t>
            </a:r>
            <a:r>
              <a:rPr lang="en-US" sz="2400" b="1" dirty="0" err="1"/>
              <a:t>i</a:t>
            </a:r>
            <a:r>
              <a:rPr lang="en-US" sz="2400" b="1" dirty="0"/>
              <a:t> </a:t>
            </a:r>
            <a:r>
              <a:rPr lang="en-US" sz="2400" b="1" dirty="0" err="1"/>
              <a:t>odgovornosti</a:t>
            </a:r>
            <a:r>
              <a:rPr lang="en-US" sz="2400" dirty="0"/>
              <a:t>, ono </a:t>
            </a:r>
            <a:r>
              <a:rPr lang="en-US" sz="2400" dirty="0" err="1"/>
              <a:t>može</a:t>
            </a:r>
            <a:r>
              <a:rPr lang="en-US" sz="2400" dirty="0"/>
              <a:t> </a:t>
            </a:r>
            <a:r>
              <a:rPr lang="en-US" sz="2400" dirty="0" err="1"/>
              <a:t>biti</a:t>
            </a:r>
            <a:r>
              <a:rPr lang="en-US" sz="2400" dirty="0"/>
              <a:t> </a:t>
            </a:r>
            <a:r>
              <a:rPr lang="en-US" sz="2400" dirty="0" err="1"/>
              <a:t>podvrgnuto</a:t>
            </a:r>
            <a:r>
              <a:rPr lang="en-US" sz="2400" dirty="0"/>
              <a:t> </a:t>
            </a:r>
            <a:r>
              <a:rPr lang="en-US" sz="2400" dirty="0" err="1"/>
              <a:t>formalnostima</a:t>
            </a:r>
            <a:r>
              <a:rPr lang="en-US" sz="2400" dirty="0"/>
              <a:t>, </a:t>
            </a:r>
            <a:r>
              <a:rPr lang="en-US" sz="2400" dirty="0" err="1"/>
              <a:t>uvjetima</a:t>
            </a:r>
            <a:r>
              <a:rPr lang="en-US" sz="2400" dirty="0"/>
              <a:t>, </a:t>
            </a:r>
            <a:r>
              <a:rPr lang="en-US" sz="2400" dirty="0" err="1"/>
              <a:t>ograničenjima</a:t>
            </a:r>
            <a:r>
              <a:rPr lang="en-US" sz="2400" dirty="0"/>
              <a:t> </a:t>
            </a:r>
            <a:r>
              <a:rPr lang="en-US" sz="2400" dirty="0" err="1"/>
              <a:t>ili</a:t>
            </a:r>
            <a:r>
              <a:rPr lang="en-US" sz="2400" dirty="0"/>
              <a:t> </a:t>
            </a:r>
            <a:r>
              <a:rPr lang="en-US" sz="2400" dirty="0" err="1"/>
              <a:t>kaznama</a:t>
            </a:r>
            <a:r>
              <a:rPr lang="en-US" sz="2400" dirty="0"/>
              <a:t> </a:t>
            </a:r>
            <a:r>
              <a:rPr lang="en-US" sz="2400" b="1" dirty="0" err="1"/>
              <a:t>propisanim</a:t>
            </a:r>
            <a:r>
              <a:rPr lang="en-US" sz="2400" b="1" dirty="0"/>
              <a:t> </a:t>
            </a:r>
            <a:r>
              <a:rPr lang="en-US" sz="2400" b="1" dirty="0" err="1"/>
              <a:t>zakonom</a:t>
            </a:r>
            <a:r>
              <a:rPr lang="en-US" sz="2400" dirty="0"/>
              <a:t>, </a:t>
            </a:r>
            <a:r>
              <a:rPr lang="en-US" sz="2400" dirty="0" err="1"/>
              <a:t>koji</a:t>
            </a:r>
            <a:r>
              <a:rPr lang="en-US" sz="2400" dirty="0"/>
              <a:t> </a:t>
            </a:r>
            <a:r>
              <a:rPr lang="en-US" sz="2400" dirty="0" err="1"/>
              <a:t>su</a:t>
            </a:r>
            <a:r>
              <a:rPr lang="en-US" sz="2400" dirty="0"/>
              <a:t> u </a:t>
            </a:r>
            <a:r>
              <a:rPr lang="en-US" sz="2400" b="1" dirty="0" err="1"/>
              <a:t>demokratskom</a:t>
            </a:r>
            <a:r>
              <a:rPr lang="en-US" sz="2400" b="1" dirty="0"/>
              <a:t> </a:t>
            </a:r>
            <a:r>
              <a:rPr lang="en-US" sz="2400" b="1" dirty="0" err="1"/>
              <a:t>društvu</a:t>
            </a:r>
            <a:r>
              <a:rPr lang="en-US" sz="2400" b="1" dirty="0"/>
              <a:t> </a:t>
            </a:r>
            <a:r>
              <a:rPr lang="en-US" sz="2400" b="1" dirty="0" err="1"/>
              <a:t>nužni</a:t>
            </a:r>
            <a:r>
              <a:rPr lang="en-US" sz="2400" b="1" dirty="0"/>
              <a:t> </a:t>
            </a:r>
            <a:r>
              <a:rPr lang="en-US" sz="2400" dirty="0" err="1"/>
              <a:t>radi</a:t>
            </a:r>
            <a:r>
              <a:rPr lang="hr-HR" sz="2400" dirty="0"/>
              <a:t>: </a:t>
            </a:r>
          </a:p>
          <a:p>
            <a:pPr marL="0" indent="0" defTabSz="452438">
              <a:buFont typeface="Symbol" charset="0"/>
              <a:buChar char="Þ"/>
            </a:pPr>
            <a:r>
              <a:rPr lang="en-US" sz="2400" dirty="0"/>
              <a:t> </a:t>
            </a:r>
            <a:r>
              <a:rPr lang="en-US" sz="2400" dirty="0" err="1"/>
              <a:t>interesa</a:t>
            </a:r>
            <a:r>
              <a:rPr lang="en-US" sz="2400" dirty="0"/>
              <a:t> </a:t>
            </a:r>
            <a:r>
              <a:rPr lang="en-US" sz="2400" dirty="0" err="1"/>
              <a:t>državne</a:t>
            </a:r>
            <a:r>
              <a:rPr lang="en-US" sz="2400" dirty="0"/>
              <a:t> </a:t>
            </a:r>
            <a:r>
              <a:rPr lang="en-US" sz="2400" dirty="0" err="1"/>
              <a:t>sigurnosti</a:t>
            </a:r>
            <a:endParaRPr lang="hr-HR" sz="2400" dirty="0"/>
          </a:p>
          <a:p>
            <a:pPr marL="0" indent="0" defTabSz="452438">
              <a:buFont typeface="Symbol" charset="0"/>
              <a:buChar char="Þ"/>
            </a:pPr>
            <a:r>
              <a:rPr lang="en-US" sz="2400" dirty="0"/>
              <a:t> </a:t>
            </a:r>
            <a:r>
              <a:rPr lang="en-US" sz="2400" dirty="0" err="1"/>
              <a:t>teritorijalne</a:t>
            </a:r>
            <a:r>
              <a:rPr lang="en-US" sz="2400" dirty="0"/>
              <a:t> </a:t>
            </a:r>
            <a:r>
              <a:rPr lang="en-US" sz="2400" dirty="0" err="1"/>
              <a:t>cjelovitosti</a:t>
            </a:r>
            <a:r>
              <a:rPr lang="en-US" sz="2400" dirty="0"/>
              <a:t> </a:t>
            </a:r>
            <a:r>
              <a:rPr lang="en-US" sz="2400" dirty="0" err="1"/>
              <a:t>ili</a:t>
            </a:r>
            <a:r>
              <a:rPr lang="en-US" sz="2400" dirty="0"/>
              <a:t> </a:t>
            </a:r>
            <a:r>
              <a:rPr lang="en-US" sz="2400" dirty="0" err="1"/>
              <a:t>javnog</a:t>
            </a:r>
            <a:r>
              <a:rPr lang="en-US" sz="2400" dirty="0"/>
              <a:t> </a:t>
            </a:r>
            <a:r>
              <a:rPr lang="en-US" sz="2400" dirty="0" err="1"/>
              <a:t>reda</a:t>
            </a:r>
            <a:r>
              <a:rPr lang="en-US" sz="2400" dirty="0"/>
              <a:t> </a:t>
            </a:r>
            <a:r>
              <a:rPr lang="en-US" sz="2400" dirty="0" err="1"/>
              <a:t>i</a:t>
            </a:r>
            <a:r>
              <a:rPr lang="en-US" sz="2400" dirty="0"/>
              <a:t> </a:t>
            </a:r>
            <a:r>
              <a:rPr lang="en-US" sz="2400" dirty="0" err="1"/>
              <a:t>mira</a:t>
            </a:r>
            <a:endParaRPr lang="hr-HR" sz="2400" dirty="0"/>
          </a:p>
          <a:p>
            <a:pPr marL="0" indent="0" defTabSz="452438">
              <a:buFont typeface="Symbol" charset="0"/>
              <a:buChar char="Þ"/>
            </a:pPr>
            <a:r>
              <a:rPr lang="en-US" sz="2400" dirty="0"/>
              <a:t> </a:t>
            </a:r>
            <a:r>
              <a:rPr lang="en-US" sz="2400" dirty="0" err="1"/>
              <a:t>radi</a:t>
            </a:r>
            <a:r>
              <a:rPr lang="en-US" sz="2400" dirty="0"/>
              <a:t> </a:t>
            </a:r>
            <a:r>
              <a:rPr lang="en-US" sz="2400" dirty="0" err="1"/>
              <a:t>sprječavanja</a:t>
            </a:r>
            <a:r>
              <a:rPr lang="en-US" sz="2400" dirty="0"/>
              <a:t> </a:t>
            </a:r>
            <a:r>
              <a:rPr lang="en-US" sz="2400" dirty="0" err="1"/>
              <a:t>nereda</a:t>
            </a:r>
            <a:r>
              <a:rPr lang="en-US" sz="2400" dirty="0"/>
              <a:t> </a:t>
            </a:r>
            <a:r>
              <a:rPr lang="en-US" sz="2400" dirty="0" err="1"/>
              <a:t>ili</a:t>
            </a:r>
            <a:r>
              <a:rPr lang="en-US" sz="2400" dirty="0"/>
              <a:t> </a:t>
            </a:r>
            <a:r>
              <a:rPr lang="en-US" sz="2400" dirty="0" err="1"/>
              <a:t>zločina</a:t>
            </a:r>
            <a:r>
              <a:rPr lang="en-US" sz="2400" dirty="0"/>
              <a:t>, </a:t>
            </a:r>
            <a:r>
              <a:rPr lang="en-US" sz="2400" dirty="0" err="1"/>
              <a:t>radi</a:t>
            </a:r>
            <a:r>
              <a:rPr lang="en-US" sz="2400" dirty="0"/>
              <a:t> </a:t>
            </a:r>
            <a:r>
              <a:rPr lang="en-US" sz="2400" dirty="0" err="1"/>
              <a:t>zaštite</a:t>
            </a:r>
            <a:r>
              <a:rPr lang="en-US" sz="2400" dirty="0"/>
              <a:t> </a:t>
            </a:r>
            <a:r>
              <a:rPr lang="en-US" sz="2400" dirty="0" err="1"/>
              <a:t>zdravlja</a:t>
            </a:r>
            <a:r>
              <a:rPr lang="en-US" sz="2400" dirty="0"/>
              <a:t> </a:t>
            </a:r>
            <a:r>
              <a:rPr lang="en-US" sz="2400" dirty="0" err="1"/>
              <a:t>ili</a:t>
            </a:r>
            <a:r>
              <a:rPr lang="en-US" sz="2400" dirty="0"/>
              <a:t> </a:t>
            </a:r>
            <a:r>
              <a:rPr lang="en-US" sz="2400" dirty="0" err="1"/>
              <a:t>morala</a:t>
            </a:r>
            <a:endParaRPr lang="hr-HR" sz="2400" dirty="0"/>
          </a:p>
          <a:p>
            <a:pPr marL="0" indent="0" defTabSz="452438">
              <a:buFont typeface="Symbol" charset="0"/>
              <a:buChar char="Þ"/>
            </a:pPr>
            <a:r>
              <a:rPr lang="en-US" sz="2400" dirty="0"/>
              <a:t> </a:t>
            </a:r>
            <a:r>
              <a:rPr lang="en-US" sz="2400" dirty="0" err="1"/>
              <a:t>radi</a:t>
            </a:r>
            <a:r>
              <a:rPr lang="en-US" sz="2400" dirty="0"/>
              <a:t> </a:t>
            </a:r>
            <a:r>
              <a:rPr lang="en-US" sz="2400" dirty="0" err="1"/>
              <a:t>zaštite</a:t>
            </a:r>
            <a:r>
              <a:rPr lang="en-US" sz="2400" dirty="0"/>
              <a:t> </a:t>
            </a:r>
            <a:r>
              <a:rPr lang="en-US" sz="2400" dirty="0" err="1"/>
              <a:t>ugleda</a:t>
            </a:r>
            <a:r>
              <a:rPr lang="en-US" sz="2400" dirty="0"/>
              <a:t> </a:t>
            </a:r>
            <a:r>
              <a:rPr lang="en-US" sz="2400" dirty="0" err="1"/>
              <a:t>ili</a:t>
            </a:r>
            <a:r>
              <a:rPr lang="en-US" sz="2400" dirty="0"/>
              <a:t> </a:t>
            </a:r>
            <a:r>
              <a:rPr lang="en-US" sz="2400" dirty="0" err="1"/>
              <a:t>prava</a:t>
            </a:r>
            <a:r>
              <a:rPr lang="en-US" sz="2400" dirty="0"/>
              <a:t> </a:t>
            </a:r>
            <a:r>
              <a:rPr lang="en-US" sz="2400" dirty="0" err="1"/>
              <a:t>drugih</a:t>
            </a:r>
            <a:endParaRPr lang="hr-HR" sz="2400" dirty="0"/>
          </a:p>
          <a:p>
            <a:pPr marL="0" indent="0" defTabSz="452438">
              <a:buFont typeface="Symbol" charset="0"/>
              <a:buChar char="Þ"/>
            </a:pPr>
            <a:r>
              <a:rPr lang="en-US" sz="2400" dirty="0"/>
              <a:t> </a:t>
            </a:r>
            <a:r>
              <a:rPr lang="en-US" sz="2400" dirty="0" err="1"/>
              <a:t>radi</a:t>
            </a:r>
            <a:r>
              <a:rPr lang="en-US" sz="2400" dirty="0"/>
              <a:t> </a:t>
            </a:r>
            <a:r>
              <a:rPr lang="en-US" sz="2400" dirty="0" err="1"/>
              <a:t>sprječavanja</a:t>
            </a:r>
            <a:r>
              <a:rPr lang="en-US" sz="2400" dirty="0"/>
              <a:t> </a:t>
            </a:r>
            <a:r>
              <a:rPr lang="en-US" sz="2400" dirty="0" err="1"/>
              <a:t>odavanja</a:t>
            </a:r>
            <a:r>
              <a:rPr lang="en-US" sz="2400" dirty="0"/>
              <a:t> </a:t>
            </a:r>
            <a:r>
              <a:rPr lang="en-US" sz="2400" dirty="0" err="1"/>
              <a:t>povjerljivih</a:t>
            </a:r>
            <a:r>
              <a:rPr lang="en-US" sz="2400" dirty="0"/>
              <a:t> </a:t>
            </a:r>
            <a:r>
              <a:rPr lang="en-US" sz="2400" dirty="0" err="1"/>
              <a:t>informacija</a:t>
            </a:r>
            <a:endParaRPr lang="hr-HR" sz="2400" dirty="0"/>
          </a:p>
          <a:p>
            <a:pPr marL="0" indent="0" defTabSz="452438">
              <a:buFont typeface="Symbol" charset="0"/>
              <a:buChar char="Þ"/>
            </a:pPr>
            <a:r>
              <a:rPr lang="en-US" sz="2400" dirty="0"/>
              <a:t> </a:t>
            </a:r>
            <a:r>
              <a:rPr lang="en-US" sz="2400" dirty="0" err="1"/>
              <a:t>ili</a:t>
            </a:r>
            <a:r>
              <a:rPr lang="en-US" sz="2400" dirty="0"/>
              <a:t> </a:t>
            </a:r>
            <a:r>
              <a:rPr lang="en-US" sz="2400" dirty="0" err="1"/>
              <a:t>radi</a:t>
            </a:r>
            <a:r>
              <a:rPr lang="en-US" sz="2400" dirty="0"/>
              <a:t> </a:t>
            </a:r>
            <a:r>
              <a:rPr lang="en-US" sz="2400" dirty="0" err="1"/>
              <a:t>očuvanja</a:t>
            </a:r>
            <a:r>
              <a:rPr lang="en-US" sz="2400" dirty="0"/>
              <a:t> </a:t>
            </a:r>
            <a:r>
              <a:rPr lang="en-US" sz="2400" dirty="0" err="1"/>
              <a:t>autoriteta</a:t>
            </a:r>
            <a:r>
              <a:rPr lang="en-US" sz="2400" dirty="0"/>
              <a:t> </a:t>
            </a:r>
            <a:r>
              <a:rPr lang="en-US" sz="2400" dirty="0" err="1"/>
              <a:t>i</a:t>
            </a:r>
            <a:r>
              <a:rPr lang="en-US" sz="2400" dirty="0"/>
              <a:t> </a:t>
            </a:r>
            <a:r>
              <a:rPr lang="en-US" sz="2400" dirty="0" err="1"/>
              <a:t>nepristranosti</a:t>
            </a:r>
            <a:r>
              <a:rPr lang="en-US" sz="2400" dirty="0"/>
              <a:t> </a:t>
            </a:r>
            <a:r>
              <a:rPr lang="en-US" sz="2400" dirty="0" err="1"/>
              <a:t>sudbene</a:t>
            </a:r>
            <a:r>
              <a:rPr lang="en-US" sz="2400" dirty="0"/>
              <a:t> </a:t>
            </a:r>
            <a:r>
              <a:rPr lang="en-US" sz="2400" dirty="0" err="1"/>
              <a:t>vlasti</a:t>
            </a:r>
            <a:endParaRPr lang="en-GB" sz="2400" dirty="0">
              <a:latin typeface="Arial" charset="0"/>
            </a:endParaRPr>
          </a:p>
        </p:txBody>
      </p:sp>
      <p:sp>
        <p:nvSpPr>
          <p:cNvPr id="20484" name="Fußzeilenplatzhalt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de-AT" sz="1400" dirty="0">
              <a:solidFill>
                <a:srgbClr val="245397"/>
              </a:solidFill>
            </a:endParaRPr>
          </a:p>
        </p:txBody>
      </p:sp>
    </p:spTree>
    <p:extLst>
      <p:ext uri="{BB962C8B-B14F-4D97-AF65-F5344CB8AC3E}">
        <p14:creationId xmlns:p14="http://schemas.microsoft.com/office/powerpoint/2010/main" val="1662208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HATE SPEECH </a:t>
            </a:r>
            <a:endParaRPr lang="en-US" dirty="0"/>
          </a:p>
        </p:txBody>
      </p:sp>
      <p:sp>
        <p:nvSpPr>
          <p:cNvPr id="3" name="Content Placeholder 2"/>
          <p:cNvSpPr>
            <a:spLocks noGrp="1"/>
          </p:cNvSpPr>
          <p:nvPr>
            <p:ph idx="1"/>
          </p:nvPr>
        </p:nvSpPr>
        <p:spPr>
          <a:xfrm>
            <a:off x="1097280" y="1737360"/>
            <a:ext cx="10058400" cy="4023360"/>
          </a:xfrm>
        </p:spPr>
        <p:txBody>
          <a:bodyPr>
            <a:normAutofit/>
          </a:bodyPr>
          <a:lstStyle/>
          <a:p>
            <a:pPr marL="0" indent="0">
              <a:buNone/>
            </a:pPr>
            <a:r>
              <a:rPr lang="hr-HR" sz="2400" b="1" dirty="0"/>
              <a:t>Diskriminacija na temelju seksualne orijentacije</a:t>
            </a:r>
          </a:p>
          <a:p>
            <a:pPr marL="0" indent="0">
              <a:buNone/>
            </a:pPr>
            <a:r>
              <a:rPr lang="hr-HR" sz="2400" b="1" dirty="0"/>
              <a:t>Vejdeland i ostali protiv Švedske</a:t>
            </a:r>
          </a:p>
          <a:p>
            <a:pPr marL="0" indent="0">
              <a:buNone/>
            </a:pPr>
            <a:r>
              <a:rPr lang="hr-HR" sz="2400" dirty="0"/>
              <a:t>Sud je utvrdio da su ove izjave bile ozbiljne i </a:t>
            </a:r>
            <a:r>
              <a:rPr lang="hr-HR" sz="2400" dirty="0" smtClean="0"/>
              <a:t>štetne, </a:t>
            </a:r>
            <a:r>
              <a:rPr lang="hr-HR" sz="2400" dirty="0"/>
              <a:t>čak i ako nisu bili izravni pozivi na </a:t>
            </a:r>
            <a:r>
              <a:rPr lang="hr-HR" sz="2400" dirty="0" smtClean="0"/>
              <a:t>mržnju. </a:t>
            </a:r>
            <a:r>
              <a:rPr lang="hr-HR" sz="2400" dirty="0"/>
              <a:t>Sud je naglasio da je diskriminacija temeljena na seksualnoj orijentaciji jednako teška kao i diskriminacija na temelju rase, podrijetla ili </a:t>
            </a:r>
            <a:r>
              <a:rPr lang="hr-HR" sz="2400" dirty="0" smtClean="0"/>
              <a:t>boje kože. </a:t>
            </a:r>
            <a:r>
              <a:rPr lang="hr-HR" sz="2400" dirty="0"/>
              <a:t>Zaključeno je da nije došlo do povrede članka 10. (sloboda izražavanja) Konvencije, budući da je miješanje u ponašanje podnositelja zahtjeva u ostvarivanju njihovog prava na slobodu izražavanja razumno </a:t>
            </a:r>
            <a:r>
              <a:rPr lang="hr-HR" sz="2400" dirty="0" smtClean="0"/>
              <a:t>smatrano od strane </a:t>
            </a:r>
            <a:r>
              <a:rPr lang="hr-HR" sz="2400" dirty="0"/>
              <a:t>švedske vlasti </a:t>
            </a:r>
            <a:r>
              <a:rPr lang="hr-HR" sz="2400" dirty="0" smtClean="0"/>
              <a:t>kao neophodno u  </a:t>
            </a:r>
            <a:r>
              <a:rPr lang="hr-HR" sz="2400" dirty="0"/>
              <a:t>demokratskom društvu za zaštitu ugleda i prava drugih</a:t>
            </a:r>
            <a:endParaRPr lang="en-US" sz="2400" dirty="0"/>
          </a:p>
        </p:txBody>
      </p:sp>
    </p:spTree>
    <p:extLst>
      <p:ext uri="{BB962C8B-B14F-4D97-AF65-F5344CB8AC3E}">
        <p14:creationId xmlns:p14="http://schemas.microsoft.com/office/powerpoint/2010/main" val="1310207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1991544" y="1700808"/>
            <a:ext cx="8064896" cy="5157192"/>
          </a:xfrm>
        </p:spPr>
        <p:txBody>
          <a:bodyPr/>
          <a:lstStyle/>
          <a:p>
            <a:pPr marL="342900" indent="-342900">
              <a:buFont typeface="Arial"/>
              <a:buChar char="•"/>
            </a:pPr>
            <a:r>
              <a:rPr lang="de-DE" sz="2800" b="1" i="1" dirty="0">
                <a:latin typeface="Times New Roman"/>
                <a:cs typeface="Times New Roman"/>
              </a:rPr>
              <a:t>Stoll v. Switzerland (2007): </a:t>
            </a:r>
            <a:r>
              <a:rPr lang="hr-HR" sz="2800" b="1" i="1" dirty="0" smtClean="0">
                <a:latin typeface="Times New Roman"/>
                <a:cs typeface="Times New Roman"/>
              </a:rPr>
              <a:t>zaštita novinara je podređena njihovom djelovanju u dobroj vjeri i davanju provjerenih informacija </a:t>
            </a:r>
          </a:p>
          <a:p>
            <a:pPr marL="342900" indent="-342900">
              <a:buFont typeface="Arial"/>
              <a:buChar char="•"/>
            </a:pPr>
            <a:r>
              <a:rPr lang="de-DE" sz="2800" b="1" i="1" dirty="0" smtClean="0">
                <a:latin typeface="Times New Roman"/>
                <a:cs typeface="Times New Roman"/>
              </a:rPr>
              <a:t>Fatullayev </a:t>
            </a:r>
            <a:r>
              <a:rPr lang="de-DE" sz="2800" b="1" i="1" dirty="0">
                <a:latin typeface="Times New Roman"/>
                <a:cs typeface="Times New Roman"/>
              </a:rPr>
              <a:t>v. Azerbaijan </a:t>
            </a:r>
            <a:r>
              <a:rPr lang="de-DE" sz="2800" b="1" dirty="0">
                <a:latin typeface="Times New Roman"/>
                <a:cs typeface="Times New Roman"/>
              </a:rPr>
              <a:t>(2010)</a:t>
            </a:r>
            <a:r>
              <a:rPr lang="de-DE" sz="2800" dirty="0">
                <a:latin typeface="Times New Roman"/>
                <a:cs typeface="Times New Roman"/>
              </a:rPr>
              <a:t>: </a:t>
            </a:r>
            <a:r>
              <a:rPr lang="hr-HR" sz="2800" dirty="0" smtClean="0">
                <a:latin typeface="Times New Roman"/>
                <a:cs typeface="Times New Roman"/>
              </a:rPr>
              <a:t>specifične dužnosti i odgovornosti novinara odnose se i na internet, ali provokativne izjave protiv Azerskih trupa ne prelaze granicu novinarske slobode: osuda za klevetu nije u skladu s načelom jake drštvene potrebe, a zatvorske kazna nije proporcionalna </a:t>
            </a:r>
          </a:p>
        </p:txBody>
      </p:sp>
      <p:sp>
        <p:nvSpPr>
          <p:cNvPr id="3" name="Titel 2"/>
          <p:cNvSpPr>
            <a:spLocks noGrp="1"/>
          </p:cNvSpPr>
          <p:nvPr>
            <p:ph type="ctrTitle"/>
          </p:nvPr>
        </p:nvSpPr>
        <p:spPr>
          <a:xfrm>
            <a:off x="1991544" y="620688"/>
            <a:ext cx="6840760" cy="864097"/>
          </a:xfrm>
        </p:spPr>
        <p:txBody>
          <a:bodyPr/>
          <a:lstStyle/>
          <a:p>
            <a:r>
              <a:rPr lang="de-DE" sz="2800" dirty="0" smtClean="0">
                <a:latin typeface="Times New Roman"/>
                <a:cs typeface="Times New Roman"/>
              </a:rPr>
              <a:t>ECtHR </a:t>
            </a:r>
            <a:r>
              <a:rPr lang="de-DE" sz="2800" dirty="0">
                <a:latin typeface="Times New Roman"/>
                <a:cs typeface="Times New Roman"/>
              </a:rPr>
              <a:t>Internet </a:t>
            </a:r>
            <a:r>
              <a:rPr lang="hr-HR" sz="2800" dirty="0" smtClean="0">
                <a:latin typeface="Times New Roman"/>
                <a:cs typeface="Times New Roman"/>
              </a:rPr>
              <a:t>slučajevi</a:t>
            </a:r>
            <a:r>
              <a:rPr lang="de-DE" sz="2800" dirty="0" smtClean="0">
                <a:latin typeface="Times New Roman"/>
                <a:cs typeface="Times New Roman"/>
              </a:rPr>
              <a:t>– </a:t>
            </a:r>
            <a:r>
              <a:rPr lang="hr-HR" sz="2800" dirty="0" smtClean="0">
                <a:latin typeface="Times New Roman"/>
                <a:cs typeface="Times New Roman"/>
              </a:rPr>
              <a:t>odgovorno novinarstvo </a:t>
            </a:r>
            <a:endParaRPr lang="de-DE" sz="2800" dirty="0">
              <a:latin typeface="Times New Roman"/>
              <a:cs typeface="Times New Roman"/>
            </a:endParaRPr>
          </a:p>
        </p:txBody>
      </p:sp>
    </p:spTree>
    <p:extLst>
      <p:ext uri="{BB962C8B-B14F-4D97-AF65-F5344CB8AC3E}">
        <p14:creationId xmlns:p14="http://schemas.microsoft.com/office/powerpoint/2010/main" val="2282554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Smajić vs. BiH</a:t>
            </a:r>
            <a:endParaRPr lang="en-US" dirty="0"/>
          </a:p>
        </p:txBody>
      </p:sp>
      <p:sp>
        <p:nvSpPr>
          <p:cNvPr id="3" name="Content Placeholder 2"/>
          <p:cNvSpPr>
            <a:spLocks noGrp="1"/>
          </p:cNvSpPr>
          <p:nvPr>
            <p:ph idx="1"/>
          </p:nvPr>
        </p:nvSpPr>
        <p:spPr/>
        <p:txBody>
          <a:bodyPr>
            <a:normAutofit fontScale="92500" lnSpcReduction="20000"/>
          </a:bodyPr>
          <a:lstStyle/>
          <a:p>
            <a:r>
              <a:rPr lang="en-US" dirty="0"/>
              <a:t>U </a:t>
            </a:r>
            <a:r>
              <a:rPr lang="en-US" dirty="0" err="1"/>
              <a:t>ovoj</a:t>
            </a:r>
            <a:r>
              <a:rPr lang="en-US" dirty="0"/>
              <a:t> </a:t>
            </a:r>
            <a:r>
              <a:rPr lang="en-US" dirty="0" err="1"/>
              <a:t>odluci</a:t>
            </a:r>
            <a:r>
              <a:rPr lang="en-US" dirty="0"/>
              <a:t> </a:t>
            </a:r>
            <a:r>
              <a:rPr lang="en-US" dirty="0" err="1"/>
              <a:t>sud</a:t>
            </a:r>
            <a:r>
              <a:rPr lang="en-US" dirty="0"/>
              <a:t> je </a:t>
            </a:r>
            <a:r>
              <a:rPr lang="en-US" dirty="0" err="1"/>
              <a:t>jednoglasno</a:t>
            </a:r>
            <a:r>
              <a:rPr lang="en-US" dirty="0"/>
              <a:t> </a:t>
            </a:r>
            <a:r>
              <a:rPr lang="en-US" dirty="0" err="1"/>
              <a:t>proglasio</a:t>
            </a:r>
            <a:r>
              <a:rPr lang="en-US" dirty="0"/>
              <a:t> </a:t>
            </a:r>
            <a:r>
              <a:rPr lang="en-US" dirty="0" err="1"/>
              <a:t>nedopuštenost</a:t>
            </a:r>
            <a:r>
              <a:rPr lang="en-US" dirty="0"/>
              <a:t> : </a:t>
            </a:r>
            <a:r>
              <a:rPr lang="en-US" dirty="0" err="1"/>
              <a:t>slučaj</a:t>
            </a:r>
            <a:r>
              <a:rPr lang="en-US" dirty="0"/>
              <a:t> se </a:t>
            </a:r>
            <a:r>
              <a:rPr lang="en-US" dirty="0" err="1"/>
              <a:t>ticao</a:t>
            </a:r>
            <a:r>
              <a:rPr lang="en-US" dirty="0"/>
              <a:t> </a:t>
            </a:r>
            <a:r>
              <a:rPr lang="en-US" dirty="0" err="1"/>
              <a:t>govora</a:t>
            </a:r>
            <a:r>
              <a:rPr lang="en-US" dirty="0"/>
              <a:t> </a:t>
            </a:r>
            <a:r>
              <a:rPr lang="en-US" dirty="0" err="1"/>
              <a:t>mržnje</a:t>
            </a:r>
            <a:r>
              <a:rPr lang="en-US" dirty="0"/>
              <a:t> </a:t>
            </a:r>
            <a:r>
              <a:rPr lang="en-US" dirty="0" err="1"/>
              <a:t>gospodina</a:t>
            </a:r>
            <a:r>
              <a:rPr lang="en-US" dirty="0"/>
              <a:t> </a:t>
            </a:r>
            <a:r>
              <a:rPr lang="en-US" dirty="0" err="1"/>
              <a:t>Smajića</a:t>
            </a:r>
            <a:r>
              <a:rPr lang="en-US" dirty="0"/>
              <a:t> </a:t>
            </a:r>
            <a:r>
              <a:rPr lang="en-US" dirty="0" err="1"/>
              <a:t>koji</a:t>
            </a:r>
            <a:r>
              <a:rPr lang="en-US" dirty="0"/>
              <a:t> je </a:t>
            </a:r>
            <a:r>
              <a:rPr lang="en-US" dirty="0" err="1"/>
              <a:t>tokom</a:t>
            </a:r>
            <a:r>
              <a:rPr lang="en-US" dirty="0"/>
              <a:t> 2010 </a:t>
            </a:r>
            <a:r>
              <a:rPr lang="en-US" dirty="0" err="1"/>
              <a:t>godine</a:t>
            </a:r>
            <a:r>
              <a:rPr lang="en-US" dirty="0"/>
              <a:t> </a:t>
            </a:r>
            <a:r>
              <a:rPr lang="en-US" dirty="0" err="1"/>
              <a:t>na</a:t>
            </a:r>
            <a:r>
              <a:rPr lang="en-US" dirty="0"/>
              <a:t> Internet </a:t>
            </a:r>
            <a:r>
              <a:rPr lang="en-US" dirty="0" err="1"/>
              <a:t>forumu</a:t>
            </a:r>
            <a:r>
              <a:rPr lang="en-US" dirty="0"/>
              <a:t> </a:t>
            </a:r>
            <a:r>
              <a:rPr lang="en-US" dirty="0" err="1"/>
              <a:t>objavljivao</a:t>
            </a:r>
            <a:r>
              <a:rPr lang="en-US" dirty="0"/>
              <a:t> </a:t>
            </a:r>
            <a:r>
              <a:rPr lang="en-US" dirty="0" err="1"/>
              <a:t>niz</a:t>
            </a:r>
            <a:r>
              <a:rPr lang="en-US" dirty="0"/>
              <a:t> </a:t>
            </a:r>
            <a:r>
              <a:rPr lang="en-US" dirty="0" err="1"/>
              <a:t>objava</a:t>
            </a:r>
            <a:r>
              <a:rPr lang="en-US" dirty="0"/>
              <a:t> (</a:t>
            </a:r>
            <a:r>
              <a:rPr lang="en-US" dirty="0" err="1"/>
              <a:t>postova</a:t>
            </a:r>
            <a:r>
              <a:rPr lang="en-US" dirty="0"/>
              <a:t>) </a:t>
            </a:r>
            <a:r>
              <a:rPr lang="en-US" dirty="0" err="1"/>
              <a:t>koji</a:t>
            </a:r>
            <a:r>
              <a:rPr lang="en-US" dirty="0"/>
              <a:t> </a:t>
            </a:r>
            <a:r>
              <a:rPr lang="en-US" dirty="0" err="1"/>
              <a:t>su</a:t>
            </a:r>
            <a:r>
              <a:rPr lang="en-US" dirty="0"/>
              <a:t> </a:t>
            </a:r>
            <a:r>
              <a:rPr lang="en-US" dirty="0" err="1"/>
              <a:t>opisivali</a:t>
            </a:r>
            <a:r>
              <a:rPr lang="en-US" dirty="0"/>
              <a:t> </a:t>
            </a:r>
            <a:r>
              <a:rPr lang="en-US" dirty="0" err="1"/>
              <a:t>vojne</a:t>
            </a:r>
            <a:r>
              <a:rPr lang="en-US" dirty="0"/>
              <a:t> </a:t>
            </a:r>
            <a:r>
              <a:rPr lang="en-US" dirty="0" err="1"/>
              <a:t>akcije</a:t>
            </a:r>
            <a:r>
              <a:rPr lang="en-US" dirty="0"/>
              <a:t> </a:t>
            </a:r>
            <a:r>
              <a:rPr lang="en-US" dirty="0" err="1"/>
              <a:t>koje</a:t>
            </a:r>
            <a:r>
              <a:rPr lang="en-US" dirty="0"/>
              <a:t> bi </a:t>
            </a:r>
            <a:r>
              <a:rPr lang="en-US" dirty="0" err="1"/>
              <a:t>trebalo</a:t>
            </a:r>
            <a:r>
              <a:rPr lang="en-US" dirty="0"/>
              <a:t> </a:t>
            </a:r>
            <a:r>
              <a:rPr lang="en-US" dirty="0" err="1"/>
              <a:t>poduzeti</a:t>
            </a:r>
            <a:r>
              <a:rPr lang="en-US" dirty="0"/>
              <a:t> </a:t>
            </a:r>
            <a:r>
              <a:rPr lang="en-US" dirty="0" err="1"/>
              <a:t>protiv</a:t>
            </a:r>
            <a:r>
              <a:rPr lang="en-US" dirty="0"/>
              <a:t> </a:t>
            </a:r>
            <a:r>
              <a:rPr lang="en-US" dirty="0" err="1"/>
              <a:t>srpskih</a:t>
            </a:r>
            <a:r>
              <a:rPr lang="en-US" dirty="0"/>
              <a:t> </a:t>
            </a:r>
            <a:r>
              <a:rPr lang="en-US" dirty="0" err="1"/>
              <a:t>sela</a:t>
            </a:r>
            <a:r>
              <a:rPr lang="en-US" dirty="0"/>
              <a:t> u </a:t>
            </a:r>
            <a:r>
              <a:rPr lang="en-US" dirty="0" err="1"/>
              <a:t>području</a:t>
            </a:r>
            <a:r>
              <a:rPr lang="en-US" dirty="0"/>
              <a:t> </a:t>
            </a:r>
            <a:r>
              <a:rPr lang="en-US" dirty="0" err="1"/>
              <a:t>distrikta</a:t>
            </a:r>
            <a:r>
              <a:rPr lang="en-US" dirty="0"/>
              <a:t> </a:t>
            </a:r>
            <a:r>
              <a:rPr lang="en-US" dirty="0" err="1"/>
              <a:t>Brčko</a:t>
            </a:r>
            <a:r>
              <a:rPr lang="en-US" dirty="0"/>
              <a:t> u </a:t>
            </a:r>
            <a:r>
              <a:rPr lang="en-US" dirty="0" err="1"/>
              <a:t>slučaju</a:t>
            </a:r>
            <a:r>
              <a:rPr lang="en-US" dirty="0"/>
              <a:t> </a:t>
            </a:r>
            <a:r>
              <a:rPr lang="en-US" dirty="0" err="1"/>
              <a:t>novog</a:t>
            </a:r>
            <a:r>
              <a:rPr lang="en-US" dirty="0"/>
              <a:t> rata. On je </a:t>
            </a:r>
            <a:r>
              <a:rPr lang="en-US" dirty="0" err="1"/>
              <a:t>tvrdio</a:t>
            </a:r>
            <a:r>
              <a:rPr lang="en-US" dirty="0"/>
              <a:t> da je </a:t>
            </a:r>
            <a:r>
              <a:rPr lang="en-US" dirty="0" err="1"/>
              <a:t>osuđen</a:t>
            </a:r>
            <a:r>
              <a:rPr lang="en-US" dirty="0"/>
              <a:t> </a:t>
            </a:r>
            <a:r>
              <a:rPr lang="en-US" dirty="0" err="1"/>
              <a:t>zbog</a:t>
            </a:r>
            <a:r>
              <a:rPr lang="en-US" dirty="0"/>
              <a:t> </a:t>
            </a:r>
            <a:r>
              <a:rPr lang="en-US" dirty="0" err="1"/>
              <a:t>izražavanja</a:t>
            </a:r>
            <a:r>
              <a:rPr lang="en-US" dirty="0"/>
              <a:t> </a:t>
            </a:r>
            <a:r>
              <a:rPr lang="en-US" dirty="0" err="1"/>
              <a:t>mišljenja</a:t>
            </a:r>
            <a:r>
              <a:rPr lang="en-US" dirty="0"/>
              <a:t> o </a:t>
            </a:r>
            <a:r>
              <a:rPr lang="en-US" dirty="0" err="1"/>
              <a:t>stvari</a:t>
            </a:r>
            <a:r>
              <a:rPr lang="en-US" dirty="0"/>
              <a:t> </a:t>
            </a:r>
            <a:r>
              <a:rPr lang="en-US" dirty="0" err="1"/>
              <a:t>koja</a:t>
            </a:r>
            <a:r>
              <a:rPr lang="en-US" dirty="0"/>
              <a:t> je od </a:t>
            </a:r>
            <a:r>
              <a:rPr lang="en-US" dirty="0" err="1"/>
              <a:t>javnog</a:t>
            </a:r>
            <a:r>
              <a:rPr lang="en-US" dirty="0"/>
              <a:t> </a:t>
            </a:r>
            <a:r>
              <a:rPr lang="en-US" dirty="0" err="1"/>
              <a:t>značaja</a:t>
            </a:r>
            <a:r>
              <a:rPr lang="en-US" dirty="0"/>
              <a:t>, </a:t>
            </a:r>
            <a:r>
              <a:rPr lang="en-US" dirty="0" err="1"/>
              <a:t>te</a:t>
            </a:r>
            <a:r>
              <a:rPr lang="en-US" dirty="0"/>
              <a:t> da se </a:t>
            </a:r>
            <a:r>
              <a:rPr lang="en-US" dirty="0" err="1"/>
              <a:t>radi</a:t>
            </a:r>
            <a:r>
              <a:rPr lang="en-US" dirty="0"/>
              <a:t> o </a:t>
            </a:r>
            <a:r>
              <a:rPr lang="en-US" dirty="0" err="1"/>
              <a:t>povredi</a:t>
            </a:r>
            <a:r>
              <a:rPr lang="en-US" dirty="0"/>
              <a:t> čl.10. </a:t>
            </a:r>
            <a:r>
              <a:rPr lang="en-US" dirty="0" err="1"/>
              <a:t>Konvencije</a:t>
            </a:r>
            <a:r>
              <a:rPr lang="en-US" dirty="0"/>
              <a:t>. </a:t>
            </a:r>
            <a:r>
              <a:rPr lang="en-US" dirty="0" err="1"/>
              <a:t>Dodatno</a:t>
            </a:r>
            <a:r>
              <a:rPr lang="en-US" dirty="0"/>
              <a:t>, </a:t>
            </a:r>
            <a:r>
              <a:rPr lang="en-US" dirty="0" err="1"/>
              <a:t>tvrdio</a:t>
            </a:r>
            <a:r>
              <a:rPr lang="en-US" dirty="0"/>
              <a:t> je da je </a:t>
            </a:r>
            <a:r>
              <a:rPr lang="en-US" dirty="0" err="1"/>
              <a:t>došlo</a:t>
            </a:r>
            <a:r>
              <a:rPr lang="en-US" dirty="0"/>
              <a:t> do </a:t>
            </a:r>
            <a:r>
              <a:rPr lang="en-US" dirty="0" err="1"/>
              <a:t>povrede</a:t>
            </a:r>
            <a:r>
              <a:rPr lang="en-US" dirty="0"/>
              <a:t> </a:t>
            </a:r>
            <a:r>
              <a:rPr lang="en-US" dirty="0" err="1"/>
              <a:t>članka</a:t>
            </a:r>
            <a:r>
              <a:rPr lang="en-US" dirty="0"/>
              <a:t> 6  : </a:t>
            </a:r>
            <a:r>
              <a:rPr lang="en-US" dirty="0" err="1"/>
              <a:t>prava</a:t>
            </a:r>
            <a:r>
              <a:rPr lang="en-US" dirty="0"/>
              <a:t> </a:t>
            </a:r>
            <a:r>
              <a:rPr lang="en-US" dirty="0" err="1"/>
              <a:t>na</a:t>
            </a:r>
            <a:r>
              <a:rPr lang="en-US" dirty="0"/>
              <a:t> </a:t>
            </a:r>
            <a:r>
              <a:rPr lang="en-US" dirty="0" err="1"/>
              <a:t>pravično</a:t>
            </a:r>
            <a:r>
              <a:rPr lang="en-US" dirty="0"/>
              <a:t> </a:t>
            </a:r>
            <a:r>
              <a:rPr lang="en-US" dirty="0" err="1"/>
              <a:t>suđenje</a:t>
            </a:r>
            <a:r>
              <a:rPr lang="en-US" dirty="0"/>
              <a:t> </a:t>
            </a:r>
            <a:r>
              <a:rPr lang="en-US" dirty="0" err="1"/>
              <a:t>i</a:t>
            </a:r>
            <a:r>
              <a:rPr lang="en-US" dirty="0"/>
              <a:t> </a:t>
            </a:r>
            <a:r>
              <a:rPr lang="en-US" dirty="0" err="1"/>
              <a:t>prava</a:t>
            </a:r>
            <a:r>
              <a:rPr lang="en-US" dirty="0"/>
              <a:t> </a:t>
            </a:r>
            <a:r>
              <a:rPr lang="en-US" dirty="0" err="1"/>
              <a:t>na</a:t>
            </a:r>
            <a:r>
              <a:rPr lang="en-US" dirty="0"/>
              <a:t> </a:t>
            </a:r>
            <a:r>
              <a:rPr lang="en-US" dirty="0" err="1"/>
              <a:t>pravnu</a:t>
            </a:r>
            <a:r>
              <a:rPr lang="en-US" dirty="0"/>
              <a:t> </a:t>
            </a:r>
            <a:r>
              <a:rPr lang="en-US" dirty="0" err="1"/>
              <a:t>pomoć</a:t>
            </a:r>
            <a:r>
              <a:rPr lang="en-US" dirty="0"/>
              <a:t> </a:t>
            </a:r>
            <a:r>
              <a:rPr lang="en-US" dirty="0" err="1"/>
              <a:t>po</a:t>
            </a:r>
            <a:r>
              <a:rPr lang="en-US" dirty="0"/>
              <a:t> </a:t>
            </a:r>
            <a:r>
              <a:rPr lang="en-US" dirty="0" err="1"/>
              <a:t>vlastitom</a:t>
            </a:r>
            <a:r>
              <a:rPr lang="en-US" dirty="0"/>
              <a:t> </a:t>
            </a:r>
            <a:r>
              <a:rPr lang="en-US" dirty="0" err="1"/>
              <a:t>izboru</a:t>
            </a:r>
            <a:r>
              <a:rPr lang="en-US" dirty="0"/>
              <a:t>. </a:t>
            </a:r>
          </a:p>
          <a:p>
            <a:r>
              <a:rPr lang="en-US" dirty="0" err="1"/>
              <a:t>Sud</a:t>
            </a:r>
            <a:r>
              <a:rPr lang="en-US" dirty="0"/>
              <a:t> je </a:t>
            </a:r>
            <a:r>
              <a:rPr lang="en-US" dirty="0" err="1"/>
              <a:t>zaključio</a:t>
            </a:r>
            <a:r>
              <a:rPr lang="en-US" dirty="0"/>
              <a:t> da </a:t>
            </a:r>
            <a:r>
              <a:rPr lang="en-US" dirty="0" err="1"/>
              <a:t>su</a:t>
            </a:r>
            <a:r>
              <a:rPr lang="en-US" dirty="0"/>
              <a:t> </a:t>
            </a:r>
            <a:r>
              <a:rPr lang="en-US" dirty="0" err="1"/>
              <a:t>domaći</a:t>
            </a:r>
            <a:r>
              <a:rPr lang="en-US" dirty="0"/>
              <a:t> </a:t>
            </a:r>
            <a:r>
              <a:rPr lang="en-US" dirty="0" err="1"/>
              <a:t>sudovi</a:t>
            </a:r>
            <a:r>
              <a:rPr lang="en-US" dirty="0"/>
              <a:t> </a:t>
            </a:r>
            <a:r>
              <a:rPr lang="en-US" dirty="0" err="1"/>
              <a:t>pristupili</a:t>
            </a:r>
            <a:r>
              <a:rPr lang="en-US" dirty="0"/>
              <a:t> </a:t>
            </a:r>
            <a:r>
              <a:rPr lang="en-US" dirty="0" err="1"/>
              <a:t>slučaju</a:t>
            </a:r>
            <a:r>
              <a:rPr lang="en-US" dirty="0"/>
              <a:t> </a:t>
            </a:r>
            <a:r>
              <a:rPr lang="en-US" dirty="0" err="1"/>
              <a:t>Smajić</a:t>
            </a:r>
            <a:r>
              <a:rPr lang="en-US" dirty="0"/>
              <a:t> s </a:t>
            </a:r>
            <a:r>
              <a:rPr lang="en-US" dirty="0" err="1"/>
              <a:t>pažnjom</a:t>
            </a:r>
            <a:r>
              <a:rPr lang="en-US" dirty="0"/>
              <a:t>, </a:t>
            </a:r>
            <a:r>
              <a:rPr lang="en-US" dirty="0" err="1"/>
              <a:t>dali</a:t>
            </a:r>
            <a:r>
              <a:rPr lang="en-US" dirty="0"/>
              <a:t> </a:t>
            </a:r>
            <a:r>
              <a:rPr lang="en-US" dirty="0" err="1"/>
              <a:t>zadovoljavajuću</a:t>
            </a:r>
            <a:r>
              <a:rPr lang="en-US" dirty="0"/>
              <a:t> </a:t>
            </a:r>
            <a:r>
              <a:rPr lang="en-US" dirty="0" err="1"/>
              <a:t>argumentaciju</a:t>
            </a:r>
            <a:r>
              <a:rPr lang="en-US" dirty="0"/>
              <a:t> </a:t>
            </a:r>
            <a:r>
              <a:rPr lang="en-US" dirty="0" err="1"/>
              <a:t>za</a:t>
            </a:r>
            <a:r>
              <a:rPr lang="en-US" dirty="0"/>
              <a:t> </a:t>
            </a:r>
            <a:r>
              <a:rPr lang="en-US" dirty="0" err="1"/>
              <a:t>osudu</a:t>
            </a:r>
            <a:r>
              <a:rPr lang="en-US" dirty="0"/>
              <a:t> a </a:t>
            </a:r>
            <a:r>
              <a:rPr lang="en-US" dirty="0" err="1"/>
              <a:t>koja</a:t>
            </a:r>
            <a:r>
              <a:rPr lang="en-US" dirty="0"/>
              <a:t> se </a:t>
            </a:r>
            <a:r>
              <a:rPr lang="en-US" dirty="0" err="1"/>
              <a:t>temeljila</a:t>
            </a:r>
            <a:r>
              <a:rPr lang="en-US" dirty="0"/>
              <a:t> </a:t>
            </a:r>
            <a:r>
              <a:rPr lang="en-US" dirty="0" err="1"/>
              <a:t>na</a:t>
            </a:r>
            <a:r>
              <a:rPr lang="en-US" dirty="0"/>
              <a:t> </a:t>
            </a:r>
            <a:r>
              <a:rPr lang="en-US" dirty="0" err="1"/>
              <a:t>činjenici</a:t>
            </a:r>
            <a:r>
              <a:rPr lang="en-US" dirty="0"/>
              <a:t> da je </a:t>
            </a:r>
            <a:r>
              <a:rPr lang="en-US" dirty="0" err="1"/>
              <a:t>isti</a:t>
            </a:r>
            <a:r>
              <a:rPr lang="en-US" dirty="0"/>
              <a:t> </a:t>
            </a:r>
            <a:r>
              <a:rPr lang="en-US" dirty="0" err="1"/>
              <a:t>koristio</a:t>
            </a:r>
            <a:r>
              <a:rPr lang="en-US" dirty="0"/>
              <a:t> </a:t>
            </a:r>
            <a:r>
              <a:rPr lang="en-US" dirty="0" err="1"/>
              <a:t>uvredljive</a:t>
            </a:r>
            <a:r>
              <a:rPr lang="en-US" dirty="0"/>
              <a:t> </a:t>
            </a:r>
            <a:r>
              <a:rPr lang="en-US" dirty="0" err="1"/>
              <a:t>izjave</a:t>
            </a:r>
            <a:r>
              <a:rPr lang="en-US" dirty="0"/>
              <a:t> </a:t>
            </a:r>
            <a:r>
              <a:rPr lang="en-US" dirty="0" err="1"/>
              <a:t>prema</a:t>
            </a:r>
            <a:r>
              <a:rPr lang="en-US" dirty="0"/>
              <a:t> </a:t>
            </a:r>
            <a:r>
              <a:rPr lang="en-US" dirty="0" err="1"/>
              <a:t>Srbima</a:t>
            </a:r>
            <a:r>
              <a:rPr lang="en-US" dirty="0"/>
              <a:t> </a:t>
            </a:r>
            <a:r>
              <a:rPr lang="en-US" dirty="0" err="1"/>
              <a:t>i</a:t>
            </a:r>
            <a:r>
              <a:rPr lang="en-US" dirty="0"/>
              <a:t> to u </a:t>
            </a:r>
            <a:r>
              <a:rPr lang="en-US" dirty="0" err="1"/>
              <a:t>kontekstu</a:t>
            </a:r>
            <a:r>
              <a:rPr lang="en-US" dirty="0"/>
              <a:t> </a:t>
            </a:r>
            <a:r>
              <a:rPr lang="en-US" dirty="0" err="1"/>
              <a:t>vrlo</a:t>
            </a:r>
            <a:r>
              <a:rPr lang="en-US" dirty="0"/>
              <a:t> </a:t>
            </a:r>
            <a:r>
              <a:rPr lang="en-US" dirty="0" err="1"/>
              <a:t>osjetljivih</a:t>
            </a:r>
            <a:r>
              <a:rPr lang="en-US" dirty="0"/>
              <a:t> </a:t>
            </a:r>
            <a:r>
              <a:rPr lang="en-US" dirty="0" err="1"/>
              <a:t>etničkih</a:t>
            </a:r>
            <a:r>
              <a:rPr lang="en-US" dirty="0"/>
              <a:t> </a:t>
            </a:r>
            <a:r>
              <a:rPr lang="en-US" dirty="0" err="1"/>
              <a:t>odnosa</a:t>
            </a:r>
            <a:r>
              <a:rPr lang="en-US" dirty="0"/>
              <a:t> u post </a:t>
            </a:r>
            <a:r>
              <a:rPr lang="en-US" dirty="0" err="1"/>
              <a:t>ratnom</a:t>
            </a:r>
            <a:r>
              <a:rPr lang="en-US" dirty="0"/>
              <a:t> </a:t>
            </a:r>
            <a:r>
              <a:rPr lang="en-US" dirty="0" err="1"/>
              <a:t>društvu</a:t>
            </a:r>
            <a:r>
              <a:rPr lang="en-US" dirty="0"/>
              <a:t>. </a:t>
            </a:r>
            <a:r>
              <a:rPr lang="en-US" dirty="0" err="1"/>
              <a:t>Također</a:t>
            </a:r>
            <a:r>
              <a:rPr lang="en-US" dirty="0"/>
              <a:t> </a:t>
            </a:r>
            <a:r>
              <a:rPr lang="en-US" dirty="0" err="1"/>
              <a:t>Sud</a:t>
            </a:r>
            <a:r>
              <a:rPr lang="en-US" dirty="0"/>
              <a:t> </a:t>
            </a:r>
            <a:r>
              <a:rPr lang="en-US" dirty="0" err="1"/>
              <a:t>nije</a:t>
            </a:r>
            <a:r>
              <a:rPr lang="en-US" dirty="0"/>
              <a:t> </a:t>
            </a:r>
            <a:r>
              <a:rPr lang="en-US" dirty="0" err="1"/>
              <a:t>vidio</a:t>
            </a:r>
            <a:r>
              <a:rPr lang="en-US" dirty="0"/>
              <a:t> </a:t>
            </a:r>
            <a:r>
              <a:rPr lang="en-US" dirty="0" err="1"/>
              <a:t>niti</a:t>
            </a:r>
            <a:r>
              <a:rPr lang="en-US" dirty="0"/>
              <a:t> </a:t>
            </a:r>
            <a:r>
              <a:rPr lang="en-US" dirty="0" err="1"/>
              <a:t>jedan</a:t>
            </a:r>
            <a:r>
              <a:rPr lang="en-US" dirty="0"/>
              <a:t> </a:t>
            </a:r>
            <a:r>
              <a:rPr lang="en-US" dirty="0" err="1"/>
              <a:t>razlog</a:t>
            </a:r>
            <a:r>
              <a:rPr lang="en-US" dirty="0"/>
              <a:t> da se ne </a:t>
            </a:r>
            <a:r>
              <a:rPr lang="en-US" dirty="0" err="1"/>
              <a:t>složi</a:t>
            </a:r>
            <a:r>
              <a:rPr lang="en-US" dirty="0"/>
              <a:t> s </a:t>
            </a:r>
            <a:r>
              <a:rPr lang="en-US" dirty="0" err="1"/>
              <a:t>domaćim</a:t>
            </a:r>
            <a:r>
              <a:rPr lang="en-US" dirty="0"/>
              <a:t> </a:t>
            </a:r>
            <a:r>
              <a:rPr lang="en-US" dirty="0" err="1"/>
              <a:t>sudovima</a:t>
            </a:r>
            <a:r>
              <a:rPr lang="en-US" dirty="0"/>
              <a:t> u </a:t>
            </a:r>
            <a:r>
              <a:rPr lang="en-US" dirty="0" err="1"/>
              <a:t>pogledu</a:t>
            </a:r>
            <a:r>
              <a:rPr lang="en-US" dirty="0"/>
              <a:t> </a:t>
            </a:r>
            <a:r>
              <a:rPr lang="en-US" dirty="0" err="1"/>
              <a:t>odbacivanja</a:t>
            </a:r>
            <a:r>
              <a:rPr lang="en-US" dirty="0"/>
              <a:t> </a:t>
            </a:r>
            <a:r>
              <a:rPr lang="en-US" dirty="0" err="1"/>
              <a:t>prigovora</a:t>
            </a:r>
            <a:r>
              <a:rPr lang="en-US" dirty="0"/>
              <a:t> o </a:t>
            </a:r>
            <a:r>
              <a:rPr lang="en-US" dirty="0" err="1"/>
              <a:t>pravičnosti</a:t>
            </a:r>
            <a:r>
              <a:rPr lang="en-US" dirty="0"/>
              <a:t> </a:t>
            </a:r>
            <a:r>
              <a:rPr lang="en-US" dirty="0" err="1"/>
              <a:t>postupka</a:t>
            </a:r>
            <a:r>
              <a:rPr lang="en-US" dirty="0"/>
              <a:t>. </a:t>
            </a:r>
          </a:p>
          <a:p>
            <a:r>
              <a:rPr lang="en-US" dirty="0" err="1"/>
              <a:t>Primjena</a:t>
            </a:r>
            <a:r>
              <a:rPr lang="en-US" dirty="0"/>
              <a:t> </a:t>
            </a:r>
            <a:r>
              <a:rPr lang="en-US" dirty="0" err="1"/>
              <a:t>nacionalnog</a:t>
            </a:r>
            <a:r>
              <a:rPr lang="en-US" dirty="0"/>
              <a:t> </a:t>
            </a:r>
            <a:r>
              <a:rPr lang="en-US" dirty="0" err="1"/>
              <a:t>prava</a:t>
            </a:r>
            <a:r>
              <a:rPr lang="en-US" dirty="0"/>
              <a:t> </a:t>
            </a:r>
            <a:r>
              <a:rPr lang="en-US" dirty="0" err="1"/>
              <a:t>nije</a:t>
            </a:r>
            <a:r>
              <a:rPr lang="en-US" dirty="0"/>
              <a:t> </a:t>
            </a:r>
            <a:r>
              <a:rPr lang="en-US" dirty="0" err="1"/>
              <a:t>bila</a:t>
            </a:r>
            <a:r>
              <a:rPr lang="en-US" dirty="0"/>
              <a:t> </a:t>
            </a:r>
            <a:r>
              <a:rPr lang="en-US" dirty="0" err="1"/>
              <a:t>niti</a:t>
            </a:r>
            <a:r>
              <a:rPr lang="en-US" dirty="0"/>
              <a:t> </a:t>
            </a:r>
            <a:r>
              <a:rPr lang="en-US" dirty="0" err="1"/>
              <a:t>arbitrarna</a:t>
            </a:r>
            <a:r>
              <a:rPr lang="en-US" dirty="0"/>
              <a:t> </a:t>
            </a:r>
            <a:r>
              <a:rPr lang="en-US" dirty="0" err="1"/>
              <a:t>niti</a:t>
            </a:r>
            <a:r>
              <a:rPr lang="en-US" dirty="0"/>
              <a:t> </a:t>
            </a:r>
            <a:r>
              <a:rPr lang="en-US" dirty="0" err="1"/>
              <a:t>nerazumna</a:t>
            </a:r>
            <a:r>
              <a:rPr lang="en-US" dirty="0"/>
              <a:t>, a </a:t>
            </a:r>
            <a:r>
              <a:rPr lang="en-US" dirty="0" err="1"/>
              <a:t>gospodin</a:t>
            </a:r>
            <a:r>
              <a:rPr lang="en-US" dirty="0"/>
              <a:t> </a:t>
            </a:r>
            <a:r>
              <a:rPr lang="en-US" dirty="0" err="1"/>
              <a:t>Smajić</a:t>
            </a:r>
            <a:r>
              <a:rPr lang="en-US" dirty="0"/>
              <a:t>,  </a:t>
            </a:r>
            <a:r>
              <a:rPr lang="en-US" dirty="0" err="1"/>
              <a:t>koji</a:t>
            </a:r>
            <a:r>
              <a:rPr lang="en-US" dirty="0"/>
              <a:t> je </a:t>
            </a:r>
            <a:r>
              <a:rPr lang="en-US" dirty="0" err="1"/>
              <a:t>također</a:t>
            </a:r>
            <a:r>
              <a:rPr lang="en-US" dirty="0"/>
              <a:t> </a:t>
            </a:r>
            <a:r>
              <a:rPr lang="en-US" dirty="0" err="1"/>
              <a:t>pravnik</a:t>
            </a:r>
            <a:r>
              <a:rPr lang="en-US" dirty="0"/>
              <a:t>, se </a:t>
            </a:r>
            <a:r>
              <a:rPr lang="en-US" dirty="0" err="1"/>
              <a:t>nedvojbeno</a:t>
            </a:r>
            <a:r>
              <a:rPr lang="en-US" dirty="0"/>
              <a:t> </a:t>
            </a:r>
            <a:r>
              <a:rPr lang="en-US" dirty="0" err="1"/>
              <a:t>odrekao</a:t>
            </a:r>
            <a:r>
              <a:rPr lang="en-US" dirty="0"/>
              <a:t> </a:t>
            </a:r>
            <a:r>
              <a:rPr lang="en-US" dirty="0" err="1"/>
              <a:t>prava</a:t>
            </a:r>
            <a:r>
              <a:rPr lang="en-US" dirty="0"/>
              <a:t> </a:t>
            </a:r>
            <a:r>
              <a:rPr lang="en-US" dirty="0" err="1"/>
              <a:t>na</a:t>
            </a:r>
            <a:r>
              <a:rPr lang="en-US" dirty="0"/>
              <a:t> </a:t>
            </a:r>
            <a:r>
              <a:rPr lang="en-US" dirty="0" err="1"/>
              <a:t>pravnu</a:t>
            </a:r>
            <a:r>
              <a:rPr lang="en-US" dirty="0"/>
              <a:t> </a:t>
            </a:r>
            <a:r>
              <a:rPr lang="en-US" dirty="0" err="1"/>
              <a:t>pomoć</a:t>
            </a:r>
            <a:r>
              <a:rPr lang="en-US" dirty="0"/>
              <a:t> </a:t>
            </a:r>
            <a:r>
              <a:rPr lang="en-US" dirty="0" err="1"/>
              <a:t>tokom</a:t>
            </a:r>
            <a:r>
              <a:rPr lang="en-US" dirty="0"/>
              <a:t> </a:t>
            </a:r>
            <a:r>
              <a:rPr lang="en-US" dirty="0" err="1"/>
              <a:t>istražnog</a:t>
            </a:r>
            <a:r>
              <a:rPr lang="en-US" dirty="0"/>
              <a:t> </a:t>
            </a:r>
            <a:r>
              <a:rPr lang="en-US" dirty="0" err="1"/>
              <a:t>postupka</a:t>
            </a:r>
            <a:r>
              <a:rPr lang="en-US" dirty="0"/>
              <a:t>. </a:t>
            </a:r>
          </a:p>
          <a:p>
            <a:r>
              <a:rPr lang="en-US" dirty="0"/>
              <a:t> </a:t>
            </a:r>
          </a:p>
          <a:p>
            <a:r>
              <a:rPr lang="en-US" dirty="0"/>
              <a:t> </a:t>
            </a:r>
          </a:p>
          <a:p>
            <a:endParaRPr lang="en-US" dirty="0"/>
          </a:p>
        </p:txBody>
      </p:sp>
    </p:spTree>
    <p:extLst>
      <p:ext uri="{BB962C8B-B14F-4D97-AF65-F5344CB8AC3E}">
        <p14:creationId xmlns:p14="http://schemas.microsoft.com/office/powerpoint/2010/main" val="940241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PRIMJERI : SATIRA ILI GOVOR MRŽNJE</a:t>
            </a:r>
            <a:endParaRPr lang="en-US" dirty="0"/>
          </a:p>
        </p:txBody>
      </p:sp>
      <p:sp>
        <p:nvSpPr>
          <p:cNvPr id="3" name="Content Placeholder 2"/>
          <p:cNvSpPr>
            <a:spLocks noGrp="1"/>
          </p:cNvSpPr>
          <p:nvPr>
            <p:ph idx="1"/>
          </p:nvPr>
        </p:nvSpPr>
        <p:spPr>
          <a:xfrm>
            <a:off x="1097280" y="1845733"/>
            <a:ext cx="10058400" cy="4572651"/>
          </a:xfrm>
        </p:spPr>
        <p:txBody>
          <a:bodyPr>
            <a:normAutofit fontScale="92500" lnSpcReduction="10000"/>
          </a:bodyPr>
          <a:lstStyle/>
          <a:p>
            <a:r>
              <a:rPr lang="en-US" dirty="0">
                <a:hlinkClick r:id="rId2"/>
              </a:rPr>
              <a:t>https://</a:t>
            </a:r>
            <a:r>
              <a:rPr lang="en-US" dirty="0" smtClean="0">
                <a:hlinkClick r:id="rId2"/>
              </a:rPr>
              <a:t>www.youtube.com/watch?v=LEoWdkJI6_M</a:t>
            </a:r>
            <a:endParaRPr lang="hr-HR" dirty="0" smtClean="0"/>
          </a:p>
          <a:p>
            <a:endParaRPr lang="hr-HR" dirty="0"/>
          </a:p>
          <a:p>
            <a:r>
              <a:rPr lang="hr-HR" dirty="0" smtClean="0"/>
              <a:t>Nakon širenja ovog videa uslijedile su reakcije desnih medija u Hrvatskoj koristeći za autora videa sljedeće kvalifikacije: </a:t>
            </a:r>
          </a:p>
          <a:p>
            <a:r>
              <a:rPr lang="en-US" dirty="0"/>
              <a:t>“</a:t>
            </a:r>
            <a:r>
              <a:rPr lang="en-US" dirty="0" err="1"/>
              <a:t>Razotkriven</a:t>
            </a:r>
            <a:r>
              <a:rPr lang="en-US" dirty="0"/>
              <a:t> Rene </a:t>
            </a:r>
            <a:r>
              <a:rPr lang="en-US" dirty="0" err="1"/>
              <a:t>Bitorajac</a:t>
            </a:r>
            <a:r>
              <a:rPr lang="en-US" dirty="0"/>
              <a:t>: </a:t>
            </a:r>
            <a:r>
              <a:rPr lang="en-US" dirty="0" err="1"/>
              <a:t>Unuk</a:t>
            </a:r>
            <a:r>
              <a:rPr lang="en-US" dirty="0"/>
              <a:t> </a:t>
            </a:r>
            <a:r>
              <a:rPr lang="en-US" dirty="0" err="1"/>
              <a:t>partizanskih</a:t>
            </a:r>
            <a:r>
              <a:rPr lang="en-US" dirty="0"/>
              <a:t> </a:t>
            </a:r>
            <a:r>
              <a:rPr lang="en-US" dirty="0" err="1"/>
              <a:t>glavešina</a:t>
            </a:r>
            <a:r>
              <a:rPr lang="en-US" dirty="0"/>
              <a:t> </a:t>
            </a:r>
            <a:r>
              <a:rPr lang="en-US" dirty="0" err="1"/>
              <a:t>kojemu</a:t>
            </a:r>
            <a:r>
              <a:rPr lang="en-US" dirty="0"/>
              <a:t> </a:t>
            </a:r>
            <a:r>
              <a:rPr lang="en-US" dirty="0" err="1"/>
              <a:t>su</a:t>
            </a:r>
            <a:r>
              <a:rPr lang="en-US" dirty="0"/>
              <a:t> Grad Zagreb </a:t>
            </a:r>
            <a:r>
              <a:rPr lang="en-US" dirty="0" err="1"/>
              <a:t>i</a:t>
            </a:r>
            <a:r>
              <a:rPr lang="en-US" dirty="0"/>
              <a:t> </a:t>
            </a:r>
            <a:r>
              <a:rPr lang="en-US" dirty="0" err="1"/>
              <a:t>Ministar</a:t>
            </a:r>
            <a:r>
              <a:rPr lang="en-US" dirty="0"/>
              <a:t> </a:t>
            </a:r>
            <a:r>
              <a:rPr lang="en-US" dirty="0" err="1"/>
              <a:t>kulture</a:t>
            </a:r>
            <a:r>
              <a:rPr lang="en-US" dirty="0"/>
              <a:t> </a:t>
            </a:r>
            <a:r>
              <a:rPr lang="en-US" dirty="0" err="1"/>
              <a:t>uskratili</a:t>
            </a:r>
            <a:r>
              <a:rPr lang="en-US" dirty="0"/>
              <a:t> </a:t>
            </a:r>
            <a:r>
              <a:rPr lang="en-US" dirty="0" err="1"/>
              <a:t>novac</a:t>
            </a:r>
            <a:r>
              <a:rPr lang="en-US" dirty="0"/>
              <a:t> </a:t>
            </a:r>
            <a:r>
              <a:rPr lang="en-US" dirty="0" err="1"/>
              <a:t>za</a:t>
            </a:r>
            <a:r>
              <a:rPr lang="en-US" dirty="0"/>
              <a:t> </a:t>
            </a:r>
            <a:r>
              <a:rPr lang="en-US" dirty="0" err="1"/>
              <a:t>njegov</a:t>
            </a:r>
            <a:r>
              <a:rPr lang="en-US" dirty="0"/>
              <a:t> ‘</a:t>
            </a:r>
            <a:r>
              <a:rPr lang="en-US" dirty="0" err="1"/>
              <a:t>kulturni</a:t>
            </a:r>
            <a:r>
              <a:rPr lang="en-US" dirty="0"/>
              <a:t> </a:t>
            </a:r>
            <a:r>
              <a:rPr lang="en-US" dirty="0" err="1"/>
              <a:t>projekt</a:t>
            </a:r>
            <a:r>
              <a:rPr lang="en-US" dirty="0" smtClean="0"/>
              <a:t>’”</a:t>
            </a:r>
            <a:endParaRPr lang="hr-HR" dirty="0" smtClean="0"/>
          </a:p>
          <a:p>
            <a:r>
              <a:rPr lang="en-US" dirty="0"/>
              <a:t>g. </a:t>
            </a:r>
            <a:r>
              <a:rPr lang="en-US" dirty="0" err="1"/>
              <a:t>Bitorajac</a:t>
            </a:r>
            <a:r>
              <a:rPr lang="en-US" dirty="0"/>
              <a:t> “</a:t>
            </a:r>
            <a:r>
              <a:rPr lang="en-US" dirty="0" err="1"/>
              <a:t>živi</a:t>
            </a:r>
            <a:r>
              <a:rPr lang="en-US" dirty="0"/>
              <a:t> u 150 </a:t>
            </a:r>
            <a:r>
              <a:rPr lang="en-US" dirty="0" err="1"/>
              <a:t>kvadrata</a:t>
            </a:r>
            <a:r>
              <a:rPr lang="en-US" dirty="0"/>
              <a:t>, </a:t>
            </a:r>
            <a:r>
              <a:rPr lang="en-US" dirty="0" err="1"/>
              <a:t>stanu</a:t>
            </a:r>
            <a:r>
              <a:rPr lang="en-US" dirty="0"/>
              <a:t> </a:t>
            </a:r>
            <a:r>
              <a:rPr lang="en-US" dirty="0" err="1"/>
              <a:t>koji</a:t>
            </a:r>
            <a:r>
              <a:rPr lang="en-US" dirty="0"/>
              <a:t> je </a:t>
            </a:r>
            <a:r>
              <a:rPr lang="en-US" dirty="0" err="1"/>
              <a:t>naslijedio</a:t>
            </a:r>
            <a:r>
              <a:rPr lang="en-US" dirty="0"/>
              <a:t> od </a:t>
            </a:r>
            <a:r>
              <a:rPr lang="en-US" dirty="0" err="1"/>
              <a:t>djeda</a:t>
            </a:r>
            <a:r>
              <a:rPr lang="en-US" dirty="0"/>
              <a:t> </a:t>
            </a:r>
            <a:r>
              <a:rPr lang="en-US" dirty="0" err="1"/>
              <a:t>i</a:t>
            </a:r>
            <a:r>
              <a:rPr lang="en-US" dirty="0"/>
              <a:t> bake – </a:t>
            </a:r>
            <a:r>
              <a:rPr lang="en-US" dirty="0" err="1"/>
              <a:t>partizanskih</a:t>
            </a:r>
            <a:r>
              <a:rPr lang="en-US" dirty="0"/>
              <a:t> </a:t>
            </a:r>
            <a:r>
              <a:rPr lang="en-US" dirty="0" err="1"/>
              <a:t>glavešina</a:t>
            </a:r>
            <a:r>
              <a:rPr lang="en-US" dirty="0"/>
              <a:t> </a:t>
            </a:r>
            <a:r>
              <a:rPr lang="en-US" dirty="0" err="1"/>
              <a:t>i</a:t>
            </a:r>
            <a:r>
              <a:rPr lang="en-US" dirty="0"/>
              <a:t> </a:t>
            </a:r>
            <a:r>
              <a:rPr lang="en-US" dirty="0" err="1"/>
              <a:t>rođaka</a:t>
            </a:r>
            <a:r>
              <a:rPr lang="en-US" dirty="0"/>
              <a:t> </a:t>
            </a:r>
            <a:r>
              <a:rPr lang="en-US" dirty="0" err="1"/>
              <a:t>zloglasnog</a:t>
            </a:r>
            <a:r>
              <a:rPr lang="en-US" dirty="0"/>
              <a:t> </a:t>
            </a:r>
            <a:r>
              <a:rPr lang="en-US" dirty="0" err="1"/>
              <a:t>srpskog</a:t>
            </a:r>
            <a:r>
              <a:rPr lang="en-US" dirty="0"/>
              <a:t> </a:t>
            </a:r>
            <a:r>
              <a:rPr lang="en-US" dirty="0" err="1"/>
              <a:t>admirala</a:t>
            </a:r>
            <a:r>
              <a:rPr lang="en-US" dirty="0"/>
              <a:t> </a:t>
            </a:r>
            <a:r>
              <a:rPr lang="en-US" dirty="0" err="1"/>
              <a:t>Branka</a:t>
            </a:r>
            <a:r>
              <a:rPr lang="en-US" dirty="0"/>
              <a:t> </a:t>
            </a:r>
            <a:r>
              <a:rPr lang="en-US" dirty="0" err="1"/>
              <a:t>Mamule</a:t>
            </a:r>
            <a:r>
              <a:rPr lang="en-US" dirty="0" smtClean="0"/>
              <a:t>”</a:t>
            </a:r>
            <a:endParaRPr lang="hr-HR" dirty="0" smtClean="0"/>
          </a:p>
          <a:p>
            <a:r>
              <a:rPr lang="en-US" dirty="0" err="1"/>
              <a:t>Bitorajčeva</a:t>
            </a:r>
            <a:r>
              <a:rPr lang="en-US" dirty="0"/>
              <a:t> </a:t>
            </a:r>
            <a:r>
              <a:rPr lang="en-US" dirty="0" err="1"/>
              <a:t>baka</a:t>
            </a:r>
            <a:r>
              <a:rPr lang="en-US" dirty="0"/>
              <a:t> </a:t>
            </a:r>
            <a:r>
              <a:rPr lang="en-US" dirty="0" err="1"/>
              <a:t>bila</a:t>
            </a:r>
            <a:r>
              <a:rPr lang="en-US" dirty="0"/>
              <a:t> </a:t>
            </a:r>
            <a:r>
              <a:rPr lang="en-US" dirty="0" err="1"/>
              <a:t>rođaka</a:t>
            </a:r>
            <a:r>
              <a:rPr lang="en-US" dirty="0"/>
              <a:t> </a:t>
            </a:r>
            <a:r>
              <a:rPr lang="en-US" dirty="0" err="1"/>
              <a:t>zloglasnog</a:t>
            </a:r>
            <a:r>
              <a:rPr lang="en-US" dirty="0"/>
              <a:t> </a:t>
            </a:r>
            <a:r>
              <a:rPr lang="en-US" dirty="0" err="1"/>
              <a:t>jugoslavenskog</a:t>
            </a:r>
            <a:r>
              <a:rPr lang="en-US" dirty="0"/>
              <a:t> </a:t>
            </a:r>
            <a:r>
              <a:rPr lang="en-US" dirty="0" err="1"/>
              <a:t>admirala</a:t>
            </a:r>
            <a:r>
              <a:rPr lang="en-US" dirty="0"/>
              <a:t> </a:t>
            </a:r>
            <a:r>
              <a:rPr lang="en-US" dirty="0" err="1"/>
              <a:t>Branka</a:t>
            </a:r>
            <a:r>
              <a:rPr lang="en-US" dirty="0"/>
              <a:t> </a:t>
            </a:r>
            <a:r>
              <a:rPr lang="en-US" dirty="0" err="1"/>
              <a:t>Mamule</a:t>
            </a:r>
            <a:r>
              <a:rPr lang="en-US" dirty="0"/>
              <a:t> </a:t>
            </a:r>
            <a:r>
              <a:rPr lang="en-US" dirty="0" err="1"/>
              <a:t>i</a:t>
            </a:r>
            <a:r>
              <a:rPr lang="en-US" dirty="0"/>
              <a:t> </a:t>
            </a:r>
            <a:r>
              <a:rPr lang="en-US" dirty="0" err="1"/>
              <a:t>Titova</a:t>
            </a:r>
            <a:r>
              <a:rPr lang="en-US" dirty="0"/>
              <a:t> </a:t>
            </a:r>
            <a:r>
              <a:rPr lang="en-US" dirty="0" err="1"/>
              <a:t>kuharica</a:t>
            </a:r>
            <a:r>
              <a:rPr lang="en-US" dirty="0"/>
              <a:t>, a </a:t>
            </a:r>
            <a:r>
              <a:rPr lang="en-US" dirty="0" err="1"/>
              <a:t>djed</a:t>
            </a:r>
            <a:r>
              <a:rPr lang="en-US" dirty="0"/>
              <a:t> </a:t>
            </a:r>
            <a:r>
              <a:rPr lang="en-US" dirty="0" err="1"/>
              <a:t>istaknuti</a:t>
            </a:r>
            <a:r>
              <a:rPr lang="en-US" dirty="0"/>
              <a:t> </a:t>
            </a:r>
            <a:r>
              <a:rPr lang="en-US" dirty="0" err="1"/>
              <a:t>partizan</a:t>
            </a:r>
            <a:r>
              <a:rPr lang="en-US" dirty="0"/>
              <a:t> </a:t>
            </a:r>
            <a:r>
              <a:rPr lang="en-US" dirty="0" err="1"/>
              <a:t>i</a:t>
            </a:r>
            <a:r>
              <a:rPr lang="en-US" dirty="0"/>
              <a:t> </a:t>
            </a:r>
            <a:r>
              <a:rPr lang="en-US" dirty="0" err="1"/>
              <a:t>komandant</a:t>
            </a:r>
            <a:r>
              <a:rPr lang="en-US" dirty="0"/>
              <a:t> </a:t>
            </a:r>
            <a:r>
              <a:rPr lang="en-US" dirty="0" err="1"/>
              <a:t>kasarne</a:t>
            </a:r>
            <a:r>
              <a:rPr lang="en-US" dirty="0"/>
              <a:t> JNA. </a:t>
            </a:r>
            <a:r>
              <a:rPr lang="en-US" dirty="0" err="1"/>
              <a:t>Nakon</a:t>
            </a:r>
            <a:r>
              <a:rPr lang="en-US" dirty="0"/>
              <a:t> rata </a:t>
            </a:r>
            <a:r>
              <a:rPr lang="en-US" dirty="0" err="1"/>
              <a:t>za</a:t>
            </a:r>
            <a:r>
              <a:rPr lang="en-US" dirty="0"/>
              <a:t> </a:t>
            </a:r>
            <a:r>
              <a:rPr lang="en-US" dirty="0" err="1"/>
              <a:t>nagradu</a:t>
            </a:r>
            <a:r>
              <a:rPr lang="en-US" dirty="0"/>
              <a:t> </a:t>
            </a:r>
            <a:r>
              <a:rPr lang="en-US" dirty="0" err="1"/>
              <a:t>su</a:t>
            </a:r>
            <a:r>
              <a:rPr lang="en-US" dirty="0"/>
              <a:t> </a:t>
            </a:r>
            <a:r>
              <a:rPr lang="en-US" dirty="0" err="1"/>
              <a:t>dobili</a:t>
            </a:r>
            <a:r>
              <a:rPr lang="en-US" dirty="0"/>
              <a:t> </a:t>
            </a:r>
            <a:r>
              <a:rPr lang="en-US" dirty="0" err="1"/>
              <a:t>stan</a:t>
            </a:r>
            <a:r>
              <a:rPr lang="en-US" dirty="0"/>
              <a:t> u </a:t>
            </a:r>
            <a:r>
              <a:rPr lang="en-US" dirty="0" err="1"/>
              <a:t>Vodnikovoj</a:t>
            </a:r>
            <a:r>
              <a:rPr lang="en-US" dirty="0" smtClean="0"/>
              <a:t>”</a:t>
            </a:r>
            <a:endParaRPr lang="hr-HR" dirty="0" smtClean="0"/>
          </a:p>
          <a:p>
            <a:r>
              <a:rPr lang="en-US" dirty="0"/>
              <a:t>u </a:t>
            </a:r>
            <a:r>
              <a:rPr lang="en-US" dirty="0" err="1"/>
              <a:t>lipnju</a:t>
            </a:r>
            <a:r>
              <a:rPr lang="en-US" dirty="0"/>
              <a:t> 1991. </a:t>
            </a:r>
            <a:r>
              <a:rPr lang="en-US" dirty="0" err="1"/>
              <a:t>godine</a:t>
            </a:r>
            <a:r>
              <a:rPr lang="en-US" dirty="0"/>
              <a:t> – </a:t>
            </a:r>
            <a:r>
              <a:rPr lang="en-US" dirty="0" err="1"/>
              <a:t>nakon</a:t>
            </a:r>
            <a:r>
              <a:rPr lang="en-US" dirty="0"/>
              <a:t> </a:t>
            </a:r>
            <a:r>
              <a:rPr lang="en-US" dirty="0" err="1"/>
              <a:t>pokolja</a:t>
            </a:r>
            <a:r>
              <a:rPr lang="en-US" dirty="0"/>
              <a:t> u </a:t>
            </a:r>
            <a:r>
              <a:rPr lang="en-US" dirty="0" err="1"/>
              <a:t>Borovu</a:t>
            </a:r>
            <a:r>
              <a:rPr lang="en-US" dirty="0"/>
              <a:t> </a:t>
            </a:r>
            <a:r>
              <a:rPr lang="en-US" dirty="0" err="1"/>
              <a:t>Selu</a:t>
            </a:r>
            <a:r>
              <a:rPr lang="en-US" dirty="0"/>
              <a:t>, </a:t>
            </a:r>
            <a:r>
              <a:rPr lang="en-US" dirty="0" err="1"/>
              <a:t>dok</a:t>
            </a:r>
            <a:r>
              <a:rPr lang="en-US" dirty="0"/>
              <a:t> </a:t>
            </a:r>
            <a:r>
              <a:rPr lang="en-US" dirty="0" err="1"/>
              <a:t>su</a:t>
            </a:r>
            <a:r>
              <a:rPr lang="en-US" dirty="0"/>
              <a:t> </a:t>
            </a:r>
            <a:r>
              <a:rPr lang="en-US" dirty="0" err="1"/>
              <a:t>mnogi</a:t>
            </a:r>
            <a:r>
              <a:rPr lang="en-US" dirty="0"/>
              <a:t> </a:t>
            </a:r>
            <a:r>
              <a:rPr lang="en-US" dirty="0" err="1"/>
              <a:t>Hrvati</a:t>
            </a:r>
            <a:r>
              <a:rPr lang="en-US" dirty="0"/>
              <a:t> </a:t>
            </a:r>
            <a:r>
              <a:rPr lang="en-US" dirty="0" err="1"/>
              <a:t>izbjegavali</a:t>
            </a:r>
            <a:r>
              <a:rPr lang="en-US" dirty="0"/>
              <a:t> JNA, </a:t>
            </a:r>
            <a:r>
              <a:rPr lang="en-US" dirty="0" err="1"/>
              <a:t>Bitorajac</a:t>
            </a:r>
            <a:r>
              <a:rPr lang="en-US" dirty="0"/>
              <a:t> </a:t>
            </a:r>
            <a:r>
              <a:rPr lang="en-US" dirty="0" err="1"/>
              <a:t>među</a:t>
            </a:r>
            <a:r>
              <a:rPr lang="en-US" dirty="0"/>
              <a:t> </a:t>
            </a:r>
            <a:r>
              <a:rPr lang="en-US" dirty="0" err="1"/>
              <a:t>zadnjima</a:t>
            </a:r>
            <a:r>
              <a:rPr lang="en-US" dirty="0"/>
              <a:t>, </a:t>
            </a:r>
            <a:r>
              <a:rPr lang="en-US" dirty="0" err="1"/>
              <a:t>otišao</a:t>
            </a:r>
            <a:r>
              <a:rPr lang="en-US" dirty="0"/>
              <a:t> </a:t>
            </a:r>
            <a:r>
              <a:rPr lang="en-US" dirty="0" err="1"/>
              <a:t>na</a:t>
            </a:r>
            <a:r>
              <a:rPr lang="en-US" dirty="0"/>
              <a:t> </a:t>
            </a:r>
            <a:r>
              <a:rPr lang="en-US" dirty="0" err="1"/>
              <a:t>odsluženje</a:t>
            </a:r>
            <a:r>
              <a:rPr lang="en-US" dirty="0"/>
              <a:t> </a:t>
            </a:r>
            <a:r>
              <a:rPr lang="en-US" dirty="0" err="1"/>
              <a:t>vojnog</a:t>
            </a:r>
            <a:r>
              <a:rPr lang="en-US" dirty="0"/>
              <a:t> </a:t>
            </a:r>
            <a:r>
              <a:rPr lang="en-US" dirty="0" err="1"/>
              <a:t>roka</a:t>
            </a:r>
            <a:r>
              <a:rPr lang="en-US" dirty="0"/>
              <a:t> u </a:t>
            </a:r>
            <a:r>
              <a:rPr lang="en-US" dirty="0" err="1"/>
              <a:t>neprijateljsku</a:t>
            </a:r>
            <a:r>
              <a:rPr lang="en-US" dirty="0"/>
              <a:t> </a:t>
            </a:r>
            <a:r>
              <a:rPr lang="en-US" dirty="0" err="1"/>
              <a:t>vojsku</a:t>
            </a:r>
            <a:r>
              <a:rPr lang="en-US" dirty="0"/>
              <a:t> </a:t>
            </a:r>
            <a:r>
              <a:rPr lang="en-US" dirty="0" err="1"/>
              <a:t>te</a:t>
            </a:r>
            <a:r>
              <a:rPr lang="en-US" dirty="0"/>
              <a:t> da </a:t>
            </a:r>
            <a:r>
              <a:rPr lang="en-US" dirty="0" err="1"/>
              <a:t>su</a:t>
            </a:r>
            <a:r>
              <a:rPr lang="en-US" dirty="0"/>
              <a:t> g. </a:t>
            </a:r>
            <a:r>
              <a:rPr lang="en-US" dirty="0" err="1"/>
              <a:t>Bitorajac</a:t>
            </a:r>
            <a:r>
              <a:rPr lang="en-US" dirty="0"/>
              <a:t> </a:t>
            </a:r>
            <a:r>
              <a:rPr lang="en-US" dirty="0" err="1"/>
              <a:t>ili</a:t>
            </a:r>
            <a:r>
              <a:rPr lang="en-US" dirty="0"/>
              <a:t> </a:t>
            </a:r>
            <a:r>
              <a:rPr lang="en-US" dirty="0" err="1"/>
              <a:t>članovi</a:t>
            </a:r>
            <a:r>
              <a:rPr lang="en-US" dirty="0"/>
              <a:t> </a:t>
            </a:r>
            <a:r>
              <a:rPr lang="en-US" dirty="0" err="1"/>
              <a:t>njegove</a:t>
            </a:r>
            <a:r>
              <a:rPr lang="en-US" dirty="0"/>
              <a:t> </a:t>
            </a:r>
            <a:r>
              <a:rPr lang="en-US" dirty="0" err="1"/>
              <a:t>obitelji</a:t>
            </a:r>
            <a:r>
              <a:rPr lang="en-US" dirty="0"/>
              <a:t> </a:t>
            </a:r>
            <a:r>
              <a:rPr lang="en-US" dirty="0" err="1"/>
              <a:t>došli</a:t>
            </a:r>
            <a:r>
              <a:rPr lang="en-US" dirty="0"/>
              <a:t> </a:t>
            </a:r>
            <a:r>
              <a:rPr lang="en-US" dirty="0" err="1"/>
              <a:t>iz</a:t>
            </a:r>
            <a:r>
              <a:rPr lang="en-US" dirty="0"/>
              <a:t> </a:t>
            </a:r>
            <a:r>
              <a:rPr lang="en-US" dirty="0" err="1"/>
              <a:t>šume</a:t>
            </a:r>
            <a:r>
              <a:rPr lang="en-US" dirty="0"/>
              <a:t>, </a:t>
            </a:r>
            <a:r>
              <a:rPr lang="en-US" dirty="0" err="1"/>
              <a:t>većina</a:t>
            </a:r>
            <a:r>
              <a:rPr lang="en-US" dirty="0"/>
              <a:t> </a:t>
            </a:r>
            <a:r>
              <a:rPr lang="en-US" dirty="0" err="1"/>
              <a:t>ostala</a:t>
            </a:r>
            <a:r>
              <a:rPr lang="en-US" dirty="0"/>
              <a:t> u </a:t>
            </a:r>
            <a:r>
              <a:rPr lang="en-US" dirty="0" err="1"/>
              <a:t>Zagrebu</a:t>
            </a:r>
            <a:r>
              <a:rPr lang="en-US" dirty="0"/>
              <a:t> </a:t>
            </a:r>
            <a:r>
              <a:rPr lang="en-US" dirty="0" err="1"/>
              <a:t>i</a:t>
            </a:r>
            <a:r>
              <a:rPr lang="en-US" dirty="0"/>
              <a:t> </a:t>
            </a:r>
            <a:r>
              <a:rPr lang="en-US" dirty="0" err="1"/>
              <a:t>većina</a:t>
            </a:r>
            <a:r>
              <a:rPr lang="en-US" dirty="0"/>
              <a:t> </a:t>
            </a:r>
            <a:r>
              <a:rPr lang="en-US" dirty="0" err="1"/>
              <a:t>ušla</a:t>
            </a:r>
            <a:r>
              <a:rPr lang="en-US" dirty="0"/>
              <a:t> u </a:t>
            </a:r>
            <a:r>
              <a:rPr lang="en-US" dirty="0" err="1"/>
              <a:t>hrvatske</a:t>
            </a:r>
            <a:r>
              <a:rPr lang="en-US" dirty="0"/>
              <a:t> </a:t>
            </a:r>
            <a:r>
              <a:rPr lang="en-US" dirty="0" err="1"/>
              <a:t>stanove</a:t>
            </a:r>
            <a:r>
              <a:rPr lang="en-US" dirty="0"/>
              <a:t> – </a:t>
            </a:r>
            <a:r>
              <a:rPr lang="en-US" dirty="0" err="1"/>
              <a:t>što</a:t>
            </a:r>
            <a:r>
              <a:rPr lang="en-US" dirty="0"/>
              <a:t> </a:t>
            </a:r>
            <a:r>
              <a:rPr lang="en-US" dirty="0" err="1"/>
              <a:t>milom</a:t>
            </a:r>
            <a:r>
              <a:rPr lang="en-US" dirty="0"/>
              <a:t>, </a:t>
            </a:r>
            <a:r>
              <a:rPr lang="en-US" dirty="0" err="1"/>
              <a:t>što</a:t>
            </a:r>
            <a:r>
              <a:rPr lang="en-US" dirty="0"/>
              <a:t> </a:t>
            </a:r>
            <a:r>
              <a:rPr lang="en-US" dirty="0" err="1"/>
              <a:t>silom</a:t>
            </a:r>
            <a:r>
              <a:rPr lang="en-US" dirty="0"/>
              <a:t>… </a:t>
            </a:r>
            <a:r>
              <a:rPr lang="en-US" dirty="0" err="1"/>
              <a:t>Mnogi</a:t>
            </a:r>
            <a:r>
              <a:rPr lang="en-US" dirty="0"/>
              <a:t> </a:t>
            </a:r>
            <a:r>
              <a:rPr lang="en-US" dirty="0" err="1"/>
              <a:t>i</a:t>
            </a:r>
            <a:r>
              <a:rPr lang="en-US" dirty="0"/>
              <a:t> </a:t>
            </a:r>
            <a:r>
              <a:rPr lang="en-US" dirty="0" err="1"/>
              <a:t>danas</a:t>
            </a:r>
            <a:r>
              <a:rPr lang="en-US" dirty="0"/>
              <a:t> </a:t>
            </a:r>
            <a:r>
              <a:rPr lang="en-US" dirty="0" err="1"/>
              <a:t>žive</a:t>
            </a:r>
            <a:r>
              <a:rPr lang="en-US" dirty="0"/>
              <a:t> u </a:t>
            </a:r>
            <a:r>
              <a:rPr lang="en-US" dirty="0" err="1"/>
              <a:t>ukradenim</a:t>
            </a:r>
            <a:r>
              <a:rPr lang="en-US" dirty="0"/>
              <a:t> </a:t>
            </a:r>
            <a:r>
              <a:rPr lang="en-US" dirty="0" err="1"/>
              <a:t>tuđim</a:t>
            </a:r>
            <a:r>
              <a:rPr lang="en-US" dirty="0"/>
              <a:t> </a:t>
            </a:r>
            <a:r>
              <a:rPr lang="en-US" dirty="0" err="1"/>
              <a:t>kućama</a:t>
            </a:r>
            <a:r>
              <a:rPr lang="en-US" dirty="0"/>
              <a:t> </a:t>
            </a:r>
            <a:r>
              <a:rPr lang="en-US" dirty="0" err="1"/>
              <a:t>i</a:t>
            </a:r>
            <a:r>
              <a:rPr lang="en-US" dirty="0"/>
              <a:t> </a:t>
            </a:r>
            <a:r>
              <a:rPr lang="en-US" dirty="0" err="1"/>
              <a:t>stanovima</a:t>
            </a:r>
            <a:endParaRPr lang="hr-HR" dirty="0" smtClean="0"/>
          </a:p>
          <a:p>
            <a:endParaRPr lang="en-US" dirty="0"/>
          </a:p>
        </p:txBody>
      </p:sp>
    </p:spTree>
    <p:extLst>
      <p:ext uri="{BB962C8B-B14F-4D97-AF65-F5344CB8AC3E}">
        <p14:creationId xmlns:p14="http://schemas.microsoft.com/office/powerpoint/2010/main" val="1765196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Primjer: Vjeroučitelj i govor mržnje u školi </a:t>
            </a:r>
            <a:endParaRPr lang="en-US" dirty="0"/>
          </a:p>
        </p:txBody>
      </p:sp>
      <p:sp>
        <p:nvSpPr>
          <p:cNvPr id="3" name="Content Placeholder 2"/>
          <p:cNvSpPr>
            <a:spLocks noGrp="1"/>
          </p:cNvSpPr>
          <p:nvPr>
            <p:ph idx="1"/>
          </p:nvPr>
        </p:nvSpPr>
        <p:spPr>
          <a:xfrm>
            <a:off x="1097280" y="1845733"/>
            <a:ext cx="10058400" cy="4521815"/>
          </a:xfrm>
        </p:spPr>
        <p:txBody>
          <a:bodyPr>
            <a:normAutofit lnSpcReduction="10000"/>
          </a:bodyPr>
          <a:lstStyle/>
          <a:p>
            <a:r>
              <a:rPr lang="hr-HR" dirty="0" smtClean="0"/>
              <a:t>J</a:t>
            </a:r>
            <a:r>
              <a:rPr lang="en-US" dirty="0" err="1" smtClean="0"/>
              <a:t>edan</a:t>
            </a:r>
            <a:r>
              <a:rPr lang="en-US" dirty="0" smtClean="0"/>
              <a:t> </a:t>
            </a:r>
            <a:r>
              <a:rPr lang="en-US" dirty="0" err="1"/>
              <a:t>učenik</a:t>
            </a:r>
            <a:r>
              <a:rPr lang="en-US" dirty="0"/>
              <a:t> je </a:t>
            </a:r>
            <a:r>
              <a:rPr lang="en-US" dirty="0" err="1"/>
              <a:t>snimio</a:t>
            </a:r>
            <a:r>
              <a:rPr lang="en-US" dirty="0"/>
              <a:t> "</a:t>
            </a:r>
            <a:r>
              <a:rPr lang="en-US" dirty="0" err="1"/>
              <a:t>propovijed</a:t>
            </a:r>
            <a:r>
              <a:rPr lang="en-US" dirty="0"/>
              <a:t>" </a:t>
            </a:r>
            <a:r>
              <a:rPr lang="en-US" dirty="0" err="1"/>
              <a:t>vjeroučitelja</a:t>
            </a:r>
            <a:r>
              <a:rPr lang="en-US" dirty="0"/>
              <a:t> </a:t>
            </a:r>
            <a:r>
              <a:rPr lang="en-US" dirty="0" err="1"/>
              <a:t>Krešimira</a:t>
            </a:r>
            <a:r>
              <a:rPr lang="en-US" dirty="0"/>
              <a:t> </a:t>
            </a:r>
            <a:r>
              <a:rPr lang="en-US" dirty="0" err="1"/>
              <a:t>Bagarića</a:t>
            </a:r>
            <a:r>
              <a:rPr lang="en-US" dirty="0"/>
              <a:t> u </a:t>
            </a:r>
            <a:r>
              <a:rPr lang="en-US" dirty="0" err="1"/>
              <a:t>zagrebačkoj</a:t>
            </a:r>
            <a:r>
              <a:rPr lang="en-US" dirty="0"/>
              <a:t> </a:t>
            </a:r>
            <a:r>
              <a:rPr lang="en-US" dirty="0" err="1"/>
              <a:t>školi</a:t>
            </a:r>
            <a:r>
              <a:rPr lang="en-US" dirty="0"/>
              <a:t> "</a:t>
            </a:r>
            <a:r>
              <a:rPr lang="en-US" dirty="0" err="1"/>
              <a:t>Matija</a:t>
            </a:r>
            <a:r>
              <a:rPr lang="en-US" dirty="0"/>
              <a:t> </a:t>
            </a:r>
            <a:r>
              <a:rPr lang="en-US" dirty="0" err="1" smtClean="0"/>
              <a:t>Gubec</a:t>
            </a:r>
            <a:r>
              <a:rPr lang="hr-HR" dirty="0" smtClean="0"/>
              <a:t>: </a:t>
            </a:r>
            <a:endParaRPr lang="en-US" dirty="0"/>
          </a:p>
          <a:p>
            <a:r>
              <a:rPr lang="en-US" dirty="0" err="1" smtClean="0"/>
              <a:t>Vjeroučitelj</a:t>
            </a:r>
            <a:r>
              <a:rPr lang="en-US" dirty="0" smtClean="0"/>
              <a:t> </a:t>
            </a:r>
            <a:r>
              <a:rPr lang="en-US" dirty="0"/>
              <a:t>je </a:t>
            </a:r>
            <a:r>
              <a:rPr lang="en-US" dirty="0" err="1"/>
              <a:t>djeci</a:t>
            </a:r>
            <a:r>
              <a:rPr lang="en-US" dirty="0"/>
              <a:t> </a:t>
            </a:r>
            <a:r>
              <a:rPr lang="en-US" dirty="0" err="1"/>
              <a:t>objasnio</a:t>
            </a:r>
            <a:r>
              <a:rPr lang="en-US" dirty="0"/>
              <a:t> </a:t>
            </a:r>
            <a:r>
              <a:rPr lang="en-US" dirty="0" err="1"/>
              <a:t>kako</a:t>
            </a:r>
            <a:r>
              <a:rPr lang="en-US" dirty="0"/>
              <a:t> je, </a:t>
            </a:r>
            <a:r>
              <a:rPr lang="en-US" dirty="0" err="1"/>
              <a:t>prema</a:t>
            </a:r>
            <a:r>
              <a:rPr lang="en-US" dirty="0"/>
              <a:t> </a:t>
            </a:r>
            <a:r>
              <a:rPr lang="en-US" dirty="0" err="1"/>
              <a:t>njegovom</a:t>
            </a:r>
            <a:r>
              <a:rPr lang="en-US" dirty="0"/>
              <a:t> </a:t>
            </a:r>
            <a:r>
              <a:rPr lang="en-US" dirty="0" err="1"/>
              <a:t>mišljenju</a:t>
            </a:r>
            <a:r>
              <a:rPr lang="en-US" dirty="0"/>
              <a:t>, </a:t>
            </a:r>
            <a:r>
              <a:rPr lang="en-US" dirty="0" err="1"/>
              <a:t>trebalo</a:t>
            </a:r>
            <a:r>
              <a:rPr lang="en-US" dirty="0"/>
              <a:t> da </a:t>
            </a:r>
            <a:r>
              <a:rPr lang="en-US" dirty="0" err="1"/>
              <a:t>izgleda</a:t>
            </a:r>
            <a:r>
              <a:rPr lang="en-US" dirty="0"/>
              <a:t> </a:t>
            </a:r>
            <a:r>
              <a:rPr lang="en-US" dirty="0" err="1"/>
              <a:t>operacija</a:t>
            </a:r>
            <a:r>
              <a:rPr lang="en-US" dirty="0"/>
              <a:t> "</a:t>
            </a:r>
            <a:r>
              <a:rPr lang="en-US" dirty="0" err="1" smtClean="0"/>
              <a:t>Oluja</a:t>
            </a:r>
            <a:r>
              <a:rPr lang="en-US" dirty="0" smtClean="0"/>
              <a:t>„</a:t>
            </a:r>
            <a:r>
              <a:rPr lang="hr-HR" dirty="0" smtClean="0"/>
              <a:t>: </a:t>
            </a:r>
            <a:endParaRPr lang="en-US" dirty="0"/>
          </a:p>
          <a:p>
            <a:r>
              <a:rPr lang="en-US" dirty="0"/>
              <a:t>"</a:t>
            </a:r>
            <a:r>
              <a:rPr lang="en-US" dirty="0" err="1"/>
              <a:t>Mi</a:t>
            </a:r>
            <a:r>
              <a:rPr lang="en-US" dirty="0"/>
              <a:t> </a:t>
            </a:r>
            <a:r>
              <a:rPr lang="en-US" dirty="0" err="1"/>
              <a:t>smo</a:t>
            </a:r>
            <a:r>
              <a:rPr lang="en-US" dirty="0"/>
              <a:t> </a:t>
            </a:r>
            <a:r>
              <a:rPr lang="en-US" dirty="0" err="1"/>
              <a:t>budale</a:t>
            </a:r>
            <a:r>
              <a:rPr lang="en-US" dirty="0"/>
              <a:t>, </a:t>
            </a:r>
            <a:r>
              <a:rPr lang="en-US" dirty="0" err="1"/>
              <a:t>trebalo</a:t>
            </a:r>
            <a:r>
              <a:rPr lang="en-US" dirty="0"/>
              <a:t> je da </a:t>
            </a:r>
            <a:r>
              <a:rPr lang="en-US" dirty="0" err="1"/>
              <a:t>pustimo</a:t>
            </a:r>
            <a:r>
              <a:rPr lang="en-US" dirty="0"/>
              <a:t> </a:t>
            </a:r>
            <a:r>
              <a:rPr lang="en-US" dirty="0" err="1"/>
              <a:t>dva</a:t>
            </a:r>
            <a:r>
              <a:rPr lang="en-US" dirty="0"/>
              <a:t> </a:t>
            </a:r>
            <a:r>
              <a:rPr lang="en-US" dirty="0" err="1"/>
              <a:t>koridora</a:t>
            </a:r>
            <a:r>
              <a:rPr lang="en-US" dirty="0"/>
              <a:t>, </a:t>
            </a:r>
            <a:r>
              <a:rPr lang="en-US" dirty="0" err="1"/>
              <a:t>jedan</a:t>
            </a:r>
            <a:r>
              <a:rPr lang="en-US" dirty="0"/>
              <a:t> do </a:t>
            </a:r>
            <a:r>
              <a:rPr lang="en-US" dirty="0" err="1"/>
              <a:t>Zagreba</a:t>
            </a:r>
            <a:r>
              <a:rPr lang="en-US" dirty="0"/>
              <a:t>, a </a:t>
            </a:r>
            <a:r>
              <a:rPr lang="en-US" dirty="0" err="1"/>
              <a:t>drugi</a:t>
            </a:r>
            <a:r>
              <a:rPr lang="en-US" dirty="0"/>
              <a:t> do </a:t>
            </a:r>
            <a:r>
              <a:rPr lang="en-US" dirty="0" err="1"/>
              <a:t>Rijeke</a:t>
            </a:r>
            <a:r>
              <a:rPr lang="en-US" dirty="0"/>
              <a:t>, pa </a:t>
            </a:r>
            <a:r>
              <a:rPr lang="en-US" dirty="0" err="1"/>
              <a:t>kad</a:t>
            </a:r>
            <a:r>
              <a:rPr lang="en-US" dirty="0"/>
              <a:t> </a:t>
            </a:r>
            <a:r>
              <a:rPr lang="en-US" dirty="0" err="1"/>
              <a:t>im</a:t>
            </a:r>
            <a:r>
              <a:rPr lang="en-US" dirty="0"/>
              <a:t> </a:t>
            </a:r>
            <a:r>
              <a:rPr lang="en-US" dirty="0" err="1"/>
              <a:t>nabijaju</a:t>
            </a:r>
            <a:r>
              <a:rPr lang="en-US" dirty="0"/>
              <a:t> </a:t>
            </a:r>
            <a:r>
              <a:rPr lang="en-US" dirty="0" err="1"/>
              <a:t>glave</a:t>
            </a:r>
            <a:r>
              <a:rPr lang="en-US" dirty="0"/>
              <a:t> </a:t>
            </a:r>
            <a:r>
              <a:rPr lang="en-US" dirty="0" err="1"/>
              <a:t>na</a:t>
            </a:r>
            <a:r>
              <a:rPr lang="en-US" dirty="0"/>
              <a:t> </a:t>
            </a:r>
            <a:r>
              <a:rPr lang="en-US" dirty="0" err="1"/>
              <a:t>kolac</a:t>
            </a:r>
            <a:r>
              <a:rPr lang="en-US" dirty="0"/>
              <a:t>, </a:t>
            </a:r>
            <a:r>
              <a:rPr lang="en-US" dirty="0" err="1"/>
              <a:t>onda</a:t>
            </a:r>
            <a:r>
              <a:rPr lang="en-US" dirty="0"/>
              <a:t> da </a:t>
            </a:r>
            <a:r>
              <a:rPr lang="en-US" dirty="0" err="1"/>
              <a:t>uđemo</a:t>
            </a:r>
            <a:r>
              <a:rPr lang="en-US" dirty="0"/>
              <a:t>. </a:t>
            </a:r>
            <a:r>
              <a:rPr lang="en-US" dirty="0" err="1"/>
              <a:t>Tako</a:t>
            </a:r>
            <a:r>
              <a:rPr lang="en-US" dirty="0"/>
              <a:t> je </a:t>
            </a:r>
            <a:r>
              <a:rPr lang="en-US" dirty="0" err="1"/>
              <a:t>trebalo</a:t>
            </a:r>
            <a:r>
              <a:rPr lang="en-US" dirty="0"/>
              <a:t> da </a:t>
            </a:r>
            <a:r>
              <a:rPr lang="en-US" dirty="0" err="1"/>
              <a:t>bude</a:t>
            </a:r>
            <a:r>
              <a:rPr lang="en-US" dirty="0"/>
              <a:t> </a:t>
            </a:r>
            <a:r>
              <a:rPr lang="en-US" dirty="0" err="1"/>
              <a:t>finoj</a:t>
            </a:r>
            <a:r>
              <a:rPr lang="en-US" dirty="0"/>
              <a:t> </a:t>
            </a:r>
            <a:r>
              <a:rPr lang="en-US" dirty="0" err="1"/>
              <a:t>zagrebačkoj</a:t>
            </a:r>
            <a:r>
              <a:rPr lang="en-US" dirty="0"/>
              <a:t> </a:t>
            </a:r>
            <a:r>
              <a:rPr lang="en-US" dirty="0" err="1"/>
              <a:t>gospodi</a:t>
            </a:r>
            <a:r>
              <a:rPr lang="en-US" dirty="0"/>
              <a:t> </a:t>
            </a:r>
            <a:r>
              <a:rPr lang="en-US" dirty="0" err="1"/>
              <a:t>koja</a:t>
            </a:r>
            <a:r>
              <a:rPr lang="en-US" dirty="0"/>
              <a:t> </a:t>
            </a:r>
            <a:r>
              <a:rPr lang="en-US" dirty="0" err="1"/>
              <a:t>misli</a:t>
            </a:r>
            <a:r>
              <a:rPr lang="en-US" dirty="0"/>
              <a:t> da se </a:t>
            </a:r>
            <a:r>
              <a:rPr lang="en-US" dirty="0" err="1"/>
              <a:t>Hrvatska</a:t>
            </a:r>
            <a:r>
              <a:rPr lang="en-US" dirty="0"/>
              <a:t> </a:t>
            </a:r>
            <a:r>
              <a:rPr lang="en-US" dirty="0" err="1"/>
              <a:t>završava</a:t>
            </a:r>
            <a:r>
              <a:rPr lang="en-US" dirty="0"/>
              <a:t> u </a:t>
            </a:r>
            <a:r>
              <a:rPr lang="en-US" dirty="0" err="1"/>
              <a:t>Karlovcu</a:t>
            </a:r>
            <a:r>
              <a:rPr lang="en-US" dirty="0"/>
              <a:t>. </a:t>
            </a:r>
            <a:r>
              <a:rPr lang="en-US" dirty="0" err="1"/>
              <a:t>Debili</a:t>
            </a:r>
            <a:r>
              <a:rPr lang="en-US" dirty="0"/>
              <a:t> </a:t>
            </a:r>
            <a:r>
              <a:rPr lang="en-US" dirty="0" err="1"/>
              <a:t>i</a:t>
            </a:r>
            <a:r>
              <a:rPr lang="en-US" dirty="0"/>
              <a:t> </a:t>
            </a:r>
            <a:r>
              <a:rPr lang="en-US" dirty="0" err="1"/>
              <a:t>kreteni</a:t>
            </a:r>
            <a:r>
              <a:rPr lang="en-US" dirty="0"/>
              <a:t>. </a:t>
            </a:r>
            <a:r>
              <a:rPr lang="en-US" dirty="0" err="1"/>
              <a:t>Kratkovidni</a:t>
            </a:r>
            <a:r>
              <a:rPr lang="en-US" dirty="0"/>
              <a:t>", </a:t>
            </a:r>
            <a:r>
              <a:rPr lang="en-US" dirty="0" err="1"/>
              <a:t>rekao</a:t>
            </a:r>
            <a:r>
              <a:rPr lang="en-US" dirty="0"/>
              <a:t> je </a:t>
            </a:r>
            <a:r>
              <a:rPr lang="en-US" dirty="0" err="1"/>
              <a:t>Bagaric</a:t>
            </a:r>
            <a:r>
              <a:rPr lang="en-US" dirty="0"/>
              <a:t>́.</a:t>
            </a:r>
          </a:p>
          <a:p>
            <a:r>
              <a:rPr lang="en-US" dirty="0" err="1"/>
              <a:t>Snimak</a:t>
            </a:r>
            <a:r>
              <a:rPr lang="en-US" dirty="0"/>
              <a:t> je </a:t>
            </a:r>
            <a:r>
              <a:rPr lang="en-US" dirty="0" err="1"/>
              <a:t>nastao</a:t>
            </a:r>
            <a:r>
              <a:rPr lang="en-US" dirty="0"/>
              <a:t> </a:t>
            </a:r>
            <a:r>
              <a:rPr lang="en-US" dirty="0" err="1"/>
              <a:t>neposredno</a:t>
            </a:r>
            <a:r>
              <a:rPr lang="en-US" dirty="0"/>
              <a:t> </a:t>
            </a:r>
            <a:r>
              <a:rPr lang="en-US" dirty="0" err="1"/>
              <a:t>poslije</a:t>
            </a:r>
            <a:r>
              <a:rPr lang="en-US" dirty="0"/>
              <a:t> </a:t>
            </a:r>
            <a:r>
              <a:rPr lang="en-US" dirty="0" err="1"/>
              <a:t>presude</a:t>
            </a:r>
            <a:r>
              <a:rPr lang="en-US" dirty="0"/>
              <a:t> </a:t>
            </a:r>
            <a:r>
              <a:rPr lang="en-US" dirty="0" err="1"/>
              <a:t>hrvatskoj</a:t>
            </a:r>
            <a:r>
              <a:rPr lang="en-US" dirty="0"/>
              <a:t> </a:t>
            </a:r>
            <a:r>
              <a:rPr lang="en-US" dirty="0" err="1"/>
              <a:t>šestorci</a:t>
            </a:r>
            <a:r>
              <a:rPr lang="en-US" dirty="0"/>
              <a:t> </a:t>
            </a:r>
            <a:r>
              <a:rPr lang="en-US" dirty="0" err="1"/>
              <a:t>i</a:t>
            </a:r>
            <a:r>
              <a:rPr lang="en-US" dirty="0"/>
              <a:t> </a:t>
            </a:r>
            <a:r>
              <a:rPr lang="en-US" dirty="0" err="1"/>
              <a:t>samoubistva</a:t>
            </a:r>
            <a:r>
              <a:rPr lang="en-US" dirty="0"/>
              <a:t> </a:t>
            </a:r>
            <a:r>
              <a:rPr lang="en-US" dirty="0" err="1"/>
              <a:t>Slobodana</a:t>
            </a:r>
            <a:r>
              <a:rPr lang="en-US" dirty="0"/>
              <a:t> </a:t>
            </a:r>
            <a:r>
              <a:rPr lang="en-US" dirty="0" err="1"/>
              <a:t>Praljka</a:t>
            </a:r>
            <a:r>
              <a:rPr lang="en-US" dirty="0"/>
              <a:t> u </a:t>
            </a:r>
            <a:r>
              <a:rPr lang="en-US" dirty="0" err="1"/>
              <a:t>Haškom</a:t>
            </a:r>
            <a:r>
              <a:rPr lang="en-US" dirty="0"/>
              <a:t> </a:t>
            </a:r>
            <a:r>
              <a:rPr lang="en-US" dirty="0" err="1"/>
              <a:t>tribunalu</a:t>
            </a:r>
            <a:r>
              <a:rPr lang="en-US" dirty="0"/>
              <a:t>, pa je </a:t>
            </a:r>
            <a:r>
              <a:rPr lang="en-US" dirty="0" err="1"/>
              <a:t>vjeroučitelj</a:t>
            </a:r>
            <a:r>
              <a:rPr lang="en-US" dirty="0"/>
              <a:t> </a:t>
            </a:r>
            <a:r>
              <a:rPr lang="en-US" dirty="0" err="1"/>
              <a:t>govorio</a:t>
            </a:r>
            <a:r>
              <a:rPr lang="en-US" dirty="0"/>
              <a:t> </a:t>
            </a:r>
            <a:r>
              <a:rPr lang="en-US" dirty="0" err="1"/>
              <a:t>i</a:t>
            </a:r>
            <a:r>
              <a:rPr lang="en-US" dirty="0"/>
              <a:t> o </a:t>
            </a:r>
            <a:r>
              <a:rPr lang="en-US" dirty="0" err="1"/>
              <a:t>situaciji</a:t>
            </a:r>
            <a:r>
              <a:rPr lang="en-US" dirty="0"/>
              <a:t> u </a:t>
            </a:r>
            <a:r>
              <a:rPr lang="en-US" dirty="0" err="1"/>
              <a:t>BiH</a:t>
            </a:r>
            <a:r>
              <a:rPr lang="en-US" dirty="0"/>
              <a:t>.</a:t>
            </a:r>
          </a:p>
          <a:p>
            <a:r>
              <a:rPr lang="en-US" dirty="0"/>
              <a:t>"</a:t>
            </a:r>
            <a:r>
              <a:rPr lang="en-US" dirty="0" err="1"/>
              <a:t>Ispada</a:t>
            </a:r>
            <a:r>
              <a:rPr lang="en-US" dirty="0"/>
              <a:t> da je Ratko Mladić bio u </a:t>
            </a:r>
            <a:r>
              <a:rPr lang="en-US" dirty="0" err="1"/>
              <a:t>pravu</a:t>
            </a:r>
            <a:r>
              <a:rPr lang="en-US" dirty="0"/>
              <a:t>. On je </a:t>
            </a:r>
            <a:r>
              <a:rPr lang="en-US" dirty="0" err="1"/>
              <a:t>svoje</a:t>
            </a:r>
            <a:r>
              <a:rPr lang="en-US" dirty="0"/>
              <a:t> </a:t>
            </a:r>
            <a:r>
              <a:rPr lang="en-US" dirty="0" err="1"/>
              <a:t>zaštitio</a:t>
            </a:r>
            <a:r>
              <a:rPr lang="en-US" dirty="0"/>
              <a:t>. On je bio u </a:t>
            </a:r>
            <a:r>
              <a:rPr lang="en-US" dirty="0" err="1"/>
              <a:t>pravu</a:t>
            </a:r>
            <a:r>
              <a:rPr lang="en-US" dirty="0"/>
              <a:t> </a:t>
            </a:r>
            <a:r>
              <a:rPr lang="en-US" dirty="0" err="1"/>
              <a:t>za</a:t>
            </a:r>
            <a:r>
              <a:rPr lang="en-US" dirty="0"/>
              <a:t> </a:t>
            </a:r>
            <a:r>
              <a:rPr lang="en-US" dirty="0" err="1"/>
              <a:t>srpske</a:t>
            </a:r>
            <a:r>
              <a:rPr lang="en-US" dirty="0"/>
              <a:t> </a:t>
            </a:r>
            <a:r>
              <a:rPr lang="en-US" dirty="0" err="1"/>
              <a:t>interese</a:t>
            </a:r>
            <a:r>
              <a:rPr lang="en-US" dirty="0"/>
              <a:t>, mi </a:t>
            </a:r>
            <a:r>
              <a:rPr lang="en-US" dirty="0" err="1"/>
              <a:t>imamo</a:t>
            </a:r>
            <a:r>
              <a:rPr lang="en-US" dirty="0"/>
              <a:t> </a:t>
            </a:r>
            <a:r>
              <a:rPr lang="en-US" dirty="0" err="1"/>
              <a:t>duduke</a:t>
            </a:r>
            <a:r>
              <a:rPr lang="en-US" dirty="0"/>
              <a:t>. </a:t>
            </a:r>
            <a:r>
              <a:rPr lang="en-US" dirty="0" err="1"/>
              <a:t>Uz</a:t>
            </a:r>
            <a:r>
              <a:rPr lang="en-US" dirty="0"/>
              <a:t> </a:t>
            </a:r>
            <a:r>
              <a:rPr lang="en-US" dirty="0" err="1"/>
              <a:t>poštovanje</a:t>
            </a:r>
            <a:r>
              <a:rPr lang="en-US" dirty="0"/>
              <a:t> </a:t>
            </a:r>
            <a:r>
              <a:rPr lang="en-US" dirty="0" err="1"/>
              <a:t>prema</a:t>
            </a:r>
            <a:r>
              <a:rPr lang="en-US" dirty="0"/>
              <a:t> </a:t>
            </a:r>
            <a:r>
              <a:rPr lang="en-US" dirty="0" err="1"/>
              <a:t>duducima</a:t>
            </a:r>
            <a:r>
              <a:rPr lang="en-US" dirty="0"/>
              <a:t>. </a:t>
            </a:r>
            <a:r>
              <a:rPr lang="en-US" dirty="0" err="1"/>
              <a:t>Može</a:t>
            </a:r>
            <a:r>
              <a:rPr lang="en-US" dirty="0"/>
              <a:t> </a:t>
            </a:r>
            <a:r>
              <a:rPr lang="en-US" dirty="0" err="1"/>
              <a:t>i</a:t>
            </a:r>
            <a:r>
              <a:rPr lang="en-US" dirty="0"/>
              <a:t> </a:t>
            </a:r>
            <a:r>
              <a:rPr lang="en-US" dirty="0" err="1"/>
              <a:t>učitelj</a:t>
            </a:r>
            <a:r>
              <a:rPr lang="en-US" dirty="0"/>
              <a:t> da </a:t>
            </a:r>
            <a:r>
              <a:rPr lang="en-US" dirty="0" err="1"/>
              <a:t>bude</a:t>
            </a:r>
            <a:r>
              <a:rPr lang="en-US" dirty="0"/>
              <a:t> </a:t>
            </a:r>
            <a:r>
              <a:rPr lang="en-US" dirty="0" err="1"/>
              <a:t>lud</a:t>
            </a:r>
            <a:r>
              <a:rPr lang="en-US" dirty="0"/>
              <a:t> </a:t>
            </a:r>
            <a:r>
              <a:rPr lang="en-US" dirty="0" err="1"/>
              <a:t>ponekad</a:t>
            </a:r>
            <a:r>
              <a:rPr lang="en-US" dirty="0"/>
              <a:t>", </a:t>
            </a:r>
            <a:r>
              <a:rPr lang="en-US" dirty="0" err="1"/>
              <a:t>rekao</a:t>
            </a:r>
            <a:r>
              <a:rPr lang="en-US" dirty="0"/>
              <a:t> je </a:t>
            </a:r>
            <a:r>
              <a:rPr lang="en-US" dirty="0" err="1"/>
              <a:t>Bagaric</a:t>
            </a:r>
            <a:r>
              <a:rPr lang="en-US" dirty="0"/>
              <a:t>́</a:t>
            </a:r>
            <a:r>
              <a:rPr lang="en-US" dirty="0" smtClean="0"/>
              <a:t>.</a:t>
            </a:r>
            <a:endParaRPr lang="hr-HR" dirty="0" smtClean="0"/>
          </a:p>
          <a:p>
            <a:r>
              <a:rPr lang="hr-HR" dirty="0" err="1"/>
              <a:t>I</a:t>
            </a:r>
            <a:r>
              <a:rPr lang="en-US" dirty="0" err="1" smtClean="0"/>
              <a:t>sticao</a:t>
            </a:r>
            <a:r>
              <a:rPr lang="en-US" dirty="0" smtClean="0"/>
              <a:t> </a:t>
            </a:r>
            <a:r>
              <a:rPr lang="en-US" dirty="0" err="1"/>
              <a:t>i</a:t>
            </a:r>
            <a:r>
              <a:rPr lang="en-US" dirty="0"/>
              <a:t> da </a:t>
            </a:r>
            <a:r>
              <a:rPr lang="en-US" dirty="0" err="1"/>
              <a:t>bivšeg</a:t>
            </a:r>
            <a:r>
              <a:rPr lang="en-US" dirty="0"/>
              <a:t> </a:t>
            </a:r>
            <a:r>
              <a:rPr lang="en-US" dirty="0" err="1"/>
              <a:t>predsjednika</a:t>
            </a:r>
            <a:r>
              <a:rPr lang="en-US" dirty="0"/>
              <a:t> </a:t>
            </a:r>
            <a:r>
              <a:rPr lang="en-US" dirty="0" err="1"/>
              <a:t>Stjepana</a:t>
            </a:r>
            <a:r>
              <a:rPr lang="en-US" dirty="0"/>
              <a:t> </a:t>
            </a:r>
            <a:r>
              <a:rPr lang="en-US" dirty="0" err="1"/>
              <a:t>Mesića</a:t>
            </a:r>
            <a:r>
              <a:rPr lang="en-US" dirty="0"/>
              <a:t> </a:t>
            </a:r>
            <a:r>
              <a:rPr lang="en-US" dirty="0" err="1"/>
              <a:t>i</a:t>
            </a:r>
            <a:r>
              <a:rPr lang="en-US" dirty="0"/>
              <a:t> </a:t>
            </a:r>
            <a:r>
              <a:rPr lang="hr-HR" dirty="0" smtClean="0"/>
              <a:t>ministricu vanjskih poslova</a:t>
            </a:r>
            <a:r>
              <a:rPr lang="en-US" dirty="0" smtClean="0"/>
              <a:t> </a:t>
            </a:r>
            <a:r>
              <a:rPr lang="en-US" dirty="0" err="1"/>
              <a:t>Vesnu</a:t>
            </a:r>
            <a:r>
              <a:rPr lang="en-US" dirty="0"/>
              <a:t> </a:t>
            </a:r>
            <a:r>
              <a:rPr lang="en-US" dirty="0" err="1"/>
              <a:t>Pusic</a:t>
            </a:r>
            <a:r>
              <a:rPr lang="en-US" dirty="0"/>
              <a:t>́ </a:t>
            </a:r>
            <a:r>
              <a:rPr lang="en-US" b="1" dirty="0"/>
              <a:t>"</a:t>
            </a:r>
            <a:r>
              <a:rPr lang="en-US" b="1" dirty="0" err="1"/>
              <a:t>treba</a:t>
            </a:r>
            <a:r>
              <a:rPr lang="en-US" b="1" dirty="0"/>
              <a:t> </a:t>
            </a:r>
            <a:r>
              <a:rPr lang="en-US" b="1" dirty="0" err="1"/>
              <a:t>ubiti</a:t>
            </a:r>
            <a:r>
              <a:rPr lang="en-US" b="1" dirty="0"/>
              <a:t> </a:t>
            </a:r>
            <a:r>
              <a:rPr lang="en-US" b="1" dirty="0" err="1"/>
              <a:t>metkom</a:t>
            </a:r>
            <a:r>
              <a:rPr lang="en-US" b="1" dirty="0"/>
              <a:t> u </a:t>
            </a:r>
            <a:r>
              <a:rPr lang="en-US" b="1" dirty="0" err="1"/>
              <a:t>glavu</a:t>
            </a:r>
            <a:r>
              <a:rPr lang="en-US" b="1" dirty="0"/>
              <a:t> </a:t>
            </a:r>
            <a:r>
              <a:rPr lang="en-US" b="1" dirty="0" err="1"/>
              <a:t>i</a:t>
            </a:r>
            <a:r>
              <a:rPr lang="en-US" b="1" dirty="0"/>
              <a:t> </a:t>
            </a:r>
            <a:r>
              <a:rPr lang="en-US" b="1" dirty="0" err="1"/>
              <a:t>baciti</a:t>
            </a:r>
            <a:r>
              <a:rPr lang="en-US" b="1" dirty="0"/>
              <a:t> u </a:t>
            </a:r>
            <a:r>
              <a:rPr lang="en-US" b="1" dirty="0" err="1"/>
              <a:t>prvu</a:t>
            </a:r>
            <a:r>
              <a:rPr lang="en-US" b="1" dirty="0"/>
              <a:t> </a:t>
            </a:r>
            <a:r>
              <a:rPr lang="en-US" b="1" dirty="0" err="1"/>
              <a:t>septičku</a:t>
            </a:r>
            <a:r>
              <a:rPr lang="en-US" b="1" dirty="0"/>
              <a:t> </a:t>
            </a:r>
            <a:r>
              <a:rPr lang="en-US" b="1" dirty="0" err="1"/>
              <a:t>jamu</a:t>
            </a:r>
            <a:r>
              <a:rPr lang="en-US" b="1" dirty="0"/>
              <a:t>".</a:t>
            </a:r>
          </a:p>
        </p:txBody>
      </p:sp>
    </p:spTree>
    <p:extLst>
      <p:ext uri="{BB962C8B-B14F-4D97-AF65-F5344CB8AC3E}">
        <p14:creationId xmlns:p14="http://schemas.microsoft.com/office/powerpoint/2010/main" val="3434903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Primjer: kampanja protiv Istanbulske konvencije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istinaoistanbulskoj.info/neprihvatljivo-u-istanbulskoj-konvenciji</a:t>
            </a:r>
            <a:endParaRPr lang="hr-HR" dirty="0" smtClean="0"/>
          </a:p>
          <a:p>
            <a:r>
              <a:rPr lang="en-US" dirty="0">
                <a:hlinkClick r:id="rId3"/>
              </a:rPr>
              <a:t>http://</a:t>
            </a:r>
            <a:r>
              <a:rPr lang="en-US" dirty="0" smtClean="0">
                <a:hlinkClick r:id="rId3"/>
              </a:rPr>
              <a:t>istinaoistanbulskoj.info/rodna-ideologija-u-svijetu</a:t>
            </a:r>
            <a:endParaRPr lang="hr-HR" dirty="0" smtClean="0"/>
          </a:p>
          <a:p>
            <a:endParaRPr lang="hr-HR" dirty="0" smtClean="0"/>
          </a:p>
          <a:p>
            <a:r>
              <a:rPr lang="hr-HR" dirty="0" smtClean="0"/>
              <a:t>Kombinacija fake news-a i širenja netrpeljivosti prema transrodnim osobama; vrlo teško je dokazati govor mržnje usprkos činjenici da je kampanja rezultira povećanim nasilnim incidentima i napadima na transrodne osobe </a:t>
            </a:r>
            <a:endParaRPr lang="en-US" dirty="0"/>
          </a:p>
        </p:txBody>
      </p:sp>
    </p:spTree>
    <p:extLst>
      <p:ext uri="{BB962C8B-B14F-4D97-AF65-F5344CB8AC3E}">
        <p14:creationId xmlns:p14="http://schemas.microsoft.com/office/powerpoint/2010/main" val="1945257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Primjer: antimigrantski govor </a:t>
            </a:r>
            <a:endParaRPr lang="en-US" dirty="0"/>
          </a:p>
        </p:txBody>
      </p:sp>
      <p:sp>
        <p:nvSpPr>
          <p:cNvPr id="3" name="Content Placeholder 2"/>
          <p:cNvSpPr>
            <a:spLocks noGrp="1"/>
          </p:cNvSpPr>
          <p:nvPr>
            <p:ph idx="1"/>
          </p:nvPr>
        </p:nvSpPr>
        <p:spPr>
          <a:xfrm>
            <a:off x="1097280" y="1845733"/>
            <a:ext cx="10058400" cy="4488565"/>
          </a:xfrm>
        </p:spPr>
        <p:txBody>
          <a:bodyPr>
            <a:noAutofit/>
          </a:bodyPr>
          <a:lstStyle/>
          <a:p>
            <a:r>
              <a:rPr lang="hr-HR" sz="2800" dirty="0" smtClean="0"/>
              <a:t>Predsjednica RH, Kolinda Grabar Kitarović, intervju Kleine Zeitung </a:t>
            </a:r>
          </a:p>
          <a:p>
            <a:r>
              <a:rPr lang="en-US" sz="2800" dirty="0"/>
              <a:t>“</a:t>
            </a:r>
            <a:r>
              <a:rPr lang="en-US" sz="2800" dirty="0" err="1"/>
              <a:t>Bila</a:t>
            </a:r>
            <a:r>
              <a:rPr lang="en-US" sz="2800" dirty="0"/>
              <a:t> </a:t>
            </a:r>
            <a:r>
              <a:rPr lang="en-US" sz="2800" dirty="0" err="1"/>
              <a:t>sam</a:t>
            </a:r>
            <a:r>
              <a:rPr lang="en-US" sz="2800" dirty="0"/>
              <a:t> </a:t>
            </a:r>
            <a:r>
              <a:rPr lang="en-US" sz="2800" dirty="0" err="1"/>
              <a:t>više</a:t>
            </a:r>
            <a:r>
              <a:rPr lang="en-US" sz="2800" dirty="0"/>
              <a:t> puta u </a:t>
            </a:r>
            <a:r>
              <a:rPr lang="en-US" sz="2800" dirty="0" err="1"/>
              <a:t>Afganistanu</a:t>
            </a:r>
            <a:r>
              <a:rPr lang="en-US" sz="2800" dirty="0"/>
              <a:t>, </a:t>
            </a:r>
            <a:r>
              <a:rPr lang="en-US" sz="2800" dirty="0" err="1"/>
              <a:t>i</a:t>
            </a:r>
            <a:r>
              <a:rPr lang="en-US" sz="2800" dirty="0"/>
              <a:t> </a:t>
            </a:r>
            <a:r>
              <a:rPr lang="en-US" sz="2800" dirty="0" err="1"/>
              <a:t>vjerujte</a:t>
            </a:r>
            <a:r>
              <a:rPr lang="en-US" sz="2800" dirty="0"/>
              <a:t>, </a:t>
            </a:r>
            <a:r>
              <a:rPr lang="en-US" sz="2800" dirty="0" err="1"/>
              <a:t>nije</a:t>
            </a:r>
            <a:r>
              <a:rPr lang="en-US" sz="2800" dirty="0"/>
              <a:t> </a:t>
            </a:r>
            <a:r>
              <a:rPr lang="en-US" sz="2800" dirty="0" err="1"/>
              <a:t>svatko</a:t>
            </a:r>
            <a:r>
              <a:rPr lang="en-US" sz="2800" dirty="0"/>
              <a:t> </a:t>
            </a:r>
            <a:r>
              <a:rPr lang="en-US" sz="2800" dirty="0" err="1"/>
              <a:t>tko</a:t>
            </a:r>
            <a:r>
              <a:rPr lang="en-US" sz="2800" dirty="0"/>
              <a:t> </a:t>
            </a:r>
            <a:r>
              <a:rPr lang="en-US" sz="2800" dirty="0" err="1"/>
              <a:t>dolazi</a:t>
            </a:r>
            <a:r>
              <a:rPr lang="en-US" sz="2800" dirty="0"/>
              <a:t> u </a:t>
            </a:r>
            <a:r>
              <a:rPr lang="en-US" sz="2800" dirty="0" err="1"/>
              <a:t>Europu</a:t>
            </a:r>
            <a:r>
              <a:rPr lang="en-US" sz="2800" dirty="0"/>
              <a:t> </a:t>
            </a:r>
            <a:r>
              <a:rPr lang="en-US" sz="2800" dirty="0" err="1"/>
              <a:t>demokratski</a:t>
            </a:r>
            <a:r>
              <a:rPr lang="en-US" sz="2800" dirty="0"/>
              <a:t> </a:t>
            </a:r>
            <a:r>
              <a:rPr lang="en-US" sz="2800" dirty="0" err="1"/>
              <a:t>raspoložen</a:t>
            </a:r>
            <a:r>
              <a:rPr lang="en-US" sz="2800" dirty="0" smtClean="0"/>
              <a:t>“</a:t>
            </a:r>
            <a:endParaRPr lang="hr-HR" sz="2800" dirty="0" smtClean="0"/>
          </a:p>
          <a:p>
            <a:r>
              <a:rPr lang="en-US" sz="2800" dirty="0"/>
              <a:t>Grabar-</a:t>
            </a:r>
            <a:r>
              <a:rPr lang="en-US" sz="2800" dirty="0" err="1"/>
              <a:t>Kitarović</a:t>
            </a:r>
            <a:r>
              <a:rPr lang="en-US" sz="2800" dirty="0"/>
              <a:t> je </a:t>
            </a:r>
            <a:r>
              <a:rPr lang="en-US" sz="2800" dirty="0" err="1"/>
              <a:t>svoju</a:t>
            </a:r>
            <a:r>
              <a:rPr lang="en-US" sz="2800" dirty="0"/>
              <a:t> </a:t>
            </a:r>
            <a:r>
              <a:rPr lang="en-US" sz="2800" dirty="0" err="1"/>
              <a:t>tvrdnju</a:t>
            </a:r>
            <a:r>
              <a:rPr lang="en-US" sz="2800" dirty="0"/>
              <a:t> da </a:t>
            </a:r>
            <a:r>
              <a:rPr lang="en-US" sz="2800" dirty="0" err="1"/>
              <a:t>hrvatski</a:t>
            </a:r>
            <a:r>
              <a:rPr lang="en-US" sz="2800" dirty="0"/>
              <a:t> </a:t>
            </a:r>
            <a:r>
              <a:rPr lang="en-US" sz="2800" dirty="0" err="1"/>
              <a:t>muslimani</a:t>
            </a:r>
            <a:r>
              <a:rPr lang="en-US" sz="2800" dirty="0"/>
              <a:t> </a:t>
            </a:r>
            <a:r>
              <a:rPr lang="en-US" sz="2800" dirty="0" err="1"/>
              <a:t>žive</a:t>
            </a:r>
            <a:r>
              <a:rPr lang="en-US" sz="2800" dirty="0"/>
              <a:t> u </a:t>
            </a:r>
            <a:r>
              <a:rPr lang="en-US" sz="2800" dirty="0" err="1"/>
              <a:t>strahu</a:t>
            </a:r>
            <a:r>
              <a:rPr lang="en-US" sz="2800" dirty="0"/>
              <a:t> </a:t>
            </a:r>
            <a:r>
              <a:rPr lang="en-US" sz="2800" dirty="0" err="1"/>
              <a:t>objasnila</a:t>
            </a:r>
            <a:r>
              <a:rPr lang="en-US" sz="2800" dirty="0"/>
              <a:t> </a:t>
            </a:r>
            <a:r>
              <a:rPr lang="en-US" sz="2800" dirty="0" err="1"/>
              <a:t>svojim</a:t>
            </a:r>
            <a:r>
              <a:rPr lang="en-US" sz="2800" dirty="0"/>
              <a:t> </a:t>
            </a:r>
            <a:r>
              <a:rPr lang="en-US" sz="2800" dirty="0" err="1"/>
              <a:t>nedavnim</a:t>
            </a:r>
            <a:r>
              <a:rPr lang="en-US" sz="2800" dirty="0"/>
              <a:t> </a:t>
            </a:r>
            <a:r>
              <a:rPr lang="en-US" sz="2800" dirty="0" err="1"/>
              <a:t>razgovorom</a:t>
            </a:r>
            <a:r>
              <a:rPr lang="en-US" sz="2800" dirty="0"/>
              <a:t> s “</a:t>
            </a:r>
            <a:r>
              <a:rPr lang="en-US" sz="2800" dirty="0" err="1"/>
              <a:t>hrvatskim</a:t>
            </a:r>
            <a:r>
              <a:rPr lang="en-US" sz="2800" dirty="0"/>
              <a:t> </a:t>
            </a:r>
            <a:r>
              <a:rPr lang="en-US" sz="2800" dirty="0" err="1"/>
              <a:t>muftijom</a:t>
            </a:r>
            <a:r>
              <a:rPr lang="en-US" sz="2800" dirty="0"/>
              <a:t>”. On je, </a:t>
            </a:r>
            <a:r>
              <a:rPr lang="en-US" sz="2800" dirty="0" err="1"/>
              <a:t>prema</a:t>
            </a:r>
            <a:r>
              <a:rPr lang="en-US" sz="2800" dirty="0"/>
              <a:t> </a:t>
            </a:r>
            <a:r>
              <a:rPr lang="en-US" sz="2800" dirty="0" err="1"/>
              <a:t>njezinim</a:t>
            </a:r>
            <a:r>
              <a:rPr lang="en-US" sz="2800" dirty="0"/>
              <a:t> </a:t>
            </a:r>
            <a:r>
              <a:rPr lang="en-US" sz="2800" dirty="0" err="1"/>
              <a:t>riječima</a:t>
            </a:r>
            <a:r>
              <a:rPr lang="en-US" sz="2800" dirty="0"/>
              <a:t>, “</a:t>
            </a:r>
            <a:r>
              <a:rPr lang="en-US" sz="2800" dirty="0" err="1"/>
              <a:t>potpuno</a:t>
            </a:r>
            <a:r>
              <a:rPr lang="en-US" sz="2800" dirty="0"/>
              <a:t> </a:t>
            </a:r>
            <a:r>
              <a:rPr lang="en-US" sz="2800" dirty="0" err="1"/>
              <a:t>iscrpljen</a:t>
            </a:r>
            <a:r>
              <a:rPr lang="en-US" sz="2800" dirty="0"/>
              <a:t> od </a:t>
            </a:r>
            <a:r>
              <a:rPr lang="en-US" sz="2800" dirty="0" err="1"/>
              <a:t>nastojanja</a:t>
            </a:r>
            <a:r>
              <a:rPr lang="en-US" sz="2800" dirty="0"/>
              <a:t> da </a:t>
            </a:r>
            <a:r>
              <a:rPr lang="en-US" sz="2800" dirty="0" err="1"/>
              <a:t>migrante</a:t>
            </a:r>
            <a:r>
              <a:rPr lang="en-US" sz="2800" dirty="0"/>
              <a:t> </a:t>
            </a:r>
            <a:r>
              <a:rPr lang="en-US" sz="2800" dirty="0" err="1"/>
              <a:t>uključi</a:t>
            </a:r>
            <a:r>
              <a:rPr lang="en-US" sz="2800" dirty="0"/>
              <a:t> u </a:t>
            </a:r>
            <a:r>
              <a:rPr lang="en-US" sz="2800" dirty="0" err="1"/>
              <a:t>hrvatsku</a:t>
            </a:r>
            <a:r>
              <a:rPr lang="en-US" sz="2800" dirty="0"/>
              <a:t> </a:t>
            </a:r>
            <a:r>
              <a:rPr lang="en-US" sz="2800" dirty="0" err="1"/>
              <a:t>muslimansku</a:t>
            </a:r>
            <a:r>
              <a:rPr lang="en-US" sz="2800" dirty="0"/>
              <a:t> </a:t>
            </a:r>
            <a:r>
              <a:rPr lang="en-US" sz="2800" dirty="0" err="1"/>
              <a:t>zajednicu</a:t>
            </a:r>
            <a:r>
              <a:rPr lang="en-US" sz="2800" dirty="0"/>
              <a:t>, </a:t>
            </a:r>
            <a:r>
              <a:rPr lang="en-US" sz="2800" dirty="0" err="1"/>
              <a:t>koja</a:t>
            </a:r>
            <a:r>
              <a:rPr lang="en-US" sz="2800" dirty="0"/>
              <a:t> je </a:t>
            </a:r>
            <a:r>
              <a:rPr lang="en-US" sz="2800" dirty="0" err="1"/>
              <a:t>integrirana</a:t>
            </a:r>
            <a:r>
              <a:rPr lang="en-US" sz="2800" dirty="0"/>
              <a:t> u </a:t>
            </a:r>
            <a:r>
              <a:rPr lang="en-US" sz="2800" dirty="0" err="1"/>
              <a:t>hrvatsko</a:t>
            </a:r>
            <a:r>
              <a:rPr lang="en-US" sz="2800" dirty="0"/>
              <a:t> </a:t>
            </a:r>
            <a:r>
              <a:rPr lang="en-US" sz="2800" dirty="0" err="1"/>
              <a:t>društvo</a:t>
            </a:r>
            <a:r>
              <a:rPr lang="en-US" sz="2800" dirty="0" smtClean="0"/>
              <a:t>”.</a:t>
            </a:r>
            <a:endParaRPr lang="hr-HR" sz="2800" dirty="0" smtClean="0"/>
          </a:p>
          <a:p>
            <a:r>
              <a:rPr lang="en-US" sz="2800" dirty="0"/>
              <a:t>O </a:t>
            </a:r>
            <a:r>
              <a:rPr lang="en-US" sz="2800" dirty="0" err="1"/>
              <a:t>temi</a:t>
            </a:r>
            <a:r>
              <a:rPr lang="en-US" sz="2800" dirty="0"/>
              <a:t> </a:t>
            </a:r>
            <a:r>
              <a:rPr lang="en-US" sz="2800" dirty="0" err="1"/>
              <a:t>nacionalizma</a:t>
            </a:r>
            <a:r>
              <a:rPr lang="en-US" sz="2800" dirty="0"/>
              <a:t>, Grabar-</a:t>
            </a:r>
            <a:r>
              <a:rPr lang="en-US" sz="2800" dirty="0" err="1"/>
              <a:t>Kitarović</a:t>
            </a:r>
            <a:r>
              <a:rPr lang="en-US" sz="2800" dirty="0"/>
              <a:t> je </a:t>
            </a:r>
            <a:r>
              <a:rPr lang="en-US" sz="2800" dirty="0" err="1"/>
              <a:t>kazala</a:t>
            </a:r>
            <a:r>
              <a:rPr lang="en-US" sz="2800" dirty="0"/>
              <a:t> da </a:t>
            </a:r>
            <a:r>
              <a:rPr lang="en-US" sz="2800" dirty="0" err="1"/>
              <a:t>nacionalizam</a:t>
            </a:r>
            <a:r>
              <a:rPr lang="en-US" sz="2800" dirty="0"/>
              <a:t> </a:t>
            </a:r>
            <a:r>
              <a:rPr lang="en-US" sz="2800" dirty="0" err="1"/>
              <a:t>privlači</a:t>
            </a:r>
            <a:r>
              <a:rPr lang="en-US" sz="2800" dirty="0"/>
              <a:t> </a:t>
            </a:r>
            <a:r>
              <a:rPr lang="en-US" sz="2800" dirty="0" err="1"/>
              <a:t>sve</a:t>
            </a:r>
            <a:r>
              <a:rPr lang="en-US" sz="2800" dirty="0"/>
              <a:t> </a:t>
            </a:r>
            <a:r>
              <a:rPr lang="en-US" sz="2800" dirty="0" err="1"/>
              <a:t>više</a:t>
            </a:r>
            <a:r>
              <a:rPr lang="en-US" sz="2800" dirty="0"/>
              <a:t> </a:t>
            </a:r>
            <a:r>
              <a:rPr lang="en-US" sz="2800" dirty="0" err="1"/>
              <a:t>pristaša</a:t>
            </a:r>
            <a:r>
              <a:rPr lang="en-US" sz="2800" dirty="0"/>
              <a:t> u </a:t>
            </a:r>
            <a:r>
              <a:rPr lang="en-US" sz="2800" dirty="0" err="1"/>
              <a:t>Europi</a:t>
            </a:r>
            <a:r>
              <a:rPr lang="en-US" sz="2800" dirty="0"/>
              <a:t> </a:t>
            </a:r>
            <a:r>
              <a:rPr lang="en-US" sz="2800" dirty="0" err="1"/>
              <a:t>zato</a:t>
            </a:r>
            <a:r>
              <a:rPr lang="en-US" sz="2800" dirty="0"/>
              <a:t> </a:t>
            </a:r>
            <a:r>
              <a:rPr lang="en-US" sz="2800" dirty="0" err="1"/>
              <a:t>što</a:t>
            </a:r>
            <a:r>
              <a:rPr lang="en-US" sz="2800" dirty="0"/>
              <a:t> se “</a:t>
            </a:r>
            <a:r>
              <a:rPr lang="en-US" sz="2800" dirty="0" err="1"/>
              <a:t>društva</a:t>
            </a:r>
            <a:r>
              <a:rPr lang="en-US" sz="2800" dirty="0"/>
              <a:t> brane od </a:t>
            </a:r>
            <a:r>
              <a:rPr lang="en-US" sz="2800" dirty="0" err="1"/>
              <a:t>opasnosti</a:t>
            </a:r>
            <a:r>
              <a:rPr lang="en-US" sz="2800" dirty="0"/>
              <a:t> </a:t>
            </a:r>
            <a:r>
              <a:rPr lang="en-US" sz="2800" dirty="0" err="1"/>
              <a:t>izvana</a:t>
            </a:r>
            <a:r>
              <a:rPr lang="en-US" sz="2800" dirty="0" smtClean="0"/>
              <a:t>”.</a:t>
            </a:r>
            <a:endParaRPr lang="hr-HR" sz="2800" dirty="0" smtClean="0"/>
          </a:p>
        </p:txBody>
      </p:sp>
    </p:spTree>
    <p:extLst>
      <p:ext uri="{BB962C8B-B14F-4D97-AF65-F5344CB8AC3E}">
        <p14:creationId xmlns:p14="http://schemas.microsoft.com/office/powerpoint/2010/main" val="4248515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a:t>“Europa je u </a:t>
            </a:r>
            <a:r>
              <a:rPr lang="en-US" sz="2400" dirty="0" err="1"/>
              <a:t>mnogim</a:t>
            </a:r>
            <a:r>
              <a:rPr lang="en-US" sz="2400" dirty="0"/>
              <a:t> </a:t>
            </a:r>
            <a:r>
              <a:rPr lang="en-US" sz="2400" dirty="0" err="1"/>
              <a:t>stvarima</a:t>
            </a:r>
            <a:r>
              <a:rPr lang="en-US" sz="2400" dirty="0"/>
              <a:t> </a:t>
            </a:r>
            <a:r>
              <a:rPr lang="en-US" sz="2400" dirty="0" err="1"/>
              <a:t>bila</a:t>
            </a:r>
            <a:r>
              <a:rPr lang="en-US" sz="2400" dirty="0"/>
              <a:t> </a:t>
            </a:r>
            <a:r>
              <a:rPr lang="en-US" sz="2400" dirty="0" err="1"/>
              <a:t>previše</a:t>
            </a:r>
            <a:r>
              <a:rPr lang="en-US" sz="2400" dirty="0"/>
              <a:t> </a:t>
            </a:r>
            <a:r>
              <a:rPr lang="en-US" sz="2400" dirty="0" err="1"/>
              <a:t>opuštena</a:t>
            </a:r>
            <a:r>
              <a:rPr lang="en-US" sz="2400" dirty="0"/>
              <a:t> </a:t>
            </a:r>
            <a:r>
              <a:rPr lang="en-US" sz="2400" dirty="0" err="1"/>
              <a:t>i</a:t>
            </a:r>
            <a:r>
              <a:rPr lang="en-US" sz="2400" dirty="0"/>
              <a:t> </a:t>
            </a:r>
            <a:r>
              <a:rPr lang="en-US" sz="2400" dirty="0" err="1"/>
              <a:t>previše</a:t>
            </a:r>
            <a:r>
              <a:rPr lang="en-US" sz="2400" dirty="0"/>
              <a:t> </a:t>
            </a:r>
            <a:r>
              <a:rPr lang="en-US" sz="2400" dirty="0" err="1"/>
              <a:t>naivna</a:t>
            </a:r>
            <a:r>
              <a:rPr lang="en-US" sz="2400" dirty="0"/>
              <a:t>. </a:t>
            </a:r>
            <a:r>
              <a:rPr lang="en-US" sz="2400" dirty="0" err="1"/>
              <a:t>Umjesto</a:t>
            </a:r>
            <a:r>
              <a:rPr lang="en-US" sz="2400" dirty="0"/>
              <a:t> da se </a:t>
            </a:r>
            <a:r>
              <a:rPr lang="en-US" sz="2400" dirty="0" err="1"/>
              <a:t>posveti</a:t>
            </a:r>
            <a:r>
              <a:rPr lang="en-US" sz="2400" dirty="0"/>
              <a:t> </a:t>
            </a:r>
            <a:r>
              <a:rPr lang="en-US" sz="2400" dirty="0" err="1"/>
              <a:t>razvojnoj</a:t>
            </a:r>
            <a:r>
              <a:rPr lang="en-US" sz="2400" dirty="0"/>
              <a:t> </a:t>
            </a:r>
            <a:r>
              <a:rPr lang="en-US" sz="2400" dirty="0" err="1"/>
              <a:t>politici</a:t>
            </a:r>
            <a:r>
              <a:rPr lang="en-US" sz="2400" dirty="0"/>
              <a:t>, </a:t>
            </a:r>
            <a:r>
              <a:rPr lang="en-US" sz="2400" dirty="0" err="1"/>
              <a:t>dozvolili</a:t>
            </a:r>
            <a:r>
              <a:rPr lang="en-US" sz="2400" dirty="0"/>
              <a:t> </a:t>
            </a:r>
            <a:r>
              <a:rPr lang="en-US" sz="2400" dirty="0" err="1"/>
              <a:t>smo</a:t>
            </a:r>
            <a:r>
              <a:rPr lang="en-US" sz="2400" dirty="0"/>
              <a:t> da 1,2 </a:t>
            </a:r>
            <a:r>
              <a:rPr lang="en-US" sz="2400" dirty="0" err="1"/>
              <a:t>milijuna</a:t>
            </a:r>
            <a:r>
              <a:rPr lang="en-US" sz="2400" dirty="0"/>
              <a:t> </a:t>
            </a:r>
            <a:r>
              <a:rPr lang="en-US" sz="2400" dirty="0" err="1"/>
              <a:t>ljudi</a:t>
            </a:r>
            <a:r>
              <a:rPr lang="en-US" sz="2400" dirty="0"/>
              <a:t> </a:t>
            </a:r>
            <a:r>
              <a:rPr lang="en-US" sz="2400" dirty="0" err="1"/>
              <a:t>dođe</a:t>
            </a:r>
            <a:r>
              <a:rPr lang="en-US" sz="2400" dirty="0"/>
              <a:t> u </a:t>
            </a:r>
            <a:r>
              <a:rPr lang="en-US" sz="2400" dirty="0" err="1"/>
              <a:t>Europu</a:t>
            </a:r>
            <a:r>
              <a:rPr lang="en-US" sz="2400" dirty="0"/>
              <a:t>, </a:t>
            </a:r>
            <a:r>
              <a:rPr lang="en-US" sz="2400" dirty="0" err="1"/>
              <a:t>uglavnom</a:t>
            </a:r>
            <a:r>
              <a:rPr lang="en-US" sz="2400" dirty="0"/>
              <a:t> </a:t>
            </a:r>
            <a:r>
              <a:rPr lang="en-US" sz="2400" dirty="0" err="1"/>
              <a:t>mladih</a:t>
            </a:r>
            <a:r>
              <a:rPr lang="en-US" sz="2400" dirty="0"/>
              <a:t> </a:t>
            </a:r>
            <a:r>
              <a:rPr lang="en-US" sz="2400" dirty="0" err="1"/>
              <a:t>i</a:t>
            </a:r>
            <a:r>
              <a:rPr lang="en-US" sz="2400" dirty="0"/>
              <a:t> </a:t>
            </a:r>
            <a:r>
              <a:rPr lang="en-US" sz="2400" dirty="0" err="1"/>
              <a:t>snažnih</a:t>
            </a:r>
            <a:r>
              <a:rPr lang="en-US" sz="2400" dirty="0"/>
              <a:t>, </a:t>
            </a:r>
            <a:r>
              <a:rPr lang="en-US" sz="2400" dirty="0" err="1"/>
              <a:t>dok</a:t>
            </a:r>
            <a:r>
              <a:rPr lang="en-US" sz="2400" dirty="0"/>
              <a:t> </a:t>
            </a:r>
            <a:r>
              <a:rPr lang="en-US" sz="2400" dirty="0" err="1"/>
              <a:t>su</a:t>
            </a:r>
            <a:r>
              <a:rPr lang="en-US" sz="2400" dirty="0"/>
              <a:t> </a:t>
            </a:r>
            <a:r>
              <a:rPr lang="en-US" sz="2400" dirty="0" err="1"/>
              <a:t>žene</a:t>
            </a:r>
            <a:r>
              <a:rPr lang="en-US" sz="2400" dirty="0"/>
              <a:t> </a:t>
            </a:r>
            <a:r>
              <a:rPr lang="en-US" sz="2400" dirty="0" err="1"/>
              <a:t>i</a:t>
            </a:r>
            <a:r>
              <a:rPr lang="en-US" sz="2400" dirty="0"/>
              <a:t> </a:t>
            </a:r>
            <a:r>
              <a:rPr lang="en-US" sz="2400" dirty="0" err="1"/>
              <a:t>djeca</a:t>
            </a:r>
            <a:r>
              <a:rPr lang="en-US" sz="2400" dirty="0"/>
              <a:t>, </a:t>
            </a:r>
            <a:r>
              <a:rPr lang="en-US" sz="2400" dirty="0" err="1"/>
              <a:t>te</a:t>
            </a:r>
            <a:r>
              <a:rPr lang="en-US" sz="2400" dirty="0"/>
              <a:t> </a:t>
            </a:r>
            <a:r>
              <a:rPr lang="en-US" sz="2400" dirty="0" err="1"/>
              <a:t>oni</a:t>
            </a:r>
            <a:r>
              <a:rPr lang="en-US" sz="2400" dirty="0"/>
              <a:t> </a:t>
            </a:r>
            <a:r>
              <a:rPr lang="en-US" sz="2400" dirty="0" err="1"/>
              <a:t>koji</a:t>
            </a:r>
            <a:r>
              <a:rPr lang="en-US" sz="2400" dirty="0"/>
              <a:t> </a:t>
            </a:r>
            <a:r>
              <a:rPr lang="en-US" sz="2400" dirty="0" err="1"/>
              <a:t>nisu</a:t>
            </a:r>
            <a:r>
              <a:rPr lang="en-US" sz="2400" dirty="0"/>
              <a:t> </a:t>
            </a:r>
            <a:r>
              <a:rPr lang="en-US" sz="2400" dirty="0" err="1"/>
              <a:t>imali</a:t>
            </a:r>
            <a:r>
              <a:rPr lang="en-US" sz="2400" dirty="0"/>
              <a:t> </a:t>
            </a:r>
            <a:r>
              <a:rPr lang="en-US" sz="2400" dirty="0" err="1"/>
              <a:t>snage</a:t>
            </a:r>
            <a:r>
              <a:rPr lang="en-US" sz="2400" dirty="0"/>
              <a:t>, </a:t>
            </a:r>
            <a:r>
              <a:rPr lang="en-US" sz="2400" dirty="0" err="1"/>
              <a:t>ostali</a:t>
            </a:r>
            <a:r>
              <a:rPr lang="en-US" sz="2400" dirty="0"/>
              <a:t> u </a:t>
            </a:r>
            <a:r>
              <a:rPr lang="en-US" sz="2400" dirty="0" err="1"/>
              <a:t>svojim</a:t>
            </a:r>
            <a:r>
              <a:rPr lang="en-US" sz="2400" dirty="0"/>
              <a:t> </a:t>
            </a:r>
            <a:r>
              <a:rPr lang="en-US" sz="2400" dirty="0" err="1"/>
              <a:t>domovinama</a:t>
            </a:r>
            <a:r>
              <a:rPr lang="en-US" sz="2400" dirty="0"/>
              <a:t>”, </a:t>
            </a:r>
            <a:r>
              <a:rPr lang="en-US" sz="2400" dirty="0" err="1"/>
              <a:t>istaknula</a:t>
            </a:r>
            <a:r>
              <a:rPr lang="en-US" sz="2400" dirty="0"/>
              <a:t> je</a:t>
            </a:r>
            <a:endParaRPr lang="hr-HR" sz="2400" dirty="0"/>
          </a:p>
          <a:p>
            <a:r>
              <a:rPr lang="en-US" sz="2400" dirty="0" err="1"/>
              <a:t>Hrvatska</a:t>
            </a:r>
            <a:r>
              <a:rPr lang="en-US" sz="2400" dirty="0"/>
              <a:t> </a:t>
            </a:r>
            <a:r>
              <a:rPr lang="en-US" sz="2400" dirty="0" err="1"/>
              <a:t>predsjednica</a:t>
            </a:r>
            <a:r>
              <a:rPr lang="en-US" sz="2400" dirty="0"/>
              <a:t> je </a:t>
            </a:r>
            <a:r>
              <a:rPr lang="en-US" sz="2400" dirty="0" err="1"/>
              <a:t>na</a:t>
            </a:r>
            <a:r>
              <a:rPr lang="en-US" sz="2400" dirty="0"/>
              <a:t> </a:t>
            </a:r>
            <a:r>
              <a:rPr lang="en-US" sz="2400" dirty="0" err="1"/>
              <a:t>pitanje</a:t>
            </a:r>
            <a:r>
              <a:rPr lang="en-US" sz="2400" dirty="0"/>
              <a:t> o </a:t>
            </a:r>
            <a:r>
              <a:rPr lang="en-US" sz="2400" dirty="0" err="1"/>
              <a:t>radikalnom</a:t>
            </a:r>
            <a:r>
              <a:rPr lang="en-US" sz="2400" dirty="0"/>
              <a:t> </a:t>
            </a:r>
            <a:r>
              <a:rPr lang="en-US" sz="2400" dirty="0" err="1"/>
              <a:t>nacionalizmu</a:t>
            </a:r>
            <a:r>
              <a:rPr lang="en-US" sz="2400" dirty="0"/>
              <a:t> u </a:t>
            </a:r>
            <a:r>
              <a:rPr lang="en-US" sz="2400" dirty="0" err="1"/>
              <a:t>Hrvatskoj</a:t>
            </a:r>
            <a:r>
              <a:rPr lang="en-US" sz="2400" dirty="0"/>
              <a:t> </a:t>
            </a:r>
            <a:r>
              <a:rPr lang="en-US" sz="2400" dirty="0" err="1"/>
              <a:t>rekla</a:t>
            </a:r>
            <a:r>
              <a:rPr lang="en-US" sz="2400" dirty="0"/>
              <a:t> </a:t>
            </a:r>
            <a:r>
              <a:rPr lang="en-US" sz="2400" dirty="0" err="1"/>
              <a:t>kako</a:t>
            </a:r>
            <a:r>
              <a:rPr lang="en-US" sz="2400" dirty="0"/>
              <a:t> je </a:t>
            </a:r>
            <a:r>
              <a:rPr lang="en-US" sz="2400" dirty="0" err="1"/>
              <a:t>takva</a:t>
            </a:r>
            <a:r>
              <a:rPr lang="en-US" sz="2400" dirty="0"/>
              <a:t> </a:t>
            </a:r>
            <a:r>
              <a:rPr lang="en-US" sz="2400" dirty="0" err="1"/>
              <a:t>pitanja</a:t>
            </a:r>
            <a:r>
              <a:rPr lang="en-US" sz="2400" dirty="0"/>
              <a:t> “</a:t>
            </a:r>
            <a:r>
              <a:rPr lang="en-US" sz="2400" dirty="0" err="1"/>
              <a:t>čine</a:t>
            </a:r>
            <a:r>
              <a:rPr lang="en-US" sz="2400" dirty="0"/>
              <a:t> </a:t>
            </a:r>
            <a:r>
              <a:rPr lang="en-US" sz="2400" dirty="0" err="1"/>
              <a:t>bijesnom</a:t>
            </a:r>
            <a:r>
              <a:rPr lang="en-US" sz="2400" dirty="0"/>
              <a:t>”, </a:t>
            </a:r>
            <a:r>
              <a:rPr lang="en-US" sz="2400" dirty="0" err="1"/>
              <a:t>iako</a:t>
            </a:r>
            <a:r>
              <a:rPr lang="en-US" sz="2400" dirty="0"/>
              <a:t>, </a:t>
            </a:r>
            <a:r>
              <a:rPr lang="en-US" sz="2400" dirty="0" err="1"/>
              <a:t>priznaje</a:t>
            </a:r>
            <a:r>
              <a:rPr lang="en-US" sz="2400" dirty="0"/>
              <a:t> da u </a:t>
            </a:r>
            <a:r>
              <a:rPr lang="en-US" sz="2400" dirty="0" err="1"/>
              <a:t>Hrvatskoj</a:t>
            </a:r>
            <a:r>
              <a:rPr lang="en-US" sz="2400" dirty="0"/>
              <a:t> </a:t>
            </a:r>
            <a:r>
              <a:rPr lang="en-US" sz="2400" dirty="0" err="1"/>
              <a:t>postoje</a:t>
            </a:r>
            <a:r>
              <a:rPr lang="en-US" sz="2400" dirty="0"/>
              <a:t> </a:t>
            </a:r>
            <a:r>
              <a:rPr lang="en-US" sz="2400" dirty="0" err="1"/>
              <a:t>i</a:t>
            </a:r>
            <a:r>
              <a:rPr lang="en-US" sz="2400" dirty="0"/>
              <a:t> </a:t>
            </a:r>
            <a:r>
              <a:rPr lang="en-US" sz="2400" dirty="0" err="1"/>
              <a:t>desni</a:t>
            </a:r>
            <a:r>
              <a:rPr lang="en-US" sz="2400" dirty="0"/>
              <a:t> </a:t>
            </a:r>
            <a:r>
              <a:rPr lang="en-US" sz="2400" dirty="0" err="1"/>
              <a:t>i</a:t>
            </a:r>
            <a:r>
              <a:rPr lang="en-US" sz="2400" dirty="0"/>
              <a:t> </a:t>
            </a:r>
            <a:r>
              <a:rPr lang="en-US" sz="2400" dirty="0" err="1"/>
              <a:t>lijevi</a:t>
            </a:r>
            <a:r>
              <a:rPr lang="en-US" sz="2400" dirty="0"/>
              <a:t> </a:t>
            </a:r>
            <a:r>
              <a:rPr lang="en-US" sz="2400" dirty="0" err="1"/>
              <a:t>ekstremi</a:t>
            </a:r>
            <a:r>
              <a:rPr lang="en-US" sz="2400" dirty="0"/>
              <a:t>. </a:t>
            </a:r>
            <a:r>
              <a:rPr lang="en-US" sz="2400" dirty="0" err="1"/>
              <a:t>Ipak</a:t>
            </a:r>
            <a:r>
              <a:rPr lang="en-US" sz="2400" dirty="0"/>
              <a:t>, </a:t>
            </a:r>
            <a:r>
              <a:rPr lang="en-US" sz="2400" dirty="0" err="1"/>
              <a:t>ističe</a:t>
            </a:r>
            <a:r>
              <a:rPr lang="en-US" sz="2400" dirty="0"/>
              <a:t> </a:t>
            </a:r>
            <a:r>
              <a:rPr lang="en-US" sz="2400" dirty="0" err="1"/>
              <a:t>kako</a:t>
            </a:r>
            <a:r>
              <a:rPr lang="en-US" sz="2400" dirty="0"/>
              <a:t> </a:t>
            </a:r>
            <a:r>
              <a:rPr lang="en-US" sz="2400" dirty="0" err="1"/>
              <a:t>oni</a:t>
            </a:r>
            <a:r>
              <a:rPr lang="en-US" sz="2400" dirty="0"/>
              <a:t> ne </a:t>
            </a:r>
            <a:r>
              <a:rPr lang="en-US" sz="2400" dirty="0" err="1"/>
              <a:t>predstavljaju</a:t>
            </a:r>
            <a:r>
              <a:rPr lang="en-US" sz="2400" dirty="0"/>
              <a:t> </a:t>
            </a:r>
            <a:r>
              <a:rPr lang="en-US" sz="2400" dirty="0" err="1"/>
              <a:t>nikakvu</a:t>
            </a:r>
            <a:r>
              <a:rPr lang="en-US" sz="2400" dirty="0"/>
              <a:t> </a:t>
            </a:r>
            <a:r>
              <a:rPr lang="en-US" sz="2400" dirty="0" err="1"/>
              <a:t>opasnost</a:t>
            </a:r>
            <a:r>
              <a:rPr lang="en-US" sz="2400" dirty="0"/>
              <a:t> </a:t>
            </a:r>
            <a:r>
              <a:rPr lang="en-US" sz="2400" dirty="0" err="1"/>
              <a:t>za</a:t>
            </a:r>
            <a:r>
              <a:rPr lang="en-US" sz="2400" dirty="0"/>
              <a:t> </a:t>
            </a:r>
            <a:r>
              <a:rPr lang="en-US" sz="2400" dirty="0" err="1"/>
              <a:t>demokraciju</a:t>
            </a:r>
            <a:r>
              <a:rPr lang="en-US" sz="2400" dirty="0"/>
              <a:t> u </a:t>
            </a:r>
            <a:r>
              <a:rPr lang="en-US" sz="2400" dirty="0" err="1"/>
              <a:t>Hrvatskoj</a:t>
            </a:r>
            <a:r>
              <a:rPr lang="en-US" sz="2400" dirty="0"/>
              <a:t>. “</a:t>
            </a:r>
            <a:r>
              <a:rPr lang="en-US" sz="2400" dirty="0" err="1"/>
              <a:t>Desetljećima</a:t>
            </a:r>
            <a:r>
              <a:rPr lang="en-US" sz="2400" dirty="0"/>
              <a:t> je </a:t>
            </a:r>
            <a:r>
              <a:rPr lang="en-US" sz="2400" dirty="0" err="1"/>
              <a:t>nama</a:t>
            </a:r>
            <a:r>
              <a:rPr lang="en-US" sz="2400" dirty="0"/>
              <a:t> </a:t>
            </a:r>
            <a:r>
              <a:rPr lang="en-US" sz="2400" dirty="0" err="1"/>
              <a:t>Hrvatima</a:t>
            </a:r>
            <a:r>
              <a:rPr lang="en-US" sz="2400" dirty="0"/>
              <a:t> </a:t>
            </a:r>
            <a:r>
              <a:rPr lang="en-US" sz="2400" dirty="0" err="1"/>
              <a:t>bilo</a:t>
            </a:r>
            <a:r>
              <a:rPr lang="en-US" sz="2400" dirty="0"/>
              <a:t> </a:t>
            </a:r>
            <a:r>
              <a:rPr lang="en-US" sz="2400" dirty="0" err="1"/>
              <a:t>zabranjeno</a:t>
            </a:r>
            <a:r>
              <a:rPr lang="en-US" sz="2400" dirty="0"/>
              <a:t> </a:t>
            </a:r>
            <a:r>
              <a:rPr lang="en-US" sz="2400" dirty="0" err="1"/>
              <a:t>imenovati</a:t>
            </a:r>
            <a:r>
              <a:rPr lang="en-US" sz="2400" dirty="0"/>
              <a:t> </a:t>
            </a:r>
            <a:r>
              <a:rPr lang="en-US" sz="2400" dirty="0" err="1"/>
              <a:t>svoje</a:t>
            </a:r>
            <a:r>
              <a:rPr lang="en-US" sz="2400" dirty="0"/>
              <a:t> </a:t>
            </a:r>
            <a:r>
              <a:rPr lang="en-US" sz="2400" dirty="0" err="1"/>
              <a:t>porijeklo</a:t>
            </a:r>
            <a:r>
              <a:rPr lang="en-US" sz="2400" dirty="0"/>
              <a:t>. </a:t>
            </a:r>
            <a:r>
              <a:rPr lang="en-US" sz="2400" dirty="0" err="1"/>
              <a:t>Umjesto</a:t>
            </a:r>
            <a:r>
              <a:rPr lang="en-US" sz="2400" dirty="0"/>
              <a:t> da </a:t>
            </a:r>
            <a:r>
              <a:rPr lang="en-US" sz="2400" dirty="0" err="1"/>
              <a:t>kažemo</a:t>
            </a:r>
            <a:r>
              <a:rPr lang="en-US" sz="2400" dirty="0"/>
              <a:t>: “Ja </a:t>
            </a:r>
            <a:r>
              <a:rPr lang="en-US" sz="2400" dirty="0" err="1"/>
              <a:t>sam</a:t>
            </a:r>
            <a:r>
              <a:rPr lang="en-US" sz="2400" dirty="0"/>
              <a:t> </a:t>
            </a:r>
            <a:r>
              <a:rPr lang="en-US" sz="2400" dirty="0" err="1"/>
              <a:t>Hrvat</a:t>
            </a:r>
            <a:r>
              <a:rPr lang="en-US" sz="2400" dirty="0"/>
              <a:t>”, </a:t>
            </a:r>
            <a:r>
              <a:rPr lang="en-US" sz="2400" dirty="0" err="1"/>
              <a:t>morali</a:t>
            </a:r>
            <a:r>
              <a:rPr lang="en-US" sz="2400" dirty="0"/>
              <a:t> </a:t>
            </a:r>
            <a:r>
              <a:rPr lang="en-US" sz="2400" dirty="0" err="1"/>
              <a:t>smo</a:t>
            </a:r>
            <a:r>
              <a:rPr lang="en-US" sz="2400" dirty="0"/>
              <a:t> </a:t>
            </a:r>
            <a:r>
              <a:rPr lang="en-US" sz="2400" dirty="0" err="1"/>
              <a:t>reći</a:t>
            </a:r>
            <a:r>
              <a:rPr lang="en-US" sz="2400" dirty="0"/>
              <a:t>: “Ja </a:t>
            </a:r>
            <a:r>
              <a:rPr lang="en-US" sz="2400" dirty="0" err="1"/>
              <a:t>sam</a:t>
            </a:r>
            <a:r>
              <a:rPr lang="en-US" sz="2400" dirty="0"/>
              <a:t> </a:t>
            </a:r>
            <a:r>
              <a:rPr lang="en-US" sz="2400" dirty="0" err="1"/>
              <a:t>iz</a:t>
            </a:r>
            <a:r>
              <a:rPr lang="en-US" sz="2400" dirty="0"/>
              <a:t> </a:t>
            </a:r>
            <a:r>
              <a:rPr lang="en-US" sz="2400" dirty="0" err="1"/>
              <a:t>Hrvatske</a:t>
            </a:r>
            <a:r>
              <a:rPr lang="en-US" sz="2400" dirty="0"/>
              <a:t>”.</a:t>
            </a:r>
            <a:endParaRPr lang="hr-HR" sz="2400" dirty="0"/>
          </a:p>
          <a:p>
            <a:r>
              <a:rPr lang="en-US" sz="2400" dirty="0" err="1"/>
              <a:t>Što</a:t>
            </a:r>
            <a:r>
              <a:rPr lang="en-US" sz="2400" dirty="0"/>
              <a:t> se </a:t>
            </a:r>
            <a:r>
              <a:rPr lang="en-US" sz="2400" dirty="0" err="1"/>
              <a:t>tiče</a:t>
            </a:r>
            <a:r>
              <a:rPr lang="en-US" sz="2400" dirty="0"/>
              <a:t> </a:t>
            </a:r>
            <a:r>
              <a:rPr lang="en-US" sz="2400" dirty="0" err="1"/>
              <a:t>protuimigrantske</a:t>
            </a:r>
            <a:r>
              <a:rPr lang="en-US" sz="2400" dirty="0"/>
              <a:t> </a:t>
            </a:r>
            <a:r>
              <a:rPr lang="en-US" sz="2400" dirty="0" err="1"/>
              <a:t>politike</a:t>
            </a:r>
            <a:r>
              <a:rPr lang="en-US" sz="2400" dirty="0"/>
              <a:t> </a:t>
            </a:r>
            <a:r>
              <a:rPr lang="en-US" sz="2400" dirty="0" err="1"/>
              <a:t>mađarskog</a:t>
            </a:r>
            <a:r>
              <a:rPr lang="en-US" sz="2400" dirty="0"/>
              <a:t> </a:t>
            </a:r>
            <a:r>
              <a:rPr lang="en-US" sz="2400" dirty="0" err="1"/>
              <a:t>premijera</a:t>
            </a:r>
            <a:r>
              <a:rPr lang="en-US" sz="2400" dirty="0"/>
              <a:t> </a:t>
            </a:r>
            <a:r>
              <a:rPr lang="en-US" sz="2400" b="1" dirty="0" err="1"/>
              <a:t>Viktora</a:t>
            </a:r>
            <a:r>
              <a:rPr lang="en-US" sz="2400" b="1" dirty="0"/>
              <a:t> </a:t>
            </a:r>
            <a:r>
              <a:rPr lang="en-US" sz="2400" b="1" dirty="0" err="1"/>
              <a:t>Orbana</a:t>
            </a:r>
            <a:r>
              <a:rPr lang="en-US" sz="2400" dirty="0"/>
              <a:t> </a:t>
            </a:r>
            <a:r>
              <a:rPr lang="en-US" sz="2400" dirty="0" err="1"/>
              <a:t>i</a:t>
            </a:r>
            <a:r>
              <a:rPr lang="en-US" sz="2400" dirty="0"/>
              <a:t> </a:t>
            </a:r>
            <a:r>
              <a:rPr lang="en-US" sz="2400" dirty="0" err="1"/>
              <a:t>talijanskog</a:t>
            </a:r>
            <a:r>
              <a:rPr lang="en-US" sz="2400" dirty="0"/>
              <a:t> </a:t>
            </a:r>
            <a:r>
              <a:rPr lang="en-US" sz="2400" dirty="0" err="1"/>
              <a:t>ministra</a:t>
            </a:r>
            <a:r>
              <a:rPr lang="en-US" sz="2400" dirty="0"/>
              <a:t> </a:t>
            </a:r>
            <a:r>
              <a:rPr lang="en-US" sz="2400" dirty="0" err="1"/>
              <a:t>unutarnjih</a:t>
            </a:r>
            <a:r>
              <a:rPr lang="en-US" sz="2400" dirty="0"/>
              <a:t> </a:t>
            </a:r>
            <a:r>
              <a:rPr lang="en-US" sz="2400" dirty="0" err="1"/>
              <a:t>poslova</a:t>
            </a:r>
            <a:r>
              <a:rPr lang="en-US" sz="2400" dirty="0"/>
              <a:t> </a:t>
            </a:r>
            <a:r>
              <a:rPr lang="en-US" sz="2400" b="1" dirty="0" err="1"/>
              <a:t>Mattea</a:t>
            </a:r>
            <a:r>
              <a:rPr lang="en-US" sz="2400" b="1" dirty="0"/>
              <a:t> </a:t>
            </a:r>
            <a:r>
              <a:rPr lang="en-US" sz="2400" b="1" dirty="0" err="1"/>
              <a:t>Salvinija</a:t>
            </a:r>
            <a:r>
              <a:rPr lang="en-US" sz="2400" dirty="0"/>
              <a:t>, Grabar-</a:t>
            </a:r>
            <a:r>
              <a:rPr lang="en-US" sz="2400" dirty="0" err="1"/>
              <a:t>Kitarović</a:t>
            </a:r>
            <a:r>
              <a:rPr lang="en-US" sz="2400" dirty="0"/>
              <a:t> je </a:t>
            </a:r>
            <a:r>
              <a:rPr lang="en-US" sz="2400" dirty="0" err="1"/>
              <a:t>kazala</a:t>
            </a:r>
            <a:r>
              <a:rPr lang="en-US" sz="2400" dirty="0"/>
              <a:t> </a:t>
            </a:r>
            <a:r>
              <a:rPr lang="en-US" sz="2400" dirty="0" err="1"/>
              <a:t>kako</a:t>
            </a:r>
            <a:r>
              <a:rPr lang="en-US" sz="2400" dirty="0"/>
              <a:t> </a:t>
            </a:r>
            <a:r>
              <a:rPr lang="en-US" sz="2400" dirty="0" err="1"/>
              <a:t>ih</a:t>
            </a:r>
            <a:r>
              <a:rPr lang="en-US" sz="2400" dirty="0"/>
              <a:t> ne </a:t>
            </a:r>
            <a:r>
              <a:rPr lang="en-US" sz="2400" dirty="0" err="1"/>
              <a:t>može</a:t>
            </a:r>
            <a:r>
              <a:rPr lang="en-US" sz="2400" dirty="0"/>
              <a:t> </a:t>
            </a:r>
            <a:r>
              <a:rPr lang="en-US" sz="2400" dirty="0" err="1"/>
              <a:t>osuditi</a:t>
            </a:r>
            <a:r>
              <a:rPr lang="en-US" sz="2400" dirty="0"/>
              <a:t> </a:t>
            </a:r>
            <a:r>
              <a:rPr lang="en-US" sz="2400" dirty="0" err="1"/>
              <a:t>jer</a:t>
            </a:r>
            <a:r>
              <a:rPr lang="en-US" sz="2400" dirty="0"/>
              <a:t> “Europa ne </a:t>
            </a:r>
            <a:r>
              <a:rPr lang="en-US" sz="2400" dirty="0" err="1"/>
              <a:t>može</a:t>
            </a:r>
            <a:r>
              <a:rPr lang="en-US" sz="2400" dirty="0"/>
              <a:t> </a:t>
            </a:r>
            <a:r>
              <a:rPr lang="en-US" sz="2400" dirty="0" err="1"/>
              <a:t>na</a:t>
            </a:r>
            <a:r>
              <a:rPr lang="en-US" sz="2400" dirty="0"/>
              <a:t> </a:t>
            </a:r>
            <a:r>
              <a:rPr lang="en-US" sz="2400" dirty="0" err="1"/>
              <a:t>plećima</a:t>
            </a:r>
            <a:r>
              <a:rPr lang="en-US" sz="2400" dirty="0"/>
              <a:t> </a:t>
            </a:r>
            <a:r>
              <a:rPr lang="en-US" sz="2400" dirty="0" err="1"/>
              <a:t>nositi</a:t>
            </a:r>
            <a:r>
              <a:rPr lang="en-US" sz="2400" dirty="0"/>
              <a:t> </a:t>
            </a:r>
            <a:r>
              <a:rPr lang="en-US" sz="2400" dirty="0" err="1"/>
              <a:t>teret</a:t>
            </a:r>
            <a:r>
              <a:rPr lang="en-US" sz="2400" dirty="0"/>
              <a:t> </a:t>
            </a:r>
            <a:r>
              <a:rPr lang="en-US" sz="2400" dirty="0" err="1"/>
              <a:t>bijede</a:t>
            </a:r>
            <a:r>
              <a:rPr lang="en-US" sz="2400" dirty="0"/>
              <a:t> </a:t>
            </a:r>
            <a:r>
              <a:rPr lang="en-US" sz="2400" dirty="0" err="1"/>
              <a:t>cijeloga</a:t>
            </a:r>
            <a:r>
              <a:rPr lang="en-US" sz="2400" dirty="0"/>
              <a:t> </a:t>
            </a:r>
            <a:r>
              <a:rPr lang="en-US" sz="2400" dirty="0" err="1"/>
              <a:t>svijeta</a:t>
            </a:r>
            <a:r>
              <a:rPr lang="en-US" sz="2400" dirty="0"/>
              <a:t>”.</a:t>
            </a:r>
          </a:p>
          <a:p>
            <a:endParaRPr lang="en-US" sz="2400" dirty="0"/>
          </a:p>
        </p:txBody>
      </p:sp>
    </p:spTree>
    <p:extLst>
      <p:ext uri="{BB962C8B-B14F-4D97-AF65-F5344CB8AC3E}">
        <p14:creationId xmlns:p14="http://schemas.microsoft.com/office/powerpoint/2010/main" val="2598578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Primjer:  antimigrantski govor</a:t>
            </a:r>
            <a:endParaRPr lang="en-US" dirty="0"/>
          </a:p>
        </p:txBody>
      </p:sp>
      <p:sp>
        <p:nvSpPr>
          <p:cNvPr id="3" name="Content Placeholder 2"/>
          <p:cNvSpPr>
            <a:spLocks noGrp="1"/>
          </p:cNvSpPr>
          <p:nvPr>
            <p:ph idx="1"/>
          </p:nvPr>
        </p:nvSpPr>
        <p:spPr>
          <a:xfrm>
            <a:off x="1097280" y="1845733"/>
            <a:ext cx="10058400" cy="4588317"/>
          </a:xfrm>
        </p:spPr>
        <p:txBody>
          <a:bodyPr>
            <a:noAutofit/>
          </a:bodyPr>
          <a:lstStyle/>
          <a:p>
            <a:r>
              <a:rPr lang="hr-HR" sz="2400" dirty="0" smtClean="0"/>
              <a:t>Katolički svećenik, rujan 2018: </a:t>
            </a:r>
          </a:p>
          <a:p>
            <a:r>
              <a:rPr lang="en-US" sz="2400" dirty="0"/>
              <a:t>"</a:t>
            </a:r>
            <a:r>
              <a:rPr lang="en-US" sz="2400" dirty="0" err="1"/>
              <a:t>Predragi</a:t>
            </a:r>
            <a:r>
              <a:rPr lang="en-US" sz="2400" dirty="0"/>
              <a:t> u </a:t>
            </a:r>
            <a:r>
              <a:rPr lang="en-US" sz="2400" dirty="0" err="1"/>
              <a:t>Kristu</a:t>
            </a:r>
            <a:r>
              <a:rPr lang="en-US" sz="2400" dirty="0"/>
              <a:t> </a:t>
            </a:r>
            <a:r>
              <a:rPr lang="en-US" sz="2400" dirty="0" err="1"/>
              <a:t>vjernici</a:t>
            </a:r>
            <a:r>
              <a:rPr lang="en-US" sz="2400" dirty="0"/>
              <a:t>, </a:t>
            </a:r>
            <a:r>
              <a:rPr lang="en-US" sz="2400" dirty="0" err="1"/>
              <a:t>župljani</a:t>
            </a:r>
            <a:r>
              <a:rPr lang="en-US" sz="2400" dirty="0"/>
              <a:t> </a:t>
            </a:r>
            <a:r>
              <a:rPr lang="en-US" sz="2400" dirty="0" err="1"/>
              <a:t>na</a:t>
            </a:r>
            <a:r>
              <a:rPr lang="en-US" sz="2400" dirty="0"/>
              <a:t> </a:t>
            </a:r>
            <a:r>
              <a:rPr lang="en-US" sz="2400" dirty="0" err="1"/>
              <a:t>području</a:t>
            </a:r>
            <a:r>
              <a:rPr lang="en-US" sz="2400" dirty="0"/>
              <a:t> </a:t>
            </a:r>
            <a:r>
              <a:rPr lang="en-US" sz="2400" dirty="0" err="1"/>
              <a:t>Uprave</a:t>
            </a:r>
            <a:r>
              <a:rPr lang="en-US" sz="2400" dirty="0"/>
              <a:t> </a:t>
            </a:r>
            <a:r>
              <a:rPr lang="en-US" sz="2400" dirty="0" err="1"/>
              <a:t>župa</a:t>
            </a:r>
            <a:r>
              <a:rPr lang="en-US" sz="2400" dirty="0"/>
              <a:t> </a:t>
            </a:r>
            <a:r>
              <a:rPr lang="en-US" sz="2400" dirty="0" err="1"/>
              <a:t>Kupske</a:t>
            </a:r>
            <a:r>
              <a:rPr lang="en-US" sz="2400" dirty="0"/>
              <a:t> </a:t>
            </a:r>
            <a:r>
              <a:rPr lang="en-US" sz="2400" dirty="0" err="1"/>
              <a:t>doline</a:t>
            </a:r>
            <a:r>
              <a:rPr lang="en-US" sz="2400" dirty="0"/>
              <a:t>! </a:t>
            </a:r>
            <a:r>
              <a:rPr lang="en-US" sz="2400" dirty="0" err="1"/>
              <a:t>Ovih</a:t>
            </a:r>
            <a:r>
              <a:rPr lang="en-US" sz="2400" dirty="0"/>
              <a:t> dana </a:t>
            </a:r>
            <a:r>
              <a:rPr lang="en-US" sz="2400" dirty="0" err="1"/>
              <a:t>obavijestili</a:t>
            </a:r>
            <a:r>
              <a:rPr lang="en-US" sz="2400" dirty="0"/>
              <a:t> </a:t>
            </a:r>
            <a:r>
              <a:rPr lang="en-US" sz="2400" dirty="0" err="1"/>
              <a:t>su</a:t>
            </a:r>
            <a:r>
              <a:rPr lang="en-US" sz="2400" dirty="0"/>
              <a:t> </a:t>
            </a:r>
            <a:r>
              <a:rPr lang="en-US" sz="2400" dirty="0" err="1"/>
              <a:t>nas</a:t>
            </a:r>
            <a:r>
              <a:rPr lang="en-US" sz="2400" dirty="0"/>
              <a:t> </a:t>
            </a:r>
            <a:r>
              <a:rPr lang="en-US" sz="2400" dirty="0" err="1"/>
              <a:t>neki</a:t>
            </a:r>
            <a:r>
              <a:rPr lang="en-US" sz="2400" dirty="0"/>
              <a:t> </a:t>
            </a:r>
            <a:r>
              <a:rPr lang="en-US" sz="2400" dirty="0" err="1"/>
              <a:t>vjernici</a:t>
            </a:r>
            <a:r>
              <a:rPr lang="en-US" sz="2400" dirty="0"/>
              <a:t> da </a:t>
            </a:r>
            <a:r>
              <a:rPr lang="en-US" sz="2400" dirty="0" err="1"/>
              <a:t>su</a:t>
            </a:r>
            <a:r>
              <a:rPr lang="en-US" sz="2400" dirty="0"/>
              <a:t> </a:t>
            </a:r>
            <a:r>
              <a:rPr lang="en-US" sz="2400" dirty="0" err="1"/>
              <a:t>nepoznate</a:t>
            </a:r>
            <a:r>
              <a:rPr lang="en-US" sz="2400" dirty="0"/>
              <a:t> </a:t>
            </a:r>
            <a:r>
              <a:rPr lang="en-US" sz="2400" dirty="0" err="1"/>
              <a:t>osobe</a:t>
            </a:r>
            <a:r>
              <a:rPr lang="en-US" sz="2400" dirty="0"/>
              <a:t> </a:t>
            </a:r>
            <a:r>
              <a:rPr lang="en-US" sz="2400" dirty="0" err="1"/>
              <a:t>tražile</a:t>
            </a:r>
            <a:r>
              <a:rPr lang="en-US" sz="2400" dirty="0"/>
              <a:t> od </a:t>
            </a:r>
            <a:r>
              <a:rPr lang="en-US" sz="2400" dirty="0" err="1"/>
              <a:t>njih</a:t>
            </a:r>
            <a:r>
              <a:rPr lang="en-US" sz="2400" dirty="0"/>
              <a:t> </a:t>
            </a:r>
            <a:r>
              <a:rPr lang="en-US" sz="2400" dirty="0" err="1"/>
              <a:t>vodu</a:t>
            </a:r>
            <a:r>
              <a:rPr lang="en-US" sz="2400" dirty="0"/>
              <a:t> </a:t>
            </a:r>
            <a:r>
              <a:rPr lang="en-US" sz="2400" dirty="0" err="1"/>
              <a:t>i</a:t>
            </a:r>
            <a:r>
              <a:rPr lang="en-US" sz="2400" dirty="0"/>
              <a:t> </a:t>
            </a:r>
            <a:r>
              <a:rPr lang="en-US" sz="2400" dirty="0" err="1"/>
              <a:t>hranu</a:t>
            </a:r>
            <a:r>
              <a:rPr lang="en-US" sz="2400" dirty="0"/>
              <a:t>. </a:t>
            </a:r>
            <a:r>
              <a:rPr lang="en-US" sz="2400" dirty="0" err="1"/>
              <a:t>Iste</a:t>
            </a:r>
            <a:r>
              <a:rPr lang="en-US" sz="2400" dirty="0"/>
              <a:t> </a:t>
            </a:r>
            <a:r>
              <a:rPr lang="en-US" sz="2400" dirty="0" err="1"/>
              <a:t>su</a:t>
            </a:r>
            <a:r>
              <a:rPr lang="en-US" sz="2400" dirty="0"/>
              <a:t> </a:t>
            </a:r>
            <a:r>
              <a:rPr lang="en-US" sz="2400" dirty="0" err="1"/>
              <a:t>nepozvane</a:t>
            </a:r>
            <a:r>
              <a:rPr lang="en-US" sz="2400" dirty="0"/>
              <a:t> </a:t>
            </a:r>
            <a:r>
              <a:rPr lang="en-US" sz="2400" dirty="0" err="1"/>
              <a:t>ulazile</a:t>
            </a:r>
            <a:r>
              <a:rPr lang="en-US" sz="2400" dirty="0"/>
              <a:t> </a:t>
            </a:r>
            <a:r>
              <a:rPr lang="en-US" sz="2400" dirty="0" err="1"/>
              <a:t>na</a:t>
            </a:r>
            <a:r>
              <a:rPr lang="en-US" sz="2400" dirty="0"/>
              <a:t> </a:t>
            </a:r>
            <a:r>
              <a:rPr lang="en-US" sz="2400" dirty="0" err="1"/>
              <a:t>privatne</a:t>
            </a:r>
            <a:r>
              <a:rPr lang="en-US" sz="2400" dirty="0"/>
              <a:t> </a:t>
            </a:r>
            <a:r>
              <a:rPr lang="en-US" sz="2400" dirty="0" err="1"/>
              <a:t>posjede</a:t>
            </a:r>
            <a:r>
              <a:rPr lang="en-US" sz="2400" dirty="0"/>
              <a:t> </a:t>
            </a:r>
            <a:r>
              <a:rPr lang="en-US" sz="2400" dirty="0" err="1"/>
              <a:t>i</a:t>
            </a:r>
            <a:r>
              <a:rPr lang="en-US" sz="2400" dirty="0"/>
              <a:t> </a:t>
            </a:r>
            <a:r>
              <a:rPr lang="en-US" sz="2400" dirty="0" err="1"/>
              <a:t>obiteljske</a:t>
            </a:r>
            <a:r>
              <a:rPr lang="en-US" sz="2400" dirty="0"/>
              <a:t> </a:t>
            </a:r>
            <a:r>
              <a:rPr lang="en-US" sz="2400" dirty="0" err="1"/>
              <a:t>kuće</a:t>
            </a:r>
            <a:r>
              <a:rPr lang="en-US" sz="2400" dirty="0"/>
              <a:t>, a </a:t>
            </a:r>
            <a:r>
              <a:rPr lang="en-US" sz="2400" dirty="0" err="1"/>
              <a:t>provaljivale</a:t>
            </a:r>
            <a:r>
              <a:rPr lang="en-US" sz="2400" dirty="0"/>
              <a:t> u </a:t>
            </a:r>
            <a:r>
              <a:rPr lang="en-US" sz="2400" dirty="0" err="1"/>
              <a:t>napuštene</a:t>
            </a:r>
            <a:r>
              <a:rPr lang="en-US" sz="2400" dirty="0"/>
              <a:t> </a:t>
            </a:r>
            <a:r>
              <a:rPr lang="en-US" sz="2400" dirty="0" err="1" smtClean="0"/>
              <a:t>kuće</a:t>
            </a:r>
            <a:r>
              <a:rPr lang="en-US" sz="2400" dirty="0" smtClean="0"/>
              <a:t>"</a:t>
            </a:r>
            <a:endParaRPr lang="hr-HR" sz="2400" dirty="0" smtClean="0"/>
          </a:p>
          <a:p>
            <a:r>
              <a:rPr lang="hr-HR" sz="2400" b="1" dirty="0" smtClean="0"/>
              <a:t>O</a:t>
            </a:r>
            <a:r>
              <a:rPr lang="en-US" sz="2400" b="1" dirty="0" smtClean="0"/>
              <a:t>BAVIJEST </a:t>
            </a:r>
            <a:r>
              <a:rPr lang="en-US" sz="2400" b="1" dirty="0"/>
              <a:t>- TZV. IMIGRANTI</a:t>
            </a:r>
            <a:endParaRPr lang="en-US" sz="2400" dirty="0"/>
          </a:p>
          <a:p>
            <a:r>
              <a:rPr lang="en-US" sz="2400" b="1" dirty="0"/>
              <a:t>"</a:t>
            </a:r>
            <a:r>
              <a:rPr lang="en-US" sz="2400" dirty="0" err="1"/>
              <a:t>Predragi</a:t>
            </a:r>
            <a:r>
              <a:rPr lang="en-US" sz="2400" dirty="0"/>
              <a:t> u </a:t>
            </a:r>
            <a:r>
              <a:rPr lang="en-US" sz="2400" dirty="0" err="1"/>
              <a:t>Kristu</a:t>
            </a:r>
            <a:r>
              <a:rPr lang="en-US" sz="2400" dirty="0"/>
              <a:t> </a:t>
            </a:r>
            <a:r>
              <a:rPr lang="en-US" sz="2400" dirty="0" err="1"/>
              <a:t>vjernici</a:t>
            </a:r>
            <a:r>
              <a:rPr lang="en-US" sz="2400" dirty="0"/>
              <a:t>, </a:t>
            </a:r>
            <a:r>
              <a:rPr lang="en-US" sz="2400" dirty="0" err="1"/>
              <a:t>župljani</a:t>
            </a:r>
            <a:r>
              <a:rPr lang="en-US" sz="2400" dirty="0"/>
              <a:t> </a:t>
            </a:r>
            <a:r>
              <a:rPr lang="en-US" sz="2400" dirty="0" err="1"/>
              <a:t>na</a:t>
            </a:r>
            <a:r>
              <a:rPr lang="en-US" sz="2400" dirty="0"/>
              <a:t> </a:t>
            </a:r>
            <a:r>
              <a:rPr lang="en-US" sz="2400" dirty="0" err="1"/>
              <a:t>području</a:t>
            </a:r>
            <a:r>
              <a:rPr lang="en-US" sz="2400" dirty="0"/>
              <a:t> </a:t>
            </a:r>
            <a:r>
              <a:rPr lang="en-US" sz="2400" dirty="0" err="1"/>
              <a:t>Uprave</a:t>
            </a:r>
            <a:r>
              <a:rPr lang="en-US" sz="2400" dirty="0"/>
              <a:t> </a:t>
            </a:r>
            <a:r>
              <a:rPr lang="en-US" sz="2400" dirty="0" err="1"/>
              <a:t>župa</a:t>
            </a:r>
            <a:r>
              <a:rPr lang="en-US" sz="2400" dirty="0"/>
              <a:t> </a:t>
            </a:r>
            <a:r>
              <a:rPr lang="en-US" sz="2400" dirty="0" err="1"/>
              <a:t>Kupske</a:t>
            </a:r>
            <a:r>
              <a:rPr lang="en-US" sz="2400" dirty="0"/>
              <a:t> </a:t>
            </a:r>
            <a:r>
              <a:rPr lang="en-US" sz="2400" dirty="0" err="1"/>
              <a:t>doline</a:t>
            </a:r>
            <a:r>
              <a:rPr lang="en-US" sz="2400" dirty="0"/>
              <a:t>! </a:t>
            </a:r>
            <a:r>
              <a:rPr lang="en-US" sz="2400" dirty="0" err="1"/>
              <a:t>Ovih</a:t>
            </a:r>
            <a:r>
              <a:rPr lang="en-US" sz="2400" dirty="0"/>
              <a:t> dana </a:t>
            </a:r>
            <a:r>
              <a:rPr lang="en-US" sz="2400" dirty="0" err="1"/>
              <a:t>obaviestili</a:t>
            </a:r>
            <a:r>
              <a:rPr lang="en-US" sz="2400" dirty="0"/>
              <a:t> </a:t>
            </a:r>
            <a:r>
              <a:rPr lang="en-US" sz="2400" dirty="0" err="1"/>
              <a:t>su</a:t>
            </a:r>
            <a:r>
              <a:rPr lang="en-US" sz="2400" dirty="0"/>
              <a:t> </a:t>
            </a:r>
            <a:r>
              <a:rPr lang="en-US" sz="2400" dirty="0" err="1"/>
              <a:t>nas</a:t>
            </a:r>
            <a:r>
              <a:rPr lang="en-US" sz="2400" dirty="0"/>
              <a:t> </a:t>
            </a:r>
            <a:r>
              <a:rPr lang="en-US" sz="2400" dirty="0" err="1"/>
              <a:t>nekoji</a:t>
            </a:r>
            <a:r>
              <a:rPr lang="en-US" sz="2400" dirty="0"/>
              <a:t> </a:t>
            </a:r>
            <a:r>
              <a:rPr lang="en-US" sz="2400" dirty="0" err="1"/>
              <a:t>vjernici</a:t>
            </a:r>
            <a:r>
              <a:rPr lang="en-US" sz="2400" dirty="0"/>
              <a:t> da </a:t>
            </a:r>
            <a:r>
              <a:rPr lang="en-US" sz="2400" dirty="0" err="1"/>
              <a:t>su</a:t>
            </a:r>
            <a:r>
              <a:rPr lang="en-US" sz="2400" dirty="0"/>
              <a:t> </a:t>
            </a:r>
            <a:r>
              <a:rPr lang="en-US" sz="2400" dirty="0" err="1"/>
              <a:t>nepoznate</a:t>
            </a:r>
            <a:r>
              <a:rPr lang="en-US" sz="2400" dirty="0"/>
              <a:t> </a:t>
            </a:r>
            <a:r>
              <a:rPr lang="en-US" sz="2400" dirty="0" err="1"/>
              <a:t>osobe</a:t>
            </a:r>
            <a:r>
              <a:rPr lang="en-US" sz="2400" dirty="0"/>
              <a:t> </a:t>
            </a:r>
            <a:r>
              <a:rPr lang="en-US" sz="2400" dirty="0" err="1"/>
              <a:t>tražile</a:t>
            </a:r>
            <a:r>
              <a:rPr lang="en-US" sz="2400" dirty="0"/>
              <a:t> od </a:t>
            </a:r>
            <a:r>
              <a:rPr lang="en-US" sz="2400" dirty="0" err="1"/>
              <a:t>njih</a:t>
            </a:r>
            <a:r>
              <a:rPr lang="en-US" sz="2400" dirty="0"/>
              <a:t> </a:t>
            </a:r>
            <a:r>
              <a:rPr lang="en-US" sz="2400" dirty="0" err="1"/>
              <a:t>vodu</a:t>
            </a:r>
            <a:r>
              <a:rPr lang="en-US" sz="2400" dirty="0"/>
              <a:t> </a:t>
            </a:r>
            <a:r>
              <a:rPr lang="en-US" sz="2400" dirty="0" err="1"/>
              <a:t>i</a:t>
            </a:r>
            <a:r>
              <a:rPr lang="en-US" sz="2400" dirty="0"/>
              <a:t> </a:t>
            </a:r>
            <a:r>
              <a:rPr lang="en-US" sz="2400" dirty="0" err="1"/>
              <a:t>hranu</a:t>
            </a:r>
            <a:r>
              <a:rPr lang="en-US" sz="2400" dirty="0"/>
              <a:t>. </a:t>
            </a:r>
            <a:r>
              <a:rPr lang="en-US" sz="2400" dirty="0" err="1"/>
              <a:t>Iste</a:t>
            </a:r>
            <a:r>
              <a:rPr lang="en-US" sz="2400" dirty="0"/>
              <a:t> </a:t>
            </a:r>
            <a:r>
              <a:rPr lang="en-US" sz="2400" dirty="0" err="1"/>
              <a:t>su</a:t>
            </a:r>
            <a:r>
              <a:rPr lang="en-US" sz="2400" dirty="0"/>
              <a:t> </a:t>
            </a:r>
            <a:r>
              <a:rPr lang="en-US" sz="2400" dirty="0" err="1"/>
              <a:t>nepozvane</a:t>
            </a:r>
            <a:r>
              <a:rPr lang="en-US" sz="2400" dirty="0"/>
              <a:t> </a:t>
            </a:r>
            <a:r>
              <a:rPr lang="en-US" sz="2400" dirty="0" err="1"/>
              <a:t>ulazile</a:t>
            </a:r>
            <a:r>
              <a:rPr lang="en-US" sz="2400" dirty="0"/>
              <a:t> </a:t>
            </a:r>
            <a:r>
              <a:rPr lang="en-US" sz="2400" dirty="0" err="1"/>
              <a:t>na</a:t>
            </a:r>
            <a:r>
              <a:rPr lang="en-US" sz="2400" dirty="0"/>
              <a:t> </a:t>
            </a:r>
            <a:r>
              <a:rPr lang="en-US" sz="2400" dirty="0" err="1"/>
              <a:t>privatne</a:t>
            </a:r>
            <a:r>
              <a:rPr lang="en-US" sz="2400" dirty="0"/>
              <a:t> </a:t>
            </a:r>
            <a:r>
              <a:rPr lang="en-US" sz="2400" dirty="0" err="1"/>
              <a:t>posjede</a:t>
            </a:r>
            <a:r>
              <a:rPr lang="en-US" sz="2400" dirty="0"/>
              <a:t> </a:t>
            </a:r>
            <a:r>
              <a:rPr lang="en-US" sz="2400" dirty="0" err="1"/>
              <a:t>i</a:t>
            </a:r>
            <a:r>
              <a:rPr lang="en-US" sz="2400" dirty="0"/>
              <a:t> </a:t>
            </a:r>
            <a:r>
              <a:rPr lang="en-US" sz="2400" dirty="0" err="1"/>
              <a:t>obiteljske</a:t>
            </a:r>
            <a:r>
              <a:rPr lang="en-US" sz="2400" dirty="0"/>
              <a:t> </a:t>
            </a:r>
            <a:r>
              <a:rPr lang="en-US" sz="2400" dirty="0" err="1"/>
              <a:t>kuće</a:t>
            </a:r>
            <a:r>
              <a:rPr lang="en-US" sz="2400" dirty="0"/>
              <a:t>, a </a:t>
            </a:r>
            <a:r>
              <a:rPr lang="en-US" sz="2400" dirty="0" err="1"/>
              <a:t>provaljivale</a:t>
            </a:r>
            <a:r>
              <a:rPr lang="en-US" sz="2400" dirty="0"/>
              <a:t> u </a:t>
            </a:r>
            <a:r>
              <a:rPr lang="en-US" sz="2400" dirty="0" err="1"/>
              <a:t>napuštene</a:t>
            </a:r>
            <a:r>
              <a:rPr lang="en-US" sz="2400" dirty="0"/>
              <a:t> </a:t>
            </a:r>
            <a:r>
              <a:rPr lang="en-US" sz="2400" dirty="0" err="1"/>
              <a:t>kuće</a:t>
            </a:r>
            <a:r>
              <a:rPr lang="en-US" sz="2400" dirty="0"/>
              <a:t>.</a:t>
            </a:r>
          </a:p>
          <a:p>
            <a:r>
              <a:rPr lang="en-US" sz="2400" dirty="0" err="1"/>
              <a:t>Dragi</a:t>
            </a:r>
            <a:r>
              <a:rPr lang="en-US" sz="2400" dirty="0"/>
              <a:t> </a:t>
            </a:r>
            <a:r>
              <a:rPr lang="en-US" sz="2400" dirty="0" err="1"/>
              <a:t>vjernici</a:t>
            </a:r>
            <a:r>
              <a:rPr lang="en-US" sz="2400" dirty="0"/>
              <a:t>, </a:t>
            </a:r>
            <a:r>
              <a:rPr lang="en-US" sz="2400" dirty="0" err="1"/>
              <a:t>Crkva</a:t>
            </a:r>
            <a:r>
              <a:rPr lang="en-US" sz="2400" dirty="0"/>
              <a:t> od </a:t>
            </a:r>
            <a:r>
              <a:rPr lang="en-US" sz="2400" dirty="0" err="1"/>
              <a:t>svakoga</a:t>
            </a:r>
            <a:r>
              <a:rPr lang="en-US" sz="2400" dirty="0"/>
              <a:t> </a:t>
            </a:r>
            <a:r>
              <a:rPr lang="en-US" sz="2400" dirty="0" err="1"/>
              <a:t>po</a:t>
            </a:r>
            <a:r>
              <a:rPr lang="en-US" sz="2400" dirty="0"/>
              <a:t> </a:t>
            </a:r>
            <a:r>
              <a:rPr lang="en-US" sz="2400" dirty="0" err="1"/>
              <a:t>propisima</a:t>
            </a:r>
            <a:r>
              <a:rPr lang="en-US" sz="2400" dirty="0"/>
              <a:t> </a:t>
            </a:r>
            <a:r>
              <a:rPr lang="en-US" sz="2400" dirty="0" err="1"/>
              <a:t>traži</a:t>
            </a:r>
            <a:r>
              <a:rPr lang="en-US" sz="2400" dirty="0"/>
              <a:t> "</a:t>
            </a:r>
            <a:r>
              <a:rPr lang="en-US" sz="2400" dirty="0" err="1"/>
              <a:t>putnika</a:t>
            </a:r>
            <a:r>
              <a:rPr lang="en-US" sz="2400" dirty="0"/>
              <a:t> </a:t>
            </a:r>
            <a:r>
              <a:rPr lang="en-US" sz="2400" dirty="0" err="1"/>
              <a:t>primiti</a:t>
            </a:r>
            <a:r>
              <a:rPr lang="en-US" sz="2400" dirty="0"/>
              <a:t>" - </a:t>
            </a:r>
            <a:r>
              <a:rPr lang="en-US" sz="2400" dirty="0" err="1"/>
              <a:t>dakako</a:t>
            </a:r>
            <a:r>
              <a:rPr lang="en-US" sz="2400" dirty="0"/>
              <a:t> </a:t>
            </a:r>
            <a:r>
              <a:rPr lang="en-US" sz="2400" dirty="0" err="1"/>
              <a:t>sveta</a:t>
            </a:r>
            <a:r>
              <a:rPr lang="en-US" sz="2400" dirty="0"/>
              <a:t> </a:t>
            </a:r>
            <a:r>
              <a:rPr lang="en-US" sz="2400" dirty="0" err="1"/>
              <a:t>teološka</a:t>
            </a:r>
            <a:r>
              <a:rPr lang="en-US" sz="2400" dirty="0"/>
              <a:t> </a:t>
            </a:r>
            <a:r>
              <a:rPr lang="en-US" sz="2400" dirty="0" err="1"/>
              <a:t>znanost</a:t>
            </a:r>
            <a:r>
              <a:rPr lang="en-US" sz="2400" dirty="0"/>
              <a:t> </a:t>
            </a:r>
            <a:r>
              <a:rPr lang="en-US" sz="2400" dirty="0" err="1"/>
              <a:t>podrazumjeva</a:t>
            </a:r>
            <a:r>
              <a:rPr lang="en-US" sz="2400" dirty="0"/>
              <a:t> pod time </a:t>
            </a:r>
            <a:r>
              <a:rPr lang="en-US" sz="2400" dirty="0" err="1"/>
              <a:t>putnika</a:t>
            </a:r>
            <a:r>
              <a:rPr lang="en-US" sz="2400" dirty="0"/>
              <a:t>, </a:t>
            </a:r>
            <a:r>
              <a:rPr lang="en-US" sz="2400" dirty="0" err="1"/>
              <a:t>onog</a:t>
            </a:r>
            <a:r>
              <a:rPr lang="en-US" sz="2400" dirty="0"/>
              <a:t> </a:t>
            </a:r>
            <a:r>
              <a:rPr lang="en-US" sz="2400" dirty="0" err="1"/>
              <a:t>koji</a:t>
            </a:r>
            <a:r>
              <a:rPr lang="en-US" sz="2400" dirty="0"/>
              <a:t> </a:t>
            </a:r>
            <a:r>
              <a:rPr lang="en-US" sz="2400" dirty="0" err="1"/>
              <a:t>putuje</a:t>
            </a:r>
            <a:r>
              <a:rPr lang="en-US" sz="2400" dirty="0"/>
              <a:t> od </a:t>
            </a:r>
            <a:r>
              <a:rPr lang="en-US" sz="2400" dirty="0" err="1"/>
              <a:t>svoje</a:t>
            </a:r>
            <a:r>
              <a:rPr lang="en-US" sz="2400" dirty="0"/>
              <a:t> </a:t>
            </a:r>
            <a:r>
              <a:rPr lang="en-US" sz="2400" dirty="0" err="1"/>
              <a:t>kuće</a:t>
            </a:r>
            <a:r>
              <a:rPr lang="en-US" sz="2400" dirty="0"/>
              <a:t> do </a:t>
            </a:r>
            <a:r>
              <a:rPr lang="en-US" sz="2400" dirty="0" err="1"/>
              <a:t>cilja</a:t>
            </a:r>
            <a:r>
              <a:rPr lang="en-US" sz="2400" dirty="0"/>
              <a:t> </a:t>
            </a:r>
            <a:r>
              <a:rPr lang="en-US" sz="2400" dirty="0" err="1"/>
              <a:t>iz</a:t>
            </a:r>
            <a:r>
              <a:rPr lang="en-US" sz="2400" dirty="0"/>
              <a:t> </a:t>
            </a:r>
            <a:r>
              <a:rPr lang="en-US" sz="2400" dirty="0" err="1"/>
              <a:t>kojeg</a:t>
            </a:r>
            <a:r>
              <a:rPr lang="en-US" sz="2400" dirty="0"/>
              <a:t> se </a:t>
            </a:r>
            <a:r>
              <a:rPr lang="en-US" sz="2400" dirty="0" err="1"/>
              <a:t>svojoj</a:t>
            </a:r>
            <a:r>
              <a:rPr lang="en-US" sz="2400" dirty="0"/>
              <a:t> </a:t>
            </a:r>
            <a:r>
              <a:rPr lang="en-US" sz="2400" dirty="0" err="1"/>
              <a:t>kući</a:t>
            </a:r>
            <a:r>
              <a:rPr lang="en-US" sz="2400" dirty="0"/>
              <a:t> </a:t>
            </a:r>
            <a:r>
              <a:rPr lang="en-US" sz="2400" dirty="0" err="1"/>
              <a:t>vraća</a:t>
            </a:r>
            <a:r>
              <a:rPr lang="en-US" sz="2400" dirty="0"/>
              <a:t>.</a:t>
            </a:r>
          </a:p>
          <a:p>
            <a:endParaRPr lang="en-US" sz="2400" dirty="0"/>
          </a:p>
        </p:txBody>
      </p:sp>
    </p:spTree>
    <p:extLst>
      <p:ext uri="{BB962C8B-B14F-4D97-AF65-F5344CB8AC3E}">
        <p14:creationId xmlns:p14="http://schemas.microsoft.com/office/powerpoint/2010/main" val="411078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 </a:t>
            </a:r>
            <a:r>
              <a:rPr lang="en-US" dirty="0" err="1"/>
              <a:t>ovom</a:t>
            </a:r>
            <a:r>
              <a:rPr lang="en-US" dirty="0"/>
              <a:t> </a:t>
            </a:r>
            <a:r>
              <a:rPr lang="en-US" dirty="0" err="1"/>
              <a:t>slučaju</a:t>
            </a:r>
            <a:r>
              <a:rPr lang="en-US" dirty="0"/>
              <a:t> </a:t>
            </a:r>
            <a:r>
              <a:rPr lang="en-US" dirty="0" err="1"/>
              <a:t>radi</a:t>
            </a:r>
            <a:r>
              <a:rPr lang="en-US" dirty="0"/>
              <a:t> se o </a:t>
            </a:r>
            <a:r>
              <a:rPr lang="en-US" dirty="0" err="1"/>
              <a:t>tzv</a:t>
            </a:r>
            <a:r>
              <a:rPr lang="en-US" dirty="0"/>
              <a:t>. </a:t>
            </a:r>
            <a:r>
              <a:rPr lang="en-US" dirty="0" err="1"/>
              <a:t>imigrantima</a:t>
            </a:r>
            <a:r>
              <a:rPr lang="en-US" dirty="0"/>
              <a:t> </a:t>
            </a:r>
            <a:r>
              <a:rPr lang="en-US" dirty="0" err="1"/>
              <a:t>najčešće</a:t>
            </a:r>
            <a:r>
              <a:rPr lang="en-US" dirty="0"/>
              <a:t> </a:t>
            </a:r>
            <a:r>
              <a:rPr lang="en-US" dirty="0" err="1"/>
              <a:t>muškarcima</a:t>
            </a:r>
            <a:r>
              <a:rPr lang="en-US" dirty="0"/>
              <a:t>, </a:t>
            </a:r>
            <a:r>
              <a:rPr lang="en-US" dirty="0" err="1"/>
              <a:t>vojnim</a:t>
            </a:r>
            <a:r>
              <a:rPr lang="en-US" dirty="0"/>
              <a:t> </a:t>
            </a:r>
            <a:r>
              <a:rPr lang="en-US" dirty="0" err="1"/>
              <a:t>dezerterima</a:t>
            </a:r>
            <a:r>
              <a:rPr lang="en-US" dirty="0"/>
              <a:t>, </a:t>
            </a:r>
            <a:r>
              <a:rPr lang="en-US" dirty="0" err="1"/>
              <a:t>koji</a:t>
            </a:r>
            <a:r>
              <a:rPr lang="en-US" dirty="0"/>
              <a:t> se </a:t>
            </a:r>
            <a:r>
              <a:rPr lang="en-US" dirty="0" err="1"/>
              <a:t>nisu</a:t>
            </a:r>
            <a:r>
              <a:rPr lang="en-US" dirty="0"/>
              <a:t> </a:t>
            </a:r>
            <a:r>
              <a:rPr lang="en-US" dirty="0" err="1"/>
              <a:t>htjeli</a:t>
            </a:r>
            <a:r>
              <a:rPr lang="en-US" dirty="0"/>
              <a:t> </a:t>
            </a:r>
            <a:r>
              <a:rPr lang="en-US" dirty="0" err="1"/>
              <a:t>odazvati</a:t>
            </a:r>
            <a:r>
              <a:rPr lang="en-US" dirty="0"/>
              <a:t> </a:t>
            </a:r>
            <a:r>
              <a:rPr lang="en-US" dirty="0" err="1"/>
              <a:t>pozivu</a:t>
            </a:r>
            <a:r>
              <a:rPr lang="en-US" dirty="0"/>
              <a:t> </a:t>
            </a:r>
            <a:r>
              <a:rPr lang="en-US" dirty="0" err="1"/>
              <a:t>legalne</a:t>
            </a:r>
            <a:r>
              <a:rPr lang="en-US" dirty="0"/>
              <a:t> </a:t>
            </a:r>
            <a:r>
              <a:rPr lang="en-US" dirty="0" err="1"/>
              <a:t>državne</a:t>
            </a:r>
            <a:r>
              <a:rPr lang="en-US" dirty="0"/>
              <a:t> </a:t>
            </a:r>
            <a:r>
              <a:rPr lang="en-US" dirty="0" err="1"/>
              <a:t>vlasti</a:t>
            </a:r>
            <a:r>
              <a:rPr lang="en-US" dirty="0"/>
              <a:t> </a:t>
            </a:r>
            <a:r>
              <a:rPr lang="en-US" dirty="0" err="1"/>
              <a:t>na</a:t>
            </a:r>
            <a:r>
              <a:rPr lang="en-US" dirty="0"/>
              <a:t> </a:t>
            </a:r>
            <a:r>
              <a:rPr lang="en-US" dirty="0" err="1"/>
              <a:t>obranu</a:t>
            </a:r>
            <a:r>
              <a:rPr lang="en-US" dirty="0"/>
              <a:t> </a:t>
            </a:r>
            <a:r>
              <a:rPr lang="en-US" dirty="0" err="1"/>
              <a:t>svoje</a:t>
            </a:r>
            <a:r>
              <a:rPr lang="en-US" dirty="0"/>
              <a:t> </a:t>
            </a:r>
            <a:r>
              <a:rPr lang="en-US" dirty="0" err="1"/>
              <a:t>domovine</a:t>
            </a:r>
            <a:r>
              <a:rPr lang="en-US" dirty="0"/>
              <a:t>, </a:t>
            </a:r>
            <a:r>
              <a:rPr lang="en-US" dirty="0" err="1"/>
              <a:t>kao</a:t>
            </a:r>
            <a:r>
              <a:rPr lang="en-US" dirty="0"/>
              <a:t> </a:t>
            </a:r>
            <a:r>
              <a:rPr lang="en-US" dirty="0" err="1"/>
              <a:t>i</a:t>
            </a:r>
            <a:r>
              <a:rPr lang="en-US" dirty="0"/>
              <a:t> </a:t>
            </a:r>
            <a:r>
              <a:rPr lang="en-US" dirty="0" err="1"/>
              <a:t>sumnjivim</a:t>
            </a:r>
            <a:r>
              <a:rPr lang="en-US" dirty="0"/>
              <a:t> </a:t>
            </a:r>
            <a:r>
              <a:rPr lang="en-US" dirty="0" err="1"/>
              <a:t>kretanjima</a:t>
            </a:r>
            <a:r>
              <a:rPr lang="en-US" dirty="0"/>
              <a:t> </a:t>
            </a:r>
            <a:r>
              <a:rPr lang="en-US" dirty="0" err="1"/>
              <a:t>žena</a:t>
            </a:r>
            <a:r>
              <a:rPr lang="en-US" dirty="0"/>
              <a:t> </a:t>
            </a:r>
            <a:r>
              <a:rPr lang="en-US" dirty="0" err="1"/>
              <a:t>i</a:t>
            </a:r>
            <a:r>
              <a:rPr lang="en-US" dirty="0"/>
              <a:t> </a:t>
            </a:r>
            <a:r>
              <a:rPr lang="en-US" dirty="0" err="1"/>
              <a:t>djece</a:t>
            </a:r>
            <a:r>
              <a:rPr lang="en-US" dirty="0"/>
              <a:t> u </a:t>
            </a:r>
            <a:r>
              <a:rPr lang="en-US" dirty="0" err="1"/>
              <a:t>cilju</a:t>
            </a:r>
            <a:r>
              <a:rPr lang="en-US" dirty="0"/>
              <a:t> </a:t>
            </a:r>
            <a:r>
              <a:rPr lang="en-US" dirty="0" err="1"/>
              <a:t>naseljavanja</a:t>
            </a:r>
            <a:r>
              <a:rPr lang="en-US" dirty="0"/>
              <a:t> </a:t>
            </a:r>
            <a:r>
              <a:rPr lang="en-US" dirty="0" err="1"/>
              <a:t>europskih</a:t>
            </a:r>
            <a:r>
              <a:rPr lang="en-US" dirty="0"/>
              <a:t> </a:t>
            </a:r>
            <a:r>
              <a:rPr lang="en-US" dirty="0" err="1"/>
              <a:t>kulturnih</a:t>
            </a:r>
            <a:r>
              <a:rPr lang="en-US" dirty="0"/>
              <a:t> </a:t>
            </a:r>
            <a:r>
              <a:rPr lang="en-US" dirty="0" err="1"/>
              <a:t>zemalja</a:t>
            </a:r>
            <a:r>
              <a:rPr lang="en-US" dirty="0"/>
              <a:t>. Oni </a:t>
            </a:r>
            <a:r>
              <a:rPr lang="en-US" dirty="0" err="1"/>
              <a:t>nisu</a:t>
            </a:r>
            <a:r>
              <a:rPr lang="en-US" dirty="0"/>
              <a:t> </a:t>
            </a:r>
            <a:r>
              <a:rPr lang="en-US" dirty="0" err="1"/>
              <a:t>spremni</a:t>
            </a:r>
            <a:r>
              <a:rPr lang="en-US" dirty="0"/>
              <a:t> </a:t>
            </a:r>
            <a:r>
              <a:rPr lang="en-US" dirty="0" err="1"/>
              <a:t>prihvatiti</a:t>
            </a:r>
            <a:r>
              <a:rPr lang="en-US" dirty="0"/>
              <a:t> </a:t>
            </a:r>
            <a:r>
              <a:rPr lang="en-US" dirty="0" err="1"/>
              <a:t>našu</a:t>
            </a:r>
            <a:r>
              <a:rPr lang="en-US" dirty="0"/>
              <a:t> </a:t>
            </a:r>
            <a:r>
              <a:rPr lang="en-US" dirty="0" err="1"/>
              <a:t>tradiciju</a:t>
            </a:r>
            <a:r>
              <a:rPr lang="en-US" dirty="0"/>
              <a:t>, </a:t>
            </a:r>
            <a:r>
              <a:rPr lang="en-US" dirty="0" err="1"/>
              <a:t>običaje</a:t>
            </a:r>
            <a:r>
              <a:rPr lang="en-US" dirty="0"/>
              <a:t> </a:t>
            </a:r>
            <a:r>
              <a:rPr lang="en-US" dirty="0" err="1"/>
              <a:t>i</a:t>
            </a:r>
            <a:r>
              <a:rPr lang="en-US" dirty="0"/>
              <a:t> </a:t>
            </a:r>
            <a:r>
              <a:rPr lang="en-US" dirty="0" err="1"/>
              <a:t>kulturu</a:t>
            </a:r>
            <a:r>
              <a:rPr lang="en-US" dirty="0"/>
              <a:t>.</a:t>
            </a:r>
          </a:p>
          <a:p>
            <a:r>
              <a:rPr lang="en-US" b="1" dirty="0" err="1"/>
              <a:t>Stoga</a:t>
            </a:r>
            <a:r>
              <a:rPr lang="en-US" b="1" dirty="0"/>
              <a:t> se </a:t>
            </a:r>
            <a:r>
              <a:rPr lang="en-US" b="1" dirty="0" err="1"/>
              <a:t>pozivlju</a:t>
            </a:r>
            <a:r>
              <a:rPr lang="en-US" b="1" dirty="0"/>
              <a:t> </a:t>
            </a:r>
            <a:r>
              <a:rPr lang="en-US" b="1" dirty="0" err="1"/>
              <a:t>svi</a:t>
            </a:r>
            <a:r>
              <a:rPr lang="en-US" b="1" dirty="0"/>
              <a:t> </a:t>
            </a:r>
            <a:r>
              <a:rPr lang="en-US" b="1" dirty="0" err="1"/>
              <a:t>župljani</a:t>
            </a:r>
            <a:r>
              <a:rPr lang="en-US" b="1" dirty="0"/>
              <a:t> da </a:t>
            </a:r>
            <a:r>
              <a:rPr lang="en-US" b="1" dirty="0" err="1"/>
              <a:t>nikoga</a:t>
            </a:r>
            <a:r>
              <a:rPr lang="en-US" b="1" dirty="0"/>
              <a:t> ne </a:t>
            </a:r>
            <a:r>
              <a:rPr lang="en-US" b="1" dirty="0" err="1"/>
              <a:t>primaju</a:t>
            </a:r>
            <a:r>
              <a:rPr lang="en-US" b="1" dirty="0"/>
              <a:t> u </a:t>
            </a:r>
            <a:r>
              <a:rPr lang="en-US" b="1" dirty="0" err="1"/>
              <a:t>svoje</a:t>
            </a:r>
            <a:r>
              <a:rPr lang="en-US" b="1" dirty="0"/>
              <a:t> </a:t>
            </a:r>
            <a:r>
              <a:rPr lang="en-US" b="1" dirty="0" err="1"/>
              <a:t>kuće</a:t>
            </a:r>
            <a:r>
              <a:rPr lang="en-US" b="1" dirty="0"/>
              <a:t>, ne </a:t>
            </a:r>
            <a:r>
              <a:rPr lang="en-US" b="1" dirty="0" err="1"/>
              <a:t>daju</a:t>
            </a:r>
            <a:r>
              <a:rPr lang="en-US" b="1" dirty="0"/>
              <a:t> </a:t>
            </a:r>
            <a:r>
              <a:rPr lang="en-US" b="1" dirty="0" err="1"/>
              <a:t>hranu</a:t>
            </a:r>
            <a:r>
              <a:rPr lang="en-US" b="1" dirty="0"/>
              <a:t>, </a:t>
            </a:r>
            <a:r>
              <a:rPr lang="en-US" b="1" dirty="0" err="1"/>
              <a:t>vodu</a:t>
            </a:r>
            <a:r>
              <a:rPr lang="en-US" b="1" dirty="0"/>
              <a:t> </a:t>
            </a:r>
            <a:r>
              <a:rPr lang="en-US" b="1" dirty="0" err="1"/>
              <a:t>i</a:t>
            </a:r>
            <a:r>
              <a:rPr lang="en-US" b="1" dirty="0"/>
              <a:t> </a:t>
            </a:r>
            <a:r>
              <a:rPr lang="en-US" b="1" dirty="0" err="1"/>
              <a:t>prenoćište</a:t>
            </a:r>
            <a:r>
              <a:rPr lang="en-US" dirty="0"/>
              <a:t>, </a:t>
            </a:r>
            <a:r>
              <a:rPr lang="en-US" dirty="0" err="1"/>
              <a:t>te</a:t>
            </a:r>
            <a:r>
              <a:rPr lang="en-US" dirty="0"/>
              <a:t> </a:t>
            </a:r>
            <a:r>
              <a:rPr lang="en-US" dirty="0" err="1"/>
              <a:t>smjesta</a:t>
            </a:r>
            <a:r>
              <a:rPr lang="en-US" dirty="0"/>
              <a:t> </a:t>
            </a:r>
            <a:r>
              <a:rPr lang="en-US" dirty="0" err="1"/>
              <a:t>redarstvenoj</a:t>
            </a:r>
            <a:r>
              <a:rPr lang="en-US" dirty="0"/>
              <a:t> </a:t>
            </a:r>
            <a:r>
              <a:rPr lang="en-US" dirty="0" err="1"/>
              <a:t>vlasti</a:t>
            </a:r>
            <a:r>
              <a:rPr lang="en-US" dirty="0"/>
              <a:t> </a:t>
            </a:r>
            <a:r>
              <a:rPr lang="en-US" dirty="0" err="1"/>
              <a:t>prijave</a:t>
            </a:r>
            <a:r>
              <a:rPr lang="en-US" dirty="0"/>
              <a:t> </a:t>
            </a:r>
            <a:r>
              <a:rPr lang="en-US" dirty="0" err="1"/>
              <a:t>sve</a:t>
            </a:r>
            <a:r>
              <a:rPr lang="en-US" dirty="0"/>
              <a:t> one </a:t>
            </a:r>
            <a:r>
              <a:rPr lang="en-US" dirty="0" err="1"/>
              <a:t>koji</a:t>
            </a:r>
            <a:r>
              <a:rPr lang="en-US" dirty="0"/>
              <a:t> </a:t>
            </a:r>
            <a:r>
              <a:rPr lang="en-US" dirty="0" err="1"/>
              <a:t>nisu</a:t>
            </a:r>
            <a:r>
              <a:rPr lang="en-US" dirty="0"/>
              <a:t> </a:t>
            </a:r>
            <a:r>
              <a:rPr lang="en-US" dirty="0" err="1"/>
              <a:t>im</a:t>
            </a:r>
            <a:r>
              <a:rPr lang="en-US" dirty="0"/>
              <a:t> </a:t>
            </a:r>
            <a:r>
              <a:rPr lang="en-US" dirty="0" err="1"/>
              <a:t>poznati</a:t>
            </a:r>
            <a:r>
              <a:rPr lang="en-US" dirty="0"/>
              <a:t> </a:t>
            </a:r>
            <a:r>
              <a:rPr lang="en-US" dirty="0" err="1"/>
              <a:t>ili</a:t>
            </a:r>
            <a:r>
              <a:rPr lang="en-US" dirty="0"/>
              <a:t> </a:t>
            </a:r>
            <a:r>
              <a:rPr lang="en-US" dirty="0" err="1"/>
              <a:t>nepoznati</a:t>
            </a:r>
            <a:r>
              <a:rPr lang="en-US" dirty="0"/>
              <a:t> </a:t>
            </a:r>
            <a:r>
              <a:rPr lang="en-US" dirty="0" err="1"/>
              <a:t>prolaze</a:t>
            </a:r>
            <a:r>
              <a:rPr lang="en-US" dirty="0"/>
              <a:t> </a:t>
            </a:r>
            <a:r>
              <a:rPr lang="en-US" dirty="0" err="1"/>
              <a:t>našim</a:t>
            </a:r>
            <a:r>
              <a:rPr lang="en-US" dirty="0"/>
              <a:t> </a:t>
            </a:r>
            <a:r>
              <a:rPr lang="en-US" dirty="0" err="1"/>
              <a:t>državnim</a:t>
            </a:r>
            <a:r>
              <a:rPr lang="en-US" dirty="0"/>
              <a:t> </a:t>
            </a:r>
            <a:r>
              <a:rPr lang="en-US" dirty="0" err="1"/>
              <a:t>teritorijem</a:t>
            </a:r>
            <a:r>
              <a:rPr lang="en-US" dirty="0"/>
              <a:t> </a:t>
            </a:r>
            <a:r>
              <a:rPr lang="en-US" dirty="0" err="1"/>
              <a:t>jer</a:t>
            </a:r>
            <a:r>
              <a:rPr lang="en-US" dirty="0"/>
              <a:t> </a:t>
            </a:r>
            <a:r>
              <a:rPr lang="en-US" dirty="0" err="1"/>
              <a:t>oni</a:t>
            </a:r>
            <a:r>
              <a:rPr lang="en-US" dirty="0"/>
              <a:t> </a:t>
            </a:r>
            <a:r>
              <a:rPr lang="en-US" dirty="0" err="1"/>
              <a:t>predstavljaju</a:t>
            </a:r>
            <a:r>
              <a:rPr lang="en-US" dirty="0"/>
              <a:t> </a:t>
            </a:r>
            <a:r>
              <a:rPr lang="en-US" dirty="0" err="1"/>
              <a:t>neposrednu</a:t>
            </a:r>
            <a:r>
              <a:rPr lang="en-US" dirty="0"/>
              <a:t> </a:t>
            </a:r>
            <a:r>
              <a:rPr lang="en-US" dirty="0" err="1"/>
              <a:t>opasnost</a:t>
            </a:r>
            <a:r>
              <a:rPr lang="en-US" dirty="0"/>
              <a:t> ne </a:t>
            </a:r>
            <a:r>
              <a:rPr lang="en-US" dirty="0" err="1"/>
              <a:t>samo</a:t>
            </a:r>
            <a:r>
              <a:rPr lang="en-US" dirty="0"/>
              <a:t> </a:t>
            </a:r>
            <a:r>
              <a:rPr lang="en-US" dirty="0" err="1"/>
              <a:t>Hrvatskom</a:t>
            </a:r>
            <a:r>
              <a:rPr lang="en-US" dirty="0"/>
              <a:t> </a:t>
            </a:r>
            <a:r>
              <a:rPr lang="en-US" dirty="0" err="1"/>
              <a:t>narodu</a:t>
            </a:r>
            <a:r>
              <a:rPr lang="en-US" dirty="0"/>
              <a:t> </a:t>
            </a:r>
            <a:r>
              <a:rPr lang="en-US" dirty="0" err="1"/>
              <a:t>već</a:t>
            </a:r>
            <a:r>
              <a:rPr lang="en-US" dirty="0"/>
              <a:t> </a:t>
            </a:r>
            <a:r>
              <a:rPr lang="en-US" dirty="0" err="1"/>
              <a:t>i</a:t>
            </a:r>
            <a:r>
              <a:rPr lang="en-US" dirty="0"/>
              <a:t> </a:t>
            </a:r>
            <a:r>
              <a:rPr lang="en-US" dirty="0" err="1"/>
              <a:t>Europi</a:t>
            </a:r>
            <a:r>
              <a:rPr lang="en-US" dirty="0"/>
              <a:t>. </a:t>
            </a:r>
            <a:r>
              <a:rPr lang="en-US" b="1" dirty="0" err="1"/>
              <a:t>Hrvatska</a:t>
            </a:r>
            <a:r>
              <a:rPr lang="en-US" b="1" dirty="0"/>
              <a:t> je 500 </a:t>
            </a:r>
            <a:r>
              <a:rPr lang="en-US" b="1" dirty="0" err="1"/>
              <a:t>godina</a:t>
            </a:r>
            <a:r>
              <a:rPr lang="en-US" b="1" dirty="0"/>
              <a:t> </a:t>
            </a:r>
            <a:r>
              <a:rPr lang="en-US" b="1" dirty="0" err="1"/>
              <a:t>bila</a:t>
            </a:r>
            <a:r>
              <a:rPr lang="en-US" b="1" dirty="0"/>
              <a:t> </a:t>
            </a:r>
            <a:r>
              <a:rPr lang="en-US" b="1" dirty="0" err="1"/>
              <a:t>predziđe</a:t>
            </a:r>
            <a:r>
              <a:rPr lang="en-US" b="1" dirty="0"/>
              <a:t> </a:t>
            </a:r>
            <a:r>
              <a:rPr lang="en-US" b="1" dirty="0" err="1"/>
              <a:t>kršćanstva</a:t>
            </a:r>
            <a:r>
              <a:rPr lang="en-US" b="1" dirty="0"/>
              <a:t> </a:t>
            </a:r>
            <a:r>
              <a:rPr lang="en-US" b="1" dirty="0" err="1"/>
              <a:t>i</a:t>
            </a:r>
            <a:r>
              <a:rPr lang="en-US" b="1" dirty="0"/>
              <a:t> </a:t>
            </a:r>
            <a:r>
              <a:rPr lang="en-US" b="1" dirty="0" err="1"/>
              <a:t>braniteljica</a:t>
            </a:r>
            <a:r>
              <a:rPr lang="en-US" b="1" dirty="0"/>
              <a:t> Europe od </a:t>
            </a:r>
            <a:r>
              <a:rPr lang="en-US" b="1" dirty="0" err="1"/>
              <a:t>islamskog</a:t>
            </a:r>
            <a:r>
              <a:rPr lang="en-US" b="1" dirty="0"/>
              <a:t> </a:t>
            </a:r>
            <a:r>
              <a:rPr lang="en-US" b="1" dirty="0" err="1"/>
              <a:t>krivovjerja</a:t>
            </a:r>
            <a:r>
              <a:rPr lang="en-US" b="1" dirty="0"/>
              <a:t>.</a:t>
            </a:r>
            <a:r>
              <a:rPr lang="en-US" dirty="0"/>
              <a:t> </a:t>
            </a:r>
            <a:r>
              <a:rPr lang="en-US" dirty="0" err="1"/>
              <a:t>Nastavimo</a:t>
            </a:r>
            <a:r>
              <a:rPr lang="en-US" dirty="0"/>
              <a:t> </a:t>
            </a:r>
            <a:r>
              <a:rPr lang="en-US" dirty="0" err="1"/>
              <a:t>dalje</a:t>
            </a:r>
            <a:r>
              <a:rPr lang="en-US" dirty="0"/>
              <a:t> </a:t>
            </a:r>
            <a:r>
              <a:rPr lang="en-US" dirty="0" err="1"/>
              <a:t>ovu</a:t>
            </a:r>
            <a:r>
              <a:rPr lang="en-US" dirty="0"/>
              <a:t> </a:t>
            </a:r>
            <a:r>
              <a:rPr lang="en-US" dirty="0" err="1"/>
              <a:t>tradiciju</a:t>
            </a:r>
            <a:r>
              <a:rPr lang="en-US" dirty="0"/>
              <a:t> </a:t>
            </a:r>
            <a:r>
              <a:rPr lang="en-US" dirty="0" err="1"/>
              <a:t>i</a:t>
            </a:r>
            <a:r>
              <a:rPr lang="en-US" dirty="0"/>
              <a:t> </a:t>
            </a:r>
            <a:r>
              <a:rPr lang="en-US" b="1" dirty="0" err="1"/>
              <a:t>sačuvajmo</a:t>
            </a:r>
            <a:r>
              <a:rPr lang="en-US" b="1" dirty="0"/>
              <a:t> </a:t>
            </a:r>
            <a:r>
              <a:rPr lang="en-US" b="1" dirty="0" err="1"/>
              <a:t>Europu</a:t>
            </a:r>
            <a:r>
              <a:rPr lang="en-US" b="1" dirty="0"/>
              <a:t> od </a:t>
            </a:r>
            <a:r>
              <a:rPr lang="en-US" b="1" dirty="0" err="1"/>
              <a:t>najezde</a:t>
            </a:r>
            <a:r>
              <a:rPr lang="en-US" b="1" dirty="0"/>
              <a:t> </a:t>
            </a:r>
            <a:r>
              <a:rPr lang="en-US" b="1" dirty="0" err="1"/>
              <a:t>islamske</a:t>
            </a:r>
            <a:r>
              <a:rPr lang="en-US" b="1" dirty="0"/>
              <a:t> </a:t>
            </a:r>
            <a:r>
              <a:rPr lang="en-US" b="1" dirty="0" err="1"/>
              <a:t>ilegalne</a:t>
            </a:r>
            <a:r>
              <a:rPr lang="en-US" b="1" dirty="0"/>
              <a:t> </a:t>
            </a:r>
            <a:r>
              <a:rPr lang="en-US" b="1" dirty="0" err="1"/>
              <a:t>imigracije</a:t>
            </a:r>
            <a:r>
              <a:rPr lang="en-US" dirty="0"/>
              <a:t>. </a:t>
            </a:r>
            <a:r>
              <a:rPr lang="en-US" dirty="0" err="1"/>
              <a:t>Neka</a:t>
            </a:r>
            <a:r>
              <a:rPr lang="en-US" dirty="0"/>
              <a:t> </a:t>
            </a:r>
            <a:r>
              <a:rPr lang="en-US" dirty="0" err="1"/>
              <a:t>oni</a:t>
            </a:r>
            <a:r>
              <a:rPr lang="en-US" dirty="0"/>
              <a:t> (</a:t>
            </a:r>
            <a:r>
              <a:rPr lang="en-US" dirty="0" err="1"/>
              <a:t>zapadne</a:t>
            </a:r>
            <a:r>
              <a:rPr lang="en-US" dirty="0"/>
              <a:t> </a:t>
            </a:r>
            <a:r>
              <a:rPr lang="en-US" dirty="0" err="1"/>
              <a:t>velevlasti</a:t>
            </a:r>
            <a:r>
              <a:rPr lang="en-US" dirty="0"/>
              <a:t>) </a:t>
            </a:r>
            <a:r>
              <a:rPr lang="en-US" dirty="0" err="1"/>
              <a:t>koji</a:t>
            </a:r>
            <a:r>
              <a:rPr lang="en-US" dirty="0"/>
              <a:t> </a:t>
            </a:r>
            <a:r>
              <a:rPr lang="en-US" dirty="0" err="1"/>
              <a:t>su</a:t>
            </a:r>
            <a:r>
              <a:rPr lang="en-US" dirty="0"/>
              <a:t> u </a:t>
            </a:r>
            <a:r>
              <a:rPr lang="en-US" dirty="0" err="1"/>
              <a:t>tim</a:t>
            </a:r>
            <a:r>
              <a:rPr lang="en-US" dirty="0"/>
              <a:t> </a:t>
            </a:r>
            <a:r>
              <a:rPr lang="en-US" dirty="0" err="1"/>
              <a:t>zemljama</a:t>
            </a:r>
            <a:r>
              <a:rPr lang="en-US" dirty="0"/>
              <a:t> </a:t>
            </a:r>
            <a:r>
              <a:rPr lang="en-US" dirty="0" err="1"/>
              <a:t>napravili</a:t>
            </a:r>
            <a:r>
              <a:rPr lang="en-US" dirty="0"/>
              <a:t> </a:t>
            </a:r>
            <a:r>
              <a:rPr lang="en-US" dirty="0" err="1"/>
              <a:t>probleme</a:t>
            </a:r>
            <a:r>
              <a:rPr lang="en-US" dirty="0"/>
              <a:t> </a:t>
            </a:r>
            <a:r>
              <a:rPr lang="en-US" dirty="0" err="1"/>
              <a:t>i</a:t>
            </a:r>
            <a:r>
              <a:rPr lang="en-US" dirty="0"/>
              <a:t> </a:t>
            </a:r>
            <a:r>
              <a:rPr lang="en-US" dirty="0" err="1"/>
              <a:t>koji</a:t>
            </a:r>
            <a:r>
              <a:rPr lang="en-US" dirty="0"/>
              <a:t> </a:t>
            </a:r>
            <a:r>
              <a:rPr lang="en-US" dirty="0" err="1"/>
              <a:t>su</a:t>
            </a:r>
            <a:r>
              <a:rPr lang="en-US" dirty="0"/>
              <a:t> </a:t>
            </a:r>
            <a:r>
              <a:rPr lang="en-US" dirty="0" err="1"/>
              <a:t>potakli</a:t>
            </a:r>
            <a:r>
              <a:rPr lang="en-US" dirty="0"/>
              <a:t> </a:t>
            </a:r>
            <a:r>
              <a:rPr lang="en-US" dirty="0" err="1"/>
              <a:t>i</a:t>
            </a:r>
            <a:r>
              <a:rPr lang="en-US" dirty="0"/>
              <a:t> </a:t>
            </a:r>
            <a:r>
              <a:rPr lang="en-US" dirty="0" err="1"/>
              <a:t>potiču</a:t>
            </a:r>
            <a:r>
              <a:rPr lang="en-US" dirty="0"/>
              <a:t> </a:t>
            </a:r>
            <a:r>
              <a:rPr lang="en-US" dirty="0" err="1"/>
              <a:t>ilegalnu</a:t>
            </a:r>
            <a:r>
              <a:rPr lang="en-US" dirty="0"/>
              <a:t> </a:t>
            </a:r>
            <a:r>
              <a:rPr lang="en-US" dirty="0" err="1"/>
              <a:t>imigraciju</a:t>
            </a:r>
            <a:r>
              <a:rPr lang="en-US" dirty="0"/>
              <a:t> </a:t>
            </a:r>
            <a:r>
              <a:rPr lang="en-US" dirty="0" err="1"/>
              <a:t>rješe</a:t>
            </a:r>
            <a:r>
              <a:rPr lang="en-US" dirty="0"/>
              <a:t> </a:t>
            </a:r>
            <a:r>
              <a:rPr lang="en-US" dirty="0" err="1"/>
              <a:t>probleme</a:t>
            </a:r>
            <a:r>
              <a:rPr lang="en-US" dirty="0"/>
              <a:t> a ne da </a:t>
            </a:r>
            <a:r>
              <a:rPr lang="en-US" dirty="0" err="1"/>
              <a:t>ih</a:t>
            </a:r>
            <a:r>
              <a:rPr lang="en-US" dirty="0"/>
              <a:t> mi </a:t>
            </a:r>
            <a:r>
              <a:rPr lang="en-US" dirty="0" err="1"/>
              <a:t>rješavamo</a:t>
            </a:r>
            <a:r>
              <a:rPr lang="en-US" dirty="0"/>
              <a:t>.</a:t>
            </a:r>
          </a:p>
          <a:p>
            <a:endParaRPr lang="en-US" dirty="0"/>
          </a:p>
        </p:txBody>
      </p:sp>
    </p:spTree>
    <p:extLst>
      <p:ext uri="{BB962C8B-B14F-4D97-AF65-F5344CB8AC3E}">
        <p14:creationId xmlns:p14="http://schemas.microsoft.com/office/powerpoint/2010/main" val="320630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a:latin typeface="Arial" charset="0"/>
              </a:rPr>
              <a:t>TRI SU GLAVNA PREDUVJETA OGRANIČENJA PRAVA</a:t>
            </a:r>
            <a:br>
              <a:rPr lang="hr-HR" sz="3200" dirty="0">
                <a:latin typeface="Arial" charset="0"/>
              </a:rPr>
            </a:br>
            <a:endParaRPr lang="en-US" sz="3200" dirty="0"/>
          </a:p>
        </p:txBody>
      </p:sp>
      <p:sp>
        <p:nvSpPr>
          <p:cNvPr id="22529" name="Rectangle 3"/>
          <p:cNvSpPr>
            <a:spLocks noGrp="1" noChangeArrowheads="1"/>
          </p:cNvSpPr>
          <p:nvPr>
            <p:ph idx="1"/>
          </p:nvPr>
        </p:nvSpPr>
        <p:spPr/>
        <p:txBody>
          <a:bodyPr/>
          <a:lstStyle/>
          <a:p>
            <a:pPr marL="514350" indent="-514350">
              <a:buFont typeface="Arial" charset="0"/>
              <a:buAutoNum type="arabicPeriod"/>
            </a:pPr>
            <a:r>
              <a:rPr lang="hr-HR" sz="2600" dirty="0" smtClean="0">
                <a:latin typeface="Arial" charset="0"/>
              </a:rPr>
              <a:t>DA </a:t>
            </a:r>
            <a:r>
              <a:rPr lang="hr-HR" sz="2600" dirty="0">
                <a:latin typeface="Arial" charset="0"/>
              </a:rPr>
              <a:t>JE </a:t>
            </a:r>
            <a:r>
              <a:rPr lang="hr-HR" sz="2600" u="sng" dirty="0">
                <a:latin typeface="Arial" charset="0"/>
              </a:rPr>
              <a:t>PROPISANO ZAKONOM</a:t>
            </a:r>
          </a:p>
          <a:p>
            <a:pPr marL="514350" indent="-514350">
              <a:buFont typeface="Arial" charset="0"/>
              <a:buAutoNum type="arabicPeriod"/>
            </a:pPr>
            <a:r>
              <a:rPr lang="hr-HR" sz="2600" dirty="0">
                <a:latin typeface="Arial" charset="0"/>
              </a:rPr>
              <a:t>DA JE NEOPHODNO U </a:t>
            </a:r>
            <a:r>
              <a:rPr lang="hr-HR" sz="2600" u="sng" dirty="0">
                <a:latin typeface="Arial" charset="0"/>
              </a:rPr>
              <a:t>DEMOKRATSKOM DRUŠTVU</a:t>
            </a:r>
            <a:r>
              <a:rPr lang="hr-HR" sz="2600" dirty="0">
                <a:latin typeface="Arial" charset="0"/>
              </a:rPr>
              <a:t> I DA POSTOJI NEDOGODIVA DRUŠTVENA POTREBA (</a:t>
            </a:r>
            <a:r>
              <a:rPr lang="hr-HR" sz="2600" i="1" dirty="0">
                <a:latin typeface="Arial" charset="0"/>
              </a:rPr>
              <a:t>pressing social need</a:t>
            </a:r>
            <a:r>
              <a:rPr lang="hr-HR" sz="2600" dirty="0">
                <a:latin typeface="Arial" charset="0"/>
              </a:rPr>
              <a:t>)</a:t>
            </a:r>
          </a:p>
          <a:p>
            <a:pPr marL="514350" indent="-514350">
              <a:buFont typeface="Arial" charset="0"/>
              <a:buAutoNum type="arabicPeriod"/>
            </a:pPr>
            <a:r>
              <a:rPr lang="hr-HR" sz="2600" dirty="0">
                <a:latin typeface="Arial" charset="0"/>
              </a:rPr>
              <a:t>DA JE MJERA OGRANIČENJA ILI MIJEŠANJA U OSTVARENJE PRAVA </a:t>
            </a:r>
            <a:r>
              <a:rPr lang="hr-HR" sz="2600" u="sng" dirty="0">
                <a:latin typeface="Arial" charset="0"/>
              </a:rPr>
              <a:t>PROPORCIONALNA</a:t>
            </a:r>
            <a:r>
              <a:rPr lang="hr-HR" sz="2600" dirty="0">
                <a:latin typeface="Arial" charset="0"/>
              </a:rPr>
              <a:t> LEGITIMNOM CILJU </a:t>
            </a:r>
            <a:endParaRPr lang="en-GB" sz="2600" dirty="0">
              <a:latin typeface="Arial" charset="0"/>
            </a:endParaRPr>
          </a:p>
          <a:p>
            <a:pPr algn="ctr" eaLnBrk="1" hangingPunct="1">
              <a:buFont typeface="Arial" charset="0"/>
              <a:buNone/>
            </a:pPr>
            <a:endParaRPr lang="de-DE" sz="1000" dirty="0">
              <a:latin typeface="Arial" charset="0"/>
            </a:endParaRPr>
          </a:p>
          <a:p>
            <a:pPr algn="ctr" eaLnBrk="1" hangingPunct="1">
              <a:buFont typeface="Arial" charset="0"/>
              <a:buNone/>
            </a:pPr>
            <a:endParaRPr lang="de-DE" sz="1000" dirty="0">
              <a:latin typeface="Arial" charset="0"/>
            </a:endParaRPr>
          </a:p>
          <a:p>
            <a:pPr algn="ctr" eaLnBrk="1" hangingPunct="1">
              <a:buFont typeface="Arial" charset="0"/>
              <a:buNone/>
            </a:pPr>
            <a:endParaRPr lang="de-DE" dirty="0">
              <a:latin typeface="Arial" charset="0"/>
            </a:endParaRPr>
          </a:p>
          <a:p>
            <a:pPr algn="ctr" eaLnBrk="1" hangingPunct="1">
              <a:buFont typeface="Arial" charset="0"/>
              <a:buNone/>
            </a:pPr>
            <a:endParaRPr lang="de-DE" dirty="0">
              <a:latin typeface="Arial" charset="0"/>
            </a:endParaRPr>
          </a:p>
          <a:p>
            <a:pPr algn="ctr" eaLnBrk="1" hangingPunct="1">
              <a:buFont typeface="Arial" charset="0"/>
              <a:buNone/>
            </a:pPr>
            <a:endParaRPr lang="de-DE" dirty="0">
              <a:latin typeface="Arial" charset="0"/>
            </a:endParaRPr>
          </a:p>
          <a:p>
            <a:pPr algn="ctr" eaLnBrk="1" hangingPunct="1">
              <a:buFont typeface="Arial" charset="0"/>
              <a:buNone/>
            </a:pPr>
            <a:endParaRPr lang="de-DE" dirty="0">
              <a:latin typeface="Arial" charset="0"/>
            </a:endParaRPr>
          </a:p>
          <a:p>
            <a:pPr algn="ctr" eaLnBrk="1" hangingPunct="1">
              <a:buFont typeface="Arial" charset="0"/>
              <a:buNone/>
            </a:pPr>
            <a:endParaRPr lang="de-DE" dirty="0">
              <a:latin typeface="Arial" charset="0"/>
            </a:endParaRPr>
          </a:p>
          <a:p>
            <a:pPr algn="ctr" eaLnBrk="1" hangingPunct="1">
              <a:buFont typeface="Arial" charset="0"/>
              <a:buNone/>
            </a:pPr>
            <a:endParaRPr lang="de-DE" sz="1800" dirty="0">
              <a:latin typeface="Arial" charset="0"/>
            </a:endParaRPr>
          </a:p>
        </p:txBody>
      </p:sp>
    </p:spTree>
    <p:extLst>
      <p:ext uri="{BB962C8B-B14F-4D97-AF65-F5344CB8AC3E}">
        <p14:creationId xmlns:p14="http://schemas.microsoft.com/office/powerpoint/2010/main" val="27839506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Neka</a:t>
            </a:r>
            <a:r>
              <a:rPr lang="en-US" dirty="0" smtClean="0"/>
              <a:t> </a:t>
            </a:r>
            <a:r>
              <a:rPr lang="en-US" dirty="0" err="1" smtClean="0"/>
              <a:t>nas</a:t>
            </a:r>
            <a:r>
              <a:rPr lang="en-US" dirty="0" smtClean="0"/>
              <a:t> Bog </a:t>
            </a:r>
            <a:r>
              <a:rPr lang="en-US" dirty="0" err="1" smtClean="0"/>
              <a:t>i</a:t>
            </a:r>
            <a:r>
              <a:rPr lang="en-US" dirty="0" smtClean="0"/>
              <a:t> </a:t>
            </a:r>
            <a:r>
              <a:rPr lang="en-US" dirty="0" err="1" smtClean="0"/>
              <a:t>svi</a:t>
            </a:r>
            <a:r>
              <a:rPr lang="en-US" dirty="0" smtClean="0"/>
              <a:t> </a:t>
            </a:r>
            <a:r>
              <a:rPr lang="en-US" dirty="0" err="1" smtClean="0"/>
              <a:t>sveci</a:t>
            </a:r>
            <a:r>
              <a:rPr lang="en-US" dirty="0" smtClean="0"/>
              <a:t> </a:t>
            </a:r>
            <a:r>
              <a:rPr lang="en-US" dirty="0" err="1" smtClean="0"/>
              <a:t>Božji</a:t>
            </a:r>
            <a:r>
              <a:rPr lang="en-US" dirty="0" smtClean="0"/>
              <a:t>, </a:t>
            </a:r>
            <a:r>
              <a:rPr lang="en-US" dirty="0" err="1" smtClean="0"/>
              <a:t>napose</a:t>
            </a:r>
            <a:r>
              <a:rPr lang="en-US" dirty="0" smtClean="0"/>
              <a:t> </a:t>
            </a:r>
            <a:r>
              <a:rPr lang="en-US" dirty="0" err="1" smtClean="0"/>
              <a:t>sv</a:t>
            </a:r>
            <a:r>
              <a:rPr lang="en-US" dirty="0" smtClean="0"/>
              <a:t>. Bernard, </a:t>
            </a:r>
            <a:r>
              <a:rPr lang="en-US" dirty="0" err="1" smtClean="0"/>
              <a:t>propovjednik</a:t>
            </a:r>
            <a:r>
              <a:rPr lang="en-US" dirty="0" smtClean="0"/>
              <a:t> II. </a:t>
            </a:r>
            <a:r>
              <a:rPr lang="en-US" dirty="0" err="1" smtClean="0"/>
              <a:t>Križarske</a:t>
            </a:r>
            <a:r>
              <a:rPr lang="en-US" dirty="0" smtClean="0"/>
              <a:t> </a:t>
            </a:r>
            <a:r>
              <a:rPr lang="en-US" dirty="0" err="1" smtClean="0"/>
              <a:t>vojne</a:t>
            </a:r>
            <a:r>
              <a:rPr lang="en-US" dirty="0" smtClean="0"/>
              <a:t>, </a:t>
            </a:r>
            <a:r>
              <a:rPr lang="en-US" dirty="0" err="1" smtClean="0"/>
              <a:t>sv</a:t>
            </a:r>
            <a:r>
              <a:rPr lang="en-US" dirty="0" smtClean="0"/>
              <a:t>. </a:t>
            </a:r>
            <a:r>
              <a:rPr lang="en-US" dirty="0" err="1" smtClean="0"/>
              <a:t>Pijo</a:t>
            </a:r>
            <a:r>
              <a:rPr lang="en-US" dirty="0" smtClean="0"/>
              <a:t> V., </a:t>
            </a:r>
            <a:r>
              <a:rPr lang="en-US" dirty="0" err="1" smtClean="0"/>
              <a:t>pobjeditelj</a:t>
            </a:r>
            <a:r>
              <a:rPr lang="en-US" dirty="0" smtClean="0"/>
              <a:t> </a:t>
            </a:r>
            <a:r>
              <a:rPr lang="en-US" dirty="0" err="1" smtClean="0"/>
              <a:t>po</a:t>
            </a:r>
            <a:r>
              <a:rPr lang="en-US" dirty="0" smtClean="0"/>
              <a:t> </a:t>
            </a:r>
            <a:r>
              <a:rPr lang="en-US" dirty="0" err="1" smtClean="0"/>
              <a:t>Zagovoru</a:t>
            </a:r>
            <a:r>
              <a:rPr lang="en-US" dirty="0" smtClean="0"/>
              <a:t> BDM </a:t>
            </a:r>
            <a:r>
              <a:rPr lang="en-US" dirty="0" err="1" smtClean="0"/>
              <a:t>na</a:t>
            </a:r>
            <a:r>
              <a:rPr lang="en-US" dirty="0" smtClean="0"/>
              <a:t> </a:t>
            </a:r>
            <a:r>
              <a:rPr lang="en-US" dirty="0" err="1" smtClean="0"/>
              <a:t>Lepantu</a:t>
            </a:r>
            <a:r>
              <a:rPr lang="en-US" dirty="0" smtClean="0"/>
              <a:t>, </a:t>
            </a:r>
            <a:r>
              <a:rPr lang="en-US" dirty="0" err="1" smtClean="0"/>
              <a:t>sv</a:t>
            </a:r>
            <a:r>
              <a:rPr lang="en-US" dirty="0" smtClean="0"/>
              <a:t>. Ivan </a:t>
            </a:r>
            <a:r>
              <a:rPr lang="en-US" dirty="0" err="1" smtClean="0"/>
              <a:t>Kapistran</a:t>
            </a:r>
            <a:r>
              <a:rPr lang="en-US" dirty="0" smtClean="0"/>
              <a:t>, </a:t>
            </a:r>
            <a:r>
              <a:rPr lang="en-US" dirty="0" err="1" smtClean="0"/>
              <a:t>pobjeditelj</a:t>
            </a:r>
            <a:r>
              <a:rPr lang="en-US" dirty="0" smtClean="0"/>
              <a:t> </a:t>
            </a:r>
            <a:r>
              <a:rPr lang="en-US" dirty="0" err="1" smtClean="0"/>
              <a:t>Turaka</a:t>
            </a:r>
            <a:r>
              <a:rPr lang="en-US" dirty="0" smtClean="0"/>
              <a:t> </a:t>
            </a:r>
            <a:r>
              <a:rPr lang="en-US" dirty="0" err="1" smtClean="0"/>
              <a:t>kod</a:t>
            </a:r>
            <a:r>
              <a:rPr lang="en-US" dirty="0" smtClean="0"/>
              <a:t> </a:t>
            </a:r>
            <a:r>
              <a:rPr lang="en-US" dirty="0" err="1" smtClean="0"/>
              <a:t>Bieligrada</a:t>
            </a:r>
            <a:r>
              <a:rPr lang="en-US" dirty="0" smtClean="0"/>
              <a:t> (</a:t>
            </a:r>
            <a:r>
              <a:rPr lang="en-US" dirty="0" err="1" smtClean="0"/>
              <a:t>Beograda</a:t>
            </a:r>
            <a:r>
              <a:rPr lang="en-US" dirty="0" smtClean="0"/>
              <a:t>), </a:t>
            </a:r>
            <a:r>
              <a:rPr lang="en-US" dirty="0" err="1" smtClean="0"/>
              <a:t>te</a:t>
            </a:r>
            <a:r>
              <a:rPr lang="en-US" dirty="0" smtClean="0"/>
              <a:t> </a:t>
            </a:r>
            <a:r>
              <a:rPr lang="en-US" dirty="0" err="1" smtClean="0"/>
              <a:t>sv</a:t>
            </a:r>
            <a:r>
              <a:rPr lang="en-US" dirty="0" smtClean="0"/>
              <a:t>. Nikola </a:t>
            </a:r>
            <a:r>
              <a:rPr lang="en-US" dirty="0" err="1" smtClean="0"/>
              <a:t>Tavelić</a:t>
            </a:r>
            <a:r>
              <a:rPr lang="en-US" dirty="0" smtClean="0"/>
              <a:t>, </a:t>
            </a:r>
            <a:r>
              <a:rPr lang="en-US" dirty="0" err="1" smtClean="0"/>
              <a:t>propovjednik</a:t>
            </a:r>
            <a:r>
              <a:rPr lang="en-US" dirty="0" smtClean="0"/>
              <a:t> </a:t>
            </a:r>
            <a:r>
              <a:rPr lang="en-US" dirty="0" err="1" smtClean="0"/>
              <a:t>protiv</a:t>
            </a:r>
            <a:r>
              <a:rPr lang="en-US" dirty="0" smtClean="0"/>
              <a:t> </a:t>
            </a:r>
            <a:r>
              <a:rPr lang="en-US" dirty="0" err="1" smtClean="0"/>
              <a:t>islamskog</a:t>
            </a:r>
            <a:r>
              <a:rPr lang="en-US" dirty="0" smtClean="0"/>
              <a:t> </a:t>
            </a:r>
            <a:r>
              <a:rPr lang="en-US" dirty="0" err="1" smtClean="0"/>
              <a:t>krivovjerja</a:t>
            </a:r>
            <a:r>
              <a:rPr lang="en-US" dirty="0" smtClean="0"/>
              <a:t>, </a:t>
            </a:r>
            <a:r>
              <a:rPr lang="en-US" dirty="0" err="1" smtClean="0"/>
              <a:t>čuvaju</a:t>
            </a:r>
            <a:r>
              <a:rPr lang="en-US" dirty="0" smtClean="0"/>
              <a:t> od </a:t>
            </a:r>
            <a:r>
              <a:rPr lang="en-US" dirty="0" err="1" smtClean="0"/>
              <a:t>i</a:t>
            </a:r>
            <a:r>
              <a:rPr lang="en-US" dirty="0" smtClean="0"/>
              <a:t> od </a:t>
            </a:r>
            <a:r>
              <a:rPr lang="en-US" dirty="0" err="1" smtClean="0"/>
              <a:t>svake</a:t>
            </a:r>
            <a:r>
              <a:rPr lang="en-US" dirty="0" smtClean="0"/>
              <a:t> </a:t>
            </a:r>
            <a:r>
              <a:rPr lang="en-US" dirty="0" err="1" smtClean="0"/>
              <a:t>opakosti</a:t>
            </a:r>
            <a:r>
              <a:rPr lang="en-US" dirty="0" smtClean="0"/>
              <a:t> </a:t>
            </a:r>
            <a:r>
              <a:rPr lang="en-US" dirty="0" err="1" smtClean="0"/>
              <a:t>ovog</a:t>
            </a:r>
            <a:r>
              <a:rPr lang="en-US" dirty="0" smtClean="0"/>
              <a:t> </a:t>
            </a:r>
            <a:r>
              <a:rPr lang="en-US" dirty="0" err="1" smtClean="0"/>
              <a:t>vremena</a:t>
            </a:r>
            <a:r>
              <a:rPr lang="en-US" dirty="0" smtClean="0"/>
              <a:t>", </a:t>
            </a:r>
            <a:r>
              <a:rPr lang="en-US" dirty="0" err="1" smtClean="0"/>
              <a:t>napisao</a:t>
            </a:r>
            <a:r>
              <a:rPr lang="en-US" dirty="0" smtClean="0"/>
              <a:t> je </a:t>
            </a:r>
            <a:r>
              <a:rPr lang="en-US" dirty="0" err="1" smtClean="0"/>
              <a:t>velečasni</a:t>
            </a:r>
            <a:r>
              <a:rPr lang="en-US" dirty="0" smtClean="0"/>
              <a:t> </a:t>
            </a:r>
            <a:r>
              <a:rPr lang="en-US" dirty="0" err="1" smtClean="0"/>
              <a:t>na</a:t>
            </a:r>
            <a:r>
              <a:rPr lang="en-US" dirty="0" smtClean="0"/>
              <a:t> </a:t>
            </a:r>
            <a:r>
              <a:rPr lang="en-US" dirty="0" err="1" smtClean="0"/>
              <a:t>stranici</a:t>
            </a:r>
            <a:r>
              <a:rPr lang="en-US" dirty="0" smtClean="0"/>
              <a:t> </a:t>
            </a:r>
            <a:r>
              <a:rPr lang="en-US" dirty="0" err="1" smtClean="0"/>
              <a:t>i</a:t>
            </a:r>
            <a:r>
              <a:rPr lang="en-US" dirty="0" smtClean="0"/>
              <a:t> </a:t>
            </a:r>
            <a:r>
              <a:rPr lang="en-US" dirty="0" err="1" smtClean="0"/>
              <a:t>potpisao</a:t>
            </a:r>
            <a:r>
              <a:rPr lang="en-US" dirty="0" smtClean="0"/>
              <a:t> se pod </a:t>
            </a:r>
            <a:r>
              <a:rPr lang="en-US" dirty="0" err="1" smtClean="0"/>
              <a:t>objavom</a:t>
            </a:r>
            <a:r>
              <a:rPr lang="en-US" dirty="0" smtClean="0"/>
              <a:t>.</a:t>
            </a:r>
            <a:endParaRPr lang="en-US" dirty="0"/>
          </a:p>
        </p:txBody>
      </p:sp>
    </p:spTree>
    <p:extLst>
      <p:ext uri="{BB962C8B-B14F-4D97-AF65-F5344CB8AC3E}">
        <p14:creationId xmlns:p14="http://schemas.microsoft.com/office/powerpoint/2010/main" val="269834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smtClean="0"/>
              <a:t>INTERPRETACIJA SLOBODE IZRAŽAVANJA</a:t>
            </a:r>
            <a:endParaRPr lang="en-US" dirty="0"/>
          </a:p>
        </p:txBody>
      </p:sp>
      <p:sp>
        <p:nvSpPr>
          <p:cNvPr id="8" name="Content Placeholder 7"/>
          <p:cNvSpPr>
            <a:spLocks noGrp="1"/>
          </p:cNvSpPr>
          <p:nvPr>
            <p:ph sz="half" idx="1"/>
          </p:nvPr>
        </p:nvSpPr>
        <p:spPr>
          <a:solidFill>
            <a:schemeClr val="bg1">
              <a:lumMod val="85000"/>
            </a:schemeClr>
          </a:solidFill>
        </p:spPr>
        <p:txBody>
          <a:bodyPr/>
          <a:lstStyle/>
          <a:p>
            <a:r>
              <a:rPr lang="en-US" dirty="0" err="1"/>
              <a:t>Europski</a:t>
            </a:r>
            <a:r>
              <a:rPr lang="en-US" dirty="0"/>
              <a:t> </a:t>
            </a:r>
            <a:r>
              <a:rPr lang="en-US" dirty="0" err="1"/>
              <a:t>sud</a:t>
            </a:r>
            <a:r>
              <a:rPr lang="en-US" dirty="0"/>
              <a:t> </a:t>
            </a:r>
            <a:r>
              <a:rPr lang="en-US" dirty="0" err="1"/>
              <a:t>za</a:t>
            </a:r>
            <a:r>
              <a:rPr lang="en-US" dirty="0"/>
              <a:t> </a:t>
            </a:r>
            <a:r>
              <a:rPr lang="en-US" dirty="0" err="1"/>
              <a:t>ljudska</a:t>
            </a:r>
            <a:r>
              <a:rPr lang="en-US" dirty="0"/>
              <a:t> </a:t>
            </a:r>
            <a:r>
              <a:rPr lang="en-US" dirty="0" err="1"/>
              <a:t>prava</a:t>
            </a:r>
            <a:r>
              <a:rPr lang="en-US" dirty="0"/>
              <a:t> </a:t>
            </a:r>
            <a:r>
              <a:rPr lang="en-US" dirty="0" err="1"/>
              <a:t>daje</a:t>
            </a:r>
            <a:r>
              <a:rPr lang="en-US" dirty="0"/>
              <a:t> </a:t>
            </a:r>
            <a:r>
              <a:rPr lang="en-US" dirty="0" err="1"/>
              <a:t>široku</a:t>
            </a:r>
            <a:r>
              <a:rPr lang="en-US" dirty="0"/>
              <a:t> </a:t>
            </a:r>
            <a:r>
              <a:rPr lang="en-US" dirty="0" err="1"/>
              <a:t>interpretaciju</a:t>
            </a:r>
            <a:r>
              <a:rPr lang="en-US" dirty="0"/>
              <a:t> </a:t>
            </a:r>
            <a:r>
              <a:rPr lang="en-US" dirty="0" err="1"/>
              <a:t>pojmova</a:t>
            </a:r>
            <a:r>
              <a:rPr lang="en-US" dirty="0"/>
              <a:t> </a:t>
            </a:r>
            <a:r>
              <a:rPr lang="en-US" dirty="0" err="1"/>
              <a:t>iz</a:t>
            </a:r>
            <a:r>
              <a:rPr lang="en-US" dirty="0"/>
              <a:t> </a:t>
            </a:r>
            <a:r>
              <a:rPr lang="en-US" dirty="0" err="1"/>
              <a:t>članka</a:t>
            </a:r>
            <a:r>
              <a:rPr lang="en-US" dirty="0"/>
              <a:t> 10. </a:t>
            </a:r>
            <a:r>
              <a:rPr lang="en-US" dirty="0" err="1"/>
              <a:t>stavka</a:t>
            </a:r>
            <a:r>
              <a:rPr lang="en-US" dirty="0"/>
              <a:t> 1. </a:t>
            </a:r>
            <a:r>
              <a:rPr lang="en-US" dirty="0" err="1"/>
              <a:t>i</a:t>
            </a:r>
            <a:r>
              <a:rPr lang="en-US" dirty="0"/>
              <a:t> </a:t>
            </a:r>
            <a:r>
              <a:rPr lang="en-US" dirty="0" err="1"/>
              <a:t>kontinuirano</a:t>
            </a:r>
            <a:r>
              <a:rPr lang="en-US" dirty="0"/>
              <a:t> </a:t>
            </a:r>
            <a:r>
              <a:rPr lang="hr-HR" dirty="0" smtClean="0"/>
              <a:t>ih </a:t>
            </a:r>
            <a:r>
              <a:rPr lang="en-US" dirty="0" err="1" smtClean="0"/>
              <a:t>proširuje</a:t>
            </a:r>
            <a:r>
              <a:rPr lang="en-US" dirty="0" smtClean="0"/>
              <a:t> </a:t>
            </a:r>
            <a:endParaRPr lang="hr-HR" dirty="0" smtClean="0"/>
          </a:p>
          <a:p>
            <a:r>
              <a:rPr lang="en-US" dirty="0" err="1" smtClean="0"/>
              <a:t>Klasična</a:t>
            </a:r>
            <a:r>
              <a:rPr lang="en-US" dirty="0" smtClean="0"/>
              <a:t> </a:t>
            </a:r>
            <a:r>
              <a:rPr lang="en-US" dirty="0" err="1"/>
              <a:t>izjava</a:t>
            </a:r>
            <a:r>
              <a:rPr lang="en-US" dirty="0"/>
              <a:t> </a:t>
            </a:r>
            <a:r>
              <a:rPr lang="en-US" dirty="0" err="1"/>
              <a:t>koja</a:t>
            </a:r>
            <a:r>
              <a:rPr lang="en-US" dirty="0"/>
              <a:t> </a:t>
            </a:r>
            <a:r>
              <a:rPr lang="en-US" dirty="0" err="1"/>
              <a:t>obuhvaća</a:t>
            </a:r>
            <a:r>
              <a:rPr lang="en-US" dirty="0"/>
              <a:t> </a:t>
            </a:r>
            <a:r>
              <a:rPr lang="en-US" dirty="0" err="1"/>
              <a:t>pristup</a:t>
            </a:r>
            <a:r>
              <a:rPr lang="en-US" dirty="0"/>
              <a:t> </a:t>
            </a:r>
            <a:r>
              <a:rPr lang="en-US" dirty="0" err="1"/>
              <a:t>Suda</a:t>
            </a:r>
            <a:r>
              <a:rPr lang="en-US" dirty="0"/>
              <a:t> </a:t>
            </a:r>
            <a:r>
              <a:rPr lang="en-US" dirty="0" err="1"/>
              <a:t>nalazi</a:t>
            </a:r>
            <a:r>
              <a:rPr lang="en-US" dirty="0"/>
              <a:t> se u </a:t>
            </a:r>
            <a:r>
              <a:rPr lang="en-US" dirty="0" err="1"/>
              <a:t>slučaju</a:t>
            </a:r>
            <a:r>
              <a:rPr lang="en-US" dirty="0"/>
              <a:t> </a:t>
            </a:r>
            <a:r>
              <a:rPr lang="en-US" b="1" i="1" dirty="0" err="1"/>
              <a:t>Handyside</a:t>
            </a:r>
            <a:r>
              <a:rPr lang="en-US" b="1" i="1" dirty="0"/>
              <a:t> </a:t>
            </a:r>
            <a:r>
              <a:rPr lang="en-US" b="1" i="1" dirty="0" err="1"/>
              <a:t>protiv</a:t>
            </a:r>
            <a:r>
              <a:rPr lang="en-US" b="1" i="1" dirty="0"/>
              <a:t> </a:t>
            </a:r>
            <a:r>
              <a:rPr lang="en-US" b="1" i="1" dirty="0" err="1"/>
              <a:t>Ujedinjenog</a:t>
            </a:r>
            <a:r>
              <a:rPr lang="en-US" b="1" i="1" dirty="0"/>
              <a:t> </a:t>
            </a:r>
            <a:r>
              <a:rPr lang="en-US" b="1" i="1" dirty="0" err="1"/>
              <a:t>Kraljevstva</a:t>
            </a:r>
            <a:r>
              <a:rPr lang="en-US" dirty="0"/>
              <a:t> (1976.) </a:t>
            </a:r>
            <a:r>
              <a:rPr lang="en-US" dirty="0" err="1" smtClean="0"/>
              <a:t>gdje</a:t>
            </a:r>
            <a:r>
              <a:rPr lang="en-US" dirty="0" smtClean="0"/>
              <a:t> </a:t>
            </a:r>
            <a:r>
              <a:rPr lang="en-US" dirty="0"/>
              <a:t>je </a:t>
            </a:r>
            <a:r>
              <a:rPr lang="en-US" dirty="0" err="1"/>
              <a:t>Sud</a:t>
            </a:r>
            <a:r>
              <a:rPr lang="en-US" dirty="0"/>
              <a:t> </a:t>
            </a:r>
            <a:r>
              <a:rPr lang="en-US" dirty="0" err="1"/>
              <a:t>izjavio</a:t>
            </a:r>
            <a:r>
              <a:rPr lang="en-US" dirty="0"/>
              <a:t> da </a:t>
            </a:r>
            <a:r>
              <a:rPr lang="en-US" dirty="0" err="1"/>
              <a:t>sloboda</a:t>
            </a:r>
            <a:r>
              <a:rPr lang="en-US" dirty="0"/>
              <a:t> </a:t>
            </a:r>
            <a:r>
              <a:rPr lang="en-US" dirty="0" err="1"/>
              <a:t>izražavanja</a:t>
            </a:r>
            <a:r>
              <a:rPr lang="en-US" dirty="0"/>
              <a:t>:</a:t>
            </a:r>
          </a:p>
        </p:txBody>
      </p:sp>
      <p:sp>
        <p:nvSpPr>
          <p:cNvPr id="9" name="Content Placeholder 8"/>
          <p:cNvSpPr>
            <a:spLocks noGrp="1"/>
          </p:cNvSpPr>
          <p:nvPr>
            <p:ph sz="half" idx="2"/>
          </p:nvPr>
        </p:nvSpPr>
        <p:spPr>
          <a:solidFill>
            <a:schemeClr val="bg2">
              <a:lumMod val="90000"/>
            </a:schemeClr>
          </a:solidFill>
        </p:spPr>
        <p:txBody>
          <a:bodyPr/>
          <a:lstStyle/>
          <a:p>
            <a:pPr algn="just"/>
            <a:r>
              <a:rPr lang="en-US" i="1" dirty="0"/>
              <a:t>"</a:t>
            </a:r>
            <a:r>
              <a:rPr lang="en-US" i="1" dirty="0" err="1"/>
              <a:t>Sadrži</a:t>
            </a:r>
            <a:r>
              <a:rPr lang="en-US" i="1" dirty="0"/>
              <a:t> </a:t>
            </a:r>
            <a:r>
              <a:rPr lang="en-US" b="1" i="1" dirty="0" err="1"/>
              <a:t>jedan</a:t>
            </a:r>
            <a:r>
              <a:rPr lang="en-US" b="1" i="1" dirty="0"/>
              <a:t> od </a:t>
            </a:r>
            <a:r>
              <a:rPr lang="en-US" b="1" i="1" dirty="0" err="1"/>
              <a:t>temeljnih</a:t>
            </a:r>
            <a:r>
              <a:rPr lang="en-US" b="1" i="1" dirty="0"/>
              <a:t> </a:t>
            </a:r>
            <a:r>
              <a:rPr lang="en-US" b="1" i="1" dirty="0" err="1"/>
              <a:t>osnova</a:t>
            </a:r>
            <a:r>
              <a:rPr lang="en-US" b="1" i="1" dirty="0"/>
              <a:t> [</a:t>
            </a:r>
            <a:r>
              <a:rPr lang="en-US" b="1" i="1" dirty="0" err="1"/>
              <a:t>demokratskog</a:t>
            </a:r>
            <a:r>
              <a:rPr lang="en-US" b="1" i="1" dirty="0"/>
              <a:t>] </a:t>
            </a:r>
            <a:r>
              <a:rPr lang="en-US" b="1" i="1" dirty="0" err="1"/>
              <a:t>društva</a:t>
            </a:r>
            <a:r>
              <a:rPr lang="en-US" b="1" i="1" dirty="0"/>
              <a:t>, </a:t>
            </a:r>
            <a:r>
              <a:rPr lang="en-US" i="1" dirty="0" err="1"/>
              <a:t>jedan</a:t>
            </a:r>
            <a:r>
              <a:rPr lang="en-US" i="1" dirty="0"/>
              <a:t> od </a:t>
            </a:r>
            <a:r>
              <a:rPr lang="en-US" i="1" dirty="0" err="1"/>
              <a:t>osnovnih</a:t>
            </a:r>
            <a:r>
              <a:rPr lang="en-US" i="1" dirty="0"/>
              <a:t> </a:t>
            </a:r>
            <a:r>
              <a:rPr lang="en-US" i="1" dirty="0" err="1"/>
              <a:t>uvjeta</a:t>
            </a:r>
            <a:r>
              <a:rPr lang="en-US" i="1" dirty="0"/>
              <a:t> </a:t>
            </a:r>
            <a:r>
              <a:rPr lang="en-US" i="1" dirty="0" err="1"/>
              <a:t>za</a:t>
            </a:r>
            <a:r>
              <a:rPr lang="en-US" i="1" dirty="0"/>
              <a:t> </a:t>
            </a:r>
            <a:r>
              <a:rPr lang="en-US" i="1" dirty="0" err="1"/>
              <a:t>njegov</a:t>
            </a:r>
            <a:r>
              <a:rPr lang="en-US" i="1" dirty="0"/>
              <a:t> </a:t>
            </a:r>
            <a:r>
              <a:rPr lang="en-US" i="1" dirty="0" err="1"/>
              <a:t>napredak</a:t>
            </a:r>
            <a:r>
              <a:rPr lang="en-US" i="1" dirty="0"/>
              <a:t> </a:t>
            </a:r>
            <a:r>
              <a:rPr lang="en-US" i="1" dirty="0" err="1"/>
              <a:t>i</a:t>
            </a:r>
            <a:r>
              <a:rPr lang="en-US" i="1" dirty="0"/>
              <a:t> </a:t>
            </a:r>
            <a:r>
              <a:rPr lang="en-US" i="1" dirty="0" err="1"/>
              <a:t>razvoj</a:t>
            </a:r>
            <a:r>
              <a:rPr lang="en-US" i="1" dirty="0"/>
              <a:t> </a:t>
            </a:r>
            <a:r>
              <a:rPr lang="en-US" i="1" dirty="0" err="1"/>
              <a:t>svakog</a:t>
            </a:r>
            <a:r>
              <a:rPr lang="en-US" i="1" dirty="0"/>
              <a:t> </a:t>
            </a:r>
            <a:r>
              <a:rPr lang="en-US" i="1" dirty="0" err="1"/>
              <a:t>čovjeka</a:t>
            </a:r>
            <a:r>
              <a:rPr lang="en-US" i="1" dirty="0"/>
              <a:t>. </a:t>
            </a:r>
            <a:endParaRPr lang="hr-HR" i="1" dirty="0" smtClean="0"/>
          </a:p>
          <a:p>
            <a:pPr algn="just"/>
            <a:r>
              <a:rPr lang="en-US" i="1" dirty="0" smtClean="0"/>
              <a:t>U </a:t>
            </a:r>
            <a:r>
              <a:rPr lang="en-US" i="1" dirty="0" err="1"/>
              <a:t>skladu</a:t>
            </a:r>
            <a:r>
              <a:rPr lang="en-US" i="1" dirty="0"/>
              <a:t> s </a:t>
            </a:r>
            <a:r>
              <a:rPr lang="en-US" i="1" dirty="0" err="1"/>
              <a:t>člankom</a:t>
            </a:r>
            <a:r>
              <a:rPr lang="en-US" i="1" dirty="0"/>
              <a:t> 10. </a:t>
            </a:r>
            <a:r>
              <a:rPr lang="en-US" i="1" dirty="0" err="1"/>
              <a:t>stavkom</a:t>
            </a:r>
            <a:r>
              <a:rPr lang="en-US" i="1" dirty="0"/>
              <a:t> 2. </a:t>
            </a:r>
            <a:r>
              <a:rPr lang="en-US" i="1" dirty="0" err="1"/>
              <a:t>primjenjuje</a:t>
            </a:r>
            <a:r>
              <a:rPr lang="en-US" i="1" dirty="0"/>
              <a:t> se ne </a:t>
            </a:r>
            <a:r>
              <a:rPr lang="en-US" i="1" dirty="0" err="1"/>
              <a:t>samo</a:t>
            </a:r>
            <a:r>
              <a:rPr lang="en-US" i="1" dirty="0"/>
              <a:t> </a:t>
            </a:r>
            <a:r>
              <a:rPr lang="en-US" i="1" dirty="0" err="1"/>
              <a:t>na</a:t>
            </a:r>
            <a:r>
              <a:rPr lang="en-US" i="1" dirty="0"/>
              <a:t> "</a:t>
            </a:r>
            <a:r>
              <a:rPr lang="en-US" i="1" dirty="0" err="1"/>
              <a:t>informacije</a:t>
            </a:r>
            <a:r>
              <a:rPr lang="en-US" i="1" dirty="0"/>
              <a:t>" </a:t>
            </a:r>
            <a:r>
              <a:rPr lang="en-US" i="1" dirty="0" err="1"/>
              <a:t>ili</a:t>
            </a:r>
            <a:r>
              <a:rPr lang="en-US" i="1" dirty="0"/>
              <a:t> "</a:t>
            </a:r>
            <a:r>
              <a:rPr lang="en-US" i="1" dirty="0" err="1"/>
              <a:t>ideje</a:t>
            </a:r>
            <a:r>
              <a:rPr lang="en-US" i="1" dirty="0"/>
              <a:t>" </a:t>
            </a:r>
            <a:r>
              <a:rPr lang="en-US" i="1" dirty="0" err="1"/>
              <a:t>koje</a:t>
            </a:r>
            <a:r>
              <a:rPr lang="en-US" i="1" dirty="0"/>
              <a:t> </a:t>
            </a:r>
            <a:r>
              <a:rPr lang="en-US" i="1" dirty="0" err="1"/>
              <a:t>su</a:t>
            </a:r>
            <a:r>
              <a:rPr lang="en-US" i="1" dirty="0"/>
              <a:t> </a:t>
            </a:r>
            <a:r>
              <a:rPr lang="en-US" i="1" dirty="0" err="1"/>
              <a:t>povoljno</a:t>
            </a:r>
            <a:r>
              <a:rPr lang="en-US" i="1" dirty="0"/>
              <a:t> </a:t>
            </a:r>
            <a:r>
              <a:rPr lang="en-US" i="1" dirty="0" err="1"/>
              <a:t>prihvaćene</a:t>
            </a:r>
            <a:r>
              <a:rPr lang="en-US" i="1" dirty="0"/>
              <a:t> </a:t>
            </a:r>
            <a:r>
              <a:rPr lang="en-US" i="1" dirty="0" err="1"/>
              <a:t>ili</a:t>
            </a:r>
            <a:r>
              <a:rPr lang="en-US" i="1" dirty="0"/>
              <a:t> </a:t>
            </a:r>
            <a:r>
              <a:rPr lang="en-US" i="1" dirty="0" err="1"/>
              <a:t>koje</a:t>
            </a:r>
            <a:r>
              <a:rPr lang="en-US" i="1" dirty="0"/>
              <a:t> se </a:t>
            </a:r>
            <a:r>
              <a:rPr lang="en-US" i="1" dirty="0" err="1"/>
              <a:t>smatraju</a:t>
            </a:r>
            <a:r>
              <a:rPr lang="en-US" i="1" dirty="0"/>
              <a:t> </a:t>
            </a:r>
            <a:r>
              <a:rPr lang="en-US" i="1" dirty="0" err="1" smtClean="0"/>
              <a:t>neugodnim</a:t>
            </a:r>
            <a:r>
              <a:rPr lang="hr-HR" i="1" dirty="0" smtClean="0"/>
              <a:t> ili indiferentnim, </a:t>
            </a:r>
            <a:r>
              <a:rPr lang="en-US" i="1" dirty="0" err="1" smtClean="0"/>
              <a:t>već</a:t>
            </a:r>
            <a:r>
              <a:rPr lang="en-US" i="1" dirty="0" smtClean="0"/>
              <a:t> </a:t>
            </a:r>
            <a:r>
              <a:rPr lang="en-US" i="1" dirty="0" err="1"/>
              <a:t>i</a:t>
            </a:r>
            <a:r>
              <a:rPr lang="en-US" i="1" dirty="0"/>
              <a:t> one </a:t>
            </a:r>
            <a:r>
              <a:rPr lang="en-US" i="1" dirty="0" err="1"/>
              <a:t>koje</a:t>
            </a:r>
            <a:r>
              <a:rPr lang="en-US" i="1" dirty="0"/>
              <a:t> </a:t>
            </a:r>
            <a:r>
              <a:rPr lang="en-US" b="1" i="1" dirty="0" err="1"/>
              <a:t>vrijeđaju</a:t>
            </a:r>
            <a:r>
              <a:rPr lang="en-US" b="1" i="1" dirty="0"/>
              <a:t>, </a:t>
            </a:r>
            <a:r>
              <a:rPr lang="en-US" b="1" i="1" dirty="0" err="1"/>
              <a:t>šokiraju</a:t>
            </a:r>
            <a:r>
              <a:rPr lang="en-US" b="1" i="1" dirty="0"/>
              <a:t> </a:t>
            </a:r>
            <a:r>
              <a:rPr lang="en-US" b="1" i="1" dirty="0" err="1"/>
              <a:t>ili</a:t>
            </a:r>
            <a:r>
              <a:rPr lang="en-US" b="1" i="1" dirty="0"/>
              <a:t> </a:t>
            </a:r>
            <a:r>
              <a:rPr lang="en-US" b="1" i="1" dirty="0" err="1"/>
              <a:t>narušavaju</a:t>
            </a:r>
            <a:r>
              <a:rPr lang="en-US" b="1" i="1" dirty="0"/>
              <a:t> </a:t>
            </a:r>
            <a:r>
              <a:rPr lang="en-US" b="1" i="1" dirty="0" err="1"/>
              <a:t>državu</a:t>
            </a:r>
            <a:r>
              <a:rPr lang="en-US" b="1" i="1" dirty="0"/>
              <a:t> </a:t>
            </a:r>
            <a:r>
              <a:rPr lang="en-US" b="1" i="1" dirty="0" err="1"/>
              <a:t>ili</a:t>
            </a:r>
            <a:r>
              <a:rPr lang="en-US" b="1" i="1" dirty="0"/>
              <a:t> </a:t>
            </a:r>
            <a:r>
              <a:rPr lang="en-US" b="1" i="1" dirty="0" err="1"/>
              <a:t>bilo</a:t>
            </a:r>
            <a:r>
              <a:rPr lang="en-US" b="1" i="1" dirty="0"/>
              <a:t> </a:t>
            </a:r>
            <a:r>
              <a:rPr lang="en-US" b="1" i="1" dirty="0" err="1"/>
              <a:t>koji</a:t>
            </a:r>
            <a:r>
              <a:rPr lang="en-US" b="1" i="1" dirty="0"/>
              <a:t> </a:t>
            </a:r>
            <a:r>
              <a:rPr lang="hr-HR" b="1" i="1" dirty="0" smtClean="0"/>
              <a:t>dio</a:t>
            </a:r>
            <a:r>
              <a:rPr lang="en-US" b="1" i="1" dirty="0" smtClean="0"/>
              <a:t> </a:t>
            </a:r>
            <a:r>
              <a:rPr lang="en-US" b="1" i="1" dirty="0" err="1" smtClean="0"/>
              <a:t>populacij</a:t>
            </a:r>
            <a:r>
              <a:rPr lang="hr-HR" b="1" i="1" dirty="0" smtClean="0"/>
              <a:t>e</a:t>
            </a:r>
            <a:r>
              <a:rPr lang="en-US" i="1" dirty="0" smtClean="0"/>
              <a:t>. </a:t>
            </a:r>
            <a:r>
              <a:rPr lang="en-US" i="1" dirty="0" err="1"/>
              <a:t>Takvi</a:t>
            </a:r>
            <a:r>
              <a:rPr lang="en-US" i="1" dirty="0"/>
              <a:t> </a:t>
            </a:r>
            <a:r>
              <a:rPr lang="en-US" i="1" dirty="0" err="1"/>
              <a:t>su</a:t>
            </a:r>
            <a:r>
              <a:rPr lang="en-US" i="1" dirty="0"/>
              <a:t> </a:t>
            </a:r>
            <a:r>
              <a:rPr lang="en-US" i="1" dirty="0" err="1"/>
              <a:t>zahtjevi</a:t>
            </a:r>
            <a:r>
              <a:rPr lang="en-US" i="1" dirty="0"/>
              <a:t> tog </a:t>
            </a:r>
            <a:r>
              <a:rPr lang="en-US" i="1" dirty="0" err="1"/>
              <a:t>pluralizma</a:t>
            </a:r>
            <a:r>
              <a:rPr lang="en-US" i="1" dirty="0"/>
              <a:t>, </a:t>
            </a:r>
            <a:r>
              <a:rPr lang="en-US" i="1" dirty="0" err="1"/>
              <a:t>tolerancije</a:t>
            </a:r>
            <a:r>
              <a:rPr lang="en-US" i="1" dirty="0"/>
              <a:t> </a:t>
            </a:r>
            <a:r>
              <a:rPr lang="en-US" i="1" dirty="0" err="1"/>
              <a:t>i</a:t>
            </a:r>
            <a:r>
              <a:rPr lang="en-US" i="1" dirty="0"/>
              <a:t> </a:t>
            </a:r>
            <a:r>
              <a:rPr lang="en-US" i="1" dirty="0" err="1"/>
              <a:t>širokoumjetnosti</a:t>
            </a:r>
            <a:r>
              <a:rPr lang="en-US" i="1" dirty="0"/>
              <a:t> bez </a:t>
            </a:r>
            <a:r>
              <a:rPr lang="en-US" i="1" dirty="0" err="1"/>
              <a:t>kojih</a:t>
            </a:r>
            <a:r>
              <a:rPr lang="en-US" i="1" dirty="0"/>
              <a:t> ne </a:t>
            </a:r>
            <a:r>
              <a:rPr lang="en-US" i="1" dirty="0" err="1"/>
              <a:t>postoji</a:t>
            </a:r>
            <a:r>
              <a:rPr lang="en-US" i="1" dirty="0"/>
              <a:t> "</a:t>
            </a:r>
            <a:r>
              <a:rPr lang="en-US" i="1" dirty="0" err="1"/>
              <a:t>demokratsko</a:t>
            </a:r>
            <a:r>
              <a:rPr lang="en-US" i="1" dirty="0"/>
              <a:t> </a:t>
            </a:r>
            <a:r>
              <a:rPr lang="en-US" i="1" dirty="0" err="1"/>
              <a:t>društvo</a:t>
            </a:r>
            <a:r>
              <a:rPr lang="en-US" i="1" dirty="0"/>
              <a:t>"</a:t>
            </a:r>
          </a:p>
        </p:txBody>
      </p:sp>
    </p:spTree>
    <p:extLst>
      <p:ext uri="{BB962C8B-B14F-4D97-AF65-F5344CB8AC3E}">
        <p14:creationId xmlns:p14="http://schemas.microsoft.com/office/powerpoint/2010/main" val="146617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ŠTO JE GOVOR MRŽNJE</a:t>
            </a:r>
            <a:endParaRPr lang="en-US" dirty="0"/>
          </a:p>
        </p:txBody>
      </p:sp>
      <p:sp>
        <p:nvSpPr>
          <p:cNvPr id="3" name="Content Placeholder 2"/>
          <p:cNvSpPr>
            <a:spLocks noGrp="1"/>
          </p:cNvSpPr>
          <p:nvPr>
            <p:ph idx="1"/>
          </p:nvPr>
        </p:nvSpPr>
        <p:spPr/>
        <p:txBody>
          <a:bodyPr>
            <a:normAutofit/>
          </a:bodyPr>
          <a:lstStyle/>
          <a:p>
            <a:r>
              <a:rPr lang="en-US" sz="2800" dirty="0"/>
              <a:t> </a:t>
            </a:r>
            <a:r>
              <a:rPr lang="hr-HR" sz="2800" dirty="0" smtClean="0"/>
              <a:t>u </a:t>
            </a:r>
            <a:r>
              <a:rPr lang="en-US" sz="2800" dirty="0" err="1" smtClean="0"/>
              <a:t>dodatku</a:t>
            </a:r>
            <a:r>
              <a:rPr lang="en-US" sz="2800" dirty="0" smtClean="0"/>
              <a:t> </a:t>
            </a:r>
            <a:r>
              <a:rPr lang="en-US" sz="2800" dirty="0" err="1"/>
              <a:t>Preporuke</a:t>
            </a:r>
            <a:r>
              <a:rPr lang="en-US" sz="2800" dirty="0"/>
              <a:t> </a:t>
            </a:r>
            <a:r>
              <a:rPr lang="en-US" sz="2800" dirty="0" err="1"/>
              <a:t>Ministarskog</a:t>
            </a:r>
            <a:r>
              <a:rPr lang="en-US" sz="2800" dirty="0"/>
              <a:t> </a:t>
            </a:r>
            <a:r>
              <a:rPr lang="en-US" sz="2800" dirty="0" err="1"/>
              <a:t>odbora</a:t>
            </a:r>
            <a:r>
              <a:rPr lang="en-US" sz="2800" dirty="0"/>
              <a:t> </a:t>
            </a:r>
            <a:r>
              <a:rPr lang="en-US" sz="2800" dirty="0" err="1"/>
              <a:t>Vijeća</a:t>
            </a:r>
            <a:r>
              <a:rPr lang="en-US" sz="2800" dirty="0"/>
              <a:t> Europe R (97) </a:t>
            </a:r>
            <a:r>
              <a:rPr lang="en-US" sz="2800" dirty="0" smtClean="0"/>
              <a:t>20</a:t>
            </a:r>
            <a:r>
              <a:rPr lang="hr-HR" sz="2800" dirty="0" smtClean="0"/>
              <a:t> definira se </a:t>
            </a:r>
            <a:r>
              <a:rPr lang="en-US" sz="2800" dirty="0" smtClean="0"/>
              <a:t>:</a:t>
            </a:r>
            <a:endParaRPr lang="hr-HR" sz="2800" dirty="0" smtClean="0"/>
          </a:p>
          <a:p>
            <a:r>
              <a:rPr lang="en-US" sz="2800" dirty="0" smtClean="0"/>
              <a:t> </a:t>
            </a:r>
            <a:r>
              <a:rPr lang="en-US" sz="2800" dirty="0"/>
              <a:t>“</a:t>
            </a:r>
            <a:r>
              <a:rPr lang="en-US" sz="2800" dirty="0" err="1"/>
              <a:t>govor</a:t>
            </a:r>
            <a:r>
              <a:rPr lang="en-US" sz="2800" dirty="0"/>
              <a:t> </a:t>
            </a:r>
            <a:r>
              <a:rPr lang="en-US" sz="2800" dirty="0" err="1"/>
              <a:t>mržnje</a:t>
            </a:r>
            <a:r>
              <a:rPr lang="en-US" sz="2800" dirty="0"/>
              <a:t> </a:t>
            </a:r>
            <a:r>
              <a:rPr lang="en-US" sz="2800" dirty="0" err="1"/>
              <a:t>podrazumijeva</a:t>
            </a:r>
            <a:r>
              <a:rPr lang="en-US" sz="2800" dirty="0"/>
              <a:t> </a:t>
            </a:r>
            <a:r>
              <a:rPr lang="en-US" sz="2800" dirty="0" err="1"/>
              <a:t>sve</a:t>
            </a:r>
            <a:r>
              <a:rPr lang="en-US" sz="2800" dirty="0"/>
              <a:t> </a:t>
            </a:r>
            <a:r>
              <a:rPr lang="en-US" sz="2800" dirty="0" err="1"/>
              <a:t>oblike</a:t>
            </a:r>
            <a:r>
              <a:rPr lang="en-US" sz="2800" dirty="0"/>
              <a:t> </a:t>
            </a:r>
            <a:r>
              <a:rPr lang="en-US" sz="2800" dirty="0" err="1"/>
              <a:t>izražavanja</a:t>
            </a:r>
            <a:r>
              <a:rPr lang="en-US" sz="2800" dirty="0"/>
              <a:t> </a:t>
            </a:r>
            <a:r>
              <a:rPr lang="en-US" sz="2800" dirty="0" err="1"/>
              <a:t>kojima</a:t>
            </a:r>
            <a:r>
              <a:rPr lang="en-US" sz="2800" dirty="0"/>
              <a:t> se </a:t>
            </a:r>
            <a:r>
              <a:rPr lang="en-US" sz="2800" b="1" dirty="0" err="1"/>
              <a:t>šire</a:t>
            </a:r>
            <a:r>
              <a:rPr lang="en-US" sz="2800" b="1" dirty="0"/>
              <a:t>, </a:t>
            </a:r>
            <a:r>
              <a:rPr lang="en-US" sz="2800" b="1" dirty="0" err="1"/>
              <a:t>raspiruju</a:t>
            </a:r>
            <a:r>
              <a:rPr lang="en-US" sz="2800" b="1" dirty="0"/>
              <a:t>, </a:t>
            </a:r>
            <a:r>
              <a:rPr lang="en-US" sz="2800" b="1" dirty="0" err="1"/>
              <a:t>potiču</a:t>
            </a:r>
            <a:r>
              <a:rPr lang="en-US" sz="2800" b="1" dirty="0"/>
              <a:t> </a:t>
            </a:r>
            <a:r>
              <a:rPr lang="en-US" sz="2800" b="1" dirty="0" err="1"/>
              <a:t>ili</a:t>
            </a:r>
            <a:r>
              <a:rPr lang="en-US" sz="2800" b="1" dirty="0"/>
              <a:t> </a:t>
            </a:r>
            <a:r>
              <a:rPr lang="en-US" sz="2800" b="1" dirty="0" err="1"/>
              <a:t>opravdavaju</a:t>
            </a:r>
            <a:r>
              <a:rPr lang="en-US" sz="2800" dirty="0"/>
              <a:t> </a:t>
            </a:r>
            <a:r>
              <a:rPr lang="en-US" sz="2800" dirty="0" err="1"/>
              <a:t>rasna</a:t>
            </a:r>
            <a:r>
              <a:rPr lang="en-US" sz="2800" dirty="0"/>
              <a:t> </a:t>
            </a:r>
            <a:r>
              <a:rPr lang="en-US" sz="2800" dirty="0" err="1"/>
              <a:t>mržnja</a:t>
            </a:r>
            <a:r>
              <a:rPr lang="en-US" sz="2800" dirty="0"/>
              <a:t>, </a:t>
            </a:r>
            <a:r>
              <a:rPr lang="en-US" sz="2800" dirty="0" err="1"/>
              <a:t>ksenofobija</a:t>
            </a:r>
            <a:r>
              <a:rPr lang="en-US" sz="2800" dirty="0"/>
              <a:t>, </a:t>
            </a:r>
            <a:r>
              <a:rPr lang="en-US" sz="2800" dirty="0" err="1"/>
              <a:t>antisemitizam</a:t>
            </a:r>
            <a:r>
              <a:rPr lang="en-US" sz="2800" dirty="0"/>
              <a:t> </a:t>
            </a:r>
            <a:r>
              <a:rPr lang="en-US" sz="2800" dirty="0" err="1"/>
              <a:t>ili</a:t>
            </a:r>
            <a:r>
              <a:rPr lang="en-US" sz="2800" dirty="0"/>
              <a:t> </a:t>
            </a:r>
            <a:r>
              <a:rPr lang="en-US" sz="2800" dirty="0" err="1"/>
              <a:t>drugi</a:t>
            </a:r>
            <a:r>
              <a:rPr lang="en-US" sz="2800" dirty="0"/>
              <a:t> </a:t>
            </a:r>
            <a:r>
              <a:rPr lang="en-US" sz="2800" dirty="0" err="1"/>
              <a:t>oblici</a:t>
            </a:r>
            <a:r>
              <a:rPr lang="en-US" sz="2800" dirty="0"/>
              <a:t> </a:t>
            </a:r>
            <a:r>
              <a:rPr lang="en-US" sz="2800" dirty="0" err="1"/>
              <a:t>mržnje</a:t>
            </a:r>
            <a:r>
              <a:rPr lang="en-US" sz="2800" dirty="0"/>
              <a:t> </a:t>
            </a:r>
            <a:r>
              <a:rPr lang="en-US" sz="2800" dirty="0" err="1"/>
              <a:t>temeljeni</a:t>
            </a:r>
            <a:r>
              <a:rPr lang="en-US" sz="2800" dirty="0"/>
              <a:t> </a:t>
            </a:r>
            <a:r>
              <a:rPr lang="en-US" sz="2800" dirty="0" err="1"/>
              <a:t>na</a:t>
            </a:r>
            <a:r>
              <a:rPr lang="en-US" sz="2800" dirty="0"/>
              <a:t> </a:t>
            </a:r>
            <a:r>
              <a:rPr lang="en-US" sz="2800" dirty="0" err="1"/>
              <a:t>netoleranciji</a:t>
            </a:r>
            <a:r>
              <a:rPr lang="en-US" sz="2800" dirty="0"/>
              <a:t>, </a:t>
            </a:r>
            <a:r>
              <a:rPr lang="en-US" sz="2800" dirty="0" err="1"/>
              <a:t>uključujući</a:t>
            </a:r>
            <a:r>
              <a:rPr lang="en-US" sz="2800" dirty="0"/>
              <a:t> </a:t>
            </a:r>
            <a:r>
              <a:rPr lang="en-US" sz="2800" dirty="0" err="1"/>
              <a:t>tu</a:t>
            </a:r>
            <a:r>
              <a:rPr lang="en-US" sz="2800" dirty="0"/>
              <a:t> </a:t>
            </a:r>
            <a:r>
              <a:rPr lang="en-US" sz="2800" dirty="0" err="1"/>
              <a:t>i</a:t>
            </a:r>
            <a:r>
              <a:rPr lang="en-US" sz="2800" dirty="0"/>
              <a:t> </a:t>
            </a:r>
            <a:r>
              <a:rPr lang="en-US" sz="2800" dirty="0" err="1"/>
              <a:t>netoleranciju</a:t>
            </a:r>
            <a:r>
              <a:rPr lang="en-US" sz="2800" dirty="0"/>
              <a:t> </a:t>
            </a:r>
            <a:r>
              <a:rPr lang="en-US" sz="2800" dirty="0" err="1"/>
              <a:t>izraženu</a:t>
            </a:r>
            <a:r>
              <a:rPr lang="en-US" sz="2800" dirty="0"/>
              <a:t> u </a:t>
            </a:r>
            <a:r>
              <a:rPr lang="en-US" sz="2800" dirty="0" err="1"/>
              <a:t>obliku</a:t>
            </a:r>
            <a:r>
              <a:rPr lang="en-US" sz="2800" dirty="0"/>
              <a:t> </a:t>
            </a:r>
            <a:r>
              <a:rPr lang="en-US" sz="2800" dirty="0" err="1"/>
              <a:t>agresivnog</a:t>
            </a:r>
            <a:r>
              <a:rPr lang="en-US" sz="2800" dirty="0"/>
              <a:t> </a:t>
            </a:r>
            <a:r>
              <a:rPr lang="en-US" sz="2800" dirty="0" err="1"/>
              <a:t>nacionalizma</a:t>
            </a:r>
            <a:r>
              <a:rPr lang="en-US" sz="2800" dirty="0"/>
              <a:t> </a:t>
            </a:r>
            <a:r>
              <a:rPr lang="en-US" sz="2800" dirty="0" err="1"/>
              <a:t>i</a:t>
            </a:r>
            <a:r>
              <a:rPr lang="en-US" sz="2800" dirty="0"/>
              <a:t> </a:t>
            </a:r>
            <a:r>
              <a:rPr lang="en-US" sz="2800" dirty="0" err="1"/>
              <a:t>etnocentrizma</a:t>
            </a:r>
            <a:r>
              <a:rPr lang="en-US" sz="2800" dirty="0"/>
              <a:t>, </a:t>
            </a:r>
            <a:r>
              <a:rPr lang="en-US" sz="2800" dirty="0" err="1"/>
              <a:t>te</a:t>
            </a:r>
            <a:r>
              <a:rPr lang="en-US" sz="2800" dirty="0"/>
              <a:t> </a:t>
            </a:r>
            <a:r>
              <a:rPr lang="en-US" sz="2800" dirty="0" err="1"/>
              <a:t>diskriminacija</a:t>
            </a:r>
            <a:r>
              <a:rPr lang="en-US" sz="2800" dirty="0"/>
              <a:t> </a:t>
            </a:r>
            <a:r>
              <a:rPr lang="en-US" sz="2800" dirty="0" err="1"/>
              <a:t>i</a:t>
            </a:r>
            <a:r>
              <a:rPr lang="en-US" sz="2800" dirty="0"/>
              <a:t> </a:t>
            </a:r>
            <a:r>
              <a:rPr lang="en-US" sz="2800" dirty="0" err="1"/>
              <a:t>neprijateljstvo</a:t>
            </a:r>
            <a:r>
              <a:rPr lang="en-US" sz="2800" dirty="0"/>
              <a:t> </a:t>
            </a:r>
            <a:r>
              <a:rPr lang="en-US" sz="2800" dirty="0" err="1"/>
              <a:t>prema</a:t>
            </a:r>
            <a:r>
              <a:rPr lang="en-US" sz="2800" dirty="0"/>
              <a:t> </a:t>
            </a:r>
            <a:r>
              <a:rPr lang="en-US" sz="2800" dirty="0" err="1"/>
              <a:t>manjinama</a:t>
            </a:r>
            <a:r>
              <a:rPr lang="en-US" sz="2800" dirty="0"/>
              <a:t>, </a:t>
            </a:r>
            <a:r>
              <a:rPr lang="en-US" sz="2800" dirty="0" err="1"/>
              <a:t>migrantima</a:t>
            </a:r>
            <a:r>
              <a:rPr lang="en-US" sz="2800" dirty="0"/>
              <a:t> </a:t>
            </a:r>
            <a:r>
              <a:rPr lang="en-US" sz="2800" dirty="0" err="1"/>
              <a:t>i</a:t>
            </a:r>
            <a:r>
              <a:rPr lang="en-US" sz="2800" dirty="0"/>
              <a:t> </a:t>
            </a:r>
            <a:r>
              <a:rPr lang="en-US" sz="2800" dirty="0" err="1"/>
              <a:t>osobama</a:t>
            </a:r>
            <a:r>
              <a:rPr lang="en-US" sz="2800" dirty="0"/>
              <a:t> </a:t>
            </a:r>
            <a:r>
              <a:rPr lang="en-US" sz="2800" dirty="0" err="1"/>
              <a:t>imigrantskog</a:t>
            </a:r>
            <a:r>
              <a:rPr lang="en-US" sz="2800" dirty="0"/>
              <a:t> </a:t>
            </a:r>
            <a:r>
              <a:rPr lang="en-US" sz="2800" dirty="0" err="1" smtClean="0"/>
              <a:t>podrijetla</a:t>
            </a:r>
            <a:r>
              <a:rPr lang="hr-HR" sz="2800" dirty="0" smtClean="0"/>
              <a:t>”</a:t>
            </a:r>
            <a:endParaRPr lang="en-US" sz="2800" dirty="0"/>
          </a:p>
        </p:txBody>
      </p:sp>
    </p:spTree>
    <p:extLst>
      <p:ext uri="{BB962C8B-B14F-4D97-AF65-F5344CB8AC3E}">
        <p14:creationId xmlns:p14="http://schemas.microsoft.com/office/powerpoint/2010/main" val="399252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
            </a:r>
            <a:br>
              <a:rPr lang="hr-HR" dirty="0" smtClean="0"/>
            </a:br>
            <a:r>
              <a:rPr lang="hr-HR" dirty="0"/>
              <a:t/>
            </a:r>
            <a:br>
              <a:rPr lang="hr-HR" dirty="0"/>
            </a:br>
            <a:r>
              <a:rPr lang="hr-HR" dirty="0" smtClean="0"/>
              <a:t>GOVOR MRŽNJE NA INTERNETU-REZULTATI MONITORINGA (DG JUST)</a:t>
            </a:r>
            <a:br>
              <a:rPr lang="hr-HR" dirty="0" smtClean="0"/>
            </a:br>
            <a:r>
              <a:rPr lang="hr-HR" dirty="0" smtClean="0"/>
              <a:t> </a:t>
            </a:r>
            <a:endParaRPr lang="en-US" dirty="0"/>
          </a:p>
        </p:txBody>
      </p:sp>
    </p:spTree>
    <p:extLst>
      <p:ext uri="{BB962C8B-B14F-4D97-AF65-F5344CB8AC3E}">
        <p14:creationId xmlns:p14="http://schemas.microsoft.com/office/powerpoint/2010/main" val="299164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Zašto praćenje?</a:t>
            </a:r>
            <a:endParaRPr lang="en-GB" dirty="0"/>
          </a:p>
        </p:txBody>
      </p:sp>
      <p:sp>
        <p:nvSpPr>
          <p:cNvPr id="3" name="Content Placeholder 2"/>
          <p:cNvSpPr>
            <a:spLocks noGrp="1"/>
          </p:cNvSpPr>
          <p:nvPr>
            <p:ph idx="1"/>
          </p:nvPr>
        </p:nvSpPr>
        <p:spPr/>
        <p:txBody>
          <a:bodyPr>
            <a:normAutofit/>
          </a:bodyPr>
          <a:lstStyle/>
          <a:p>
            <a:r>
              <a:rPr lang="hr-HR" sz="3200" dirty="0" smtClean="0"/>
              <a:t>Temeljna odredba Sporazuma (Code of Conduct) je da IT kompanije imaju obavezu da u 24 sata pregledaju i uklone prijavljeni sadržaj koji predstavlja govor mržnje prema nacionalnom zakonodavstvu</a:t>
            </a:r>
          </a:p>
          <a:p>
            <a:r>
              <a:rPr lang="hr-HR" sz="3200" dirty="0" smtClean="0"/>
              <a:t>Svojevrsni „sken” terena – što građani/ke pišu pod velom anonimnosti? (ili pod punim identitetom)</a:t>
            </a:r>
          </a:p>
          <a:p>
            <a:r>
              <a:rPr lang="hr-HR" sz="3200" dirty="0" smtClean="0"/>
              <a:t>Dobiti uvid u funkcioniranje sustava uklanjanja govora mržnje unutar IT kompanija</a:t>
            </a:r>
          </a:p>
          <a:p>
            <a:endParaRPr lang="en-GB" sz="3200" dirty="0"/>
          </a:p>
        </p:txBody>
      </p:sp>
    </p:spTree>
    <p:extLst>
      <p:ext uri="{BB962C8B-B14F-4D97-AF65-F5344CB8AC3E}">
        <p14:creationId xmlns:p14="http://schemas.microsoft.com/office/powerpoint/2010/main" val="472288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1693</TotalTime>
  <Words>3442</Words>
  <Application>Microsoft Office PowerPoint</Application>
  <PresentationFormat>Widescreen</PresentationFormat>
  <Paragraphs>225</Paragraphs>
  <Slides>50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ＭＳ Ｐゴシック</vt:lpstr>
      <vt:lpstr>Arial</vt:lpstr>
      <vt:lpstr>Calibri</vt:lpstr>
      <vt:lpstr>Calibri Light</vt:lpstr>
      <vt:lpstr>Symbol</vt:lpstr>
      <vt:lpstr>Times New Roman</vt:lpstr>
      <vt:lpstr>Verdana</vt:lpstr>
      <vt:lpstr>Wingdings</vt:lpstr>
      <vt:lpstr>Retrospect</vt:lpstr>
      <vt:lpstr>GOVOR MRŽNJE I INTERNET  </vt:lpstr>
      <vt:lpstr>DEFINICIJA</vt:lpstr>
      <vt:lpstr>GLAVNI ELEMENTI PRAVA NA SLOBODU GOVORA </vt:lpstr>
      <vt:lpstr>OPRAVDANI RAZLOZI OGRANIČENJA I MIJEŠANJA U ČL.10</vt:lpstr>
      <vt:lpstr>TRI SU GLAVNA PREDUVJETA OGRANIČENJA PRAVA </vt:lpstr>
      <vt:lpstr>INTERPRETACIJA SLOBODE IZRAŽAVANJA</vt:lpstr>
      <vt:lpstr>ŠTO JE GOVOR MRŽNJE</vt:lpstr>
      <vt:lpstr>  GOVOR MRŽNJE NA INTERNETU-REZULTATI MONITORINGA (DG JUST)  </vt:lpstr>
      <vt:lpstr>Zašto praćenje?</vt:lpstr>
      <vt:lpstr>Prvi krug praćenja - jesen 2016. godine</vt:lpstr>
      <vt:lpstr>Osnove govora mržnje – prvi krug praćenja</vt:lpstr>
      <vt:lpstr>Drugi krug praćenja – proljeće 2017. godine</vt:lpstr>
      <vt:lpstr>Osnove govora mržnje- drugi krug praćenja</vt:lpstr>
      <vt:lpstr>Metodologija rada</vt:lpstr>
      <vt:lpstr>Postotak uklanjanja nelegalnog sadržaja – komparativno</vt:lpstr>
      <vt:lpstr>Hrvatska</vt:lpstr>
      <vt:lpstr>Osnove - mržnja protiv Muslimana (uz miješanje s osnovom ksenofobija koja uključuje i mržnju prema migrantima)</vt:lpstr>
      <vt:lpstr>Osnove - mržnja protiv Muslimana (uz miješanje s osnovom ksenofobija koja uključuje i mržnju prema migrantima)</vt:lpstr>
      <vt:lpstr>Osnove – nacionalno i etničko podrijetlo</vt:lpstr>
      <vt:lpstr>Osnove – nacionalno i etničko podrijetlo</vt:lpstr>
      <vt:lpstr>Osnove - Seksualna orijentacija</vt:lpstr>
      <vt:lpstr>Osnove - Seksualna orijentacija</vt:lpstr>
      <vt:lpstr>Osnove - Antisemitizam</vt:lpstr>
      <vt:lpstr>Osnove – Antisemitizam / negiranje Holokausta</vt:lpstr>
      <vt:lpstr>KLJUČNA PITANJA</vt:lpstr>
      <vt:lpstr>UN</vt:lpstr>
      <vt:lpstr>ESLJP</vt:lpstr>
      <vt:lpstr>GOVOR MRŽNJE</vt:lpstr>
      <vt:lpstr>HATE SPEECH</vt:lpstr>
      <vt:lpstr>HATE SPEECH</vt:lpstr>
      <vt:lpstr>HATE SPEECH </vt:lpstr>
      <vt:lpstr>HATE SPEECH </vt:lpstr>
      <vt:lpstr>HATE SPEECH </vt:lpstr>
      <vt:lpstr>HATE SPEECH </vt:lpstr>
      <vt:lpstr>HATE SPEECH </vt:lpstr>
      <vt:lpstr>HATE SPEECH </vt:lpstr>
      <vt:lpstr>HATE SPEECH </vt:lpstr>
      <vt:lpstr>HATE SPEECH </vt:lpstr>
      <vt:lpstr>HATE SPEECH </vt:lpstr>
      <vt:lpstr>HATE SPEECH </vt:lpstr>
      <vt:lpstr>ECtHR Internet slučajevi– odgovorno novinarstvo </vt:lpstr>
      <vt:lpstr>Smajić vs. BiH</vt:lpstr>
      <vt:lpstr>PRIMJERI : SATIRA ILI GOVOR MRŽNJE</vt:lpstr>
      <vt:lpstr>Primjer: Vjeroučitelj i govor mržnje u školi </vt:lpstr>
      <vt:lpstr>Primjer: kampanja protiv Istanbulske konvencije </vt:lpstr>
      <vt:lpstr>Primjer: antimigrantski govor </vt:lpstr>
      <vt:lpstr>PowerPoint Presentation</vt:lpstr>
      <vt:lpstr>Primjer:  antimigrantski govor</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SLOBODA IZRAŽAVANJA I NJENA OGRANIČENJA</dc:title>
  <dc:creator>Josip</dc:creator>
  <cp:lastModifiedBy>Josip</cp:lastModifiedBy>
  <cp:revision>27</cp:revision>
  <dcterms:created xsi:type="dcterms:W3CDTF">2018-04-19T14:40:05Z</dcterms:created>
  <dcterms:modified xsi:type="dcterms:W3CDTF">2018-11-12T14:32:28Z</dcterms:modified>
</cp:coreProperties>
</file>