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7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8" r:id="rId11"/>
    <p:sldId id="266" r:id="rId12"/>
    <p:sldId id="269" r:id="rId13"/>
    <p:sldId id="273" r:id="rId14"/>
    <p:sldId id="274" r:id="rId15"/>
    <p:sldId id="272" r:id="rId16"/>
    <p:sldId id="265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24" autoAdjust="0"/>
  </p:normalViewPr>
  <p:slideViewPr>
    <p:cSldViewPr snapToGrid="0" snapToObjects="1">
      <p:cViewPr>
        <p:scale>
          <a:sx n="150" d="100"/>
          <a:sy n="150" d="100"/>
        </p:scale>
        <p:origin x="-18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EA467-8A72-3247-8BB1-BA321A7FB65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8962B-8F52-E247-873F-486F9E275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4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se,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smislu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smatrati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različito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uključujući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isključivanje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ograničavanje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prednosti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utemeljeno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stvarnim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pretpostavljenim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osnovama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onima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njima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rodbinskoj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drugoj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vezi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osnovu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njihove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jezika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vjere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etničke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pripadnosti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invaliditet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starosna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dob,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nacionalnog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socijalnog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porijekla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veze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nacionalnom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manjinom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političkog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uvjerenja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članstva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sindikatu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udruženju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obrazovanja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društvenog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položaja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seksualne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orijentacije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rodnog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identiteta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spolnih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karakteristika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okolnost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svrhu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posljedicu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onemogući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ugrožava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priznavanje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uživanje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ostvarivanje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ravnopravnoj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sloboda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oblastima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962B-8F52-E247-873F-486F9E2752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a-IN" sz="1200" dirty="0" smtClean="0">
                <a:latin typeface="Calibri"/>
                <a:cs typeface="Calibri"/>
              </a:rPr>
              <a:t>Neposredna diskrimincija je</a:t>
            </a:r>
            <a:r>
              <a:rPr lang="en-US" sz="1200" dirty="0" smtClean="0">
                <a:latin typeface="+mn-lt"/>
                <a:cs typeface="Calibri"/>
              </a:rPr>
              <a:t> </a:t>
            </a:r>
            <a:r>
              <a:rPr lang="en-US" sz="1200" i="1" dirty="0" smtClean="0">
                <a:latin typeface="+mn-lt"/>
                <a:cs typeface="Calibri"/>
              </a:rPr>
              <a:t>„</a:t>
            </a:r>
            <a:r>
              <a:rPr lang="en-US" sz="1200" i="1" dirty="0" err="1" smtClean="0">
                <a:latin typeface="+mn-lt"/>
                <a:cs typeface="Calibri"/>
              </a:rPr>
              <a:t>svako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različito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postupanje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po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osnovama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određenim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članom</a:t>
            </a:r>
            <a:r>
              <a:rPr lang="en-US" sz="1200" i="1" dirty="0" smtClean="0">
                <a:latin typeface="+mn-lt"/>
                <a:cs typeface="Calibri"/>
              </a:rPr>
              <a:t> 2. </a:t>
            </a:r>
            <a:r>
              <a:rPr lang="en-US" sz="1200" i="1" dirty="0" err="1" smtClean="0">
                <a:latin typeface="+mn-lt"/>
                <a:cs typeface="Calibri"/>
              </a:rPr>
              <a:t>Zakona</a:t>
            </a:r>
            <a:r>
              <a:rPr lang="en-US" sz="1200" i="1" dirty="0" smtClean="0">
                <a:latin typeface="+mn-lt"/>
                <a:cs typeface="Calibri"/>
              </a:rPr>
              <a:t>, </a:t>
            </a:r>
            <a:r>
              <a:rPr lang="en-US" sz="1200" i="1" dirty="0" err="1" smtClean="0">
                <a:latin typeface="+mn-lt"/>
                <a:cs typeface="Calibri"/>
              </a:rPr>
              <a:t>odnosno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svako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djelovanje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ili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propuštanje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djelovanja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kada</a:t>
            </a:r>
            <a:r>
              <a:rPr lang="en-US" sz="1200" i="1" dirty="0" smtClean="0">
                <a:latin typeface="+mn-lt"/>
                <a:cs typeface="Calibri"/>
              </a:rPr>
              <a:t> je </a:t>
            </a:r>
            <a:r>
              <a:rPr lang="en-US" sz="1200" i="1" dirty="0" err="1" smtClean="0">
                <a:latin typeface="+mn-lt"/>
                <a:cs typeface="Calibri"/>
              </a:rPr>
              <a:t>neko</a:t>
            </a:r>
            <a:r>
              <a:rPr lang="en-US" sz="1200" i="1" dirty="0" smtClean="0">
                <a:latin typeface="+mn-lt"/>
                <a:cs typeface="Calibri"/>
              </a:rPr>
              <a:t> lice </a:t>
            </a:r>
            <a:r>
              <a:rPr lang="en-US" sz="1200" i="1" dirty="0" err="1" smtClean="0">
                <a:latin typeface="+mn-lt"/>
                <a:cs typeface="Calibri"/>
              </a:rPr>
              <a:t>ili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grupa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lica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dovedena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ili</a:t>
            </a:r>
            <a:r>
              <a:rPr lang="en-US" sz="1200" i="1" dirty="0" smtClean="0">
                <a:latin typeface="+mn-lt"/>
                <a:cs typeface="Calibri"/>
              </a:rPr>
              <a:t> je </a:t>
            </a:r>
            <a:r>
              <a:rPr lang="en-US" sz="1200" i="1" dirty="0" err="1" smtClean="0">
                <a:latin typeface="+mn-lt"/>
                <a:cs typeface="Calibri"/>
              </a:rPr>
              <a:t>bila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ili</a:t>
            </a:r>
            <a:r>
              <a:rPr lang="en-US" sz="1200" i="1" dirty="0" smtClean="0">
                <a:latin typeface="+mn-lt"/>
                <a:cs typeface="Calibri"/>
              </a:rPr>
              <a:t> bi </a:t>
            </a:r>
            <a:r>
              <a:rPr lang="en-US" sz="1200" i="1" dirty="0" err="1" smtClean="0">
                <a:latin typeface="+mn-lt"/>
                <a:cs typeface="Calibri"/>
              </a:rPr>
              <a:t>mogla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biti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dovedena</a:t>
            </a:r>
            <a:r>
              <a:rPr lang="en-US" sz="1200" i="1" dirty="0" smtClean="0">
                <a:latin typeface="+mn-lt"/>
                <a:cs typeface="Calibri"/>
              </a:rPr>
              <a:t> u </a:t>
            </a:r>
            <a:r>
              <a:rPr lang="en-US" sz="1200" i="1" dirty="0" err="1" smtClean="0">
                <a:latin typeface="+mn-lt"/>
                <a:cs typeface="Calibri"/>
              </a:rPr>
              <a:t>nepovoljniji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položaj</a:t>
            </a:r>
            <a:r>
              <a:rPr lang="en-US" sz="1200" i="1" dirty="0" smtClean="0">
                <a:latin typeface="+mn-lt"/>
                <a:cs typeface="Calibri"/>
              </a:rPr>
              <a:t>, </a:t>
            </a:r>
            <a:r>
              <a:rPr lang="en-US" sz="1200" i="1" dirty="0" err="1" smtClean="0">
                <a:latin typeface="+mn-lt"/>
                <a:cs typeface="Calibri"/>
              </a:rPr>
              <a:t>za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razliku</a:t>
            </a:r>
            <a:r>
              <a:rPr lang="en-US" sz="1200" i="1" dirty="0" smtClean="0">
                <a:latin typeface="+mn-lt"/>
                <a:cs typeface="Calibri"/>
              </a:rPr>
              <a:t> od </a:t>
            </a:r>
            <a:r>
              <a:rPr lang="en-US" sz="1200" i="1" dirty="0" err="1" smtClean="0">
                <a:latin typeface="+mn-lt"/>
                <a:cs typeface="Calibri"/>
              </a:rPr>
              <a:t>nekog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drugog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lica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ili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grupe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lica</a:t>
            </a:r>
            <a:r>
              <a:rPr lang="en-US" sz="1200" i="1" dirty="0" smtClean="0">
                <a:latin typeface="+mn-lt"/>
                <a:cs typeface="Calibri"/>
              </a:rPr>
              <a:t> u </a:t>
            </a:r>
            <a:r>
              <a:rPr lang="en-US" sz="1200" i="1" dirty="0" err="1" smtClean="0">
                <a:latin typeface="+mn-lt"/>
                <a:cs typeface="Calibri"/>
              </a:rPr>
              <a:t>sličnim</a:t>
            </a:r>
            <a:r>
              <a:rPr lang="en-US" sz="1200" i="1" dirty="0" smtClean="0">
                <a:latin typeface="+mn-lt"/>
                <a:cs typeface="Calibri"/>
              </a:rPr>
              <a:t> </a:t>
            </a:r>
            <a:r>
              <a:rPr lang="en-US" sz="1200" i="1" dirty="0" err="1" smtClean="0">
                <a:latin typeface="+mn-lt"/>
                <a:cs typeface="Calibri"/>
              </a:rPr>
              <a:t>situacijama</a:t>
            </a:r>
            <a:r>
              <a:rPr lang="ta-IN" sz="1200" i="1" dirty="0" smtClean="0">
                <a:latin typeface="Calibri"/>
                <a:cs typeface="Calibri"/>
              </a:rPr>
              <a:t>.</a:t>
            </a:r>
            <a:endParaRPr lang="ta-IN" sz="1200" dirty="0" smtClean="0">
              <a:latin typeface="Calibri"/>
              <a:cs typeface="Calibri"/>
            </a:endParaRPr>
          </a:p>
          <a:p>
            <a:r>
              <a:rPr lang="ta-IN" dirty="0" smtClean="0"/>
              <a:t>Primjerto</a:t>
            </a:r>
            <a:r>
              <a:rPr lang="ta-IN" baseline="0" dirty="0" smtClean="0"/>
              <a:t> odbijanje zaposlenja kandidadat zbog invalditeta ili seksualne orijentacije, oglasi za posao gdje se traži samo žena. </a:t>
            </a:r>
            <a:r>
              <a:rPr lang="en-US" baseline="0" dirty="0" smtClean="0"/>
              <a:t>R</a:t>
            </a:r>
            <a:r>
              <a:rPr lang="ta-IN" baseline="0" dirty="0" smtClean="0"/>
              <a:t>asna i etnička segregacija,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962B-8F52-E247-873F-486F9E2752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962B-8F52-E247-873F-486F9E2752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94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antidiskriminacijskim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odlučuje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nadležni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primjenjujući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parničnom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primjenjuju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zabrani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drugačije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određeno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zabrani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tužbi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zajedno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istaknuti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kumulirati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više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prethodno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navedenih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antidiskriminacijskih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Tužitelj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tražiti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se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određenim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pitanjima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utvrdi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postojanje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podnijeti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tužbu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simultano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tražiti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utvrđivanje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zabranu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buduće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uklanjanje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posljedica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naknadu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štete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objavu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osuđujuće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presude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medijima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 tome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parnici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odlučuje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svojoj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slobodnoj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dispoziciji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tužitelj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mogućnost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međusobnog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kumuliranja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antidiskriminacijskih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zabrani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diskriminacije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12.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izričito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omogućio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kumuliranje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antidiskriminacijskih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Pritom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propisani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uslovi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objektivnu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kumulaciju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Naime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antidiskriminacijski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istaknuti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zajedno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zaštitu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drugih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odlučuje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parničnom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međusobnoj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vezi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962B-8F52-E247-873F-486F9E2752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29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također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smatra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nijedna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vrsta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različitog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isključivo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kritičnom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obimu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zasniva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etničkom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porijeklu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pojedinca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objektivno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opravdati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savremenom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demokratskom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društvu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izgrađeno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principima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pluralizma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poštovanja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različitih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kultura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962B-8F52-E247-873F-486F9E2752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7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B3B3F1C-8897-6345-ABBA-15F55CA4A946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2BBCF12-A89B-9F4D-8B91-C898AEC50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PRIMJENLJIVI STANDARDI I SUDSKA PRAKSA U SUZBIJANJU DISKRIMINACIJE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pPr algn="r"/>
            <a:endParaRPr lang="en-US" sz="1600" dirty="0" smtClean="0"/>
          </a:p>
          <a:p>
            <a:pPr algn="r"/>
            <a:r>
              <a:rPr lang="en-US" sz="1600" dirty="0" err="1" smtClean="0"/>
              <a:t>Jahorina</a:t>
            </a:r>
            <a:r>
              <a:rPr lang="en-US" sz="1600" dirty="0" smtClean="0"/>
              <a:t>, 7.12. 2018.godine</a:t>
            </a:r>
            <a:endParaRPr lang="en-US" sz="1600" dirty="0"/>
          </a:p>
        </p:txBody>
      </p:sp>
      <p:pic>
        <p:nvPicPr>
          <p:cNvPr id="5" name="Picture 4" descr="Macintosh HD:Users:dzenana:Desktop:Dzenana Hadziomerovic logo-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28" y="468790"/>
            <a:ext cx="279908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0" y="6148692"/>
            <a:ext cx="9046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/>
              <a:t>Kralja</a:t>
            </a:r>
            <a:r>
              <a:rPr lang="en-GB" sz="1400" dirty="0"/>
              <a:t> </a:t>
            </a:r>
            <a:r>
              <a:rPr lang="en-GB" sz="1400" dirty="0" err="1"/>
              <a:t>Tvrtka</a:t>
            </a:r>
            <a:r>
              <a:rPr lang="en-GB" sz="1400" dirty="0"/>
              <a:t> 3/I, 71000 Sarajevo, </a:t>
            </a:r>
            <a:r>
              <a:rPr lang="en-GB" sz="1400" dirty="0" err="1"/>
              <a:t>tel</a:t>
            </a:r>
            <a:r>
              <a:rPr lang="en-GB" sz="1400" dirty="0"/>
              <a:t>: +387 (0) 33 445 </a:t>
            </a:r>
            <a:r>
              <a:rPr lang="en-GB" sz="1400" dirty="0" smtClean="0"/>
              <a:t>405, </a:t>
            </a:r>
            <a:r>
              <a:rPr lang="en-GB" sz="1400" dirty="0" err="1" smtClean="0"/>
              <a:t>email:dzenana.hadziomerovic@gmail.com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679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POSREDNA DISKRIMINACIJA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sz="2000" dirty="0" smtClean="0">
                <a:latin typeface="Calibri"/>
                <a:cs typeface="Calibri"/>
              </a:rPr>
              <a:t>Posredna ili indirektna diskriminacija također se sastoji od tri sastavna elementa</a:t>
            </a:r>
            <a:r>
              <a:rPr lang="en-US" sz="2000" dirty="0" smtClean="0">
                <a:latin typeface="Calibri"/>
                <a:cs typeface="Calibri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Neutralno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pravilo</a:t>
            </a:r>
            <a:r>
              <a:rPr lang="en-US" sz="2000" dirty="0">
                <a:latin typeface="Calibri"/>
                <a:cs typeface="Calibri"/>
              </a:rPr>
              <a:t>, </a:t>
            </a:r>
            <a:r>
              <a:rPr lang="en-US" sz="2000" dirty="0" err="1">
                <a:latin typeface="Calibri"/>
                <a:cs typeface="Calibri"/>
              </a:rPr>
              <a:t>kriterij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ili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praksa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koja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nesrazmjerno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više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značajno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nepovoljnijim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posljedicama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pogađa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jednu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grupu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osoba</a:t>
            </a:r>
            <a:endParaRPr lang="en-US" sz="2000" dirty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Calibri"/>
                <a:cs typeface="Calibri"/>
              </a:rPr>
              <a:t>Komparator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</a:t>
            </a:r>
            <a:r>
              <a:rPr lang="en-US" sz="2000" dirty="0" err="1">
                <a:latin typeface="Calibri"/>
                <a:cs typeface="Calibri"/>
              </a:rPr>
              <a:t>uglavnom</a:t>
            </a:r>
            <a:r>
              <a:rPr lang="en-US" sz="2000" dirty="0">
                <a:latin typeface="Calibri"/>
                <a:cs typeface="Calibri"/>
              </a:rPr>
              <a:t> se </a:t>
            </a:r>
            <a:r>
              <a:rPr lang="en-US" sz="2000" dirty="0" err="1">
                <a:latin typeface="Calibri"/>
                <a:cs typeface="Calibri"/>
              </a:rPr>
              <a:t>porede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grupe</a:t>
            </a:r>
            <a:r>
              <a:rPr lang="en-US" sz="2000" dirty="0">
                <a:latin typeface="Calibri"/>
                <a:cs typeface="Calibri"/>
              </a:rPr>
              <a:t>, </a:t>
            </a:r>
            <a:r>
              <a:rPr lang="en-US" sz="2000" dirty="0" err="1">
                <a:latin typeface="Calibri"/>
                <a:cs typeface="Calibri"/>
              </a:rPr>
              <a:t>jer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će</a:t>
            </a:r>
            <a:r>
              <a:rPr lang="en-US" sz="2000" dirty="0">
                <a:latin typeface="Calibri"/>
                <a:cs typeface="Calibri"/>
              </a:rPr>
              <a:t> se </a:t>
            </a:r>
            <a:r>
              <a:rPr lang="en-US" sz="2000" dirty="0" err="1">
                <a:latin typeface="Calibri"/>
                <a:cs typeface="Calibri"/>
              </a:rPr>
              <a:t>kao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žrtva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indirektne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diskriminacije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rijetko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javiti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samo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jedna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osoba</a:t>
            </a:r>
            <a:r>
              <a:rPr lang="en-US" sz="2000" dirty="0">
                <a:latin typeface="Calibri"/>
                <a:cs typeface="Calibri"/>
              </a:rPr>
              <a:t>, </a:t>
            </a:r>
            <a:r>
              <a:rPr lang="en-US" sz="2000" dirty="0" err="1">
                <a:latin typeface="Calibri"/>
                <a:cs typeface="Calibri"/>
              </a:rPr>
              <a:t>nego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čitava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grupa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kojoj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pripada</a:t>
            </a:r>
            <a:r>
              <a:rPr lang="en-US" sz="2000" dirty="0">
                <a:latin typeface="Calibri"/>
                <a:cs typeface="Calibri"/>
              </a:rPr>
              <a:t> ta </a:t>
            </a:r>
            <a:r>
              <a:rPr lang="en-US" sz="2000" dirty="0" err="1">
                <a:latin typeface="Calibri"/>
                <a:cs typeface="Calibri"/>
              </a:rPr>
              <a:t>osoba</a:t>
            </a:r>
            <a:r>
              <a:rPr lang="en-US" sz="2000" dirty="0">
                <a:latin typeface="Calibri"/>
                <a:cs typeface="Calibri"/>
              </a:rPr>
              <a:t>, pa </a:t>
            </a:r>
            <a:r>
              <a:rPr lang="en-US" sz="2000" dirty="0" err="1">
                <a:latin typeface="Calibri"/>
                <a:cs typeface="Calibri"/>
              </a:rPr>
              <a:t>će</a:t>
            </a:r>
            <a:r>
              <a:rPr lang="en-US" sz="2000" dirty="0">
                <a:latin typeface="Calibri"/>
                <a:cs typeface="Calibri"/>
              </a:rPr>
              <a:t> se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taj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način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dokazivati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da</a:t>
            </a:r>
            <a:r>
              <a:rPr lang="en-US" sz="2000" dirty="0" err="1">
                <a:latin typeface="Calibri"/>
                <a:cs typeface="Calibri"/>
              </a:rPr>
              <a:t>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čitava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grupa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diskriminisana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Calibri"/>
                <a:cs typeface="Calibri"/>
              </a:rPr>
              <a:t>Zabranjeni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osnovi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ta-IN" sz="29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7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TEST DISKRIMINACIJE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bs-Latn-BA" dirty="0" smtClean="0">
                <a:latin typeface="Calibri"/>
                <a:cs typeface="Calibri"/>
              </a:rPr>
              <a:t>Evropski sud za ljudska prava razvio je slijede</a:t>
            </a:r>
            <a:r>
              <a:rPr lang="ta-IN" dirty="0" smtClean="0">
                <a:latin typeface="Calibri"/>
                <a:cs typeface="Calibri"/>
              </a:rPr>
              <a:t>ći test diskriminacije</a:t>
            </a:r>
            <a:endParaRPr lang="bs-Latn-BA" dirty="0">
              <a:latin typeface="Calibri"/>
              <a:cs typeface="Calibri"/>
            </a:endParaRPr>
          </a:p>
          <a:p>
            <a:pPr algn="just">
              <a:buAutoNum type="arabicPeriod"/>
            </a:pPr>
            <a:r>
              <a:rPr lang="bs-Latn-BA" dirty="0" smtClean="0">
                <a:latin typeface="Calibri"/>
                <a:cs typeface="Calibri"/>
              </a:rPr>
              <a:t>Da </a:t>
            </a:r>
            <a:r>
              <a:rPr lang="bs-Latn-BA" dirty="0">
                <a:latin typeface="Calibri"/>
                <a:cs typeface="Calibri"/>
              </a:rPr>
              <a:t>li navod o diskriminaciji potpada pod jedno od prava iz Ustava/ECHR?</a:t>
            </a:r>
          </a:p>
          <a:p>
            <a:pPr algn="just">
              <a:buAutoNum type="arabicPeriod"/>
            </a:pPr>
            <a:r>
              <a:rPr lang="bs-Latn-BA" dirty="0" smtClean="0">
                <a:latin typeface="Calibri"/>
                <a:cs typeface="Calibri"/>
              </a:rPr>
              <a:t>Da </a:t>
            </a:r>
            <a:r>
              <a:rPr lang="bs-Latn-BA" dirty="0">
                <a:latin typeface="Calibri"/>
                <a:cs typeface="Calibri"/>
              </a:rPr>
              <a:t>li postoji različito postupanje? </a:t>
            </a:r>
          </a:p>
          <a:p>
            <a:pPr algn="just">
              <a:buAutoNum type="arabicPeriod"/>
            </a:pPr>
            <a:r>
              <a:rPr lang="bs-Latn-BA" dirty="0" smtClean="0">
                <a:latin typeface="Calibri"/>
                <a:cs typeface="Calibri"/>
              </a:rPr>
              <a:t>Da </a:t>
            </a:r>
            <a:r>
              <a:rPr lang="bs-Latn-BA" dirty="0">
                <a:latin typeface="Calibri"/>
                <a:cs typeface="Calibri"/>
              </a:rPr>
              <a:t>li je je različito postupanje zasnovano na zakonu, a zakon slijedi legitiman javni interes?</a:t>
            </a:r>
          </a:p>
          <a:p>
            <a:pPr algn="just">
              <a:buAutoNum type="arabicPeriod"/>
            </a:pPr>
            <a:r>
              <a:rPr lang="bs-Latn-BA" dirty="0" smtClean="0">
                <a:latin typeface="Calibri"/>
                <a:cs typeface="Calibri"/>
              </a:rPr>
              <a:t>Da </a:t>
            </a:r>
            <a:r>
              <a:rPr lang="bs-Latn-BA" dirty="0">
                <a:latin typeface="Calibri"/>
                <a:cs typeface="Calibri"/>
              </a:rPr>
              <a:t>li upotrebljena sredstva za ostvarenje javnog interesa zadovoljavaju princip adekvatnosti i da li različito tretiranje zadovoljava princip proporcionalnosti?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3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>
                <a:latin typeface="Calibri"/>
                <a:cs typeface="Calibri"/>
              </a:rPr>
              <a:t>ZAŠTIČENI OSNOVI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a-IN" dirty="0" smtClean="0">
                <a:latin typeface="Calibri"/>
                <a:cs typeface="Calibri"/>
              </a:rPr>
              <a:t>Odnos diskriminacije i zabranjenog-zaštičenog osnova je u uzročno posljedičnoj vezi.</a:t>
            </a:r>
          </a:p>
          <a:p>
            <a:pPr marL="0" indent="0">
              <a:buNone/>
            </a:pPr>
            <a:r>
              <a:rPr lang="ta-IN" dirty="0" smtClean="0">
                <a:solidFill>
                  <a:schemeClr val="tx1"/>
                </a:solidFill>
                <a:latin typeface="Calibri"/>
                <a:cs typeface="Calibri"/>
              </a:rPr>
              <a:t>Zaštičeni osnovi shodno zzd su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  <a:p>
            <a:pPr marL="336550" lvl="1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Rasa,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boje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kože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jezik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vjera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etnička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pripadnost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invaliditet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starosna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dob,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nacionalno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ili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socijalno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porijekla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veza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s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nacionalnom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manjinom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političko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ili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drugog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uvjerenje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imovno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stanje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članstvo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u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sindikatu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ili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drugom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udruženju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obrazovanje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društveni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pol</a:t>
            </a:r>
            <a:r>
              <a:rPr lang="ta-IN" sz="2400" dirty="0" smtClean="0">
                <a:solidFill>
                  <a:schemeClr val="tx1"/>
                </a:solidFill>
                <a:latin typeface="Calibri"/>
                <a:cs typeface="Calibri"/>
              </a:rPr>
              <a:t>žaj i spol,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seksualn</a:t>
            </a:r>
            <a:r>
              <a:rPr lang="ta-IN" sz="2400" dirty="0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orijentacij</a:t>
            </a:r>
            <a:r>
              <a:rPr lang="ta-IN" sz="2400" dirty="0" smtClean="0">
                <a:solidFill>
                  <a:schemeClr val="tx1"/>
                </a:solidFill>
                <a:latin typeface="Calibri"/>
                <a:cs typeface="Calibri"/>
              </a:rPr>
              <a:t>a,</a:t>
            </a:r>
          </a:p>
          <a:p>
            <a:pPr marL="336550" lvl="1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ta-IN" sz="2400" dirty="0" smtClean="0">
                <a:solidFill>
                  <a:schemeClr val="tx1"/>
                </a:solidFill>
                <a:latin typeface="Calibri"/>
                <a:cs typeface="Calibri"/>
              </a:rPr>
              <a:t>Svaka druga okolnost.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569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TUŽBE ZA ZAŠTITU DISKRIMINACIJE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a-IN" dirty="0" smtClean="0">
                <a:latin typeface="Calibri"/>
                <a:cs typeface="Calibri"/>
              </a:rPr>
              <a:t>Član 12 ZZD  predviđa slijedeće vrste tužbi</a:t>
            </a:r>
            <a:r>
              <a:rPr lang="en-US" dirty="0" smtClean="0"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• </a:t>
            </a:r>
            <a:r>
              <a:rPr lang="en-US" dirty="0" err="1">
                <a:latin typeface="Calibri"/>
                <a:cs typeface="Calibri"/>
              </a:rPr>
              <a:t>Tužba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utvrđivanje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 err="1">
                <a:latin typeface="Calibri"/>
                <a:cs typeface="Calibri"/>
              </a:rPr>
              <a:t>deklaratorni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antidiskriminacijski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zahtjev</a:t>
            </a:r>
            <a:r>
              <a:rPr lang="en-US" dirty="0">
                <a:latin typeface="Calibri"/>
                <a:cs typeface="Calibri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• </a:t>
            </a:r>
            <a:r>
              <a:rPr lang="en-US" dirty="0" err="1">
                <a:latin typeface="Calibri"/>
                <a:cs typeface="Calibri"/>
              </a:rPr>
              <a:t>Tužba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zabranu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odnosno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propuštanje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 err="1">
                <a:latin typeface="Calibri"/>
                <a:cs typeface="Calibri"/>
              </a:rPr>
              <a:t>prohibitivni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zahtjev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 err="1">
                <a:latin typeface="Calibri"/>
                <a:cs typeface="Calibri"/>
              </a:rPr>
              <a:t>ili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otklanjanje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restitutivni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zahtjev</a:t>
            </a:r>
            <a:r>
              <a:rPr lang="en-US" dirty="0">
                <a:latin typeface="Calibri"/>
                <a:cs typeface="Calibri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• </a:t>
            </a:r>
            <a:r>
              <a:rPr lang="en-US" dirty="0" err="1">
                <a:latin typeface="Calibri"/>
                <a:cs typeface="Calibri"/>
              </a:rPr>
              <a:t>Tužba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naknadu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štete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• </a:t>
            </a:r>
            <a:r>
              <a:rPr lang="en-US" dirty="0" err="1">
                <a:latin typeface="Calibri"/>
                <a:cs typeface="Calibri"/>
              </a:rPr>
              <a:t>Tužba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objavu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presude</a:t>
            </a:r>
            <a:r>
              <a:rPr lang="en-US" dirty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312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ROKOVI ZA PODNOŠENJE TUŽBE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a-IN" dirty="0" smtClean="0">
                <a:latin typeface="Calibri"/>
                <a:cs typeface="Calibri"/>
              </a:rPr>
              <a:t>T</a:t>
            </a:r>
            <a:r>
              <a:rPr lang="en-US" dirty="0" err="1" smtClean="0">
                <a:latin typeface="Calibri"/>
                <a:cs typeface="Calibri"/>
              </a:rPr>
              <a:t>užbe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osnovu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člana</a:t>
            </a:r>
            <a:r>
              <a:rPr lang="en-US" dirty="0">
                <a:latin typeface="Calibri"/>
                <a:cs typeface="Calibri"/>
              </a:rPr>
              <a:t> 12. </a:t>
            </a:r>
            <a:r>
              <a:rPr lang="en-US" dirty="0" err="1">
                <a:latin typeface="Calibri"/>
                <a:cs typeface="Calibri"/>
              </a:rPr>
              <a:t>ovog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Zakona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iznosi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tri </a:t>
            </a:r>
            <a:r>
              <a:rPr lang="en-US" dirty="0" err="1">
                <a:latin typeface="Calibri"/>
                <a:cs typeface="Calibri"/>
              </a:rPr>
              <a:t>godine</a:t>
            </a:r>
            <a:r>
              <a:rPr lang="en-US" dirty="0">
                <a:latin typeface="Calibri"/>
                <a:cs typeface="Calibri"/>
              </a:rPr>
              <a:t> od </a:t>
            </a:r>
            <a:r>
              <a:rPr lang="en-US" dirty="0" err="1">
                <a:latin typeface="Calibri"/>
                <a:cs typeface="Calibri"/>
              </a:rPr>
              <a:t>dana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saznanja</a:t>
            </a:r>
            <a:r>
              <a:rPr lang="en-US" dirty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učinjenoj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povredi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prava</a:t>
            </a:r>
            <a:r>
              <a:rPr lang="en-US" dirty="0" smtClean="0">
                <a:latin typeface="Calibri"/>
                <a:cs typeface="Calibri"/>
              </a:rPr>
              <a:t>,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 </a:t>
            </a:r>
            <a:r>
              <a:rPr lang="en-US" dirty="0" err="1">
                <a:latin typeface="Calibri"/>
                <a:cs typeface="Calibri"/>
              </a:rPr>
              <a:t>najdalje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pet </a:t>
            </a:r>
            <a:r>
              <a:rPr lang="en-US" dirty="0" err="1">
                <a:latin typeface="Calibri"/>
                <a:cs typeface="Calibri"/>
              </a:rPr>
              <a:t>godina</a:t>
            </a:r>
            <a:r>
              <a:rPr lang="en-US" dirty="0">
                <a:latin typeface="Calibri"/>
                <a:cs typeface="Calibri"/>
              </a:rPr>
              <a:t> od </a:t>
            </a:r>
            <a:r>
              <a:rPr lang="en-US" dirty="0" err="1">
                <a:latin typeface="Calibri"/>
                <a:cs typeface="Calibri"/>
              </a:rPr>
              <a:t>dana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učinjenja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povrede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Kod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kontinuirane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rok</a:t>
            </a:r>
            <a:r>
              <a:rPr lang="en-US" dirty="0">
                <a:latin typeface="Calibri"/>
                <a:cs typeface="Calibri"/>
              </a:rPr>
              <a:t> se </a:t>
            </a:r>
            <a:r>
              <a:rPr lang="en-US" dirty="0" err="1">
                <a:latin typeface="Calibri"/>
                <a:cs typeface="Calibri"/>
              </a:rPr>
              <a:t>računa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od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posljednje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učinjene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radnje</a:t>
            </a:r>
            <a:r>
              <a:rPr lang="en-US" dirty="0">
                <a:latin typeface="Calibri"/>
                <a:cs typeface="Calibri"/>
              </a:rPr>
              <a:t>. 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Rokovi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se ne </a:t>
            </a:r>
            <a:r>
              <a:rPr lang="en-US" dirty="0" err="1">
                <a:latin typeface="Calibri"/>
                <a:cs typeface="Calibri"/>
              </a:rPr>
              <a:t>računaju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slučajevima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sistemske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diskriminacije</a:t>
            </a:r>
            <a:r>
              <a:rPr lang="ta-IN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Radi se</a:t>
            </a:r>
            <a:r>
              <a:rPr lang="en-US" dirty="0" smtClean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prekluzivnim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rokovima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čijim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protekom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ovlašteni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tužitelj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gubi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podnošenje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tužbe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odnosno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u </a:t>
            </a:r>
            <a:r>
              <a:rPr lang="en-US" dirty="0" err="1">
                <a:latin typeface="Calibri"/>
                <a:cs typeface="Calibri"/>
              </a:rPr>
              <a:t>slučaju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podnošenja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tužbe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isteku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propisanih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rokova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sud</a:t>
            </a:r>
            <a:r>
              <a:rPr lang="en-US" dirty="0">
                <a:latin typeface="Calibri"/>
                <a:cs typeface="Calibri"/>
              </a:rPr>
              <a:t> bi </a:t>
            </a:r>
            <a:r>
              <a:rPr lang="en-US" dirty="0" err="1">
                <a:latin typeface="Calibri"/>
                <a:cs typeface="Calibri"/>
              </a:rPr>
              <a:t>tužbu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odbacio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725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ZZD TERET DOKAZIVANJA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a-IN" dirty="0" smtClean="0">
                <a:latin typeface="Calibri"/>
                <a:cs typeface="Calibri"/>
              </a:rPr>
              <a:t>Članom</a:t>
            </a:r>
            <a:r>
              <a:rPr lang="en-US" dirty="0" smtClean="0">
                <a:latin typeface="Calibri"/>
                <a:cs typeface="Calibri"/>
              </a:rPr>
              <a:t>15</a:t>
            </a:r>
            <a:r>
              <a:rPr lang="en-US" dirty="0">
                <a:latin typeface="Calibri"/>
                <a:cs typeface="Calibri"/>
              </a:rPr>
              <a:t>. </a:t>
            </a:r>
            <a:r>
              <a:rPr lang="ta-IN" dirty="0">
                <a:latin typeface="Calibri"/>
                <a:cs typeface="Calibri"/>
              </a:rPr>
              <a:t>1</a:t>
            </a:r>
            <a:r>
              <a:rPr lang="en-US" dirty="0">
                <a:latin typeface="Calibri"/>
                <a:cs typeface="Calibri"/>
              </a:rPr>
              <a:t> Z</a:t>
            </a:r>
            <a:r>
              <a:rPr lang="ta-IN" dirty="0">
                <a:latin typeface="Calibri"/>
                <a:cs typeface="Calibri"/>
              </a:rPr>
              <a:t>ZD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propisano</a:t>
            </a:r>
            <a:r>
              <a:rPr lang="en-US" dirty="0">
                <a:latin typeface="Calibri"/>
                <a:cs typeface="Calibri"/>
              </a:rPr>
              <a:t> je </a:t>
            </a:r>
            <a:r>
              <a:rPr lang="ta-IN" dirty="0" smtClean="0">
                <a:latin typeface="Calibri"/>
                <a:cs typeface="Calibri"/>
              </a:rPr>
              <a:t>između ostalog</a:t>
            </a:r>
          </a:p>
          <a:p>
            <a:pPr algn="just"/>
            <a:r>
              <a:rPr lang="en-US" dirty="0" smtClean="0">
                <a:latin typeface="Calibri"/>
                <a:cs typeface="Calibri"/>
              </a:rPr>
              <a:t>D</a:t>
            </a:r>
            <a:r>
              <a:rPr lang="ta-IN" dirty="0" smtClean="0">
                <a:latin typeface="Calibri"/>
                <a:cs typeface="Calibri"/>
              </a:rPr>
              <a:t>a u svim </a:t>
            </a:r>
            <a:r>
              <a:rPr lang="en-US" dirty="0" err="1" smtClean="0">
                <a:latin typeface="Calibri"/>
                <a:cs typeface="Calibri"/>
              </a:rPr>
              <a:t>postupcima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predviđenim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ovim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Zakonom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osoba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osoba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osnovu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njima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raspoloživih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dokaza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učine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vjerovatnim</a:t>
            </a:r>
            <a:r>
              <a:rPr lang="en-US" dirty="0">
                <a:latin typeface="Calibri"/>
                <a:cs typeface="Calibri"/>
              </a:rPr>
              <a:t> da je </a:t>
            </a:r>
            <a:r>
              <a:rPr lang="en-US" dirty="0" err="1">
                <a:latin typeface="Calibri"/>
                <a:cs typeface="Calibri"/>
              </a:rPr>
              <a:t>došlo</a:t>
            </a:r>
            <a:r>
              <a:rPr lang="en-US" dirty="0">
                <a:latin typeface="Calibri"/>
                <a:cs typeface="Calibri"/>
              </a:rPr>
              <a:t> do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teret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dokazivanja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dirty="0" err="1">
                <a:latin typeface="Calibri"/>
                <a:cs typeface="Calibri"/>
              </a:rPr>
              <a:t>nije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došlo</a:t>
            </a:r>
            <a:r>
              <a:rPr lang="en-US" dirty="0">
                <a:latin typeface="Calibri"/>
                <a:cs typeface="Calibri"/>
              </a:rPr>
              <a:t> do </a:t>
            </a:r>
            <a:r>
              <a:rPr lang="en-US" dirty="0" err="1" smtClean="0">
                <a:latin typeface="Calibri"/>
                <a:cs typeface="Calibri"/>
              </a:rPr>
              <a:t>diskriminacije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leži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suprotnoj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strani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algn="just"/>
            <a:r>
              <a:rPr lang="ta-IN" dirty="0" smtClean="0">
                <a:latin typeface="Calibri"/>
                <a:cs typeface="Calibri"/>
              </a:rPr>
              <a:t>T</a:t>
            </a:r>
            <a:r>
              <a:rPr lang="en-US" dirty="0" err="1" smtClean="0">
                <a:latin typeface="Calibri"/>
                <a:cs typeface="Calibri"/>
              </a:rPr>
              <a:t>užitelj</a:t>
            </a:r>
            <a:r>
              <a:rPr lang="ta-IN" dirty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je stoga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dužan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učiniti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vjerovatnim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navode</a:t>
            </a:r>
            <a:r>
              <a:rPr lang="en-US" dirty="0">
                <a:latin typeface="Calibri"/>
                <a:cs typeface="Calibri"/>
              </a:rPr>
              <a:t> da mu </a:t>
            </a:r>
            <a:r>
              <a:rPr lang="en-US" dirty="0" smtClean="0">
                <a:latin typeface="Calibri"/>
                <a:cs typeface="Calibri"/>
              </a:rPr>
              <a:t>je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tuženi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povrijedio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jednako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postupanje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stavljajući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ga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nepovoljniji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položaj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zbog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nekog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od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zabranjenih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diskriminacijskih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osnova</a:t>
            </a:r>
            <a:r>
              <a:rPr lang="en-US" dirty="0" smtClean="0">
                <a:latin typeface="Calibri"/>
                <a:cs typeface="Calibri"/>
              </a:rPr>
              <a:t>. </a:t>
            </a:r>
            <a:r>
              <a:rPr lang="en-US" dirty="0">
                <a:latin typeface="Calibri"/>
                <a:cs typeface="Calibri"/>
              </a:rPr>
              <a:t>U tom </a:t>
            </a:r>
            <a:r>
              <a:rPr lang="en-US" dirty="0" err="1">
                <a:latin typeface="Calibri"/>
                <a:cs typeface="Calibri"/>
              </a:rPr>
              <a:t>slučaj</a:t>
            </a:r>
            <a:r>
              <a:rPr lang="en-US" dirty="0">
                <a:latin typeface="Calibri"/>
                <a:cs typeface="Calibri"/>
              </a:rPr>
              <a:t> se </a:t>
            </a:r>
            <a:r>
              <a:rPr lang="en-US" dirty="0" err="1">
                <a:latin typeface="Calibri"/>
                <a:cs typeface="Calibri"/>
              </a:rPr>
              <a:t>teret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dokazivanja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dirty="0" err="1">
                <a:latin typeface="Calibri"/>
                <a:cs typeface="Calibri"/>
              </a:rPr>
              <a:t>nije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došlo</a:t>
            </a:r>
            <a:r>
              <a:rPr lang="en-US" dirty="0" err="1">
                <a:latin typeface="Calibri"/>
                <a:cs typeface="Calibri"/>
              </a:rPr>
              <a:t>do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prebacuje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suprotnu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tuženu</a:t>
            </a:r>
            <a:r>
              <a:rPr lang="ta-IN" dirty="0" smtClean="0">
                <a:latin typeface="Calibri"/>
                <a:cs typeface="Calibri"/>
              </a:rPr>
              <a:t>.</a:t>
            </a:r>
          </a:p>
          <a:p>
            <a:pPr algn="just"/>
            <a:r>
              <a:rPr lang="en-US" dirty="0">
                <a:latin typeface="Calibri"/>
                <a:cs typeface="Calibri"/>
              </a:rPr>
              <a:t>Standard </a:t>
            </a:r>
            <a:r>
              <a:rPr lang="en-US" dirty="0" err="1">
                <a:latin typeface="Calibri"/>
                <a:cs typeface="Calibri"/>
              </a:rPr>
              <a:t>vjerovatnosti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treba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interpretirati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tzv</a:t>
            </a:r>
            <a:r>
              <a:rPr lang="en-US" dirty="0">
                <a:latin typeface="Calibri"/>
                <a:cs typeface="Calibri"/>
              </a:rPr>
              <a:t>. prima facie </a:t>
            </a:r>
            <a:r>
              <a:rPr lang="en-US" dirty="0" err="1">
                <a:latin typeface="Calibri"/>
                <a:cs typeface="Calibri"/>
              </a:rPr>
              <a:t>dokaz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 err="1">
                <a:latin typeface="Calibri"/>
                <a:cs typeface="Calibri"/>
              </a:rPr>
              <a:t>dokaz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prvi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pogled</a:t>
            </a:r>
            <a:r>
              <a:rPr lang="en-US" dirty="0">
                <a:latin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382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CENTRALNA INSTITUCIJA ZA ZAŠTITU OD DISKRIMINACIJE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18" y="1600201"/>
            <a:ext cx="8042276" cy="4343400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Calibri"/>
                <a:cs typeface="Calibri"/>
              </a:rPr>
              <a:t>Zakon</a:t>
            </a:r>
            <a:r>
              <a:rPr lang="en-US" dirty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zabrani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Bosni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Hercegovin</a:t>
            </a:r>
            <a:r>
              <a:rPr lang="ta-IN" dirty="0" smtClean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povjerava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Instituciji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ombudsmana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ljudska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Bosne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Hercegovine</a:t>
            </a:r>
            <a:r>
              <a:rPr lang="en-US" dirty="0">
                <a:latin typeface="Calibri"/>
                <a:cs typeface="Calibri"/>
              </a:rPr>
              <a:t> status “</a:t>
            </a:r>
            <a:r>
              <a:rPr lang="en-US" dirty="0" err="1">
                <a:latin typeface="Calibri"/>
                <a:cs typeface="Calibri"/>
              </a:rPr>
              <a:t>centralne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institucije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nadležne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zaštitu</a:t>
            </a:r>
            <a:r>
              <a:rPr lang="en-US" dirty="0">
                <a:latin typeface="Calibri"/>
                <a:cs typeface="Calibri"/>
              </a:rPr>
              <a:t> od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”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tu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svrhu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predviđa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osnivanje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rad </a:t>
            </a:r>
            <a:r>
              <a:rPr lang="en-US" dirty="0" err="1">
                <a:latin typeface="Calibri"/>
                <a:cs typeface="Calibri"/>
              </a:rPr>
              <a:t>posebnog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odjela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isključivim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zadatkom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razmatranja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predmeta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koju</a:t>
            </a:r>
            <a:r>
              <a:rPr lang="en-US" dirty="0">
                <a:latin typeface="Calibri"/>
                <a:cs typeface="Calibri"/>
              </a:rPr>
              <a:t> je </a:t>
            </a:r>
            <a:r>
              <a:rPr lang="en-US" dirty="0" err="1">
                <a:latin typeface="Calibri"/>
                <a:cs typeface="Calibri"/>
              </a:rPr>
              <a:t>počinila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bilo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fizička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osoba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bilo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kojoj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oblasti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života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što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uključuje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privatni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sektor</a:t>
            </a:r>
            <a:r>
              <a:rPr lang="en-US" dirty="0">
                <a:latin typeface="Calibri"/>
                <a:cs typeface="Calibri"/>
              </a:rPr>
              <a:t>. 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U </a:t>
            </a:r>
            <a:r>
              <a:rPr lang="en-US" dirty="0" err="1">
                <a:latin typeface="Calibri"/>
                <a:cs typeface="Calibri"/>
              </a:rPr>
              <a:t>slučaju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sud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razmatra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predmet</a:t>
            </a:r>
            <a:r>
              <a:rPr lang="en-US" dirty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kojem</a:t>
            </a:r>
            <a:r>
              <a:rPr lang="en-US" dirty="0">
                <a:latin typeface="Calibri"/>
                <a:cs typeface="Calibri"/>
              </a:rPr>
              <a:t> je </a:t>
            </a:r>
            <a:r>
              <a:rPr lang="en-US" dirty="0" err="1">
                <a:latin typeface="Calibri"/>
                <a:cs typeface="Calibri"/>
              </a:rPr>
              <a:t>Institucija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ombudsmana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već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donijela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preporuku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koju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stranka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postupku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koristi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dokaz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sud</a:t>
            </a:r>
            <a:r>
              <a:rPr lang="en-US" dirty="0">
                <a:latin typeface="Calibri"/>
                <a:cs typeface="Calibri"/>
              </a:rPr>
              <a:t> je </a:t>
            </a:r>
            <a:r>
              <a:rPr lang="en-US" dirty="0" err="1">
                <a:latin typeface="Calibri"/>
                <a:cs typeface="Calibri"/>
              </a:rPr>
              <a:t>dužan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sukladno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pravilima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postupka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razmotriti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preporuke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ombudsmana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( </a:t>
            </a:r>
            <a:r>
              <a:rPr lang="ta-IN" dirty="0" smtClean="0">
                <a:latin typeface="Calibri"/>
                <a:cs typeface="Calibri"/>
              </a:rPr>
              <a:t>Član 15.9 </a:t>
            </a:r>
            <a:r>
              <a:rPr lang="ta-IN" dirty="0" smtClean="0">
                <a:latin typeface="Calibri"/>
                <a:cs typeface="Calibri"/>
              </a:rPr>
              <a:t>ZZD</a:t>
            </a:r>
            <a:r>
              <a:rPr lang="ta-IN" dirty="0" smtClean="0">
                <a:latin typeface="Calibri"/>
                <a:cs typeface="Calibri"/>
              </a:rPr>
              <a:t>)</a:t>
            </a:r>
            <a:r>
              <a:rPr lang="en-US" dirty="0" smtClean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224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ECHR</a:t>
            </a:r>
            <a:r>
              <a:rPr lang="en-US" sz="3200" dirty="0" smtClean="0"/>
              <a:t> PRAKSA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alibri"/>
                <a:cs typeface="Calibri"/>
              </a:rPr>
              <a:t>U </a:t>
            </a:r>
            <a:r>
              <a:rPr lang="en-US" dirty="0" err="1" smtClean="0">
                <a:latin typeface="Calibri"/>
                <a:cs typeface="Calibri"/>
              </a:rPr>
              <a:t>presudi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Sejdi</a:t>
            </a:r>
            <a:r>
              <a:rPr lang="ta-IN" dirty="0" smtClean="0">
                <a:latin typeface="Calibri"/>
                <a:cs typeface="Calibri"/>
              </a:rPr>
              <a:t>ć Finci od 22.09.2009.g., Evropski sud za ljudska prava je </a:t>
            </a:r>
            <a:r>
              <a:rPr lang="en-US" dirty="0" err="1" smtClean="0">
                <a:latin typeface="Calibri"/>
                <a:cs typeface="Calibri"/>
              </a:rPr>
              <a:t>ponov</a:t>
            </a:r>
            <a:r>
              <a:rPr lang="ta-IN" dirty="0" smtClean="0">
                <a:latin typeface="Calibri"/>
                <a:cs typeface="Calibri"/>
              </a:rPr>
              <a:t>io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da </a:t>
            </a:r>
            <a:r>
              <a:rPr lang="en-US" dirty="0" err="1">
                <a:latin typeface="Calibri"/>
                <a:cs typeface="Calibri"/>
              </a:rPr>
              <a:t>diskriminacija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znači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različito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tretiranje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lica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koja</a:t>
            </a:r>
            <a:r>
              <a:rPr lang="en-US" dirty="0">
                <a:latin typeface="Calibri"/>
                <a:cs typeface="Calibri"/>
              </a:rPr>
              <a:t> se </a:t>
            </a:r>
            <a:r>
              <a:rPr lang="en-US" dirty="0" err="1">
                <a:latin typeface="Calibri"/>
                <a:cs typeface="Calibri"/>
              </a:rPr>
              <a:t>nalaze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sličnoj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situaciji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objektivnog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razumnog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opravdanja</a:t>
            </a:r>
            <a:r>
              <a:rPr lang="en-US" dirty="0">
                <a:latin typeface="Calibri"/>
                <a:cs typeface="Calibri"/>
              </a:rPr>
              <a:t>. „</a:t>
            </a:r>
            <a:r>
              <a:rPr lang="en-US" dirty="0" err="1">
                <a:latin typeface="Calibri"/>
                <a:cs typeface="Calibri"/>
              </a:rPr>
              <a:t>Nepostojanje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objektivnog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razumnog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opravdanja</a:t>
            </a:r>
            <a:r>
              <a:rPr lang="en-US" dirty="0">
                <a:latin typeface="Calibri"/>
                <a:cs typeface="Calibri"/>
              </a:rPr>
              <a:t>“ </a:t>
            </a:r>
            <a:r>
              <a:rPr lang="en-US" dirty="0" err="1">
                <a:latin typeface="Calibri"/>
                <a:cs typeface="Calibri"/>
              </a:rPr>
              <a:t>znači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dirty="0" err="1">
                <a:latin typeface="Calibri"/>
                <a:cs typeface="Calibri"/>
              </a:rPr>
              <a:t>sporna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razlika</a:t>
            </a:r>
            <a:r>
              <a:rPr lang="en-US" dirty="0">
                <a:latin typeface="Calibri"/>
                <a:cs typeface="Calibri"/>
              </a:rPr>
              <a:t> ne </a:t>
            </a:r>
            <a:r>
              <a:rPr lang="en-US" dirty="0" err="1">
                <a:latin typeface="Calibri"/>
                <a:cs typeface="Calibri"/>
              </a:rPr>
              <a:t>slijedi</a:t>
            </a:r>
            <a:r>
              <a:rPr lang="en-US" dirty="0">
                <a:latin typeface="Calibri"/>
                <a:cs typeface="Calibri"/>
              </a:rPr>
              <a:t> „</a:t>
            </a:r>
            <a:r>
              <a:rPr lang="en-US" dirty="0" err="1">
                <a:latin typeface="Calibri"/>
                <a:cs typeface="Calibri"/>
              </a:rPr>
              <a:t>legitiman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cilj</a:t>
            </a:r>
            <a:r>
              <a:rPr lang="en-US" dirty="0">
                <a:latin typeface="Calibri"/>
                <a:cs typeface="Calibri"/>
              </a:rPr>
              <a:t>“ </a:t>
            </a:r>
            <a:r>
              <a:rPr lang="en-US" dirty="0" err="1">
                <a:latin typeface="Calibri"/>
                <a:cs typeface="Calibri"/>
              </a:rPr>
              <a:t>ili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dirty="0" err="1">
                <a:latin typeface="Calibri"/>
                <a:cs typeface="Calibri"/>
              </a:rPr>
              <a:t>nema</a:t>
            </a:r>
            <a:r>
              <a:rPr lang="en-US" dirty="0">
                <a:latin typeface="Calibri"/>
                <a:cs typeface="Calibri"/>
              </a:rPr>
              <a:t> „</a:t>
            </a:r>
            <a:r>
              <a:rPr lang="en-US" dirty="0" err="1">
                <a:latin typeface="Calibri"/>
                <a:cs typeface="Calibri"/>
              </a:rPr>
              <a:t>razumnog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odnosa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proporcionalnosti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između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sredstava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koja</a:t>
            </a:r>
            <a:r>
              <a:rPr lang="en-US" dirty="0">
                <a:latin typeface="Calibri"/>
                <a:cs typeface="Calibri"/>
              </a:rPr>
              <a:t> se </a:t>
            </a:r>
            <a:r>
              <a:rPr lang="en-US" dirty="0" err="1">
                <a:latin typeface="Calibri"/>
                <a:cs typeface="Calibri"/>
              </a:rPr>
              <a:t>koriste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cilja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koji</a:t>
            </a:r>
            <a:r>
              <a:rPr lang="en-US" dirty="0">
                <a:latin typeface="Calibri"/>
                <a:cs typeface="Calibri"/>
              </a:rPr>
              <a:t> se </a:t>
            </a:r>
            <a:r>
              <a:rPr lang="en-US" dirty="0" err="1">
                <a:latin typeface="Calibri"/>
                <a:cs typeface="Calibri"/>
              </a:rPr>
              <a:t>želi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postić</a:t>
            </a:r>
            <a:r>
              <a:rPr lang="ta-IN" dirty="0" smtClean="0">
                <a:latin typeface="Calibri"/>
                <a:cs typeface="Calibri"/>
              </a:rPr>
              <a:t>i.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alibri"/>
                <a:cs typeface="Calibri"/>
              </a:rPr>
              <a:t>Sud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smtClean="0">
                <a:latin typeface="Calibri"/>
                <a:cs typeface="Calibri"/>
              </a:rPr>
              <a:t>ne </a:t>
            </a:r>
            <a:r>
              <a:rPr lang="en-US" dirty="0" err="1">
                <a:latin typeface="Calibri"/>
                <a:cs typeface="Calibri"/>
              </a:rPr>
              <a:t>odstupa</a:t>
            </a:r>
            <a:r>
              <a:rPr lang="en-US" dirty="0">
                <a:latin typeface="Calibri"/>
                <a:cs typeface="Calibri"/>
              </a:rPr>
              <a:t> od </a:t>
            </a:r>
            <a:r>
              <a:rPr lang="en-US" dirty="0" err="1">
                <a:latin typeface="Calibri"/>
                <a:cs typeface="Calibri"/>
              </a:rPr>
              <a:t>utvrđenog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tumačenja</a:t>
            </a:r>
            <a:r>
              <a:rPr lang="en-US" dirty="0">
                <a:latin typeface="Calibri"/>
                <a:cs typeface="Calibri"/>
              </a:rPr>
              <a:t> „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 smtClean="0">
                <a:latin typeface="Calibri"/>
                <a:cs typeface="Calibri"/>
              </a:rPr>
              <a:t>“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u </a:t>
            </a:r>
            <a:r>
              <a:rPr lang="en-US" dirty="0" err="1" smtClean="0">
                <a:latin typeface="Calibri"/>
                <a:cs typeface="Calibri"/>
              </a:rPr>
              <a:t>primjeni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istog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pojma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članu</a:t>
            </a:r>
            <a:r>
              <a:rPr lang="en-US" dirty="0">
                <a:latin typeface="Calibri"/>
                <a:cs typeface="Calibri"/>
              </a:rPr>
              <a:t> 1. </a:t>
            </a:r>
            <a:r>
              <a:rPr lang="en-US" dirty="0" err="1">
                <a:latin typeface="Calibri"/>
                <a:cs typeface="Calibri"/>
              </a:rPr>
              <a:t>Protokola</a:t>
            </a:r>
            <a:r>
              <a:rPr lang="en-US" dirty="0">
                <a:latin typeface="Calibri"/>
                <a:cs typeface="Calibri"/>
              </a:rPr>
              <a:t> br. 12.</a:t>
            </a:r>
          </a:p>
          <a:p>
            <a:pPr algn="just"/>
            <a:endParaRPr lang="ta-IN" sz="2800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pPr algn="just"/>
            <a:endParaRPr lang="ta-IN" sz="2800" dirty="0" smtClean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7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SEJDIĆ FINCI ETNIČKA DISKRIMINACIJA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17" y="1600201"/>
            <a:ext cx="8042276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“</a:t>
            </a:r>
            <a:r>
              <a:rPr lang="en-US" dirty="0" err="1" smtClean="0">
                <a:latin typeface="Calibri"/>
                <a:cs typeface="Calibri"/>
              </a:rPr>
              <a:t>Diskriminacija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osnovu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etničkog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porijekla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nekog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lica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predstavlja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jedan</a:t>
            </a:r>
            <a:r>
              <a:rPr lang="en-US" dirty="0">
                <a:latin typeface="Calibri"/>
                <a:cs typeface="Calibri"/>
              </a:rPr>
              <a:t> od </a:t>
            </a:r>
            <a:r>
              <a:rPr lang="en-US" dirty="0" err="1" smtClean="0">
                <a:latin typeface="Calibri"/>
                <a:cs typeface="Calibri"/>
              </a:rPr>
              <a:t>oblika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rasne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diskriminacije</a:t>
            </a:r>
            <a:r>
              <a:rPr lang="ta-IN" dirty="0" smtClean="0">
                <a:latin typeface="Calibri"/>
                <a:cs typeface="Calibri"/>
              </a:rPr>
              <a:t>.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 err="1" smtClean="0">
                <a:latin typeface="Calibri"/>
                <a:cs typeface="Calibri"/>
              </a:rPr>
              <a:t>Rasna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diskriminacija</a:t>
            </a:r>
            <a:r>
              <a:rPr lang="en-US" dirty="0">
                <a:latin typeface="Calibri"/>
                <a:cs typeface="Calibri"/>
              </a:rPr>
              <a:t> je </a:t>
            </a:r>
            <a:r>
              <a:rPr lang="en-US" dirty="0" err="1">
                <a:latin typeface="Calibri"/>
                <a:cs typeface="Calibri"/>
              </a:rPr>
              <a:t>posebno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okrutan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oblik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, s </a:t>
            </a:r>
            <a:r>
              <a:rPr lang="en-US" dirty="0" err="1">
                <a:latin typeface="Calibri"/>
                <a:cs typeface="Calibri"/>
              </a:rPr>
              <a:t>obzirom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njene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opasne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posljedice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traži</a:t>
            </a:r>
            <a:r>
              <a:rPr lang="en-US" dirty="0">
                <a:latin typeface="Calibri"/>
                <a:cs typeface="Calibri"/>
              </a:rPr>
              <a:t> od </a:t>
            </a:r>
            <a:r>
              <a:rPr lang="en-US" dirty="0" err="1">
                <a:latin typeface="Calibri"/>
                <a:cs typeface="Calibri"/>
              </a:rPr>
              <a:t>vlasti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poseban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oprez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odlučne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reakcije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dirty="0" err="1" smtClean="0">
                <a:latin typeface="Calibri"/>
                <a:cs typeface="Calibri"/>
              </a:rPr>
              <a:t>Zbog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ovakvih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razloga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vlasti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moraju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iskoristiti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sva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raspoloživa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sredstva</a:t>
            </a:r>
            <a:r>
              <a:rPr lang="en-US" dirty="0" smtClean="0">
                <a:latin typeface="Calibri"/>
                <a:cs typeface="Calibri"/>
              </a:rPr>
              <a:t> u </a:t>
            </a:r>
            <a:r>
              <a:rPr lang="en-US" dirty="0" err="1" smtClean="0">
                <a:latin typeface="Calibri"/>
                <a:cs typeface="Calibri"/>
              </a:rPr>
              <a:t>borbi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protiv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rasizma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tako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ojačati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viziju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demokratskog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društva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kojem</a:t>
            </a:r>
            <a:r>
              <a:rPr lang="en-US" dirty="0">
                <a:latin typeface="Calibri"/>
                <a:cs typeface="Calibri"/>
              </a:rPr>
              <a:t> se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različitost</a:t>
            </a:r>
            <a:r>
              <a:rPr lang="en-US" dirty="0">
                <a:latin typeface="Calibri"/>
                <a:cs typeface="Calibri"/>
              </a:rPr>
              <a:t> ne </a:t>
            </a:r>
            <a:r>
              <a:rPr lang="en-US" dirty="0" err="1">
                <a:latin typeface="Calibri"/>
                <a:cs typeface="Calibri"/>
              </a:rPr>
              <a:t>gleda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opasnost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nego</a:t>
            </a:r>
            <a:r>
              <a:rPr lang="ta-IN" dirty="0" smtClean="0">
                <a:latin typeface="Calibri"/>
                <a:cs typeface="Calibri"/>
              </a:rPr>
              <a:t> bogatsvo.</a:t>
            </a:r>
            <a:r>
              <a:rPr lang="en-US" dirty="0" smtClean="0">
                <a:latin typeface="Calibri"/>
                <a:cs typeface="Calibri"/>
              </a:rPr>
              <a:t>”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 err="1" smtClean="0">
                <a:latin typeface="Calibri"/>
                <a:cs typeface="Calibri"/>
              </a:rPr>
              <a:t>viziju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demokratskog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društva</a:t>
            </a:r>
            <a:r>
              <a:rPr lang="en-US" dirty="0" smtClean="0">
                <a:latin typeface="Calibri"/>
                <a:cs typeface="Calibri"/>
              </a:rPr>
              <a:t> u </a:t>
            </a:r>
            <a:r>
              <a:rPr lang="en-US" dirty="0" err="1" smtClean="0">
                <a:latin typeface="Calibri"/>
                <a:cs typeface="Calibri"/>
              </a:rPr>
              <a:t>kojem</a:t>
            </a:r>
            <a:r>
              <a:rPr lang="en-US" dirty="0" smtClean="0">
                <a:latin typeface="Calibri"/>
                <a:cs typeface="Calibri"/>
              </a:rPr>
              <a:t> se </a:t>
            </a:r>
            <a:r>
              <a:rPr lang="en-US" dirty="0" err="1" smtClean="0">
                <a:latin typeface="Calibri"/>
                <a:cs typeface="Calibri"/>
              </a:rPr>
              <a:t>na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različitost</a:t>
            </a:r>
            <a:r>
              <a:rPr lang="en-US" dirty="0" smtClean="0">
                <a:latin typeface="Calibri"/>
                <a:cs typeface="Calibri"/>
              </a:rPr>
              <a:t> ne </a:t>
            </a:r>
            <a:r>
              <a:rPr lang="en-US" dirty="0" err="1" smtClean="0">
                <a:latin typeface="Calibri"/>
                <a:cs typeface="Calibri"/>
              </a:rPr>
              <a:t>gleda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kao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opasnost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nego</a:t>
            </a: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 err="1" smtClean="0">
                <a:latin typeface="Calibri"/>
                <a:cs typeface="Calibri"/>
              </a:rPr>
              <a:t>kao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bogatstvo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90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SUDSKA PRAKSA </a:t>
            </a:r>
            <a:r>
              <a:rPr lang="ta-IN" sz="3200" dirty="0" smtClean="0">
                <a:latin typeface="Calibri"/>
                <a:cs typeface="Calibri"/>
              </a:rPr>
              <a:t>USTAVNOG SUDA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a-IN" dirty="0" smtClean="0">
                <a:latin typeface="Calibri"/>
                <a:cs typeface="Calibri"/>
              </a:rPr>
              <a:t>U</a:t>
            </a:r>
            <a:r>
              <a:rPr lang="hr-HR" dirty="0" smtClean="0">
                <a:latin typeface="Calibri"/>
                <a:cs typeface="Calibri"/>
              </a:rPr>
              <a:t> </a:t>
            </a:r>
            <a:r>
              <a:rPr lang="hr-HR" dirty="0">
                <a:latin typeface="Calibri"/>
                <a:cs typeface="Calibri"/>
              </a:rPr>
              <a:t>predmetu </a:t>
            </a:r>
            <a:r>
              <a:rPr lang="hr-HR" b="1" dirty="0">
                <a:latin typeface="Calibri"/>
                <a:cs typeface="Calibri"/>
              </a:rPr>
              <a:t>AP 4207</a:t>
            </a:r>
            <a:r>
              <a:rPr lang="en-US" b="1" dirty="0">
                <a:latin typeface="Calibri"/>
                <a:cs typeface="Calibri"/>
              </a:rPr>
              <a:t>/13 od 30.09. 2016</a:t>
            </a:r>
            <a:r>
              <a:rPr lang="en-US" dirty="0">
                <a:latin typeface="Calibri"/>
                <a:cs typeface="Calibri"/>
              </a:rPr>
              <a:t>. </a:t>
            </a:r>
            <a:endParaRPr lang="ta-IN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Calibri"/>
                <a:cs typeface="Calibri"/>
              </a:rPr>
              <a:t>Ustavni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sud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zaključio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dirty="0" err="1">
                <a:latin typeface="Calibri"/>
                <a:cs typeface="Calibri"/>
              </a:rPr>
              <a:t>su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sudovi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primjenom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Zakona</a:t>
            </a:r>
            <a:r>
              <a:rPr lang="en-US" dirty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nasljeđivanju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</a:t>
            </a:r>
            <a:r>
              <a:rPr lang="en-US" dirty="0">
                <a:latin typeface="Calibri"/>
                <a:cs typeface="Calibri"/>
              </a:rPr>
              <a:t> 1980. </a:t>
            </a:r>
            <a:r>
              <a:rPr lang="en-US" dirty="0" err="1">
                <a:latin typeface="Calibri"/>
                <a:cs typeface="Calibri"/>
              </a:rPr>
              <a:t>godine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bez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uvažavanja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opredjeljenja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Porodičnog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zakona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FBiH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</a:t>
            </a:r>
            <a:r>
              <a:rPr lang="en-US" dirty="0">
                <a:latin typeface="Calibri"/>
                <a:cs typeface="Calibri"/>
              </a:rPr>
              <a:t> 2005. </a:t>
            </a:r>
            <a:r>
              <a:rPr lang="en-US" dirty="0" err="1">
                <a:latin typeface="Calibri"/>
                <a:cs typeface="Calibri"/>
              </a:rPr>
              <a:t>godine</a:t>
            </a:r>
            <a:r>
              <a:rPr lang="en-US" dirty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dosljednom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izjednačavanju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vanbračne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zajednice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traje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preko</a:t>
            </a:r>
            <a:r>
              <a:rPr lang="en-US" dirty="0">
                <a:latin typeface="Calibri"/>
                <a:cs typeface="Calibri"/>
              </a:rPr>
              <a:t> tri </a:t>
            </a:r>
            <a:r>
              <a:rPr lang="en-US" dirty="0" err="1">
                <a:latin typeface="Calibri"/>
                <a:cs typeface="Calibri"/>
              </a:rPr>
              <a:t>godine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bračnom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zajednicom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svim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pravima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obavezama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uključujući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imovinska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odbijanjem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apelantovog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zahtjeva</a:t>
            </a:r>
            <a:r>
              <a:rPr lang="en-US" dirty="0">
                <a:latin typeface="Calibri"/>
                <a:cs typeface="Calibri"/>
              </a:rPr>
              <a:t> da mu se </a:t>
            </a:r>
            <a:r>
              <a:rPr lang="en-US" dirty="0" err="1">
                <a:latin typeface="Calibri"/>
                <a:cs typeface="Calibri"/>
              </a:rPr>
              <a:t>prizna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pravo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dirty="0" err="1">
                <a:latin typeface="Calibri"/>
                <a:cs typeface="Calibri"/>
              </a:rPr>
              <a:t>kao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nasljednik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prvog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nasljednog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učestvuje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ostavinskom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postupku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prekršili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zabranu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člana</a:t>
            </a:r>
            <a:r>
              <a:rPr lang="en-US" dirty="0">
                <a:latin typeface="Calibri"/>
                <a:cs typeface="Calibri"/>
              </a:rPr>
              <a:t> II/4. </a:t>
            </a:r>
            <a:r>
              <a:rPr lang="en-US" dirty="0" err="1">
                <a:latin typeface="Calibri"/>
                <a:cs typeface="Calibri"/>
              </a:rPr>
              <a:t>Ustava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Bosne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Hercegovine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člana</a:t>
            </a:r>
            <a:r>
              <a:rPr lang="en-US" dirty="0">
                <a:latin typeface="Calibri"/>
                <a:cs typeface="Calibri"/>
              </a:rPr>
              <a:t> 14. </a:t>
            </a:r>
            <a:r>
              <a:rPr lang="en-US" dirty="0" err="1">
                <a:latin typeface="Calibri"/>
                <a:cs typeface="Calibri"/>
              </a:rPr>
              <a:t>Evropske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konvencije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vezi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imovinu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člana</a:t>
            </a:r>
            <a:r>
              <a:rPr lang="en-US" dirty="0">
                <a:latin typeface="Calibri"/>
                <a:cs typeface="Calibri"/>
              </a:rPr>
              <a:t> II/3.k) </a:t>
            </a:r>
            <a:r>
              <a:rPr lang="en-US" dirty="0" err="1">
                <a:latin typeface="Calibri"/>
                <a:cs typeface="Calibri"/>
              </a:rPr>
              <a:t>Ustava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Bosne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Hercegovine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člana</a:t>
            </a:r>
            <a:r>
              <a:rPr lang="en-US" dirty="0">
                <a:latin typeface="Calibri"/>
                <a:cs typeface="Calibri"/>
              </a:rPr>
              <a:t> 1. </a:t>
            </a:r>
            <a:r>
              <a:rPr lang="en-US" dirty="0" err="1">
                <a:latin typeface="Calibri"/>
                <a:cs typeface="Calibri"/>
              </a:rPr>
              <a:t>Protokola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broj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Evropsku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konvenciju</a:t>
            </a:r>
            <a:r>
              <a:rPr lang="ta-IN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SADRŽAJ PREZENTACIJE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a-IN" b="1" u="sng" dirty="0" smtClean="0"/>
              <a:t>PRIMJENLJIVI STANDARDI</a:t>
            </a:r>
            <a:r>
              <a:rPr lang="en-US" u="sng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sz="2000" dirty="0" err="1" smtClean="0">
                <a:latin typeface="Calibri"/>
                <a:cs typeface="Calibri"/>
              </a:rPr>
              <a:t>Ustav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BiH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Calibri"/>
                <a:cs typeface="Calibri"/>
              </a:rPr>
              <a:t>Me</a:t>
            </a:r>
            <a:r>
              <a:rPr lang="ta-IN" sz="2000" dirty="0" smtClean="0">
                <a:latin typeface="Calibri"/>
                <a:cs typeface="Calibri"/>
              </a:rPr>
              <a:t>đunarodni standardi sadržani u Ustavu BiH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  <a:endParaRPr lang="ta-IN" sz="2000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ta-IN" sz="2000" dirty="0" smtClean="0">
                <a:latin typeface="Calibri"/>
                <a:cs typeface="Calibri"/>
              </a:rPr>
              <a:t>Ustavne odredbe vezane za zabranu dsikriminacije</a:t>
            </a:r>
            <a:r>
              <a:rPr lang="en-US" sz="2000" dirty="0" smtClean="0">
                <a:latin typeface="Calibri"/>
                <a:cs typeface="Calibri"/>
              </a:rPr>
              <a:t>;</a:t>
            </a:r>
            <a:endParaRPr lang="ta-IN" sz="2000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ta-IN" sz="2000" dirty="0" smtClean="0">
                <a:latin typeface="Calibri"/>
                <a:cs typeface="Calibri"/>
              </a:rPr>
              <a:t>Zakon o zabrani diskriminacije</a:t>
            </a:r>
            <a:r>
              <a:rPr lang="en-US" sz="2000" dirty="0">
                <a:latin typeface="Calibri"/>
                <a:cs typeface="Calibri"/>
              </a:rPr>
              <a:t>.</a:t>
            </a:r>
            <a:endParaRPr lang="en-US" sz="2000" dirty="0" smtClean="0">
              <a:latin typeface="Calibri"/>
              <a:cs typeface="Calibri"/>
            </a:endParaRPr>
          </a:p>
          <a:p>
            <a:r>
              <a:rPr lang="en-US" b="1" u="sng" dirty="0" smtClean="0"/>
              <a:t>SUDSKA PRAKSA:</a:t>
            </a:r>
          </a:p>
          <a:p>
            <a:pPr>
              <a:buFont typeface="Wingdings" charset="2"/>
              <a:buChar char="Ø"/>
            </a:pPr>
            <a:r>
              <a:rPr lang="en-US" sz="2000" dirty="0" err="1" smtClean="0">
                <a:latin typeface="Calibri"/>
                <a:cs typeface="Calibri"/>
              </a:rPr>
              <a:t>Evropski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sud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za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ljudska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prava</a:t>
            </a:r>
            <a:r>
              <a:rPr lang="en-US" sz="2000" dirty="0">
                <a:latin typeface="Calibri"/>
                <a:cs typeface="Calibri"/>
              </a:rPr>
              <a:t>;</a:t>
            </a:r>
            <a:endParaRPr lang="en-US" sz="2000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en-US" sz="2000" dirty="0" err="1" smtClean="0">
                <a:latin typeface="Calibri"/>
                <a:cs typeface="Calibri"/>
              </a:rPr>
              <a:t>Ustavni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sud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BiH</a:t>
            </a:r>
            <a:r>
              <a:rPr lang="en-US" sz="2000" dirty="0">
                <a:latin typeface="Calibri"/>
                <a:cs typeface="Calibri"/>
              </a:rPr>
              <a:t>;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endParaRPr lang="ta-IN" sz="2000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ta-IN" sz="2000" dirty="0" smtClean="0">
                <a:latin typeface="Calibri"/>
                <a:cs typeface="Calibri"/>
              </a:rPr>
              <a:t>Vrhovni </a:t>
            </a:r>
            <a:r>
              <a:rPr lang="en-US" sz="2000" dirty="0" err="1" smtClean="0">
                <a:latin typeface="Calibri"/>
                <a:cs typeface="Calibri"/>
              </a:rPr>
              <a:t>sudovi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entiteta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b="1" u="sng" dirty="0" smtClean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ta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9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  <a:cs typeface="Calibri"/>
              </a:rPr>
              <a:t>SUDSKA PRAKSA </a:t>
            </a:r>
            <a:r>
              <a:rPr lang="ta-IN" sz="3200" dirty="0">
                <a:latin typeface="Calibri"/>
                <a:cs typeface="Calibri"/>
              </a:rPr>
              <a:t>USTAVNOG </a:t>
            </a:r>
            <a:r>
              <a:rPr lang="ta-IN" sz="3200" dirty="0" smtClean="0">
                <a:latin typeface="Calibri"/>
                <a:cs typeface="Calibri"/>
              </a:rPr>
              <a:t>SUDA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ta-IN" sz="3100" dirty="0" smtClean="0">
              <a:latin typeface="Calibri"/>
              <a:cs typeface="Calibri"/>
            </a:endParaRPr>
          </a:p>
          <a:p>
            <a:pPr algn="just"/>
            <a:r>
              <a:rPr lang="ta-IN" sz="3100" dirty="0" smtClean="0">
                <a:latin typeface="Calibri"/>
                <a:cs typeface="Calibri"/>
              </a:rPr>
              <a:t>U predmetu </a:t>
            </a:r>
            <a:r>
              <a:rPr lang="hr-HR" sz="3100" b="1" dirty="0" smtClean="0">
                <a:latin typeface="Calibri"/>
                <a:cs typeface="Calibri"/>
              </a:rPr>
              <a:t>br</a:t>
            </a:r>
            <a:r>
              <a:rPr lang="hr-HR" sz="3100" b="1" dirty="0">
                <a:latin typeface="Calibri"/>
                <a:cs typeface="Calibri"/>
              </a:rPr>
              <a:t>. AP 369</a:t>
            </a:r>
            <a:r>
              <a:rPr lang="en-US" sz="3100" b="1" dirty="0">
                <a:latin typeface="Calibri"/>
                <a:cs typeface="Calibri"/>
              </a:rPr>
              <a:t>/10 od 24.05. </a:t>
            </a:r>
            <a:r>
              <a:rPr lang="en-US" sz="3100" dirty="0" smtClean="0">
                <a:latin typeface="Calibri"/>
                <a:cs typeface="Calibri"/>
              </a:rPr>
              <a:t>2013</a:t>
            </a:r>
            <a:r>
              <a:rPr lang="ta-IN" sz="3100" dirty="0" smtClean="0">
                <a:latin typeface="Calibri"/>
                <a:cs typeface="Calibri"/>
              </a:rPr>
              <a:t> Sud je</a:t>
            </a:r>
            <a:r>
              <a:rPr lang="en-US" sz="3100" dirty="0" smtClean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našao</a:t>
            </a:r>
            <a:r>
              <a:rPr lang="en-US" sz="3100" dirty="0">
                <a:latin typeface="Calibri"/>
                <a:cs typeface="Calibri"/>
              </a:rPr>
              <a:t> da </a:t>
            </a:r>
            <a:r>
              <a:rPr lang="en-US" sz="3100" dirty="0" err="1">
                <a:latin typeface="Calibri"/>
                <a:cs typeface="Calibri"/>
              </a:rPr>
              <a:t>su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apelantova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prava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kao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supru</a:t>
            </a:r>
            <a:r>
              <a:rPr lang="hr-HR" sz="3100" dirty="0">
                <a:latin typeface="Calibri"/>
                <a:cs typeface="Calibri"/>
              </a:rPr>
              <a:t>žnika prekršena obzirom </a:t>
            </a:r>
            <a:r>
              <a:rPr lang="en-US" sz="3100" dirty="0">
                <a:latin typeface="Calibri"/>
                <a:cs typeface="Calibri"/>
              </a:rPr>
              <a:t>da je </a:t>
            </a:r>
            <a:r>
              <a:rPr lang="en-US" sz="3100" dirty="0" err="1">
                <a:latin typeface="Calibri"/>
                <a:cs typeface="Calibri"/>
              </a:rPr>
              <a:t>njegova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tužba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bila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odbačena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kao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nedopuštena</a:t>
            </a:r>
            <a:r>
              <a:rPr lang="en-US" sz="3100" dirty="0">
                <a:latin typeface="Calibri"/>
                <a:cs typeface="Calibri"/>
              </a:rPr>
              <a:t> u </a:t>
            </a:r>
            <a:r>
              <a:rPr lang="en-US" sz="3100" dirty="0" err="1">
                <a:latin typeface="Calibri"/>
                <a:cs typeface="Calibri"/>
              </a:rPr>
              <a:t>smislu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odredbe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člana</a:t>
            </a:r>
            <a:r>
              <a:rPr lang="en-US" sz="3100" dirty="0">
                <a:latin typeface="Calibri"/>
                <a:cs typeface="Calibri"/>
              </a:rPr>
              <a:t> 43. </a:t>
            </a:r>
            <a:r>
              <a:rPr lang="en-US" sz="3100" dirty="0" err="1">
                <a:latin typeface="Calibri"/>
                <a:cs typeface="Calibri"/>
              </a:rPr>
              <a:t>Porodičnog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zakona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FBiH</a:t>
            </a:r>
            <a:r>
              <a:rPr lang="en-US" sz="3100" dirty="0">
                <a:latin typeface="Calibri"/>
                <a:cs typeface="Calibri"/>
              </a:rPr>
              <a:t>. </a:t>
            </a:r>
            <a:r>
              <a:rPr lang="en-US" sz="3100" dirty="0" err="1">
                <a:latin typeface="Calibri"/>
                <a:cs typeface="Calibri"/>
              </a:rPr>
              <a:t>Član</a:t>
            </a:r>
            <a:r>
              <a:rPr lang="en-US" sz="3100" dirty="0">
                <a:latin typeface="Calibri"/>
                <a:cs typeface="Calibri"/>
              </a:rPr>
              <a:t> 43 </a:t>
            </a:r>
            <a:r>
              <a:rPr lang="en-US" sz="3100" dirty="0" err="1">
                <a:latin typeface="Calibri"/>
                <a:cs typeface="Calibri"/>
              </a:rPr>
              <a:t>Porodičnog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zakona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FBiH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predviđao</a:t>
            </a:r>
            <a:r>
              <a:rPr lang="en-US" sz="3100" dirty="0">
                <a:latin typeface="Calibri"/>
                <a:cs typeface="Calibri"/>
              </a:rPr>
              <a:t> je da “[</a:t>
            </a:r>
            <a:r>
              <a:rPr lang="en-US" sz="3100" i="1" dirty="0">
                <a:latin typeface="Calibri"/>
                <a:cs typeface="Calibri"/>
              </a:rPr>
              <a:t>M]</a:t>
            </a:r>
            <a:r>
              <a:rPr lang="en-US" sz="3100" i="1" dirty="0" err="1">
                <a:latin typeface="Calibri"/>
                <a:cs typeface="Calibri"/>
              </a:rPr>
              <a:t>uz</a:t>
            </a:r>
            <a:r>
              <a:rPr lang="en-US" sz="3100" i="1" dirty="0">
                <a:latin typeface="Calibri"/>
                <a:cs typeface="Calibri"/>
              </a:rPr>
              <a:t>̌ </a:t>
            </a:r>
            <a:r>
              <a:rPr lang="en-US" sz="3100" i="1" dirty="0" err="1">
                <a:latin typeface="Calibri"/>
                <a:cs typeface="Calibri"/>
              </a:rPr>
              <a:t>nema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pravo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na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tužbu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za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razvod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braka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za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vrijeme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trudnoće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žene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ili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dok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njihovo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dijete</a:t>
            </a:r>
            <a:r>
              <a:rPr lang="en-US" sz="3100" i="1" dirty="0">
                <a:latin typeface="Calibri"/>
                <a:cs typeface="Calibri"/>
              </a:rPr>
              <a:t> ne </a:t>
            </a:r>
            <a:r>
              <a:rPr lang="en-US" sz="3100" i="1" dirty="0" err="1">
                <a:latin typeface="Calibri"/>
                <a:cs typeface="Calibri"/>
              </a:rPr>
              <a:t>navrši</a:t>
            </a:r>
            <a:r>
              <a:rPr lang="en-US" sz="3100" i="1" dirty="0">
                <a:latin typeface="Calibri"/>
                <a:cs typeface="Calibri"/>
              </a:rPr>
              <a:t> tri </a:t>
            </a:r>
            <a:r>
              <a:rPr lang="en-US" sz="3100" i="1" dirty="0" err="1">
                <a:latin typeface="Calibri"/>
                <a:cs typeface="Calibri"/>
              </a:rPr>
              <a:t>godine</a:t>
            </a:r>
            <a:r>
              <a:rPr lang="en-US" sz="3100" i="1" dirty="0">
                <a:latin typeface="Calibri"/>
                <a:cs typeface="Calibri"/>
              </a:rPr>
              <a:t> </a:t>
            </a:r>
            <a:r>
              <a:rPr lang="en-US" sz="3100" i="1" dirty="0" err="1">
                <a:latin typeface="Calibri"/>
                <a:cs typeface="Calibri"/>
              </a:rPr>
              <a:t>života</a:t>
            </a:r>
            <a:r>
              <a:rPr lang="en-US" sz="3100" i="1" dirty="0">
                <a:latin typeface="Calibri"/>
                <a:cs typeface="Calibri"/>
              </a:rPr>
              <a:t>.</a:t>
            </a:r>
            <a:r>
              <a:rPr lang="en-US" sz="3100" dirty="0" smtClean="0">
                <a:latin typeface="Calibri"/>
                <a:cs typeface="Calibri"/>
              </a:rPr>
              <a:t>”</a:t>
            </a:r>
            <a:endParaRPr lang="en-US" sz="3100" dirty="0">
              <a:latin typeface="Calibri"/>
              <a:cs typeface="Calibri"/>
            </a:endParaRPr>
          </a:p>
          <a:p>
            <a:pPr algn="just"/>
            <a:r>
              <a:rPr lang="en-US" sz="3100" dirty="0" err="1">
                <a:latin typeface="Calibri"/>
                <a:cs typeface="Calibri"/>
              </a:rPr>
              <a:t>Sud</a:t>
            </a:r>
            <a:r>
              <a:rPr lang="en-US" sz="3100" dirty="0">
                <a:latin typeface="Calibri"/>
                <a:cs typeface="Calibri"/>
              </a:rPr>
              <a:t> je </a:t>
            </a:r>
            <a:r>
              <a:rPr lang="en-US" sz="3100" dirty="0" err="1">
                <a:latin typeface="Calibri"/>
                <a:cs typeface="Calibri"/>
              </a:rPr>
              <a:t>na</a:t>
            </a:r>
            <a:r>
              <a:rPr lang="hr-HR" sz="3100" dirty="0">
                <a:latin typeface="Calibri"/>
                <a:cs typeface="Calibri"/>
              </a:rPr>
              <a:t>šao povredu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prava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na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pravično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suđenje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iz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člana</a:t>
            </a:r>
            <a:r>
              <a:rPr lang="en-US" sz="3100" dirty="0">
                <a:latin typeface="Calibri"/>
                <a:cs typeface="Calibri"/>
              </a:rPr>
              <a:t> II/3.e) </a:t>
            </a:r>
            <a:r>
              <a:rPr lang="en-US" sz="3100" dirty="0" err="1">
                <a:latin typeface="Calibri"/>
                <a:cs typeface="Calibri"/>
              </a:rPr>
              <a:t>Ustava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Bosne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i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Hercegovine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i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člana</a:t>
            </a:r>
            <a:r>
              <a:rPr lang="en-US" sz="3100" dirty="0">
                <a:latin typeface="Calibri"/>
                <a:cs typeface="Calibri"/>
              </a:rPr>
              <a:t> 6. </a:t>
            </a:r>
            <a:r>
              <a:rPr lang="en-US" sz="3100" dirty="0" err="1">
                <a:latin typeface="Calibri"/>
                <a:cs typeface="Calibri"/>
              </a:rPr>
              <a:t>stav</a:t>
            </a:r>
            <a:r>
              <a:rPr lang="en-US" sz="3100" dirty="0">
                <a:latin typeface="Calibri"/>
                <a:cs typeface="Calibri"/>
              </a:rPr>
              <a:t> 1. </a:t>
            </a:r>
            <a:r>
              <a:rPr lang="en-US" sz="3100" dirty="0" err="1">
                <a:latin typeface="Calibri"/>
                <a:cs typeface="Calibri"/>
              </a:rPr>
              <a:t>Evropske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konvencije</a:t>
            </a:r>
            <a:r>
              <a:rPr lang="en-US" sz="3100" dirty="0">
                <a:latin typeface="Calibri"/>
                <a:cs typeface="Calibri"/>
              </a:rPr>
              <a:t>, </a:t>
            </a:r>
            <a:r>
              <a:rPr lang="en-US" sz="3100" dirty="0" err="1">
                <a:latin typeface="Calibri"/>
                <a:cs typeface="Calibri"/>
              </a:rPr>
              <a:t>primjena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odredbe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člana</a:t>
            </a:r>
            <a:r>
              <a:rPr lang="en-US" sz="3100" dirty="0">
                <a:latin typeface="Calibri"/>
                <a:cs typeface="Calibri"/>
              </a:rPr>
              <a:t> 43. </a:t>
            </a:r>
            <a:r>
              <a:rPr lang="en-US" sz="3100" dirty="0" err="1">
                <a:latin typeface="Calibri"/>
                <a:cs typeface="Calibri"/>
              </a:rPr>
              <a:t>Porodičnog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zakona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FBiH</a:t>
            </a:r>
            <a:r>
              <a:rPr lang="en-US" sz="3100" dirty="0">
                <a:latin typeface="Calibri"/>
                <a:cs typeface="Calibri"/>
              </a:rPr>
              <a:t>, </a:t>
            </a:r>
            <a:r>
              <a:rPr lang="en-US" sz="3100" dirty="0" err="1">
                <a:latin typeface="Calibri"/>
                <a:cs typeface="Calibri"/>
              </a:rPr>
              <a:t>koja</a:t>
            </a:r>
            <a:r>
              <a:rPr lang="en-US" sz="3100" dirty="0">
                <a:latin typeface="Calibri"/>
                <a:cs typeface="Calibri"/>
              </a:rPr>
              <a:t> je </a:t>
            </a:r>
            <a:r>
              <a:rPr lang="en-US" sz="3100" dirty="0" err="1">
                <a:latin typeface="Calibri"/>
                <a:cs typeface="Calibri"/>
              </a:rPr>
              <a:t>diskriminirajuća</a:t>
            </a:r>
            <a:r>
              <a:rPr lang="en-US" sz="3100" dirty="0">
                <a:latin typeface="Calibri"/>
                <a:cs typeface="Calibri"/>
              </a:rPr>
              <a:t>, </a:t>
            </a:r>
            <a:r>
              <a:rPr lang="en-US" sz="3100" dirty="0" err="1">
                <a:latin typeface="Calibri"/>
                <a:cs typeface="Calibri"/>
              </a:rPr>
              <a:t>dovodi</a:t>
            </a:r>
            <a:r>
              <a:rPr lang="en-US" sz="3100" dirty="0">
                <a:latin typeface="Calibri"/>
                <a:cs typeface="Calibri"/>
              </a:rPr>
              <a:t> do </a:t>
            </a:r>
            <a:r>
              <a:rPr lang="en-US" sz="3100" dirty="0" err="1">
                <a:latin typeface="Calibri"/>
                <a:cs typeface="Calibri"/>
              </a:rPr>
              <a:t>različitog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tretmana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apelanta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prema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spolu</a:t>
            </a:r>
            <a:r>
              <a:rPr lang="en-US" sz="3100" dirty="0">
                <a:latin typeface="Calibri"/>
                <a:cs typeface="Calibri"/>
              </a:rPr>
              <a:t>, a da </a:t>
            </a:r>
            <a:r>
              <a:rPr lang="en-US" sz="3100" dirty="0" err="1">
                <a:latin typeface="Calibri"/>
                <a:cs typeface="Calibri"/>
              </a:rPr>
              <a:t>za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takav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različit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tretman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nema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razumnog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i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objektivnog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opravdanja</a:t>
            </a:r>
            <a:r>
              <a:rPr lang="en-US" sz="3100" b="1" dirty="0">
                <a:latin typeface="Calibri"/>
                <a:cs typeface="Calibri"/>
              </a:rPr>
              <a:t> </a:t>
            </a:r>
            <a:r>
              <a:rPr lang="en-US" sz="3100" dirty="0">
                <a:latin typeface="Calibri"/>
                <a:cs typeface="Calibri"/>
              </a:rPr>
              <a:t>da je u </a:t>
            </a:r>
            <a:r>
              <a:rPr lang="en-US" sz="3100" dirty="0" err="1">
                <a:latin typeface="Calibri"/>
                <a:cs typeface="Calibri"/>
              </a:rPr>
              <a:t>konkretnom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slučaju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>
                <a:latin typeface="Calibri"/>
                <a:cs typeface="Calibri"/>
              </a:rPr>
              <a:t>došlo</a:t>
            </a:r>
            <a:r>
              <a:rPr lang="en-US" sz="3100" dirty="0">
                <a:latin typeface="Calibri"/>
                <a:cs typeface="Calibri"/>
              </a:rPr>
              <a:t> do </a:t>
            </a:r>
            <a:r>
              <a:rPr lang="en-US" sz="3100" dirty="0" err="1">
                <a:latin typeface="Calibri"/>
                <a:cs typeface="Calibri"/>
              </a:rPr>
              <a:t>kršenja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dirty="0" err="1" smtClean="0">
                <a:latin typeface="Calibri"/>
                <a:cs typeface="Calibri"/>
              </a:rPr>
              <a:t>zabrane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48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  <a:cs typeface="Calibri"/>
              </a:rPr>
              <a:t>SUDSKA PRAKSA </a:t>
            </a:r>
            <a:r>
              <a:rPr lang="ta-IN" sz="3200" dirty="0">
                <a:latin typeface="Calibri"/>
                <a:cs typeface="Calibri"/>
              </a:rPr>
              <a:t>USTAVNOG SUDA </a:t>
            </a:r>
            <a:r>
              <a:rPr lang="ta-IN" sz="3200" dirty="0" smtClean="0">
                <a:latin typeface="Calibri"/>
                <a:cs typeface="Calibri"/>
              </a:rPr>
              <a:t>III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>
                <a:latin typeface="Calibri"/>
                <a:cs typeface="Calibri"/>
              </a:rPr>
              <a:t>Ustavni sud je u svojoj Odluci o dopustivosti i meritumu broj AP 4179/12 od 10. novembra 2015. godine, utvrdio da je Vrhovni sud FBiH koji je primjenio u konkretnom slučaju imovinski cenzus propisan Zakon o parničnom postupku postupio arbitrarno.</a:t>
            </a:r>
            <a:endParaRPr lang="en-US" dirty="0">
              <a:latin typeface="Calibri"/>
              <a:cs typeface="Calibri"/>
            </a:endParaRPr>
          </a:p>
          <a:p>
            <a:pPr algn="just"/>
            <a:r>
              <a:rPr lang="hr-HR" dirty="0">
                <a:latin typeface="Calibri"/>
                <a:cs typeface="Calibri"/>
              </a:rPr>
              <a:t>U ovom slučaju apelant je svoj tužbeni zahtjev temeljio na odredbi člana 12. Zakona o zabrani diskriminacije (koji propisuje posebne tužbe od zaštite diskriminacije</a:t>
            </a:r>
            <a:r>
              <a:rPr lang="en-US" dirty="0">
                <a:latin typeface="Calibri"/>
                <a:cs typeface="Calibri"/>
              </a:rPr>
              <a:t>).</a:t>
            </a:r>
            <a:r>
              <a:rPr lang="hr-HR" dirty="0">
                <a:latin typeface="Calibri"/>
                <a:cs typeface="Calibri"/>
              </a:rPr>
              <a:t>  U tom pravcu valja podsjetiti da je članom 13. stava 2. Zakona o zabrani diskriminacije propisano da je u postupcima propisanim u članku 12. tog zakona uvijek dozvoljena </a:t>
            </a:r>
            <a:r>
              <a:rPr lang="hr-HR" dirty="0" smtClean="0">
                <a:latin typeface="Calibri"/>
                <a:cs typeface="Calibri"/>
              </a:rPr>
              <a:t>revizija</a:t>
            </a:r>
            <a:r>
              <a:rPr lang="ta-IN" dirty="0" smtClean="0">
                <a:latin typeface="Calibri"/>
                <a:cs typeface="Calibri"/>
              </a:rPr>
              <a:t>.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686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SUDSKA PRAKSA USTAVNOG SUDA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44134"/>
            <a:ext cx="8042276" cy="4343400"/>
          </a:xfrm>
        </p:spPr>
        <p:txBody>
          <a:bodyPr>
            <a:noAutofit/>
          </a:bodyPr>
          <a:lstStyle/>
          <a:p>
            <a:pPr algn="just"/>
            <a:r>
              <a:rPr lang="en-GB" sz="2000" dirty="0" err="1">
                <a:latin typeface="Calibri"/>
                <a:cs typeface="Calibri"/>
              </a:rPr>
              <a:t>Ustavni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sud</a:t>
            </a:r>
            <a:r>
              <a:rPr lang="en-GB" sz="2000" dirty="0">
                <a:latin typeface="Calibri"/>
                <a:cs typeface="Calibri"/>
              </a:rPr>
              <a:t> u </a:t>
            </a:r>
            <a:r>
              <a:rPr lang="en-GB" sz="2000" dirty="0" err="1">
                <a:latin typeface="Calibri"/>
                <a:cs typeface="Calibri"/>
              </a:rPr>
              <a:t>predmetu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AP 4583/14 od 16. </a:t>
            </a:r>
            <a:r>
              <a:rPr lang="en-US" sz="2000" dirty="0" err="1">
                <a:latin typeface="Calibri"/>
                <a:cs typeface="Calibri"/>
              </a:rPr>
              <a:t>jula</a:t>
            </a:r>
            <a:r>
              <a:rPr lang="en-US" sz="2000" dirty="0">
                <a:latin typeface="Calibri"/>
                <a:cs typeface="Calibri"/>
              </a:rPr>
              <a:t> 2014.g. </a:t>
            </a:r>
            <a:r>
              <a:rPr lang="en-US" sz="2000" dirty="0" err="1">
                <a:latin typeface="Calibri"/>
                <a:cs typeface="Calibri"/>
              </a:rPr>
              <a:t>rješavajući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apelaciju</a:t>
            </a:r>
            <a:r>
              <a:rPr lang="en-US" sz="2000" dirty="0">
                <a:latin typeface="Calibri"/>
                <a:cs typeface="Calibri"/>
              </a:rPr>
              <a:t> J. M. K., </a:t>
            </a:r>
            <a:r>
              <a:rPr lang="en-US" sz="2000" dirty="0" err="1">
                <a:latin typeface="Calibri"/>
                <a:cs typeface="Calibri"/>
              </a:rPr>
              <a:t>utvrdio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povredu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prava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pravično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suđenje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iz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člana</a:t>
            </a:r>
            <a:r>
              <a:rPr lang="en-US" sz="2000" dirty="0">
                <a:latin typeface="Calibri"/>
                <a:cs typeface="Calibri"/>
              </a:rPr>
              <a:t> II/3. (e) </a:t>
            </a:r>
            <a:r>
              <a:rPr lang="en-US" sz="2000" dirty="0" err="1">
                <a:latin typeface="Calibri"/>
                <a:cs typeface="Calibri"/>
              </a:rPr>
              <a:t>Ustava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Bosne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Hercegovine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člana</a:t>
            </a:r>
            <a:r>
              <a:rPr lang="en-US" sz="2000" dirty="0">
                <a:latin typeface="Calibri"/>
                <a:cs typeface="Calibri"/>
              </a:rPr>
              <a:t> 6. </a:t>
            </a:r>
            <a:r>
              <a:rPr lang="en-US" sz="2000" dirty="0" err="1">
                <a:latin typeface="Calibri"/>
                <a:cs typeface="Calibri"/>
              </a:rPr>
              <a:t>stav</a:t>
            </a:r>
            <a:r>
              <a:rPr lang="en-US" sz="2000" dirty="0">
                <a:latin typeface="Calibri"/>
                <a:cs typeface="Calibri"/>
              </a:rPr>
              <a:t> 1. </a:t>
            </a:r>
            <a:r>
              <a:rPr lang="en-US" sz="2000" dirty="0" err="1">
                <a:latin typeface="Calibri"/>
                <a:cs typeface="Calibri"/>
              </a:rPr>
              <a:t>Evropske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konvencije</a:t>
            </a:r>
            <a:r>
              <a:rPr lang="en-US" sz="2000" dirty="0">
                <a:latin typeface="Calibri"/>
                <a:cs typeface="Calibri"/>
              </a:rPr>
              <a:t>.</a:t>
            </a:r>
          </a:p>
          <a:p>
            <a:pPr algn="just"/>
            <a:r>
              <a:rPr lang="en-GB" sz="2000" dirty="0">
                <a:latin typeface="Calibri"/>
                <a:cs typeface="Calibri"/>
              </a:rPr>
              <a:t>U  </a:t>
            </a:r>
            <a:r>
              <a:rPr lang="en-GB" sz="2000" dirty="0" err="1">
                <a:latin typeface="Calibri"/>
                <a:cs typeface="Calibri"/>
              </a:rPr>
              <a:t>konkretnom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slučaju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Ustavni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sud</a:t>
            </a:r>
            <a:r>
              <a:rPr lang="en-US" sz="2000" dirty="0">
                <a:latin typeface="Calibri"/>
                <a:cs typeface="Calibri"/>
              </a:rPr>
              <a:t> je </a:t>
            </a:r>
            <a:r>
              <a:rPr lang="en-US" sz="2000" dirty="0" err="1">
                <a:latin typeface="Calibri"/>
                <a:cs typeface="Calibri"/>
              </a:rPr>
              <a:t>našao</a:t>
            </a:r>
            <a:r>
              <a:rPr lang="en-US" sz="2000" dirty="0">
                <a:latin typeface="Calibri"/>
                <a:cs typeface="Calibri"/>
              </a:rPr>
              <a:t> da </a:t>
            </a:r>
            <a:r>
              <a:rPr lang="en-US" sz="2000" dirty="0" err="1">
                <a:latin typeface="Calibri"/>
                <a:cs typeface="Calibri"/>
              </a:rPr>
              <a:t>Vrhovni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sud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nije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ukazao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koje</a:t>
            </a:r>
            <a:r>
              <a:rPr lang="en-US" sz="2000" dirty="0">
                <a:latin typeface="Calibri"/>
                <a:cs typeface="Calibri"/>
              </a:rPr>
              <a:t> je </a:t>
            </a:r>
            <a:r>
              <a:rPr lang="en-US" sz="2000" dirty="0" err="1">
                <a:latin typeface="Calibri"/>
                <a:cs typeface="Calibri"/>
              </a:rPr>
              <a:t>dokaze</a:t>
            </a:r>
            <a:r>
              <a:rPr lang="en-US" sz="2000" dirty="0">
                <a:latin typeface="Calibri"/>
                <a:cs typeface="Calibri"/>
              </a:rPr>
              <a:t> u </a:t>
            </a:r>
            <a:r>
              <a:rPr lang="en-US" sz="2000" dirty="0" err="1">
                <a:latin typeface="Calibri"/>
                <a:cs typeface="Calibri"/>
              </a:rPr>
              <a:t>predmetnom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postupku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ponudila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tužena</a:t>
            </a:r>
            <a:r>
              <a:rPr lang="en-US" sz="2000" dirty="0">
                <a:latin typeface="Calibri"/>
                <a:cs typeface="Calibri"/>
              </a:rPr>
              <a:t> u </a:t>
            </a:r>
            <a:r>
              <a:rPr lang="en-US" sz="2000" dirty="0" err="1">
                <a:latin typeface="Calibri"/>
                <a:cs typeface="Calibri"/>
              </a:rPr>
              <a:t>smislu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dokazivanja</a:t>
            </a:r>
            <a:r>
              <a:rPr lang="en-US" sz="2000" dirty="0">
                <a:latin typeface="Calibri"/>
                <a:cs typeface="Calibri"/>
              </a:rPr>
              <a:t> da u </a:t>
            </a:r>
            <a:r>
              <a:rPr lang="en-US" sz="2000" dirty="0" err="1">
                <a:latin typeface="Calibri"/>
                <a:cs typeface="Calibri"/>
              </a:rPr>
              <a:t>konkretnom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slučaju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nije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došlo</a:t>
            </a:r>
            <a:r>
              <a:rPr lang="en-US" sz="2000" dirty="0">
                <a:latin typeface="Calibri"/>
                <a:cs typeface="Calibri"/>
              </a:rPr>
              <a:t> do </a:t>
            </a:r>
            <a:r>
              <a:rPr lang="en-US" sz="2000" dirty="0" err="1">
                <a:latin typeface="Calibri"/>
                <a:cs typeface="Calibri"/>
              </a:rPr>
              <a:t>diskriminacije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apelantice</a:t>
            </a:r>
            <a:r>
              <a:rPr lang="en-US" sz="2000" dirty="0">
                <a:latin typeface="Calibri"/>
                <a:cs typeface="Calibri"/>
              </a:rPr>
              <a:t>.</a:t>
            </a:r>
            <a:endParaRPr lang="ta-IN" sz="2000" dirty="0" smtClean="0">
              <a:latin typeface="Calibri"/>
              <a:cs typeface="Calibri"/>
            </a:endParaRPr>
          </a:p>
          <a:p>
            <a:pPr algn="just"/>
            <a:r>
              <a:rPr lang="en-US" sz="2000" dirty="0" err="1" smtClean="0">
                <a:latin typeface="Calibri"/>
                <a:cs typeface="Calibri"/>
              </a:rPr>
              <a:t>Stoga</a:t>
            </a:r>
            <a:r>
              <a:rPr lang="en-US" sz="2000" dirty="0">
                <a:latin typeface="Calibri"/>
                <a:cs typeface="Calibri"/>
              </a:rPr>
              <a:t>, je </a:t>
            </a:r>
            <a:r>
              <a:rPr lang="en-US" sz="2000" dirty="0" err="1">
                <a:latin typeface="Calibri"/>
                <a:cs typeface="Calibri"/>
              </a:rPr>
              <a:t>Ustavni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sud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smatrao</a:t>
            </a:r>
            <a:r>
              <a:rPr lang="en-US" sz="2000" dirty="0">
                <a:latin typeface="Calibri"/>
                <a:cs typeface="Calibri"/>
              </a:rPr>
              <a:t> da </a:t>
            </a:r>
            <a:r>
              <a:rPr lang="en-US" sz="2000" dirty="0" err="1">
                <a:latin typeface="Calibri"/>
                <a:cs typeface="Calibri"/>
              </a:rPr>
              <a:t>obrazloženje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osporene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presude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ukazuje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arbitrarnost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budući</a:t>
            </a:r>
            <a:r>
              <a:rPr lang="en-US" sz="2000" dirty="0">
                <a:latin typeface="Calibri"/>
                <a:cs typeface="Calibri"/>
              </a:rPr>
              <a:t> da je u </a:t>
            </a:r>
            <a:r>
              <a:rPr lang="en-US" sz="2000" dirty="0" err="1">
                <a:latin typeface="Calibri"/>
                <a:cs typeface="Calibri"/>
              </a:rPr>
              <a:t>konkretnom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slučaju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Vrhovni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sud</a:t>
            </a:r>
            <a:r>
              <a:rPr lang="en-US" sz="2000" dirty="0">
                <a:latin typeface="Calibri"/>
                <a:cs typeface="Calibri"/>
              </a:rPr>
              <a:t>, u </a:t>
            </a:r>
            <a:r>
              <a:rPr lang="en-US" sz="2000" dirty="0" err="1">
                <a:latin typeface="Calibri"/>
                <a:cs typeface="Calibri"/>
              </a:rPr>
              <a:t>smislu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pravila</a:t>
            </a:r>
            <a:r>
              <a:rPr lang="en-US" sz="2000" dirty="0">
                <a:latin typeface="Calibri"/>
                <a:cs typeface="Calibri"/>
              </a:rPr>
              <a:t> o </a:t>
            </a:r>
            <a:r>
              <a:rPr lang="en-US" sz="2000" dirty="0" err="1">
                <a:latin typeface="Calibri"/>
                <a:cs typeface="Calibri"/>
              </a:rPr>
              <a:t>teretu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dokazivanja</a:t>
            </a:r>
            <a:r>
              <a:rPr lang="en-US" sz="2000" dirty="0">
                <a:latin typeface="Calibri"/>
                <a:cs typeface="Calibri"/>
              </a:rPr>
              <a:t>, </a:t>
            </a:r>
            <a:r>
              <a:rPr lang="en-US" sz="2000" dirty="0" err="1">
                <a:latin typeface="Calibri"/>
                <a:cs typeface="Calibri"/>
              </a:rPr>
              <a:t>propustio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uzeti</a:t>
            </a:r>
            <a:r>
              <a:rPr lang="en-US" sz="2000" dirty="0">
                <a:latin typeface="Calibri"/>
                <a:cs typeface="Calibri"/>
              </a:rPr>
              <a:t> u </a:t>
            </a:r>
            <a:r>
              <a:rPr lang="en-US" sz="2000" dirty="0" err="1">
                <a:latin typeface="Calibri"/>
                <a:cs typeface="Calibri"/>
              </a:rPr>
              <a:t>obzir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sve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relevantne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okolnosti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prilikom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utvrđivanja</a:t>
            </a:r>
            <a:r>
              <a:rPr lang="en-US" sz="2000" dirty="0">
                <a:latin typeface="Calibri"/>
                <a:cs typeface="Calibri"/>
              </a:rPr>
              <a:t> je li u </a:t>
            </a:r>
            <a:r>
              <a:rPr lang="en-US" sz="2000" dirty="0" err="1">
                <a:latin typeface="Calibri"/>
                <a:cs typeface="Calibri"/>
              </a:rPr>
              <a:t>konkretnom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slučaju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došlo</a:t>
            </a:r>
            <a:r>
              <a:rPr lang="en-US" sz="2000" dirty="0">
                <a:latin typeface="Calibri"/>
                <a:cs typeface="Calibri"/>
              </a:rPr>
              <a:t> do </a:t>
            </a:r>
            <a:r>
              <a:rPr lang="en-US" sz="2000" dirty="0" err="1">
                <a:latin typeface="Calibri"/>
                <a:cs typeface="Calibri"/>
              </a:rPr>
              <a:t>diskriminacije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apelantice</a:t>
            </a:r>
            <a:r>
              <a:rPr lang="en-US" sz="2000" dirty="0">
                <a:latin typeface="Calibri"/>
                <a:cs typeface="Calibri"/>
              </a:rPr>
              <a:t> u </a:t>
            </a:r>
            <a:r>
              <a:rPr lang="en-US" sz="2000" dirty="0" err="1">
                <a:latin typeface="Calibri"/>
                <a:cs typeface="Calibri"/>
              </a:rPr>
              <a:t>smislu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član</a:t>
            </a:r>
            <a:r>
              <a:rPr lang="en-US" sz="2000" dirty="0">
                <a:latin typeface="Calibri"/>
                <a:cs typeface="Calibri"/>
              </a:rPr>
              <a:t> 12. </a:t>
            </a:r>
            <a:r>
              <a:rPr lang="en-US" sz="2000" dirty="0" err="1">
                <a:latin typeface="Calibri"/>
                <a:cs typeface="Calibri"/>
              </a:rPr>
              <a:t>Zakona</a:t>
            </a:r>
            <a:r>
              <a:rPr lang="en-US" sz="2000" dirty="0">
                <a:latin typeface="Calibri"/>
                <a:cs typeface="Calibri"/>
              </a:rPr>
              <a:t> o </a:t>
            </a:r>
            <a:r>
              <a:rPr lang="en-US" sz="2000" dirty="0" err="1">
                <a:latin typeface="Calibri"/>
                <a:cs typeface="Calibri"/>
              </a:rPr>
              <a:t>zabrani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diskriminacije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6182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SUDSKA PRAKSA VRHOVNOG SUDA FBIH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dirty="0" smtClean="0">
                <a:latin typeface="Calibri"/>
                <a:cs typeface="Calibri"/>
              </a:rPr>
              <a:t>Mogućnost pokretanja kolektivne tužbe</a:t>
            </a:r>
            <a:r>
              <a:rPr lang="en-US" dirty="0" smtClean="0">
                <a:latin typeface="Calibri"/>
                <a:cs typeface="Calibri"/>
              </a:rPr>
              <a:t>: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“</a:t>
            </a:r>
            <a:r>
              <a:rPr lang="ta-IN" dirty="0" smtClean="0">
                <a:latin typeface="Calibri"/>
                <a:cs typeface="Calibri"/>
              </a:rPr>
              <a:t>D</a:t>
            </a:r>
            <a:r>
              <a:rPr lang="en-US" dirty="0" err="1" smtClean="0">
                <a:latin typeface="Calibri"/>
                <a:cs typeface="Calibri"/>
              </a:rPr>
              <a:t>iskriminacija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je </a:t>
            </a:r>
            <a:r>
              <a:rPr lang="en-US" dirty="0" err="1">
                <a:latin typeface="Calibri"/>
                <a:cs typeface="Calibri"/>
              </a:rPr>
              <a:t>posljedica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generalne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politike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prakse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institucija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zajedno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dovode</a:t>
            </a:r>
            <a:r>
              <a:rPr lang="en-US" dirty="0">
                <a:latin typeface="Calibri"/>
                <a:cs typeface="Calibri"/>
              </a:rPr>
              <a:t> do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neke</a:t>
            </a:r>
            <a:r>
              <a:rPr lang="en-US" dirty="0">
                <a:latin typeface="Calibri"/>
                <a:cs typeface="Calibri"/>
              </a:rPr>
              <a:t> od </a:t>
            </a:r>
            <a:r>
              <a:rPr lang="en-US" dirty="0" err="1">
                <a:latin typeface="Calibri"/>
                <a:cs typeface="Calibri"/>
              </a:rPr>
              <a:t>zaštićenih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čak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ako</a:t>
            </a:r>
            <a:r>
              <a:rPr lang="en-US" dirty="0">
                <a:latin typeface="Calibri"/>
                <a:cs typeface="Calibri"/>
              </a:rPr>
              <a:t> ne </a:t>
            </a:r>
            <a:r>
              <a:rPr lang="en-US" dirty="0" err="1">
                <a:latin typeface="Calibri"/>
                <a:cs typeface="Calibri"/>
              </a:rPr>
              <a:t>postoji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diskriminatorna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namjera</a:t>
            </a:r>
            <a:r>
              <a:rPr lang="en-US" dirty="0">
                <a:latin typeface="Calibri"/>
                <a:cs typeface="Calibri"/>
              </a:rPr>
              <a:t>, pa </a:t>
            </a:r>
            <a:r>
              <a:rPr lang="en-US" dirty="0" err="1">
                <a:latin typeface="Calibri"/>
                <a:cs typeface="Calibri"/>
              </a:rPr>
              <a:t>tužitelj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osnovano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svojoj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reviziji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ističe</a:t>
            </a:r>
            <a:r>
              <a:rPr lang="en-US" dirty="0">
                <a:latin typeface="Calibri"/>
                <a:cs typeface="Calibri"/>
              </a:rPr>
              <a:t> da se </a:t>
            </a:r>
            <a:r>
              <a:rPr lang="en-US" dirty="0" err="1">
                <a:latin typeface="Calibri"/>
                <a:cs typeface="Calibri"/>
              </a:rPr>
              <a:t>specifičnost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konkretne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kolektivne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tužbe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ogleda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mogućnosti</a:t>
            </a:r>
            <a:r>
              <a:rPr lang="en-US" dirty="0">
                <a:latin typeface="Calibri"/>
                <a:cs typeface="Calibri"/>
              </a:rPr>
              <a:t> da </a:t>
            </a:r>
            <a:r>
              <a:rPr lang="en-US" dirty="0" err="1">
                <a:latin typeface="Calibri"/>
                <a:cs typeface="Calibri"/>
              </a:rPr>
              <a:t>sudski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postupak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svojstvu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tužitelja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pokreću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osobe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organizacije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koje</a:t>
            </a:r>
            <a:r>
              <a:rPr lang="en-US" dirty="0">
                <a:latin typeface="Calibri"/>
                <a:cs typeface="Calibri"/>
              </a:rPr>
              <a:t> same </a:t>
            </a:r>
            <a:r>
              <a:rPr lang="en-US" dirty="0" err="1">
                <a:latin typeface="Calibri"/>
                <a:cs typeface="Calibri"/>
              </a:rPr>
              <a:t>nisu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žrtve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povrede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već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postupak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vode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ime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zaštite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grupe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odnosno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poimenično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neidentificiranih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osoba</a:t>
            </a:r>
            <a:r>
              <a:rPr lang="en-US" dirty="0" smtClean="0">
                <a:latin typeface="Calibri"/>
                <a:cs typeface="Calibri"/>
              </a:rPr>
              <a:t>”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3655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SUDSKA PRAKSA VRHOVNOG SUDA REPUBLIKE SRPSKE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HR" sz="2000" dirty="0">
                <a:latin typeface="Calibri"/>
                <a:cs typeface="Calibri"/>
              </a:rPr>
              <a:t>Statistički gledano, veliki broj tužbi za zaštitu diskriminacije odnose se na povredu prava na jednako postupanje u radnim </a:t>
            </a:r>
            <a:r>
              <a:rPr lang="hr-HR" sz="2000" dirty="0" smtClean="0">
                <a:latin typeface="Calibri"/>
                <a:cs typeface="Calibri"/>
              </a:rPr>
              <a:t>odnosima i to naro</a:t>
            </a:r>
            <a:r>
              <a:rPr lang="ta-IN" sz="2000" dirty="0" smtClean="0">
                <a:latin typeface="Calibri"/>
                <a:cs typeface="Calibri"/>
              </a:rPr>
              <a:t>čito mobing.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</a:p>
          <a:p>
            <a:pPr marL="342900" indent="-342900" algn="just"/>
            <a:r>
              <a:rPr lang="ta-IN" sz="2000" dirty="0" smtClean="0">
                <a:latin typeface="Calibri"/>
                <a:cs typeface="Calibri"/>
              </a:rPr>
              <a:t>ZZD definiše </a:t>
            </a:r>
            <a:r>
              <a:rPr lang="en-US" sz="2000" dirty="0" err="1" smtClean="0">
                <a:latin typeface="Calibri"/>
                <a:cs typeface="Calibri"/>
              </a:rPr>
              <a:t>Mobing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ta-IN" sz="2000" dirty="0" smtClean="0">
                <a:latin typeface="Calibri"/>
                <a:cs typeface="Calibri"/>
              </a:rPr>
              <a:t>kao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oblik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nefizičkog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uznemiravanja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radnom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mjestu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koji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podrazumijeva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ponavljanje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radnji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koje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imaju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ponižavajući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efekat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žrtvu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čija</a:t>
            </a:r>
            <a:r>
              <a:rPr lang="en-US" sz="2000" dirty="0">
                <a:latin typeface="Calibri"/>
                <a:cs typeface="Calibri"/>
              </a:rPr>
              <a:t> je </a:t>
            </a:r>
            <a:r>
              <a:rPr lang="en-US" sz="2000" dirty="0" err="1">
                <a:latin typeface="Calibri"/>
                <a:cs typeface="Calibri"/>
              </a:rPr>
              <a:t>svrha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ili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posljedica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degradacija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radnih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uslova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ili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profesionalnog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statusa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zaposlenog</a:t>
            </a:r>
            <a:r>
              <a:rPr lang="en-US" sz="2000" dirty="0">
                <a:latin typeface="Calibri"/>
                <a:cs typeface="Calibri"/>
              </a:rPr>
              <a:t> </a:t>
            </a:r>
            <a:endParaRPr lang="hr-HR" sz="2000" dirty="0">
              <a:latin typeface="Calibri"/>
              <a:cs typeface="Calibri"/>
            </a:endParaRPr>
          </a:p>
          <a:p>
            <a:pPr algn="just"/>
            <a:r>
              <a:rPr lang="hr-HR" sz="2000" dirty="0" smtClean="0">
                <a:latin typeface="Calibri"/>
                <a:cs typeface="Calibri"/>
              </a:rPr>
              <a:t>Jedna </a:t>
            </a:r>
            <a:r>
              <a:rPr lang="hr-HR" sz="2000" dirty="0">
                <a:latin typeface="Calibri"/>
                <a:cs typeface="Calibri"/>
              </a:rPr>
              <a:t>od rijetkih presuda gdje je utvrđena diskriminacija u vezi sa radnim odnosom je Presuda Vrhovnog suda Republike Srpske od 15.03.2018. donesena u predmetu broj 850Rs 077239 17 </a:t>
            </a:r>
            <a:r>
              <a:rPr lang="hr-HR" sz="2000" dirty="0" smtClean="0">
                <a:latin typeface="Calibri"/>
                <a:cs typeface="Calibri"/>
              </a:rPr>
              <a:t>Rev</a:t>
            </a:r>
            <a:r>
              <a:rPr lang="ta-IN" sz="2000" dirty="0" smtClean="0">
                <a:latin typeface="Calibri"/>
                <a:cs typeface="Calibri"/>
              </a:rPr>
              <a:t>.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167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SUDSKA PRAKSA VRHOVNOG SUDA REPUBLIKE SRPSKE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latin typeface="Calibri"/>
                <a:cs typeface="Calibri"/>
              </a:rPr>
              <a:t>Prvostepeni sud je našao obzirom da tužiteljica nije bila pozivana na sastanke u periodu od devet mjeseci niti je u tom periodu dobivala radne zadatke da je ista dovedena u neravnopravan položaj sa ostalim zaposlenicima te joj je povrijeđeno dostojanstvo. </a:t>
            </a:r>
            <a:endParaRPr lang="ta-IN" sz="2000" dirty="0">
              <a:latin typeface="Calibri"/>
              <a:cs typeface="Calibri"/>
            </a:endParaRPr>
          </a:p>
          <a:p>
            <a:pPr algn="just"/>
            <a:r>
              <a:rPr lang="hr-HR" sz="2000" dirty="0" smtClean="0">
                <a:latin typeface="Calibri"/>
                <a:cs typeface="Calibri"/>
              </a:rPr>
              <a:t>Vrhovni </a:t>
            </a:r>
            <a:r>
              <a:rPr lang="hr-HR" sz="2000" dirty="0">
                <a:latin typeface="Calibri"/>
                <a:cs typeface="Calibri"/>
              </a:rPr>
              <a:t>sud RS temelji svoju odluku na odredbi člana 19 Zakona o radu koji predviđa da radnik ne može biti stavljen u neravnopravan položaj...te odredbi člana 24 istog zakona koji zabranjuje uznemiravanje. </a:t>
            </a:r>
            <a:endParaRPr lang="ta-IN" sz="2000" dirty="0" smtClean="0">
              <a:latin typeface="Calibri"/>
              <a:cs typeface="Calibri"/>
            </a:endParaRPr>
          </a:p>
          <a:p>
            <a:pPr algn="just"/>
            <a:r>
              <a:rPr lang="hr-HR" sz="2000" dirty="0" smtClean="0">
                <a:latin typeface="Calibri"/>
                <a:cs typeface="Calibri"/>
              </a:rPr>
              <a:t>Nadalje </a:t>
            </a:r>
            <a:r>
              <a:rPr lang="hr-HR" sz="2000" dirty="0">
                <a:latin typeface="Calibri"/>
                <a:cs typeface="Calibri"/>
              </a:rPr>
              <a:t>Vrhovni sud se poziva na pojam diskriminacije propisan članon 2 i 4 Zakona o diskriminaciji. Vrhovni sud se poziva na član 12 Zakona o Diskriminaciji i zaključuje da čak i da se radi o neusklađenosti drugih zakona sa Zakonom o Diskriminaciji, u postupcima po osnovu diskriminacije, primjenjivati će se taj zakon</a:t>
            </a:r>
            <a:r>
              <a:rPr lang="ta-IN" sz="2000" dirty="0">
                <a:latin typeface="Calibri"/>
                <a:cs typeface="Calibri"/>
              </a:rPr>
              <a:t>.</a:t>
            </a:r>
            <a:r>
              <a:rPr lang="en-US" sz="2000" dirty="0">
                <a:latin typeface="Calibri"/>
                <a:cs typeface="Calibri"/>
              </a:rPr>
              <a:t> </a:t>
            </a:r>
          </a:p>
          <a:p>
            <a:pPr algn="just"/>
            <a:endParaRPr lang="ta-IN" sz="20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545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TEMELJNA PORUKA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sz="2000" b="1" dirty="0" smtClean="0">
                <a:latin typeface="Calibri"/>
                <a:cs typeface="Calibri"/>
              </a:rPr>
              <a:t>NIKADA NE ZABORAVITI DA SU</a:t>
            </a:r>
            <a:r>
              <a:rPr lang="en-US" sz="2000" b="1" dirty="0" smtClean="0">
                <a:latin typeface="Calibri"/>
                <a:cs typeface="Calibri"/>
              </a:rPr>
              <a:t>:</a:t>
            </a:r>
            <a:endParaRPr lang="ta-IN" sz="2000" b="1" dirty="0" smtClean="0">
              <a:latin typeface="Calibri"/>
              <a:cs typeface="Calibri"/>
            </a:endParaRPr>
          </a:p>
          <a:p>
            <a:r>
              <a:rPr lang="en-US" i="1" dirty="0" smtClean="0">
                <a:latin typeface="Calibri"/>
                <a:cs typeface="Calibri"/>
              </a:rPr>
              <a:t>“</a:t>
            </a:r>
            <a:r>
              <a:rPr lang="en-US" i="1" dirty="0" err="1">
                <a:latin typeface="Calibri"/>
                <a:cs typeface="Calibri"/>
              </a:rPr>
              <a:t>Svi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ljudi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rođeni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ta-IN" i="1" dirty="0" smtClean="0">
                <a:latin typeface="Calibri"/>
                <a:cs typeface="Calibri"/>
              </a:rPr>
              <a:t>...</a:t>
            </a:r>
            <a:r>
              <a:rPr lang="en-US" i="1" dirty="0" smtClean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slobodni</a:t>
            </a:r>
            <a:r>
              <a:rPr lang="en-US" i="1" dirty="0">
                <a:latin typeface="Calibri"/>
                <a:cs typeface="Calibri"/>
              </a:rPr>
              <a:t>, s </a:t>
            </a:r>
            <a:r>
              <a:rPr lang="en-US" i="1" dirty="0" err="1">
                <a:latin typeface="Calibri"/>
                <a:cs typeface="Calibri"/>
              </a:rPr>
              <a:t>jednakim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dostojanstvom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i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dirty="0" err="1">
                <a:latin typeface="Calibri"/>
                <a:cs typeface="Calibri"/>
              </a:rPr>
              <a:t>pravima</a:t>
            </a:r>
            <a:r>
              <a:rPr lang="en-US" i="1" dirty="0">
                <a:latin typeface="Calibri"/>
                <a:cs typeface="Calibri"/>
              </a:rPr>
              <a:t>” 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član</a:t>
            </a:r>
            <a:r>
              <a:rPr lang="en-US" dirty="0" smtClean="0">
                <a:latin typeface="Calibri"/>
                <a:cs typeface="Calibri"/>
              </a:rPr>
              <a:t> 1 </a:t>
            </a:r>
            <a:r>
              <a:rPr lang="en-US" dirty="0" err="1">
                <a:latin typeface="Calibri"/>
                <a:cs typeface="Calibri"/>
              </a:rPr>
              <a:t>Univerzalne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deklaracije</a:t>
            </a:r>
            <a:r>
              <a:rPr lang="en-US" dirty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ljudskim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pravima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Za tri dana slavimo 70 godine nastanka 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Univerzalne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deklaracije</a:t>
            </a:r>
            <a:r>
              <a:rPr lang="en-US" dirty="0">
                <a:latin typeface="Calibri"/>
                <a:cs typeface="Calibri"/>
              </a:rPr>
              <a:t> o </a:t>
            </a:r>
            <a:r>
              <a:rPr lang="en-US" dirty="0" err="1">
                <a:latin typeface="Calibri"/>
                <a:cs typeface="Calibri"/>
              </a:rPr>
              <a:t>ljudskim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pravima</a:t>
            </a:r>
            <a:r>
              <a:rPr lang="ta-IN" dirty="0" smtClean="0">
                <a:latin typeface="Calibri"/>
                <a:cs typeface="Calibri"/>
              </a:rPr>
              <a:t>. </a:t>
            </a:r>
            <a:endParaRPr lang="ta-IN" dirty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Svi trebamo da se zapitamo šta smo mi uradili da ostavrimo ovo pravo i omogućimo drugima isto</a:t>
            </a:r>
            <a:r>
              <a:rPr lang="ta-IN" dirty="0" smtClean="0"/>
              <a:t>.</a:t>
            </a:r>
          </a:p>
          <a:p>
            <a:endParaRPr lang="ta-IN" dirty="0"/>
          </a:p>
          <a:p>
            <a:endParaRPr lang="ta-IN" dirty="0" smtClean="0"/>
          </a:p>
          <a:p>
            <a:endParaRPr lang="ta-IN" b="1" dirty="0">
              <a:latin typeface="Calibri"/>
              <a:cs typeface="Calibri"/>
            </a:endParaRPr>
          </a:p>
          <a:p>
            <a:endParaRPr lang="en-US" b="1" dirty="0">
              <a:latin typeface="Calibri"/>
              <a:cs typeface="Calibri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211" y="4741334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9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USTAV BOSNE I HERCEGOVINE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latin typeface="Calibri"/>
                <a:cs typeface="Calibri"/>
              </a:rPr>
              <a:t>Bosna i Hercegovina nema klasični ustav. 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hr-HR" dirty="0" smtClean="0">
                <a:latin typeface="Calibri"/>
                <a:cs typeface="Calibri"/>
              </a:rPr>
              <a:t>Ustav </a:t>
            </a:r>
            <a:r>
              <a:rPr lang="ta-IN" dirty="0" smtClean="0">
                <a:latin typeface="Calibri"/>
                <a:cs typeface="Calibri"/>
              </a:rPr>
              <a:t>je </a:t>
            </a:r>
            <a:r>
              <a:rPr lang="hr-HR" dirty="0" smtClean="0">
                <a:latin typeface="Calibri"/>
                <a:cs typeface="Calibri"/>
              </a:rPr>
              <a:t>Dodatak</a:t>
            </a:r>
            <a:r>
              <a:rPr lang="hr-HR" dirty="0">
                <a:latin typeface="Calibri"/>
                <a:cs typeface="Calibri"/>
              </a:rPr>
              <a:t>-Aneks Opštem Okvirnom Sprazumu za </a:t>
            </a:r>
            <a:r>
              <a:rPr lang="hr-HR" dirty="0" smtClean="0">
                <a:latin typeface="Calibri"/>
                <a:cs typeface="Calibri"/>
              </a:rPr>
              <a:t>Mir.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Ustav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predstavlja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mirovnog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sporazuma</a:t>
            </a:r>
            <a:r>
              <a:rPr lang="ta-IN" dirty="0" smtClean="0">
                <a:latin typeface="Calibri"/>
                <a:cs typeface="Calibri"/>
              </a:rPr>
              <a:t>.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S</a:t>
            </a:r>
            <a:r>
              <a:rPr lang="en-US" dirty="0" err="1" smtClean="0">
                <a:latin typeface="Calibri"/>
                <a:cs typeface="Calibri"/>
              </a:rPr>
              <a:t>ačinjen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ta-IN" dirty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je 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donesen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procedura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koje</a:t>
            </a:r>
            <a:r>
              <a:rPr lang="en-US" dirty="0">
                <a:latin typeface="Calibri"/>
                <a:cs typeface="Calibri"/>
              </a:rPr>
              <a:t> bi </a:t>
            </a:r>
            <a:r>
              <a:rPr lang="en-US" dirty="0" err="1">
                <a:latin typeface="Calibri"/>
                <a:cs typeface="Calibri"/>
              </a:rPr>
              <a:t>osigurale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demokratski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legitimitet</a:t>
            </a:r>
            <a:r>
              <a:rPr lang="en-US" dirty="0">
                <a:latin typeface="Calibri"/>
                <a:cs typeface="Calibri"/>
              </a:rPr>
              <a:t>. 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BiH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Ustav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nije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objavljen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službenim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jezicima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upotrebi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BiH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već</a:t>
            </a:r>
            <a:r>
              <a:rPr lang="en-US" dirty="0">
                <a:latin typeface="Calibri"/>
                <a:cs typeface="Calibri"/>
              </a:rPr>
              <a:t> je </a:t>
            </a:r>
            <a:r>
              <a:rPr lang="en-US" dirty="0" err="1">
                <a:latin typeface="Calibri"/>
                <a:cs typeface="Calibri"/>
              </a:rPr>
              <a:t>usaglašen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objavljen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engleskom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jeziku</a:t>
            </a:r>
            <a:r>
              <a:rPr lang="en-US" dirty="0" smtClean="0">
                <a:latin typeface="Calibri"/>
                <a:cs typeface="Calibri"/>
              </a:rPr>
              <a:t>.</a:t>
            </a:r>
            <a:r>
              <a:rPr lang="ta-IN" dirty="0" smtClean="0">
                <a:latin typeface="Calibri"/>
                <a:cs typeface="Calibri"/>
              </a:rPr>
              <a:t> </a:t>
            </a:r>
          </a:p>
          <a:p>
            <a:r>
              <a:rPr lang="ta-IN" dirty="0" smtClean="0">
                <a:latin typeface="Calibri"/>
                <a:cs typeface="Calibri"/>
              </a:rPr>
              <a:t>Međutim Amandman I na Ustav BiH je usvojen od Parlamentarne skuštine BiH i objavljen na službenim jezicima u upotrebi u BiH.</a:t>
            </a:r>
          </a:p>
        </p:txBody>
      </p:sp>
    </p:spTree>
    <p:extLst>
      <p:ext uri="{BB962C8B-B14F-4D97-AF65-F5344CB8AC3E}">
        <p14:creationId xmlns:p14="http://schemas.microsoft.com/office/powerpoint/2010/main" val="83705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USTAVNO PRAVNA TRADICIJA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latin typeface="Calibri"/>
                <a:cs typeface="Calibri"/>
              </a:rPr>
              <a:t>Ustav BiH ne prati dosadašnju pravnu tradiciju.</a:t>
            </a:r>
          </a:p>
          <a:p>
            <a:r>
              <a:rPr lang="ta-IN" dirty="0" smtClean="0">
                <a:latin typeface="Calibri"/>
                <a:cs typeface="Calibri"/>
              </a:rPr>
              <a:t>Sadrži preambulu i 12 članova. </a:t>
            </a:r>
          </a:p>
          <a:p>
            <a:r>
              <a:rPr lang="ta-IN" dirty="0" smtClean="0">
                <a:latin typeface="Calibri"/>
                <a:cs typeface="Calibri"/>
              </a:rPr>
              <a:t>Ustav RBiH iz 1974.g. je sadržavao 272 člana.</a:t>
            </a:r>
          </a:p>
          <a:p>
            <a:r>
              <a:rPr lang="ta-IN" dirty="0" smtClean="0">
                <a:latin typeface="Calibri"/>
                <a:cs typeface="Calibri"/>
              </a:rPr>
              <a:t>Važeći Ustav Republike Hrvatske sadrži 147 članova a Republike Srbije 205 članova.</a:t>
            </a:r>
          </a:p>
          <a:p>
            <a:r>
              <a:rPr lang="ta-IN" dirty="0" smtClean="0">
                <a:latin typeface="Calibri"/>
                <a:cs typeface="Calibri"/>
              </a:rPr>
              <a:t>Stoga Ustavni sud BiH ima veliku ulogu u tumačenju i elaboriranju Ustava.</a:t>
            </a:r>
          </a:p>
        </p:txBody>
      </p:sp>
    </p:spTree>
    <p:extLst>
      <p:ext uri="{BB962C8B-B14F-4D97-AF65-F5344CB8AC3E}">
        <p14:creationId xmlns:p14="http://schemas.microsoft.com/office/powerpoint/2010/main" val="364095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</a:t>
            </a:r>
            <a:r>
              <a:rPr lang="ta-IN" sz="3200" dirty="0" smtClean="0"/>
              <a:t>ĐUNARODNI STANDARDI SADRŽANI U USTAVU BIH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a-IN" dirty="0" smtClean="0">
                <a:latin typeface="Calibri"/>
                <a:cs typeface="Calibri"/>
              </a:rPr>
              <a:t>U Ustav BiH je inkorporirarana Evropska konvencija </a:t>
            </a:r>
            <a:r>
              <a:rPr lang="ta-IN" dirty="0">
                <a:latin typeface="Calibri"/>
                <a:cs typeface="Calibri"/>
              </a:rPr>
              <a:t>za ljudska prava koja ima snagu ustavne norme u </a:t>
            </a:r>
            <a:r>
              <a:rPr lang="ta-IN" dirty="0" smtClean="0">
                <a:latin typeface="Calibri"/>
                <a:cs typeface="Calibri"/>
              </a:rPr>
              <a:t>BiH, na osnovu člana II.2. Ustava.</a:t>
            </a:r>
          </a:p>
          <a:p>
            <a:r>
              <a:rPr lang="ta-IN" dirty="0" smtClean="0">
                <a:latin typeface="Calibri"/>
                <a:cs typeface="Calibri"/>
              </a:rPr>
              <a:t>Prema Ustavu </a:t>
            </a:r>
            <a:r>
              <a:rPr lang="en-US" dirty="0" err="1" smtClean="0">
                <a:latin typeface="Calibri"/>
                <a:cs typeface="Calibri"/>
              </a:rPr>
              <a:t>Bosna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Hercegovina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oba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entiteta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su dužni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osigurati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najviši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nivo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međunarodno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priznatih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ljudskih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osnovnih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sloboda</a:t>
            </a:r>
            <a:r>
              <a:rPr lang="ta-IN" dirty="0" smtClean="0">
                <a:latin typeface="Calibri"/>
                <a:cs typeface="Calibri"/>
              </a:rPr>
              <a:t>.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ta-IN" dirty="0" smtClean="0">
              <a:latin typeface="Calibri"/>
              <a:cs typeface="Calibri"/>
            </a:endParaRPr>
          </a:p>
          <a:p>
            <a:r>
              <a:rPr lang="ta-IN" dirty="0" smtClean="0">
                <a:latin typeface="Calibri"/>
                <a:cs typeface="Calibri"/>
              </a:rPr>
              <a:t>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Aneksu</a:t>
            </a:r>
            <a:r>
              <a:rPr lang="en-US" dirty="0">
                <a:latin typeface="Calibri"/>
                <a:cs typeface="Calibri"/>
              </a:rPr>
              <a:t> I </a:t>
            </a:r>
            <a:r>
              <a:rPr lang="en-US" dirty="0" err="1" smtClean="0">
                <a:latin typeface="Calibri"/>
                <a:cs typeface="Calibri"/>
              </a:rPr>
              <a:t>Ustava</a:t>
            </a:r>
            <a:r>
              <a:rPr lang="ta-IN" dirty="0" smtClean="0">
                <a:latin typeface="Calibri"/>
                <a:cs typeface="Calibri"/>
              </a:rPr>
              <a:t> pobrojano je 15 dodatnih sporazuma o ljudskim pravima koji se trebaju primjenjivati u BIH, uključujući sporazume o zabrani diskriminacije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 to:</a:t>
            </a:r>
            <a:endParaRPr lang="en-US" dirty="0">
              <a:latin typeface="Calibri"/>
              <a:cs typeface="Calibri"/>
            </a:endParaRPr>
          </a:p>
          <a:p>
            <a:pPr lvl="1">
              <a:buFont typeface="Wingdings" charset="2"/>
              <a:buChar char="Ø"/>
            </a:pPr>
            <a:r>
              <a:rPr lang="en-US" sz="1400" dirty="0" err="1"/>
              <a:t>Međunarodna</a:t>
            </a:r>
            <a:r>
              <a:rPr lang="en-US" sz="1400" dirty="0"/>
              <a:t> </a:t>
            </a:r>
            <a:r>
              <a:rPr lang="en-US" sz="1400" dirty="0" err="1"/>
              <a:t>konvencija</a:t>
            </a:r>
            <a:r>
              <a:rPr lang="en-US" sz="1400" dirty="0"/>
              <a:t> o </a:t>
            </a:r>
            <a:r>
              <a:rPr lang="en-US" sz="1400" dirty="0" err="1"/>
              <a:t>uklanjanju</a:t>
            </a:r>
            <a:r>
              <a:rPr lang="en-US" sz="1400" dirty="0"/>
              <a:t> </a:t>
            </a:r>
            <a:r>
              <a:rPr lang="en-US" sz="1400" dirty="0" err="1"/>
              <a:t>svih</a:t>
            </a:r>
            <a:r>
              <a:rPr lang="en-US" sz="1400" dirty="0"/>
              <a:t> </a:t>
            </a:r>
            <a:r>
              <a:rPr lang="en-US" sz="1400" dirty="0" err="1"/>
              <a:t>oblika</a:t>
            </a:r>
            <a:r>
              <a:rPr lang="en-US" sz="1400" dirty="0"/>
              <a:t> </a:t>
            </a:r>
            <a:r>
              <a:rPr lang="en-US" sz="1400" dirty="0" err="1"/>
              <a:t>rasne</a:t>
            </a:r>
            <a:r>
              <a:rPr lang="en-US" sz="1400" dirty="0"/>
              <a:t> </a:t>
            </a:r>
            <a:r>
              <a:rPr lang="en-US" sz="1400" dirty="0" err="1"/>
              <a:t>diskriminacije</a:t>
            </a:r>
            <a:r>
              <a:rPr lang="en-US" sz="1400" dirty="0"/>
              <a:t> (1965) </a:t>
            </a:r>
          </a:p>
          <a:p>
            <a:pPr lvl="1">
              <a:buFont typeface="Wingdings" charset="2"/>
              <a:buChar char="Ø"/>
            </a:pPr>
            <a:r>
              <a:rPr lang="en-US" sz="1400" dirty="0" smtClean="0"/>
              <a:t> </a:t>
            </a:r>
            <a:r>
              <a:rPr lang="en-US" sz="1400" dirty="0" err="1"/>
              <a:t>Konvencija</a:t>
            </a:r>
            <a:r>
              <a:rPr lang="en-US" sz="1400" dirty="0"/>
              <a:t> o </a:t>
            </a:r>
            <a:r>
              <a:rPr lang="en-US" sz="1400" dirty="0" err="1"/>
              <a:t>uklanjanju</a:t>
            </a:r>
            <a:r>
              <a:rPr lang="en-US" sz="1400" dirty="0"/>
              <a:t> </a:t>
            </a:r>
            <a:r>
              <a:rPr lang="en-US" sz="1400" dirty="0" err="1"/>
              <a:t>svih</a:t>
            </a:r>
            <a:r>
              <a:rPr lang="en-US" sz="1400" dirty="0"/>
              <a:t> </a:t>
            </a:r>
            <a:r>
              <a:rPr lang="en-US" sz="1400" dirty="0" err="1"/>
              <a:t>oblika</a:t>
            </a:r>
            <a:r>
              <a:rPr lang="en-US" sz="1400" dirty="0"/>
              <a:t> </a:t>
            </a:r>
            <a:r>
              <a:rPr lang="en-US" sz="1400" dirty="0" err="1"/>
              <a:t>diskriminacije</a:t>
            </a:r>
            <a:r>
              <a:rPr lang="en-US" sz="1400" dirty="0"/>
              <a:t> u </a:t>
            </a:r>
            <a:r>
              <a:rPr lang="en-US" sz="1400" dirty="0" err="1"/>
              <a:t>odnosu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ta-IN" sz="1400" dirty="0" smtClean="0"/>
              <a:t>Ž</a:t>
            </a:r>
            <a:r>
              <a:rPr lang="en-US" sz="1400" dirty="0" err="1" smtClean="0"/>
              <a:t>ene</a:t>
            </a:r>
            <a:r>
              <a:rPr lang="en-US" sz="1400" dirty="0" smtClean="0"/>
              <a:t> </a:t>
            </a:r>
            <a:r>
              <a:rPr lang="en-US" sz="1400" dirty="0"/>
              <a:t>(1979) </a:t>
            </a:r>
          </a:p>
          <a:p>
            <a:endParaRPr lang="ta-IN" dirty="0" smtClean="0"/>
          </a:p>
          <a:p>
            <a:endParaRPr lang="ta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2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>
                <a:cs typeface="Apple Symbols"/>
              </a:rPr>
              <a:t>USTAVNE ODREDBE VEZANE ZA ZABRANU DISKRIMINACIJE</a:t>
            </a:r>
            <a:endParaRPr lang="en-US" sz="3200" dirty="0">
              <a:cs typeface="Apple Symbo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b="1" dirty="0" smtClean="0"/>
              <a:t>Član 2.</a:t>
            </a:r>
            <a:r>
              <a:rPr lang="en-US" b="1" dirty="0" smtClean="0"/>
              <a:t>4.</a:t>
            </a:r>
            <a:r>
              <a:rPr lang="ta-IN" b="1" dirty="0" smtClean="0"/>
              <a:t> Ustava propisuje</a:t>
            </a:r>
            <a:r>
              <a:rPr lang="en-US" b="1" dirty="0" smtClean="0"/>
              <a:t> </a:t>
            </a:r>
            <a:r>
              <a:rPr lang="en-US" b="1" dirty="0" err="1" smtClean="0"/>
              <a:t>Nediskriminacij</a:t>
            </a:r>
            <a:r>
              <a:rPr lang="ta-IN" b="1" dirty="0" smtClean="0"/>
              <a:t>u</a:t>
            </a:r>
            <a:r>
              <a:rPr lang="en-US" b="1" dirty="0" smtClean="0"/>
              <a:t>: </a:t>
            </a:r>
            <a:endParaRPr lang="en-US" dirty="0"/>
          </a:p>
          <a:p>
            <a:r>
              <a:rPr lang="en-US" dirty="0" smtClean="0">
                <a:latin typeface="Calibri"/>
                <a:cs typeface="Calibri"/>
              </a:rPr>
              <a:t>“</a:t>
            </a:r>
            <a:r>
              <a:rPr lang="en-US" dirty="0" err="1" smtClean="0">
                <a:latin typeface="Calibri"/>
                <a:cs typeface="Calibri"/>
              </a:rPr>
              <a:t>Uživanje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sloboda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predviđenih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ovom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članu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ili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međunarodnim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sporazumima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navedenim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Aneksu</a:t>
            </a:r>
            <a:r>
              <a:rPr lang="en-US" dirty="0">
                <a:latin typeface="Calibri"/>
                <a:cs typeface="Calibri"/>
              </a:rPr>
              <a:t> I </a:t>
            </a:r>
            <a:r>
              <a:rPr lang="en-US" dirty="0" err="1">
                <a:latin typeface="Calibri"/>
                <a:cs typeface="Calibri"/>
              </a:rPr>
              <a:t>ovog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Ustava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osigurano</a:t>
            </a:r>
            <a:r>
              <a:rPr lang="en-US" dirty="0">
                <a:latin typeface="Calibri"/>
                <a:cs typeface="Calibri"/>
              </a:rPr>
              <a:t> je </a:t>
            </a:r>
            <a:r>
              <a:rPr lang="en-US" dirty="0" err="1">
                <a:latin typeface="Calibri"/>
                <a:cs typeface="Calibri"/>
              </a:rPr>
              <a:t>svim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licima</a:t>
            </a:r>
            <a:r>
              <a:rPr lang="en-US" dirty="0">
                <a:latin typeface="Calibri"/>
                <a:cs typeface="Calibri"/>
              </a:rPr>
              <a:t> u </a:t>
            </a:r>
            <a:r>
              <a:rPr lang="en-US" dirty="0" err="1">
                <a:latin typeface="Calibri"/>
                <a:cs typeface="Calibri"/>
              </a:rPr>
              <a:t>Bosni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Hercegovini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bez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bilo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kojem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osnovu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što</a:t>
            </a:r>
            <a:r>
              <a:rPr lang="en-US" dirty="0">
                <a:latin typeface="Calibri"/>
                <a:cs typeface="Calibri"/>
              </a:rPr>
              <a:t> je pol, rasa, </a:t>
            </a:r>
            <a:r>
              <a:rPr lang="en-US" dirty="0" err="1">
                <a:latin typeface="Calibri"/>
                <a:cs typeface="Calibri"/>
              </a:rPr>
              <a:t>boja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jezik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vjera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političko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drugo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mišljenje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nacionalno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socijalno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porijeklo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povezanost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nacionalnom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manjinom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imovina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rođenje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drugi</a:t>
            </a:r>
            <a:r>
              <a:rPr lang="en-US" dirty="0">
                <a:latin typeface="Calibri"/>
                <a:cs typeface="Calibri"/>
              </a:rPr>
              <a:t> status</a:t>
            </a:r>
            <a:r>
              <a:rPr lang="en-US" dirty="0" smtClean="0">
                <a:latin typeface="Calibri"/>
                <a:cs typeface="Calibri"/>
              </a:rPr>
              <a:t>.” </a:t>
            </a:r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459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ZAKON O ZABRANI DISKRIMINACIJE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Donesen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kao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dr</a:t>
            </a:r>
            <a:r>
              <a:rPr lang="ta-IN" dirty="0" smtClean="0">
                <a:latin typeface="Calibri"/>
                <a:cs typeface="Calibri"/>
              </a:rPr>
              <a:t>ž</a:t>
            </a:r>
            <a:r>
              <a:rPr lang="en-US" dirty="0" err="1" smtClean="0">
                <a:latin typeface="Calibri"/>
                <a:cs typeface="Calibri"/>
              </a:rPr>
              <a:t>avni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Zakon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2009 i izmjenjen 2016.godine.</a:t>
            </a:r>
          </a:p>
          <a:p>
            <a:r>
              <a:rPr lang="ta-IN" dirty="0" smtClean="0">
                <a:latin typeface="Calibri"/>
                <a:cs typeface="Calibri"/>
              </a:rPr>
              <a:t>Donesen je pod velikim pritiskom Evropske unije jer je donošenje takvog seta zakona neohodan uslov za države članice, države sa kandidatskim statusom i države koje imaju status potecijalnog kandidata koji ima BiH.</a:t>
            </a:r>
          </a:p>
          <a:p>
            <a:r>
              <a:rPr lang="ta-IN" dirty="0" smtClean="0">
                <a:latin typeface="Calibri"/>
                <a:cs typeface="Calibri"/>
              </a:rPr>
              <a:t>Generalno govoreći radi se o jednom modernom i sveobuhvatnom zakonu.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0511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>
                <a:latin typeface="Calibri"/>
                <a:cs typeface="Calibri"/>
              </a:rPr>
              <a:t>ŠTA JE DISKRIMINACIJA</a:t>
            </a:r>
            <a:r>
              <a:rPr lang="en-US" sz="3200" dirty="0" smtClean="0">
                <a:latin typeface="Calibri"/>
                <a:cs typeface="Calibri"/>
              </a:rPr>
              <a:t>?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latin typeface="Calibri"/>
                <a:cs typeface="Calibri"/>
              </a:rPr>
              <a:t>Definicija</a:t>
            </a:r>
            <a:r>
              <a:rPr lang="ta-IN" dirty="0" smtClean="0">
                <a:latin typeface="Calibri"/>
                <a:cs typeface="Calibri"/>
              </a:rPr>
              <a:t> diskriminacije je</a:t>
            </a:r>
            <a:r>
              <a:rPr lang="en-US" dirty="0" smtClean="0">
                <a:latin typeface="Calibri"/>
                <a:cs typeface="Calibri"/>
              </a:rPr>
              <a:t> data u </a:t>
            </a:r>
            <a:r>
              <a:rPr lang="ta-IN" dirty="0" smtClean="0">
                <a:latin typeface="Calibri"/>
                <a:cs typeface="Calibri"/>
              </a:rPr>
              <a:t>članu 2 Zakona o zabrani diskriminacije. </a:t>
            </a:r>
          </a:p>
          <a:p>
            <a:pPr algn="just"/>
            <a:r>
              <a:rPr lang="ta-IN" dirty="0" smtClean="0">
                <a:latin typeface="Calibri"/>
                <a:cs typeface="Calibri"/>
              </a:rPr>
              <a:t>Opća svrha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antidiskriminacijskog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prava</a:t>
            </a:r>
            <a:r>
              <a:rPr lang="ta-IN" dirty="0" smtClean="0">
                <a:latin typeface="Calibri"/>
                <a:cs typeface="Calibri"/>
              </a:rPr>
              <a:t> pa i ovog zakona je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omogućiti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svakom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pojedincu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jednak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pravedan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pristup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mogućnostima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nudi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društvo</a:t>
            </a:r>
            <a:r>
              <a:rPr lang="en-US" dirty="0">
                <a:latin typeface="Calibri"/>
                <a:cs typeface="Calibri"/>
              </a:rPr>
              <a:t>. </a:t>
            </a:r>
            <a:endParaRPr lang="ta-IN" dirty="0" smtClean="0">
              <a:latin typeface="Calibri"/>
              <a:cs typeface="Calibri"/>
            </a:endParaRPr>
          </a:p>
          <a:p>
            <a:pPr algn="just"/>
            <a:r>
              <a:rPr lang="en-US" dirty="0" err="1" smtClean="0">
                <a:latin typeface="Calibri"/>
                <a:cs typeface="Calibri"/>
              </a:rPr>
              <a:t>Zakon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 </a:t>
            </a:r>
            <a:r>
              <a:rPr lang="en-US" dirty="0" err="1">
                <a:latin typeface="Calibri"/>
                <a:cs typeface="Calibri"/>
              </a:rPr>
              <a:t>zabrani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diskriminacije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propisuje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neposrednu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i posrednu diskriminaciju.</a:t>
            </a:r>
          </a:p>
          <a:p>
            <a:pPr algn="just"/>
            <a:r>
              <a:rPr lang="ta-IN" dirty="0" smtClean="0">
                <a:latin typeface="Calibri"/>
                <a:cs typeface="Calibri"/>
              </a:rPr>
              <a:t>Član 4 Zakona definira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uznemiravanje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seksualno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uznemiravanje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mobing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segregaciju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poticanje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diskriminaciju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te</a:t>
            </a:r>
            <a:r>
              <a:rPr lang="en-US" dirty="0" smtClean="0">
                <a:latin typeface="Calibri"/>
                <a:cs typeface="Calibri"/>
              </a:rPr>
              <a:t> vi</a:t>
            </a:r>
            <a:r>
              <a:rPr lang="ta-IN" dirty="0" smtClean="0">
                <a:latin typeface="Calibri"/>
                <a:cs typeface="Calibri"/>
              </a:rPr>
              <a:t>šestruku, ponovljenu i produženu diskriminaciju.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927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dirty="0" smtClean="0"/>
              <a:t>NEPOSREDNA DISKRIMINACIJA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a-IN" sz="2000" dirty="0" smtClean="0">
                <a:latin typeface="Calibri"/>
                <a:cs typeface="Calibri"/>
              </a:rPr>
              <a:t>Neposredna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diskriminacij</a:t>
            </a:r>
            <a:r>
              <a:rPr lang="ta-IN" sz="2000" dirty="0" smtClean="0">
                <a:latin typeface="Calibri"/>
                <a:cs typeface="Calibri"/>
              </a:rPr>
              <a:t>a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  <a:r>
              <a:rPr lang="ta-IN" sz="2000" dirty="0" smtClean="0">
                <a:latin typeface="Calibri"/>
                <a:cs typeface="Calibri"/>
              </a:rPr>
              <a:t>sadrži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tri </a:t>
            </a:r>
            <a:r>
              <a:rPr lang="en-US" sz="2000" dirty="0" err="1">
                <a:latin typeface="Calibri"/>
                <a:cs typeface="Calibri"/>
              </a:rPr>
              <a:t>sastavna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elementa</a:t>
            </a:r>
            <a:r>
              <a:rPr lang="en-US" sz="2000" dirty="0">
                <a:latin typeface="Calibri"/>
                <a:cs typeface="Calibri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Različit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tretman</a:t>
            </a:r>
            <a:r>
              <a:rPr lang="en-US" sz="2000" dirty="0">
                <a:latin typeface="Calibri"/>
                <a:cs typeface="Calibri"/>
              </a:rPr>
              <a:t> (</a:t>
            </a:r>
            <a:r>
              <a:rPr lang="en-US" sz="2000" dirty="0" err="1">
                <a:latin typeface="Calibri"/>
                <a:cs typeface="Calibri"/>
              </a:rPr>
              <a:t>neko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uživa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nesmetano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određeno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pravo</a:t>
            </a:r>
            <a:r>
              <a:rPr lang="en-US" sz="2000" dirty="0">
                <a:latin typeface="Calibri"/>
                <a:cs typeface="Calibri"/>
              </a:rPr>
              <a:t>, a </a:t>
            </a:r>
            <a:r>
              <a:rPr lang="en-US" sz="2000" dirty="0" err="1">
                <a:latin typeface="Calibri"/>
                <a:cs typeface="Calibri"/>
              </a:rPr>
              <a:t>druga</a:t>
            </a:r>
            <a:r>
              <a:rPr lang="en-US" sz="2000" dirty="0">
                <a:latin typeface="Calibri"/>
                <a:cs typeface="Calibri"/>
              </a:rPr>
              <a:t>, </a:t>
            </a:r>
            <a:r>
              <a:rPr lang="en-US" sz="2000" dirty="0" err="1">
                <a:latin typeface="Calibri"/>
                <a:cs typeface="Calibri"/>
              </a:rPr>
              <a:t>diskriminisana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osoba</a:t>
            </a:r>
            <a:r>
              <a:rPr lang="en-US" sz="2000" dirty="0">
                <a:latin typeface="Calibri"/>
                <a:cs typeface="Calibri"/>
              </a:rPr>
              <a:t>, ne </a:t>
            </a:r>
            <a:r>
              <a:rPr lang="en-US" sz="2000" dirty="0" err="1">
                <a:latin typeface="Calibri"/>
                <a:cs typeface="Calibri"/>
              </a:rPr>
              <a:t>uživa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ili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uživa</a:t>
            </a:r>
            <a:r>
              <a:rPr lang="en-US" sz="2000" dirty="0">
                <a:latin typeface="Calibri"/>
                <a:cs typeface="Calibri"/>
              </a:rPr>
              <a:t> pod </a:t>
            </a:r>
            <a:r>
              <a:rPr lang="en-US" sz="2000" dirty="0" err="1">
                <a:latin typeface="Calibri"/>
                <a:cs typeface="Calibri"/>
              </a:rPr>
              <a:t>strožijim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uslovima</a:t>
            </a:r>
            <a:r>
              <a:rPr lang="en-US" sz="2000" dirty="0">
                <a:latin typeface="Calibri"/>
                <a:cs typeface="Calibri"/>
              </a:rPr>
              <a:t>, </a:t>
            </a:r>
            <a:r>
              <a:rPr lang="en-US" sz="2000" dirty="0" err="1">
                <a:latin typeface="Calibri"/>
                <a:cs typeface="Calibri"/>
              </a:rPr>
              <a:t>ostvaruje</a:t>
            </a:r>
            <a:r>
              <a:rPr lang="en-US" sz="2000" dirty="0">
                <a:latin typeface="Calibri"/>
                <a:cs typeface="Calibri"/>
              </a:rPr>
              <a:t> to </a:t>
            </a:r>
            <a:r>
              <a:rPr lang="en-US" sz="2000" dirty="0" err="1">
                <a:latin typeface="Calibri"/>
                <a:cs typeface="Calibri"/>
              </a:rPr>
              <a:t>pravo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teži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način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</a:t>
            </a:r>
            <a:r>
              <a:rPr lang="en-US" sz="2000" dirty="0">
                <a:latin typeface="Calibri"/>
                <a:cs typeface="Calibri"/>
              </a:rPr>
              <a:t> sl.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r>
              <a:rPr lang="en-US" sz="2000" b="1" dirty="0" smtClean="0">
                <a:latin typeface="Calibri"/>
                <a:cs typeface="Calibri"/>
              </a:rPr>
              <a:t>; </a:t>
            </a:r>
            <a:endParaRPr lang="en-US" sz="2000" b="1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Različit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tretman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postoji</a:t>
            </a:r>
            <a:r>
              <a:rPr lang="en-US" sz="2000" dirty="0">
                <a:latin typeface="Calibri"/>
                <a:cs typeface="Calibri"/>
              </a:rPr>
              <a:t> u </a:t>
            </a:r>
            <a:r>
              <a:rPr lang="en-US" sz="2000" dirty="0" err="1">
                <a:latin typeface="Calibri"/>
                <a:cs typeface="Calibri"/>
              </a:rPr>
              <a:t>odnosu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osobu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sa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kojom</a:t>
            </a:r>
            <a:r>
              <a:rPr lang="en-US" sz="2000" dirty="0">
                <a:latin typeface="Calibri"/>
                <a:cs typeface="Calibri"/>
              </a:rPr>
              <a:t> je </a:t>
            </a:r>
            <a:r>
              <a:rPr lang="en-US" sz="2000" dirty="0" err="1">
                <a:latin typeface="Calibri"/>
                <a:cs typeface="Calibri"/>
              </a:rPr>
              <a:t>diskriminisana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osoba</a:t>
            </a:r>
            <a:r>
              <a:rPr lang="en-US" sz="2000" dirty="0">
                <a:latin typeface="Calibri"/>
                <a:cs typeface="Calibri"/>
              </a:rPr>
              <a:t> u </a:t>
            </a:r>
            <a:r>
              <a:rPr lang="en-US" sz="2000" dirty="0" err="1">
                <a:latin typeface="Calibri"/>
                <a:cs typeface="Calibri"/>
              </a:rPr>
              <a:t>uporedivom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položaju</a:t>
            </a:r>
            <a:r>
              <a:rPr lang="en-US" sz="2000" dirty="0">
                <a:latin typeface="Calibri"/>
                <a:cs typeface="Calibri"/>
              </a:rPr>
              <a:t> (</a:t>
            </a:r>
            <a:r>
              <a:rPr lang="en-US" sz="2000" dirty="0" err="1">
                <a:latin typeface="Calibri"/>
                <a:cs typeface="Calibri"/>
              </a:rPr>
              <a:t>komparator</a:t>
            </a:r>
            <a:r>
              <a:rPr lang="en-US" sz="2000" dirty="0" smtClean="0">
                <a:latin typeface="Calibri"/>
                <a:cs typeface="Calibri"/>
              </a:rPr>
              <a:t>), </a:t>
            </a:r>
            <a:r>
              <a:rPr lang="en-US" sz="2000" dirty="0" err="1">
                <a:latin typeface="Calibri"/>
                <a:cs typeface="Calibri"/>
              </a:rPr>
              <a:t>ključno</a:t>
            </a:r>
            <a:r>
              <a:rPr lang="en-US" sz="2000" dirty="0">
                <a:latin typeface="Calibri"/>
                <a:cs typeface="Calibri"/>
              </a:rPr>
              <a:t> je da je </a:t>
            </a:r>
            <a:r>
              <a:rPr lang="en-US" sz="2000" dirty="0" err="1">
                <a:latin typeface="Calibri"/>
                <a:cs typeface="Calibri"/>
              </a:rPr>
              <a:t>jedina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ili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najvažnija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razlika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između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diskriminisane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osobe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komparatora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upravo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zabranjeni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osnov</a:t>
            </a:r>
            <a:r>
              <a:rPr lang="en-US" sz="2000" dirty="0">
                <a:latin typeface="Calibri"/>
                <a:cs typeface="Calibri"/>
              </a:rPr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Različit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tretman</a:t>
            </a:r>
            <a:r>
              <a:rPr lang="en-US" sz="2000" dirty="0">
                <a:latin typeface="Calibri"/>
                <a:cs typeface="Calibri"/>
              </a:rPr>
              <a:t> u </a:t>
            </a:r>
            <a:r>
              <a:rPr lang="en-US" sz="2000" dirty="0" err="1">
                <a:latin typeface="Calibri"/>
                <a:cs typeface="Calibri"/>
              </a:rPr>
              <a:t>odnosu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na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komparatora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postoji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upravo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zbog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zabranjenog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osnova</a:t>
            </a:r>
            <a:r>
              <a:rPr lang="en-US" sz="2000" dirty="0" smtClean="0">
                <a:latin typeface="Calibri"/>
                <a:cs typeface="Calibri"/>
              </a:rPr>
              <a:t>. </a:t>
            </a:r>
            <a:endParaRPr lang="en-US" sz="2000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7024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530</TotalTime>
  <Words>2780</Words>
  <Application>Microsoft Macintosh PowerPoint</Application>
  <PresentationFormat>On-screen Show (4:3)</PresentationFormat>
  <Paragraphs>163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Breeze</vt:lpstr>
      <vt:lpstr>PRIMJENLJIVI STANDARDI I SUDSKA PRAKSA U SUZBIJANJU DISKRIMINACIJE</vt:lpstr>
      <vt:lpstr>SADRŽAJ PREZENTACIJE</vt:lpstr>
      <vt:lpstr>USTAV BOSNE I HERCEGOVINE</vt:lpstr>
      <vt:lpstr>USTAVNO PRAVNA TRADICIJA</vt:lpstr>
      <vt:lpstr>MEĐUNARODNI STANDARDI SADRŽANI U USTAVU BIH</vt:lpstr>
      <vt:lpstr>USTAVNE ODREDBE VEZANE ZA ZABRANU DISKRIMINACIJE</vt:lpstr>
      <vt:lpstr>ZAKON O ZABRANI DISKRIMINACIJE</vt:lpstr>
      <vt:lpstr>ŠTA JE DISKRIMINACIJA?</vt:lpstr>
      <vt:lpstr>NEPOSREDNA DISKRIMINACIJA</vt:lpstr>
      <vt:lpstr>POSREDNA DISKRIMINACIJA</vt:lpstr>
      <vt:lpstr>TEST DISKRIMINACIJE</vt:lpstr>
      <vt:lpstr>ZAŠTIČENI OSNOVI</vt:lpstr>
      <vt:lpstr>TUŽBE ZA ZAŠTITU DISKRIMINACIJE</vt:lpstr>
      <vt:lpstr>ROKOVI ZA PODNOŠENJE TUŽBE</vt:lpstr>
      <vt:lpstr>ZZD TERET DOKAZIVANJA</vt:lpstr>
      <vt:lpstr>CENTRALNA INSTITUCIJA ZA ZAŠTITU OD DISKRIMINACIJE</vt:lpstr>
      <vt:lpstr>ECHR PRAKSA</vt:lpstr>
      <vt:lpstr>SEJDIĆ FINCI ETNIČKA DISKRIMINACIJA</vt:lpstr>
      <vt:lpstr>SUDSKA PRAKSA USTAVNOG SUDA</vt:lpstr>
      <vt:lpstr>SUDSKA PRAKSA USTAVNOG SUDA II</vt:lpstr>
      <vt:lpstr>SUDSKA PRAKSA USTAVNOG SUDA III</vt:lpstr>
      <vt:lpstr>SUDSKA PRAKSA USTAVNOG SUDA IV</vt:lpstr>
      <vt:lpstr>SUDSKA PRAKSA VRHOVNOG SUDA FBIH</vt:lpstr>
      <vt:lpstr>SUDSKA PRAKSA VRHOVNOG SUDA REPUBLIKE SRPSKE</vt:lpstr>
      <vt:lpstr>SUDSKA PRAKSA VRHOVNOG SUDA REPUBLIKE SRPSKE</vt:lpstr>
      <vt:lpstr>TEMELJNA PORUKA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Dzenana HADZIOMEROVIC</dc:creator>
  <cp:lastModifiedBy>Dzenana HADZIOMEROVIC</cp:lastModifiedBy>
  <cp:revision>34</cp:revision>
  <dcterms:created xsi:type="dcterms:W3CDTF">2018-12-05T19:06:57Z</dcterms:created>
  <dcterms:modified xsi:type="dcterms:W3CDTF">2018-12-11T16:25:45Z</dcterms:modified>
</cp:coreProperties>
</file>