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7" r:id="rId4"/>
    <p:sldId id="257" r:id="rId5"/>
    <p:sldId id="275" r:id="rId6"/>
    <p:sldId id="267" r:id="rId7"/>
    <p:sldId id="261" r:id="rId8"/>
    <p:sldId id="276" r:id="rId9"/>
    <p:sldId id="274" r:id="rId10"/>
    <p:sldId id="266" r:id="rId11"/>
    <p:sldId id="258" r:id="rId12"/>
    <p:sldId id="271" r:id="rId13"/>
    <p:sldId id="272" r:id="rId14"/>
    <p:sldId id="263" r:id="rId15"/>
    <p:sldId id="269" r:id="rId16"/>
    <p:sldId id="270" r:id="rId17"/>
    <p:sldId id="273" r:id="rId18"/>
    <p:sldId id="259" r:id="rId19"/>
    <p:sldId id="265" r:id="rId20"/>
    <p:sldId id="268" r:id="rId21"/>
    <p:sldId id="262" r:id="rId22"/>
    <p:sldId id="264" r:id="rId23"/>
    <p:sldId id="260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24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0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516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7877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3655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9730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2851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452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1355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329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534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242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1937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859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63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79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373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0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429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16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921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06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777BAA08-4A76-4277-B4D6-F5F7EC0AE341}" type="datetimeFigureOut">
              <a:rPr lang="hr-HR" smtClean="0"/>
              <a:pPr/>
              <a:t>24.12.2018.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A8BA1895-0A55-43E0-9103-FA54635F7432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024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600" b="1" dirty="0"/>
              <a:t>Ukleti trokut: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sv-SE" sz="3600" b="1" dirty="0" smtClean="0"/>
              <a:t>društvena </a:t>
            </a:r>
            <a:r>
              <a:rPr lang="sv-SE" sz="3600" b="1" dirty="0"/>
              <a:t>nejednakost, društvena isključenost, diskriminacija</a:t>
            </a:r>
            <a:endParaRPr lang="hr-HR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dirty="0" err="1" smtClean="0"/>
              <a:t>Doc.dr.sc.Antonija</a:t>
            </a:r>
            <a:r>
              <a:rPr lang="hr-HR" sz="2800" dirty="0" smtClean="0"/>
              <a:t> </a:t>
            </a:r>
            <a:r>
              <a:rPr lang="hr-HR" sz="2800" dirty="0" err="1" smtClean="0"/>
              <a:t>Petričušić</a:t>
            </a:r>
            <a:endParaRPr lang="hr-HR" sz="2800" dirty="0" smtClean="0"/>
          </a:p>
          <a:p>
            <a:r>
              <a:rPr lang="hr-HR" sz="2800" dirty="0" smtClean="0"/>
              <a:t>Katedra za sociologiju Pravnog fakulteta u Zagrebu</a:t>
            </a:r>
            <a:endParaRPr lang="hr-H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Stavovi, vrijednosti, predrasude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većina diskriminatornih postupaka uzrok ima u stereotipnim stavovima i predrasudama koje su ponekad toliko raširene i dugotrajne da se postupanja koje se na njima temelje smatraju </a:t>
            </a:r>
            <a:r>
              <a:rPr lang="hr-HR" dirty="0" smtClean="0"/>
              <a:t>uobičajenima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Govor mržnje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376487"/>
            <a:ext cx="4876800" cy="3400425"/>
          </a:xfrm>
        </p:spPr>
      </p:pic>
    </p:spTree>
    <p:extLst>
      <p:ext uri="{BB962C8B-B14F-4D97-AF65-F5344CB8AC3E}">
        <p14:creationId xmlns:p14="http://schemas.microsoft.com/office/powerpoint/2010/main" val="3718615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Etničko/rasno profiliranje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2171700"/>
            <a:ext cx="5079454" cy="3633564"/>
          </a:xfrm>
        </p:spPr>
      </p:pic>
    </p:spTree>
    <p:extLst>
      <p:ext uri="{BB962C8B-B14F-4D97-AF65-F5344CB8AC3E}">
        <p14:creationId xmlns:p14="http://schemas.microsoft.com/office/powerpoint/2010/main" val="225576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Povjerenje u institucije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ukoliko tijela za jednakost imaju potrebne ovlasti, neovisnost i resurse, mogu biti vrlo učinkovito sredstvo za promicanje jednakosti i suzbijanje nesnošljivosti i diskriminacije po svim osnovama</a:t>
            </a:r>
          </a:p>
          <a:p>
            <a:r>
              <a:rPr lang="hr-HR" dirty="0" smtClean="0"/>
              <a:t>Ipak….</a:t>
            </a:r>
          </a:p>
          <a:p>
            <a:r>
              <a:rPr lang="hr-HR" dirty="0" smtClean="0"/>
              <a:t>….žrtve diskriminacije </a:t>
            </a:r>
            <a:r>
              <a:rPr lang="hr-HR" dirty="0"/>
              <a:t>imaju manje povjerenja u javne institucije, a vezanost za zemlju u kojoj žive osjećaju u manjoj mjeri.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Grupni rad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grupama od pet suradnika/</a:t>
            </a:r>
            <a:r>
              <a:rPr lang="hr-HR" dirty="0" err="1" smtClean="0"/>
              <a:t>ce</a:t>
            </a:r>
            <a:r>
              <a:rPr lang="hr-HR" dirty="0" smtClean="0"/>
              <a:t> opišite jedan čin </a:t>
            </a:r>
            <a:r>
              <a:rPr lang="hr-HR" dirty="0"/>
              <a:t>diskriminacije </a:t>
            </a:r>
            <a:r>
              <a:rPr lang="hr-HR" dirty="0" smtClean="0"/>
              <a:t>ili primjer govora mržnje iz </a:t>
            </a:r>
            <a:r>
              <a:rPr lang="hr-HR" dirty="0" err="1" smtClean="0"/>
              <a:t>bh</a:t>
            </a:r>
            <a:r>
              <a:rPr lang="hr-HR" dirty="0" smtClean="0"/>
              <a:t> svakodnevice ili primjer s kojim ste se susreli u praksi i ocijenite je li diskriminacija strukturalno utemeljena u  nejednakosti šansi i/li društvenoj, političkoj ili ekonomskoj </a:t>
            </a:r>
            <a:r>
              <a:rPr lang="hr-HR" dirty="0" err="1" smtClean="0"/>
              <a:t>deprivilegiranosti</a:t>
            </a:r>
            <a:r>
              <a:rPr lang="hr-HR" dirty="0" smtClean="0"/>
              <a:t>?</a:t>
            </a:r>
          </a:p>
          <a:p>
            <a:r>
              <a:rPr lang="hr-HR" dirty="0"/>
              <a:t>Ocijenite da li </a:t>
            </a:r>
            <a:r>
              <a:rPr lang="hr-HR" dirty="0" smtClean="0"/>
              <a:t>postojeći pravni i institucionalni sustav sadržava efikasne mjere </a:t>
            </a:r>
            <a:r>
              <a:rPr lang="hr-HR" dirty="0"/>
              <a:t>za pružanje pravne zaštite od </a:t>
            </a:r>
            <a:r>
              <a:rPr lang="hr-HR" dirty="0" smtClean="0"/>
              <a:t>diskriminacije</a:t>
            </a:r>
            <a:r>
              <a:rPr lang="hr-H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13012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Zaključci rasprava u grupama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861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Svaki čin diskriminacije i mržnje narušava socijalnu koheziju i doprinosi stvaranju nejednakosti što ostavljaju bolne posljedice na generacije i stvara otuđenje koje u konačnici može imati razorne posljedice.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5856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+mn-lt"/>
              </a:rPr>
              <a:t>I</a:t>
            </a:r>
            <a:r>
              <a:rPr lang="vi-VN" dirty="0" smtClean="0">
                <a:latin typeface="+mn-lt"/>
              </a:rPr>
              <a:t>straživanje </a:t>
            </a:r>
            <a:r>
              <a:rPr lang="vi-VN" dirty="0">
                <a:latin typeface="+mn-lt"/>
              </a:rPr>
              <a:t>o percepciji diskriminacije </a:t>
            </a:r>
            <a:r>
              <a:rPr lang="hr-HR" dirty="0">
                <a:latin typeface="+mn-lt"/>
              </a:rPr>
              <a:t>iz </a:t>
            </a:r>
            <a:r>
              <a:rPr lang="vi-VN" dirty="0">
                <a:latin typeface="+mn-lt"/>
              </a:rPr>
              <a:t>2012.</a:t>
            </a:r>
            <a:endParaRPr lang="hr-H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>
                <a:latin typeface="Calibri" panose="020F0502020204030204" pitchFamily="34" charset="0"/>
              </a:rPr>
              <a:t>50% ispitanika/ca svjesno činjenice kako je u Hrvatskoj na snazi Zakon o suzbijanju diskriminacije.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Većina ispitanih osoba nije znala koje je tijelo određeno kao središnje u suzbijanju diskriminacije, a samo 8% ih je reklo kako se radi o pučkom pravobranitelju.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Većina ispitanika/ ca nije znala kako se mogu obratiti pučkom pravobranitelju.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Od četvrtine ispitanih, koji su doživjeli diskriminaciju najmanje jednom u posljednjih 5 godina, samo 40% njih je poduzelo korake za zaštitu svojih prava. </a:t>
            </a:r>
            <a:r>
              <a:rPr lang="hr-HR" dirty="0" smtClean="0">
                <a:latin typeface="Calibri" panose="020F0502020204030204" pitchFamily="34" charset="0"/>
              </a:rPr>
              <a:t>ALI </a:t>
            </a:r>
            <a:r>
              <a:rPr lang="vi-VN" dirty="0" smtClean="0">
                <a:latin typeface="Calibri" panose="020F0502020204030204" pitchFamily="34" charset="0"/>
              </a:rPr>
              <a:t>se gotovo nitko od njih nije obratio pučkom pravobranitelju.</a:t>
            </a:r>
            <a:br>
              <a:rPr lang="vi-VN" dirty="0" smtClean="0">
                <a:latin typeface="Calibri" panose="020F0502020204030204" pitchFamily="34" charset="0"/>
              </a:rPr>
            </a:br>
            <a:r>
              <a:rPr lang="vi-VN" dirty="0" smtClean="0">
                <a:latin typeface="Calibri" panose="020F0502020204030204" pitchFamily="34" charset="0"/>
              </a:rPr>
              <a:t/>
            </a:r>
            <a:br>
              <a:rPr lang="vi-VN" dirty="0" smtClean="0">
                <a:latin typeface="Calibri" panose="020F0502020204030204" pitchFamily="34" charset="0"/>
              </a:rPr>
            </a:br>
            <a:endParaRPr lang="hr-H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Eurobarometar</a:t>
            </a:r>
            <a:r>
              <a:rPr lang="hr-HR" dirty="0" smtClean="0"/>
              <a:t> studija o diskriminaciji iz 2015.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Discrimination </a:t>
            </a:r>
            <a:r>
              <a:rPr lang="en-US" dirty="0"/>
              <a:t>on the </a:t>
            </a:r>
            <a:r>
              <a:rPr lang="en-US" b="1" dirty="0"/>
              <a:t>grounds of ethnic origin </a:t>
            </a:r>
            <a:r>
              <a:rPr lang="en-US" dirty="0"/>
              <a:t>continues to be regarded as the most widespread form of discrimination in the EU (64%), and it is more likely to be seen as widespread than was the case in 2012 (+8 percentage points). </a:t>
            </a:r>
            <a:endParaRPr lang="hr-HR" dirty="0" smtClean="0"/>
          </a:p>
          <a:p>
            <a:r>
              <a:rPr lang="en-US" dirty="0" smtClean="0"/>
              <a:t>More </a:t>
            </a:r>
            <a:r>
              <a:rPr lang="en-US" dirty="0"/>
              <a:t>than half of respondents in the </a:t>
            </a:r>
            <a:r>
              <a:rPr lang="hr-HR" dirty="0" smtClean="0"/>
              <a:t>EU </a:t>
            </a:r>
            <a:r>
              <a:rPr lang="en-US" dirty="0" smtClean="0"/>
              <a:t>say </a:t>
            </a:r>
            <a:r>
              <a:rPr lang="en-US" dirty="0"/>
              <a:t>that discrimination is widespread in their country on the basis of </a:t>
            </a:r>
            <a:r>
              <a:rPr lang="en-US" b="1" dirty="0"/>
              <a:t>sexual orientation </a:t>
            </a:r>
            <a:r>
              <a:rPr lang="en-US" dirty="0"/>
              <a:t>(58%; +12) and </a:t>
            </a:r>
            <a:r>
              <a:rPr lang="en-US" b="1" dirty="0"/>
              <a:t>gender identity </a:t>
            </a:r>
            <a:r>
              <a:rPr lang="en-US" dirty="0"/>
              <a:t>(56%; +11), both showing substantial increases from the 2012 survey. </a:t>
            </a:r>
            <a:endParaRPr lang="hr-HR" dirty="0" smtClean="0"/>
          </a:p>
          <a:p>
            <a:r>
              <a:rPr lang="en-US" dirty="0" smtClean="0"/>
              <a:t>The </a:t>
            </a:r>
            <a:r>
              <a:rPr lang="en-US" dirty="0"/>
              <a:t>proportion saying discrimination on the basis of </a:t>
            </a:r>
            <a:r>
              <a:rPr lang="en-US" b="1" dirty="0"/>
              <a:t>religion or belief</a:t>
            </a:r>
            <a:r>
              <a:rPr lang="en-US" dirty="0"/>
              <a:t> is widespread has also increased substantially, from 39% in 2012 up to 50% in 2015, while there has been a smaller increase in relation to discrimination on the basis of </a:t>
            </a:r>
            <a:r>
              <a:rPr lang="en-US" b="1" dirty="0"/>
              <a:t>disability</a:t>
            </a:r>
            <a:r>
              <a:rPr lang="en-US" dirty="0"/>
              <a:t> (50%; +4).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0606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Istraživanje </a:t>
            </a:r>
            <a:r>
              <a:rPr lang="hr-HR" dirty="0"/>
              <a:t>Agencija za temeljna prava </a:t>
            </a:r>
            <a:r>
              <a:rPr lang="hr-HR" dirty="0" smtClean="0"/>
              <a:t>EU o iskustvima diskriminacije </a:t>
            </a:r>
            <a:r>
              <a:rPr lang="hr-HR" dirty="0"/>
              <a:t>manjina i migranata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 iskustvima </a:t>
            </a:r>
            <a:r>
              <a:rPr lang="hr-HR" dirty="0"/>
              <a:t>diskriminacije, uznemiravanja, policijskog zaustavljanja te svijesti o pravima, kao i pokazateljima integracije poput osjećaja pripadnosti i povjerenja u javne institucije te otvorenosti prema drugim skupinama. </a:t>
            </a:r>
            <a:endParaRPr lang="hr-HR" dirty="0" smtClean="0"/>
          </a:p>
          <a:p>
            <a:r>
              <a:rPr lang="hr-HR" dirty="0" smtClean="0"/>
              <a:t>88 </a:t>
            </a:r>
            <a:r>
              <a:rPr lang="hr-HR" dirty="0"/>
              <a:t>% slučajeva etničke diskriminacije, 90 % slučajeva uznemiravanja motiviranog mržnjom i 72 % slučajeva nasilja motiviranog mržnjom nije bilo </a:t>
            </a:r>
            <a:r>
              <a:rPr lang="hr-HR" dirty="0" smtClean="0"/>
              <a:t>prijavljeno</a:t>
            </a:r>
            <a:r>
              <a:rPr lang="hr-H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5269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01" y="2171700"/>
            <a:ext cx="4060039" cy="4060039"/>
          </a:xfrm>
        </p:spPr>
      </p:pic>
    </p:spTree>
    <p:extLst>
      <p:ext uri="{BB962C8B-B14F-4D97-AF65-F5344CB8AC3E}">
        <p14:creationId xmlns:p14="http://schemas.microsoft.com/office/powerpoint/2010/main" val="1484990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Istraživanje Agencija </a:t>
            </a:r>
            <a:r>
              <a:rPr lang="hr-HR" dirty="0"/>
              <a:t>za temeljna prava </a:t>
            </a:r>
            <a:r>
              <a:rPr lang="hr-HR" dirty="0" smtClean="0"/>
              <a:t>EU o tome kako izgleda </a:t>
            </a:r>
            <a:r>
              <a:rPr lang="hr-HR" dirty="0"/>
              <a:t>biti crnac u </a:t>
            </a:r>
            <a:r>
              <a:rPr lang="hr-HR" dirty="0" smtClean="0"/>
              <a:t>EU iz 2018.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Rasno uznemiravanje: 30% ispitanika kazalo da su bili izloženi rasnom uznemiravanju unazad pet godina; 5% su bili fizički napadnuti. </a:t>
            </a:r>
            <a:endParaRPr lang="hr-HR" dirty="0"/>
          </a:p>
          <a:p>
            <a:r>
              <a:rPr lang="hr-HR" dirty="0" smtClean="0"/>
              <a:t>Rasna diskriminacija: Oko četvrtine crnaca iskusilo je rasnu diskriminaciju na poslu ili prilikom traženja posla. Osobito je ranjiva mlađa populacija crnaca; u nekim zemljama i do 76% njih ne rade, samo 8% pohađa neki oblik školovanja u odnosu na opću populaciju. </a:t>
            </a:r>
          </a:p>
          <a:p>
            <a:r>
              <a:rPr lang="hr-HR" dirty="0" smtClean="0"/>
              <a:t>Stambeno zbrinjavanje: 14%  ispitanika kazalo je da im privatni iznajmljivači ne žele iznajmiti stan. To je posebno problematično jer samo 15% ima vlastiti smještaj u odnosu na 70% opće populacije u EU. 45% živi u prenapučenim stambenim prostorima u odnosu na 17%  opće populacije.</a:t>
            </a:r>
          </a:p>
          <a:p>
            <a:r>
              <a:rPr lang="hr-HR" dirty="0" smtClean="0"/>
              <a:t>Diskriminatorno isticanje u policijskim postajama: 24% ispitanika zaustavila je policija unazad pet godina. Od onih koji su bili zaustavljeni  41%  smatra da je to bilo zbog rasnog obilježja što potkopava povjerenje u policiju i odnose u zajednici. 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dalje…?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informiranje o zakonodavnom i institucionalnom okviru za zaštitu od </a:t>
            </a:r>
            <a:r>
              <a:rPr lang="hr-HR" dirty="0" smtClean="0"/>
              <a:t>diskriminacije,</a:t>
            </a:r>
          </a:p>
          <a:p>
            <a:r>
              <a:rPr lang="hr-HR" dirty="0" smtClean="0"/>
              <a:t>podizanje </a:t>
            </a:r>
            <a:r>
              <a:rPr lang="hr-HR" dirty="0"/>
              <a:t>razine svijesti o pojavama </a:t>
            </a:r>
            <a:r>
              <a:rPr lang="hr-HR" dirty="0" smtClean="0"/>
              <a:t>diskriminacije,</a:t>
            </a:r>
          </a:p>
          <a:p>
            <a:r>
              <a:rPr lang="hr-HR" dirty="0" smtClean="0"/>
              <a:t>izgradnja </a:t>
            </a:r>
            <a:r>
              <a:rPr lang="hr-HR" dirty="0"/>
              <a:t>senzibiliteta za prepoznavanje situacija i slučajeva </a:t>
            </a:r>
            <a:r>
              <a:rPr lang="hr-HR" dirty="0" smtClean="0"/>
              <a:t>diskriminacije,</a:t>
            </a:r>
          </a:p>
          <a:p>
            <a:r>
              <a:rPr lang="hr-HR" dirty="0" smtClean="0"/>
              <a:t>stvaranje </a:t>
            </a:r>
            <a:r>
              <a:rPr lang="hr-HR" dirty="0"/>
              <a:t>okruženja u kojem je neprihvatljivo da se prema osobi u bilo kojem području života postupa nepovoljnije zbog toga što pripada nekoj društvenoj grupi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5478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hr-HR" dirty="0" smtClean="0"/>
              <a:t>Kako dalje….?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</a:rPr>
              <a:t>j</a:t>
            </a:r>
            <a:r>
              <a:rPr lang="vi-VN" dirty="0" smtClean="0">
                <a:latin typeface="Calibri" panose="020F0502020204030204" pitchFamily="34" charset="0"/>
              </a:rPr>
              <a:t>avnopravna tijela, koja su u kontaktu s potenijalnim žrtvama diskriminacije, i</a:t>
            </a:r>
            <a:r>
              <a:rPr lang="hr-HR" dirty="0" smtClean="0">
                <a:latin typeface="Calibri" panose="020F0502020204030204" pitchFamily="34" charset="0"/>
              </a:rPr>
              <a:t>maj</a:t>
            </a:r>
            <a:r>
              <a:rPr lang="vi-VN" dirty="0" smtClean="0">
                <a:latin typeface="Calibri" panose="020F0502020204030204" pitchFamily="34" charset="0"/>
              </a:rPr>
              <a:t>u važnu ulogu u širenju informacija i pružanju podrške žrtvama diskriminacije</a:t>
            </a:r>
            <a:endParaRPr lang="hr-H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predavanja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Sociološki pojmovi i teorije koje mogu osvijestiti pojavnost diskriminacije</a:t>
            </a:r>
          </a:p>
          <a:p>
            <a:pPr lvl="1"/>
            <a:r>
              <a:rPr lang="hr-HR" dirty="0" smtClean="0"/>
              <a:t>Društvena nejednakost</a:t>
            </a:r>
          </a:p>
          <a:p>
            <a:pPr lvl="1"/>
            <a:r>
              <a:rPr lang="hr-HR" dirty="0" smtClean="0"/>
              <a:t>Društvena isključenost</a:t>
            </a:r>
          </a:p>
          <a:p>
            <a:pPr lvl="1"/>
            <a:r>
              <a:rPr lang="hr-HR" dirty="0"/>
              <a:t>Predrasude, </a:t>
            </a:r>
            <a:r>
              <a:rPr lang="hr-HR" dirty="0" smtClean="0"/>
              <a:t>rasizam, ksenofobija, segregacija</a:t>
            </a:r>
          </a:p>
          <a:p>
            <a:pPr lvl="1"/>
            <a:r>
              <a:rPr lang="hr-HR" smtClean="0"/>
              <a:t>Politička i pravna (ne)kultura</a:t>
            </a:r>
            <a:endParaRPr lang="hr-HR" dirty="0" smtClean="0"/>
          </a:p>
          <a:p>
            <a:pPr lvl="1"/>
            <a:r>
              <a:rPr lang="hr-HR" dirty="0" smtClean="0"/>
              <a:t>(Ne)povjerenje u institucije</a:t>
            </a:r>
          </a:p>
          <a:p>
            <a:r>
              <a:rPr lang="hr-HR" dirty="0" smtClean="0"/>
              <a:t>Rezultati socioloških studija o pojavnosti diskriminacije</a:t>
            </a:r>
          </a:p>
          <a:p>
            <a:pPr marL="0" indent="0"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Psihološke interpretacije diskriminacije</a:t>
            </a:r>
          </a:p>
          <a:p>
            <a:pPr lvl="1"/>
            <a:r>
              <a:rPr lang="hr-HR" dirty="0" smtClean="0"/>
              <a:t>Posljedice kulturnog </a:t>
            </a:r>
            <a:r>
              <a:rPr lang="hr-HR" dirty="0" err="1" smtClean="0"/>
              <a:t>simoblizma</a:t>
            </a:r>
            <a:endParaRPr lang="hr-HR" dirty="0" smtClean="0"/>
          </a:p>
          <a:p>
            <a:pPr lvl="1"/>
            <a:r>
              <a:rPr lang="hr-HR" dirty="0" smtClean="0"/>
              <a:t>Žrtveni jarci</a:t>
            </a:r>
          </a:p>
          <a:p>
            <a:pPr lvl="1"/>
            <a:r>
              <a:rPr lang="hr-HR" dirty="0" smtClean="0"/>
              <a:t>Autoritarna ličnost</a:t>
            </a:r>
          </a:p>
          <a:p>
            <a:r>
              <a:rPr lang="hr-HR" dirty="0" smtClean="0"/>
              <a:t>Sociološke interpretacije etničkih sukoba</a:t>
            </a:r>
          </a:p>
          <a:p>
            <a:pPr lvl="1"/>
            <a:r>
              <a:rPr lang="hr-HR" dirty="0" smtClean="0"/>
              <a:t>Etnocentrizam</a:t>
            </a:r>
          </a:p>
          <a:p>
            <a:pPr lvl="1"/>
            <a:r>
              <a:rPr lang="hr-HR" dirty="0" smtClean="0"/>
              <a:t>Etnička zatvorenost skupine</a:t>
            </a:r>
          </a:p>
          <a:p>
            <a:pPr lvl="1"/>
            <a:r>
              <a:rPr lang="hr-HR" dirty="0" smtClean="0"/>
              <a:t>Institucionalna nejednakost u alokaciji materijalnih resursa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61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Sociološki </a:t>
            </a:r>
            <a:r>
              <a:rPr lang="hr-HR" dirty="0"/>
              <a:t>pristup diskriminaciji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S</a:t>
            </a:r>
            <a:r>
              <a:rPr lang="hr-HR" dirty="0" smtClean="0"/>
              <a:t>ociološki </a:t>
            </a:r>
            <a:r>
              <a:rPr lang="hr-HR" dirty="0"/>
              <a:t>pristup diskriminaciji kao objašnjavajući predmet </a:t>
            </a:r>
            <a:r>
              <a:rPr lang="hr-HR" dirty="0" smtClean="0"/>
              <a:t>razlikuje pristupe drugih disciplina (psihologiji, ekonomiji) jest </a:t>
            </a:r>
            <a:r>
              <a:rPr lang="hr-HR" dirty="0"/>
              <a:t>inzistiranje na </a:t>
            </a:r>
            <a:r>
              <a:rPr lang="hr-HR" b="1" dirty="0"/>
              <a:t>makro razini </a:t>
            </a:r>
            <a:r>
              <a:rPr lang="hr-HR" b="1" dirty="0" smtClean="0"/>
              <a:t>analize</a:t>
            </a:r>
            <a:endParaRPr lang="hr-HR" dirty="0"/>
          </a:p>
          <a:p>
            <a:r>
              <a:rPr lang="hr-HR" dirty="0" smtClean="0"/>
              <a:t>Sociologija objašnjava </a:t>
            </a:r>
            <a:r>
              <a:rPr lang="hr-HR" dirty="0"/>
              <a:t>fenomen </a:t>
            </a:r>
            <a:r>
              <a:rPr lang="hr-HR" dirty="0" smtClean="0"/>
              <a:t>diskriminacije kao </a:t>
            </a:r>
            <a:r>
              <a:rPr lang="hr-HR" b="1" dirty="0"/>
              <a:t>rezultat društvenih procesa </a:t>
            </a:r>
            <a:r>
              <a:rPr lang="hr-HR" dirty="0"/>
              <a:t>koji se ne moraju nužno reducirati na individualnu razinu preferencija ili kognitivnih procesa. </a:t>
            </a:r>
            <a:endParaRPr lang="hr-HR" dirty="0" smtClean="0"/>
          </a:p>
          <a:p>
            <a:r>
              <a:rPr lang="hr-HR" dirty="0" smtClean="0"/>
              <a:t>Sociolozi također poimaju </a:t>
            </a:r>
            <a:r>
              <a:rPr lang="hr-HR" dirty="0"/>
              <a:t>diskriminaciju kao objašnjenje </a:t>
            </a:r>
            <a:r>
              <a:rPr lang="hr-HR" dirty="0" smtClean="0"/>
              <a:t>i/li posljedicu društvene nejednake i nejednake raspodjele </a:t>
            </a:r>
            <a:r>
              <a:rPr lang="hr-HR" dirty="0"/>
              <a:t>statusa, materijalnih koristi i političkih prava.</a:t>
            </a:r>
          </a:p>
        </p:txBody>
      </p:sp>
    </p:spTree>
    <p:extLst>
      <p:ext uri="{BB962C8B-B14F-4D97-AF65-F5344CB8AC3E}">
        <p14:creationId xmlns:p14="http://schemas.microsoft.com/office/powerpoint/2010/main" val="145852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Društvena nejednakost i društvena isključenost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nejednakosti između pojedinaca i društvenih grupa koje imaju pripisano društveno </a:t>
            </a:r>
            <a:r>
              <a:rPr lang="hr-HR" dirty="0" smtClean="0"/>
              <a:t>značenje</a:t>
            </a:r>
          </a:p>
          <a:p>
            <a:r>
              <a:rPr lang="hr-HR" dirty="0"/>
              <a:t>n</a:t>
            </a:r>
            <a:r>
              <a:rPr lang="hr-HR" dirty="0" smtClean="0"/>
              <a:t>ačini na koje pojedinci postaju odvojeni od punog sudjelovanja u širem društvu</a:t>
            </a:r>
          </a:p>
          <a:p>
            <a:pPr lvl="1"/>
            <a:r>
              <a:rPr lang="hr-HR" dirty="0"/>
              <a:t>e</a:t>
            </a:r>
            <a:r>
              <a:rPr lang="hr-HR" dirty="0" smtClean="0"/>
              <a:t>konomska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olitička</a:t>
            </a:r>
          </a:p>
          <a:p>
            <a:pPr lvl="1"/>
            <a:r>
              <a:rPr lang="hr-HR" dirty="0"/>
              <a:t>d</a:t>
            </a:r>
            <a:r>
              <a:rPr lang="hr-HR" dirty="0" smtClean="0"/>
              <a:t>ruštvena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450" y="2286000"/>
            <a:ext cx="3581400" cy="3581400"/>
          </a:xfrm>
        </p:spPr>
      </p:pic>
    </p:spTree>
    <p:extLst>
      <p:ext uri="{BB962C8B-B14F-4D97-AF65-F5344CB8AC3E}">
        <p14:creationId xmlns:p14="http://schemas.microsoft.com/office/powerpoint/2010/main" val="388202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Društvena nejednakost i društvena isključenost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12% pripadnika romske nacionalne manjine u Hrvatskoj završilo je srednjoškolsko obrazovanje, u usporedbi s pripadnicima većinskog stanovništva (80%), što smanjuje njihove mogućnosti za zaposlenje.</a:t>
            </a:r>
          </a:p>
        </p:txBody>
      </p:sp>
    </p:spTree>
    <p:extLst>
      <p:ext uri="{BB962C8B-B14F-4D97-AF65-F5344CB8AC3E}">
        <p14:creationId xmlns:p14="http://schemas.microsoft.com/office/powerpoint/2010/main" val="3129372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Stavovi, vrijednosti, predrasude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b="1" dirty="0"/>
              <a:t>Predrasude </a:t>
            </a:r>
            <a:r>
              <a:rPr lang="hr-HR" dirty="0"/>
              <a:t>– mišljenje ili stajališta pripadnika jedne skupine o pripadnicima druge skupine </a:t>
            </a:r>
          </a:p>
          <a:p>
            <a:pPr>
              <a:spcBef>
                <a:spcPts val="0"/>
              </a:spcBef>
            </a:pPr>
            <a:r>
              <a:rPr lang="hr-HR" dirty="0"/>
              <a:t>Predrasude se često temelje na </a:t>
            </a:r>
            <a:r>
              <a:rPr lang="hr-HR" b="1" dirty="0"/>
              <a:t>stereotipima</a:t>
            </a:r>
            <a:r>
              <a:rPr lang="hr-HR" dirty="0"/>
              <a:t> – čvrste i nefleksibilne karakterizacije skupina i ljudi, generalizirana slika o osobi, skupinama osoba </a:t>
            </a:r>
          </a:p>
          <a:p>
            <a:pPr>
              <a:spcBef>
                <a:spcPts val="0"/>
              </a:spcBef>
            </a:pPr>
            <a:r>
              <a:rPr lang="hr-HR" dirty="0"/>
              <a:t>Diskriminacija – </a:t>
            </a:r>
            <a:r>
              <a:rPr lang="hr-HR" b="1" dirty="0"/>
              <a:t>stvarno ponašanje </a:t>
            </a:r>
            <a:r>
              <a:rPr lang="hr-HR" dirty="0"/>
              <a:t>– uskraćivanje mogućnosti zbog pripadnosti nekoj skupini </a:t>
            </a:r>
            <a:endParaRPr lang="en-GB" dirty="0"/>
          </a:p>
          <a:p>
            <a:pPr>
              <a:spcBef>
                <a:spcPts val="0"/>
              </a:spcBef>
            </a:pPr>
            <a:r>
              <a:rPr lang="hr-HR" b="1" dirty="0"/>
              <a:t>Rasizam </a:t>
            </a:r>
            <a:r>
              <a:rPr lang="hr-HR" dirty="0"/>
              <a:t>– predrasude utemeljene na socijalno značajnim fizičkim razlikama </a:t>
            </a:r>
            <a:endParaRPr lang="en-GB" dirty="0"/>
          </a:p>
          <a:p>
            <a:endParaRPr lang="en-GB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297268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1029</Words>
  <Application>Microsoft Office PowerPoint</Application>
  <PresentationFormat>Bildschirmpräsentation (4:3)</PresentationFormat>
  <Paragraphs>73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Calibri</vt:lpstr>
      <vt:lpstr>Calibri Light</vt:lpstr>
      <vt:lpstr>Franklin Gothic Book</vt:lpstr>
      <vt:lpstr>Tahoma</vt:lpstr>
      <vt:lpstr>Wingdings 2</vt:lpstr>
      <vt:lpstr>HDOfficeLightV0</vt:lpstr>
      <vt:lpstr>Crop</vt:lpstr>
      <vt:lpstr>Ukleti trokut:  društvena nejednakost, društvena isključenost, diskriminacija</vt:lpstr>
      <vt:lpstr>PowerPoint-Präsentation</vt:lpstr>
      <vt:lpstr>Struktura predavanja</vt:lpstr>
      <vt:lpstr>PowerPoint-Präsentation</vt:lpstr>
      <vt:lpstr>Sociološki pristup diskriminaciji</vt:lpstr>
      <vt:lpstr>Društvena nejednakost i društvena isključenost</vt:lpstr>
      <vt:lpstr>PowerPoint-Präsentation</vt:lpstr>
      <vt:lpstr>Društvena nejednakost i društvena isključenost</vt:lpstr>
      <vt:lpstr>Stavovi, vrijednosti, predrasude</vt:lpstr>
      <vt:lpstr>Stavovi, vrijednosti, predrasude</vt:lpstr>
      <vt:lpstr>Govor mržnje</vt:lpstr>
      <vt:lpstr>Etničko/rasno profiliranje</vt:lpstr>
      <vt:lpstr>Povjerenje u institucije</vt:lpstr>
      <vt:lpstr>Grupni rad</vt:lpstr>
      <vt:lpstr>Zaključci rasprava u grupama</vt:lpstr>
      <vt:lpstr>PowerPoint-Präsentation</vt:lpstr>
      <vt:lpstr>Istraživanje o percepciji diskriminacije iz 2012.</vt:lpstr>
      <vt:lpstr>Eurobarometar studija o diskriminaciji iz 2015. </vt:lpstr>
      <vt:lpstr>Istraživanje Agencija za temeljna prava EU o iskustvima diskriminacije manjina i migranata</vt:lpstr>
      <vt:lpstr>Istraživanje Agencija za temeljna prava EU o tome kako izgleda biti crnac u EU iz 2018. </vt:lpstr>
      <vt:lpstr>Kako dalje…?</vt:lpstr>
      <vt:lpstr>Kako dalje….?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Ukleti trokut:  društvena nejednakost, društvena isključenost, diskriminacija</dc:title>
  <dc:creator>apetricusic</dc:creator>
  <cp:lastModifiedBy>Amela Sejmenovic</cp:lastModifiedBy>
  <cp:revision>22</cp:revision>
  <dcterms:created xsi:type="dcterms:W3CDTF">2004-01-14T07:56:31Z</dcterms:created>
  <dcterms:modified xsi:type="dcterms:W3CDTF">2018-12-24T09:10:41Z</dcterms:modified>
</cp:coreProperties>
</file>