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2" r:id="rId19"/>
    <p:sldId id="273" r:id="rId20"/>
    <p:sldId id="275" r:id="rId2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0CB3AC-D205-4535-93A2-0A81F3092168}" type="datetimeFigureOut">
              <a:rPr lang="sr-Latn-BA" smtClean="0"/>
              <a:t>15.10.2018.</a:t>
            </a:fld>
            <a:endParaRPr lang="sr-Latn-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201A1C-804D-466B-9CB8-97E79EDB51A7}" type="slidenum">
              <a:rPr lang="sr-Latn-BA" smtClean="0"/>
              <a:t>‹#›</a:t>
            </a:fld>
            <a:endParaRPr lang="sr-Latn-BA"/>
          </a:p>
        </p:txBody>
      </p:sp>
    </p:spTree>
    <p:extLst>
      <p:ext uri="{BB962C8B-B14F-4D97-AF65-F5344CB8AC3E}">
        <p14:creationId xmlns:p14="http://schemas.microsoft.com/office/powerpoint/2010/main" val="1690475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BA"/>
          </a:p>
        </p:txBody>
      </p:sp>
      <p:sp>
        <p:nvSpPr>
          <p:cNvPr id="4" name="Slide Number Placeholder 3"/>
          <p:cNvSpPr>
            <a:spLocks noGrp="1"/>
          </p:cNvSpPr>
          <p:nvPr>
            <p:ph type="sldNum" sz="quarter" idx="10"/>
          </p:nvPr>
        </p:nvSpPr>
        <p:spPr/>
        <p:txBody>
          <a:bodyPr/>
          <a:lstStyle/>
          <a:p>
            <a:fld id="{1C201A1C-804D-466B-9CB8-97E79EDB51A7}" type="slidenum">
              <a:rPr lang="sr-Latn-BA" smtClean="0"/>
              <a:t>3</a:t>
            </a:fld>
            <a:endParaRPr lang="sr-Latn-BA"/>
          </a:p>
        </p:txBody>
      </p:sp>
    </p:spTree>
    <p:extLst>
      <p:ext uri="{BB962C8B-B14F-4D97-AF65-F5344CB8AC3E}">
        <p14:creationId xmlns:p14="http://schemas.microsoft.com/office/powerpoint/2010/main" val="2872970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2388CE7-2B38-40B9-BE8D-96F7B98BEFEA}" type="datetimeFigureOut">
              <a:rPr lang="sr-Latn-BA" smtClean="0"/>
              <a:t>15.10.2018.</a:t>
            </a:fld>
            <a:endParaRPr lang="sr-Latn-B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sr-Latn-B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6EF84AC-6CB3-4DE3-B913-4C84B9DF335D}" type="slidenum">
              <a:rPr lang="sr-Latn-BA" smtClean="0"/>
              <a:t>‹#›</a:t>
            </a:fld>
            <a:endParaRPr lang="sr-Latn-B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388CE7-2B38-40B9-BE8D-96F7B98BEFEA}" type="datetimeFigureOut">
              <a:rPr lang="sr-Latn-BA" smtClean="0"/>
              <a:t>15.10.2018.</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66EF84AC-6CB3-4DE3-B913-4C84B9DF335D}" type="slidenum">
              <a:rPr lang="sr-Latn-BA" smtClean="0"/>
              <a:t>‹#›</a:t>
            </a:fld>
            <a:endParaRPr lang="sr-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388CE7-2B38-40B9-BE8D-96F7B98BEFEA}" type="datetimeFigureOut">
              <a:rPr lang="sr-Latn-BA" smtClean="0"/>
              <a:t>15.10.2018.</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66EF84AC-6CB3-4DE3-B913-4C84B9DF335D}" type="slidenum">
              <a:rPr lang="sr-Latn-BA" smtClean="0"/>
              <a:t>‹#›</a:t>
            </a:fld>
            <a:endParaRPr lang="sr-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2388CE7-2B38-40B9-BE8D-96F7B98BEFEA}" type="datetimeFigureOut">
              <a:rPr lang="sr-Latn-BA" smtClean="0"/>
              <a:t>15.10.2018.</a:t>
            </a:fld>
            <a:endParaRPr lang="sr-Latn-BA"/>
          </a:p>
        </p:txBody>
      </p:sp>
      <p:sp>
        <p:nvSpPr>
          <p:cNvPr id="9" name="Slide Number Placeholder 8"/>
          <p:cNvSpPr>
            <a:spLocks noGrp="1"/>
          </p:cNvSpPr>
          <p:nvPr>
            <p:ph type="sldNum" sz="quarter" idx="15"/>
          </p:nvPr>
        </p:nvSpPr>
        <p:spPr/>
        <p:txBody>
          <a:bodyPr rtlCol="0"/>
          <a:lstStyle/>
          <a:p>
            <a:fld id="{66EF84AC-6CB3-4DE3-B913-4C84B9DF335D}" type="slidenum">
              <a:rPr lang="sr-Latn-BA" smtClean="0"/>
              <a:t>‹#›</a:t>
            </a:fld>
            <a:endParaRPr lang="sr-Latn-BA"/>
          </a:p>
        </p:txBody>
      </p:sp>
      <p:sp>
        <p:nvSpPr>
          <p:cNvPr id="10" name="Footer Placeholder 9"/>
          <p:cNvSpPr>
            <a:spLocks noGrp="1"/>
          </p:cNvSpPr>
          <p:nvPr>
            <p:ph type="ftr" sz="quarter" idx="16"/>
          </p:nvPr>
        </p:nvSpPr>
        <p:spPr/>
        <p:txBody>
          <a:bodyPr rtlCol="0"/>
          <a:lstStyle/>
          <a:p>
            <a:endParaRPr lang="sr-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2388CE7-2B38-40B9-BE8D-96F7B98BEFEA}" type="datetimeFigureOut">
              <a:rPr lang="sr-Latn-BA" smtClean="0"/>
              <a:t>15.10.2018.</a:t>
            </a:fld>
            <a:endParaRPr lang="sr-Latn-B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sr-Latn-B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6EF84AC-6CB3-4DE3-B913-4C84B9DF335D}" type="slidenum">
              <a:rPr lang="sr-Latn-BA" smtClean="0"/>
              <a:t>‹#›</a:t>
            </a:fld>
            <a:endParaRPr lang="sr-Latn-B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2388CE7-2B38-40B9-BE8D-96F7B98BEFEA}" type="datetimeFigureOut">
              <a:rPr lang="sr-Latn-BA" smtClean="0"/>
              <a:t>15.10.2018.</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66EF84AC-6CB3-4DE3-B913-4C84B9DF335D}" type="slidenum">
              <a:rPr lang="sr-Latn-BA" smtClean="0"/>
              <a:t>‹#›</a:t>
            </a:fld>
            <a:endParaRPr lang="sr-Latn-B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2388CE7-2B38-40B9-BE8D-96F7B98BEFEA}" type="datetimeFigureOut">
              <a:rPr lang="sr-Latn-BA" smtClean="0"/>
              <a:t>15.10.2018.</a:t>
            </a:fld>
            <a:endParaRPr lang="sr-Latn-BA"/>
          </a:p>
        </p:txBody>
      </p:sp>
      <p:sp>
        <p:nvSpPr>
          <p:cNvPr id="8" name="Footer Placeholder 7"/>
          <p:cNvSpPr>
            <a:spLocks noGrp="1"/>
          </p:cNvSpPr>
          <p:nvPr>
            <p:ph type="ftr" sz="quarter" idx="11"/>
          </p:nvPr>
        </p:nvSpPr>
        <p:spPr/>
        <p:txBody>
          <a:bodyPr/>
          <a:lstStyle/>
          <a:p>
            <a:endParaRPr lang="sr-Latn-BA"/>
          </a:p>
        </p:txBody>
      </p:sp>
      <p:sp>
        <p:nvSpPr>
          <p:cNvPr id="9" name="Slide Number Placeholder 8"/>
          <p:cNvSpPr>
            <a:spLocks noGrp="1"/>
          </p:cNvSpPr>
          <p:nvPr>
            <p:ph type="sldNum" sz="quarter" idx="12"/>
          </p:nvPr>
        </p:nvSpPr>
        <p:spPr/>
        <p:txBody>
          <a:bodyPr/>
          <a:lstStyle/>
          <a:p>
            <a:fld id="{66EF84AC-6CB3-4DE3-B913-4C84B9DF335D}" type="slidenum">
              <a:rPr lang="sr-Latn-BA" smtClean="0"/>
              <a:t>‹#›</a:t>
            </a:fld>
            <a:endParaRPr lang="sr-Latn-B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2388CE7-2B38-40B9-BE8D-96F7B98BEFEA}" type="datetimeFigureOut">
              <a:rPr lang="sr-Latn-BA" smtClean="0"/>
              <a:t>15.10.2018.</a:t>
            </a:fld>
            <a:endParaRPr lang="sr-Latn-BA"/>
          </a:p>
        </p:txBody>
      </p:sp>
      <p:sp>
        <p:nvSpPr>
          <p:cNvPr id="7" name="Slide Number Placeholder 6"/>
          <p:cNvSpPr>
            <a:spLocks noGrp="1"/>
          </p:cNvSpPr>
          <p:nvPr>
            <p:ph type="sldNum" sz="quarter" idx="11"/>
          </p:nvPr>
        </p:nvSpPr>
        <p:spPr/>
        <p:txBody>
          <a:bodyPr rtlCol="0"/>
          <a:lstStyle/>
          <a:p>
            <a:fld id="{66EF84AC-6CB3-4DE3-B913-4C84B9DF335D}" type="slidenum">
              <a:rPr lang="sr-Latn-BA" smtClean="0"/>
              <a:t>‹#›</a:t>
            </a:fld>
            <a:endParaRPr lang="sr-Latn-BA"/>
          </a:p>
        </p:txBody>
      </p:sp>
      <p:sp>
        <p:nvSpPr>
          <p:cNvPr id="8" name="Footer Placeholder 7"/>
          <p:cNvSpPr>
            <a:spLocks noGrp="1"/>
          </p:cNvSpPr>
          <p:nvPr>
            <p:ph type="ftr" sz="quarter" idx="12"/>
          </p:nvPr>
        </p:nvSpPr>
        <p:spPr/>
        <p:txBody>
          <a:bodyPr rtlCol="0"/>
          <a:lstStyle/>
          <a:p>
            <a:endParaRPr lang="sr-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88CE7-2B38-40B9-BE8D-96F7B98BEFEA}" type="datetimeFigureOut">
              <a:rPr lang="sr-Latn-BA" smtClean="0"/>
              <a:t>15.10.2018.</a:t>
            </a:fld>
            <a:endParaRPr lang="sr-Latn-BA"/>
          </a:p>
        </p:txBody>
      </p:sp>
      <p:sp>
        <p:nvSpPr>
          <p:cNvPr id="3" name="Footer Placeholder 2"/>
          <p:cNvSpPr>
            <a:spLocks noGrp="1"/>
          </p:cNvSpPr>
          <p:nvPr>
            <p:ph type="ftr" sz="quarter" idx="11"/>
          </p:nvPr>
        </p:nvSpPr>
        <p:spPr/>
        <p:txBody>
          <a:bodyPr/>
          <a:lstStyle/>
          <a:p>
            <a:endParaRPr lang="sr-Latn-BA"/>
          </a:p>
        </p:txBody>
      </p:sp>
      <p:sp>
        <p:nvSpPr>
          <p:cNvPr id="4" name="Slide Number Placeholder 3"/>
          <p:cNvSpPr>
            <a:spLocks noGrp="1"/>
          </p:cNvSpPr>
          <p:nvPr>
            <p:ph type="sldNum" sz="quarter" idx="12"/>
          </p:nvPr>
        </p:nvSpPr>
        <p:spPr/>
        <p:txBody>
          <a:bodyPr/>
          <a:lstStyle/>
          <a:p>
            <a:fld id="{66EF84AC-6CB3-4DE3-B913-4C84B9DF335D}" type="slidenum">
              <a:rPr lang="sr-Latn-BA" smtClean="0"/>
              <a:t>‹#›</a:t>
            </a:fld>
            <a:endParaRPr lang="sr-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2388CE7-2B38-40B9-BE8D-96F7B98BEFEA}" type="datetimeFigureOut">
              <a:rPr lang="sr-Latn-BA" smtClean="0"/>
              <a:t>15.10.2018.</a:t>
            </a:fld>
            <a:endParaRPr lang="sr-Latn-BA"/>
          </a:p>
        </p:txBody>
      </p:sp>
      <p:sp>
        <p:nvSpPr>
          <p:cNvPr id="22" name="Slide Number Placeholder 21"/>
          <p:cNvSpPr>
            <a:spLocks noGrp="1"/>
          </p:cNvSpPr>
          <p:nvPr>
            <p:ph type="sldNum" sz="quarter" idx="15"/>
          </p:nvPr>
        </p:nvSpPr>
        <p:spPr/>
        <p:txBody>
          <a:bodyPr rtlCol="0"/>
          <a:lstStyle/>
          <a:p>
            <a:fld id="{66EF84AC-6CB3-4DE3-B913-4C84B9DF335D}" type="slidenum">
              <a:rPr lang="sr-Latn-BA" smtClean="0"/>
              <a:t>‹#›</a:t>
            </a:fld>
            <a:endParaRPr lang="sr-Latn-BA"/>
          </a:p>
        </p:txBody>
      </p:sp>
      <p:sp>
        <p:nvSpPr>
          <p:cNvPr id="23" name="Footer Placeholder 22"/>
          <p:cNvSpPr>
            <a:spLocks noGrp="1"/>
          </p:cNvSpPr>
          <p:nvPr>
            <p:ph type="ftr" sz="quarter" idx="16"/>
          </p:nvPr>
        </p:nvSpPr>
        <p:spPr/>
        <p:txBody>
          <a:bodyPr rtlCol="0"/>
          <a:lstStyle/>
          <a:p>
            <a:endParaRPr lang="sr-Latn-B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2388CE7-2B38-40B9-BE8D-96F7B98BEFEA}" type="datetimeFigureOut">
              <a:rPr lang="sr-Latn-BA" smtClean="0"/>
              <a:t>15.10.2018.</a:t>
            </a:fld>
            <a:endParaRPr lang="sr-Latn-BA"/>
          </a:p>
        </p:txBody>
      </p:sp>
      <p:sp>
        <p:nvSpPr>
          <p:cNvPr id="18" name="Slide Number Placeholder 17"/>
          <p:cNvSpPr>
            <a:spLocks noGrp="1"/>
          </p:cNvSpPr>
          <p:nvPr>
            <p:ph type="sldNum" sz="quarter" idx="11"/>
          </p:nvPr>
        </p:nvSpPr>
        <p:spPr/>
        <p:txBody>
          <a:bodyPr rtlCol="0"/>
          <a:lstStyle/>
          <a:p>
            <a:fld id="{66EF84AC-6CB3-4DE3-B913-4C84B9DF335D}" type="slidenum">
              <a:rPr lang="sr-Latn-BA" smtClean="0"/>
              <a:t>‹#›</a:t>
            </a:fld>
            <a:endParaRPr lang="sr-Latn-BA"/>
          </a:p>
        </p:txBody>
      </p:sp>
      <p:sp>
        <p:nvSpPr>
          <p:cNvPr id="21" name="Footer Placeholder 20"/>
          <p:cNvSpPr>
            <a:spLocks noGrp="1"/>
          </p:cNvSpPr>
          <p:nvPr>
            <p:ph type="ftr" sz="quarter" idx="12"/>
          </p:nvPr>
        </p:nvSpPr>
        <p:spPr/>
        <p:txBody>
          <a:bodyPr rtlCol="0"/>
          <a:lstStyle/>
          <a:p>
            <a:endParaRPr lang="sr-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88CE7-2B38-40B9-BE8D-96F7B98BEFEA}" type="datetimeFigureOut">
              <a:rPr lang="sr-Latn-BA" smtClean="0"/>
              <a:t>15.10.2018.</a:t>
            </a:fld>
            <a:endParaRPr lang="sr-Latn-B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r-Latn-B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6EF84AC-6CB3-4DE3-B913-4C84B9DF335D}" type="slidenum">
              <a:rPr lang="sr-Latn-BA" smtClean="0"/>
              <a:t>‹#›</a:t>
            </a:fld>
            <a:endParaRPr lang="sr-Latn-BA"/>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628800"/>
            <a:ext cx="7543800" cy="2593975"/>
          </a:xfrm>
        </p:spPr>
        <p:txBody>
          <a:bodyPr/>
          <a:lstStyle/>
          <a:p>
            <a:pPr algn="ctr"/>
            <a:r>
              <a:rPr lang="sr-Cyrl-BA" dirty="0" smtClean="0"/>
              <a:t> </a:t>
            </a:r>
            <a:r>
              <a:rPr lang="sr-Cyrl-CS" sz="1800" b="1" dirty="0"/>
              <a:t>СЕМИНАР ИЗ КРИВИЧНОПРАВНЕ ОБЛАСТИ</a:t>
            </a:r>
            <a:r>
              <a:rPr lang="sr-Latn-BA" sz="1800" dirty="0"/>
              <a:t/>
            </a:r>
            <a:br>
              <a:rPr lang="sr-Latn-BA" sz="1800" dirty="0"/>
            </a:br>
            <a:r>
              <a:rPr lang="sr-Cyrl-CS" sz="1400" b="1" dirty="0"/>
              <a:t> </a:t>
            </a:r>
            <a:r>
              <a:rPr lang="sr-Cyrl-CS" sz="1600" b="1" dirty="0"/>
              <a:t>„</a:t>
            </a:r>
            <a:r>
              <a:rPr lang="sr-Cyrl-BA" sz="1600" b="1" dirty="0"/>
              <a:t>Границе диспонирања оптужницом и идентитет између оптужбе и пресуде“</a:t>
            </a:r>
            <a:r>
              <a:rPr lang="sr-Latn-BA" sz="1600" dirty="0"/>
              <a:t/>
            </a:r>
            <a:br>
              <a:rPr lang="sr-Latn-BA" sz="1600" dirty="0"/>
            </a:br>
            <a:r>
              <a:rPr lang="sr-Cyrl-CS" sz="1600" dirty="0"/>
              <a:t>Бања Лука, зграда ЦЕСТ-а у РС</a:t>
            </a:r>
            <a:r>
              <a:rPr lang="sr-Latn-BA" sz="1600" dirty="0"/>
              <a:t/>
            </a:r>
            <a:br>
              <a:rPr lang="sr-Latn-BA" sz="1600" dirty="0"/>
            </a:br>
            <a:r>
              <a:rPr lang="en-US" sz="1600" dirty="0"/>
              <a:t> </a:t>
            </a:r>
            <a:r>
              <a:rPr lang="sr-Latn-BA" sz="1400" dirty="0"/>
              <a:t/>
            </a:r>
            <a:br>
              <a:rPr lang="sr-Latn-BA" sz="1400" dirty="0"/>
            </a:br>
            <a:r>
              <a:rPr lang="sr-Cyrl-BA" sz="1400" dirty="0" smtClean="0"/>
              <a:t/>
            </a:r>
            <a:br>
              <a:rPr lang="sr-Cyrl-BA" sz="1400" dirty="0" smtClean="0"/>
            </a:br>
            <a:r>
              <a:rPr lang="sr-Cyrl-CS" sz="1200" dirty="0" smtClean="0"/>
              <a:t>понедјељак</a:t>
            </a:r>
            <a:r>
              <a:rPr lang="sr-Cyrl-CS" sz="1200" dirty="0"/>
              <a:t>, 15. октобар 2018. </a:t>
            </a:r>
            <a:r>
              <a:rPr lang="bs-Cyrl-BA" sz="1200" dirty="0"/>
              <a:t>г</a:t>
            </a:r>
            <a:r>
              <a:rPr lang="sr-Cyrl-CS" sz="1200" dirty="0"/>
              <a:t>одине</a:t>
            </a:r>
            <a:r>
              <a:rPr lang="sr-Latn-BA" sz="1400" dirty="0"/>
              <a:t/>
            </a:r>
            <a:br>
              <a:rPr lang="sr-Latn-BA" sz="1400" dirty="0"/>
            </a:br>
            <a:r>
              <a:rPr lang="en-US" sz="1400" dirty="0"/>
              <a:t> </a:t>
            </a:r>
            <a:r>
              <a:rPr lang="sr-Latn-BA" sz="1400" dirty="0"/>
              <a:t/>
            </a:r>
            <a:br>
              <a:rPr lang="sr-Latn-BA" sz="1400" dirty="0"/>
            </a:br>
            <a:endParaRPr lang="sr-Latn-BA" sz="1400" dirty="0"/>
          </a:p>
        </p:txBody>
      </p:sp>
      <p:sp>
        <p:nvSpPr>
          <p:cNvPr id="4" name="Subtitle 3"/>
          <p:cNvSpPr>
            <a:spLocks noGrp="1"/>
          </p:cNvSpPr>
          <p:nvPr>
            <p:ph type="subTitle" idx="1"/>
          </p:nvPr>
        </p:nvSpPr>
        <p:spPr>
          <a:xfrm>
            <a:off x="467544" y="5085184"/>
            <a:ext cx="3221400" cy="1066800"/>
          </a:xfrm>
        </p:spPr>
        <p:txBody>
          <a:bodyPr>
            <a:normAutofit/>
          </a:bodyPr>
          <a:lstStyle/>
          <a:p>
            <a:endParaRPr lang="sr-Cyrl-BA" sz="1200" dirty="0" smtClean="0">
              <a:latin typeface="+mj-lt"/>
            </a:endParaRPr>
          </a:p>
        </p:txBody>
      </p:sp>
      <p:sp>
        <p:nvSpPr>
          <p:cNvPr id="3" name="TextBox 2"/>
          <p:cNvSpPr txBox="1"/>
          <p:nvPr/>
        </p:nvSpPr>
        <p:spPr>
          <a:xfrm>
            <a:off x="5220072" y="5887889"/>
            <a:ext cx="3168352" cy="646331"/>
          </a:xfrm>
          <a:prstGeom prst="rect">
            <a:avLst/>
          </a:prstGeom>
          <a:noFill/>
        </p:spPr>
        <p:txBody>
          <a:bodyPr wrap="square" rtlCol="0">
            <a:spAutoFit/>
          </a:bodyPr>
          <a:lstStyle/>
          <a:p>
            <a:r>
              <a:rPr lang="sr-Cyrl-BA" sz="1200" dirty="0" smtClean="0">
                <a:latin typeface="+mj-lt"/>
              </a:rPr>
              <a:t>Окружни јавни тужилац Окружног јавног тужилаштва у Бањалуци </a:t>
            </a:r>
          </a:p>
          <a:p>
            <a:r>
              <a:rPr lang="sr-Cyrl-BA" sz="1200" dirty="0" smtClean="0">
                <a:latin typeface="+mj-lt"/>
              </a:rPr>
              <a:t>                                   </a:t>
            </a:r>
            <a:r>
              <a:rPr lang="sr-Cyrl-BA" sz="1200" b="1" dirty="0" smtClean="0">
                <a:latin typeface="+mj-lt"/>
              </a:rPr>
              <a:t>Биљана Јанковић</a:t>
            </a:r>
            <a:endParaRPr lang="sr-Latn-BA" sz="1200" b="1" dirty="0">
              <a:latin typeface="+mj-lt"/>
            </a:endParaRPr>
          </a:p>
        </p:txBody>
      </p:sp>
      <p:sp>
        <p:nvSpPr>
          <p:cNvPr id="5" name="TextBox 4"/>
          <p:cNvSpPr txBox="1"/>
          <p:nvPr/>
        </p:nvSpPr>
        <p:spPr>
          <a:xfrm>
            <a:off x="5220072" y="5300743"/>
            <a:ext cx="3384376" cy="646331"/>
          </a:xfrm>
          <a:prstGeom prst="rect">
            <a:avLst/>
          </a:prstGeom>
          <a:noFill/>
        </p:spPr>
        <p:txBody>
          <a:bodyPr wrap="square" rtlCol="0">
            <a:spAutoFit/>
          </a:bodyPr>
          <a:lstStyle/>
          <a:p>
            <a:r>
              <a:rPr lang="sr-Cyrl-BA" sz="1200" dirty="0" smtClean="0">
                <a:latin typeface="+mj-lt"/>
              </a:rPr>
              <a:t>Окружни судија Окружног суда у Бањалуци  </a:t>
            </a:r>
          </a:p>
          <a:p>
            <a:r>
              <a:rPr lang="sr-Cyrl-BA" sz="1200" dirty="0" smtClean="0">
                <a:latin typeface="+mj-lt"/>
              </a:rPr>
              <a:t>                                             </a:t>
            </a:r>
            <a:r>
              <a:rPr lang="sr-Cyrl-BA" sz="1200" b="1" dirty="0" smtClean="0">
                <a:latin typeface="+mj-lt"/>
              </a:rPr>
              <a:t>Олга Пантић</a:t>
            </a:r>
            <a:endParaRPr lang="sr-Latn-BA" sz="1200" b="1" dirty="0">
              <a:latin typeface="+mj-lt"/>
            </a:endParaRPr>
          </a:p>
        </p:txBody>
      </p:sp>
    </p:spTree>
    <p:extLst>
      <p:ext uri="{BB962C8B-B14F-4D97-AF65-F5344CB8AC3E}">
        <p14:creationId xmlns:p14="http://schemas.microsoft.com/office/powerpoint/2010/main" val="3601291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BA" dirty="0"/>
              <a:t>ЗАКЉУЧАК </a:t>
            </a:r>
            <a:br>
              <a:rPr lang="sr-Cyrl-BA" dirty="0"/>
            </a:br>
            <a:endParaRPr lang="sr-Latn-BA" dirty="0"/>
          </a:p>
        </p:txBody>
      </p:sp>
      <p:sp>
        <p:nvSpPr>
          <p:cNvPr id="3" name="Content Placeholder 2"/>
          <p:cNvSpPr>
            <a:spLocks noGrp="1"/>
          </p:cNvSpPr>
          <p:nvPr>
            <p:ph sz="quarter" idx="1"/>
          </p:nvPr>
        </p:nvSpPr>
        <p:spPr/>
        <p:txBody>
          <a:bodyPr>
            <a:normAutofit fontScale="85000" lnSpcReduction="20000"/>
          </a:bodyPr>
          <a:lstStyle/>
          <a:p>
            <a:pPr marL="114300" indent="0">
              <a:buNone/>
            </a:pPr>
            <a:r>
              <a:rPr lang="ru-RU" sz="2000" b="1" dirty="0"/>
              <a:t>Тужилац оптужницу може битно  мијењати  у погледу  описа начина извшења кривичног дјела, посљедице,виности, али све ове измјене морају бити битне, односно требају получити и измјену   правне квалификације.</a:t>
            </a:r>
          </a:p>
          <a:p>
            <a:pPr marL="114300" indent="0">
              <a:buNone/>
            </a:pPr>
            <a:r>
              <a:rPr lang="ru-RU" sz="2000" b="1" dirty="0"/>
              <a:t>Све ове измјене могу бити како у корист тако и на штету оптуженог.</a:t>
            </a:r>
          </a:p>
          <a:p>
            <a:pPr marL="114300" indent="0">
              <a:buNone/>
            </a:pPr>
            <a:r>
              <a:rPr lang="ru-RU" sz="2000" b="1" dirty="0"/>
              <a:t>Тужилац може оптужницу измјенити само на главном претресу, до завршетка истог.</a:t>
            </a:r>
          </a:p>
          <a:p>
            <a:pPr marL="114300" indent="0">
              <a:buNone/>
            </a:pPr>
            <a:r>
              <a:rPr lang="ru-RU" sz="2000" b="1" dirty="0"/>
              <a:t>Измјена оптужнице не може бити изван догађаја из прошлости који је основица и потврђене оптужнице, као ни изван личности оптужног.</a:t>
            </a:r>
          </a:p>
          <a:p>
            <a:pPr marL="114300" indent="0">
              <a:buNone/>
            </a:pPr>
            <a:endParaRPr lang="ru-RU" sz="2000" b="1" dirty="0"/>
          </a:p>
          <a:p>
            <a:pPr marL="114300" indent="0">
              <a:buNone/>
            </a:pPr>
            <a:r>
              <a:rPr lang="ru-RU" sz="2000" b="1" dirty="0"/>
              <a:t>Тужилац оптужницу мијења према субјктивној оцјени изведениох доказа, при чему то може бити и нова оцјена доказа које је већ цијенио и приликом подизања оптужнице.</a:t>
            </a:r>
          </a:p>
          <a:p>
            <a:pPr marL="114300" indent="0">
              <a:buNone/>
            </a:pPr>
            <a:endParaRPr lang="ru-RU" sz="2000" b="1" dirty="0"/>
          </a:p>
          <a:p>
            <a:pPr marL="114300" indent="0">
              <a:buNone/>
            </a:pPr>
            <a:r>
              <a:rPr lang="ru-RU" sz="2000" b="1" dirty="0"/>
              <a:t>Тужилац може мијењати оптужницу само у оквиру истог догађаја из прошлости који је основица оптужнице која се мијења, и у односу на личност истог оптуженог.</a:t>
            </a:r>
          </a:p>
          <a:p>
            <a:pPr marL="114300" indent="0">
              <a:buNone/>
            </a:pPr>
            <a:endParaRPr lang="sr-Latn-BA" dirty="0"/>
          </a:p>
        </p:txBody>
      </p:sp>
    </p:spTree>
    <p:extLst>
      <p:ext uri="{BB962C8B-B14F-4D97-AF65-F5344CB8AC3E}">
        <p14:creationId xmlns:p14="http://schemas.microsoft.com/office/powerpoint/2010/main" val="3332368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BA" dirty="0" smtClean="0"/>
              <a:t>Пракса</a:t>
            </a:r>
            <a:endParaRPr lang="sr-Latn-BA" dirty="0"/>
          </a:p>
        </p:txBody>
      </p:sp>
      <p:sp>
        <p:nvSpPr>
          <p:cNvPr id="3" name="Content Placeholder 2"/>
          <p:cNvSpPr>
            <a:spLocks noGrp="1"/>
          </p:cNvSpPr>
          <p:nvPr>
            <p:ph sz="quarter" idx="1"/>
          </p:nvPr>
        </p:nvSpPr>
        <p:spPr/>
        <p:txBody>
          <a:bodyPr/>
          <a:lstStyle/>
          <a:p>
            <a:pPr marL="114300" indent="0">
              <a:buNone/>
            </a:pPr>
            <a:endParaRPr lang="sr-Latn-BA" dirty="0"/>
          </a:p>
          <a:p>
            <a:pPr marL="114300" lvl="0" indent="0">
              <a:buNone/>
            </a:pPr>
            <a:r>
              <a:rPr lang="sr-Cyrl-CS" b="1" u="sng" dirty="0" smtClean="0"/>
              <a:t>Примјер 1</a:t>
            </a:r>
          </a:p>
          <a:p>
            <a:pPr lvl="1"/>
            <a:r>
              <a:rPr lang="sr-Cyrl-CS" dirty="0" smtClean="0"/>
              <a:t>Измјена на теже КД </a:t>
            </a:r>
          </a:p>
          <a:p>
            <a:pPr lvl="1"/>
            <a:r>
              <a:rPr lang="sr-Cyrl-CS" dirty="0" smtClean="0"/>
              <a:t>У тренутку кад нису изведени сви докази </a:t>
            </a:r>
          </a:p>
          <a:p>
            <a:pPr lvl="1"/>
            <a:r>
              <a:rPr lang="sr-Cyrl-CS" dirty="0" smtClean="0"/>
              <a:t>Измјена чињеничне основе </a:t>
            </a:r>
          </a:p>
          <a:p>
            <a:pPr lvl="1"/>
            <a:r>
              <a:rPr lang="sr-Cyrl-CS" dirty="0" smtClean="0"/>
              <a:t>Измјена правне квалификације</a:t>
            </a:r>
          </a:p>
          <a:p>
            <a:pPr lvl="1"/>
            <a:endParaRPr lang="sr-Latn-BA" dirty="0"/>
          </a:p>
          <a:p>
            <a:endParaRPr lang="sr-Latn-BA" dirty="0"/>
          </a:p>
        </p:txBody>
      </p:sp>
    </p:spTree>
    <p:extLst>
      <p:ext uri="{BB962C8B-B14F-4D97-AF65-F5344CB8AC3E}">
        <p14:creationId xmlns:p14="http://schemas.microsoft.com/office/powerpoint/2010/main" val="4105925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dirty="0"/>
          </a:p>
        </p:txBody>
      </p:sp>
      <p:sp>
        <p:nvSpPr>
          <p:cNvPr id="3" name="Content Placeholder 2"/>
          <p:cNvSpPr>
            <a:spLocks noGrp="1"/>
          </p:cNvSpPr>
          <p:nvPr>
            <p:ph sz="quarter" idx="1"/>
          </p:nvPr>
        </p:nvSpPr>
        <p:spPr/>
        <p:txBody>
          <a:bodyPr>
            <a:normAutofit fontScale="77500" lnSpcReduction="20000"/>
          </a:bodyPr>
          <a:lstStyle/>
          <a:p>
            <a:pPr marL="114300" lvl="1" indent="0">
              <a:buClr>
                <a:schemeClr val="accent1"/>
              </a:buClr>
              <a:buNone/>
            </a:pPr>
            <a:r>
              <a:rPr lang="sr-Cyrl-CS" sz="2100" b="1" u="sng" dirty="0" smtClean="0"/>
              <a:t>Примјер 2</a:t>
            </a:r>
          </a:p>
          <a:p>
            <a:pPr marL="114300" lvl="1" indent="0">
              <a:buClr>
                <a:schemeClr val="accent1"/>
              </a:buClr>
              <a:buNone/>
            </a:pPr>
            <a:endParaRPr lang="sr-Cyrl-CS" sz="2100" b="1" u="sng" dirty="0" smtClean="0"/>
          </a:p>
          <a:p>
            <a:r>
              <a:rPr lang="sr-Cyrl-CS" dirty="0" smtClean="0"/>
              <a:t>Прва измјена из чл. 235 ст.1 у  </a:t>
            </a:r>
            <a:r>
              <a:rPr lang="sr-Cyrl-CS" dirty="0"/>
              <a:t>чл. </a:t>
            </a:r>
            <a:r>
              <a:rPr lang="sr-Cyrl-CS" dirty="0" smtClean="0"/>
              <a:t>249 ст.1 КЗ РС – чињенично и правно </a:t>
            </a:r>
          </a:p>
          <a:p>
            <a:r>
              <a:rPr lang="sr-Cyrl-CS" dirty="0" smtClean="0"/>
              <a:t>У поновљеном првостепеном поступку друга измјена оптужнице </a:t>
            </a:r>
            <a:r>
              <a:rPr lang="sr-Cyrl-CS" dirty="0"/>
              <a:t>из чл. 235 ст.1 у  чл. </a:t>
            </a:r>
            <a:r>
              <a:rPr lang="sr-Cyrl-CS" dirty="0" smtClean="0"/>
              <a:t>235 ст.4 </a:t>
            </a:r>
            <a:r>
              <a:rPr lang="sr-Cyrl-CS" dirty="0"/>
              <a:t>КЗ РС – чињенично и правно </a:t>
            </a:r>
            <a:endParaRPr lang="sr-Cyrl-CS" dirty="0" smtClean="0"/>
          </a:p>
          <a:p>
            <a:r>
              <a:rPr lang="sr-Cyrl-CS" dirty="0" smtClean="0"/>
              <a:t>Другостепени суд доноси одбијајућу пресуду и то за КД</a:t>
            </a:r>
            <a:r>
              <a:rPr lang="sr-Cyrl-CS" dirty="0"/>
              <a:t> из чл. </a:t>
            </a:r>
            <a:r>
              <a:rPr lang="sr-Cyrl-CS" dirty="0" smtClean="0"/>
              <a:t>229 ст.5 Кривичног законика РС (по диспозицији идентично КД из чл.235 ст.5 КЗ РС)</a:t>
            </a:r>
          </a:p>
          <a:p>
            <a:r>
              <a:rPr lang="sr-Cyrl-CS" dirty="0"/>
              <a:t>Пресудом Врховног суда РС број 71 0 К 139071 17 Квл3 уважен је захтјев за заштиту законитости и утвђена </a:t>
            </a:r>
            <a:r>
              <a:rPr lang="sr-Cyrl-CS" dirty="0" smtClean="0"/>
              <a:t>је повреда </a:t>
            </a:r>
            <a:r>
              <a:rPr lang="sr-Cyrl-CS" dirty="0"/>
              <a:t>кривичног закона у корист оптуженог ДШ.</a:t>
            </a:r>
            <a:r>
              <a:rPr lang="sr-Cyrl-CS" dirty="0" smtClean="0"/>
              <a:t> </a:t>
            </a:r>
            <a:endParaRPr lang="sr-Cyrl-CS" dirty="0"/>
          </a:p>
          <a:p>
            <a:pPr lvl="0"/>
            <a:r>
              <a:rPr lang="sr-Cyrl-CS" sz="1500" dirty="0"/>
              <a:t>''Основано се захтјевом тврди да је погрешно правно схватање другостпеног суда по коме према одредбама члана 290. ЗКП РС јавни тужилац није могао измјенити оптужницу на поновљеном главном претресу прије него што се изведу сви докази који указују да се измјенило чињенично стање у односу на ранију оптужницу. По мишљењу овог суда, тужилац може измјенити оптужницу без обзира што таквој процесној радњи није претходила измјена садржаја изведених доказа или провођење нових доказа који би указивали на потребу за том процесном радњом, јер је за измјену оптужнице довољна и субјективна оцјена до тада изведених доказа на главном претресу до које је тужилац дошао.''</a:t>
            </a:r>
            <a:endParaRPr lang="sr-Latn-BA" sz="1500" dirty="0"/>
          </a:p>
          <a:p>
            <a:r>
              <a:rPr lang="sr-Cyrl-CS" sz="1500" b="1" dirty="0"/>
              <a:t> </a:t>
            </a:r>
            <a:endParaRPr lang="sr-Latn-BA" sz="1500" b="1" dirty="0"/>
          </a:p>
          <a:p>
            <a:endParaRPr lang="sr-Latn-BA" b="1" dirty="0"/>
          </a:p>
          <a:p>
            <a:endParaRPr lang="sr-Latn-BA" dirty="0"/>
          </a:p>
        </p:txBody>
      </p:sp>
    </p:spTree>
    <p:extLst>
      <p:ext uri="{BB962C8B-B14F-4D97-AF65-F5344CB8AC3E}">
        <p14:creationId xmlns:p14="http://schemas.microsoft.com/office/powerpoint/2010/main" val="2944676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dirty="0"/>
          </a:p>
        </p:txBody>
      </p:sp>
      <p:sp>
        <p:nvSpPr>
          <p:cNvPr id="3" name="Content Placeholder 2"/>
          <p:cNvSpPr>
            <a:spLocks noGrp="1"/>
          </p:cNvSpPr>
          <p:nvPr>
            <p:ph sz="quarter" idx="1"/>
          </p:nvPr>
        </p:nvSpPr>
        <p:spPr/>
        <p:txBody>
          <a:bodyPr>
            <a:normAutofit fontScale="92500"/>
          </a:bodyPr>
          <a:lstStyle/>
          <a:p>
            <a:pPr marL="114300" lvl="1" indent="0">
              <a:buClr>
                <a:schemeClr val="accent1"/>
              </a:buClr>
              <a:buNone/>
            </a:pPr>
            <a:r>
              <a:rPr lang="sr-Cyrl-CS" b="1" u="sng" dirty="0"/>
              <a:t>Примјер </a:t>
            </a:r>
            <a:r>
              <a:rPr lang="sr-Cyrl-CS" b="1" u="sng" dirty="0" smtClean="0"/>
              <a:t>3</a:t>
            </a:r>
          </a:p>
          <a:p>
            <a:pPr marL="457200" lvl="1" indent="-342900">
              <a:buClr>
                <a:schemeClr val="accent1"/>
              </a:buClr>
            </a:pPr>
            <a:r>
              <a:rPr lang="sr-Cyrl-CS" dirty="0"/>
              <a:t>д</a:t>
            </a:r>
            <a:r>
              <a:rPr lang="sr-Cyrl-CS" dirty="0" smtClean="0"/>
              <a:t>испозитив  оптужнице </a:t>
            </a:r>
          </a:p>
          <a:p>
            <a:pPr marL="457200" lvl="1" indent="-342900">
              <a:buClr>
                <a:schemeClr val="accent1"/>
              </a:buClr>
            </a:pPr>
            <a:r>
              <a:rPr lang="sr-Cyrl-CS" dirty="0"/>
              <a:t>д</a:t>
            </a:r>
            <a:r>
              <a:rPr lang="sr-Cyrl-CS" dirty="0" smtClean="0"/>
              <a:t>испозитив измјењене оптужнице</a:t>
            </a:r>
          </a:p>
          <a:p>
            <a:pPr marL="342900" lvl="1">
              <a:buClr>
                <a:schemeClr val="accent1"/>
              </a:buClr>
            </a:pPr>
            <a:r>
              <a:rPr lang="sr-Cyrl-CS" dirty="0" smtClean="0"/>
              <a:t>битна повреда </a:t>
            </a:r>
            <a:r>
              <a:rPr lang="sr-Cyrl-CS" dirty="0"/>
              <a:t>одредаба кривичног поступка </a:t>
            </a:r>
            <a:r>
              <a:rPr lang="sr-Cyrl-CS" dirty="0" smtClean="0"/>
              <a:t>из </a:t>
            </a:r>
            <a:r>
              <a:rPr lang="sr-Cyrl-CS" dirty="0"/>
              <a:t>члана 311 став 2 у вези са чланом 290 ЗКП РС</a:t>
            </a:r>
            <a:r>
              <a:rPr lang="sr-Cyrl-CS" dirty="0" smtClean="0"/>
              <a:t>.</a:t>
            </a:r>
          </a:p>
          <a:p>
            <a:pPr marL="342900" lvl="1">
              <a:buClr>
                <a:schemeClr val="accent1"/>
              </a:buClr>
            </a:pPr>
            <a:r>
              <a:rPr lang="sr-Cyrl-CS" dirty="0"/>
              <a:t>''У конкретној ситуацији, између првобитног описа дјела и описа дјела у измјењеној оптужници, постоји истовјетност у основном догађају, тако да измјењена оптужница, без обзира што се ради о измјени чињеничних навода и правне квалификације дијела, не захтијева покретање новог поступка, с обзиром да између пробитно поднесене оптужнице и описа дјела у измјењеној оптужници постоји истовјетност у основним елементима. Како се ради о истовјетности основног  догађаја суд је био дужан да прихвати измјењену оптужницу...'</a:t>
            </a:r>
            <a:endParaRPr lang="sr-Latn-BA" dirty="0"/>
          </a:p>
          <a:p>
            <a:pPr marL="342900" lvl="1">
              <a:buClr>
                <a:schemeClr val="accent1"/>
              </a:buClr>
            </a:pPr>
            <a:endParaRPr lang="sr-Latn-BA" b="1" dirty="0"/>
          </a:p>
          <a:p>
            <a:pPr marL="342900" lvl="1">
              <a:buClr>
                <a:schemeClr val="accent1"/>
              </a:buClr>
            </a:pPr>
            <a:endParaRPr lang="sr-Cyrl-CS" b="1" dirty="0"/>
          </a:p>
          <a:p>
            <a:endParaRPr lang="sr-Latn-BA" dirty="0"/>
          </a:p>
        </p:txBody>
      </p:sp>
    </p:spTree>
    <p:extLst>
      <p:ext uri="{BB962C8B-B14F-4D97-AF65-F5344CB8AC3E}">
        <p14:creationId xmlns:p14="http://schemas.microsoft.com/office/powerpoint/2010/main" val="1820422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dirty="0"/>
          </a:p>
        </p:txBody>
      </p:sp>
      <p:sp>
        <p:nvSpPr>
          <p:cNvPr id="3" name="Content Placeholder 2"/>
          <p:cNvSpPr>
            <a:spLocks noGrp="1"/>
          </p:cNvSpPr>
          <p:nvPr>
            <p:ph sz="quarter" idx="1"/>
          </p:nvPr>
        </p:nvSpPr>
        <p:spPr/>
        <p:txBody>
          <a:bodyPr>
            <a:normAutofit fontScale="92500" lnSpcReduction="10000"/>
          </a:bodyPr>
          <a:lstStyle/>
          <a:p>
            <a:pPr marL="114300" lvl="1" indent="0">
              <a:buClr>
                <a:schemeClr val="accent1"/>
              </a:buClr>
              <a:buNone/>
            </a:pPr>
            <a:r>
              <a:rPr lang="sr-Cyrl-CS" b="1" u="sng" dirty="0"/>
              <a:t>Примјер </a:t>
            </a:r>
            <a:r>
              <a:rPr lang="sr-Cyrl-CS" b="1" u="sng" dirty="0" smtClean="0"/>
              <a:t>4</a:t>
            </a:r>
          </a:p>
          <a:p>
            <a:pPr marL="114300" lvl="1" indent="0">
              <a:buClr>
                <a:schemeClr val="accent1"/>
              </a:buClr>
              <a:buNone/>
            </a:pPr>
            <a:endParaRPr lang="sr-Cyrl-CS" b="1" u="sng" dirty="0" smtClean="0"/>
          </a:p>
          <a:p>
            <a:pPr marL="342900" lvl="1">
              <a:buClr>
                <a:schemeClr val="accent1"/>
              </a:buClr>
            </a:pPr>
            <a:r>
              <a:rPr lang="sr-Cyrl-BA" dirty="0" smtClean="0"/>
              <a:t>Оптужница подигнуна због кр</a:t>
            </a:r>
            <a:r>
              <a:rPr lang="bs-Latn-BA" dirty="0"/>
              <a:t>ивично</a:t>
            </a:r>
            <a:r>
              <a:rPr lang="sr-Cyrl-BA" dirty="0"/>
              <a:t>г</a:t>
            </a:r>
            <a:r>
              <a:rPr lang="bs-Latn-BA" dirty="0"/>
              <a:t> дјела убиства из члана 36 став 2 тачка 6 преузетог  </a:t>
            </a:r>
            <a:r>
              <a:rPr lang="bs-Latn-BA" dirty="0" smtClean="0"/>
              <a:t>КЗ СР Би</a:t>
            </a:r>
            <a:r>
              <a:rPr lang="sr-Cyrl-BA" dirty="0" smtClean="0"/>
              <a:t>Х</a:t>
            </a:r>
            <a:r>
              <a:rPr lang="bs-Latn-BA" dirty="0" smtClean="0"/>
              <a:t> </a:t>
            </a:r>
            <a:r>
              <a:rPr lang="bs-Latn-BA" dirty="0"/>
              <a:t>у вези са чланом 22 </a:t>
            </a:r>
            <a:r>
              <a:rPr lang="bs-Latn-BA" dirty="0" smtClean="0"/>
              <a:t>К</a:t>
            </a:r>
            <a:r>
              <a:rPr lang="sr-Cyrl-BA" dirty="0" smtClean="0"/>
              <a:t>З</a:t>
            </a:r>
            <a:r>
              <a:rPr lang="bs-Latn-BA" dirty="0" smtClean="0"/>
              <a:t> СФРЈ.</a:t>
            </a:r>
            <a:endParaRPr lang="sr-Cyrl-BA" dirty="0" smtClean="0"/>
          </a:p>
          <a:p>
            <a:pPr marL="342900" lvl="1">
              <a:buClr>
                <a:schemeClr val="accent1"/>
              </a:buClr>
            </a:pPr>
            <a:r>
              <a:rPr lang="sr-Cyrl-BA" dirty="0" smtClean="0"/>
              <a:t>Измјена писменим поднеском </a:t>
            </a:r>
          </a:p>
          <a:p>
            <a:pPr marL="342900" lvl="1">
              <a:buClr>
                <a:schemeClr val="accent1"/>
              </a:buClr>
            </a:pPr>
            <a:r>
              <a:rPr lang="sr-Cyrl-BA" dirty="0" smtClean="0"/>
              <a:t>Чињенично Тужилац додаје преамбулу </a:t>
            </a:r>
            <a:endParaRPr lang="sr-Latn-BA" dirty="0"/>
          </a:p>
          <a:p>
            <a:pPr marL="342900" lvl="1">
              <a:buClr>
                <a:schemeClr val="accent1"/>
              </a:buClr>
            </a:pPr>
            <a:r>
              <a:rPr lang="sr-Latn-BA" sz="1500" dirty="0"/>
              <a:t>Кршећи правила међународног права садржана у члану 3 став 1. тачке 1 под а), Четврте женевске конвенције о заштити грађанских лица за вријеме рата од 12. августа 1949. године, члану 13  став 2  у вези са чланом 4 став 2 тачка а), Допунског протокола уз наведену Конвенцију о заштити жртава немеђународних оружаних сукоба од 08. јуна 1977. године (Протокол II), за вријеме оружаног сукоба који се у времену од прве половине  априла 1992. године, па најкасније до краја новембра 1995. године, одвијао на простору Босне и Херцеговине између организованих оружаних снага Војске Републике Српске, с једне стране, и Армије Босне и Херцеговине и Хрватског вијећа одбране,</a:t>
            </a:r>
            <a:r>
              <a:rPr lang="sr-Cyrl-BA" sz="1500" dirty="0" smtClean="0"/>
              <a:t>...............</a:t>
            </a:r>
          </a:p>
          <a:p>
            <a:pPr marL="342900" lvl="1">
              <a:buClr>
                <a:schemeClr val="accent1"/>
              </a:buClr>
            </a:pPr>
            <a:r>
              <a:rPr lang="sr-Cyrl-BA" sz="1600" dirty="0"/>
              <a:t>П</a:t>
            </a:r>
            <a:r>
              <a:rPr lang="sr-Cyrl-BA" sz="1600" dirty="0" smtClean="0"/>
              <a:t>отом </a:t>
            </a:r>
            <a:r>
              <a:rPr lang="sr-Cyrl-BA" sz="1600" dirty="0"/>
              <a:t>врши и измјену правне квлификације у кривично дјело </a:t>
            </a:r>
            <a:r>
              <a:rPr lang="bs-Latn-BA" sz="1600" dirty="0"/>
              <a:t>ратног злочина против цивилног становништва из члана 142 став 1, у вези са чланом 22, </a:t>
            </a:r>
            <a:r>
              <a:rPr lang="bs-Latn-BA" sz="1600" dirty="0" smtClean="0"/>
              <a:t>К</a:t>
            </a:r>
            <a:r>
              <a:rPr lang="sr-Cyrl-BA" sz="1600" dirty="0" smtClean="0"/>
              <a:t>З</a:t>
            </a:r>
            <a:r>
              <a:rPr lang="bs-Latn-BA" sz="1600" dirty="0" smtClean="0"/>
              <a:t> СФ</a:t>
            </a:r>
            <a:r>
              <a:rPr lang="sr-Cyrl-BA" sz="1600" dirty="0" smtClean="0"/>
              <a:t>Р</a:t>
            </a:r>
            <a:r>
              <a:rPr lang="bs-Latn-BA" sz="1600" dirty="0" smtClean="0"/>
              <a:t>Ј.</a:t>
            </a:r>
            <a:endParaRPr lang="sr-Latn-BA" sz="1600" dirty="0"/>
          </a:p>
          <a:p>
            <a:pPr marL="342900" lvl="1">
              <a:buClr>
                <a:schemeClr val="accent1"/>
              </a:buClr>
            </a:pPr>
            <a:endParaRPr lang="sr-Cyrl-CS" sz="1500" b="1" dirty="0"/>
          </a:p>
        </p:txBody>
      </p:sp>
    </p:spTree>
    <p:extLst>
      <p:ext uri="{BB962C8B-B14F-4D97-AF65-F5344CB8AC3E}">
        <p14:creationId xmlns:p14="http://schemas.microsoft.com/office/powerpoint/2010/main" val="2838122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sz="quarter" idx="1"/>
          </p:nvPr>
        </p:nvSpPr>
        <p:spPr/>
        <p:txBody>
          <a:bodyPr>
            <a:normAutofit fontScale="85000" lnSpcReduction="20000"/>
          </a:bodyPr>
          <a:lstStyle/>
          <a:p>
            <a:pPr marL="114300" lvl="1" indent="0">
              <a:buClr>
                <a:schemeClr val="accent1"/>
              </a:buClr>
              <a:buNone/>
            </a:pPr>
            <a:r>
              <a:rPr lang="sr-Cyrl-CS" b="1" u="sng" dirty="0" smtClean="0"/>
              <a:t>Примјер 5</a:t>
            </a:r>
            <a:endParaRPr lang="sr-Cyrl-CS" b="1" u="sng" dirty="0"/>
          </a:p>
          <a:p>
            <a:r>
              <a:rPr lang="sr-Cyrl-BA" dirty="0"/>
              <a:t>и</a:t>
            </a:r>
            <a:r>
              <a:rPr lang="sr-Cyrl-BA" dirty="0" smtClean="0"/>
              <a:t>змјена чињеничне основе оптужнице са  измјеном правне квалификације на блаже ( из 387 став 3 у </a:t>
            </a:r>
            <a:r>
              <a:rPr lang="sr-Cyrl-BA" smtClean="0"/>
              <a:t>387 став </a:t>
            </a:r>
            <a:r>
              <a:rPr lang="sr-Cyrl-BA" smtClean="0"/>
              <a:t>2 </a:t>
            </a:r>
            <a:r>
              <a:rPr lang="sr-Cyrl-BA" smtClean="0"/>
              <a:t>КЗ РС)</a:t>
            </a:r>
            <a:endParaRPr lang="sr-Cyrl-BA" dirty="0" smtClean="0"/>
          </a:p>
          <a:p>
            <a:r>
              <a:rPr lang="sr-Cyrl-BA" dirty="0" smtClean="0"/>
              <a:t>према чињеничној основи оптужнице полицијиски службеници су предузели радњу која је описана </a:t>
            </a:r>
            <a:r>
              <a:rPr lang="sr-Cyrl-BA" b="1" dirty="0" smtClean="0"/>
              <a:t>: </a:t>
            </a:r>
            <a:r>
              <a:rPr lang="sr-Cyrl-BA" dirty="0" smtClean="0"/>
              <a:t>„...те због утврђивања идентитета и основа сумње на извршење кривичног дјела фалсификовања новца лишили га слободе и сјели у његово возило како би у ПС обавили службене радње...</a:t>
            </a:r>
            <a:r>
              <a:rPr lang="sr-Cyrl-BA" b="1" dirty="0" smtClean="0"/>
              <a:t>“</a:t>
            </a:r>
          </a:p>
          <a:p>
            <a:r>
              <a:rPr lang="sr-Cyrl-BA" dirty="0"/>
              <a:t>у</a:t>
            </a:r>
            <a:r>
              <a:rPr lang="sr-Cyrl-BA" dirty="0" smtClean="0"/>
              <a:t> току главног претреса одбрана је озбиљно довела у питање службену радњу лишења слободе</a:t>
            </a:r>
          </a:p>
          <a:p>
            <a:r>
              <a:rPr lang="sr-Cyrl-BA" dirty="0"/>
              <a:t>и</a:t>
            </a:r>
            <a:r>
              <a:rPr lang="sr-Cyrl-BA" dirty="0" smtClean="0"/>
              <a:t>з тог разлога тужилац мјења чињенични опис тако да исти гласи :</a:t>
            </a:r>
            <a:r>
              <a:rPr lang="sr-Cyrl-BA" b="1" dirty="0" smtClean="0"/>
              <a:t> </a:t>
            </a:r>
            <a:r>
              <a:rPr lang="sr-Cyrl-BA" dirty="0" smtClean="0"/>
              <a:t>„...предузели службену радњу провјере и утврђивања његовог идентитета на начин  да су му издали усмену наредбу да са својим возилом иде у ПС Прњавор...</a:t>
            </a:r>
            <a:r>
              <a:rPr lang="sr-Cyrl-BA" b="1" dirty="0" smtClean="0"/>
              <a:t>“</a:t>
            </a:r>
          </a:p>
          <a:p>
            <a:endParaRPr lang="sr-Latn-BA" b="1" dirty="0"/>
          </a:p>
        </p:txBody>
      </p:sp>
    </p:spTree>
    <p:extLst>
      <p:ext uri="{BB962C8B-B14F-4D97-AF65-F5344CB8AC3E}">
        <p14:creationId xmlns:p14="http://schemas.microsoft.com/office/powerpoint/2010/main" val="1790916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sz="quarter" idx="1"/>
          </p:nvPr>
        </p:nvSpPr>
        <p:spPr/>
        <p:txBody>
          <a:bodyPr/>
          <a:lstStyle/>
          <a:p>
            <a:pPr marL="0" indent="0">
              <a:buNone/>
            </a:pPr>
            <a:r>
              <a:rPr lang="sr-Cyrl-BA" sz="1800" b="1" u="sng" dirty="0" smtClean="0"/>
              <a:t>Примјер 6</a:t>
            </a:r>
          </a:p>
          <a:p>
            <a:r>
              <a:rPr lang="sr-Cyrl-BA" sz="1800" dirty="0" smtClean="0"/>
              <a:t>Пресуда суда БиХ бр. С1 1 К 007511 15КЖК</a:t>
            </a:r>
          </a:p>
          <a:p>
            <a:r>
              <a:rPr lang="sr-Cyrl-BA" sz="1800" dirty="0" smtClean="0"/>
              <a:t>Измјена оптужнице  на поновљеном главном претрсу према упутама укидног рјешења Апелационог вијећа</a:t>
            </a:r>
          </a:p>
          <a:p>
            <a:r>
              <a:rPr lang="sr-Cyrl-BA" sz="1800" dirty="0" smtClean="0"/>
              <a:t>„Након што је извео своје доказе на главном претресу тужилац је у складу с тим измјенио оптужницу полазећи управо од оног што је  ранијом приликом апелационо вијеће изложило, па би одступање од раније одлуке од стране овог вијећа значило кршење забране </a:t>
            </a:r>
            <a:r>
              <a:rPr lang="sr-Latn-BA" sz="1800" dirty="0" smtClean="0"/>
              <a:t>venire contra factum proprium.“</a:t>
            </a:r>
          </a:p>
          <a:p>
            <a:endParaRPr lang="sr-Latn-BA" sz="1800" dirty="0"/>
          </a:p>
        </p:txBody>
      </p:sp>
    </p:spTree>
    <p:extLst>
      <p:ext uri="{BB962C8B-B14F-4D97-AF65-F5344CB8AC3E}">
        <p14:creationId xmlns:p14="http://schemas.microsoft.com/office/powerpoint/2010/main" val="1642126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BA" dirty="0" smtClean="0"/>
              <a:t>Дискусија</a:t>
            </a:r>
            <a:endParaRPr lang="sr-Latn-BA" dirty="0"/>
          </a:p>
        </p:txBody>
      </p:sp>
      <p:sp>
        <p:nvSpPr>
          <p:cNvPr id="3" name="Content Placeholder 2"/>
          <p:cNvSpPr>
            <a:spLocks noGrp="1"/>
          </p:cNvSpPr>
          <p:nvPr>
            <p:ph sz="quarter" idx="1"/>
          </p:nvPr>
        </p:nvSpPr>
        <p:spPr/>
        <p:txBody>
          <a:bodyPr>
            <a:normAutofit fontScale="85000" lnSpcReduction="20000"/>
          </a:bodyPr>
          <a:lstStyle/>
          <a:p>
            <a:pPr marL="0" lvl="0" indent="0" algn="just">
              <a:lnSpc>
                <a:spcPct val="115000"/>
              </a:lnSpc>
              <a:spcAft>
                <a:spcPts val="1000"/>
              </a:spcAft>
              <a:buNone/>
            </a:pPr>
            <a:r>
              <a:rPr lang="sr-Cyrl-BA" b="1" u="sng" dirty="0" smtClean="0">
                <a:latin typeface="Times New Roman"/>
                <a:ea typeface="Calibri"/>
                <a:cs typeface="Times New Roman"/>
              </a:rPr>
              <a:t>Примјер 1</a:t>
            </a:r>
            <a:endParaRPr lang="sr-Latn-BA" sz="2000" u="sng" dirty="0">
              <a:latin typeface="Calibri"/>
              <a:ea typeface="Calibri"/>
              <a:cs typeface="Times New Roman"/>
            </a:endParaRPr>
          </a:p>
          <a:p>
            <a:pPr algn="just">
              <a:lnSpc>
                <a:spcPct val="115000"/>
              </a:lnSpc>
              <a:spcAft>
                <a:spcPts val="1000"/>
              </a:spcAft>
            </a:pPr>
            <a:r>
              <a:rPr lang="sr-Cyrl-BA" dirty="0">
                <a:latin typeface="Times New Roman"/>
                <a:ea typeface="Calibri"/>
                <a:cs typeface="Times New Roman"/>
              </a:rPr>
              <a:t>За дискусију сматрамо занимљивом пресуду Окружног суда у Бањалуци број 11 0 К 0040000 10 К против Ј.С. због кривичног дјела Убиство у покушају из члана 148 став 1 КЗ РС у вези са чланом 20 КЗ РС прекфвлификованог у кривично дјело изазивање опште опасности из члана 402 став 3  у вези са ставом 1 КЗ РС.</a:t>
            </a:r>
            <a:endParaRPr lang="sr-Latn-BA" sz="2000" dirty="0">
              <a:latin typeface="Calibri"/>
              <a:ea typeface="Calibri"/>
              <a:cs typeface="Times New Roman"/>
            </a:endParaRPr>
          </a:p>
          <a:p>
            <a:pPr algn="just">
              <a:lnSpc>
                <a:spcPct val="115000"/>
              </a:lnSpc>
              <a:spcAft>
                <a:spcPts val="1000"/>
              </a:spcAft>
            </a:pPr>
            <a:r>
              <a:rPr lang="sr-Cyrl-BA" dirty="0">
                <a:latin typeface="Times New Roman"/>
                <a:ea typeface="Calibri"/>
                <a:cs typeface="Times New Roman"/>
              </a:rPr>
              <a:t>Наиме, преквалификација је извршена од стране суда, на блаже дјело, али из сасвим друге главе кривичног закона и у погледу сасвим другог заштиног објекта.</a:t>
            </a:r>
            <a:endParaRPr lang="sr-Latn-BA" sz="2000" dirty="0">
              <a:latin typeface="Calibri"/>
              <a:ea typeface="Calibri"/>
              <a:cs typeface="Times New Roman"/>
            </a:endParaRPr>
          </a:p>
          <a:p>
            <a:pPr algn="just">
              <a:lnSpc>
                <a:spcPct val="115000"/>
              </a:lnSpc>
              <a:spcAft>
                <a:spcPts val="1000"/>
              </a:spcAft>
            </a:pPr>
            <a:r>
              <a:rPr lang="sr-Cyrl-BA" dirty="0">
                <a:latin typeface="Times New Roman"/>
                <a:ea typeface="Calibri"/>
                <a:cs typeface="Times New Roman"/>
              </a:rPr>
              <a:t>Пресуда је потврђена од стране Врховног суда РС под бројем 11 0 К 0040000 10 Кж2 од 21.04.2011. године.</a:t>
            </a:r>
            <a:endParaRPr lang="sr-Latn-BA" sz="2000" dirty="0">
              <a:latin typeface="Calibri"/>
              <a:ea typeface="Calibri"/>
              <a:cs typeface="Times New Roman"/>
            </a:endParaRPr>
          </a:p>
          <a:p>
            <a:r>
              <a:rPr lang="sr-Cyrl-BA" dirty="0">
                <a:latin typeface="Times New Roman"/>
                <a:ea typeface="Calibri"/>
              </a:rPr>
              <a:t>Сматрате ли да је суд могао извршити измјену правне кфалификације на начин како је то учинио?</a:t>
            </a:r>
            <a:endParaRPr lang="sr-Latn-BA" dirty="0"/>
          </a:p>
        </p:txBody>
      </p:sp>
    </p:spTree>
    <p:extLst>
      <p:ext uri="{BB962C8B-B14F-4D97-AF65-F5344CB8AC3E}">
        <p14:creationId xmlns:p14="http://schemas.microsoft.com/office/powerpoint/2010/main" val="4163142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560"/>
            <a:ext cx="7467600" cy="1143000"/>
          </a:xfrm>
        </p:spPr>
        <p:txBody>
          <a:bodyPr/>
          <a:lstStyle/>
          <a:p>
            <a:endParaRPr lang="sr-Latn-BA"/>
          </a:p>
        </p:txBody>
      </p:sp>
      <p:sp>
        <p:nvSpPr>
          <p:cNvPr id="3" name="Content Placeholder 2"/>
          <p:cNvSpPr>
            <a:spLocks noGrp="1"/>
          </p:cNvSpPr>
          <p:nvPr>
            <p:ph sz="quarter" idx="1"/>
          </p:nvPr>
        </p:nvSpPr>
        <p:spPr>
          <a:xfrm>
            <a:off x="467544" y="476672"/>
            <a:ext cx="7467600" cy="6213304"/>
          </a:xfrm>
        </p:spPr>
        <p:txBody>
          <a:bodyPr>
            <a:normAutofit fontScale="62500" lnSpcReduction="20000"/>
          </a:bodyPr>
          <a:lstStyle/>
          <a:p>
            <a:pPr marL="0" indent="0">
              <a:buNone/>
            </a:pPr>
            <a:r>
              <a:rPr lang="ru-RU" b="1" u="sng" dirty="0" smtClean="0"/>
              <a:t>Примјер 2</a:t>
            </a:r>
            <a:endParaRPr lang="ru-RU" b="1" u="sng" dirty="0"/>
          </a:p>
          <a:p>
            <a:pPr marL="0" indent="0">
              <a:buNone/>
            </a:pPr>
            <a:r>
              <a:rPr lang="ru-RU" dirty="0"/>
              <a:t>Оптужницом Окружног тужилаштва у Бањалуци, оптуженом Ђ.Г. стављнео је на терет извршење кривичног дјела Изнуда из члана 242. став 2. КЗ РС.</a:t>
            </a:r>
          </a:p>
          <a:p>
            <a:pPr marL="0" indent="0">
              <a:buNone/>
            </a:pPr>
            <a:r>
              <a:rPr lang="ru-RU" dirty="0"/>
              <a:t>Окружни суд је донио ослобађајућу пресуду јер нема довољно доказа да је оптужени имао свијест и вољу у погледу примјене силе у односу на оштећене у намјери наплате дуга.</a:t>
            </a:r>
          </a:p>
          <a:p>
            <a:pPr marL="0" indent="0">
              <a:buNone/>
            </a:pPr>
            <a:r>
              <a:rPr lang="ru-RU" dirty="0"/>
              <a:t>Тужилац у жалби истрајава на постојању довољно доказа у погледу кривичног дјела Изнуда, али указује и на следеће: „И коначно ако суд прихвата у цијелости одбрану оптуженог, па прихвата и то да је оптужени хтио мирним путем, без присиле, наплатити дуг, а шаљући код оштећеног лице које је пронашао тражећи неког ко утјерује дуг, онда су у најмању руку остварна обиљежја кривичног дјела из члана 397. став 2 .КЗ РС, па цијенећи одредбе члана 294. став 2. ЗКП-а, суд је могао оптуженог измјеном квалификације осудити за то кривично дјело.“</a:t>
            </a:r>
          </a:p>
          <a:p>
            <a:pPr marL="0" indent="0">
              <a:buNone/>
            </a:pPr>
            <a:r>
              <a:rPr lang="ru-RU" dirty="0"/>
              <a:t>Навод из </a:t>
            </a:r>
            <a:r>
              <a:rPr lang="ru-RU" dirty="0" smtClean="0"/>
              <a:t>пресуде </a:t>
            </a:r>
            <a:r>
              <a:rPr lang="ru-RU" dirty="0"/>
              <a:t>Врховног  суда РС  број 11 0 К 012982 14 Кж 2 :</a:t>
            </a:r>
          </a:p>
          <a:p>
            <a:pPr marL="0" indent="0">
              <a:buNone/>
            </a:pPr>
            <a:r>
              <a:rPr lang="ru-RU" dirty="0"/>
              <a:t>Неосновани су и жалбени наводи да је првостепени суд измјеном квалификације, могао оптуженог огласити кривим за кривично дјело самовлашће из члана 397. став 2. КЗ РС. Наиме, и поред тога што суд није везан за приједлоге тужиоца у погледу правне оцјене дјела, суд би прекорачио оптужбу да је оптуженог огласио кривим за кривично дјело самовлашће из члана 397. став 2. КЗ РС, без обзира што је ово кривично дјело лакше од кривичног дјела изнуде из члана 242 став 2. КЗ РС. Ово из разлога што приликом оцјене да ли се ради о лакшем кривичном дјелу, од оног за које је неко лице оптужено, висина запријећене казне није једино мјерило, већ се мора водити рачуна и о томе да лице не буде осуђено за неко генусно друго кривично дјело, а у конкретном случају, кривично дјело самовлашће је друго кривично дјело, које је садржано у глави тридесет –</a:t>
            </a:r>
          </a:p>
          <a:p>
            <a:pPr marL="0" indent="0">
              <a:buNone/>
            </a:pPr>
            <a:r>
              <a:rPr lang="ru-RU" dirty="0"/>
              <a:t>Сматрате ли да је тужилац  требао измјенити оптужницу, и да ли је и у овом случају суд могао извршити преквалфикацију?</a:t>
            </a:r>
          </a:p>
          <a:p>
            <a:pPr marL="0" indent="0">
              <a:buNone/>
            </a:pPr>
            <a:endParaRPr lang="sr-Latn-BA" dirty="0"/>
          </a:p>
        </p:txBody>
      </p:sp>
    </p:spTree>
    <p:extLst>
      <p:ext uri="{BB962C8B-B14F-4D97-AF65-F5344CB8AC3E}">
        <p14:creationId xmlns:p14="http://schemas.microsoft.com/office/powerpoint/2010/main" val="2134765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sz="quarter" idx="1"/>
          </p:nvPr>
        </p:nvSpPr>
        <p:spPr/>
        <p:txBody>
          <a:bodyPr>
            <a:normAutofit fontScale="62500" lnSpcReduction="20000"/>
          </a:bodyPr>
          <a:lstStyle/>
          <a:p>
            <a:pPr algn="ctr">
              <a:lnSpc>
                <a:spcPct val="115000"/>
              </a:lnSpc>
              <a:spcAft>
                <a:spcPts val="1000"/>
              </a:spcAft>
            </a:pPr>
            <a:r>
              <a:rPr lang="sr-Cyrl-BA" b="1" dirty="0">
                <a:latin typeface="Times New Roman"/>
                <a:ea typeface="Calibri"/>
                <a:cs typeface="Times New Roman"/>
              </a:rPr>
              <a:t>Питања из области „Границе диспонирања оптужницом“</a:t>
            </a:r>
            <a:endParaRPr lang="sr-Latn-BA" sz="2000" dirty="0">
              <a:latin typeface="Calibri"/>
              <a:ea typeface="Calibri"/>
              <a:cs typeface="Times New Roman"/>
            </a:endParaRPr>
          </a:p>
          <a:p>
            <a:pPr marL="342900" lvl="0" indent="-342900" algn="just">
              <a:lnSpc>
                <a:spcPct val="115000"/>
              </a:lnSpc>
              <a:spcAft>
                <a:spcPts val="0"/>
              </a:spcAft>
              <a:buFont typeface="+mj-lt"/>
              <a:buAutoNum type="arabicPeriod"/>
            </a:pPr>
            <a:r>
              <a:rPr lang="sr-Cyrl-BA" dirty="0">
                <a:latin typeface="Times New Roman"/>
                <a:ea typeface="Calibri"/>
                <a:cs typeface="Times New Roman"/>
              </a:rPr>
              <a:t>Ко може измјенити оптужницу?</a:t>
            </a:r>
            <a:endParaRPr lang="sr-Latn-BA" sz="2000" dirty="0">
              <a:latin typeface="Calibri"/>
              <a:ea typeface="Calibri"/>
              <a:cs typeface="Times New Roman"/>
            </a:endParaRPr>
          </a:p>
          <a:p>
            <a:pPr marL="342900" lvl="0" indent="-342900" algn="just">
              <a:lnSpc>
                <a:spcPct val="115000"/>
              </a:lnSpc>
              <a:spcAft>
                <a:spcPts val="0"/>
              </a:spcAft>
              <a:buFont typeface="+mj-lt"/>
              <a:buAutoNum type="arabicPeriod"/>
            </a:pPr>
            <a:r>
              <a:rPr lang="sr-Cyrl-BA" dirty="0">
                <a:latin typeface="Times New Roman"/>
                <a:ea typeface="Calibri"/>
                <a:cs typeface="Times New Roman"/>
              </a:rPr>
              <a:t>Може ли тужилац измјенити оптужницу на рочишту за изјашњење о кривици?</a:t>
            </a:r>
            <a:endParaRPr lang="sr-Latn-BA" sz="2000" dirty="0">
              <a:latin typeface="Calibri"/>
              <a:ea typeface="Calibri"/>
              <a:cs typeface="Times New Roman"/>
            </a:endParaRPr>
          </a:p>
          <a:p>
            <a:pPr marL="342900" lvl="0" indent="-342900" algn="just">
              <a:lnSpc>
                <a:spcPct val="115000"/>
              </a:lnSpc>
              <a:spcAft>
                <a:spcPts val="0"/>
              </a:spcAft>
              <a:buFont typeface="+mj-lt"/>
              <a:buAutoNum type="arabicPeriod"/>
            </a:pPr>
            <a:r>
              <a:rPr lang="sr-Cyrl-BA" dirty="0">
                <a:latin typeface="Times New Roman"/>
                <a:ea typeface="Calibri"/>
                <a:cs typeface="Times New Roman"/>
              </a:rPr>
              <a:t>Када може измјенити оптужницу?</a:t>
            </a:r>
            <a:endParaRPr lang="sr-Latn-BA" sz="2000" dirty="0">
              <a:latin typeface="Calibri"/>
              <a:ea typeface="Calibri"/>
              <a:cs typeface="Times New Roman"/>
            </a:endParaRPr>
          </a:p>
          <a:p>
            <a:pPr marL="342900" lvl="0" indent="-342900" algn="just">
              <a:lnSpc>
                <a:spcPct val="115000"/>
              </a:lnSpc>
              <a:spcAft>
                <a:spcPts val="0"/>
              </a:spcAft>
              <a:buFont typeface="+mj-lt"/>
              <a:buAutoNum type="arabicPeriod"/>
            </a:pPr>
            <a:r>
              <a:rPr lang="sr-Cyrl-BA" dirty="0">
                <a:latin typeface="Times New Roman"/>
                <a:ea typeface="Calibri"/>
                <a:cs typeface="Times New Roman"/>
              </a:rPr>
              <a:t>Може ли тужилац измјенити оптужницу само на основу нове оцјене доказа?</a:t>
            </a:r>
            <a:endParaRPr lang="sr-Latn-BA" sz="2000" dirty="0">
              <a:latin typeface="Calibri"/>
              <a:ea typeface="Calibri"/>
              <a:cs typeface="Times New Roman"/>
            </a:endParaRPr>
          </a:p>
          <a:p>
            <a:pPr marL="342900" lvl="0" indent="-342900" algn="just">
              <a:lnSpc>
                <a:spcPct val="115000"/>
              </a:lnSpc>
              <a:spcAft>
                <a:spcPts val="0"/>
              </a:spcAft>
              <a:buFont typeface="+mj-lt"/>
              <a:buAutoNum type="arabicPeriod"/>
            </a:pPr>
            <a:r>
              <a:rPr lang="sr-Cyrl-BA" dirty="0">
                <a:latin typeface="Times New Roman"/>
                <a:ea typeface="Calibri"/>
                <a:cs typeface="Times New Roman"/>
              </a:rPr>
              <a:t>Да ли тужилац може мијењати оптужницу тако да оптуженог ставља у неповољнији положај?</a:t>
            </a:r>
            <a:endParaRPr lang="sr-Latn-BA" sz="2000" dirty="0">
              <a:latin typeface="Calibri"/>
              <a:ea typeface="Calibri"/>
              <a:cs typeface="Times New Roman"/>
            </a:endParaRPr>
          </a:p>
          <a:p>
            <a:pPr marL="342900" lvl="0" indent="-342900" algn="just">
              <a:lnSpc>
                <a:spcPct val="115000"/>
              </a:lnSpc>
              <a:spcAft>
                <a:spcPts val="0"/>
              </a:spcAft>
              <a:buFont typeface="+mj-lt"/>
              <a:buAutoNum type="arabicPeriod"/>
            </a:pPr>
            <a:r>
              <a:rPr lang="sr-Cyrl-BA" dirty="0">
                <a:latin typeface="Times New Roman"/>
                <a:ea typeface="Calibri"/>
                <a:cs typeface="Times New Roman"/>
              </a:rPr>
              <a:t>Може ли тужилац измјенити оптужницу у поновљеном поступку?</a:t>
            </a:r>
            <a:r>
              <a:rPr lang="bs-Latn-BA" dirty="0">
                <a:latin typeface="Times New Roman"/>
                <a:ea typeface="Calibri"/>
                <a:cs typeface="Times New Roman"/>
              </a:rPr>
              <a:t>(</a:t>
            </a:r>
            <a:r>
              <a:rPr lang="sr-Cyrl-BA" dirty="0">
                <a:latin typeface="Times New Roman"/>
                <a:ea typeface="Calibri"/>
                <a:cs typeface="Times New Roman"/>
              </a:rPr>
              <a:t>након што је пресуда укинута)</a:t>
            </a:r>
            <a:endParaRPr lang="sr-Latn-BA" sz="2000" dirty="0">
              <a:latin typeface="Calibri"/>
              <a:ea typeface="Calibri"/>
              <a:cs typeface="Times New Roman"/>
            </a:endParaRPr>
          </a:p>
          <a:p>
            <a:pPr marL="342900" lvl="0" indent="-342900" algn="just">
              <a:lnSpc>
                <a:spcPct val="115000"/>
              </a:lnSpc>
              <a:spcAft>
                <a:spcPts val="0"/>
              </a:spcAft>
              <a:buFont typeface="+mj-lt"/>
              <a:buAutoNum type="arabicPeriod"/>
            </a:pPr>
            <a:r>
              <a:rPr lang="sr-Cyrl-BA" dirty="0">
                <a:latin typeface="Times New Roman"/>
                <a:ea typeface="Calibri"/>
                <a:cs typeface="Times New Roman"/>
              </a:rPr>
              <a:t>Може ли тужилац проширити оптужницу новим кривичним дјелом?</a:t>
            </a:r>
            <a:endParaRPr lang="sr-Latn-BA" sz="2000" dirty="0">
              <a:latin typeface="Calibri"/>
              <a:ea typeface="Calibri"/>
              <a:cs typeface="Times New Roman"/>
            </a:endParaRPr>
          </a:p>
          <a:p>
            <a:pPr marL="342900" lvl="0" indent="-342900" algn="just">
              <a:lnSpc>
                <a:spcPct val="115000"/>
              </a:lnSpc>
              <a:spcAft>
                <a:spcPts val="0"/>
              </a:spcAft>
              <a:buFont typeface="+mj-lt"/>
              <a:buAutoNum type="arabicPeriod"/>
            </a:pPr>
            <a:r>
              <a:rPr lang="sr-Cyrl-BA" dirty="0">
                <a:latin typeface="Times New Roman"/>
                <a:ea typeface="Calibri"/>
                <a:cs typeface="Times New Roman"/>
              </a:rPr>
              <a:t>По ком жалбеном основу се тужилац жали у случају да суд није прихватио измјењену оптужницу?</a:t>
            </a:r>
            <a:endParaRPr lang="sr-Latn-BA" sz="2000" dirty="0">
              <a:latin typeface="Calibri"/>
              <a:ea typeface="Calibri"/>
              <a:cs typeface="Times New Roman"/>
            </a:endParaRPr>
          </a:p>
          <a:p>
            <a:pPr marL="342900" lvl="0" indent="-342900" algn="just">
              <a:lnSpc>
                <a:spcPct val="115000"/>
              </a:lnSpc>
              <a:spcAft>
                <a:spcPts val="0"/>
              </a:spcAft>
              <a:buFont typeface="+mj-lt"/>
              <a:buAutoNum type="arabicPeriod"/>
            </a:pPr>
            <a:r>
              <a:rPr lang="sr-Cyrl-BA" dirty="0">
                <a:latin typeface="Times New Roman"/>
                <a:ea typeface="Calibri"/>
                <a:cs typeface="Times New Roman"/>
              </a:rPr>
              <a:t>Да ли је измјена оптужницу само дискреционо право тужиоца или је  то и његова дужност?</a:t>
            </a:r>
            <a:endParaRPr lang="sr-Latn-BA" sz="2000" dirty="0">
              <a:latin typeface="Calibri"/>
              <a:ea typeface="Calibri"/>
              <a:cs typeface="Times New Roman"/>
            </a:endParaRPr>
          </a:p>
          <a:p>
            <a:pPr marL="342900" lvl="0" indent="-342900" algn="just">
              <a:lnSpc>
                <a:spcPct val="115000"/>
              </a:lnSpc>
              <a:spcAft>
                <a:spcPts val="1000"/>
              </a:spcAft>
              <a:buFont typeface="+mj-lt"/>
              <a:buAutoNum type="arabicPeriod"/>
            </a:pPr>
            <a:r>
              <a:rPr lang="sr-Cyrl-BA" dirty="0">
                <a:latin typeface="Times New Roman"/>
                <a:ea typeface="Calibri"/>
                <a:cs typeface="Times New Roman"/>
              </a:rPr>
              <a:t>Да ли се свака измјена чињеничне основе сматра измјеном оптужнице?</a:t>
            </a:r>
            <a:endParaRPr lang="sr-Latn-BA" sz="2000" dirty="0">
              <a:latin typeface="Calibri"/>
              <a:ea typeface="Calibri"/>
              <a:cs typeface="Times New Roman"/>
            </a:endParaRPr>
          </a:p>
          <a:p>
            <a:pPr marL="0" indent="0">
              <a:buNone/>
            </a:pPr>
            <a:endParaRPr lang="sr-Latn-BA" dirty="0"/>
          </a:p>
        </p:txBody>
      </p:sp>
    </p:spTree>
    <p:extLst>
      <p:ext uri="{BB962C8B-B14F-4D97-AF65-F5344CB8AC3E}">
        <p14:creationId xmlns:p14="http://schemas.microsoft.com/office/powerpoint/2010/main" val="4039772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620000" cy="1143000"/>
          </a:xfrm>
        </p:spPr>
        <p:txBody>
          <a:bodyPr>
            <a:normAutofit fontScale="90000"/>
          </a:bodyPr>
          <a:lstStyle/>
          <a:p>
            <a:pPr marL="114300" lvl="0" algn="ctr">
              <a:spcBef>
                <a:spcPct val="20000"/>
              </a:spcBef>
            </a:pPr>
            <a:r>
              <a:rPr lang="sr-Cyrl-BA" sz="5400" dirty="0" smtClean="0"/>
              <a:t> </a:t>
            </a:r>
            <a:r>
              <a:rPr lang="sr-Cyrl-BA" sz="2800" b="1" spc="0" dirty="0" smtClean="0">
                <a:solidFill>
                  <a:srgbClr val="2F2B20"/>
                </a:solidFill>
                <a:latin typeface="Calibri"/>
                <a:ea typeface="+mn-ea"/>
                <a:cs typeface="+mn-cs"/>
              </a:rPr>
              <a:t/>
            </a:r>
            <a:br>
              <a:rPr lang="sr-Cyrl-BA" sz="2800" b="1" spc="0" dirty="0" smtClean="0">
                <a:solidFill>
                  <a:srgbClr val="2F2B20"/>
                </a:solidFill>
                <a:latin typeface="Calibri"/>
                <a:ea typeface="+mn-ea"/>
                <a:cs typeface="+mn-cs"/>
              </a:rPr>
            </a:br>
            <a:r>
              <a:rPr lang="sr-Cyrl-BA" dirty="0" smtClean="0">
                <a:solidFill>
                  <a:srgbClr val="675E47"/>
                </a:solidFill>
              </a:rPr>
              <a:t>Границе диспонирања оптужницом</a:t>
            </a:r>
            <a:r>
              <a:rPr lang="sr-Latn-BA" sz="2200" spc="0" dirty="0">
                <a:solidFill>
                  <a:srgbClr val="2F2B20"/>
                </a:solidFill>
                <a:latin typeface="Calibri"/>
                <a:ea typeface="+mn-ea"/>
                <a:cs typeface="+mn-cs"/>
              </a:rPr>
              <a:t/>
            </a:r>
            <a:br>
              <a:rPr lang="sr-Latn-BA" sz="2200" spc="0" dirty="0">
                <a:solidFill>
                  <a:srgbClr val="2F2B20"/>
                </a:solidFill>
                <a:latin typeface="Calibri"/>
                <a:ea typeface="+mn-ea"/>
                <a:cs typeface="+mn-cs"/>
              </a:rPr>
            </a:br>
            <a:endParaRPr lang="sr-Latn-BA" dirty="0"/>
          </a:p>
        </p:txBody>
      </p:sp>
      <p:sp>
        <p:nvSpPr>
          <p:cNvPr id="3" name="Content Placeholder 2"/>
          <p:cNvSpPr>
            <a:spLocks noGrp="1"/>
          </p:cNvSpPr>
          <p:nvPr>
            <p:ph sz="quarter" idx="1"/>
          </p:nvPr>
        </p:nvSpPr>
        <p:spPr/>
        <p:txBody>
          <a:bodyPr>
            <a:normAutofit/>
          </a:bodyPr>
          <a:lstStyle/>
          <a:p>
            <a:r>
              <a:rPr lang="sr-Cyrl-BA" dirty="0" smtClean="0"/>
              <a:t>У </a:t>
            </a:r>
            <a:r>
              <a:rPr lang="sr-Cyrl-BA" dirty="0"/>
              <a:t>презентацији ћемо се бавити правима и дужностима тужиоца у погледу диспонирања оптужницом, или да тако кажемо крајњим могућностима тужиоца да оптужницом исцрпи  утврђено чињенично стање с циљем да учинилац кривичног дјела и стварно одговара управо за то почињено кривично дјело.</a:t>
            </a:r>
            <a:endParaRPr lang="sr-Latn-BA" dirty="0"/>
          </a:p>
          <a:p>
            <a:r>
              <a:rPr lang="sr-Cyrl-BA" dirty="0"/>
              <a:t>Када је могућа измјена оптужница, под којим условима, да ли је то право или дужност тужиоца, која су ограничења, и који је задњи моменат за измјену оптужнице су питања на која ћемо покушати дати одговор у овом раду.</a:t>
            </a:r>
            <a:endParaRPr lang="sr-Latn-BA" dirty="0"/>
          </a:p>
          <a:p>
            <a:endParaRPr lang="sr-Latn-BA" dirty="0"/>
          </a:p>
        </p:txBody>
      </p:sp>
    </p:spTree>
    <p:extLst>
      <p:ext uri="{BB962C8B-B14F-4D97-AF65-F5344CB8AC3E}">
        <p14:creationId xmlns:p14="http://schemas.microsoft.com/office/powerpoint/2010/main" val="726361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sz="quarter" idx="1"/>
          </p:nvPr>
        </p:nvSpPr>
        <p:spPr/>
        <p:txBody>
          <a:bodyPr>
            <a:normAutofit/>
          </a:bodyPr>
          <a:lstStyle/>
          <a:p>
            <a:pPr marL="0" indent="0" algn="ctr">
              <a:buNone/>
            </a:pPr>
            <a:r>
              <a:rPr lang="sr-Cyrl-BA" sz="5400" dirty="0" smtClean="0">
                <a:solidFill>
                  <a:schemeClr val="accent1">
                    <a:lumMod val="60000"/>
                    <a:lumOff val="40000"/>
                  </a:schemeClr>
                </a:solidFill>
              </a:rPr>
              <a:t>ХВАЛА НА ПАЖЊИ </a:t>
            </a:r>
            <a:endParaRPr lang="sr-Latn-BA" sz="5400" dirty="0">
              <a:solidFill>
                <a:schemeClr val="accent1">
                  <a:lumMod val="60000"/>
                  <a:lumOff val="40000"/>
                </a:schemeClr>
              </a:solidFill>
            </a:endParaRPr>
          </a:p>
        </p:txBody>
      </p:sp>
      <p:pic>
        <p:nvPicPr>
          <p:cNvPr id="1027" name="Picture 3" descr="C:\Users\Korisnik\AppData\Local\Microsoft\Windows\Temporary Internet Files\Content.IE5\WLUEIP3V\face-smil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5246007"/>
            <a:ext cx="1611993" cy="1611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48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dirty="0" smtClean="0"/>
              <a:t/>
            </a:r>
            <a:br>
              <a:rPr lang="sr-Cyrl-BA" dirty="0" smtClean="0"/>
            </a:br>
            <a:endParaRPr lang="sr-Latn-BA" dirty="0"/>
          </a:p>
        </p:txBody>
      </p:sp>
      <p:sp>
        <p:nvSpPr>
          <p:cNvPr id="3" name="Content Placeholder 2"/>
          <p:cNvSpPr>
            <a:spLocks noGrp="1"/>
          </p:cNvSpPr>
          <p:nvPr>
            <p:ph sz="quarter" idx="1"/>
          </p:nvPr>
        </p:nvSpPr>
        <p:spPr/>
        <p:txBody>
          <a:bodyPr/>
          <a:lstStyle/>
          <a:p>
            <a:r>
              <a:rPr lang="sr-Cyrl-BA" dirty="0"/>
              <a:t>„Tужилац диспонира оптужницом током главног претреса. И без ове одредбе, његово основно право да оптужницу подиже и заступа, или да од ње одустане, по приципу </a:t>
            </a:r>
            <a:r>
              <a:rPr lang="bs-Latn-BA" i="1" dirty="0"/>
              <a:t>maiori minor inest</a:t>
            </a:r>
            <a:r>
              <a:rPr lang="bs-Latn-BA" dirty="0"/>
              <a:t> </a:t>
            </a:r>
            <a:r>
              <a:rPr lang="sr-Cyrl-CS" dirty="0"/>
              <a:t>подразумевало би и право да је прилагођава и мења</a:t>
            </a:r>
            <a:r>
              <a:rPr lang="bs-Latn-BA" dirty="0"/>
              <a:t>“.*</a:t>
            </a:r>
            <a:endParaRPr lang="sr-Latn-BA" dirty="0"/>
          </a:p>
          <a:p>
            <a:endParaRPr lang="sr-Latn-BA" dirty="0"/>
          </a:p>
        </p:txBody>
      </p:sp>
      <p:sp>
        <p:nvSpPr>
          <p:cNvPr id="6" name="TextBox 5"/>
          <p:cNvSpPr txBox="1"/>
          <p:nvPr/>
        </p:nvSpPr>
        <p:spPr>
          <a:xfrm>
            <a:off x="0" y="6507856"/>
            <a:ext cx="8460432" cy="230832"/>
          </a:xfrm>
          <a:prstGeom prst="rect">
            <a:avLst/>
          </a:prstGeom>
          <a:noFill/>
        </p:spPr>
        <p:txBody>
          <a:bodyPr wrap="square" rtlCol="0">
            <a:spAutoFit/>
          </a:bodyPr>
          <a:lstStyle/>
          <a:p>
            <a:r>
              <a:rPr lang="ru-RU" sz="900" dirty="0"/>
              <a:t>*Г.Илић, М.Мајић, С.Бељански и А.Трешњев (2015), Коментар законика о кривичном поступку, Осмо  измењено и допуњено издање, Службени гласник. Београд, </a:t>
            </a:r>
            <a:r>
              <a:rPr lang="ru-RU" sz="900" dirty="0" smtClean="0"/>
              <a:t>923.</a:t>
            </a:r>
            <a:endParaRPr lang="sr-Latn-BA" sz="900" dirty="0"/>
          </a:p>
        </p:txBody>
      </p:sp>
    </p:spTree>
    <p:extLst>
      <p:ext uri="{BB962C8B-B14F-4D97-AF65-F5344CB8AC3E}">
        <p14:creationId xmlns:p14="http://schemas.microsoft.com/office/powerpoint/2010/main" val="2474551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BA" dirty="0"/>
              <a:t>ИЗМЈЕНА ОПТУЖНИЦЕ</a:t>
            </a:r>
            <a:br>
              <a:rPr lang="sr-Cyrl-BA" dirty="0"/>
            </a:br>
            <a:endParaRPr lang="sr-Latn-BA" dirty="0"/>
          </a:p>
        </p:txBody>
      </p:sp>
      <p:sp>
        <p:nvSpPr>
          <p:cNvPr id="3" name="Content Placeholder 2"/>
          <p:cNvSpPr>
            <a:spLocks noGrp="1"/>
          </p:cNvSpPr>
          <p:nvPr>
            <p:ph sz="quarter" idx="1"/>
          </p:nvPr>
        </p:nvSpPr>
        <p:spPr/>
        <p:txBody>
          <a:bodyPr>
            <a:normAutofit/>
          </a:bodyPr>
          <a:lstStyle/>
          <a:p>
            <a:r>
              <a:rPr lang="sr-Cyrl-CS" dirty="0" smtClean="0"/>
              <a:t>Члан </a:t>
            </a:r>
            <a:r>
              <a:rPr lang="sr-Cyrl-CS" dirty="0"/>
              <a:t>290. </a:t>
            </a:r>
            <a:r>
              <a:rPr lang="sr-Cyrl-CS" dirty="0" smtClean="0"/>
              <a:t>Закона о кривичном поступку  Републике Српске (</a:t>
            </a:r>
            <a:r>
              <a:rPr lang="sr-Cyrl-CS" sz="1800" i="1" dirty="0" smtClean="0"/>
              <a:t>Сл. Гласник РС бр. 53/12</a:t>
            </a:r>
            <a:r>
              <a:rPr lang="sr-Cyrl-CS" dirty="0" smtClean="0"/>
              <a:t>) </a:t>
            </a:r>
            <a:r>
              <a:rPr lang="bs-Latn-BA" dirty="0"/>
              <a:t>:</a:t>
            </a:r>
            <a:endParaRPr lang="sr-Latn-BA" dirty="0"/>
          </a:p>
          <a:p>
            <a:r>
              <a:rPr lang="sr-Cyrl-CS" dirty="0"/>
              <a:t>Ако тужилац оцјени да изведени докази указују да се измјенило чињенично стање изнесено у оптужници, он може на главном претресу измјенити оптужницу. Због припремања одбране главни претрес се може одгодити. У овом случају се не врши потврђивање оптужнице.</a:t>
            </a:r>
            <a:endParaRPr lang="sr-Latn-BA" dirty="0"/>
          </a:p>
          <a:p>
            <a:endParaRPr lang="sr-Latn-BA" dirty="0"/>
          </a:p>
        </p:txBody>
      </p:sp>
      <p:sp>
        <p:nvSpPr>
          <p:cNvPr id="4" name="TextBox 3"/>
          <p:cNvSpPr txBox="1"/>
          <p:nvPr/>
        </p:nvSpPr>
        <p:spPr>
          <a:xfrm>
            <a:off x="107504" y="6237312"/>
            <a:ext cx="8208912" cy="646331"/>
          </a:xfrm>
          <a:prstGeom prst="rect">
            <a:avLst/>
          </a:prstGeom>
          <a:noFill/>
        </p:spPr>
        <p:txBody>
          <a:bodyPr wrap="square" rtlCol="0">
            <a:spAutoFit/>
          </a:bodyPr>
          <a:lstStyle/>
          <a:p>
            <a:r>
              <a:rPr lang="ru-RU" sz="900" dirty="0"/>
              <a:t> Закон о јавним тужилаштвима Републике Српске - Службени гласник Републике Српске бр. 69/16 умјесто ранијег термина „тужилац“ користи термин „јавни тужилац“. Тај термин користи и ЗКП РС. Закон о тужилаштву БиХ - Службени гласник БиХ“ бр. 49/09, Закон о федералном тужилаштву Ф БиХ - Службени новине Ф БиХ бр. 19/03 и Закон о Тужилаштву Брчко Д БиХ - Службени гласник Б Д БиХ бр. 19/07 користе термин “тужилац“. Тај термин користе и ЗКП БиХ, ЗКП Ф БиХ и ЗКП </a:t>
            </a:r>
            <a:r>
              <a:rPr lang="ru-RU" sz="900" dirty="0" smtClean="0"/>
              <a:t>  Б </a:t>
            </a:r>
            <a:r>
              <a:rPr lang="ru-RU" sz="900" dirty="0"/>
              <a:t>Д БиХ.</a:t>
            </a:r>
            <a:endParaRPr lang="sr-Latn-BA" sz="900" dirty="0"/>
          </a:p>
        </p:txBody>
      </p:sp>
    </p:spTree>
    <p:extLst>
      <p:ext uri="{BB962C8B-B14F-4D97-AF65-F5344CB8AC3E}">
        <p14:creationId xmlns:p14="http://schemas.microsoft.com/office/powerpoint/2010/main" val="108411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sz="quarter" idx="1"/>
          </p:nvPr>
        </p:nvSpPr>
        <p:spPr/>
        <p:txBody>
          <a:bodyPr/>
          <a:lstStyle/>
          <a:p>
            <a:r>
              <a:rPr lang="sr-Cyrl-CS" dirty="0"/>
              <a:t>Измјена оптужнице повјерена је тужиоцу</a:t>
            </a:r>
            <a:r>
              <a:rPr lang="sr-Cyrl-CS" dirty="0" smtClean="0"/>
              <a:t>.</a:t>
            </a:r>
            <a:endParaRPr lang="sr-Latn-BA" dirty="0"/>
          </a:p>
          <a:p>
            <a:r>
              <a:rPr lang="sr-Cyrl-BA" dirty="0" smtClean="0"/>
              <a:t>принцип  акузаторности</a:t>
            </a:r>
          </a:p>
          <a:p>
            <a:r>
              <a:rPr lang="sr-Cyrl-CS" dirty="0" smtClean="0"/>
              <a:t>принцип </a:t>
            </a:r>
            <a:r>
              <a:rPr lang="sr-Cyrl-CS" dirty="0"/>
              <a:t>легалитета </a:t>
            </a:r>
            <a:endParaRPr lang="sr-Cyrl-CS" dirty="0" smtClean="0"/>
          </a:p>
          <a:p>
            <a:r>
              <a:rPr lang="sr-Cyrl-CS" dirty="0" smtClean="0"/>
              <a:t>дискреционо </a:t>
            </a:r>
            <a:r>
              <a:rPr lang="sr-Cyrl-CS" dirty="0"/>
              <a:t>право </a:t>
            </a:r>
            <a:endParaRPr lang="sr-Latn-BA" dirty="0"/>
          </a:p>
        </p:txBody>
      </p:sp>
    </p:spTree>
    <p:extLst>
      <p:ext uri="{BB962C8B-B14F-4D97-AF65-F5344CB8AC3E}">
        <p14:creationId xmlns:p14="http://schemas.microsoft.com/office/powerpoint/2010/main" val="1856620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sz="quarter" idx="1"/>
          </p:nvPr>
        </p:nvSpPr>
        <p:spPr/>
        <p:txBody>
          <a:bodyPr/>
          <a:lstStyle/>
          <a:p>
            <a:r>
              <a:rPr lang="sr-Cyrl-CS" b="1" dirty="0"/>
              <a:t>Оцјена изведених доказа</a:t>
            </a:r>
            <a:endParaRPr lang="sr-Latn-BA" dirty="0"/>
          </a:p>
          <a:p>
            <a:r>
              <a:rPr lang="sr-Cyrl-CS" dirty="0"/>
              <a:t>„Оцена да изведени докази указују на чињенично стање другачије од оног у оптужници припада искључиво тужиоцу. Такву оцену он није дужан да образлаже ни суду, ни учесницима поступка“*</a:t>
            </a:r>
            <a:endParaRPr lang="sr-Latn-BA" dirty="0"/>
          </a:p>
          <a:p>
            <a:endParaRPr lang="sr-Latn-BA" dirty="0"/>
          </a:p>
        </p:txBody>
      </p:sp>
      <p:sp>
        <p:nvSpPr>
          <p:cNvPr id="4" name="TextBox 3"/>
          <p:cNvSpPr txBox="1"/>
          <p:nvPr/>
        </p:nvSpPr>
        <p:spPr>
          <a:xfrm>
            <a:off x="100151" y="6620876"/>
            <a:ext cx="8280920" cy="230832"/>
          </a:xfrm>
          <a:prstGeom prst="rect">
            <a:avLst/>
          </a:prstGeom>
          <a:noFill/>
        </p:spPr>
        <p:txBody>
          <a:bodyPr wrap="square" rtlCol="0">
            <a:spAutoFit/>
          </a:bodyPr>
          <a:lstStyle/>
          <a:p>
            <a:r>
              <a:rPr lang="ru-RU" sz="900" dirty="0"/>
              <a:t>Г.Илић, М.Мајић, С.Бељански и А.Трешњев (2015), Коментар законика о кривичном поступку, Осмо  измењено и допуњено издање, Службени гласник. Београд, 923.</a:t>
            </a:r>
            <a:endParaRPr lang="sr-Latn-BA" sz="900" dirty="0"/>
          </a:p>
        </p:txBody>
      </p:sp>
    </p:spTree>
    <p:extLst>
      <p:ext uri="{BB962C8B-B14F-4D97-AF65-F5344CB8AC3E}">
        <p14:creationId xmlns:p14="http://schemas.microsoft.com/office/powerpoint/2010/main" val="2242396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sz="quarter" idx="1"/>
          </p:nvPr>
        </p:nvSpPr>
        <p:spPr/>
        <p:txBody>
          <a:bodyPr>
            <a:normAutofit fontScale="92500"/>
          </a:bodyPr>
          <a:lstStyle/>
          <a:p>
            <a:r>
              <a:rPr lang="sr-Cyrl-CS" dirty="0"/>
              <a:t>Изведени докази требају указивати да се чињеничено стање измјенило у односу на оно изнесено у оптужници.</a:t>
            </a:r>
            <a:endParaRPr lang="sr-Latn-BA" dirty="0"/>
          </a:p>
          <a:p>
            <a:r>
              <a:rPr lang="sr-Cyrl-BA" dirty="0" smtClean="0"/>
              <a:t>Разликовати прецизирање и измјену оптужнице </a:t>
            </a:r>
          </a:p>
          <a:p>
            <a:r>
              <a:rPr lang="sr-Cyrl-CS" dirty="0" smtClean="0"/>
              <a:t>Измену </a:t>
            </a:r>
            <a:r>
              <a:rPr lang="sr-Cyrl-CS" dirty="0"/>
              <a:t>оптужнице у смислу наведеног законског прописа представља изостављање, додавање или замена чињеница и околности у чињеничном опису дела у оптужници које се односе на битна обележја кривичног дела или на квалификаторне или привилегирајуће околности, облик виности или друге околности које упућују на строже или блаже кажњавање, укратко, оних чињеница или околности од којих зависи примена закона</a:t>
            </a:r>
            <a:r>
              <a:rPr lang="sr-Cyrl-CS" dirty="0" smtClean="0"/>
              <a:t>..*</a:t>
            </a:r>
            <a:endParaRPr lang="sr-Latn-BA" dirty="0"/>
          </a:p>
          <a:p>
            <a:endParaRPr lang="sr-Latn-BA" b="1" dirty="0"/>
          </a:p>
        </p:txBody>
      </p:sp>
      <p:sp>
        <p:nvSpPr>
          <p:cNvPr id="4" name="TextBox 3"/>
          <p:cNvSpPr txBox="1"/>
          <p:nvPr/>
        </p:nvSpPr>
        <p:spPr>
          <a:xfrm>
            <a:off x="0" y="6525344"/>
            <a:ext cx="8460432" cy="230832"/>
          </a:xfrm>
          <a:prstGeom prst="rect">
            <a:avLst/>
          </a:prstGeom>
          <a:noFill/>
        </p:spPr>
        <p:txBody>
          <a:bodyPr wrap="square" rtlCol="0">
            <a:spAutoFit/>
          </a:bodyPr>
          <a:lstStyle/>
          <a:p>
            <a:r>
              <a:rPr lang="ru-RU" sz="900" dirty="0" smtClean="0"/>
              <a:t>Извор</a:t>
            </a:r>
            <a:r>
              <a:rPr lang="ru-RU" sz="900" dirty="0"/>
              <a:t>: Сириус, судска пракса на интернету, Основ: Закон о кривичном поступку, Датум:05.06.1999. Број: КЖ 1.161/92</a:t>
            </a:r>
            <a:endParaRPr lang="sr-Latn-BA" sz="900" dirty="0"/>
          </a:p>
        </p:txBody>
      </p:sp>
    </p:spTree>
    <p:extLst>
      <p:ext uri="{BB962C8B-B14F-4D97-AF65-F5344CB8AC3E}">
        <p14:creationId xmlns:p14="http://schemas.microsoft.com/office/powerpoint/2010/main" val="101090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a:p>
        </p:txBody>
      </p:sp>
      <p:sp>
        <p:nvSpPr>
          <p:cNvPr id="3" name="Content Placeholder 2"/>
          <p:cNvSpPr>
            <a:spLocks noGrp="1"/>
          </p:cNvSpPr>
          <p:nvPr>
            <p:ph sz="quarter" idx="1"/>
          </p:nvPr>
        </p:nvSpPr>
        <p:spPr/>
        <p:txBody>
          <a:bodyPr/>
          <a:lstStyle/>
          <a:p>
            <a:r>
              <a:rPr lang="sr-Cyrl-CS" b="1" dirty="0"/>
              <a:t>Главни </a:t>
            </a:r>
            <a:r>
              <a:rPr lang="sr-Cyrl-CS" b="1" dirty="0" smtClean="0"/>
              <a:t>претрес</a:t>
            </a:r>
          </a:p>
          <a:p>
            <a:r>
              <a:rPr lang="sr-Cyrl-CS" b="1" dirty="0"/>
              <a:t>Н</a:t>
            </a:r>
            <a:r>
              <a:rPr lang="sr-Cyrl-CS" b="1" dirty="0" smtClean="0"/>
              <a:t>акон </a:t>
            </a:r>
            <a:r>
              <a:rPr lang="sr-Cyrl-CS" b="1" dirty="0"/>
              <a:t>што докази буду </a:t>
            </a:r>
            <a:r>
              <a:rPr lang="sr-Cyrl-CS" b="1" dirty="0" smtClean="0"/>
              <a:t>изведени</a:t>
            </a:r>
          </a:p>
          <a:p>
            <a:r>
              <a:rPr lang="sr-Cyrl-BA" b="1" dirty="0" smtClean="0"/>
              <a:t>...„да </a:t>
            </a:r>
            <a:r>
              <a:rPr lang="sr-Cyrl-BA" b="1" dirty="0"/>
              <a:t>би тужилац оптужницу могао мењати не од доношења рјешења да се главни претрес одржи, него тек након почетка доказног поступак и стицања могућности да се изведени докази другачије оцене“.* </a:t>
            </a:r>
            <a:endParaRPr lang="sr-Latn-BA" b="1" dirty="0"/>
          </a:p>
          <a:p>
            <a:endParaRPr lang="sr-Latn-BA" b="1" dirty="0"/>
          </a:p>
        </p:txBody>
      </p:sp>
      <p:sp>
        <p:nvSpPr>
          <p:cNvPr id="4" name="TextBox 3"/>
          <p:cNvSpPr txBox="1"/>
          <p:nvPr/>
        </p:nvSpPr>
        <p:spPr>
          <a:xfrm>
            <a:off x="35496" y="6525344"/>
            <a:ext cx="8352928" cy="230832"/>
          </a:xfrm>
          <a:prstGeom prst="rect">
            <a:avLst/>
          </a:prstGeom>
          <a:noFill/>
        </p:spPr>
        <p:txBody>
          <a:bodyPr wrap="square" rtlCol="0">
            <a:spAutoFit/>
          </a:bodyPr>
          <a:lstStyle/>
          <a:p>
            <a:r>
              <a:rPr lang="ru-RU" sz="900" dirty="0"/>
              <a:t>Г.Илић, М.Мајић, С.Бељански и А.Трешњев (2015), Коментар законика о кривичном поступку, Осмо  измењено и допуњено издање, Службени гласник. Београд, 923</a:t>
            </a:r>
            <a:endParaRPr lang="sr-Latn-BA" sz="900" dirty="0"/>
          </a:p>
        </p:txBody>
      </p:sp>
    </p:spTree>
    <p:extLst>
      <p:ext uri="{BB962C8B-B14F-4D97-AF65-F5344CB8AC3E}">
        <p14:creationId xmlns:p14="http://schemas.microsoft.com/office/powerpoint/2010/main" val="156492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BA" dirty="0"/>
          </a:p>
        </p:txBody>
      </p:sp>
      <p:sp>
        <p:nvSpPr>
          <p:cNvPr id="3" name="Content Placeholder 2"/>
          <p:cNvSpPr>
            <a:spLocks noGrp="1"/>
          </p:cNvSpPr>
          <p:nvPr>
            <p:ph sz="quarter" idx="1"/>
          </p:nvPr>
        </p:nvSpPr>
        <p:spPr/>
        <p:txBody>
          <a:bodyPr>
            <a:normAutofit fontScale="92500" lnSpcReduction="10000"/>
          </a:bodyPr>
          <a:lstStyle/>
          <a:p>
            <a:r>
              <a:rPr lang="sr-Cyrl-CS" b="1" dirty="0" smtClean="0"/>
              <a:t>Законска одредба децидно </a:t>
            </a:r>
            <a:r>
              <a:rPr lang="sr-Cyrl-CS" b="1" dirty="0"/>
              <a:t>не поставља </a:t>
            </a:r>
            <a:r>
              <a:rPr lang="sr-Cyrl-CS" b="1" dirty="0" smtClean="0"/>
              <a:t>ограничења</a:t>
            </a:r>
          </a:p>
          <a:p>
            <a:r>
              <a:rPr lang="sr-Cyrl-CS" b="1" dirty="0"/>
              <a:t>повољнији или тежи </a:t>
            </a:r>
            <a:r>
              <a:rPr lang="sr-Cyrl-CS" b="1" dirty="0" smtClean="0"/>
              <a:t>положај оптуженог</a:t>
            </a:r>
          </a:p>
          <a:p>
            <a:r>
              <a:rPr lang="sr-Cyrl-CS" b="1" dirty="0"/>
              <a:t>измјена се мора кретати у оквиру субјективног и објективног </a:t>
            </a:r>
            <a:r>
              <a:rPr lang="sr-Cyrl-CS" b="1" dirty="0" smtClean="0"/>
              <a:t>идентитета</a:t>
            </a:r>
          </a:p>
          <a:p>
            <a:r>
              <a:rPr lang="sr-Cyrl-BA" dirty="0"/>
              <a:t>„</a:t>
            </a:r>
            <a:r>
              <a:rPr lang="sr-Cyrl-BA" b="1" dirty="0"/>
              <a:t>Да би се могло говорити о измени оптужнице, потребно је да између првобитног описа дела и описа дела у измењеној оптужници постоји истоветност у основном догађају. Ако од првобитног описа догађаја није остало ништа, или је остало оно што је безначајно, или је уместо везе по догађају остала само веза по личности, онда је то друго кривично дело, које захтева покретње </a:t>
            </a:r>
            <a:r>
              <a:rPr lang="sr-Cyrl-BA" b="1" dirty="0" smtClean="0"/>
              <a:t>новог поступка.“*</a:t>
            </a:r>
            <a:endParaRPr lang="sr-Latn-BA" dirty="0"/>
          </a:p>
          <a:p>
            <a:endParaRPr lang="sr-Latn-BA" dirty="0"/>
          </a:p>
        </p:txBody>
      </p:sp>
      <p:sp>
        <p:nvSpPr>
          <p:cNvPr id="4" name="TextBox 3"/>
          <p:cNvSpPr txBox="1"/>
          <p:nvPr/>
        </p:nvSpPr>
        <p:spPr>
          <a:xfrm>
            <a:off x="0" y="6525344"/>
            <a:ext cx="8388424" cy="230832"/>
          </a:xfrm>
          <a:prstGeom prst="rect">
            <a:avLst/>
          </a:prstGeom>
          <a:noFill/>
        </p:spPr>
        <p:txBody>
          <a:bodyPr wrap="square" rtlCol="0">
            <a:spAutoFit/>
          </a:bodyPr>
          <a:lstStyle/>
          <a:p>
            <a:r>
              <a:rPr lang="ru-RU" sz="900" dirty="0"/>
              <a:t>Т.Васиљевић и М.Грубач,:Коментар законика о кривичном поступку (11 измјењено и допуњено издање 2010. година, стр. 699-701)</a:t>
            </a:r>
            <a:endParaRPr lang="sr-Latn-BA" sz="900" dirty="0"/>
          </a:p>
        </p:txBody>
      </p:sp>
    </p:spTree>
    <p:extLst>
      <p:ext uri="{BB962C8B-B14F-4D97-AF65-F5344CB8AC3E}">
        <p14:creationId xmlns:p14="http://schemas.microsoft.com/office/powerpoint/2010/main" val="37749504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974</TotalTime>
  <Words>2184</Words>
  <Application>Microsoft Office PowerPoint</Application>
  <PresentationFormat>On-screen Show (4:3)</PresentationFormat>
  <Paragraphs>107</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Century Schoolbook</vt:lpstr>
      <vt:lpstr>Times New Roman</vt:lpstr>
      <vt:lpstr>Wingdings</vt:lpstr>
      <vt:lpstr>Wingdings 2</vt:lpstr>
      <vt:lpstr>Oriel</vt:lpstr>
      <vt:lpstr> СЕМИНАР ИЗ КРИВИЧНОПРАВНЕ ОБЛАСТИ  „Границе диспонирања оптужницом и идентитет између оптужбе и пресуде“ Бања Лука, зграда ЦЕСТ-а у РС    понедјељак, 15. октобар 2018. године   </vt:lpstr>
      <vt:lpstr>  Границе диспонирања оптужницом </vt:lpstr>
      <vt:lpstr> </vt:lpstr>
      <vt:lpstr>ИЗМЈЕНА ОПТУЖНИЦЕ </vt:lpstr>
      <vt:lpstr>PowerPoint Presentation</vt:lpstr>
      <vt:lpstr>PowerPoint Presentation</vt:lpstr>
      <vt:lpstr>PowerPoint Presentation</vt:lpstr>
      <vt:lpstr>PowerPoint Presentation</vt:lpstr>
      <vt:lpstr>PowerPoint Presentation</vt:lpstr>
      <vt:lpstr>ЗАКЉУЧАК  </vt:lpstr>
      <vt:lpstr>Пракса</vt:lpstr>
      <vt:lpstr>PowerPoint Presentation</vt:lpstr>
      <vt:lpstr>PowerPoint Presentation</vt:lpstr>
      <vt:lpstr>PowerPoint Presentation</vt:lpstr>
      <vt:lpstr>PowerPoint Presentation</vt:lpstr>
      <vt:lpstr>PowerPoint Presentation</vt:lpstr>
      <vt:lpstr>Дискусија</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ИЗМЈЕНА ОПТУЗНИЦЕ </dc:title>
  <dc:creator>Korisnik</dc:creator>
  <cp:lastModifiedBy>Biljana Jankovic</cp:lastModifiedBy>
  <cp:revision>53</cp:revision>
  <dcterms:created xsi:type="dcterms:W3CDTF">2018-10-06T07:43:58Z</dcterms:created>
  <dcterms:modified xsi:type="dcterms:W3CDTF">2018-10-15T07:12:19Z</dcterms:modified>
</cp:coreProperties>
</file>