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6.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16" r:id="rId3"/>
    <p:sldId id="257" r:id="rId4"/>
    <p:sldId id="310" r:id="rId5"/>
    <p:sldId id="311" r:id="rId6"/>
    <p:sldId id="312" r:id="rId7"/>
    <p:sldId id="288" r:id="rId8"/>
    <p:sldId id="317" r:id="rId9"/>
    <p:sldId id="318" r:id="rId10"/>
    <p:sldId id="319" r:id="rId11"/>
    <p:sldId id="320" r:id="rId12"/>
    <p:sldId id="261" r:id="rId13"/>
    <p:sldId id="313" r:id="rId14"/>
    <p:sldId id="314" r:id="rId15"/>
    <p:sldId id="315" r:id="rId16"/>
    <p:sldId id="262" r:id="rId17"/>
    <p:sldId id="289" r:id="rId18"/>
    <p:sldId id="278" r:id="rId19"/>
    <p:sldId id="279" r:id="rId20"/>
    <p:sldId id="290" r:id="rId21"/>
    <p:sldId id="291" r:id="rId22"/>
    <p:sldId id="260" r:id="rId23"/>
    <p:sldId id="268" r:id="rId24"/>
    <p:sldId id="274" r:id="rId25"/>
    <p:sldId id="276" r:id="rId26"/>
    <p:sldId id="294" r:id="rId27"/>
    <p:sldId id="292" r:id="rId28"/>
    <p:sldId id="303" r:id="rId29"/>
    <p:sldId id="304" r:id="rId30"/>
    <p:sldId id="305" r:id="rId31"/>
    <p:sldId id="306" r:id="rId32"/>
    <p:sldId id="307" r:id="rId33"/>
    <p:sldId id="308" r:id="rId34"/>
    <p:sldId id="293" r:id="rId35"/>
    <p:sldId id="309" r:id="rId36"/>
    <p:sldId id="280" r:id="rId37"/>
    <p:sldId id="281" r:id="rId38"/>
    <p:sldId id="282"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295" r:id="rId56"/>
    <p:sldId id="296" r:id="rId57"/>
    <p:sldId id="297" r:id="rId58"/>
    <p:sldId id="298" r:id="rId59"/>
    <p:sldId id="299" r:id="rId60"/>
    <p:sldId id="300" r:id="rId61"/>
    <p:sldId id="301" r:id="rId62"/>
    <p:sldId id="30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68" autoAdjust="0"/>
  </p:normalViewPr>
  <p:slideViewPr>
    <p:cSldViewPr>
      <p:cViewPr varScale="1">
        <p:scale>
          <a:sx n="45" d="100"/>
          <a:sy n="45" d="100"/>
        </p:scale>
        <p:origin x="19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96FC1-E314-48EE-8449-87EC57CF3CA0}" type="datetimeFigureOut">
              <a:rPr lang="en-US" smtClean="0"/>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9D425-A61E-4EF8-A485-6AED83F2D954}" type="slidenum">
              <a:rPr lang="en-US" smtClean="0"/>
              <a:t>‹#›</a:t>
            </a:fld>
            <a:endParaRPr lang="en-US"/>
          </a:p>
        </p:txBody>
      </p:sp>
    </p:spTree>
    <p:extLst>
      <p:ext uri="{BB962C8B-B14F-4D97-AF65-F5344CB8AC3E}">
        <p14:creationId xmlns:p14="http://schemas.microsoft.com/office/powerpoint/2010/main" val="263992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2</a:t>
            </a:fld>
            <a:endParaRPr lang="en-US"/>
          </a:p>
        </p:txBody>
      </p:sp>
    </p:spTree>
    <p:extLst>
      <p:ext uri="{BB962C8B-B14F-4D97-AF65-F5344CB8AC3E}">
        <p14:creationId xmlns:p14="http://schemas.microsoft.com/office/powerpoint/2010/main" val="372069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Taktike ne samo da posaljete poruku vec i da vas</a:t>
            </a:r>
            <a:r>
              <a:rPr lang="hr-HR" baseline="0" dirty="0"/>
              <a:t> publikashvati sa vise kredibilnosti </a:t>
            </a:r>
          </a:p>
          <a:p>
            <a:r>
              <a:rPr lang="hr-HR" baseline="0" dirty="0"/>
              <a:t>Često počnemo spremati naš odgovor bez da smo saslusali pitanje, ovo je posebno tačno ako se ne slazemo sa pitanje ili stavom novinara. Saslusajte cijelo pitanje – napravite pauzu prije nego sto odgovorite </a:t>
            </a:r>
          </a:p>
          <a:p>
            <a:r>
              <a:rPr lang="hr-HR" baseline="0" dirty="0"/>
              <a:t>Nakon sto date svoju osnovnu poruku mozete dodati ostale informacije ako ima vremena. Prvo poruka, pa ostali detalji. </a:t>
            </a:r>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29</a:t>
            </a:fld>
            <a:endParaRPr lang="en-US"/>
          </a:p>
        </p:txBody>
      </p:sp>
    </p:spTree>
    <p:extLst>
      <p:ext uri="{BB962C8B-B14F-4D97-AF65-F5344CB8AC3E}">
        <p14:creationId xmlns:p14="http://schemas.microsoft.com/office/powerpoint/2010/main" val="281241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Ukoliko ste već razgovarali o svojoj poruci, možete se vratiti na njih sa sljedećim izjavama:</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31</a:t>
            </a:fld>
            <a:endParaRPr lang="en-US"/>
          </a:p>
        </p:txBody>
      </p:sp>
    </p:spTree>
    <p:extLst>
      <p:ext uri="{BB962C8B-B14F-4D97-AF65-F5344CB8AC3E}">
        <p14:creationId xmlns:p14="http://schemas.microsoft.com/office/powerpoint/2010/main" val="81137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Ukoliko želite da se vratite na temu ili da naglasite poruku koju ćete da kažete, možete se koristiti nekim od sljedećih stvari: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32</a:t>
            </a:fld>
            <a:endParaRPr lang="en-US"/>
          </a:p>
        </p:txBody>
      </p:sp>
    </p:spTree>
    <p:extLst>
      <p:ext uri="{BB962C8B-B14F-4D97-AF65-F5344CB8AC3E}">
        <p14:creationId xmlns:p14="http://schemas.microsoft.com/office/powerpoint/2010/main" val="406386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Još jedna varijacija ove tehnike nagovještava publici da imate nešto važno za reći, a novinar Vas neće prekinuti dok ne čuje izjavu u potpunosti.</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Morate</a:t>
            </a:r>
            <a:r>
              <a:rPr lang="hr-HR" sz="1200" kern="1200" baseline="0" dirty="0">
                <a:solidFill>
                  <a:schemeClr val="tx1"/>
                </a:solidFill>
                <a:effectLst/>
                <a:latin typeface="+mn-lt"/>
                <a:ea typeface="+mn-ea"/>
                <a:cs typeface="+mn-cs"/>
              </a:rPr>
              <a:t> biti spremni ako vec nesto hocete naglasiti da znate o cemu je rijec... Bolje je koristiti „nekoliko” od tačnog broja jer u stresu mozete zaboraviti sve da pobrojite.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33</a:t>
            </a:fld>
            <a:endParaRPr lang="en-US"/>
          </a:p>
        </p:txBody>
      </p:sp>
    </p:spTree>
    <p:extLst>
      <p:ext uri="{BB962C8B-B14F-4D97-AF65-F5344CB8AC3E}">
        <p14:creationId xmlns:p14="http://schemas.microsoft.com/office/powerpoint/2010/main" val="3060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Odgovori na brzinu – najranjiviji</a:t>
            </a:r>
            <a:r>
              <a:rPr lang="hr-HR" baseline="0" dirty="0"/>
              <a:t> za vrijeme telefonskih intervjua... Kad vam paznju odvuce email, mobitel ili neki spis..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Odmah ispravite netačnu informaciju ukoliko je novinar plasira u razgovoru sa Vama. Ovo je krucijalno. Kažite: „Prije nego što odgovorim na Vaše pitanje, želio bih ispraviti nešto što ste rekli“. </a:t>
            </a:r>
            <a:endParaRPr lang="en-GB" sz="1200" kern="1200" dirty="0">
              <a:solidFill>
                <a:schemeClr val="tx1"/>
              </a:solidFill>
              <a:effectLst/>
              <a:latin typeface="+mn-lt"/>
              <a:ea typeface="+mn-ea"/>
              <a:cs typeface="+mn-cs"/>
            </a:endParaRPr>
          </a:p>
          <a:p>
            <a:endParaRPr lang="hr-HR" baseline="0" dirty="0"/>
          </a:p>
          <a:p>
            <a:r>
              <a:rPr lang="hr-HR" baseline="0" dirty="0"/>
              <a:t>Nekad u razgovoru se zaboravimo i uvodimo negativnosti – poput riječi „katastrofalno”, ili mozda spomenete neki problem iz organizacije. Ako novinar koristi takve rijeci izbjegavajte ih – odnosno ne ponavljajte ih da ne bi postali dio vašeg citata: „zasto imate toliko nerješenih predmeta? Ili zasto sporo radite?” trebate odgovoriti: „Svaki slučaj je jednako važan, radimo detaljno i iscrpno.”</a:t>
            </a:r>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34</a:t>
            </a:fld>
            <a:endParaRPr lang="en-US"/>
          </a:p>
        </p:txBody>
      </p:sp>
    </p:spTree>
    <p:extLst>
      <p:ext uri="{BB962C8B-B14F-4D97-AF65-F5344CB8AC3E}">
        <p14:creationId xmlns:p14="http://schemas.microsoft.com/office/powerpoint/2010/main" val="3803581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Ne na </a:t>
            </a:r>
            <a:r>
              <a:rPr lang="hr-HR"/>
              <a:t>mrvice loše vijesti </a:t>
            </a:r>
            <a:endParaRPr lang="hr-HR" dirty="0"/>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35</a:t>
            </a:fld>
            <a:endParaRPr lang="en-US"/>
          </a:p>
        </p:txBody>
      </p:sp>
    </p:spTree>
    <p:extLst>
      <p:ext uri="{BB962C8B-B14F-4D97-AF65-F5344CB8AC3E}">
        <p14:creationId xmlns:p14="http://schemas.microsoft.com/office/powerpoint/2010/main" val="361360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45</a:t>
            </a:fld>
            <a:endParaRPr lang="en-US"/>
          </a:p>
        </p:txBody>
      </p:sp>
    </p:spTree>
    <p:extLst>
      <p:ext uri="{BB962C8B-B14F-4D97-AF65-F5344CB8AC3E}">
        <p14:creationId xmlns:p14="http://schemas.microsoft.com/office/powerpoint/2010/main" val="109520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46</a:t>
            </a:fld>
            <a:endParaRPr lang="en-US"/>
          </a:p>
        </p:txBody>
      </p:sp>
    </p:spTree>
    <p:extLst>
      <p:ext uri="{BB962C8B-B14F-4D97-AF65-F5344CB8AC3E}">
        <p14:creationId xmlns:p14="http://schemas.microsoft.com/office/powerpoint/2010/main" val="3931933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Obrve</a:t>
            </a:r>
            <a:r>
              <a:rPr lang="hr-HR" baseline="0" dirty="0"/>
              <a:t> spustene </a:t>
            </a:r>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47</a:t>
            </a:fld>
            <a:endParaRPr lang="en-US"/>
          </a:p>
        </p:txBody>
      </p:sp>
    </p:spTree>
    <p:extLst>
      <p:ext uri="{BB962C8B-B14F-4D97-AF65-F5344CB8AC3E}">
        <p14:creationId xmlns:p14="http://schemas.microsoft.com/office/powerpoint/2010/main" val="2419180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54</a:t>
            </a:fld>
            <a:endParaRPr lang="en-US"/>
          </a:p>
        </p:txBody>
      </p:sp>
    </p:spTree>
    <p:extLst>
      <p:ext uri="{BB962C8B-B14F-4D97-AF65-F5344CB8AC3E}">
        <p14:creationId xmlns:p14="http://schemas.microsoft.com/office/powerpoint/2010/main" val="390625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6</a:t>
            </a:fld>
            <a:endParaRPr lang="en-US"/>
          </a:p>
        </p:txBody>
      </p:sp>
    </p:spTree>
    <p:extLst>
      <p:ext uri="{BB962C8B-B14F-4D97-AF65-F5344CB8AC3E}">
        <p14:creationId xmlns:p14="http://schemas.microsoft.com/office/powerpoint/2010/main" val="167976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effectLst/>
                <a:latin typeface="+mn-lt"/>
                <a:ea typeface="+mn-ea"/>
                <a:cs typeface="+mn-cs"/>
              </a:rPr>
              <a:t>informacije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statusu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istrage</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eventualnom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ishodu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istrage</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nagađa</a:t>
            </a:r>
            <a:endParaRPr lang="en-GB"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izjave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impliciraju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političku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pristrasnost</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trebaju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izbjegavati</a:t>
            </a:r>
            <a:endParaRPr lang="en-GB"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Informacije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trebaju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slobodno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predstavljene</a:t>
            </a:r>
            <a:r>
              <a:rPr lang="en-US" sz="1200" kern="1200" dirty="0">
                <a:solidFill>
                  <a:schemeClr val="tx1"/>
                </a:solidFill>
                <a:effectLst/>
                <a:latin typeface="+mn-lt"/>
                <a:ea typeface="+mn-ea"/>
                <a:cs typeface="+mn-cs"/>
              </a:rPr>
              <a:t>, u </a:t>
            </a:r>
            <a:r>
              <a:rPr lang="en-US" sz="1200" kern="1200" dirty="0" err="1">
                <a:solidFill>
                  <a:schemeClr val="tx1"/>
                </a:solidFill>
                <a:effectLst/>
                <a:latin typeface="+mn-lt"/>
                <a:ea typeface="+mn-ea"/>
                <a:cs typeface="+mn-cs"/>
              </a:rPr>
              <a:t>slučajevima</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objašnjenje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djela</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kad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djelo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posljedice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žrtve</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materijalna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šteta</a:t>
            </a:r>
            <a:endParaRPr lang="en-GB"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način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koje</a:t>
            </a:r>
            <a:r>
              <a:rPr lang="en-US" sz="1200" kern="1200" dirty="0">
                <a:solidFill>
                  <a:schemeClr val="tx1"/>
                </a:solidFill>
                <a:effectLst/>
                <a:latin typeface="+mn-lt"/>
                <a:ea typeface="+mn-ea"/>
                <a:cs typeface="+mn-cs"/>
              </a:rPr>
              <a:t> je </a:t>
            </a:r>
            <a:r>
              <a:rPr lang="en-US" sz="1200" kern="1200" dirty="0" err="1">
                <a:solidFill>
                  <a:schemeClr val="tx1"/>
                </a:solidFill>
                <a:effectLst/>
                <a:latin typeface="+mn-lt"/>
                <a:ea typeface="+mn-ea"/>
                <a:cs typeface="+mn-cs"/>
              </a:rPr>
              <a:t>djelo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izvedeno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zbog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eventualne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zaštite</a:t>
            </a:r>
            <a:r>
              <a:rPr lang="en-US" sz="1200" kern="1200" dirty="0">
                <a:solidFill>
                  <a:schemeClr val="tx1"/>
                </a:solidFill>
                <a:effectLst/>
                <a:latin typeface="+mn-lt"/>
                <a:ea typeface="+mn-ea"/>
                <a:cs typeface="+mn-cs"/>
              </a:rPr>
              <a:t> od </a:t>
            </a:r>
            <a:r>
              <a:rPr lang="en-US" sz="1200" kern="1200" dirty="0" err="1">
                <a:solidFill>
                  <a:schemeClr val="tx1"/>
                </a:solidFill>
                <a:effectLst/>
                <a:latin typeface="+mn-lt"/>
                <a:ea typeface="+mn-ea"/>
                <a:cs typeface="+mn-cs"/>
              </a:rPr>
              <a:t>počinjenja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sličnih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djela</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pretpostavljeno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trajanje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slučaja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kad</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očekuje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završetak</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56</a:t>
            </a:fld>
            <a:endParaRPr lang="en-US"/>
          </a:p>
        </p:txBody>
      </p:sp>
    </p:spTree>
    <p:extLst>
      <p:ext uri="{BB962C8B-B14F-4D97-AF65-F5344CB8AC3E}">
        <p14:creationId xmlns:p14="http://schemas.microsoft.com/office/powerpoint/2010/main" val="1043045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err="1">
                <a:solidFill>
                  <a:schemeClr val="tx1"/>
                </a:solidFill>
                <a:effectLst/>
                <a:latin typeface="+mn-lt"/>
                <a:ea typeface="+mn-ea"/>
                <a:cs typeface="+mn-cs"/>
              </a:rPr>
              <a:t>neosnovana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kritika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upućena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protiv</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tužioca</a:t>
            </a:r>
            <a:r>
              <a:rPr lang="fr-FR" sz="1200"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vezano</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za</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neki</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konkretan</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predmet</a:t>
            </a:r>
            <a:r>
              <a:rPr lang="fr-FR" sz="1200" b="1"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predstavlja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oblik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javne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komunikacije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kojim</a:t>
            </a:r>
            <a:r>
              <a:rPr lang="fr-FR" sz="1200" kern="1200" dirty="0">
                <a:solidFill>
                  <a:schemeClr val="tx1"/>
                </a:solidFill>
                <a:effectLst/>
                <a:latin typeface="+mn-lt"/>
                <a:ea typeface="+mn-ea"/>
                <a:cs typeface="+mn-cs"/>
              </a:rPr>
              <a:t> se:</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Napada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ponašanje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tužioca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postupak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odluka</a:t>
            </a:r>
            <a:r>
              <a:rPr lang="fr-FR" sz="1200" kern="1200" dirty="0">
                <a:solidFill>
                  <a:schemeClr val="tx1"/>
                </a:solidFill>
                <a:effectLst/>
                <a:latin typeface="+mn-lt"/>
                <a:ea typeface="+mn-ea"/>
                <a:cs typeface="+mn-cs"/>
              </a:rPr>
              <a:t> u </a:t>
            </a:r>
            <a:r>
              <a:rPr lang="fr-FR" sz="1200" kern="1200" dirty="0" err="1">
                <a:solidFill>
                  <a:schemeClr val="tx1"/>
                </a:solidFill>
                <a:effectLst/>
                <a:latin typeface="+mn-lt"/>
                <a:ea typeface="+mn-ea"/>
                <a:cs typeface="+mn-cs"/>
              </a:rPr>
              <a:t>nekom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predmetu</a:t>
            </a:r>
            <a:r>
              <a:rPr lang="fr-FR"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Koji je </a:t>
            </a:r>
            <a:r>
              <a:rPr lang="fr-FR" sz="1200" kern="1200" dirty="0" err="1">
                <a:solidFill>
                  <a:schemeClr val="tx1"/>
                </a:solidFill>
                <a:effectLst/>
                <a:latin typeface="+mn-lt"/>
                <a:ea typeface="+mn-ea"/>
                <a:cs typeface="+mn-cs"/>
              </a:rPr>
              <a:t>netačan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obmanjujući</a:t>
            </a:r>
            <a:r>
              <a:rPr lang="fr-FR" sz="1200" kern="1200" dirty="0">
                <a:solidFill>
                  <a:schemeClr val="tx1"/>
                </a:solidFill>
                <a:effectLst/>
                <a:latin typeface="+mn-lt"/>
                <a:ea typeface="+mn-ea"/>
                <a:cs typeface="+mn-cs"/>
              </a:rPr>
              <a:t>; i</a:t>
            </a:r>
            <a:endParaRPr lang="en-GB" sz="1200" kern="1200" dirty="0">
              <a:solidFill>
                <a:schemeClr val="tx1"/>
              </a:solidFill>
              <a:effectLst/>
              <a:latin typeface="+mn-lt"/>
              <a:ea typeface="+mn-ea"/>
              <a:cs typeface="+mn-cs"/>
            </a:endParaRPr>
          </a:p>
          <a:p>
            <a:pPr lvl="0"/>
            <a:r>
              <a:rPr lang="fr-FR" sz="1200" kern="1200" dirty="0" err="1">
                <a:solidFill>
                  <a:schemeClr val="tx1"/>
                </a:solidFill>
                <a:effectLst/>
                <a:latin typeface="+mn-lt"/>
                <a:ea typeface="+mn-ea"/>
                <a:cs typeface="+mn-cs"/>
              </a:rPr>
              <a:t>Može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značajno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naštetiti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tužiocu</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ili</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nepovoljno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uticati</a:t>
            </a:r>
            <a:r>
              <a:rPr lang="fr-FR" sz="1200" kern="1200" dirty="0">
                <a:solidFill>
                  <a:schemeClr val="tx1"/>
                </a:solidFill>
                <a:effectLst/>
                <a:latin typeface="+mn-lt"/>
                <a:ea typeface="+mn-ea"/>
                <a:cs typeface="+mn-cs"/>
              </a:rPr>
              <a:t> na </a:t>
            </a:r>
            <a:r>
              <a:rPr lang="fr-FR" sz="1200" kern="1200" dirty="0" err="1">
                <a:solidFill>
                  <a:schemeClr val="tx1"/>
                </a:solidFill>
                <a:effectLst/>
                <a:latin typeface="+mn-lt"/>
                <a:ea typeface="+mn-ea"/>
                <a:cs typeface="+mn-cs"/>
              </a:rPr>
              <a:t>provođenje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pravde</a:t>
            </a:r>
            <a:r>
              <a:rPr lang="fr-FR"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57</a:t>
            </a:fld>
            <a:endParaRPr lang="en-US"/>
          </a:p>
        </p:txBody>
      </p:sp>
    </p:spTree>
    <p:extLst>
      <p:ext uri="{BB962C8B-B14F-4D97-AF65-F5344CB8AC3E}">
        <p14:creationId xmlns:p14="http://schemas.microsoft.com/office/powerpoint/2010/main" val="15106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s-Latn-BA" dirty="0"/>
              <a:t>Ukoliko vas publika prati nakon prvih 8 sekundi, imate još otprilike </a:t>
            </a:r>
            <a:r>
              <a:rPr lang="en-US" b="1" dirty="0"/>
              <a:t>4 </a:t>
            </a:r>
            <a:r>
              <a:rPr lang="bs-Latn-BA" b="1" dirty="0"/>
              <a:t>minute i </a:t>
            </a:r>
            <a:r>
              <a:rPr lang="en-US" b="1" dirty="0"/>
              <a:t>52 </a:t>
            </a:r>
            <a:r>
              <a:rPr lang="bs-Latn-BA" b="1" dirty="0"/>
              <a:t>sekundi, dok ne izgubite njihovu paznju</a:t>
            </a:r>
            <a:r>
              <a:rPr lang="en-US" dirty="0"/>
              <a:t>. </a:t>
            </a:r>
            <a:r>
              <a:rPr lang="bs-Latn-BA" dirty="0"/>
              <a:t>Pažnja prosječne odrasle osobe je sa 12 minuta prije destljeća pala na samo </a:t>
            </a:r>
            <a:r>
              <a:rPr lang="en-US" b="1" dirty="0"/>
              <a:t>5 </a:t>
            </a:r>
            <a:r>
              <a:rPr lang="bs-Latn-BA" b="1" dirty="0"/>
              <a:t>minuta sada</a:t>
            </a:r>
            <a:r>
              <a:rPr lang="en-US" dirty="0"/>
              <a:t> </a:t>
            </a:r>
            <a:r>
              <a:rPr lang="bs-Latn-BA" dirty="0"/>
              <a:t>Zlatna ribica zadržava paznju 9 sekundi</a:t>
            </a:r>
            <a:r>
              <a:rPr lang="bs-Latn-BA" baseline="0" dirty="0"/>
              <a:t> </a:t>
            </a:r>
            <a:endParaRPr lang="en-US" dirty="0"/>
          </a:p>
          <a:p>
            <a:endParaRPr lang="bs-Latn-BA" dirty="0"/>
          </a:p>
        </p:txBody>
      </p:sp>
      <p:sp>
        <p:nvSpPr>
          <p:cNvPr id="4" name="Slide Number Placeholder 3"/>
          <p:cNvSpPr>
            <a:spLocks noGrp="1"/>
          </p:cNvSpPr>
          <p:nvPr>
            <p:ph type="sldNum" sz="quarter" idx="10"/>
          </p:nvPr>
        </p:nvSpPr>
        <p:spPr/>
        <p:txBody>
          <a:bodyPr/>
          <a:lstStyle/>
          <a:p>
            <a:fld id="{F7F9D425-A61E-4EF8-A485-6AED83F2D954}" type="slidenum">
              <a:rPr lang="en-US" smtClean="0"/>
              <a:t>7</a:t>
            </a:fld>
            <a:endParaRPr lang="en-US"/>
          </a:p>
        </p:txBody>
      </p:sp>
    </p:spTree>
    <p:extLst>
      <p:ext uri="{BB962C8B-B14F-4D97-AF65-F5344CB8AC3E}">
        <p14:creationId xmlns:p14="http://schemas.microsoft.com/office/powerpoint/2010/main" val="280623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sz="1400" dirty="0"/>
              <a:t>	</a:t>
            </a:r>
            <a:r>
              <a:rPr lang="hr-HR" altLang="en-US" sz="1200" dirty="0"/>
              <a:t>• </a:t>
            </a:r>
            <a:r>
              <a:rPr lang="hr-HR" altLang="en-US" sz="1200" b="1" dirty="0"/>
              <a:t>treba pažljivo birati riječi da se ne izazovu nepoželjne emocije</a:t>
            </a: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8</a:t>
            </a:fld>
            <a:endParaRPr lang="en-US"/>
          </a:p>
        </p:txBody>
      </p:sp>
    </p:spTree>
    <p:extLst>
      <p:ext uri="{BB962C8B-B14F-4D97-AF65-F5344CB8AC3E}">
        <p14:creationId xmlns:p14="http://schemas.microsoft.com/office/powerpoint/2010/main" val="379740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Dnevno političke</a:t>
            </a:r>
            <a:r>
              <a:rPr lang="hr-HR" baseline="0" dirty="0"/>
              <a:t> svrhe </a:t>
            </a:r>
          </a:p>
          <a:p>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13</a:t>
            </a:fld>
            <a:endParaRPr lang="en-US"/>
          </a:p>
        </p:txBody>
      </p:sp>
    </p:spTree>
    <p:extLst>
      <p:ext uri="{BB962C8B-B14F-4D97-AF65-F5344CB8AC3E}">
        <p14:creationId xmlns:p14="http://schemas.microsoft.com/office/powerpoint/2010/main" val="274508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bs-Latn-BA" sz="1200" dirty="0"/>
              <a:t>Zašto vaš heroj radi ono što radi?</a:t>
            </a:r>
          </a:p>
          <a:p>
            <a:pPr>
              <a:defRPr/>
            </a:pPr>
            <a:r>
              <a:rPr lang="bs-Latn-BA" sz="1200" dirty="0"/>
              <a:t>Kako to radi (neka nova tehnika)?</a:t>
            </a:r>
          </a:p>
          <a:p>
            <a:pPr>
              <a:defRPr/>
            </a:pPr>
            <a:r>
              <a:rPr lang="bs-Latn-BA" sz="1200" dirty="0"/>
              <a:t>Zašto bi publika bila zainteresovana?</a:t>
            </a:r>
          </a:p>
          <a:p>
            <a:pPr>
              <a:defRPr/>
            </a:pPr>
            <a:r>
              <a:rPr lang="bs-Latn-BA" sz="1200" dirty="0"/>
              <a:t>Kako je to različito od ostalih? Kako je jedinstveno?</a:t>
            </a:r>
          </a:p>
          <a:p>
            <a:pPr>
              <a:defRPr/>
            </a:pPr>
            <a:r>
              <a:rPr lang="bs-Latn-BA" sz="1200" dirty="0"/>
              <a:t>Zašto će imati nekoh utjecaja?</a:t>
            </a:r>
          </a:p>
          <a:p>
            <a:pPr marL="0" indent="0">
              <a:buFont typeface="Arial" charset="0"/>
              <a:buNone/>
              <a:defRPr/>
            </a:pPr>
            <a:r>
              <a:rPr lang="bs-Latn-BA" sz="1200" dirty="0"/>
              <a:t>Ovo će vam pomoći da izoštrite priču posmatranu iz ugla vijesti. </a:t>
            </a:r>
          </a:p>
          <a:p>
            <a:endParaRPr lang="en-US" altLang="en-US" dirty="0"/>
          </a:p>
        </p:txBody>
      </p:sp>
      <p:sp>
        <p:nvSpPr>
          <p:cNvPr id="4" name="Slide Number Placeholder 3"/>
          <p:cNvSpPr>
            <a:spLocks noGrp="1"/>
          </p:cNvSpPr>
          <p:nvPr>
            <p:ph type="sldNum" sz="quarter" idx="5"/>
          </p:nvPr>
        </p:nvSpPr>
        <p:spPr/>
        <p:txBody>
          <a:bodyPr/>
          <a:lstStyle/>
          <a:p>
            <a:pPr>
              <a:defRPr/>
            </a:pPr>
            <a:fld id="{7C8DB741-9933-408C-BCCD-BB20293EF320}" type="slidenum">
              <a:rPr lang="bs-Latn-BA" smtClean="0"/>
              <a:pPr>
                <a:defRPr/>
              </a:pPr>
              <a:t>24</a:t>
            </a:fld>
            <a:endParaRPr lang="bs-Latn-BA"/>
          </a:p>
        </p:txBody>
      </p:sp>
    </p:spTree>
    <p:extLst>
      <p:ext uri="{BB962C8B-B14F-4D97-AF65-F5344CB8AC3E}">
        <p14:creationId xmlns:p14="http://schemas.microsoft.com/office/powerpoint/2010/main" val="423336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Latn-BA" dirty="0"/>
              <a:t>Prvi link </a:t>
            </a:r>
            <a:r>
              <a:rPr lang="bs-Latn-BA" baseline="0" dirty="0"/>
              <a:t>je tekst pa video</a:t>
            </a:r>
          </a:p>
          <a:p>
            <a:r>
              <a:rPr lang="bs-Latn-BA" dirty="0"/>
              <a:t>Drugi</a:t>
            </a:r>
            <a:r>
              <a:rPr lang="bs-Latn-BA" baseline="0" dirty="0"/>
              <a:t> španski sudar</a:t>
            </a:r>
          </a:p>
          <a:p>
            <a:r>
              <a:rPr lang="bs-Latn-BA" baseline="0" dirty="0"/>
              <a:t>karamarko</a:t>
            </a:r>
            <a:endParaRPr lang="bs-Latn-BA" dirty="0"/>
          </a:p>
        </p:txBody>
      </p:sp>
      <p:sp>
        <p:nvSpPr>
          <p:cNvPr id="4" name="Slide Number Placeholder 3"/>
          <p:cNvSpPr>
            <a:spLocks noGrp="1"/>
          </p:cNvSpPr>
          <p:nvPr>
            <p:ph type="sldNum" sz="quarter" idx="10"/>
          </p:nvPr>
        </p:nvSpPr>
        <p:spPr/>
        <p:txBody>
          <a:bodyPr/>
          <a:lstStyle/>
          <a:p>
            <a:fld id="{F7F9D425-A61E-4EF8-A485-6AED83F2D954}" type="slidenum">
              <a:rPr lang="en-US" smtClean="0"/>
              <a:t>26</a:t>
            </a:fld>
            <a:endParaRPr lang="en-US"/>
          </a:p>
        </p:txBody>
      </p:sp>
    </p:spTree>
    <p:extLst>
      <p:ext uri="{BB962C8B-B14F-4D97-AF65-F5344CB8AC3E}">
        <p14:creationId xmlns:p14="http://schemas.microsoft.com/office/powerpoint/2010/main" val="259418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Latn-BA" dirty="0"/>
              <a:t>Priprema je 90 %</a:t>
            </a:r>
            <a:r>
              <a:rPr lang="bs-Latn-BA" baseline="0" dirty="0"/>
              <a:t> posla</a:t>
            </a:r>
          </a:p>
          <a:p>
            <a:r>
              <a:rPr lang="bs-Latn-BA" dirty="0"/>
              <a:t>Priče</a:t>
            </a:r>
            <a:r>
              <a:rPr lang="bs-Latn-BA" baseline="0" dirty="0"/>
              <a:t> i anegdote za ilustraciju </a:t>
            </a:r>
          </a:p>
          <a:p>
            <a:r>
              <a:rPr lang="bs-Latn-BA" baseline="0" dirty="0"/>
              <a:t>Analogije koje mogu pojednostaviti poruku</a:t>
            </a:r>
          </a:p>
          <a:p>
            <a:r>
              <a:rPr lang="bs-Latn-BA" baseline="0" dirty="0"/>
              <a:t>Kraj – jaka poruka – ono sto zelite naglasiti </a:t>
            </a:r>
          </a:p>
          <a:p>
            <a:endParaRPr lang="bs-Latn-BA" baseline="0" dirty="0"/>
          </a:p>
          <a:p>
            <a:endParaRPr lang="bs-Latn-BA" dirty="0"/>
          </a:p>
        </p:txBody>
      </p:sp>
      <p:sp>
        <p:nvSpPr>
          <p:cNvPr id="4" name="Slide Number Placeholder 3"/>
          <p:cNvSpPr>
            <a:spLocks noGrp="1"/>
          </p:cNvSpPr>
          <p:nvPr>
            <p:ph type="sldNum" sz="quarter" idx="10"/>
          </p:nvPr>
        </p:nvSpPr>
        <p:spPr/>
        <p:txBody>
          <a:bodyPr/>
          <a:lstStyle/>
          <a:p>
            <a:fld id="{F7F9D425-A61E-4EF8-A485-6AED83F2D954}" type="slidenum">
              <a:rPr lang="en-US" smtClean="0"/>
              <a:t>27</a:t>
            </a:fld>
            <a:endParaRPr lang="en-US"/>
          </a:p>
        </p:txBody>
      </p:sp>
    </p:spTree>
    <p:extLst>
      <p:ext uri="{BB962C8B-B14F-4D97-AF65-F5344CB8AC3E}">
        <p14:creationId xmlns:p14="http://schemas.microsoft.com/office/powerpoint/2010/main" val="109020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Prije prvog pitanja... Potrebno je---- opustanje – nemojte čitati svoje biljeske do zadnjeg</a:t>
            </a:r>
            <a:r>
              <a:rPr lang="hr-HR" baseline="0" dirty="0"/>
              <a:t> momenta. Opustit cete se kako intervju bude isao, ali su prvi utisci vazni </a:t>
            </a:r>
          </a:p>
          <a:p>
            <a:r>
              <a:rPr lang="hr-HR" baseline="0" dirty="0"/>
              <a:t>Vas cilj su čitaoci ili gledaoci. Oni su vasa ciljna publika. Uoga novinara jeste vazna posebno kada je u pitanju štampani medij... </a:t>
            </a:r>
          </a:p>
          <a:p>
            <a:r>
              <a:rPr lang="hr-HR" baseline="0" dirty="0"/>
              <a:t>Neki ljudi idu na intervjue sa filozofijom da su mediji neprijatelji. Moguce je da vam nisu prijatelj, ili da vas ne razumiju, ali vecina njih ce pokusati da zadrzi neutralnost mada se to vama nece tako ciniti. </a:t>
            </a:r>
          </a:p>
          <a:p>
            <a:endParaRPr lang="hr-HR" baseline="0" dirty="0"/>
          </a:p>
          <a:p>
            <a:r>
              <a:rPr lang="hr-HR" baseline="0"/>
              <a:t>SMILE </a:t>
            </a:r>
            <a:endParaRPr lang="en-GB" dirty="0"/>
          </a:p>
        </p:txBody>
      </p:sp>
      <p:sp>
        <p:nvSpPr>
          <p:cNvPr id="4" name="Slide Number Placeholder 3"/>
          <p:cNvSpPr>
            <a:spLocks noGrp="1"/>
          </p:cNvSpPr>
          <p:nvPr>
            <p:ph type="sldNum" sz="quarter" idx="10"/>
          </p:nvPr>
        </p:nvSpPr>
        <p:spPr/>
        <p:txBody>
          <a:bodyPr/>
          <a:lstStyle/>
          <a:p>
            <a:fld id="{F7F9D425-A61E-4EF8-A485-6AED83F2D954}" type="slidenum">
              <a:rPr lang="en-US" smtClean="0"/>
              <a:t>28</a:t>
            </a:fld>
            <a:endParaRPr lang="en-US"/>
          </a:p>
        </p:txBody>
      </p:sp>
    </p:spTree>
    <p:extLst>
      <p:ext uri="{BB962C8B-B14F-4D97-AF65-F5344CB8AC3E}">
        <p14:creationId xmlns:p14="http://schemas.microsoft.com/office/powerpoint/2010/main" val="136093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E48C90-DDC1-49AE-8E54-076A9ADF34BD}"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410456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8C90-DDC1-49AE-8E54-076A9ADF34BD}"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404110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8C90-DDC1-49AE-8E54-076A9ADF34BD}"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203573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8C90-DDC1-49AE-8E54-076A9ADF34BD}"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157798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48C90-DDC1-49AE-8E54-076A9ADF34BD}"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315577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48C90-DDC1-49AE-8E54-076A9ADF34BD}"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59397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E48C90-DDC1-49AE-8E54-076A9ADF34BD}"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9135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48C90-DDC1-49AE-8E54-076A9ADF34BD}"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332794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48C90-DDC1-49AE-8E54-076A9ADF34BD}"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33290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48C90-DDC1-49AE-8E54-076A9ADF34BD}"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221805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48C90-DDC1-49AE-8E54-076A9ADF34BD}"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BA78C-4F08-4B5B-AE6C-61D3943D2232}" type="slidenum">
              <a:rPr lang="en-US" smtClean="0"/>
              <a:t>‹#›</a:t>
            </a:fld>
            <a:endParaRPr lang="en-US"/>
          </a:p>
        </p:txBody>
      </p:sp>
    </p:spTree>
    <p:extLst>
      <p:ext uri="{BB962C8B-B14F-4D97-AF65-F5344CB8AC3E}">
        <p14:creationId xmlns:p14="http://schemas.microsoft.com/office/powerpoint/2010/main" val="380664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48C90-DDC1-49AE-8E54-076A9ADF34BD}" type="datetimeFigureOut">
              <a:rPr lang="en-US" smtClean="0"/>
              <a:t>9/7/2018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BA78C-4F08-4B5B-AE6C-61D3943D2232}" type="slidenum">
              <a:rPr lang="en-US" smtClean="0"/>
              <a:t>‹#›</a:t>
            </a:fld>
            <a:endParaRPr lang="en-US"/>
          </a:p>
        </p:txBody>
      </p:sp>
    </p:spTree>
    <p:extLst>
      <p:ext uri="{BB962C8B-B14F-4D97-AF65-F5344CB8AC3E}">
        <p14:creationId xmlns:p14="http://schemas.microsoft.com/office/powerpoint/2010/main" val="39470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portal.hr/vijesti/hrvatska/398824/Glasnogovornik-Luka-Duric-mora-otici-osramotio-je-predsjednicu.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youtube.com/watch?v=P1z1SqKt_RA" TargetMode="External"/><Relationship Id="rId4" Type="http://schemas.openxmlformats.org/officeDocument/2006/relationships/hyperlink" Target="https://www.youtube.com/watch?v=mMaB1DLHse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anela@rentapr.b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bs-Latn-BA" dirty="0"/>
            </a:br>
            <a:br>
              <a:rPr lang="bs-Latn-BA" dirty="0"/>
            </a:br>
            <a:br>
              <a:rPr lang="bs-Latn-BA" dirty="0"/>
            </a:br>
            <a:r>
              <a:rPr lang="en-US" dirty="0" err="1"/>
              <a:t>Trening</a:t>
            </a:r>
            <a:r>
              <a:rPr lang="en-US" dirty="0"/>
              <a:t>“</a:t>
            </a:r>
            <a:r>
              <a:rPr lang="sr-Cyrl-BA" dirty="0"/>
              <a:t> </a:t>
            </a:r>
            <a:r>
              <a:rPr lang="en-US" dirty="0" err="1"/>
              <a:t>Odnosi</a:t>
            </a:r>
            <a:r>
              <a:rPr lang="en-US" dirty="0"/>
              <a:t> s </a:t>
            </a:r>
            <a:r>
              <a:rPr lang="hr-HR" dirty="0"/>
              <a:t>medijima</a:t>
            </a:r>
            <a:r>
              <a:rPr lang="en-US" dirty="0"/>
              <a:t>”</a:t>
            </a:r>
            <a:br>
              <a:rPr lang="en-US" dirty="0"/>
            </a:br>
            <a:br>
              <a:rPr lang="en-US" dirty="0"/>
            </a:br>
            <a:br>
              <a:rPr lang="en-US" dirty="0"/>
            </a:br>
            <a:endParaRPr lang="en-US" dirty="0"/>
          </a:p>
        </p:txBody>
      </p:sp>
      <p:sp>
        <p:nvSpPr>
          <p:cNvPr id="3" name="Subtitle 2"/>
          <p:cNvSpPr>
            <a:spLocks noGrp="1"/>
          </p:cNvSpPr>
          <p:nvPr>
            <p:ph type="subTitle" idx="1"/>
          </p:nvPr>
        </p:nvSpPr>
        <p:spPr/>
        <p:txBody>
          <a:bodyPr/>
          <a:lstStyle/>
          <a:p>
            <a:r>
              <a:rPr lang="en-GB" dirty="0"/>
              <a:t>07</a:t>
            </a:r>
            <a:r>
              <a:rPr lang="hr-HR" dirty="0"/>
              <a:t>.0</a:t>
            </a:r>
            <a:r>
              <a:rPr lang="en-GB" dirty="0"/>
              <a:t>9</a:t>
            </a:r>
            <a:r>
              <a:rPr lang="hr-HR" dirty="0"/>
              <a:t>.201</a:t>
            </a:r>
            <a:r>
              <a:rPr lang="en-GB" dirty="0"/>
              <a:t>8</a:t>
            </a:r>
            <a:r>
              <a:rPr lang="hr-HR" dirty="0"/>
              <a:t> </a:t>
            </a:r>
            <a:r>
              <a:rPr lang="en-US" dirty="0"/>
              <a:t>– </a:t>
            </a:r>
            <a:r>
              <a:rPr lang="en-GB" dirty="0"/>
              <a:t>Banja Luka</a:t>
            </a:r>
            <a:endParaRPr lang="en-US" dirty="0"/>
          </a:p>
        </p:txBody>
      </p:sp>
      <p:pic>
        <p:nvPicPr>
          <p:cNvPr id="9" name="Picture 8"/>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36166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524" y="2353246"/>
            <a:ext cx="5336381" cy="2978944"/>
          </a:xfrm>
          <a:prstGeom prst="rect">
            <a:avLst/>
          </a:prstGeom>
        </p:spPr>
      </p:pic>
      <p:sp>
        <p:nvSpPr>
          <p:cNvPr id="233476" name="Rectangle 4"/>
          <p:cNvSpPr>
            <a:spLocks noChangeArrowheads="1"/>
          </p:cNvSpPr>
          <p:nvPr/>
        </p:nvSpPr>
        <p:spPr bwMode="auto">
          <a:xfrm>
            <a:off x="1342811" y="120015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1050" u="sng" dirty="0">
                <a:latin typeface="Tahoma" panose="020B0604030504040204" pitchFamily="34" charset="0"/>
              </a:rPr>
              <a:t>Poruka u svakodnevnom životu </a:t>
            </a:r>
            <a:endParaRPr lang="en-GB" altLang="en-US" sz="1050" u="sng" dirty="0">
              <a:latin typeface="Tahoma" panose="020B0604030504040204" pitchFamily="34" charset="0"/>
            </a:endParaRPr>
          </a:p>
        </p:txBody>
      </p:sp>
      <p:sp>
        <p:nvSpPr>
          <p:cNvPr id="233478" name="AutoShape 6"/>
          <p:cNvSpPr>
            <a:spLocks noChangeArrowheads="1"/>
          </p:cNvSpPr>
          <p:nvPr/>
        </p:nvSpPr>
        <p:spPr bwMode="auto">
          <a:xfrm rot="-23040">
            <a:off x="760859" y="2285056"/>
            <a:ext cx="742950" cy="400050"/>
          </a:xfrm>
          <a:prstGeom prst="wedgeRoundRectCallout">
            <a:avLst>
              <a:gd name="adj1" fmla="val 154486"/>
              <a:gd name="adj2" fmla="val 143894"/>
              <a:gd name="adj3" fmla="val 16667"/>
            </a:avLst>
          </a:prstGeom>
          <a:noFill/>
          <a:ln w="28575">
            <a:solidFill>
              <a:srgbClr val="292929"/>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hr-HR" altLang="en-US" sz="1800">
              <a:latin typeface="Tahoma" panose="020B0604030504040204" pitchFamily="34" charset="0"/>
            </a:endParaRPr>
          </a:p>
        </p:txBody>
      </p:sp>
      <p:sp>
        <p:nvSpPr>
          <p:cNvPr id="233479" name="Rectangle 7"/>
          <p:cNvSpPr>
            <a:spLocks noChangeArrowheads="1"/>
          </p:cNvSpPr>
          <p:nvPr/>
        </p:nvSpPr>
        <p:spPr bwMode="auto">
          <a:xfrm>
            <a:off x="759526" y="2283514"/>
            <a:ext cx="971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dirty="0">
                <a:solidFill>
                  <a:srgbClr val="292929"/>
                </a:solidFill>
                <a:latin typeface="Tahoma" panose="020B0604030504040204" pitchFamily="34" charset="0"/>
              </a:rPr>
              <a:t>Zeleno je!</a:t>
            </a:r>
            <a:endParaRPr lang="en-GB" altLang="en-US" sz="900" dirty="0">
              <a:solidFill>
                <a:srgbClr val="292929"/>
              </a:solidFill>
              <a:latin typeface="Tahoma" panose="020B0604030504040204" pitchFamily="34" charset="0"/>
            </a:endParaRPr>
          </a:p>
        </p:txBody>
      </p:sp>
      <p:sp>
        <p:nvSpPr>
          <p:cNvPr id="30728" name="AutoShape 8"/>
          <p:cNvSpPr>
            <a:spLocks noChangeArrowheads="1"/>
          </p:cNvSpPr>
          <p:nvPr/>
        </p:nvSpPr>
        <p:spPr bwMode="auto">
          <a:xfrm>
            <a:off x="6532961" y="1257300"/>
            <a:ext cx="725090" cy="514350"/>
          </a:xfrm>
          <a:prstGeom prst="bevel">
            <a:avLst>
              <a:gd name="adj" fmla="val 12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hr-HR" altLang="en-US" sz="1350"/>
          </a:p>
        </p:txBody>
      </p:sp>
      <p:sp>
        <p:nvSpPr>
          <p:cNvPr id="30729" name="Rectangle 9"/>
          <p:cNvSpPr>
            <a:spLocks noChangeArrowheads="1"/>
          </p:cNvSpPr>
          <p:nvPr/>
        </p:nvSpPr>
        <p:spPr bwMode="auto">
          <a:xfrm>
            <a:off x="6647260" y="1387079"/>
            <a:ext cx="857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750">
                <a:latin typeface="Tahoma" panose="020B0604030504040204" pitchFamily="34" charset="0"/>
              </a:rPr>
              <a:t>PORUKA</a:t>
            </a:r>
            <a:endParaRPr lang="en-GB" altLang="en-US" sz="750">
              <a:latin typeface="Tahoma" panose="020B0604030504040204" pitchFamily="34" charset="0"/>
            </a:endParaRPr>
          </a:p>
        </p:txBody>
      </p:sp>
      <p:sp>
        <p:nvSpPr>
          <p:cNvPr id="30730" name="Rectangle 10"/>
          <p:cNvSpPr>
            <a:spLocks noChangeArrowheads="1"/>
          </p:cNvSpPr>
          <p:nvPr/>
        </p:nvSpPr>
        <p:spPr bwMode="auto">
          <a:xfrm>
            <a:off x="6704410" y="1771650"/>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Odnos</a:t>
            </a:r>
            <a:endParaRPr lang="en-GB" altLang="en-US" sz="675">
              <a:latin typeface="Tahoma" panose="020B0604030504040204" pitchFamily="34" charset="0"/>
            </a:endParaRPr>
          </a:p>
        </p:txBody>
      </p:sp>
      <p:sp>
        <p:nvSpPr>
          <p:cNvPr id="30731" name="Rectangle 11"/>
          <p:cNvSpPr>
            <a:spLocks noChangeArrowheads="1"/>
          </p:cNvSpPr>
          <p:nvPr/>
        </p:nvSpPr>
        <p:spPr bwMode="auto">
          <a:xfrm>
            <a:off x="6704410" y="971550"/>
            <a:ext cx="661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Sadržaj</a:t>
            </a:r>
            <a:endParaRPr lang="en-GB" altLang="en-US" sz="675">
              <a:latin typeface="Tahoma" panose="020B0604030504040204" pitchFamily="34" charset="0"/>
            </a:endParaRPr>
          </a:p>
        </p:txBody>
      </p:sp>
      <p:sp>
        <p:nvSpPr>
          <p:cNvPr id="30732" name="Rectangle 12"/>
          <p:cNvSpPr>
            <a:spLocks noChangeArrowheads="1"/>
          </p:cNvSpPr>
          <p:nvPr/>
        </p:nvSpPr>
        <p:spPr bwMode="auto">
          <a:xfrm>
            <a:off x="5790011" y="1371600"/>
            <a:ext cx="72509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Samootkrivanje</a:t>
            </a:r>
            <a:endParaRPr lang="en-GB" altLang="en-US" sz="675">
              <a:latin typeface="Tahoma" panose="020B0604030504040204" pitchFamily="34" charset="0"/>
            </a:endParaRPr>
          </a:p>
        </p:txBody>
      </p:sp>
      <p:sp>
        <p:nvSpPr>
          <p:cNvPr id="30733" name="Rectangle 13"/>
          <p:cNvSpPr>
            <a:spLocks noChangeArrowheads="1"/>
          </p:cNvSpPr>
          <p:nvPr/>
        </p:nvSpPr>
        <p:spPr bwMode="auto">
          <a:xfrm>
            <a:off x="7333061" y="1428750"/>
            <a:ext cx="38219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Poziv</a:t>
            </a:r>
            <a:endParaRPr lang="en-GB" altLang="en-US" sz="675">
              <a:latin typeface="Tahoma" panose="020B0604030504040204" pitchFamily="34" charset="0"/>
            </a:endParaRPr>
          </a:p>
        </p:txBody>
      </p:sp>
      <p:sp>
        <p:nvSpPr>
          <p:cNvPr id="233486" name="AutoShape 14"/>
          <p:cNvSpPr>
            <a:spLocks noChangeArrowheads="1"/>
          </p:cNvSpPr>
          <p:nvPr/>
        </p:nvSpPr>
        <p:spPr bwMode="auto">
          <a:xfrm rot="-23040">
            <a:off x="7472647" y="2739224"/>
            <a:ext cx="742950" cy="400050"/>
          </a:xfrm>
          <a:prstGeom prst="wedgeRoundRectCallout">
            <a:avLst>
              <a:gd name="adj1" fmla="val -144153"/>
              <a:gd name="adj2" fmla="val 154690"/>
              <a:gd name="adj3" fmla="val 16667"/>
            </a:avLst>
          </a:prstGeom>
          <a:noFill/>
          <a:ln w="28575">
            <a:solidFill>
              <a:srgbClr val="292929"/>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hr-HR" altLang="en-US" sz="1800">
              <a:latin typeface="Tahoma" panose="020B0604030504040204" pitchFamily="34" charset="0"/>
            </a:endParaRPr>
          </a:p>
        </p:txBody>
      </p:sp>
      <p:sp>
        <p:nvSpPr>
          <p:cNvPr id="233487" name="Rectangle 15"/>
          <p:cNvSpPr>
            <a:spLocks noChangeArrowheads="1"/>
          </p:cNvSpPr>
          <p:nvPr/>
        </p:nvSpPr>
        <p:spPr bwMode="auto">
          <a:xfrm>
            <a:off x="7526013" y="2856010"/>
            <a:ext cx="742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dirty="0">
                <a:solidFill>
                  <a:srgbClr val="292929"/>
                </a:solidFill>
                <a:latin typeface="Tahoma" panose="020B0604030504040204" pitchFamily="34" charset="0"/>
              </a:rPr>
              <a:t>Vozim li ja, ili voziš ti ?</a:t>
            </a:r>
            <a:endParaRPr lang="en-GB" altLang="en-US" sz="900" dirty="0">
              <a:solidFill>
                <a:srgbClr val="292929"/>
              </a:solidFill>
              <a:latin typeface="Tahoma" panose="020B0604030504040204" pitchFamily="34" charset="0"/>
            </a:endParaRPr>
          </a:p>
        </p:txBody>
      </p:sp>
    </p:spTree>
    <p:extLst>
      <p:ext uri="{BB962C8B-B14F-4D97-AF65-F5344CB8AC3E}">
        <p14:creationId xmlns:p14="http://schemas.microsoft.com/office/powerpoint/2010/main" val="23361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86"/>
                                        </p:tgtEl>
                                        <p:attrNameLst>
                                          <p:attrName>style.visibility</p:attrName>
                                        </p:attrNameLst>
                                      </p:cBhvr>
                                      <p:to>
                                        <p:strVal val="visible"/>
                                      </p:to>
                                    </p:set>
                                  </p:childTnLst>
                                </p:cTn>
                              </p:par>
                            </p:childTnLst>
                          </p:cTn>
                        </p:par>
                        <p:par>
                          <p:cTn id="11" fill="hold">
                            <p:stCondLst>
                              <p:cond delay="0"/>
                            </p:stCondLst>
                            <p:childTnLst>
                              <p:par>
                                <p:cTn id="12" presetID="4" presetClass="entr" presetSubtype="32" fill="hold" grpId="0" nodeType="afterEffect">
                                  <p:stCondLst>
                                    <p:cond delay="0"/>
                                  </p:stCondLst>
                                  <p:childTnLst>
                                    <p:set>
                                      <p:cBhvr>
                                        <p:cTn id="13" dur="1" fill="hold">
                                          <p:stCondLst>
                                            <p:cond delay="0"/>
                                          </p:stCondLst>
                                        </p:cTn>
                                        <p:tgtEl>
                                          <p:spTgt spid="233487"/>
                                        </p:tgtEl>
                                        <p:attrNameLst>
                                          <p:attrName>style.visibility</p:attrName>
                                        </p:attrNameLst>
                                      </p:cBhvr>
                                      <p:to>
                                        <p:strVal val="visible"/>
                                      </p:to>
                                    </p:set>
                                    <p:animEffect transition="in" filter="box(out)">
                                      <p:cBhvr>
                                        <p:cTn id="14" dur="500"/>
                                        <p:tgtEl>
                                          <p:spTgt spid="233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animBg="1"/>
      <p:bldP spid="233486" grpId="0" animBg="1"/>
      <p:bldP spid="23348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828800" y="1543050"/>
            <a:ext cx="5772150" cy="400050"/>
          </a:xfrm>
        </p:spPr>
        <p:txBody>
          <a:bodyPr/>
          <a:lstStyle/>
          <a:p>
            <a:pPr eaLnBrk="1" hangingPunct="1">
              <a:defRPr/>
            </a:pPr>
            <a:r>
              <a:rPr lang="hr-HR" sz="1200">
                <a:effectLst>
                  <a:outerShdw blurRad="38100" dist="38100" dir="2700000" algn="tl">
                    <a:srgbClr val="C0C0C0"/>
                  </a:outerShdw>
                </a:effectLst>
              </a:rPr>
              <a:t>4. KOMUNIKACIJA</a:t>
            </a:r>
            <a:endParaRPr lang="en-GB" sz="1200">
              <a:effectLst>
                <a:outerShdw blurRad="38100" dist="38100" dir="2700000" algn="tl">
                  <a:srgbClr val="C0C0C0"/>
                </a:outerShdw>
              </a:effectLst>
            </a:endParaRPr>
          </a:p>
        </p:txBody>
      </p:sp>
      <p:sp>
        <p:nvSpPr>
          <p:cNvPr id="31748" name="Rectangle 4"/>
          <p:cNvSpPr>
            <a:spLocks noChangeArrowheads="1"/>
          </p:cNvSpPr>
          <p:nvPr/>
        </p:nvSpPr>
        <p:spPr bwMode="auto">
          <a:xfrm>
            <a:off x="3600450" y="1714500"/>
            <a:ext cx="3657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1050" u="sng">
                <a:latin typeface="Tahoma" panose="020B0604030504040204" pitchFamily="34" charset="0"/>
              </a:rPr>
              <a:t>1.primjer: poruka iz svakidašnjice</a:t>
            </a:r>
            <a:endParaRPr lang="en-GB" altLang="en-US" sz="1050" u="sng">
              <a:latin typeface="Tahoma" panose="020B0604030504040204" pitchFamily="34" charset="0"/>
            </a:endParaRPr>
          </a:p>
        </p:txBody>
      </p:sp>
      <p:sp>
        <p:nvSpPr>
          <p:cNvPr id="31750" name="AutoShape 6"/>
          <p:cNvSpPr>
            <a:spLocks noChangeArrowheads="1"/>
          </p:cNvSpPr>
          <p:nvPr/>
        </p:nvSpPr>
        <p:spPr bwMode="auto">
          <a:xfrm rot="-23040">
            <a:off x="5657850" y="4573191"/>
            <a:ext cx="514350" cy="285750"/>
          </a:xfrm>
          <a:prstGeom prst="wedgeRoundRectCallout">
            <a:avLst>
              <a:gd name="adj1" fmla="val 99718"/>
              <a:gd name="adj2" fmla="val 111083"/>
              <a:gd name="adj3" fmla="val 16667"/>
            </a:avLst>
          </a:prstGeom>
          <a:noFill/>
          <a:ln w="28575">
            <a:solidFill>
              <a:srgbClr val="292929"/>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hr-HR" altLang="en-US" sz="1800">
              <a:latin typeface="Tahoma" panose="020B0604030504040204" pitchFamily="34" charset="0"/>
            </a:endParaRPr>
          </a:p>
        </p:txBody>
      </p:sp>
      <p:sp>
        <p:nvSpPr>
          <p:cNvPr id="31751" name="Rectangle 7"/>
          <p:cNvSpPr>
            <a:spLocks noChangeArrowheads="1"/>
          </p:cNvSpPr>
          <p:nvPr/>
        </p:nvSpPr>
        <p:spPr bwMode="auto">
          <a:xfrm>
            <a:off x="5657850" y="4622006"/>
            <a:ext cx="800100" cy="17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750">
                <a:solidFill>
                  <a:srgbClr val="292929"/>
                </a:solidFill>
                <a:latin typeface="Tahoma" panose="020B0604030504040204" pitchFamily="34" charset="0"/>
              </a:rPr>
              <a:t>Zeleno je.</a:t>
            </a:r>
            <a:endParaRPr lang="en-GB" altLang="en-US" sz="750">
              <a:solidFill>
                <a:srgbClr val="292929"/>
              </a:solidFill>
              <a:latin typeface="Tahoma" panose="020B0604030504040204" pitchFamily="34" charset="0"/>
            </a:endParaRPr>
          </a:p>
        </p:txBody>
      </p:sp>
      <p:sp>
        <p:nvSpPr>
          <p:cNvPr id="31752" name="AutoShape 8"/>
          <p:cNvSpPr>
            <a:spLocks noChangeArrowheads="1"/>
          </p:cNvSpPr>
          <p:nvPr/>
        </p:nvSpPr>
        <p:spPr bwMode="auto">
          <a:xfrm rot="-23040">
            <a:off x="8523787" y="4433108"/>
            <a:ext cx="628650" cy="286941"/>
          </a:xfrm>
          <a:prstGeom prst="wedgeRoundRectCallout">
            <a:avLst>
              <a:gd name="adj1" fmla="val -47278"/>
              <a:gd name="adj2" fmla="val 158398"/>
              <a:gd name="adj3" fmla="val 16667"/>
            </a:avLst>
          </a:prstGeom>
          <a:noFill/>
          <a:ln w="28575">
            <a:solidFill>
              <a:srgbClr val="292929"/>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hr-HR" altLang="en-US" sz="1800">
              <a:latin typeface="Tahoma" panose="020B0604030504040204" pitchFamily="34" charset="0"/>
            </a:endParaRPr>
          </a:p>
        </p:txBody>
      </p:sp>
      <p:sp>
        <p:nvSpPr>
          <p:cNvPr id="31753" name="Rectangle 9"/>
          <p:cNvSpPr>
            <a:spLocks noChangeArrowheads="1"/>
          </p:cNvSpPr>
          <p:nvPr/>
        </p:nvSpPr>
        <p:spPr bwMode="auto">
          <a:xfrm>
            <a:off x="8522831" y="4436402"/>
            <a:ext cx="742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750" dirty="0">
                <a:solidFill>
                  <a:srgbClr val="292929"/>
                </a:solidFill>
                <a:latin typeface="Tahoma" panose="020B0604030504040204" pitchFamily="34" charset="0"/>
              </a:rPr>
              <a:t>Vozim ja, ili voziš ti</a:t>
            </a:r>
            <a:r>
              <a:rPr lang="hr-HR" altLang="en-US" sz="900" dirty="0">
                <a:solidFill>
                  <a:srgbClr val="292929"/>
                </a:solidFill>
                <a:latin typeface="Tahoma" panose="020B0604030504040204" pitchFamily="34" charset="0"/>
              </a:rPr>
              <a:t>?</a:t>
            </a:r>
            <a:endParaRPr lang="en-GB" altLang="en-US" sz="900" dirty="0">
              <a:solidFill>
                <a:srgbClr val="292929"/>
              </a:solidFill>
              <a:latin typeface="Tahoma" panose="020B0604030504040204" pitchFamily="34" charset="0"/>
            </a:endParaRPr>
          </a:p>
        </p:txBody>
      </p:sp>
      <p:pic>
        <p:nvPicPr>
          <p:cNvPr id="234506" name="Picture 10" descr="MAGNIFYR"/>
          <p:cNvPicPr>
            <a:picLocks noChangeAspect="1" noChangeArrowheads="1"/>
          </p:cNvPicPr>
          <p:nvPr/>
        </p:nvPicPr>
        <p:blipFill>
          <a:blip r:embed="rId2" cstate="print">
            <a:extLst>
              <a:ext uri="{28A0092B-C50C-407E-A947-70E740481C1C}">
                <a14:useLocalDpi xmlns:a14="http://schemas.microsoft.com/office/drawing/2010/main" val="0"/>
              </a:ext>
            </a:extLst>
          </a:blip>
          <a:srcRect l="33788" b="32130"/>
          <a:stretch>
            <a:fillRect/>
          </a:stretch>
        </p:blipFill>
        <p:spPr bwMode="auto">
          <a:xfrm>
            <a:off x="1600200" y="1891903"/>
            <a:ext cx="5372100" cy="376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7" name="AutoShape 11"/>
          <p:cNvSpPr>
            <a:spLocks noChangeArrowheads="1"/>
          </p:cNvSpPr>
          <p:nvPr/>
        </p:nvSpPr>
        <p:spPr bwMode="auto">
          <a:xfrm>
            <a:off x="4286250" y="3143250"/>
            <a:ext cx="971550" cy="571500"/>
          </a:xfrm>
          <a:prstGeom prst="bevel">
            <a:avLst>
              <a:gd name="adj" fmla="val 125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hr-HR" altLang="en-US" sz="1350"/>
          </a:p>
        </p:txBody>
      </p:sp>
      <p:sp>
        <p:nvSpPr>
          <p:cNvPr id="234508" name="Rectangle 12"/>
          <p:cNvSpPr>
            <a:spLocks noChangeArrowheads="1"/>
          </p:cNvSpPr>
          <p:nvPr/>
        </p:nvSpPr>
        <p:spPr bwMode="auto">
          <a:xfrm>
            <a:off x="4343400" y="3257550"/>
            <a:ext cx="971550" cy="285750"/>
          </a:xfrm>
          <a:prstGeom prst="rect">
            <a:avLst/>
          </a:prstGeom>
          <a:noFill/>
          <a:ln w="9525">
            <a:noFill/>
            <a:miter lim="800000"/>
            <a:headEnd/>
            <a:tailEnd/>
          </a:ln>
          <a:effectLst/>
        </p:spPr>
        <p:txBody>
          <a:bodyPr anchor="b"/>
          <a:lstStyle/>
          <a:p>
            <a:pPr marL="0" lvl="2">
              <a:defRPr/>
            </a:pPr>
            <a:r>
              <a:rPr lang="hr-HR" sz="1050">
                <a:solidFill>
                  <a:srgbClr val="030305"/>
                </a:solidFill>
                <a:effectLst>
                  <a:outerShdw blurRad="38100" dist="38100" dir="2700000" algn="tl">
                    <a:srgbClr val="C0C0C0"/>
                  </a:outerShdw>
                </a:effectLst>
                <a:latin typeface="Tahoma" charset="0"/>
                <a:cs typeface="Arial" charset="0"/>
              </a:rPr>
              <a:t>  </a:t>
            </a:r>
            <a:r>
              <a:rPr lang="hr-HR" sz="1050">
                <a:effectLst>
                  <a:outerShdw blurRad="38100" dist="38100" dir="2700000" algn="tl">
                    <a:srgbClr val="C0C0C0"/>
                  </a:outerShdw>
                </a:effectLst>
                <a:latin typeface="Tahoma" charset="0"/>
                <a:cs typeface="Arial" charset="0"/>
              </a:rPr>
              <a:t>Zeleno je!</a:t>
            </a:r>
            <a:endParaRPr lang="en-GB" sz="1050">
              <a:effectLst>
                <a:outerShdw blurRad="38100" dist="38100" dir="2700000" algn="tl">
                  <a:srgbClr val="C0C0C0"/>
                </a:outerShdw>
              </a:effectLst>
              <a:latin typeface="Tahoma" charset="0"/>
              <a:cs typeface="Arial" charset="0"/>
            </a:endParaRPr>
          </a:p>
        </p:txBody>
      </p:sp>
      <p:sp>
        <p:nvSpPr>
          <p:cNvPr id="234509" name="Rectangle 13"/>
          <p:cNvSpPr>
            <a:spLocks noChangeArrowheads="1"/>
          </p:cNvSpPr>
          <p:nvPr/>
        </p:nvSpPr>
        <p:spPr bwMode="auto">
          <a:xfrm>
            <a:off x="3371850" y="3257550"/>
            <a:ext cx="971550" cy="285750"/>
          </a:xfrm>
          <a:prstGeom prst="rect">
            <a:avLst/>
          </a:prstGeom>
          <a:noFill/>
          <a:ln w="9525">
            <a:noFill/>
            <a:miter lim="800000"/>
            <a:headEnd/>
            <a:tailEnd/>
          </a:ln>
          <a:effectLst/>
        </p:spPr>
        <p:txBody>
          <a:bodyPr anchor="b"/>
          <a:lstStyle/>
          <a:p>
            <a:pPr marL="0" lvl="2">
              <a:defRPr/>
            </a:pPr>
            <a:r>
              <a:rPr lang="hr-HR" sz="1050">
                <a:effectLst>
                  <a:outerShdw blurRad="38100" dist="38100" dir="2700000" algn="tl">
                    <a:srgbClr val="C0C0C0"/>
                  </a:outerShdw>
                </a:effectLst>
                <a:latin typeface="Tahoma" charset="0"/>
                <a:cs typeface="Arial" charset="0"/>
              </a:rPr>
              <a:t>  Meni se žuri.</a:t>
            </a:r>
            <a:endParaRPr lang="en-GB" sz="1050">
              <a:effectLst>
                <a:outerShdw blurRad="38100" dist="38100" dir="2700000" algn="tl">
                  <a:srgbClr val="C0C0C0"/>
                </a:outerShdw>
              </a:effectLst>
              <a:latin typeface="Tahoma" charset="0"/>
              <a:cs typeface="Arial" charset="0"/>
            </a:endParaRPr>
          </a:p>
        </p:txBody>
      </p:sp>
      <p:sp>
        <p:nvSpPr>
          <p:cNvPr id="234510" name="Rectangle 14"/>
          <p:cNvSpPr>
            <a:spLocks noChangeArrowheads="1"/>
          </p:cNvSpPr>
          <p:nvPr/>
        </p:nvSpPr>
        <p:spPr bwMode="auto">
          <a:xfrm>
            <a:off x="4229100" y="2743200"/>
            <a:ext cx="1257300" cy="285750"/>
          </a:xfrm>
          <a:prstGeom prst="rect">
            <a:avLst/>
          </a:prstGeom>
          <a:noFill/>
          <a:ln w="9525">
            <a:noFill/>
            <a:miter lim="800000"/>
            <a:headEnd/>
            <a:tailEnd/>
          </a:ln>
          <a:effectLst/>
        </p:spPr>
        <p:txBody>
          <a:bodyPr anchor="b"/>
          <a:lstStyle/>
          <a:p>
            <a:pPr marL="0" lvl="2">
              <a:defRPr/>
            </a:pPr>
            <a:r>
              <a:rPr lang="hr-HR" sz="1050">
                <a:effectLst>
                  <a:outerShdw blurRad="38100" dist="38100" dir="2700000" algn="tl">
                    <a:srgbClr val="C0C0C0"/>
                  </a:outerShdw>
                </a:effectLst>
                <a:latin typeface="Tahoma" charset="0"/>
                <a:cs typeface="Arial" charset="0"/>
              </a:rPr>
              <a:t> Semafor je zelen.</a:t>
            </a:r>
            <a:endParaRPr lang="en-GB" sz="1050">
              <a:effectLst>
                <a:outerShdw blurRad="38100" dist="38100" dir="2700000" algn="tl">
                  <a:srgbClr val="C0C0C0"/>
                </a:outerShdw>
              </a:effectLst>
              <a:latin typeface="Tahoma" charset="0"/>
              <a:cs typeface="Arial" charset="0"/>
            </a:endParaRPr>
          </a:p>
        </p:txBody>
      </p:sp>
      <p:sp>
        <p:nvSpPr>
          <p:cNvPr id="234511" name="Rectangle 15"/>
          <p:cNvSpPr>
            <a:spLocks noChangeArrowheads="1"/>
          </p:cNvSpPr>
          <p:nvPr/>
        </p:nvSpPr>
        <p:spPr bwMode="auto">
          <a:xfrm>
            <a:off x="4057650" y="3714750"/>
            <a:ext cx="1428750" cy="285750"/>
          </a:xfrm>
          <a:prstGeom prst="rect">
            <a:avLst/>
          </a:prstGeom>
          <a:noFill/>
          <a:ln w="9525">
            <a:noFill/>
            <a:miter lim="800000"/>
            <a:headEnd/>
            <a:tailEnd/>
          </a:ln>
          <a:effectLst/>
        </p:spPr>
        <p:txBody>
          <a:bodyPr anchor="b"/>
          <a:lstStyle/>
          <a:p>
            <a:pPr marL="0" lvl="2">
              <a:defRPr/>
            </a:pPr>
            <a:r>
              <a:rPr lang="hr-HR" sz="1050">
                <a:effectLst>
                  <a:outerShdw blurRad="38100" dist="38100" dir="2700000" algn="tl">
                    <a:srgbClr val="C0C0C0"/>
                  </a:outerShdw>
                </a:effectLst>
                <a:latin typeface="Tahoma" charset="0"/>
                <a:cs typeface="Arial" charset="0"/>
              </a:rPr>
              <a:t>Treba ti moja pomoć.</a:t>
            </a:r>
            <a:endParaRPr lang="en-GB" sz="1050">
              <a:effectLst>
                <a:outerShdw blurRad="38100" dist="38100" dir="2700000" algn="tl">
                  <a:srgbClr val="C0C0C0"/>
                </a:outerShdw>
              </a:effectLst>
              <a:latin typeface="Tahoma" charset="0"/>
              <a:cs typeface="Arial" charset="0"/>
            </a:endParaRPr>
          </a:p>
        </p:txBody>
      </p:sp>
      <p:sp>
        <p:nvSpPr>
          <p:cNvPr id="234512" name="Rectangle 16"/>
          <p:cNvSpPr>
            <a:spLocks noChangeArrowheads="1"/>
          </p:cNvSpPr>
          <p:nvPr/>
        </p:nvSpPr>
        <p:spPr bwMode="auto">
          <a:xfrm>
            <a:off x="5314950" y="3257550"/>
            <a:ext cx="1428750" cy="285750"/>
          </a:xfrm>
          <a:prstGeom prst="rect">
            <a:avLst/>
          </a:prstGeom>
          <a:noFill/>
          <a:ln w="9525">
            <a:noFill/>
            <a:miter lim="800000"/>
            <a:headEnd/>
            <a:tailEnd/>
          </a:ln>
          <a:effectLst/>
        </p:spPr>
        <p:txBody>
          <a:bodyPr anchor="b"/>
          <a:lstStyle/>
          <a:p>
            <a:pPr marL="0" lvl="2">
              <a:defRPr/>
            </a:pPr>
            <a:r>
              <a:rPr lang="hr-HR" sz="1050">
                <a:effectLst>
                  <a:outerShdw blurRad="38100" dist="38100" dir="2700000" algn="tl">
                    <a:srgbClr val="C0C0C0"/>
                  </a:outerShdw>
                </a:effectLst>
                <a:latin typeface="Tahoma" charset="0"/>
                <a:cs typeface="Arial" charset="0"/>
              </a:rPr>
              <a:t>Daj gas!</a:t>
            </a:r>
            <a:endParaRPr lang="en-GB" sz="1050">
              <a:effectLst>
                <a:outerShdw blurRad="38100" dist="38100" dir="2700000" algn="tl">
                  <a:srgbClr val="C0C0C0"/>
                </a:outerShdw>
              </a:effectLst>
              <a:latin typeface="Tahoma" charset="0"/>
              <a:cs typeface="Arial" charset="0"/>
            </a:endParaRPr>
          </a:p>
        </p:txBody>
      </p:sp>
      <p:sp>
        <p:nvSpPr>
          <p:cNvPr id="31761" name="AutoShape 17"/>
          <p:cNvSpPr>
            <a:spLocks noChangeArrowheads="1"/>
          </p:cNvSpPr>
          <p:nvPr/>
        </p:nvSpPr>
        <p:spPr bwMode="auto">
          <a:xfrm>
            <a:off x="6532961" y="1257300"/>
            <a:ext cx="725090" cy="514350"/>
          </a:xfrm>
          <a:prstGeom prst="bevel">
            <a:avLst>
              <a:gd name="adj" fmla="val 12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hr-HR" altLang="en-US" sz="1350"/>
          </a:p>
        </p:txBody>
      </p:sp>
      <p:sp>
        <p:nvSpPr>
          <p:cNvPr id="31762" name="Rectangle 18"/>
          <p:cNvSpPr>
            <a:spLocks noChangeArrowheads="1"/>
          </p:cNvSpPr>
          <p:nvPr/>
        </p:nvSpPr>
        <p:spPr bwMode="auto">
          <a:xfrm>
            <a:off x="6647260" y="1387079"/>
            <a:ext cx="857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750">
                <a:latin typeface="Tahoma" panose="020B0604030504040204" pitchFamily="34" charset="0"/>
              </a:rPr>
              <a:t>PORUKA</a:t>
            </a:r>
            <a:endParaRPr lang="en-GB" altLang="en-US" sz="750">
              <a:latin typeface="Tahoma" panose="020B0604030504040204" pitchFamily="34" charset="0"/>
            </a:endParaRPr>
          </a:p>
        </p:txBody>
      </p:sp>
      <p:sp>
        <p:nvSpPr>
          <p:cNvPr id="31763" name="Rectangle 19"/>
          <p:cNvSpPr>
            <a:spLocks noChangeArrowheads="1"/>
          </p:cNvSpPr>
          <p:nvPr/>
        </p:nvSpPr>
        <p:spPr bwMode="auto">
          <a:xfrm>
            <a:off x="6704410" y="1771650"/>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Odnos</a:t>
            </a:r>
            <a:endParaRPr lang="en-GB" altLang="en-US" sz="675">
              <a:latin typeface="Tahoma" panose="020B0604030504040204" pitchFamily="34" charset="0"/>
            </a:endParaRPr>
          </a:p>
        </p:txBody>
      </p:sp>
      <p:sp>
        <p:nvSpPr>
          <p:cNvPr id="31764" name="Rectangle 20"/>
          <p:cNvSpPr>
            <a:spLocks noChangeArrowheads="1"/>
          </p:cNvSpPr>
          <p:nvPr/>
        </p:nvSpPr>
        <p:spPr bwMode="auto">
          <a:xfrm>
            <a:off x="6704410" y="971550"/>
            <a:ext cx="661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Sadržaj</a:t>
            </a:r>
            <a:endParaRPr lang="en-GB" altLang="en-US" sz="675">
              <a:latin typeface="Tahoma" panose="020B0604030504040204" pitchFamily="34" charset="0"/>
            </a:endParaRPr>
          </a:p>
        </p:txBody>
      </p:sp>
      <p:sp>
        <p:nvSpPr>
          <p:cNvPr id="31765" name="Rectangle 21"/>
          <p:cNvSpPr>
            <a:spLocks noChangeArrowheads="1"/>
          </p:cNvSpPr>
          <p:nvPr/>
        </p:nvSpPr>
        <p:spPr bwMode="auto">
          <a:xfrm>
            <a:off x="5790011" y="1371600"/>
            <a:ext cx="72509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Samootkrivanje</a:t>
            </a:r>
            <a:endParaRPr lang="en-GB" altLang="en-US" sz="675">
              <a:latin typeface="Tahoma" panose="020B0604030504040204" pitchFamily="34" charset="0"/>
            </a:endParaRPr>
          </a:p>
        </p:txBody>
      </p:sp>
      <p:sp>
        <p:nvSpPr>
          <p:cNvPr id="31766" name="Rectangle 22"/>
          <p:cNvSpPr>
            <a:spLocks noChangeArrowheads="1"/>
          </p:cNvSpPr>
          <p:nvPr/>
        </p:nvSpPr>
        <p:spPr bwMode="auto">
          <a:xfrm>
            <a:off x="7333061" y="1428750"/>
            <a:ext cx="38219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675">
                <a:latin typeface="Tahoma" panose="020B0604030504040204" pitchFamily="34" charset="0"/>
              </a:rPr>
              <a:t>Poziv</a:t>
            </a:r>
            <a:endParaRPr lang="en-GB" altLang="en-US" sz="675">
              <a:latin typeface="Tahoma" panose="020B0604030504040204" pitchFamily="34" charset="0"/>
            </a:endParaRPr>
          </a:p>
        </p:txBody>
      </p:sp>
      <p:pic>
        <p:nvPicPr>
          <p:cNvPr id="22" name="Picture 21"/>
          <p:cNvPicPr>
            <a:picLocks noChangeAspect="1"/>
          </p:cNvPicPr>
          <p:nvPr/>
        </p:nvPicPr>
        <p:blipFill>
          <a:blip r:embed="rId3"/>
          <a:stretch>
            <a:fillRect/>
          </a:stretch>
        </p:blipFill>
        <p:spPr>
          <a:xfrm>
            <a:off x="6427806" y="4722153"/>
            <a:ext cx="2085685" cy="1164298"/>
          </a:xfrm>
          <a:prstGeom prst="rect">
            <a:avLst/>
          </a:prstGeom>
        </p:spPr>
      </p:pic>
    </p:spTree>
    <p:extLst>
      <p:ext uri="{BB962C8B-B14F-4D97-AF65-F5344CB8AC3E}">
        <p14:creationId xmlns:p14="http://schemas.microsoft.com/office/powerpoint/2010/main" val="421511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4506"/>
                                        </p:tgtEl>
                                        <p:attrNameLst>
                                          <p:attrName>style.visibility</p:attrName>
                                        </p:attrNameLst>
                                      </p:cBhvr>
                                      <p:to>
                                        <p:strVal val="visible"/>
                                      </p:to>
                                    </p:set>
                                    <p:animEffect transition="in" filter="checkerboard(across)">
                                      <p:cBhvr>
                                        <p:cTn id="7" dur="500"/>
                                        <p:tgtEl>
                                          <p:spTgt spid="234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4507"/>
                                        </p:tgtEl>
                                        <p:attrNameLst>
                                          <p:attrName>style.visibility</p:attrName>
                                        </p:attrNameLst>
                                      </p:cBhvr>
                                      <p:to>
                                        <p:strVal val="visible"/>
                                      </p:to>
                                    </p:set>
                                    <p:animEffect transition="in" filter="checkerboard(across)">
                                      <p:cBhvr>
                                        <p:cTn id="12" dur="500"/>
                                        <p:tgtEl>
                                          <p:spTgt spid="234507"/>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34508"/>
                                        </p:tgtEl>
                                        <p:attrNameLst>
                                          <p:attrName>style.visibility</p:attrName>
                                        </p:attrNameLst>
                                      </p:cBhvr>
                                      <p:to>
                                        <p:strVal val="visible"/>
                                      </p:to>
                                    </p:set>
                                    <p:animEffect transition="in" filter="box(out)">
                                      <p:cBhvr>
                                        <p:cTn id="16" dur="500"/>
                                        <p:tgtEl>
                                          <p:spTgt spid="2345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234510"/>
                                        </p:tgtEl>
                                        <p:attrNameLst>
                                          <p:attrName>style.visibility</p:attrName>
                                        </p:attrNameLst>
                                      </p:cBhvr>
                                      <p:to>
                                        <p:strVal val="visible"/>
                                      </p:to>
                                    </p:set>
                                    <p:animEffect transition="in" filter="box(out)">
                                      <p:cBhvr>
                                        <p:cTn id="21" dur="500"/>
                                        <p:tgtEl>
                                          <p:spTgt spid="2345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34509"/>
                                        </p:tgtEl>
                                        <p:attrNameLst>
                                          <p:attrName>style.visibility</p:attrName>
                                        </p:attrNameLst>
                                      </p:cBhvr>
                                      <p:to>
                                        <p:strVal val="visible"/>
                                      </p:to>
                                    </p:set>
                                    <p:animEffect transition="in" filter="box(out)">
                                      <p:cBhvr>
                                        <p:cTn id="26" dur="500"/>
                                        <p:tgtEl>
                                          <p:spTgt spid="2345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234511"/>
                                        </p:tgtEl>
                                        <p:attrNameLst>
                                          <p:attrName>style.visibility</p:attrName>
                                        </p:attrNameLst>
                                      </p:cBhvr>
                                      <p:to>
                                        <p:strVal val="visible"/>
                                      </p:to>
                                    </p:set>
                                    <p:animEffect transition="in" filter="box(out)">
                                      <p:cBhvr>
                                        <p:cTn id="31" dur="500"/>
                                        <p:tgtEl>
                                          <p:spTgt spid="2345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234512"/>
                                        </p:tgtEl>
                                        <p:attrNameLst>
                                          <p:attrName>style.visibility</p:attrName>
                                        </p:attrNameLst>
                                      </p:cBhvr>
                                      <p:to>
                                        <p:strVal val="visible"/>
                                      </p:to>
                                    </p:set>
                                    <p:animEffect transition="in" filter="box(out)">
                                      <p:cBhvr>
                                        <p:cTn id="36" dur="500"/>
                                        <p:tgtEl>
                                          <p:spTgt spid="234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7" grpId="0" animBg="1"/>
      <p:bldP spid="234508" grpId="0" autoUpdateAnimBg="0"/>
      <p:bldP spid="234509" grpId="0" autoUpdateAnimBg="0"/>
      <p:bldP spid="234510" grpId="0" autoUpdateAnimBg="0"/>
      <p:bldP spid="234511" grpId="0" autoUpdateAnimBg="0"/>
      <p:bldP spid="2345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s-Latn-BA" dirty="0"/>
              <a:t>Odnosi s javnošću naspram odnosa sa medijima </a:t>
            </a:r>
            <a:endParaRPr lang="en-US" dirty="0"/>
          </a:p>
        </p:txBody>
      </p:sp>
      <p:sp>
        <p:nvSpPr>
          <p:cNvPr id="3" name="Subtitle 2"/>
          <p:cNvSpPr>
            <a:spLocks noGrp="1"/>
          </p:cNvSpPr>
          <p:nvPr>
            <p:ph type="subTitle" idx="1"/>
          </p:nvPr>
        </p:nvSpPr>
        <p:spPr/>
        <p:txBody>
          <a:bodyPr/>
          <a:lstStyle/>
          <a:p>
            <a:r>
              <a:rPr lang="bs-Latn-BA" altLang="en-US" i="1" dirty="0">
                <a:latin typeface="Arial" charset="0"/>
              </a:rPr>
              <a:t>“I da ostanem na samo jednom dolaru, uložio bih ga na odnose sa javnošću” </a:t>
            </a:r>
            <a:r>
              <a:rPr lang="bs-Latn-BA" altLang="en-US" dirty="0">
                <a:latin typeface="Arial" charset="0"/>
              </a:rPr>
              <a:t>– Bill Gates</a:t>
            </a:r>
          </a:p>
          <a:p>
            <a:endParaRPr lang="en-US" dirty="0"/>
          </a:p>
        </p:txBody>
      </p:sp>
      <p:pic>
        <p:nvPicPr>
          <p:cNvPr id="9" name="Picture 8"/>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82413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Komunikacijska matematika</a:t>
            </a:r>
            <a:endParaRPr lang="en-GB" dirty="0"/>
          </a:p>
        </p:txBody>
      </p:sp>
      <p:sp>
        <p:nvSpPr>
          <p:cNvPr id="3" name="Content Placeholder 2"/>
          <p:cNvSpPr>
            <a:spLocks noGrp="1"/>
          </p:cNvSpPr>
          <p:nvPr>
            <p:ph idx="1"/>
          </p:nvPr>
        </p:nvSpPr>
        <p:spPr/>
        <p:txBody>
          <a:bodyPr/>
          <a:lstStyle/>
          <a:p>
            <a:pPr>
              <a:buFontTx/>
              <a:buChar char="-"/>
            </a:pPr>
            <a:r>
              <a:rPr lang="hr-HR" dirty="0"/>
              <a:t>4 mil. stanovnika</a:t>
            </a:r>
          </a:p>
          <a:p>
            <a:pPr>
              <a:buFontTx/>
              <a:buChar char="-"/>
            </a:pPr>
            <a:r>
              <a:rPr lang="hr-HR" dirty="0"/>
              <a:t>2.2 mil. nerješenih predmeta</a:t>
            </a:r>
          </a:p>
          <a:p>
            <a:pPr>
              <a:buFontTx/>
              <a:buChar char="-"/>
            </a:pPr>
            <a:r>
              <a:rPr lang="hr-HR" dirty="0"/>
              <a:t>1.8 mil su komunalni predmeti u nekoliko velikih gradova (npr. 49% je samo u Sarajevu)</a:t>
            </a:r>
          </a:p>
          <a:p>
            <a:pPr>
              <a:buFontTx/>
              <a:buChar char="-"/>
            </a:pPr>
            <a:r>
              <a:rPr lang="hr-HR" dirty="0"/>
              <a:t>400.000 ostalih predmeta</a:t>
            </a:r>
          </a:p>
          <a:p>
            <a:pPr>
              <a:buFontTx/>
              <a:buChar char="-"/>
            </a:pPr>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51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Komunikacijska matematika </a:t>
            </a:r>
            <a:endParaRPr lang="en-GB" dirty="0"/>
          </a:p>
        </p:txBody>
      </p:sp>
      <p:sp>
        <p:nvSpPr>
          <p:cNvPr id="3" name="Content Placeholder 2"/>
          <p:cNvSpPr>
            <a:spLocks noGrp="1"/>
          </p:cNvSpPr>
          <p:nvPr>
            <p:ph idx="1"/>
          </p:nvPr>
        </p:nvSpPr>
        <p:spPr/>
        <p:txBody>
          <a:bodyPr/>
          <a:lstStyle/>
          <a:p>
            <a:r>
              <a:rPr lang="hr-HR" dirty="0"/>
              <a:t>400.000 predmeta se tiče 10% stanovništva </a:t>
            </a:r>
          </a:p>
          <a:p>
            <a:r>
              <a:rPr lang="hr-HR" dirty="0"/>
              <a:t>Nisu sve pojedinače stranke pa možemo reći da se 400.000 predmeta odnosi na 6-7% populacije</a:t>
            </a:r>
          </a:p>
          <a:p>
            <a:r>
              <a:rPr lang="hr-HR" dirty="0"/>
              <a:t>4.000.000 ima mišljenje, a 240.000 zaista ima iskustvo...</a:t>
            </a:r>
            <a:endParaRPr lang="en-GB"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41324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Potencijal komuniciranja</a:t>
            </a:r>
            <a:endParaRPr lang="en-GB" dirty="0"/>
          </a:p>
        </p:txBody>
      </p:sp>
      <p:sp>
        <p:nvSpPr>
          <p:cNvPr id="3" name="Content Placeholder 2"/>
          <p:cNvSpPr>
            <a:spLocks noGrp="1"/>
          </p:cNvSpPr>
          <p:nvPr>
            <p:ph idx="1"/>
          </p:nvPr>
        </p:nvSpPr>
        <p:spPr/>
        <p:txBody>
          <a:bodyPr/>
          <a:lstStyle/>
          <a:p>
            <a:r>
              <a:rPr lang="hr-HR" dirty="0"/>
              <a:t>Sudovi i tužilaštva tradicionalno predstavljaju „zatvorene” sisteme... </a:t>
            </a:r>
          </a:p>
          <a:p>
            <a:r>
              <a:rPr lang="hr-HR" dirty="0"/>
              <a:t>Odnosi s javnošću nisu samo odnosi sa medijima... </a:t>
            </a:r>
          </a:p>
          <a:p>
            <a:r>
              <a:rPr lang="hr-HR" dirty="0"/>
              <a:t>Mediji/novinari su samo komunikacijski kanal koji možemo koristiti </a:t>
            </a:r>
            <a:endParaRPr lang="en-GB"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41681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827584" y="2028462"/>
            <a:ext cx="7848872" cy="4324234"/>
          </a:xfrm>
        </p:spPr>
        <p:txBody>
          <a:bodyPr>
            <a:normAutofit/>
          </a:bodyPr>
          <a:lstStyle/>
          <a:p>
            <a:r>
              <a:rPr lang="en-US" sz="2000" b="1" dirty="0"/>
              <a:t> </a:t>
            </a:r>
            <a:endParaRPr lang="en-GB" sz="2000" dirty="0"/>
          </a:p>
          <a:p>
            <a:r>
              <a:rPr lang="en-US" sz="2000" dirty="0"/>
              <a:t>U </a:t>
            </a:r>
            <a:r>
              <a:rPr lang="en-US" sz="2000" dirty="0" err="1"/>
              <a:t>odnosima</a:t>
            </a:r>
            <a:r>
              <a:rPr lang="en-US" sz="2000" dirty="0"/>
              <a:t> </a:t>
            </a:r>
            <a:r>
              <a:rPr lang="en-US" sz="2000" dirty="0" err="1"/>
              <a:t>sa</a:t>
            </a:r>
            <a:r>
              <a:rPr lang="en-US" sz="2000" dirty="0"/>
              <a:t> </a:t>
            </a:r>
            <a:r>
              <a:rPr lang="en-US" sz="2000" dirty="0" err="1"/>
              <a:t>medijima</a:t>
            </a:r>
            <a:r>
              <a:rPr lang="en-US" sz="2000" dirty="0"/>
              <a:t> </a:t>
            </a:r>
            <a:r>
              <a:rPr lang="en-US" sz="2000" dirty="0" err="1"/>
              <a:t>potrebno</a:t>
            </a:r>
            <a:r>
              <a:rPr lang="en-US" sz="2000" dirty="0"/>
              <a:t> je </a:t>
            </a:r>
            <a:r>
              <a:rPr lang="en-US" sz="2000" dirty="0" err="1"/>
              <a:t>poštovati</a:t>
            </a:r>
            <a:r>
              <a:rPr lang="en-US" sz="2000" dirty="0"/>
              <a:t> </a:t>
            </a:r>
            <a:r>
              <a:rPr lang="en-US" sz="2000" dirty="0" err="1"/>
              <a:t>sljedeće</a:t>
            </a:r>
            <a:r>
              <a:rPr lang="en-US" sz="2000" dirty="0"/>
              <a:t> </a:t>
            </a:r>
            <a:r>
              <a:rPr lang="en-US" sz="2000" dirty="0" err="1"/>
              <a:t>principe</a:t>
            </a:r>
            <a:r>
              <a:rPr lang="en-US" sz="2000" dirty="0"/>
              <a:t>: </a:t>
            </a:r>
            <a:endParaRPr lang="en-GB" sz="2000" dirty="0"/>
          </a:p>
          <a:p>
            <a:r>
              <a:rPr lang="en-US" sz="2000" dirty="0"/>
              <a:t>- </a:t>
            </a:r>
            <a:r>
              <a:rPr lang="en-US" sz="2000" dirty="0" err="1"/>
              <a:t>legalnost</a:t>
            </a:r>
            <a:r>
              <a:rPr lang="en-US" sz="2000" dirty="0"/>
              <a:t> </a:t>
            </a:r>
            <a:r>
              <a:rPr lang="en-US" sz="2000" dirty="0" err="1"/>
              <a:t>i</a:t>
            </a:r>
            <a:r>
              <a:rPr lang="en-US" sz="2000" dirty="0"/>
              <a:t> </a:t>
            </a:r>
            <a:r>
              <a:rPr lang="en-US" sz="2000" dirty="0" err="1"/>
              <a:t>proporcionalnost</a:t>
            </a:r>
            <a:r>
              <a:rPr lang="en-US" sz="2000" dirty="0"/>
              <a:t>; </a:t>
            </a:r>
            <a:endParaRPr lang="en-GB" sz="2000" dirty="0"/>
          </a:p>
          <a:p>
            <a:r>
              <a:rPr lang="en-US" sz="2000" dirty="0"/>
              <a:t>- </a:t>
            </a:r>
            <a:r>
              <a:rPr lang="en-US" sz="2000" dirty="0" err="1"/>
              <a:t>nezavisnost</a:t>
            </a:r>
            <a:r>
              <a:rPr lang="en-US" sz="2000" dirty="0"/>
              <a:t> </a:t>
            </a:r>
            <a:r>
              <a:rPr lang="en-US" sz="2000" dirty="0" err="1"/>
              <a:t>i</a:t>
            </a:r>
            <a:r>
              <a:rPr lang="en-US" sz="2000" dirty="0"/>
              <a:t> </a:t>
            </a:r>
            <a:r>
              <a:rPr lang="en-US" sz="2000" dirty="0" err="1"/>
              <a:t>nepristrasnost</a:t>
            </a:r>
            <a:r>
              <a:rPr lang="en-US" sz="2000" dirty="0"/>
              <a:t>; </a:t>
            </a:r>
            <a:endParaRPr lang="en-GB" sz="2000" dirty="0"/>
          </a:p>
          <a:p>
            <a:r>
              <a:rPr lang="en-US" sz="2000" dirty="0"/>
              <a:t>- </a:t>
            </a:r>
            <a:r>
              <a:rPr lang="en-US" sz="2000" dirty="0" err="1"/>
              <a:t>brzina</a:t>
            </a:r>
            <a:r>
              <a:rPr lang="en-US" sz="2000" dirty="0"/>
              <a:t> </a:t>
            </a:r>
            <a:r>
              <a:rPr lang="en-US" sz="2000" dirty="0" err="1"/>
              <a:t>odgovora</a:t>
            </a:r>
            <a:r>
              <a:rPr lang="en-US" sz="2000" dirty="0"/>
              <a:t> </a:t>
            </a:r>
            <a:r>
              <a:rPr lang="en-US" sz="2000" dirty="0" err="1"/>
              <a:t>i</a:t>
            </a:r>
            <a:r>
              <a:rPr lang="en-US" sz="2000" dirty="0"/>
              <a:t> </a:t>
            </a:r>
            <a:r>
              <a:rPr lang="en-US" sz="2000" dirty="0" err="1"/>
              <a:t>poštovanje</a:t>
            </a:r>
            <a:r>
              <a:rPr lang="en-US" sz="2000" dirty="0"/>
              <a:t> procedure; </a:t>
            </a:r>
            <a:endParaRPr lang="en-GB" sz="2000" dirty="0"/>
          </a:p>
          <a:p>
            <a:r>
              <a:rPr lang="en-US" sz="2000" dirty="0"/>
              <a:t>- </a:t>
            </a:r>
            <a:r>
              <a:rPr lang="en-US" sz="2000" dirty="0" err="1"/>
              <a:t>dostupnost</a:t>
            </a:r>
            <a:r>
              <a:rPr lang="en-US" sz="2000" dirty="0"/>
              <a:t>, </a:t>
            </a:r>
            <a:r>
              <a:rPr lang="en-US" sz="2000" dirty="0" err="1"/>
              <a:t>publicitet</a:t>
            </a:r>
            <a:r>
              <a:rPr lang="en-US" sz="2000" dirty="0"/>
              <a:t> </a:t>
            </a:r>
            <a:r>
              <a:rPr lang="en-US" sz="2000" dirty="0" err="1"/>
              <a:t>i</a:t>
            </a:r>
            <a:r>
              <a:rPr lang="en-US" sz="2000" dirty="0"/>
              <a:t> </a:t>
            </a:r>
            <a:r>
              <a:rPr lang="en-US" sz="2000" dirty="0" err="1"/>
              <a:t>transparentnost</a:t>
            </a:r>
            <a:r>
              <a:rPr lang="en-US" sz="2000" dirty="0"/>
              <a:t>;</a:t>
            </a:r>
            <a:endParaRPr lang="en-GB" sz="2000" dirty="0"/>
          </a:p>
          <a:p>
            <a:r>
              <a:rPr lang="en-US" sz="2000" dirty="0"/>
              <a:t>- </a:t>
            </a:r>
            <a:r>
              <a:rPr lang="en-US" sz="2000" dirty="0" err="1"/>
              <a:t>kontinuitet</a:t>
            </a:r>
            <a:r>
              <a:rPr lang="en-US" sz="2000" dirty="0"/>
              <a:t> </a:t>
            </a:r>
            <a:r>
              <a:rPr lang="en-US" sz="2000" dirty="0" err="1"/>
              <a:t>i</a:t>
            </a:r>
            <a:r>
              <a:rPr lang="en-US" sz="2000" dirty="0"/>
              <a:t> </a:t>
            </a:r>
            <a:r>
              <a:rPr lang="en-US" sz="2000" dirty="0" err="1"/>
              <a:t>mogućnost</a:t>
            </a:r>
            <a:r>
              <a:rPr lang="en-US" sz="2000" dirty="0"/>
              <a:t> </a:t>
            </a:r>
            <a:r>
              <a:rPr lang="en-US" sz="2000" dirty="0" err="1"/>
              <a:t>predviđanja</a:t>
            </a:r>
            <a:r>
              <a:rPr lang="en-US" sz="2000" dirty="0"/>
              <a:t>; </a:t>
            </a:r>
            <a:endParaRPr lang="en-GB" sz="2000" dirty="0"/>
          </a:p>
          <a:p>
            <a:r>
              <a:rPr lang="en-US" sz="2000" dirty="0"/>
              <a:t>- </a:t>
            </a:r>
            <a:r>
              <a:rPr lang="en-US" sz="2000" dirty="0" err="1"/>
              <a:t>tačnost</a:t>
            </a:r>
            <a:r>
              <a:rPr lang="en-US" sz="2000" dirty="0"/>
              <a:t> </a:t>
            </a:r>
            <a:r>
              <a:rPr lang="en-US" sz="2000" dirty="0" err="1"/>
              <a:t>i</a:t>
            </a:r>
            <a:r>
              <a:rPr lang="en-US" sz="2000" dirty="0"/>
              <a:t> </a:t>
            </a:r>
            <a:r>
              <a:rPr lang="en-US" sz="2000" dirty="0" err="1"/>
              <a:t>pravna</a:t>
            </a:r>
            <a:r>
              <a:rPr lang="en-US" sz="2000" dirty="0"/>
              <a:t> </a:t>
            </a:r>
            <a:r>
              <a:rPr lang="en-US" sz="2000" dirty="0" err="1"/>
              <a:t>preciznost</a:t>
            </a:r>
            <a:r>
              <a:rPr lang="en-US" sz="2000" dirty="0"/>
              <a:t> u </a:t>
            </a:r>
            <a:r>
              <a:rPr lang="en-US" sz="2000" dirty="0" err="1"/>
              <a:t>porukama</a:t>
            </a:r>
            <a:r>
              <a:rPr lang="en-US" sz="2000" dirty="0"/>
              <a:t> </a:t>
            </a:r>
            <a:r>
              <a:rPr lang="en-US" sz="2000" dirty="0" err="1"/>
              <a:t>na</a:t>
            </a:r>
            <a:r>
              <a:rPr lang="en-US" sz="2000" dirty="0"/>
              <a:t> </a:t>
            </a:r>
            <a:r>
              <a:rPr lang="en-US" sz="2000" dirty="0" err="1"/>
              <a:t>razumljivom</a:t>
            </a:r>
            <a:r>
              <a:rPr lang="en-US" sz="2000" dirty="0"/>
              <a:t> </a:t>
            </a:r>
            <a:r>
              <a:rPr lang="en-US" sz="2000" dirty="0" err="1"/>
              <a:t>jeziku</a:t>
            </a:r>
            <a:r>
              <a:rPr lang="en-US" sz="2000" dirty="0"/>
              <a:t>; </a:t>
            </a:r>
            <a:endParaRPr lang="en-GB" sz="2000" dirty="0"/>
          </a:p>
          <a:p>
            <a:r>
              <a:rPr lang="en-US" sz="2000" dirty="0"/>
              <a:t>- </a:t>
            </a:r>
            <a:r>
              <a:rPr lang="en-US" sz="2000" dirty="0" err="1"/>
              <a:t>etika</a:t>
            </a:r>
            <a:r>
              <a:rPr lang="en-US" sz="2000" dirty="0"/>
              <a:t>, </a:t>
            </a:r>
            <a:r>
              <a:rPr lang="en-US" sz="2000" dirty="0" err="1"/>
              <a:t>jednakost</a:t>
            </a:r>
            <a:r>
              <a:rPr lang="en-US" sz="2000" dirty="0"/>
              <a:t> </a:t>
            </a:r>
            <a:r>
              <a:rPr lang="en-US" sz="2000" dirty="0" err="1"/>
              <a:t>i</a:t>
            </a:r>
            <a:r>
              <a:rPr lang="en-US" sz="2000" dirty="0"/>
              <a:t> </a:t>
            </a:r>
            <a:r>
              <a:rPr lang="en-US" sz="2000" dirty="0" err="1"/>
              <a:t>nepristrasnost</a:t>
            </a:r>
            <a:r>
              <a:rPr lang="en-US" sz="2000" dirty="0"/>
              <a:t> </a:t>
            </a:r>
            <a:r>
              <a:rPr lang="en-US" sz="2000" dirty="0" err="1"/>
              <a:t>prema</a:t>
            </a:r>
            <a:r>
              <a:rPr lang="en-US" sz="2000" dirty="0"/>
              <a:t> </a:t>
            </a:r>
            <a:r>
              <a:rPr lang="en-US" sz="2000" dirty="0" err="1"/>
              <a:t>svim</a:t>
            </a:r>
            <a:r>
              <a:rPr lang="en-US" sz="2000" dirty="0"/>
              <a:t> </a:t>
            </a:r>
            <a:r>
              <a:rPr lang="en-US" sz="2000" dirty="0" err="1"/>
              <a:t>predstavnicima</a:t>
            </a:r>
            <a:r>
              <a:rPr lang="en-US" sz="2000" dirty="0"/>
              <a:t> </a:t>
            </a:r>
            <a:r>
              <a:rPr lang="en-US" sz="2000" dirty="0" err="1"/>
              <a:t>medija</a:t>
            </a:r>
            <a:r>
              <a:rPr lang="en-US" sz="2000" dirty="0"/>
              <a:t>;</a:t>
            </a:r>
            <a:endParaRPr lang="en-GB" sz="2000" dirty="0"/>
          </a:p>
          <a:p>
            <a:r>
              <a:rPr lang="en-US" sz="2000" dirty="0"/>
              <a:t>- </a:t>
            </a:r>
            <a:r>
              <a:rPr lang="en-US" sz="2000" dirty="0" err="1"/>
              <a:t>poštovanje</a:t>
            </a:r>
            <a:r>
              <a:rPr lang="en-US" sz="2000" dirty="0"/>
              <a:t> </a:t>
            </a:r>
            <a:r>
              <a:rPr lang="en-US" sz="2000" dirty="0" err="1"/>
              <a:t>profesionalizma</a:t>
            </a:r>
            <a:r>
              <a:rPr lang="en-US" sz="2000" dirty="0"/>
              <a:t> </a:t>
            </a:r>
            <a:r>
              <a:rPr lang="en-US" sz="2000" dirty="0" err="1"/>
              <a:t>predstavnika</a:t>
            </a:r>
            <a:r>
              <a:rPr lang="en-US" sz="2000" dirty="0"/>
              <a:t> </a:t>
            </a:r>
            <a:r>
              <a:rPr lang="en-US" sz="2000" dirty="0" err="1"/>
              <a:t>medija</a:t>
            </a:r>
            <a:r>
              <a:rPr lang="en-US" sz="2000" dirty="0"/>
              <a:t>. </a:t>
            </a:r>
            <a:endParaRPr lang="en-GB" sz="2000" dirty="0"/>
          </a:p>
        </p:txBody>
      </p:sp>
      <p:pic>
        <p:nvPicPr>
          <p:cNvPr id="13" name="Picture 12"/>
          <p:cNvPicPr>
            <a:picLocks noChangeAspect="1"/>
          </p:cNvPicPr>
          <p:nvPr/>
        </p:nvPicPr>
        <p:blipFill>
          <a:blip r:embed="rId2"/>
          <a:stretch>
            <a:fillRect/>
          </a:stretch>
        </p:blipFill>
        <p:spPr>
          <a:xfrm>
            <a:off x="7956376" y="192944"/>
            <a:ext cx="1017092" cy="1109789"/>
          </a:xfrm>
          <a:prstGeom prst="rect">
            <a:avLst/>
          </a:prstGeom>
        </p:spPr>
      </p:pic>
      <p:sp>
        <p:nvSpPr>
          <p:cNvPr id="14" name="Rectangle 13"/>
          <p:cNvSpPr/>
          <p:nvPr/>
        </p:nvSpPr>
        <p:spPr>
          <a:xfrm>
            <a:off x="649183" y="1401672"/>
            <a:ext cx="7307193" cy="523220"/>
          </a:xfrm>
          <a:prstGeom prst="rect">
            <a:avLst/>
          </a:prstGeom>
        </p:spPr>
        <p:txBody>
          <a:bodyPr wrap="square">
            <a:spAutoFit/>
          </a:bodyPr>
          <a:lstStyle/>
          <a:p>
            <a:pPr lvl="1"/>
            <a:r>
              <a:rPr lang="en-US" sz="2800" b="1" dirty="0" err="1"/>
              <a:t>Principi</a:t>
            </a:r>
            <a:r>
              <a:rPr lang="en-US" sz="2800" b="1" dirty="0"/>
              <a:t> </a:t>
            </a:r>
            <a:r>
              <a:rPr lang="en-US" sz="2800" b="1" dirty="0" err="1"/>
              <a:t>komunikacije</a:t>
            </a:r>
            <a:r>
              <a:rPr lang="en-US" sz="2800" b="1" dirty="0"/>
              <a:t> </a:t>
            </a:r>
            <a:r>
              <a:rPr lang="en-US" sz="2800" b="1" dirty="0" err="1"/>
              <a:t>sa</a:t>
            </a:r>
            <a:r>
              <a:rPr lang="en-US" sz="2800" b="1" dirty="0"/>
              <a:t> </a:t>
            </a:r>
            <a:r>
              <a:rPr lang="en-US" sz="2800" b="1" dirty="0" err="1"/>
              <a:t>medijima</a:t>
            </a:r>
            <a:r>
              <a:rPr lang="en-US" sz="2800" b="1" dirty="0"/>
              <a:t> </a:t>
            </a:r>
            <a:endParaRPr lang="en-GB" sz="2400" dirty="0"/>
          </a:p>
        </p:txBody>
      </p:sp>
    </p:spTree>
    <p:extLst>
      <p:ext uri="{BB962C8B-B14F-4D97-AF65-F5344CB8AC3E}">
        <p14:creationId xmlns:p14="http://schemas.microsoft.com/office/powerpoint/2010/main" val="93165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bs-Latn-BA" dirty="0"/>
              <a:t>Kako komunicirati?</a:t>
            </a:r>
            <a:endParaRPr lang="en-GB" dirty="0"/>
          </a:p>
        </p:txBody>
      </p:sp>
      <p:sp>
        <p:nvSpPr>
          <p:cNvPr id="6" name="Content Placeholder 5"/>
          <p:cNvSpPr>
            <a:spLocks noGrp="1"/>
          </p:cNvSpPr>
          <p:nvPr>
            <p:ph idx="1"/>
          </p:nvPr>
        </p:nvSpPr>
        <p:spPr/>
        <p:txBody>
          <a:bodyPr/>
          <a:lstStyle/>
          <a:p>
            <a:r>
              <a:rPr lang="en-US" b="1" i="1" dirty="0" err="1"/>
              <a:t>Medijske</a:t>
            </a:r>
            <a:r>
              <a:rPr lang="en-US" b="1" i="1" dirty="0"/>
              <a:t> </a:t>
            </a:r>
            <a:r>
              <a:rPr lang="en-US" b="1" i="1" dirty="0" err="1"/>
              <a:t>smjernice</a:t>
            </a:r>
            <a:r>
              <a:rPr lang="en-US" b="1" i="1" dirty="0"/>
              <a:t> (</a:t>
            </a:r>
            <a:r>
              <a:rPr lang="en-US" b="1" i="1" dirty="0" err="1"/>
              <a:t>Politika</a:t>
            </a:r>
            <a:r>
              <a:rPr lang="en-US" b="1" i="1" dirty="0"/>
              <a:t> </a:t>
            </a:r>
            <a:r>
              <a:rPr lang="en-US" b="1" i="1" dirty="0" err="1"/>
              <a:t>kontakata</a:t>
            </a:r>
            <a:r>
              <a:rPr lang="en-US" b="1" i="1" dirty="0"/>
              <a:t> </a:t>
            </a:r>
            <a:r>
              <a:rPr lang="en-US" b="1" i="1" dirty="0" err="1"/>
              <a:t>sa</a:t>
            </a:r>
            <a:r>
              <a:rPr lang="en-US" b="1" i="1" dirty="0"/>
              <a:t> </a:t>
            </a:r>
            <a:r>
              <a:rPr lang="en-US" b="1" i="1" dirty="0" err="1"/>
              <a:t>medijima</a:t>
            </a:r>
            <a:r>
              <a:rPr lang="en-US" b="1" i="1" dirty="0"/>
              <a:t>)</a:t>
            </a:r>
            <a:endParaRPr lang="hr-HR" b="1" i="1" dirty="0"/>
          </a:p>
          <a:p>
            <a:r>
              <a:rPr lang="fr-FR" b="1" i="1" dirty="0" err="1"/>
              <a:t>Konferencije</a:t>
            </a:r>
            <a:r>
              <a:rPr lang="fr-FR" b="1" i="1" dirty="0"/>
              <a:t> </a:t>
            </a:r>
            <a:r>
              <a:rPr lang="fr-FR" b="1" i="1" dirty="0" err="1"/>
              <a:t>za</a:t>
            </a:r>
            <a:r>
              <a:rPr lang="fr-FR" b="1" i="1" dirty="0"/>
              <a:t> </a:t>
            </a:r>
            <a:r>
              <a:rPr lang="fr-FR" b="1" i="1" dirty="0" err="1"/>
              <a:t>medije</a:t>
            </a:r>
            <a:endParaRPr lang="hr-HR" b="1" i="1" dirty="0"/>
          </a:p>
          <a:p>
            <a:r>
              <a:rPr lang="en-US" b="1" i="1" dirty="0" err="1"/>
              <a:t>Brifing</a:t>
            </a:r>
            <a:r>
              <a:rPr lang="en-US" b="1" i="1" dirty="0"/>
              <a:t> </a:t>
            </a:r>
            <a:r>
              <a:rPr lang="en-US" b="1" i="1" dirty="0" err="1"/>
              <a:t>novinara</a:t>
            </a:r>
            <a:endParaRPr lang="hr-HR" b="1" i="1" dirty="0"/>
          </a:p>
          <a:p>
            <a:r>
              <a:rPr lang="fr-FR" b="1" i="1" dirty="0" err="1"/>
              <a:t>Individualni</a:t>
            </a:r>
            <a:r>
              <a:rPr lang="fr-FR" b="1" i="1" dirty="0"/>
              <a:t> </a:t>
            </a:r>
            <a:r>
              <a:rPr lang="fr-FR" b="1" i="1" dirty="0" err="1"/>
              <a:t>intervjui</a:t>
            </a:r>
            <a:r>
              <a:rPr lang="fr-FR" b="1" i="1" dirty="0"/>
              <a:t> sa </a:t>
            </a:r>
            <a:r>
              <a:rPr lang="fr-FR" b="1" i="1" dirty="0" err="1"/>
              <a:t>novinarima</a:t>
            </a:r>
            <a:endParaRPr lang="en-GB"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40349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lstStyle/>
          <a:p>
            <a:r>
              <a:rPr lang="bs-Latn-BA" altLang="en-US" dirty="0"/>
              <a:t>Šta se mora u radu sa novinarima</a:t>
            </a:r>
            <a:endParaRPr lang="en-US" altLang="en-US" dirty="0"/>
          </a:p>
        </p:txBody>
      </p:sp>
      <p:sp>
        <p:nvSpPr>
          <p:cNvPr id="3" name="Content Placeholder 2"/>
          <p:cNvSpPr>
            <a:spLocks noGrp="1"/>
          </p:cNvSpPr>
          <p:nvPr>
            <p:ph idx="1"/>
          </p:nvPr>
        </p:nvSpPr>
        <p:spPr>
          <a:xfrm>
            <a:off x="457200" y="2071389"/>
            <a:ext cx="8229600" cy="4525963"/>
          </a:xfrm>
        </p:spPr>
        <p:txBody>
          <a:bodyPr>
            <a:normAutofit/>
          </a:bodyPr>
          <a:lstStyle/>
          <a:p>
            <a:r>
              <a:rPr lang="fr-FR" altLang="en-US" sz="1600" dirty="0" err="1"/>
              <a:t>Govorite</a:t>
            </a:r>
            <a:r>
              <a:rPr lang="fr-FR" altLang="en-US" sz="1600" dirty="0"/>
              <a:t> </a:t>
            </a:r>
            <a:r>
              <a:rPr lang="fr-FR" altLang="en-US" sz="1600" dirty="0" err="1"/>
              <a:t>istinu</a:t>
            </a:r>
            <a:r>
              <a:rPr lang="fr-FR" altLang="en-US" sz="1600" dirty="0"/>
              <a:t> – UVIJEK.</a:t>
            </a:r>
            <a:endParaRPr lang="en-US" altLang="en-US" sz="1600" dirty="0"/>
          </a:p>
          <a:p>
            <a:r>
              <a:rPr lang="en-US" altLang="en-US" sz="1600" dirty="0" err="1"/>
              <a:t>Budite</a:t>
            </a:r>
            <a:r>
              <a:rPr lang="en-US" altLang="en-US" sz="1600" dirty="0"/>
              <a:t> </a:t>
            </a:r>
            <a:r>
              <a:rPr lang="en-US" altLang="en-US" sz="1600" dirty="0" err="1"/>
              <a:t>iskreni</a:t>
            </a:r>
            <a:r>
              <a:rPr lang="en-US" altLang="en-US" sz="1600" dirty="0"/>
              <a:t> </a:t>
            </a:r>
            <a:r>
              <a:rPr lang="en-US" altLang="en-US" sz="1600" dirty="0" err="1"/>
              <a:t>i</a:t>
            </a:r>
            <a:r>
              <a:rPr lang="en-US" altLang="en-US" sz="1600" dirty="0"/>
              <a:t> </a:t>
            </a:r>
            <a:r>
              <a:rPr lang="en-US" altLang="en-US" sz="1600" dirty="0" err="1"/>
              <a:t>tačni</a:t>
            </a:r>
            <a:r>
              <a:rPr lang="en-US" altLang="en-US" sz="1600" dirty="0"/>
              <a:t>. O tome </a:t>
            </a:r>
            <a:r>
              <a:rPr lang="en-US" altLang="en-US" sz="1600" dirty="0" err="1"/>
              <a:t>ovise</a:t>
            </a:r>
            <a:r>
              <a:rPr lang="en-US" altLang="en-US" sz="1600" dirty="0"/>
              <a:t> </a:t>
            </a:r>
            <a:r>
              <a:rPr lang="en-US" altLang="en-US" sz="1600" dirty="0" err="1"/>
              <a:t>vaša</a:t>
            </a:r>
            <a:r>
              <a:rPr lang="en-US" altLang="en-US" sz="1600" dirty="0"/>
              <a:t> </a:t>
            </a:r>
            <a:r>
              <a:rPr lang="en-US" altLang="en-US" sz="1600" dirty="0" err="1"/>
              <a:t>vjerodostojnost</a:t>
            </a:r>
            <a:r>
              <a:rPr lang="en-US" altLang="en-US" sz="1600" dirty="0"/>
              <a:t> </a:t>
            </a:r>
            <a:r>
              <a:rPr lang="en-US" altLang="en-US" sz="1600" dirty="0" err="1"/>
              <a:t>i</a:t>
            </a:r>
            <a:r>
              <a:rPr lang="en-US" altLang="en-US" sz="1600" dirty="0"/>
              <a:t> </a:t>
            </a:r>
            <a:r>
              <a:rPr lang="en-US" altLang="en-US" sz="1600" dirty="0" err="1"/>
              <a:t>ugled</a:t>
            </a:r>
            <a:r>
              <a:rPr lang="en-US" altLang="en-US" sz="1600" dirty="0"/>
              <a:t>.</a:t>
            </a:r>
          </a:p>
          <a:p>
            <a:r>
              <a:rPr lang="en-US" altLang="en-US" sz="1600" dirty="0" err="1"/>
              <a:t>Ako</a:t>
            </a:r>
            <a:r>
              <a:rPr lang="en-US" altLang="en-US" sz="1600" dirty="0"/>
              <a:t> ne </a:t>
            </a:r>
            <a:r>
              <a:rPr lang="en-US" altLang="en-US" sz="1600" dirty="0" err="1"/>
              <a:t>znate</a:t>
            </a:r>
            <a:r>
              <a:rPr lang="en-US" altLang="en-US" sz="1600" dirty="0"/>
              <a:t> </a:t>
            </a:r>
            <a:r>
              <a:rPr lang="en-US" altLang="en-US" sz="1600" dirty="0" err="1"/>
              <a:t>odgovor</a:t>
            </a:r>
            <a:r>
              <a:rPr lang="en-US" altLang="en-US" sz="1600" dirty="0"/>
              <a:t> </a:t>
            </a:r>
            <a:r>
              <a:rPr lang="en-US" altLang="en-US" sz="1600" dirty="0" err="1"/>
              <a:t>na</a:t>
            </a:r>
            <a:r>
              <a:rPr lang="en-US" altLang="en-US" sz="1600" dirty="0"/>
              <a:t> </a:t>
            </a:r>
            <a:r>
              <a:rPr lang="en-US" altLang="en-US" sz="1600" dirty="0" err="1"/>
              <a:t>pitanje</a:t>
            </a:r>
            <a:r>
              <a:rPr lang="en-US" altLang="en-US" sz="1600" dirty="0"/>
              <a:t>, </a:t>
            </a:r>
            <a:r>
              <a:rPr lang="en-US" altLang="en-US" sz="1600" dirty="0" err="1"/>
              <a:t>priznajte</a:t>
            </a:r>
            <a:r>
              <a:rPr lang="en-US" altLang="en-US" sz="1600" dirty="0"/>
              <a:t> </a:t>
            </a:r>
            <a:r>
              <a:rPr lang="en-US" altLang="en-US" sz="1600" dirty="0" err="1"/>
              <a:t>svoje</a:t>
            </a:r>
            <a:r>
              <a:rPr lang="en-US" altLang="en-US" sz="1600" dirty="0"/>
              <a:t> </a:t>
            </a:r>
            <a:r>
              <a:rPr lang="en-US" altLang="en-US" sz="1600" dirty="0" err="1"/>
              <a:t>neznanje</a:t>
            </a:r>
            <a:r>
              <a:rPr lang="en-US" altLang="en-US" sz="1600" dirty="0"/>
              <a:t>. </a:t>
            </a:r>
            <a:endParaRPr lang="bs-Latn-BA" altLang="en-US" sz="1600" dirty="0"/>
          </a:p>
          <a:p>
            <a:r>
              <a:rPr lang="en-US" altLang="en-US" sz="1600" dirty="0" err="1"/>
              <a:t>Uočene</a:t>
            </a:r>
            <a:r>
              <a:rPr lang="en-US" altLang="en-US" sz="1600" dirty="0"/>
              <a:t> </a:t>
            </a:r>
            <a:r>
              <a:rPr lang="en-US" altLang="en-US" sz="1600" dirty="0" err="1"/>
              <a:t>pogreške</a:t>
            </a:r>
            <a:r>
              <a:rPr lang="en-US" altLang="en-US" sz="1600" dirty="0"/>
              <a:t> </a:t>
            </a:r>
            <a:r>
              <a:rPr lang="en-US" altLang="en-US" sz="1600" dirty="0" err="1"/>
              <a:t>ispravite</a:t>
            </a:r>
            <a:r>
              <a:rPr lang="en-US" altLang="en-US" sz="1600" dirty="0"/>
              <a:t> </a:t>
            </a:r>
            <a:r>
              <a:rPr lang="en-US" altLang="en-US" sz="1600" dirty="0" err="1"/>
              <a:t>odmah</a:t>
            </a:r>
            <a:r>
              <a:rPr lang="en-US" altLang="en-US" sz="1600" dirty="0"/>
              <a:t>. Recite </a:t>
            </a:r>
            <a:r>
              <a:rPr lang="en-US" altLang="en-US" sz="1600" dirty="0" err="1"/>
              <a:t>kako</a:t>
            </a:r>
            <a:r>
              <a:rPr lang="en-US" altLang="en-US" sz="1600" dirty="0"/>
              <a:t> </a:t>
            </a:r>
            <a:r>
              <a:rPr lang="en-US" altLang="en-US" sz="1600" dirty="0" err="1"/>
              <a:t>niste</a:t>
            </a:r>
            <a:r>
              <a:rPr lang="en-US" altLang="en-US" sz="1600" dirty="0"/>
              <a:t> </a:t>
            </a:r>
            <a:r>
              <a:rPr lang="en-US" altLang="en-US" sz="1600" dirty="0" err="1"/>
              <a:t>dali</a:t>
            </a:r>
            <a:r>
              <a:rPr lang="en-US" altLang="en-US" sz="1600" dirty="0"/>
              <a:t> </a:t>
            </a:r>
            <a:r>
              <a:rPr lang="en-US" altLang="en-US" sz="1600" dirty="0" err="1"/>
              <a:t>odgovarajući</a:t>
            </a:r>
            <a:r>
              <a:rPr lang="en-US" altLang="en-US" sz="1600" dirty="0"/>
              <a:t> </a:t>
            </a:r>
            <a:r>
              <a:rPr lang="en-US" altLang="en-US" sz="1600" dirty="0" err="1"/>
              <a:t>odgovor</a:t>
            </a:r>
            <a:r>
              <a:rPr lang="en-US" altLang="en-US" sz="1600" dirty="0"/>
              <a:t> </a:t>
            </a:r>
            <a:r>
              <a:rPr lang="en-US" altLang="en-US" sz="1600" dirty="0" err="1"/>
              <a:t>i</a:t>
            </a:r>
            <a:r>
              <a:rPr lang="en-US" altLang="en-US" sz="1600" dirty="0"/>
              <a:t> </a:t>
            </a:r>
            <a:r>
              <a:rPr lang="en-US" altLang="en-US" sz="1600" dirty="0" err="1"/>
              <a:t>sada</a:t>
            </a:r>
            <a:r>
              <a:rPr lang="en-US" altLang="en-US" sz="1600" dirty="0"/>
              <a:t> </a:t>
            </a:r>
            <a:r>
              <a:rPr lang="en-US" altLang="en-US" sz="1600" dirty="0" err="1"/>
              <a:t>biste</a:t>
            </a:r>
            <a:r>
              <a:rPr lang="en-US" altLang="en-US" sz="1600" dirty="0"/>
              <a:t> </a:t>
            </a:r>
            <a:r>
              <a:rPr lang="en-US" altLang="en-US" sz="1600" dirty="0" err="1"/>
              <a:t>htjeli</a:t>
            </a:r>
            <a:r>
              <a:rPr lang="en-US" altLang="en-US" sz="1600" dirty="0"/>
              <a:t> </a:t>
            </a:r>
            <a:r>
              <a:rPr lang="en-US" altLang="en-US" sz="1600" dirty="0" err="1"/>
              <a:t>razjasniti</a:t>
            </a:r>
            <a:r>
              <a:rPr lang="en-US" altLang="en-US" sz="1600" dirty="0"/>
              <a:t> </a:t>
            </a:r>
            <a:r>
              <a:rPr lang="en-US" altLang="en-US" sz="1600" dirty="0" err="1"/>
              <a:t>nesporazum</a:t>
            </a:r>
            <a:r>
              <a:rPr lang="en-US" altLang="en-US" sz="1600" dirty="0"/>
              <a:t>.</a:t>
            </a:r>
          </a:p>
          <a:p>
            <a:r>
              <a:rPr lang="en-US" altLang="en-US" sz="1600" dirty="0" err="1"/>
              <a:t>Izbjegavajte</a:t>
            </a:r>
            <a:r>
              <a:rPr lang="en-US" altLang="en-US" sz="1600" dirty="0"/>
              <a:t> </a:t>
            </a:r>
            <a:r>
              <a:rPr lang="bs-Latn-BA" altLang="en-US" sz="1600" dirty="0"/>
              <a:t>upotrebu </a:t>
            </a:r>
            <a:r>
              <a:rPr lang="en-US" altLang="en-US" sz="1600" dirty="0" err="1"/>
              <a:t>žargona</a:t>
            </a:r>
            <a:r>
              <a:rPr lang="en-US" altLang="en-US" sz="1600" dirty="0"/>
              <a:t>. </a:t>
            </a:r>
            <a:r>
              <a:rPr lang="en-US" altLang="en-US" sz="1600" dirty="0" err="1"/>
              <a:t>Govorite</a:t>
            </a:r>
            <a:r>
              <a:rPr lang="en-US" altLang="en-US" sz="1600" dirty="0"/>
              <a:t> </a:t>
            </a:r>
            <a:r>
              <a:rPr lang="en-US" altLang="en-US" sz="1600" dirty="0" err="1"/>
              <a:t>jednostavnim</a:t>
            </a:r>
            <a:r>
              <a:rPr lang="en-US" altLang="en-US" sz="1600" dirty="0"/>
              <a:t> </a:t>
            </a:r>
            <a:r>
              <a:rPr lang="en-US" altLang="en-US" sz="1600" dirty="0" err="1"/>
              <a:t>jezikom</a:t>
            </a:r>
            <a:r>
              <a:rPr lang="en-US" altLang="en-US" sz="1600" dirty="0"/>
              <a:t>. </a:t>
            </a:r>
          </a:p>
          <a:p>
            <a:r>
              <a:rPr lang="en-US" altLang="en-US" sz="1600" dirty="0" err="1"/>
              <a:t>Pretpostavite</a:t>
            </a:r>
            <a:r>
              <a:rPr lang="en-US" altLang="en-US" sz="1600" dirty="0"/>
              <a:t> da </a:t>
            </a:r>
            <a:r>
              <a:rPr lang="en-US" altLang="en-US" sz="1600" dirty="0" err="1"/>
              <a:t>će</a:t>
            </a:r>
            <a:r>
              <a:rPr lang="en-US" altLang="en-US" sz="1600" dirty="0"/>
              <a:t> se </a:t>
            </a:r>
            <a:r>
              <a:rPr lang="en-US" altLang="en-US" sz="1600" dirty="0" err="1"/>
              <a:t>sve</a:t>
            </a:r>
            <a:r>
              <a:rPr lang="en-US" altLang="en-US" sz="1600" dirty="0"/>
              <a:t> </a:t>
            </a:r>
            <a:r>
              <a:rPr lang="en-US" altLang="en-US" sz="1600" dirty="0" err="1"/>
              <a:t>što</a:t>
            </a:r>
            <a:r>
              <a:rPr lang="en-US" altLang="en-US" sz="1600" dirty="0"/>
              <a:t> </a:t>
            </a:r>
            <a:r>
              <a:rPr lang="en-US" altLang="en-US" sz="1600" dirty="0" err="1"/>
              <a:t>kažete</a:t>
            </a:r>
            <a:r>
              <a:rPr lang="en-US" altLang="en-US" sz="1600" dirty="0"/>
              <a:t> </a:t>
            </a:r>
            <a:r>
              <a:rPr lang="en-US" altLang="en-US" sz="1600" dirty="0" err="1"/>
              <a:t>smatrati</a:t>
            </a:r>
            <a:r>
              <a:rPr lang="en-US" altLang="en-US" sz="1600" dirty="0"/>
              <a:t> </a:t>
            </a:r>
            <a:r>
              <a:rPr lang="en-US" altLang="en-US" sz="1600" dirty="0" err="1"/>
              <a:t>službenom</a:t>
            </a:r>
            <a:r>
              <a:rPr lang="en-US" altLang="en-US" sz="1600" dirty="0"/>
              <a:t> </a:t>
            </a:r>
            <a:r>
              <a:rPr lang="en-US" altLang="en-US" sz="1600" dirty="0" err="1"/>
              <a:t>izjavom</a:t>
            </a:r>
            <a:r>
              <a:rPr lang="en-US" altLang="en-US" sz="1600" dirty="0"/>
              <a:t>.</a:t>
            </a:r>
          </a:p>
          <a:p>
            <a:r>
              <a:rPr lang="en-US" altLang="en-US" sz="1600" dirty="0" err="1"/>
              <a:t>Budite</a:t>
            </a:r>
            <a:r>
              <a:rPr lang="en-US" altLang="en-US" sz="1600" dirty="0"/>
              <a:t> </a:t>
            </a:r>
            <a:r>
              <a:rPr lang="en-US" altLang="en-US" sz="1600" dirty="0" err="1"/>
              <a:t>otvoreni</a:t>
            </a:r>
            <a:r>
              <a:rPr lang="en-US" altLang="en-US" sz="1600" dirty="0"/>
              <a:t> s </a:t>
            </a:r>
            <a:r>
              <a:rPr lang="en-US" altLang="en-US" sz="1600" dirty="0" err="1"/>
              <a:t>novinarima</a:t>
            </a:r>
            <a:r>
              <a:rPr lang="en-US" altLang="en-US" sz="1600" dirty="0"/>
              <a:t> </a:t>
            </a:r>
            <a:r>
              <a:rPr lang="en-US" altLang="en-US" sz="1600" dirty="0" err="1"/>
              <a:t>koliko</a:t>
            </a:r>
            <a:r>
              <a:rPr lang="en-US" altLang="en-US" sz="1600" dirty="0"/>
              <a:t> je to </a:t>
            </a:r>
            <a:r>
              <a:rPr lang="en-US" altLang="en-US" sz="1600" dirty="0" err="1"/>
              <a:t>moguće</a:t>
            </a:r>
            <a:r>
              <a:rPr lang="en-US" altLang="en-US" sz="1600" dirty="0"/>
              <a:t>.</a:t>
            </a:r>
          </a:p>
          <a:p>
            <a:r>
              <a:rPr lang="en-US" altLang="en-US" sz="1600" dirty="0" err="1"/>
              <a:t>Kada</a:t>
            </a:r>
            <a:r>
              <a:rPr lang="en-US" altLang="en-US" sz="1600" dirty="0"/>
              <a:t> </a:t>
            </a:r>
            <a:r>
              <a:rPr lang="en-US" altLang="en-US" sz="1600" dirty="0" err="1"/>
              <a:t>uočite</a:t>
            </a:r>
            <a:r>
              <a:rPr lang="en-US" altLang="en-US" sz="1600" dirty="0"/>
              <a:t> </a:t>
            </a:r>
            <a:r>
              <a:rPr lang="en-US" altLang="en-US" sz="1600" dirty="0" err="1"/>
              <a:t>pogrešku</a:t>
            </a:r>
            <a:r>
              <a:rPr lang="en-US" altLang="en-US" sz="1600" dirty="0"/>
              <a:t> u </a:t>
            </a:r>
            <a:r>
              <a:rPr lang="en-US" altLang="en-US" sz="1600" dirty="0" err="1"/>
              <a:t>nekom</a:t>
            </a:r>
            <a:r>
              <a:rPr lang="en-US" altLang="en-US" sz="1600" dirty="0"/>
              <a:t> </a:t>
            </a:r>
            <a:r>
              <a:rPr lang="en-US" altLang="en-US" sz="1600" dirty="0" err="1"/>
              <a:t>medijskom</a:t>
            </a:r>
            <a:r>
              <a:rPr lang="en-US" altLang="en-US" sz="1600" dirty="0"/>
              <a:t> </a:t>
            </a:r>
            <a:r>
              <a:rPr lang="en-US" altLang="en-US" sz="1600" dirty="0" err="1"/>
              <a:t>izvješću</a:t>
            </a:r>
            <a:r>
              <a:rPr lang="en-US" altLang="en-US" sz="1600" dirty="0"/>
              <a:t>, </a:t>
            </a:r>
            <a:r>
              <a:rPr lang="en-US" altLang="en-US" sz="1600" dirty="0" err="1"/>
              <a:t>obvezno</a:t>
            </a:r>
            <a:r>
              <a:rPr lang="en-US" altLang="en-US" sz="1600" dirty="0"/>
              <a:t> </a:t>
            </a:r>
            <a:r>
              <a:rPr lang="en-US" altLang="en-US" sz="1600" dirty="0" err="1"/>
              <a:t>nazovite</a:t>
            </a:r>
            <a:r>
              <a:rPr lang="en-US" altLang="en-US" sz="1600" dirty="0"/>
              <a:t> </a:t>
            </a:r>
            <a:r>
              <a:rPr lang="en-US" altLang="en-US" sz="1600" dirty="0" err="1"/>
              <a:t>novinara</a:t>
            </a:r>
            <a:r>
              <a:rPr lang="en-US" altLang="en-US" sz="1600" dirty="0"/>
              <a:t>. </a:t>
            </a:r>
            <a:r>
              <a:rPr lang="en-US" altLang="en-US" sz="1600" dirty="0" err="1"/>
              <a:t>Pristojno</a:t>
            </a:r>
            <a:r>
              <a:rPr lang="en-US" altLang="en-US" sz="1600" dirty="0"/>
              <a:t> </a:t>
            </a:r>
            <a:r>
              <a:rPr lang="en-US" altLang="en-US" sz="1600" dirty="0" err="1"/>
              <a:t>ukažite</a:t>
            </a:r>
            <a:r>
              <a:rPr lang="en-US" altLang="en-US" sz="1600" dirty="0"/>
              <a:t> </a:t>
            </a:r>
            <a:r>
              <a:rPr lang="en-US" altLang="en-US" sz="1600" dirty="0" err="1"/>
              <a:t>na</a:t>
            </a:r>
            <a:r>
              <a:rPr lang="en-US" altLang="en-US" sz="1600" dirty="0"/>
              <a:t> </a:t>
            </a:r>
            <a:r>
              <a:rPr lang="en-US" altLang="en-US" sz="1600" dirty="0" err="1"/>
              <a:t>pogrešku</a:t>
            </a:r>
            <a:r>
              <a:rPr lang="en-US" altLang="en-US" sz="1600" dirty="0"/>
              <a:t> </a:t>
            </a:r>
            <a:r>
              <a:rPr lang="en-US" altLang="en-US" sz="1600" dirty="0" err="1"/>
              <a:t>i</a:t>
            </a:r>
            <a:r>
              <a:rPr lang="en-US" altLang="en-US" sz="1600" dirty="0"/>
              <a:t> </a:t>
            </a:r>
            <a:r>
              <a:rPr lang="en-US" altLang="en-US" sz="1600" dirty="0" err="1"/>
              <a:t>potkrijepite</a:t>
            </a:r>
            <a:r>
              <a:rPr lang="en-US" altLang="en-US" sz="1600" dirty="0"/>
              <a:t> to </a:t>
            </a:r>
            <a:r>
              <a:rPr lang="en-US" altLang="en-US" sz="1600" dirty="0" err="1"/>
              <a:t>argumentima</a:t>
            </a:r>
            <a:r>
              <a:rPr lang="en-US" altLang="en-US" sz="1600" dirty="0"/>
              <a:t>.</a:t>
            </a:r>
          </a:p>
          <a:p>
            <a:r>
              <a:rPr lang="en-US" altLang="en-US" sz="1600" dirty="0" err="1"/>
              <a:t>Uvijek</a:t>
            </a:r>
            <a:r>
              <a:rPr lang="en-US" altLang="en-US" sz="1600" dirty="0"/>
              <a:t> </a:t>
            </a:r>
            <a:r>
              <a:rPr lang="en-US" altLang="en-US" sz="1600" dirty="0" err="1"/>
              <a:t>uzvratite</a:t>
            </a:r>
            <a:r>
              <a:rPr lang="en-US" altLang="en-US" sz="1600" dirty="0"/>
              <a:t> </a:t>
            </a:r>
            <a:r>
              <a:rPr lang="en-US" altLang="en-US" sz="1600" dirty="0" err="1"/>
              <a:t>telefonski</a:t>
            </a:r>
            <a:r>
              <a:rPr lang="en-US" altLang="en-US" sz="1600" dirty="0"/>
              <a:t> </a:t>
            </a:r>
            <a:r>
              <a:rPr lang="en-US" altLang="en-US" sz="1600" dirty="0" err="1"/>
              <a:t>poziv</a:t>
            </a:r>
            <a:r>
              <a:rPr lang="en-US" altLang="en-US" sz="1600" dirty="0"/>
              <a:t>. </a:t>
            </a:r>
            <a:r>
              <a:rPr lang="en-US" altLang="en-US" sz="1600" dirty="0" err="1"/>
              <a:t>Učinite</a:t>
            </a:r>
            <a:r>
              <a:rPr lang="en-US" altLang="en-US" sz="1600" dirty="0"/>
              <a:t> to </a:t>
            </a:r>
            <a:r>
              <a:rPr lang="en-US" altLang="en-US" sz="1600" dirty="0" err="1"/>
              <a:t>na</a:t>
            </a:r>
            <a:r>
              <a:rPr lang="en-US" altLang="en-US" sz="1600" dirty="0"/>
              <a:t> </a:t>
            </a:r>
            <a:r>
              <a:rPr lang="en-US" altLang="en-US" sz="1600" dirty="0" err="1"/>
              <a:t>vrijeme</a:t>
            </a:r>
            <a:r>
              <a:rPr lang="en-US" altLang="en-US" sz="1600" dirty="0"/>
              <a:t>, </a:t>
            </a:r>
            <a:r>
              <a:rPr lang="en-US" altLang="en-US" sz="1600" dirty="0" err="1"/>
              <a:t>kako</a:t>
            </a:r>
            <a:r>
              <a:rPr lang="en-US" altLang="en-US" sz="1600" dirty="0"/>
              <a:t> bi </a:t>
            </a:r>
            <a:r>
              <a:rPr lang="en-US" altLang="en-US" sz="1600" dirty="0" err="1"/>
              <a:t>novinar</a:t>
            </a:r>
            <a:r>
              <a:rPr lang="en-US" altLang="en-US" sz="1600" dirty="0"/>
              <a:t> </a:t>
            </a:r>
            <a:r>
              <a:rPr lang="en-US" altLang="en-US" sz="1600" dirty="0" err="1"/>
              <a:t>mogao</a:t>
            </a:r>
            <a:r>
              <a:rPr lang="en-US" altLang="en-US" sz="1600" dirty="0"/>
              <a:t> </a:t>
            </a:r>
            <a:r>
              <a:rPr lang="en-US" altLang="en-US" sz="1600" dirty="0" err="1"/>
              <a:t>obaviti</a:t>
            </a:r>
            <a:r>
              <a:rPr lang="en-US" altLang="en-US" sz="1600" dirty="0"/>
              <a:t> </a:t>
            </a:r>
            <a:r>
              <a:rPr lang="en-US" altLang="en-US" sz="1600" dirty="0" err="1"/>
              <a:t>svoju</a:t>
            </a:r>
            <a:r>
              <a:rPr lang="en-US" altLang="en-US" sz="1600" dirty="0"/>
              <a:t> </a:t>
            </a:r>
            <a:r>
              <a:rPr lang="en-US" altLang="en-US" sz="1600" dirty="0" err="1"/>
              <a:t>zadaću</a:t>
            </a:r>
            <a:r>
              <a:rPr lang="en-US" altLang="en-US" sz="1600" dirty="0"/>
              <a:t> u </a:t>
            </a:r>
            <a:r>
              <a:rPr lang="en-US" altLang="en-US" sz="1600" dirty="0" err="1"/>
              <a:t>zadanome</a:t>
            </a:r>
            <a:r>
              <a:rPr lang="en-US" altLang="en-US" sz="1600" dirty="0"/>
              <a:t> </a:t>
            </a:r>
            <a:r>
              <a:rPr lang="en-US" altLang="en-US" sz="1600" dirty="0" err="1"/>
              <a:t>roku</a:t>
            </a:r>
            <a:r>
              <a:rPr lang="en-US" altLang="en-US" sz="1600" dirty="0"/>
              <a:t>.</a:t>
            </a:r>
          </a:p>
          <a:p>
            <a:r>
              <a:rPr lang="bs-Latn-BA" altLang="en-US" sz="1600" dirty="0"/>
              <a:t>P</a:t>
            </a:r>
            <a:r>
              <a:rPr lang="en-US" altLang="en-US" sz="1600" dirty="0" err="1"/>
              <a:t>otrudite</a:t>
            </a:r>
            <a:r>
              <a:rPr lang="en-US" altLang="en-US" sz="1600" dirty="0"/>
              <a:t> se </a:t>
            </a:r>
            <a:r>
              <a:rPr lang="en-US" altLang="en-US" sz="1600" dirty="0" err="1"/>
              <a:t>pribaviti</a:t>
            </a:r>
            <a:r>
              <a:rPr lang="en-US" altLang="en-US" sz="1600" dirty="0"/>
              <a:t> </a:t>
            </a:r>
            <a:r>
              <a:rPr lang="en-US" altLang="en-US" sz="1600" dirty="0" err="1"/>
              <a:t>informacije</a:t>
            </a:r>
            <a:r>
              <a:rPr lang="en-US" altLang="en-US" sz="1600" dirty="0"/>
              <a:t> </a:t>
            </a:r>
            <a:r>
              <a:rPr lang="en-US" altLang="en-US" sz="1600" dirty="0" err="1"/>
              <a:t>koje</a:t>
            </a:r>
            <a:r>
              <a:rPr lang="en-US" altLang="en-US" sz="1600" dirty="0"/>
              <a:t> </a:t>
            </a:r>
            <a:r>
              <a:rPr lang="en-US" altLang="en-US" sz="1600" dirty="0" err="1"/>
              <a:t>novinari</a:t>
            </a:r>
            <a:r>
              <a:rPr lang="en-US" altLang="en-US" sz="1600" dirty="0"/>
              <a:t> </a:t>
            </a:r>
            <a:r>
              <a:rPr lang="en-US" altLang="en-US" sz="1600" dirty="0" err="1"/>
              <a:t>traže</a:t>
            </a:r>
            <a:r>
              <a:rPr lang="en-US" altLang="en-US" sz="1600" dirty="0"/>
              <a:t>, </a:t>
            </a:r>
            <a:r>
              <a:rPr lang="en-US" altLang="en-US" sz="1600" dirty="0" err="1"/>
              <a:t>čak</a:t>
            </a:r>
            <a:r>
              <a:rPr lang="en-US" altLang="en-US" sz="1600" dirty="0"/>
              <a:t> </a:t>
            </a:r>
            <a:r>
              <a:rPr lang="en-US" altLang="en-US" sz="1600" dirty="0" err="1"/>
              <a:t>i</a:t>
            </a:r>
            <a:r>
              <a:rPr lang="en-US" altLang="en-US" sz="1600" dirty="0"/>
              <a:t> </a:t>
            </a:r>
            <a:r>
              <a:rPr lang="en-US" altLang="en-US" sz="1600" dirty="0" err="1"/>
              <a:t>kada</a:t>
            </a:r>
            <a:r>
              <a:rPr lang="en-US" altLang="en-US" sz="1600" dirty="0"/>
              <a:t> to </a:t>
            </a:r>
            <a:r>
              <a:rPr lang="en-US" altLang="en-US" sz="1600" dirty="0" err="1"/>
              <a:t>znači</a:t>
            </a:r>
            <a:r>
              <a:rPr lang="en-US" altLang="en-US" sz="1600" dirty="0"/>
              <a:t> </a:t>
            </a:r>
            <a:r>
              <a:rPr lang="en-US" altLang="en-US" sz="1600" dirty="0" err="1"/>
              <a:t>dodatan</a:t>
            </a:r>
            <a:r>
              <a:rPr lang="en-US" altLang="en-US" sz="1600" dirty="0"/>
              <a:t> </a:t>
            </a:r>
            <a:r>
              <a:rPr lang="en-US" altLang="en-US" sz="1600" dirty="0" err="1"/>
              <a:t>napor</a:t>
            </a:r>
            <a:r>
              <a:rPr lang="en-US" altLang="en-US" sz="1600" dirty="0"/>
              <a:t>, </a:t>
            </a:r>
            <a:r>
              <a:rPr lang="en-US" altLang="en-US" sz="1600" dirty="0" err="1"/>
              <a:t>odnosno</a:t>
            </a:r>
            <a:r>
              <a:rPr lang="en-US" altLang="en-US" sz="1600" dirty="0"/>
              <a:t> </a:t>
            </a:r>
            <a:r>
              <a:rPr lang="en-US" altLang="en-US" sz="1600" dirty="0" err="1"/>
              <a:t>ostajanje</a:t>
            </a:r>
            <a:r>
              <a:rPr lang="en-US" altLang="en-US" sz="1600" dirty="0"/>
              <a:t> </a:t>
            </a:r>
            <a:r>
              <a:rPr lang="en-US" altLang="en-US" sz="1600" dirty="0" err="1"/>
              <a:t>dokasna</a:t>
            </a:r>
            <a:r>
              <a:rPr lang="en-US" altLang="en-US" sz="1600" dirty="0"/>
              <a:t> u </a:t>
            </a:r>
            <a:r>
              <a:rPr lang="en-US" altLang="en-US" sz="1600" dirty="0" err="1"/>
              <a:t>uredu</a:t>
            </a:r>
            <a:r>
              <a:rPr lang="en-US" altLang="en-US" sz="1600" dirty="0"/>
              <a:t> </a:t>
            </a:r>
            <a:r>
              <a:rPr lang="en-US" altLang="en-US" sz="1600" dirty="0" err="1"/>
              <a:t>ili</a:t>
            </a:r>
            <a:r>
              <a:rPr lang="en-US" altLang="en-US" sz="1600" dirty="0"/>
              <a:t> </a:t>
            </a:r>
            <a:r>
              <a:rPr lang="en-US" altLang="en-US" sz="1600" dirty="0" err="1"/>
              <a:t>ličnu</a:t>
            </a:r>
            <a:r>
              <a:rPr lang="en-US" altLang="en-US" sz="1600" dirty="0"/>
              <a:t> </a:t>
            </a:r>
            <a:r>
              <a:rPr lang="en-US" altLang="en-US" sz="1600" dirty="0" err="1"/>
              <a:t>primopredaju</a:t>
            </a:r>
            <a:r>
              <a:rPr lang="en-US" altLang="en-US" sz="1600" dirty="0"/>
              <a:t> </a:t>
            </a:r>
            <a:r>
              <a:rPr lang="en-US" altLang="en-US" sz="1600" dirty="0" err="1"/>
              <a:t>željenih</a:t>
            </a:r>
            <a:r>
              <a:rPr lang="en-US" altLang="en-US" sz="1600" dirty="0"/>
              <a:t> </a:t>
            </a:r>
            <a:r>
              <a:rPr lang="en-US" altLang="en-US" sz="1600" dirty="0" err="1"/>
              <a:t>materijala</a:t>
            </a:r>
            <a:r>
              <a:rPr lang="en-US" altLang="en-US" sz="1600" dirty="0"/>
              <a:t>. </a:t>
            </a:r>
          </a:p>
          <a:p>
            <a:r>
              <a:rPr lang="en-US" altLang="en-US" sz="1600" dirty="0"/>
              <a:t> </a:t>
            </a:r>
            <a:r>
              <a:rPr lang="en-US" altLang="en-US" sz="1600" dirty="0" err="1"/>
              <a:t>Njegujte</a:t>
            </a:r>
            <a:r>
              <a:rPr lang="en-US" altLang="en-US" sz="1600" dirty="0"/>
              <a:t> </a:t>
            </a:r>
            <a:r>
              <a:rPr lang="en-US" altLang="en-US" sz="1600" dirty="0" err="1"/>
              <a:t>svoj</a:t>
            </a:r>
            <a:r>
              <a:rPr lang="en-US" altLang="en-US" sz="1600" dirty="0"/>
              <a:t> </a:t>
            </a:r>
            <a:r>
              <a:rPr lang="en-US" altLang="en-US" sz="1600" dirty="0" err="1"/>
              <a:t>smisao</a:t>
            </a:r>
            <a:r>
              <a:rPr lang="en-US" altLang="en-US" sz="1600" dirty="0"/>
              <a:t> za humor</a:t>
            </a:r>
          </a:p>
          <a:p>
            <a:endParaRPr lang="en-US" altLang="en-US" sz="3600" dirty="0"/>
          </a:p>
        </p:txBody>
      </p:sp>
      <p:pic>
        <p:nvPicPr>
          <p:cNvPr id="10" name="Picture 9"/>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793173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ircle(in)">
                                      <p:cBhvr>
                                        <p:cTn id="6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89327"/>
            <a:ext cx="8229600" cy="1143000"/>
          </a:xfrm>
        </p:spPr>
        <p:txBody>
          <a:bodyPr>
            <a:normAutofit fontScale="90000"/>
          </a:bodyPr>
          <a:lstStyle/>
          <a:p>
            <a:r>
              <a:rPr lang="fr-FR" altLang="en-US" b="1" dirty="0" err="1"/>
              <a:t>Šta</a:t>
            </a:r>
            <a:r>
              <a:rPr lang="fr-FR" altLang="en-US" b="1" dirty="0"/>
              <a:t> se ne </a:t>
            </a:r>
            <a:r>
              <a:rPr lang="fr-FR" altLang="en-US" b="1" dirty="0" err="1"/>
              <a:t>smije</a:t>
            </a:r>
            <a:br>
              <a:rPr lang="en-US" altLang="en-US" dirty="0"/>
            </a:br>
            <a:endParaRPr lang="en-US" altLang="en-US" dirty="0"/>
          </a:p>
        </p:txBody>
      </p:sp>
      <p:sp>
        <p:nvSpPr>
          <p:cNvPr id="3" name="Content Placeholder 2"/>
          <p:cNvSpPr>
            <a:spLocks noGrp="1"/>
          </p:cNvSpPr>
          <p:nvPr>
            <p:ph idx="1"/>
          </p:nvPr>
        </p:nvSpPr>
        <p:spPr>
          <a:xfrm>
            <a:off x="471608" y="1556792"/>
            <a:ext cx="8291264" cy="4065315"/>
          </a:xfrm>
        </p:spPr>
        <p:txBody>
          <a:bodyPr>
            <a:noAutofit/>
          </a:bodyPr>
          <a:lstStyle/>
          <a:p>
            <a:pPr>
              <a:defRPr/>
            </a:pPr>
            <a:r>
              <a:rPr lang="fr-FR" sz="1800" dirty="0" err="1"/>
              <a:t>Nemojte</a:t>
            </a:r>
            <a:r>
              <a:rPr lang="fr-FR" sz="1800" dirty="0"/>
              <a:t> </a:t>
            </a:r>
            <a:r>
              <a:rPr lang="fr-FR" sz="1800" dirty="0" err="1"/>
              <a:t>lagati</a:t>
            </a:r>
            <a:r>
              <a:rPr lang="fr-FR" sz="1800" dirty="0"/>
              <a:t> – NIKADA.</a:t>
            </a:r>
            <a:endParaRPr lang="en-US" sz="1800" dirty="0"/>
          </a:p>
          <a:p>
            <a:pPr>
              <a:defRPr/>
            </a:pPr>
            <a:endParaRPr lang="en-US" sz="1800" dirty="0"/>
          </a:p>
          <a:p>
            <a:pPr>
              <a:defRPr/>
            </a:pPr>
            <a:r>
              <a:rPr lang="fr-FR" sz="1800" dirty="0" err="1"/>
              <a:t>Nemojte</a:t>
            </a:r>
            <a:r>
              <a:rPr lang="fr-FR" sz="1800" dirty="0"/>
              <a:t> </a:t>
            </a:r>
            <a:r>
              <a:rPr lang="fr-FR" sz="1800" dirty="0" err="1"/>
              <a:t>reći</a:t>
            </a:r>
            <a:r>
              <a:rPr lang="fr-FR" sz="1800" dirty="0"/>
              <a:t> „</a:t>
            </a:r>
            <a:r>
              <a:rPr lang="fr-FR" sz="1800" dirty="0" err="1"/>
              <a:t>bez</a:t>
            </a:r>
            <a:r>
              <a:rPr lang="fr-FR" sz="1800" dirty="0"/>
              <a:t> </a:t>
            </a:r>
            <a:r>
              <a:rPr lang="fr-FR" sz="1800" dirty="0" err="1"/>
              <a:t>komentara</a:t>
            </a:r>
            <a:r>
              <a:rPr lang="fr-FR" sz="1800" dirty="0"/>
              <a:t>” – NIKADA.</a:t>
            </a:r>
            <a:endParaRPr lang="en-US" sz="1800" dirty="0"/>
          </a:p>
          <a:p>
            <a:pPr marL="0" indent="0">
              <a:buFont typeface="Arial" charset="0"/>
              <a:buNone/>
              <a:defRPr/>
            </a:pPr>
            <a:r>
              <a:rPr lang="fr-FR" sz="1800" dirty="0"/>
              <a:t> </a:t>
            </a:r>
            <a:endParaRPr lang="en-US" sz="1800" dirty="0"/>
          </a:p>
          <a:p>
            <a:pPr>
              <a:defRPr/>
            </a:pPr>
            <a:r>
              <a:rPr lang="fr-FR" sz="1800" dirty="0" err="1"/>
              <a:t>Nemojte</a:t>
            </a:r>
            <a:r>
              <a:rPr lang="fr-FR" sz="1800" dirty="0"/>
              <a:t> </a:t>
            </a:r>
            <a:r>
              <a:rPr lang="fr-FR" sz="1800" dirty="0" err="1"/>
              <a:t>improvizirati</a:t>
            </a:r>
            <a:r>
              <a:rPr lang="fr-FR" sz="1800" dirty="0"/>
              <a:t>, </a:t>
            </a:r>
            <a:r>
              <a:rPr lang="fr-FR" sz="1800" dirty="0" err="1"/>
              <a:t>nemojte</a:t>
            </a:r>
            <a:r>
              <a:rPr lang="fr-FR" sz="1800" dirty="0"/>
              <a:t> </a:t>
            </a:r>
            <a:r>
              <a:rPr lang="fr-FR" sz="1800" dirty="0" err="1"/>
              <a:t>špekulirati</a:t>
            </a:r>
            <a:r>
              <a:rPr lang="fr-FR" sz="1800" dirty="0"/>
              <a:t> i </a:t>
            </a:r>
            <a:r>
              <a:rPr lang="fr-FR" sz="1800" dirty="0" err="1"/>
              <a:t>nemojte</a:t>
            </a:r>
            <a:r>
              <a:rPr lang="fr-FR" sz="1800" dirty="0"/>
              <a:t> </a:t>
            </a:r>
            <a:r>
              <a:rPr lang="fr-FR" sz="1800" dirty="0" err="1"/>
              <a:t>nagađati</a:t>
            </a:r>
            <a:r>
              <a:rPr lang="fr-FR" sz="1800" dirty="0"/>
              <a:t>. </a:t>
            </a:r>
            <a:r>
              <a:rPr lang="fr-FR" sz="1800" dirty="0" err="1"/>
              <a:t>Dobri</a:t>
            </a:r>
            <a:r>
              <a:rPr lang="fr-FR" sz="1800" dirty="0"/>
              <a:t> </a:t>
            </a:r>
            <a:r>
              <a:rPr lang="fr-FR" sz="1800" dirty="0" err="1"/>
              <a:t>novinari</a:t>
            </a:r>
            <a:r>
              <a:rPr lang="fr-FR" sz="1800" dirty="0"/>
              <a:t> </a:t>
            </a:r>
            <a:r>
              <a:rPr lang="fr-FR" sz="1800" dirty="0" err="1"/>
              <a:t>podatke</a:t>
            </a:r>
            <a:r>
              <a:rPr lang="fr-FR" sz="1800" dirty="0"/>
              <a:t> </a:t>
            </a:r>
            <a:r>
              <a:rPr lang="fr-FR" sz="1800" dirty="0" err="1"/>
              <a:t>provjeravaju</a:t>
            </a:r>
            <a:r>
              <a:rPr lang="fr-FR" sz="1800" dirty="0"/>
              <a:t>. Ako </a:t>
            </a:r>
            <a:r>
              <a:rPr lang="fr-FR" sz="1800" dirty="0" err="1"/>
              <a:t>ste</a:t>
            </a:r>
            <a:r>
              <a:rPr lang="fr-FR" sz="1800" dirty="0"/>
              <a:t> u </a:t>
            </a:r>
            <a:r>
              <a:rPr lang="fr-FR" sz="1800" dirty="0" err="1"/>
              <a:t>krivu</a:t>
            </a:r>
            <a:r>
              <a:rPr lang="fr-FR" sz="1800" dirty="0"/>
              <a:t>, </a:t>
            </a:r>
            <a:r>
              <a:rPr lang="fr-FR" sz="1800" dirty="0" err="1"/>
              <a:t>vaša</a:t>
            </a:r>
            <a:r>
              <a:rPr lang="fr-FR" sz="1800" dirty="0"/>
              <a:t> </a:t>
            </a:r>
            <a:r>
              <a:rPr lang="fr-FR" sz="1800" dirty="0" err="1"/>
              <a:t>će</a:t>
            </a:r>
            <a:r>
              <a:rPr lang="fr-FR" sz="1800" dirty="0"/>
              <a:t> </a:t>
            </a:r>
            <a:r>
              <a:rPr lang="fr-FR" sz="1800" dirty="0" err="1"/>
              <a:t>vjerodostojnost</a:t>
            </a:r>
            <a:r>
              <a:rPr lang="fr-FR" sz="1800" dirty="0"/>
              <a:t> </a:t>
            </a:r>
            <a:r>
              <a:rPr lang="fr-FR" sz="1800" dirty="0" err="1"/>
              <a:t>biti</a:t>
            </a:r>
            <a:r>
              <a:rPr lang="fr-FR" sz="1800" dirty="0"/>
              <a:t> </a:t>
            </a:r>
            <a:r>
              <a:rPr lang="fr-FR" sz="1800" dirty="0" err="1"/>
              <a:t>uništena</a:t>
            </a:r>
            <a:r>
              <a:rPr lang="fr-FR" sz="1800" dirty="0"/>
              <a:t>.</a:t>
            </a:r>
            <a:endParaRPr lang="en-US" sz="1800" dirty="0"/>
          </a:p>
          <a:p>
            <a:pPr marL="0" indent="0">
              <a:buFont typeface="Arial" charset="0"/>
              <a:buNone/>
              <a:defRPr/>
            </a:pPr>
            <a:r>
              <a:rPr lang="fr-FR" sz="1800" dirty="0"/>
              <a:t> </a:t>
            </a:r>
            <a:endParaRPr lang="en-US" sz="1800" dirty="0"/>
          </a:p>
          <a:p>
            <a:pPr>
              <a:defRPr/>
            </a:pPr>
            <a:r>
              <a:rPr lang="fr-FR" sz="1800" dirty="0" err="1"/>
              <a:t>Nemojte</a:t>
            </a:r>
            <a:r>
              <a:rPr lang="fr-FR" sz="1800" dirty="0"/>
              <a:t> </a:t>
            </a:r>
            <a:r>
              <a:rPr lang="fr-FR" sz="1800" dirty="0" err="1"/>
              <a:t>pokušavati</a:t>
            </a:r>
            <a:r>
              <a:rPr lang="fr-FR" sz="1800" dirty="0"/>
              <a:t> </a:t>
            </a:r>
            <a:r>
              <a:rPr lang="fr-FR" sz="1800" dirty="0" err="1"/>
              <a:t>proglasiti</a:t>
            </a:r>
            <a:r>
              <a:rPr lang="fr-FR" sz="1800" dirty="0"/>
              <a:t> </a:t>
            </a:r>
            <a:r>
              <a:rPr lang="fr-FR" sz="1800" dirty="0" err="1"/>
              <a:t>neku</a:t>
            </a:r>
            <a:r>
              <a:rPr lang="fr-FR" sz="1800" dirty="0"/>
              <a:t> </a:t>
            </a:r>
            <a:r>
              <a:rPr lang="fr-FR" sz="1800" dirty="0" err="1"/>
              <a:t>svoju</a:t>
            </a:r>
            <a:r>
              <a:rPr lang="fr-FR" sz="1800" dirty="0"/>
              <a:t> </a:t>
            </a:r>
            <a:r>
              <a:rPr lang="fr-FR" sz="1800" dirty="0" err="1"/>
              <a:t>izjavu</a:t>
            </a:r>
            <a:r>
              <a:rPr lang="fr-FR" sz="1800" dirty="0"/>
              <a:t> </a:t>
            </a:r>
            <a:r>
              <a:rPr lang="fr-FR" sz="1800" dirty="0" err="1"/>
              <a:t>neslužbenom</a:t>
            </a:r>
            <a:r>
              <a:rPr lang="fr-FR" sz="1800" dirty="0"/>
              <a:t>, </a:t>
            </a:r>
            <a:r>
              <a:rPr lang="fr-FR" sz="1800" dirty="0" err="1"/>
              <a:t>nakon</a:t>
            </a:r>
            <a:r>
              <a:rPr lang="fr-FR" sz="1800" dirty="0"/>
              <a:t> </a:t>
            </a:r>
            <a:r>
              <a:rPr lang="fr-FR" sz="1800" dirty="0" err="1"/>
              <a:t>što</a:t>
            </a:r>
            <a:r>
              <a:rPr lang="fr-FR" sz="1800" dirty="0"/>
              <a:t> </a:t>
            </a:r>
            <a:r>
              <a:rPr lang="fr-FR" sz="1800" dirty="0" err="1"/>
              <a:t>ste</a:t>
            </a:r>
            <a:r>
              <a:rPr lang="fr-FR" sz="1800" dirty="0"/>
              <a:t> je </a:t>
            </a:r>
            <a:r>
              <a:rPr lang="fr-FR" sz="1800" dirty="0" err="1"/>
              <a:t>već</a:t>
            </a:r>
            <a:r>
              <a:rPr lang="fr-FR" sz="1800" dirty="0"/>
              <a:t> </a:t>
            </a:r>
            <a:r>
              <a:rPr lang="fr-FR" sz="1800" dirty="0" err="1"/>
              <a:t>izgovorili</a:t>
            </a:r>
            <a:r>
              <a:rPr lang="fr-FR" sz="1800" dirty="0"/>
              <a:t>.</a:t>
            </a:r>
            <a:endParaRPr lang="en-US" sz="1800" dirty="0"/>
          </a:p>
          <a:p>
            <a:pPr marL="0" indent="0">
              <a:buFont typeface="Arial" charset="0"/>
              <a:buNone/>
              <a:defRPr/>
            </a:pPr>
            <a:r>
              <a:rPr lang="fr-FR" sz="1800" dirty="0"/>
              <a:t> </a:t>
            </a:r>
            <a:endParaRPr lang="en-US" sz="1800" dirty="0"/>
          </a:p>
          <a:p>
            <a:pPr>
              <a:defRPr/>
            </a:pPr>
            <a:r>
              <a:rPr lang="fr-FR" sz="1800" dirty="0" err="1"/>
              <a:t>Nemojte</a:t>
            </a:r>
            <a:r>
              <a:rPr lang="fr-FR" sz="1800" dirty="0"/>
              <a:t> </a:t>
            </a:r>
            <a:r>
              <a:rPr lang="fr-FR" sz="1800" dirty="0" err="1"/>
              <a:t>biti</a:t>
            </a:r>
            <a:r>
              <a:rPr lang="fr-FR" sz="1800" dirty="0"/>
              <a:t> </a:t>
            </a:r>
            <a:r>
              <a:rPr lang="fr-FR" sz="1800" dirty="0" err="1"/>
              <a:t>nepristupačni</a:t>
            </a:r>
            <a:r>
              <a:rPr lang="fr-FR" sz="1800" dirty="0"/>
              <a:t>.</a:t>
            </a:r>
            <a:endParaRPr lang="en-US" sz="1800" dirty="0"/>
          </a:p>
          <a:p>
            <a:pPr marL="0" indent="0">
              <a:buFont typeface="Arial" charset="0"/>
              <a:buNone/>
              <a:defRPr/>
            </a:pPr>
            <a:r>
              <a:rPr lang="fr-FR" sz="1800" dirty="0"/>
              <a:t> </a:t>
            </a:r>
            <a:endParaRPr lang="en-US" sz="1800" dirty="0"/>
          </a:p>
          <a:p>
            <a:pPr>
              <a:defRPr/>
            </a:pPr>
            <a:r>
              <a:rPr lang="fr-FR" sz="1800" dirty="0" err="1"/>
              <a:t>Nemojte</a:t>
            </a:r>
            <a:r>
              <a:rPr lang="fr-FR" sz="1800" dirty="0"/>
              <a:t> </a:t>
            </a:r>
            <a:r>
              <a:rPr lang="fr-FR" sz="1800" dirty="0" err="1"/>
              <a:t>tražiti</a:t>
            </a:r>
            <a:r>
              <a:rPr lang="fr-FR" sz="1800" dirty="0"/>
              <a:t> </a:t>
            </a:r>
            <a:r>
              <a:rPr lang="fr-FR" sz="1800" dirty="0" err="1"/>
              <a:t>publicitet</a:t>
            </a:r>
            <a:r>
              <a:rPr lang="fr-FR" sz="1800" dirty="0"/>
              <a:t> </a:t>
            </a:r>
            <a:r>
              <a:rPr lang="fr-FR" sz="1800" dirty="0" err="1"/>
              <a:t>prije</a:t>
            </a:r>
            <a:r>
              <a:rPr lang="fr-FR" sz="1800" dirty="0"/>
              <a:t> no </a:t>
            </a:r>
            <a:r>
              <a:rPr lang="fr-FR" sz="1800" dirty="0" err="1"/>
              <a:t>što</a:t>
            </a:r>
            <a:r>
              <a:rPr lang="fr-FR" sz="1800" dirty="0"/>
              <a:t> </a:t>
            </a:r>
            <a:r>
              <a:rPr lang="fr-FR" sz="1800" dirty="0" err="1"/>
              <a:t>dođete</a:t>
            </a:r>
            <a:r>
              <a:rPr lang="fr-FR" sz="1800" dirty="0"/>
              <a:t> u </a:t>
            </a:r>
            <a:r>
              <a:rPr lang="fr-FR" sz="1800" dirty="0" err="1"/>
              <a:t>posjed</a:t>
            </a:r>
            <a:r>
              <a:rPr lang="fr-FR" sz="1800" dirty="0"/>
              <a:t> </a:t>
            </a:r>
            <a:r>
              <a:rPr lang="fr-FR" sz="1800" dirty="0" err="1"/>
              <a:t>informacija</a:t>
            </a:r>
            <a:r>
              <a:rPr lang="fr-FR" sz="1800" dirty="0"/>
              <a:t> </a:t>
            </a:r>
            <a:r>
              <a:rPr lang="fr-FR" sz="1800" dirty="0" err="1"/>
              <a:t>koje</a:t>
            </a:r>
            <a:r>
              <a:rPr lang="fr-FR" sz="1800" dirty="0"/>
              <a:t> </a:t>
            </a:r>
            <a:r>
              <a:rPr lang="fr-FR" sz="1800" dirty="0" err="1"/>
              <a:t>ga</a:t>
            </a:r>
            <a:r>
              <a:rPr lang="fr-FR" sz="1800" dirty="0"/>
              <a:t> </a:t>
            </a:r>
            <a:r>
              <a:rPr lang="fr-FR" sz="1800" dirty="0" err="1"/>
              <a:t>zaslužuju</a:t>
            </a:r>
            <a:r>
              <a:rPr lang="fr-FR" sz="1800" dirty="0"/>
              <a:t>. </a:t>
            </a:r>
            <a:r>
              <a:rPr lang="fr-FR" sz="1800" dirty="0" err="1"/>
              <a:t>Nemojte</a:t>
            </a:r>
            <a:r>
              <a:rPr lang="fr-FR" sz="1800" dirty="0"/>
              <a:t> </a:t>
            </a:r>
            <a:r>
              <a:rPr lang="fr-FR" sz="1800" dirty="0" err="1"/>
              <a:t>objaviti</a:t>
            </a:r>
            <a:r>
              <a:rPr lang="fr-FR" sz="1800" dirty="0"/>
              <a:t> </a:t>
            </a:r>
            <a:r>
              <a:rPr lang="fr-FR" sz="1800" dirty="0" err="1"/>
              <a:t>vijest</a:t>
            </a:r>
            <a:r>
              <a:rPr lang="fr-FR" sz="1800" dirty="0"/>
              <a:t>, a tek </a:t>
            </a:r>
            <a:r>
              <a:rPr lang="fr-FR" sz="1800" dirty="0" err="1"/>
              <a:t>naknadno</a:t>
            </a:r>
            <a:r>
              <a:rPr lang="fr-FR" sz="1800" dirty="0"/>
              <a:t> </a:t>
            </a:r>
            <a:r>
              <a:rPr lang="fr-FR" sz="1800" dirty="0" err="1"/>
              <a:t>pripremati</a:t>
            </a:r>
            <a:r>
              <a:rPr lang="fr-FR" sz="1800" dirty="0"/>
              <a:t> </a:t>
            </a:r>
            <a:r>
              <a:rPr lang="fr-FR" sz="1800" dirty="0" err="1"/>
              <a:t>saopštenja</a:t>
            </a:r>
            <a:r>
              <a:rPr lang="fr-FR" sz="1800" dirty="0"/>
              <a:t> za </a:t>
            </a:r>
            <a:r>
              <a:rPr lang="fr-FR" sz="1800" dirty="0" err="1"/>
              <a:t>javnost</a:t>
            </a:r>
            <a:r>
              <a:rPr lang="fr-FR" sz="1800" dirty="0"/>
              <a:t> i </a:t>
            </a:r>
            <a:r>
              <a:rPr lang="fr-FR" sz="1800" dirty="0" err="1"/>
              <a:t>preglede</a:t>
            </a:r>
            <a:r>
              <a:rPr lang="fr-FR" sz="1800" dirty="0"/>
              <a:t> </a:t>
            </a:r>
            <a:r>
              <a:rPr lang="fr-FR" sz="1800" dirty="0" err="1"/>
              <a:t>podataka</a:t>
            </a:r>
            <a:r>
              <a:rPr lang="fr-FR" sz="1800" dirty="0"/>
              <a:t>. Ako </a:t>
            </a:r>
            <a:r>
              <a:rPr lang="fr-FR" sz="1800" dirty="0" err="1"/>
              <a:t>materijale</a:t>
            </a:r>
            <a:r>
              <a:rPr lang="fr-FR" sz="1800" dirty="0"/>
              <a:t> </a:t>
            </a:r>
            <a:r>
              <a:rPr lang="fr-FR" sz="1800" dirty="0" err="1"/>
              <a:t>pripremite</a:t>
            </a:r>
            <a:r>
              <a:rPr lang="fr-FR" sz="1800" dirty="0"/>
              <a:t> </a:t>
            </a:r>
            <a:r>
              <a:rPr lang="fr-FR" sz="1800" dirty="0" err="1"/>
              <a:t>prije</a:t>
            </a:r>
            <a:r>
              <a:rPr lang="fr-FR" sz="1800" dirty="0"/>
              <a:t> </a:t>
            </a:r>
            <a:r>
              <a:rPr lang="fr-FR" sz="1800" dirty="0" err="1"/>
              <a:t>početka</a:t>
            </a:r>
            <a:r>
              <a:rPr lang="fr-FR" sz="1800" dirty="0"/>
              <a:t> </a:t>
            </a:r>
            <a:r>
              <a:rPr lang="fr-FR" sz="1800" dirty="0" err="1"/>
              <a:t>konferencije</a:t>
            </a:r>
            <a:r>
              <a:rPr lang="fr-FR" sz="1800" dirty="0"/>
              <a:t> za </a:t>
            </a:r>
            <a:r>
              <a:rPr lang="fr-FR" sz="1800" dirty="0" err="1"/>
              <a:t>medije</a:t>
            </a:r>
            <a:r>
              <a:rPr lang="fr-FR" sz="1800" dirty="0"/>
              <a:t>, </a:t>
            </a:r>
            <a:r>
              <a:rPr lang="fr-FR" sz="1800" dirty="0" err="1"/>
              <a:t>vrijeme</a:t>
            </a:r>
            <a:r>
              <a:rPr lang="fr-FR" sz="1800" dirty="0"/>
              <a:t> </a:t>
            </a:r>
            <a:r>
              <a:rPr lang="fr-FR" sz="1800" dirty="0" err="1"/>
              <a:t>nakon</a:t>
            </a:r>
            <a:r>
              <a:rPr lang="fr-FR" sz="1800" dirty="0"/>
              <a:t> </a:t>
            </a:r>
            <a:r>
              <a:rPr lang="fr-FR" sz="1800" dirty="0" err="1"/>
              <a:t>najave</a:t>
            </a:r>
            <a:r>
              <a:rPr lang="fr-FR" sz="1800" dirty="0"/>
              <a:t> </a:t>
            </a:r>
            <a:r>
              <a:rPr lang="fr-FR" sz="1800" dirty="0" err="1"/>
              <a:t>možete</a:t>
            </a:r>
            <a:r>
              <a:rPr lang="fr-FR" sz="1800" dirty="0"/>
              <a:t> </a:t>
            </a:r>
            <a:r>
              <a:rPr lang="fr-FR" sz="1800" dirty="0" err="1"/>
              <a:t>utrošiti</a:t>
            </a:r>
            <a:r>
              <a:rPr lang="fr-FR" sz="1800" dirty="0"/>
              <a:t> na </a:t>
            </a:r>
            <a:r>
              <a:rPr lang="fr-FR" sz="1800" dirty="0" err="1"/>
              <a:t>njihovo</a:t>
            </a:r>
            <a:r>
              <a:rPr lang="fr-FR" sz="1800" dirty="0"/>
              <a:t> </a:t>
            </a:r>
            <a:r>
              <a:rPr lang="fr-FR" sz="1800" dirty="0" err="1"/>
              <a:t>tumačenje</a:t>
            </a:r>
            <a:r>
              <a:rPr lang="fr-FR" sz="1800" dirty="0"/>
              <a:t> </a:t>
            </a:r>
            <a:r>
              <a:rPr lang="fr-FR" sz="1800" dirty="0" err="1"/>
              <a:t>novinarima</a:t>
            </a:r>
            <a:r>
              <a:rPr lang="fr-FR" sz="1800" dirty="0"/>
              <a:t>.</a:t>
            </a:r>
            <a:endParaRPr lang="en-US" sz="1800" dirty="0"/>
          </a:p>
          <a:p>
            <a:pPr marL="0" indent="0">
              <a:buFont typeface="Arial" charset="0"/>
              <a:buNone/>
              <a:defRPr/>
            </a:pPr>
            <a:r>
              <a:rPr lang="fr-FR" sz="1800" dirty="0"/>
              <a:t> </a:t>
            </a:r>
            <a:endParaRPr lang="en-US" sz="1800" dirty="0"/>
          </a:p>
          <a:p>
            <a:pPr>
              <a:defRPr/>
            </a:pPr>
            <a:endParaRPr lang="en-US" sz="1800" dirty="0"/>
          </a:p>
        </p:txBody>
      </p:sp>
      <p:pic>
        <p:nvPicPr>
          <p:cNvPr id="10" name="Picture 9"/>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182343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ircle(in)">
                                      <p:cBhvr>
                                        <p:cTn id="46" dur="2000"/>
                                        <p:tgtEl>
                                          <p:spTgt spid="3">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circle(in)">
                                      <p:cBhvr>
                                        <p:cTn id="51" dur="2000"/>
                                        <p:tgtEl>
                                          <p:spTgt spid="3">
                                            <p:txEl>
                                              <p:pRg st="9" end="9"/>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circle(in)">
                                      <p:cBhvr>
                                        <p:cTn id="56" dur="2000"/>
                                        <p:tgtEl>
                                          <p:spTgt spid="3">
                                            <p:txEl>
                                              <p:pRg st="10" end="1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ircle(in)">
                                      <p:cBhvr>
                                        <p:cTn id="6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101" y="2823734"/>
            <a:ext cx="6858000" cy="1790700"/>
          </a:xfrm>
        </p:spPr>
        <p:txBody>
          <a:bodyPr>
            <a:normAutofit fontScale="90000"/>
          </a:bodyPr>
          <a:lstStyle/>
          <a:p>
            <a:r>
              <a:rPr lang="hr-HR" dirty="0"/>
              <a:t> </a:t>
            </a:r>
            <a:r>
              <a:rPr lang="sr-Latn-CS" altLang="en-US" sz="4950" b="1" dirty="0">
                <a:solidFill>
                  <a:srgbClr val="FF0000"/>
                </a:solidFill>
                <a:latin typeface="Rockwell Extra Bold" pitchFamily="18" charset="0"/>
              </a:rPr>
              <a:t>“</a:t>
            </a:r>
            <a:r>
              <a:rPr lang="hr-HR" altLang="en-US" sz="4950" b="1" i="1" dirty="0">
                <a:solidFill>
                  <a:srgbClr val="FF0000"/>
                </a:solidFill>
                <a:latin typeface="Rockwell Extra Bold" pitchFamily="18" charset="0"/>
              </a:rPr>
              <a:t>Govor je dar Bogova!”</a:t>
            </a:r>
            <a:r>
              <a:rPr lang="hr-HR" altLang="en-US" sz="4950" b="1" dirty="0">
                <a:solidFill>
                  <a:srgbClr val="FF0000"/>
                </a:solidFill>
                <a:latin typeface="Rockwell Extra Bold" pitchFamily="18" charset="0"/>
              </a:rPr>
              <a:t> </a:t>
            </a:r>
            <a:r>
              <a:rPr lang="hr-HR" altLang="en-US" sz="4950" b="1" dirty="0">
                <a:latin typeface="Rockwell Extra Bold" pitchFamily="18" charset="0"/>
              </a:rPr>
              <a:t>Kvintilijan</a:t>
            </a:r>
            <a:br>
              <a:rPr lang="hr-HR" altLang="en-US" sz="4950" b="1" dirty="0">
                <a:latin typeface="Rockwell Extra Bold" pitchFamily="18" charset="0"/>
              </a:rPr>
            </a:br>
            <a:endParaRPr lang="en-US" dirty="0"/>
          </a:p>
        </p:txBody>
      </p:sp>
    </p:spTree>
    <p:extLst>
      <p:ext uri="{BB962C8B-B14F-4D97-AF65-F5344CB8AC3E}">
        <p14:creationId xmlns:p14="http://schemas.microsoft.com/office/powerpoint/2010/main" val="283685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2346"/>
            <a:ext cx="8229600" cy="1143000"/>
          </a:xfrm>
        </p:spPr>
        <p:txBody>
          <a:bodyPr/>
          <a:lstStyle/>
          <a:p>
            <a:r>
              <a:rPr lang="bs-Latn-BA" dirty="0"/>
              <a:t>Priprema informacija za javnost</a:t>
            </a:r>
          </a:p>
        </p:txBody>
      </p:sp>
      <p:pic>
        <p:nvPicPr>
          <p:cNvPr id="4" name="Picture 3"/>
          <p:cNvPicPr>
            <a:picLocks noChangeAspect="1"/>
          </p:cNvPicPr>
          <p:nvPr/>
        </p:nvPicPr>
        <p:blipFill>
          <a:blip r:embed="rId2"/>
          <a:stretch>
            <a:fillRect/>
          </a:stretch>
        </p:blipFill>
        <p:spPr>
          <a:xfrm>
            <a:off x="8108311" y="244003"/>
            <a:ext cx="1017092" cy="1109789"/>
          </a:xfrm>
          <a:prstGeom prst="rect">
            <a:avLst/>
          </a:prstGeom>
        </p:spPr>
      </p:pic>
      <p:sp>
        <p:nvSpPr>
          <p:cNvPr id="5" name="Content Placeholder 2"/>
          <p:cNvSpPr txBox="1">
            <a:spLocks/>
          </p:cNvSpPr>
          <p:nvPr/>
        </p:nvSpPr>
        <p:spPr>
          <a:xfrm>
            <a:off x="611560" y="2060848"/>
            <a:ext cx="7715200" cy="384929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bs-Latn-BA" dirty="0"/>
              <a:t>PR ima tri publike </a:t>
            </a:r>
          </a:p>
          <a:p>
            <a:pPr lvl="1">
              <a:defRPr/>
            </a:pPr>
            <a:r>
              <a:rPr lang="bs-Latn-BA" dirty="0"/>
              <a:t>Oni koji prate medije – publika</a:t>
            </a:r>
          </a:p>
          <a:p>
            <a:pPr lvl="1">
              <a:defRPr/>
            </a:pPr>
            <a:r>
              <a:rPr lang="bs-Latn-BA" dirty="0"/>
              <a:t>Urednici</a:t>
            </a:r>
          </a:p>
          <a:p>
            <a:pPr lvl="1">
              <a:defRPr/>
            </a:pPr>
            <a:r>
              <a:rPr lang="bs-Latn-BA" dirty="0"/>
              <a:t>Organizacija</a:t>
            </a:r>
          </a:p>
          <a:p>
            <a:pPr lvl="1">
              <a:defRPr/>
            </a:pPr>
            <a:endParaRPr lang="bs-Latn-BA" dirty="0"/>
          </a:p>
          <a:p>
            <a:pPr lvl="1">
              <a:defRPr/>
            </a:pPr>
            <a:endParaRPr lang="bs-Latn-BA" dirty="0"/>
          </a:p>
          <a:p>
            <a:pPr marL="457200" lvl="1" indent="0">
              <a:buFont typeface="Arial" charset="0"/>
              <a:buNone/>
              <a:defRPr/>
            </a:pPr>
            <a:r>
              <a:rPr lang="bs-Latn-BA" dirty="0"/>
              <a:t>Koja je publika od ove tri najvažnija?</a:t>
            </a:r>
          </a:p>
          <a:p>
            <a:pPr marL="457200" lvl="1" indent="0">
              <a:buFont typeface="Arial" charset="0"/>
              <a:buNone/>
              <a:defRPr/>
            </a:pPr>
            <a:r>
              <a:rPr lang="bs-Latn-BA" dirty="0"/>
              <a:t>Urednici</a:t>
            </a:r>
            <a:endParaRPr lang="en-US" dirty="0"/>
          </a:p>
        </p:txBody>
      </p:sp>
    </p:spTree>
    <p:extLst>
      <p:ext uri="{BB962C8B-B14F-4D97-AF65-F5344CB8AC3E}">
        <p14:creationId xmlns:p14="http://schemas.microsoft.com/office/powerpoint/2010/main" val="10654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a:t>Utvrđivanje ključnih tačaka u medijskom planu</a:t>
            </a:r>
          </a:p>
        </p:txBody>
      </p:sp>
      <p:sp>
        <p:nvSpPr>
          <p:cNvPr id="3" name="Content Placeholder 2"/>
          <p:cNvSpPr>
            <a:spLocks noGrp="1"/>
          </p:cNvSpPr>
          <p:nvPr>
            <p:ph idx="1"/>
          </p:nvPr>
        </p:nvSpPr>
        <p:spPr/>
        <p:txBody>
          <a:bodyPr/>
          <a:lstStyle/>
          <a:p>
            <a:pPr marL="514350" indent="-514350">
              <a:buFont typeface="Arial" panose="020B0604020202020204" pitchFamily="34" charset="0"/>
              <a:buAutoNum type="arabicPeriod"/>
            </a:pPr>
            <a:r>
              <a:rPr lang="bs-Latn-BA" b="1" dirty="0"/>
              <a:t>Postavite cilj</a:t>
            </a:r>
          </a:p>
          <a:p>
            <a:pPr marL="514350" indent="-514350">
              <a:buFont typeface="Arial" panose="020B0604020202020204" pitchFamily="34" charset="0"/>
              <a:buAutoNum type="arabicPeriod"/>
            </a:pPr>
            <a:r>
              <a:rPr lang="bs-Latn-BA" b="1" dirty="0"/>
              <a:t>Istražite medije </a:t>
            </a:r>
          </a:p>
          <a:p>
            <a:pPr marL="514350" indent="-514350">
              <a:buFont typeface="Arial" panose="020B0604020202020204" pitchFamily="34" charset="0"/>
              <a:buAutoNum type="arabicPeriod"/>
            </a:pPr>
            <a:r>
              <a:rPr lang="bs-Latn-BA" b="1" dirty="0"/>
              <a:t>Sadržaj!</a:t>
            </a:r>
          </a:p>
          <a:p>
            <a:pPr marL="0" indent="0">
              <a:buNone/>
            </a:pPr>
            <a:r>
              <a:rPr lang="bs-Latn-BA" b="1" dirty="0"/>
              <a:t>4. Razvijajte odnose </a:t>
            </a:r>
          </a:p>
          <a:p>
            <a:pPr marL="0" indent="0">
              <a:buNone/>
            </a:pPr>
            <a:r>
              <a:rPr lang="bs-Latn-BA" b="1" dirty="0"/>
              <a:t>5. Mjerite rezultate</a:t>
            </a:r>
          </a:p>
          <a:p>
            <a:pPr marL="0" indent="0">
              <a:buNone/>
            </a:pPr>
            <a:r>
              <a:rPr lang="bs-Latn-BA" b="1" dirty="0"/>
              <a:t>6. Eksperimentišite, analizirajte i m</a:t>
            </a:r>
            <a:r>
              <a:rPr lang="ta-IN" b="1" dirty="0"/>
              <a:t>i</a:t>
            </a:r>
            <a:r>
              <a:rPr lang="bs-Latn-BA" b="1" dirty="0"/>
              <a:t>jenjajte</a:t>
            </a:r>
            <a:endParaRPr lang="en-US" b="1" dirty="0"/>
          </a:p>
          <a:p>
            <a:endParaRPr lang="bs-Latn-BA"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42388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706" y="817225"/>
            <a:ext cx="8229600" cy="1143000"/>
          </a:xfrm>
        </p:spPr>
        <p:txBody>
          <a:bodyPr/>
          <a:lstStyle/>
          <a:p>
            <a:r>
              <a:rPr lang="bs-Latn-BA" dirty="0"/>
              <a:t>Pisanje za medije </a:t>
            </a:r>
            <a:endParaRPr lang="en-US" dirty="0"/>
          </a:p>
        </p:txBody>
      </p:sp>
      <p:sp>
        <p:nvSpPr>
          <p:cNvPr id="3" name="Content Placeholder 2"/>
          <p:cNvSpPr>
            <a:spLocks noGrp="1"/>
          </p:cNvSpPr>
          <p:nvPr>
            <p:ph sz="half" idx="1"/>
          </p:nvPr>
        </p:nvSpPr>
        <p:spPr>
          <a:xfrm>
            <a:off x="755576" y="2420888"/>
            <a:ext cx="3740224" cy="3705275"/>
          </a:xfrm>
        </p:spPr>
        <p:txBody>
          <a:bodyPr/>
          <a:lstStyle/>
          <a:p>
            <a:r>
              <a:rPr lang="en-US" dirty="0" err="1"/>
              <a:t>Novosti</a:t>
            </a:r>
            <a:endParaRPr lang="en-US" dirty="0"/>
          </a:p>
          <a:p>
            <a:r>
              <a:rPr lang="en-US" dirty="0" err="1"/>
              <a:t>Priče</a:t>
            </a:r>
            <a:endParaRPr lang="en-US" dirty="0"/>
          </a:p>
          <a:p>
            <a:r>
              <a:rPr lang="en-US" dirty="0" err="1"/>
              <a:t>Nastupi</a:t>
            </a:r>
            <a:endParaRPr lang="en-US" dirty="0"/>
          </a:p>
          <a:p>
            <a:r>
              <a:rPr lang="en-US" dirty="0" err="1"/>
              <a:t>Događaji</a:t>
            </a:r>
            <a:endParaRPr lang="en-US" dirty="0"/>
          </a:p>
          <a:p>
            <a:endParaRPr lang="en-US" dirty="0"/>
          </a:p>
        </p:txBody>
      </p:sp>
      <p:sp>
        <p:nvSpPr>
          <p:cNvPr id="5" name="Content Placeholder 4"/>
          <p:cNvSpPr>
            <a:spLocks noGrp="1"/>
          </p:cNvSpPr>
          <p:nvPr>
            <p:ph sz="half" idx="2"/>
          </p:nvPr>
        </p:nvSpPr>
        <p:spPr>
          <a:xfrm>
            <a:off x="4932040" y="2132856"/>
            <a:ext cx="3754760" cy="3993307"/>
          </a:xfrm>
        </p:spPr>
        <p:txBody>
          <a:bodyPr/>
          <a:lstStyle/>
          <a:p>
            <a:pPr marL="0" indent="0">
              <a:buNone/>
            </a:pPr>
            <a:r>
              <a:rPr lang="en-US" dirty="0" err="1"/>
              <a:t>Pisanje</a:t>
            </a:r>
            <a:r>
              <a:rPr lang="en-US" dirty="0"/>
              <a:t> za </a:t>
            </a:r>
            <a:r>
              <a:rPr lang="en-US" dirty="0" err="1"/>
              <a:t>medije</a:t>
            </a:r>
            <a:r>
              <a:rPr lang="en-US" dirty="0"/>
              <a:t> </a:t>
            </a:r>
          </a:p>
          <a:p>
            <a:r>
              <a:rPr lang="en-US" dirty="0" err="1"/>
              <a:t>Najava</a:t>
            </a:r>
            <a:r>
              <a:rPr lang="en-US" dirty="0"/>
              <a:t> za </a:t>
            </a:r>
            <a:r>
              <a:rPr lang="en-US" dirty="0" err="1"/>
              <a:t>medije</a:t>
            </a:r>
            <a:r>
              <a:rPr lang="en-US" dirty="0"/>
              <a:t> </a:t>
            </a:r>
          </a:p>
          <a:p>
            <a:r>
              <a:rPr lang="en-US" dirty="0" err="1"/>
              <a:t>Saopštenje</a:t>
            </a:r>
            <a:r>
              <a:rPr lang="en-US" dirty="0"/>
              <a:t> za </a:t>
            </a:r>
            <a:r>
              <a:rPr lang="en-US" dirty="0" err="1"/>
              <a:t>javnost</a:t>
            </a:r>
            <a:endParaRPr lang="en-US" dirty="0"/>
          </a:p>
          <a:p>
            <a:r>
              <a:rPr lang="en-US" dirty="0" err="1"/>
              <a:t>Osnovne</a:t>
            </a:r>
            <a:r>
              <a:rPr lang="en-US" dirty="0"/>
              <a:t> </a:t>
            </a:r>
            <a:r>
              <a:rPr lang="en-US" dirty="0" err="1"/>
              <a:t>informacije</a:t>
            </a:r>
            <a:endParaRPr lang="en-US" dirty="0"/>
          </a:p>
          <a:p>
            <a:r>
              <a:rPr lang="en-US" dirty="0"/>
              <a:t>Info </a:t>
            </a:r>
            <a:r>
              <a:rPr lang="en-US" dirty="0" err="1"/>
              <a:t>materijali</a:t>
            </a:r>
            <a:endParaRPr lang="en-US" dirty="0"/>
          </a:p>
          <a:p>
            <a:r>
              <a:rPr lang="en-US" dirty="0" err="1"/>
              <a:t>Materijali</a:t>
            </a:r>
            <a:r>
              <a:rPr lang="en-US" dirty="0"/>
              <a:t> za </a:t>
            </a:r>
            <a:r>
              <a:rPr lang="en-US" dirty="0" err="1"/>
              <a:t>medije</a:t>
            </a:r>
            <a:r>
              <a:rPr lang="en-US" dirty="0"/>
              <a:t> </a:t>
            </a:r>
          </a:p>
          <a:p>
            <a:r>
              <a:rPr lang="en-US" dirty="0"/>
              <a:t>Web </a:t>
            </a:r>
            <a:r>
              <a:rPr lang="en-US" dirty="0" err="1"/>
              <a:t>stranica</a:t>
            </a:r>
            <a:endParaRPr lang="en-US" dirty="0"/>
          </a:p>
          <a:p>
            <a:endParaRPr lang="en-US" dirty="0"/>
          </a:p>
        </p:txBody>
      </p:sp>
      <p:pic>
        <p:nvPicPr>
          <p:cNvPr id="6" name="Picture 5"/>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7895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43" y="885832"/>
            <a:ext cx="8229600" cy="1143000"/>
          </a:xfrm>
        </p:spPr>
        <p:txBody>
          <a:bodyPr>
            <a:normAutofit/>
          </a:bodyPr>
          <a:lstStyle/>
          <a:p>
            <a:r>
              <a:rPr lang="bs-Latn-BA" altLang="en-US" dirty="0"/>
              <a:t>Postavljanje okvira za pričanje priče</a:t>
            </a:r>
            <a:endParaRPr lang="en-US" altLang="en-US" dirty="0"/>
          </a:p>
        </p:txBody>
      </p:sp>
      <p:sp>
        <p:nvSpPr>
          <p:cNvPr id="7" name="Content Placeholder 2"/>
          <p:cNvSpPr>
            <a:spLocks noGrp="1"/>
          </p:cNvSpPr>
          <p:nvPr>
            <p:ph idx="1"/>
          </p:nvPr>
        </p:nvSpPr>
        <p:spPr>
          <a:xfrm>
            <a:off x="611560" y="2132856"/>
            <a:ext cx="8075240" cy="3993307"/>
          </a:xfrm>
        </p:spPr>
        <p:txBody>
          <a:bodyPr/>
          <a:lstStyle/>
          <a:p>
            <a:r>
              <a:rPr lang="bs-Latn-BA" altLang="en-US" dirty="0"/>
              <a:t>Činjenice: </a:t>
            </a:r>
          </a:p>
          <a:p>
            <a:pPr lvl="1"/>
            <a:r>
              <a:rPr lang="bs-Latn-BA" altLang="en-US" sz="2400" dirty="0"/>
              <a:t>7% ukupnog uticaja poruke jeste verbalan (samo riječi)</a:t>
            </a:r>
          </a:p>
          <a:p>
            <a:pPr lvl="1"/>
            <a:r>
              <a:rPr lang="bs-Latn-BA" altLang="en-US" sz="2400" dirty="0"/>
              <a:t>38% vokalan (ton glasa, promjena tona i ostali zvuci)</a:t>
            </a:r>
          </a:p>
          <a:p>
            <a:pPr lvl="1"/>
            <a:r>
              <a:rPr lang="bs-Latn-BA" altLang="en-US" sz="2400" dirty="0"/>
              <a:t>55% neverbalan</a:t>
            </a:r>
          </a:p>
          <a:p>
            <a:pPr lvl="1"/>
            <a:r>
              <a:rPr lang="bs-Latn-BA" altLang="en-US" sz="2400" dirty="0"/>
              <a:t>U prosjeku dobro saopštenje za javnost može imati između 300 i 500 riječi. Jedna stranica. 5 sekundi novinara ili urednika.</a:t>
            </a:r>
          </a:p>
          <a:p>
            <a:pPr lvl="1"/>
            <a:r>
              <a:rPr lang="bs-Latn-BA" altLang="en-US" sz="2400" dirty="0"/>
              <a:t>28 riječi 1 minuta </a:t>
            </a:r>
          </a:p>
          <a:p>
            <a:pPr lvl="1"/>
            <a:endParaRPr lang="bs-Latn-BA" altLang="en-US" sz="2400"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1474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circle(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circle(in)">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circle(in)">
                                      <p:cBhvr>
                                        <p:cTn id="3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3913"/>
            <a:ext cx="8229600" cy="1143000"/>
          </a:xfrm>
        </p:spPr>
        <p:txBody>
          <a:bodyPr/>
          <a:lstStyle/>
          <a:p>
            <a:r>
              <a:rPr lang="bs-Latn-BA" altLang="en-US" dirty="0"/>
              <a:t>Iz ugla vijesti	</a:t>
            </a:r>
            <a:endParaRPr lang="en-US" altLang="en-US" dirty="0"/>
          </a:p>
        </p:txBody>
      </p:sp>
      <p:sp>
        <p:nvSpPr>
          <p:cNvPr id="3" name="Content Placeholder 2"/>
          <p:cNvSpPr>
            <a:spLocks noGrp="1"/>
          </p:cNvSpPr>
          <p:nvPr>
            <p:ph idx="1"/>
          </p:nvPr>
        </p:nvSpPr>
        <p:spPr>
          <a:xfrm>
            <a:off x="539552" y="2204864"/>
            <a:ext cx="8147248" cy="3921299"/>
          </a:xfrm>
        </p:spPr>
        <p:txBody>
          <a:bodyPr>
            <a:normAutofit fontScale="92500" lnSpcReduction="20000"/>
          </a:bodyPr>
          <a:lstStyle/>
          <a:p>
            <a:r>
              <a:rPr lang="bs-Latn-BA" altLang="en-US" dirty="0"/>
              <a:t>Urednici vode posao</a:t>
            </a:r>
          </a:p>
          <a:p>
            <a:r>
              <a:rPr lang="bs-Latn-BA" altLang="en-US" dirty="0"/>
              <a:t>Vaša priča mora biti </a:t>
            </a:r>
            <a:r>
              <a:rPr lang="bs-Latn-BA" altLang="en-US" dirty="0">
                <a:solidFill>
                  <a:srgbClr val="FF0000"/>
                </a:solidFill>
              </a:rPr>
              <a:t>vijest </a:t>
            </a:r>
          </a:p>
          <a:p>
            <a:r>
              <a:rPr lang="bs-Latn-BA" altLang="en-US" dirty="0"/>
              <a:t>Šta urednici traže:</a:t>
            </a:r>
          </a:p>
          <a:p>
            <a:pPr lvl="1"/>
            <a:r>
              <a:rPr lang="bs-Latn-BA" altLang="en-US" dirty="0"/>
              <a:t>Vrijeme – SAD</a:t>
            </a:r>
          </a:p>
          <a:p>
            <a:pPr lvl="1"/>
            <a:r>
              <a:rPr lang="bs-Latn-BA" altLang="en-US" dirty="0"/>
              <a:t>Blizina – OVDJE </a:t>
            </a:r>
          </a:p>
          <a:p>
            <a:pPr lvl="1"/>
            <a:r>
              <a:rPr lang="bs-Latn-BA" altLang="en-US" dirty="0"/>
              <a:t>Konflikt</a:t>
            </a:r>
          </a:p>
          <a:p>
            <a:pPr lvl="1"/>
            <a:r>
              <a:rPr lang="bs-Latn-BA" altLang="en-US" dirty="0"/>
              <a:t>Ljudski interest</a:t>
            </a:r>
          </a:p>
          <a:p>
            <a:pPr lvl="1"/>
            <a:r>
              <a:rPr lang="bs-Latn-BA" altLang="en-US" dirty="0"/>
              <a:t>VIP</a:t>
            </a:r>
          </a:p>
          <a:p>
            <a:pPr lvl="1"/>
            <a:r>
              <a:rPr lang="bs-Latn-BA" altLang="en-US" dirty="0"/>
              <a:t>Utjecaj </a:t>
            </a:r>
            <a:endParaRPr lang="en-US" altLang="en-US"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229193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altLang="en-US" dirty="0"/>
              <a:t>Poruka</a:t>
            </a:r>
            <a:endParaRPr lang="en-US" altLang="en-US" dirty="0"/>
          </a:p>
        </p:txBody>
      </p:sp>
      <p:sp>
        <p:nvSpPr>
          <p:cNvPr id="3" name="Content Placeholder 2"/>
          <p:cNvSpPr>
            <a:spLocks noGrp="1"/>
          </p:cNvSpPr>
          <p:nvPr>
            <p:ph idx="1"/>
          </p:nvPr>
        </p:nvSpPr>
        <p:spPr/>
        <p:txBody>
          <a:bodyPr/>
          <a:lstStyle/>
          <a:p>
            <a:pPr>
              <a:defRPr/>
            </a:pPr>
            <a:r>
              <a:rPr lang="bs-Latn-BA" dirty="0"/>
              <a:t>Najvažniji element pisanja</a:t>
            </a:r>
          </a:p>
          <a:p>
            <a:pPr lvl="1">
              <a:defRPr/>
            </a:pPr>
            <a:r>
              <a:rPr lang="bs-Latn-BA" dirty="0"/>
              <a:t>Šta je naslov</a:t>
            </a:r>
          </a:p>
          <a:p>
            <a:pPr lvl="1">
              <a:defRPr/>
            </a:pPr>
            <a:r>
              <a:rPr lang="bs-Latn-BA" dirty="0"/>
              <a:t>Koji je sound bite</a:t>
            </a:r>
          </a:p>
          <a:p>
            <a:pPr lvl="1">
              <a:defRPr/>
            </a:pPr>
            <a:endParaRPr lang="bs-Latn-BA" dirty="0"/>
          </a:p>
          <a:p>
            <a:pPr marL="457200" lvl="1" indent="0">
              <a:buFont typeface="Arial" charset="0"/>
              <a:buNone/>
              <a:defRPr/>
            </a:pPr>
            <a:r>
              <a:rPr lang="bs-Latn-BA" dirty="0"/>
              <a:t>Potrebno da imate izjavu od dvije rečenice koja sadrži: onih 5 W i ugao posmatranja urednika. </a:t>
            </a:r>
          </a:p>
          <a:p>
            <a:pPr marL="457200" lvl="1" indent="0">
              <a:buFont typeface="Arial" charset="0"/>
              <a:buNone/>
              <a:defRPr/>
            </a:pPr>
            <a:endParaRPr lang="bs-Latn-BA" dirty="0"/>
          </a:p>
          <a:p>
            <a:pPr marL="457200" lvl="1" indent="0">
              <a:buFont typeface="Arial" charset="0"/>
              <a:buNone/>
              <a:defRPr/>
            </a:pPr>
            <a:r>
              <a:rPr lang="bs-Latn-BA" dirty="0"/>
              <a:t>Sa ovim imate napisan prvi paragraf</a:t>
            </a:r>
          </a:p>
        </p:txBody>
      </p:sp>
      <p:pic>
        <p:nvPicPr>
          <p:cNvPr id="10" name="Picture 9"/>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60613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Priprema za intervju </a:t>
            </a:r>
          </a:p>
        </p:txBody>
      </p:sp>
      <p:sp>
        <p:nvSpPr>
          <p:cNvPr id="3" name="Content Placeholder 2"/>
          <p:cNvSpPr>
            <a:spLocks noGrp="1"/>
          </p:cNvSpPr>
          <p:nvPr>
            <p:ph idx="1"/>
          </p:nvPr>
        </p:nvSpPr>
        <p:spPr/>
        <p:txBody>
          <a:bodyPr>
            <a:normAutofit/>
          </a:bodyPr>
          <a:lstStyle/>
          <a:p>
            <a:r>
              <a:rPr lang="bs-Latn-BA" dirty="0">
                <a:hlinkClick r:id="rId3"/>
              </a:rPr>
              <a:t>http://www.tportal.hr/vijesti/hrvatska/398824/Glasnogovornik-Luka-Duric-mora-otici-osramotio-je-predsjednicu.html</a:t>
            </a:r>
            <a:r>
              <a:rPr lang="bs-Latn-BA" dirty="0"/>
              <a:t> </a:t>
            </a:r>
          </a:p>
          <a:p>
            <a:r>
              <a:rPr lang="bs-Latn-BA" dirty="0">
                <a:hlinkClick r:id="rId4"/>
              </a:rPr>
              <a:t>https://www.youtube.com/watch?v=mMaB1DLHseI</a:t>
            </a:r>
            <a:r>
              <a:rPr lang="bs-Latn-BA" dirty="0"/>
              <a:t> </a:t>
            </a:r>
          </a:p>
          <a:p>
            <a:r>
              <a:rPr lang="bs-Latn-BA" dirty="0">
                <a:hlinkClick r:id="rId5"/>
              </a:rPr>
              <a:t>https://www.youtube.com/watch?v=P1z1SqKt_RA</a:t>
            </a:r>
            <a:r>
              <a:rPr lang="bs-Latn-BA" dirty="0"/>
              <a:t> </a:t>
            </a:r>
          </a:p>
        </p:txBody>
      </p:sp>
      <p:pic>
        <p:nvPicPr>
          <p:cNvPr id="4" name="Picture 3"/>
          <p:cNvPicPr>
            <a:picLocks noChangeAspect="1"/>
          </p:cNvPicPr>
          <p:nvPr/>
        </p:nvPicPr>
        <p:blipFill>
          <a:blip r:embed="rId6"/>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9588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KAKO!?</a:t>
            </a:r>
          </a:p>
        </p:txBody>
      </p:sp>
      <p:sp>
        <p:nvSpPr>
          <p:cNvPr id="3" name="Content Placeholder 2"/>
          <p:cNvSpPr>
            <a:spLocks noGrp="1"/>
          </p:cNvSpPr>
          <p:nvPr>
            <p:ph idx="1"/>
          </p:nvPr>
        </p:nvSpPr>
        <p:spPr/>
        <p:txBody>
          <a:bodyPr/>
          <a:lstStyle/>
          <a:p>
            <a:r>
              <a:rPr lang="bs-Latn-BA" dirty="0"/>
              <a:t>Planirajte</a:t>
            </a:r>
          </a:p>
          <a:p>
            <a:r>
              <a:rPr lang="bs-Latn-BA" dirty="0"/>
              <a:t>Priče i anegdote</a:t>
            </a:r>
          </a:p>
          <a:p>
            <a:r>
              <a:rPr lang="bs-Latn-BA" dirty="0"/>
              <a:t>Analogije</a:t>
            </a:r>
          </a:p>
          <a:p>
            <a:r>
              <a:rPr lang="bs-Latn-BA" dirty="0"/>
              <a:t>Kraj izjave</a:t>
            </a:r>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0237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Intervju </a:t>
            </a:r>
            <a:endParaRPr lang="en-GB" dirty="0"/>
          </a:p>
        </p:txBody>
      </p:sp>
      <p:sp>
        <p:nvSpPr>
          <p:cNvPr id="3" name="Content Placeholder 2"/>
          <p:cNvSpPr>
            <a:spLocks noGrp="1"/>
          </p:cNvSpPr>
          <p:nvPr>
            <p:ph idx="1"/>
          </p:nvPr>
        </p:nvSpPr>
        <p:spPr/>
        <p:txBody>
          <a:bodyPr/>
          <a:lstStyle/>
          <a:p>
            <a:r>
              <a:rPr lang="hr-HR" dirty="0"/>
              <a:t>Opustite se – dišite duboko</a:t>
            </a:r>
          </a:p>
          <a:p>
            <a:r>
              <a:rPr lang="hr-HR" dirty="0"/>
              <a:t>Zapamtite – novinar nije vasa publika </a:t>
            </a:r>
          </a:p>
          <a:p>
            <a:r>
              <a:rPr lang="hr-HR" dirty="0"/>
              <a:t>Razmisljanje – pozitivno </a:t>
            </a:r>
          </a:p>
          <a:p>
            <a:r>
              <a:rPr lang="hr-HR" dirty="0"/>
              <a:t>Imate poruke ispred sebe </a:t>
            </a:r>
          </a:p>
          <a:p>
            <a:r>
              <a:rPr lang="hr-HR" dirty="0"/>
              <a:t>Iskljucite telefone </a:t>
            </a:r>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7248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Taktike </a:t>
            </a:r>
            <a:endParaRPr lang="en-GB" dirty="0"/>
          </a:p>
        </p:txBody>
      </p:sp>
      <p:sp>
        <p:nvSpPr>
          <p:cNvPr id="3" name="Content Placeholder 2"/>
          <p:cNvSpPr>
            <a:spLocks noGrp="1"/>
          </p:cNvSpPr>
          <p:nvPr>
            <p:ph idx="1"/>
          </p:nvPr>
        </p:nvSpPr>
        <p:spPr/>
        <p:txBody>
          <a:bodyPr>
            <a:normAutofit fontScale="85000" lnSpcReduction="20000"/>
          </a:bodyPr>
          <a:lstStyle/>
          <a:p>
            <a:r>
              <a:rPr lang="hr-HR" dirty="0"/>
              <a:t>Uvijek ste „on the record”</a:t>
            </a:r>
          </a:p>
          <a:p>
            <a:r>
              <a:rPr lang="hr-HR" dirty="0"/>
              <a:t>Paznja vam mora biti fokusirana na intervju</a:t>
            </a:r>
          </a:p>
          <a:p>
            <a:r>
              <a:rPr lang="hr-HR" dirty="0"/>
              <a:t>Slušajte pitanja</a:t>
            </a:r>
          </a:p>
          <a:p>
            <a:r>
              <a:rPr lang="hr-HR" dirty="0"/>
              <a:t>Budite pozitivni</a:t>
            </a:r>
          </a:p>
          <a:p>
            <a:r>
              <a:rPr lang="hr-HR" dirty="0"/>
              <a:t>Prvo recite ono najvaznije</a:t>
            </a:r>
          </a:p>
          <a:p>
            <a:r>
              <a:rPr lang="hr-HR" dirty="0"/>
              <a:t>Isti odgovor na isto pitanje</a:t>
            </a:r>
          </a:p>
          <a:p>
            <a:r>
              <a:rPr lang="hr-HR" dirty="0"/>
              <a:t>Istina... Čak i ako je bolna</a:t>
            </a:r>
          </a:p>
          <a:p>
            <a:r>
              <a:rPr lang="hr-HR" dirty="0"/>
              <a:t>Koncizni odgovori</a:t>
            </a:r>
          </a:p>
          <a:p>
            <a:r>
              <a:rPr lang="hr-HR" dirty="0"/>
              <a:t>Pojednostavite statistike </a:t>
            </a:r>
          </a:p>
          <a:p>
            <a:r>
              <a:rPr lang="hr-HR" dirty="0"/>
              <a:t>Zahvalite se novinaru</a:t>
            </a:r>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6917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nela\Desktop\slike za ppt\ImageProxy-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942571"/>
            <a:ext cx="4536504" cy="5628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94643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Kontrola </a:t>
            </a:r>
            <a:endParaRPr lang="en-GB" dirty="0"/>
          </a:p>
        </p:txBody>
      </p:sp>
      <p:sp>
        <p:nvSpPr>
          <p:cNvPr id="3" name="Content Placeholder 2"/>
          <p:cNvSpPr>
            <a:spLocks noGrp="1"/>
          </p:cNvSpPr>
          <p:nvPr>
            <p:ph idx="1"/>
          </p:nvPr>
        </p:nvSpPr>
        <p:spPr/>
        <p:txBody>
          <a:bodyPr/>
          <a:lstStyle/>
          <a:p>
            <a:r>
              <a:rPr lang="hr-HR" dirty="0"/>
              <a:t>Vi kontroliste ono sto </a:t>
            </a:r>
            <a:r>
              <a:rPr lang="hr-HR" b="1" dirty="0">
                <a:solidFill>
                  <a:srgbClr val="FF0000"/>
                </a:solidFill>
              </a:rPr>
              <a:t>VI</a:t>
            </a:r>
            <a:r>
              <a:rPr lang="hr-HR" dirty="0">
                <a:solidFill>
                  <a:srgbClr val="FF0000"/>
                </a:solidFill>
              </a:rPr>
              <a:t> </a:t>
            </a:r>
            <a:r>
              <a:rPr lang="hr-HR" dirty="0"/>
              <a:t>govorite</a:t>
            </a:r>
          </a:p>
          <a:p>
            <a:r>
              <a:rPr lang="hr-HR" dirty="0"/>
              <a:t>Izbjegavajte poziciju u kojoj se morate braniti ili čak dovesti u konflikt sa novinarima</a:t>
            </a:r>
          </a:p>
          <a:p>
            <a:r>
              <a:rPr lang="hr-HR" dirty="0"/>
              <a:t>Koristite tehnike premoštavanja – izjave pomocu kojih cete preci sa jedne teme na drugu</a:t>
            </a:r>
            <a:endParaRPr lang="en-GB"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0100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Tehnike</a:t>
            </a:r>
            <a:r>
              <a:rPr lang="en-GB" dirty="0"/>
              <a:t> </a:t>
            </a:r>
            <a:r>
              <a:rPr lang="en-GB" dirty="0" err="1"/>
              <a:t>premo</a:t>
            </a:r>
            <a:r>
              <a:rPr lang="hr-HR" dirty="0"/>
              <a:t>š</a:t>
            </a:r>
            <a:r>
              <a:rPr lang="en-GB" dirty="0" err="1"/>
              <a:t>tavanja</a:t>
            </a:r>
            <a:endParaRPr lang="en-GB" dirty="0"/>
          </a:p>
        </p:txBody>
      </p:sp>
      <p:sp>
        <p:nvSpPr>
          <p:cNvPr id="3" name="Content Placeholder 2"/>
          <p:cNvSpPr>
            <a:spLocks noGrp="1"/>
          </p:cNvSpPr>
          <p:nvPr>
            <p:ph idx="1"/>
          </p:nvPr>
        </p:nvSpPr>
        <p:spPr/>
        <p:txBody>
          <a:bodyPr/>
          <a:lstStyle/>
          <a:p>
            <a:pPr lvl="0"/>
            <a:r>
              <a:rPr lang="hr-HR" dirty="0"/>
              <a:t>Dopustite da ponovim nešto što sam ranije rekao o....</a:t>
            </a:r>
            <a:endParaRPr lang="en-GB" dirty="0"/>
          </a:p>
          <a:p>
            <a:pPr lvl="0"/>
            <a:r>
              <a:rPr lang="hr-HR" dirty="0"/>
              <a:t>Kao što sam rekao, ...</a:t>
            </a:r>
            <a:endParaRPr lang="en-GB" dirty="0"/>
          </a:p>
          <a:p>
            <a:pPr lvl="0"/>
            <a:r>
              <a:rPr lang="hr-HR" dirty="0"/>
              <a:t>Još jedan primjer...</a:t>
            </a:r>
            <a:endParaRPr lang="en-GB" dirty="0"/>
          </a:p>
          <a:p>
            <a:pPr lvl="0"/>
            <a:r>
              <a:rPr lang="hr-HR" dirty="0"/>
              <a:t>Zbog toga je važno da ... (i onda ponovite akciju/poruku koju ste htjeli da publika čuje)</a:t>
            </a:r>
            <a:endParaRPr lang="en-GB" dirty="0"/>
          </a:p>
          <a:p>
            <a:pPr lvl="0"/>
            <a:r>
              <a:rPr lang="hr-HR" dirty="0"/>
              <a:t>Mislim da to možemo otići korak dalje. Na primjer...</a:t>
            </a:r>
            <a:endParaRPr lang="en-GB" dirty="0"/>
          </a:p>
        </p:txBody>
      </p:sp>
      <p:pic>
        <p:nvPicPr>
          <p:cNvPr id="4" name="Picture 3"/>
          <p:cNvPicPr>
            <a:picLocks noChangeAspect="1"/>
          </p:cNvPicPr>
          <p:nvPr/>
        </p:nvPicPr>
        <p:blipFill>
          <a:blip r:embed="rId3"/>
          <a:stretch>
            <a:fillRect/>
          </a:stretch>
        </p:blipFill>
        <p:spPr>
          <a:xfrm>
            <a:off x="7956376" y="158971"/>
            <a:ext cx="1017092" cy="1109789"/>
          </a:xfrm>
          <a:prstGeom prst="rect">
            <a:avLst/>
          </a:prstGeom>
        </p:spPr>
      </p:pic>
    </p:spTree>
    <p:extLst>
      <p:ext uri="{BB962C8B-B14F-4D97-AF65-F5344CB8AC3E}">
        <p14:creationId xmlns:p14="http://schemas.microsoft.com/office/powerpoint/2010/main" val="19605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Naglašavanje poruke </a:t>
            </a:r>
            <a:endParaRPr lang="en-GB" dirty="0"/>
          </a:p>
        </p:txBody>
      </p:sp>
      <p:sp>
        <p:nvSpPr>
          <p:cNvPr id="3" name="Content Placeholder 2"/>
          <p:cNvSpPr>
            <a:spLocks noGrp="1"/>
          </p:cNvSpPr>
          <p:nvPr>
            <p:ph idx="1"/>
          </p:nvPr>
        </p:nvSpPr>
        <p:spPr/>
        <p:txBody>
          <a:bodyPr/>
          <a:lstStyle/>
          <a:p>
            <a:pPr lvl="0"/>
            <a:r>
              <a:rPr lang="hr-HR" dirty="0"/>
              <a:t>Pitanje koje trebate postaviti je...</a:t>
            </a:r>
            <a:endParaRPr lang="en-GB" dirty="0"/>
          </a:p>
          <a:p>
            <a:pPr lvl="0"/>
            <a:r>
              <a:rPr lang="hr-HR" dirty="0"/>
              <a:t>Stvarno pitanje ovde je...</a:t>
            </a:r>
            <a:endParaRPr lang="en-GB" dirty="0"/>
          </a:p>
          <a:p>
            <a:pPr lvl="0"/>
            <a:r>
              <a:rPr lang="hr-HR" dirty="0"/>
              <a:t>Ključna stvar koju trebamo zapamtiti (imati na umu)... </a:t>
            </a:r>
            <a:endParaRPr lang="en-GB" dirty="0"/>
          </a:p>
          <a:p>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1142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Naglašavanje – varijacija </a:t>
            </a:r>
            <a:endParaRPr lang="en-GB" dirty="0"/>
          </a:p>
        </p:txBody>
      </p:sp>
      <p:sp>
        <p:nvSpPr>
          <p:cNvPr id="3" name="Content Placeholder 2"/>
          <p:cNvSpPr>
            <a:spLocks noGrp="1"/>
          </p:cNvSpPr>
          <p:nvPr>
            <p:ph idx="1"/>
          </p:nvPr>
        </p:nvSpPr>
        <p:spPr/>
        <p:txBody>
          <a:bodyPr/>
          <a:lstStyle/>
          <a:p>
            <a:pPr lvl="0"/>
            <a:r>
              <a:rPr lang="hr-HR" dirty="0"/>
              <a:t>Mislim da postoje dvije mogućnosti:...</a:t>
            </a:r>
            <a:endParaRPr lang="en-GB" dirty="0"/>
          </a:p>
          <a:p>
            <a:pPr lvl="0"/>
            <a:r>
              <a:rPr lang="hr-HR" dirty="0"/>
              <a:t>Nekoliko stvari je potrebno razmotriti:... </a:t>
            </a:r>
            <a:endParaRPr lang="en-GB" dirty="0"/>
          </a:p>
          <a:p>
            <a:pPr lvl="0"/>
            <a:r>
              <a:rPr lang="hr-HR" dirty="0"/>
              <a:t>Želim reći tri stvari:...</a:t>
            </a:r>
            <a:endParaRPr lang="en-GB" dirty="0"/>
          </a:p>
          <a:p>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5015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PRAVILA</a:t>
            </a:r>
          </a:p>
        </p:txBody>
      </p:sp>
      <p:sp>
        <p:nvSpPr>
          <p:cNvPr id="3" name="Content Placeholder 2"/>
          <p:cNvSpPr>
            <a:spLocks noGrp="1"/>
          </p:cNvSpPr>
          <p:nvPr>
            <p:ph idx="1"/>
          </p:nvPr>
        </p:nvSpPr>
        <p:spPr/>
        <p:txBody>
          <a:bodyPr>
            <a:normAutofit lnSpcReduction="10000"/>
          </a:bodyPr>
          <a:lstStyle/>
          <a:p>
            <a:r>
              <a:rPr lang="bs-Latn-BA" dirty="0"/>
              <a:t>Uvijek „on the record“</a:t>
            </a:r>
          </a:p>
          <a:p>
            <a:r>
              <a:rPr lang="bs-Latn-BA" dirty="0"/>
              <a:t>Novinari nisu jedina i sva publika</a:t>
            </a:r>
          </a:p>
          <a:p>
            <a:r>
              <a:rPr lang="bs-Latn-BA" dirty="0"/>
              <a:t>Odmah ispravite netačnu informaciju </a:t>
            </a:r>
          </a:p>
          <a:p>
            <a:r>
              <a:rPr lang="bs-Latn-BA" dirty="0"/>
              <a:t>Izbjegavate greške koliko je to moguce i izvinite se</a:t>
            </a:r>
          </a:p>
          <a:p>
            <a:r>
              <a:rPr lang="bs-Latn-BA" dirty="0"/>
              <a:t>Izbjegavajte odgovore na brzinu</a:t>
            </a:r>
          </a:p>
          <a:p>
            <a:r>
              <a:rPr lang="bs-Latn-BA" dirty="0"/>
              <a:t>Sasvim je u redu reći „ne znam“</a:t>
            </a:r>
          </a:p>
          <a:p>
            <a:r>
              <a:rPr lang="bs-Latn-BA" dirty="0"/>
              <a:t>Ne uvodite i ne ponavljajte negativnosti</a:t>
            </a:r>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400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Još pravila...</a:t>
            </a:r>
            <a:endParaRPr lang="en-GB" dirty="0"/>
          </a:p>
        </p:txBody>
      </p:sp>
      <p:sp>
        <p:nvSpPr>
          <p:cNvPr id="3" name="Content Placeholder 2"/>
          <p:cNvSpPr>
            <a:spLocks noGrp="1"/>
          </p:cNvSpPr>
          <p:nvPr>
            <p:ph idx="1"/>
          </p:nvPr>
        </p:nvSpPr>
        <p:spPr/>
        <p:txBody>
          <a:bodyPr>
            <a:normAutofit/>
          </a:bodyPr>
          <a:lstStyle/>
          <a:p>
            <a:r>
              <a:rPr lang="hr-HR" dirty="0"/>
              <a:t>Loše vijesti recite odmah... </a:t>
            </a:r>
          </a:p>
          <a:p>
            <a:pPr lvl="0"/>
            <a:r>
              <a:rPr lang="hr-HR" dirty="0"/>
              <a:t>Pokušajte izbjegavati sljedeće riječi u svojim izjavama: </a:t>
            </a:r>
            <a:endParaRPr lang="en-GB" dirty="0"/>
          </a:p>
          <a:p>
            <a:pPr lvl="1"/>
            <a:r>
              <a:rPr lang="hr-HR" dirty="0"/>
              <a:t>Vjerovatno (npr. Vjerovatno se desilo zato što...)</a:t>
            </a:r>
            <a:endParaRPr lang="en-GB" dirty="0"/>
          </a:p>
          <a:p>
            <a:pPr lvl="1"/>
            <a:r>
              <a:rPr lang="hr-HR" dirty="0"/>
              <a:t>Obično (npr. To se obično ne dešava...)</a:t>
            </a:r>
            <a:endParaRPr lang="en-GB" dirty="0"/>
          </a:p>
          <a:p>
            <a:pPr lvl="1"/>
            <a:r>
              <a:rPr lang="hr-HR" dirty="0"/>
              <a:t>Normalno (npr. Normalno je da pošaljemo nekoliko poziva...) </a:t>
            </a:r>
            <a:endParaRPr lang="en-GB" dirty="0"/>
          </a:p>
          <a:p>
            <a:pPr lvl="1"/>
            <a:r>
              <a:rPr lang="hr-HR" dirty="0"/>
              <a:t>Uopšteno (npr. Uopšteno naša politika je...)</a:t>
            </a:r>
            <a:endParaRPr lang="en-GB" dirty="0"/>
          </a:p>
          <a:p>
            <a:endParaRPr lang="hr-HR" dirty="0"/>
          </a:p>
          <a:p>
            <a:endParaRPr lang="en-GB" dirty="0"/>
          </a:p>
        </p:txBody>
      </p:sp>
      <p:pic>
        <p:nvPicPr>
          <p:cNvPr id="4" name="Picture 3"/>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349897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73" y="596325"/>
            <a:ext cx="8229600" cy="1143000"/>
          </a:xfrm>
        </p:spPr>
        <p:txBody>
          <a:bodyPr/>
          <a:lstStyle/>
          <a:p>
            <a:r>
              <a:rPr lang="bs-Latn-BA" dirty="0"/>
              <a:t>Govor tijela i izrazi lica</a:t>
            </a:r>
            <a:endParaRPr lang="en-US" dirty="0"/>
          </a:p>
        </p:txBody>
      </p:sp>
      <p:pic>
        <p:nvPicPr>
          <p:cNvPr id="2050" name="Picture 2" descr="C:\Users\Sanela\Desktop\slike za ppt\facialexpression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054" y="1529848"/>
            <a:ext cx="3418238" cy="321134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noChangeArrowheads="1"/>
          </p:cNvSpPr>
          <p:nvPr>
            <p:ph idx="1"/>
          </p:nvPr>
        </p:nvSpPr>
        <p:spPr bwMode="auto">
          <a:xfrm>
            <a:off x="611188" y="5282297"/>
            <a:ext cx="813727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hr-HR" sz="1800" b="0" i="0" u="none" strike="noStrike" cap="none" normalizeH="0" baseline="0" dirty="0">
                <a:ln>
                  <a:noFill/>
                </a:ln>
                <a:solidFill>
                  <a:schemeClr val="tx1"/>
                </a:solidFill>
                <a:effectLst/>
                <a:latin typeface="Arial" charset="0"/>
                <a:cs typeface="Arial" charset="0"/>
              </a:rPr>
              <a:t>Naše tijelo može poslati</a:t>
            </a:r>
            <a:r>
              <a:rPr kumimoji="0" lang="hr-HR" sz="1800" b="0" i="0" u="none" strike="noStrike" cap="none" normalizeH="0" dirty="0">
                <a:ln>
                  <a:noFill/>
                </a:ln>
                <a:solidFill>
                  <a:schemeClr val="tx1"/>
                </a:solidFill>
                <a:effectLst/>
                <a:latin typeface="Arial" charset="0"/>
                <a:cs typeface="Arial" charset="0"/>
              </a:rPr>
              <a:t> </a:t>
            </a:r>
            <a:r>
              <a:rPr kumimoji="0" lang="en-US" sz="1800" b="1" i="0" u="none" strike="noStrike" cap="none" normalizeH="0" baseline="0" dirty="0">
                <a:ln>
                  <a:noFill/>
                </a:ln>
                <a:solidFill>
                  <a:schemeClr val="tx1"/>
                </a:solidFill>
                <a:effectLst/>
                <a:latin typeface="Arial" charset="0"/>
                <a:cs typeface="Arial" charset="0"/>
              </a:rPr>
              <a:t>70,000 </a:t>
            </a:r>
            <a:r>
              <a:rPr kumimoji="0" lang="hr-HR" sz="1800" b="1" i="0" u="none" strike="noStrike" cap="none" normalizeH="0" baseline="0" dirty="0">
                <a:ln>
                  <a:noFill/>
                </a:ln>
                <a:solidFill>
                  <a:schemeClr val="tx1"/>
                </a:solidFill>
                <a:effectLst/>
                <a:latin typeface="Arial" charset="0"/>
                <a:cs typeface="Arial" charset="0"/>
              </a:rPr>
              <a:t>različitih signala neverbalno</a:t>
            </a:r>
            <a:r>
              <a:rPr kumimoji="0" lang="en-US" sz="18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hr-HR" sz="1800" b="0" i="0" u="none" strike="noStrike" cap="none" normalizeH="0" baseline="0" dirty="0">
                <a:ln>
                  <a:noFill/>
                </a:ln>
                <a:solidFill>
                  <a:schemeClr val="tx1"/>
                </a:solidFill>
                <a:effectLst/>
                <a:latin typeface="Arial" charset="0"/>
                <a:cs typeface="Arial" charset="0"/>
              </a:rPr>
              <a:t>Naše lice</a:t>
            </a:r>
            <a:r>
              <a:rPr kumimoji="0" lang="hr-HR" sz="1800" b="0" i="0" u="none" strike="noStrike" cap="none" normalizeH="0" dirty="0">
                <a:ln>
                  <a:noFill/>
                </a:ln>
                <a:solidFill>
                  <a:schemeClr val="tx1"/>
                </a:solidFill>
                <a:effectLst/>
                <a:latin typeface="Arial" charset="0"/>
                <a:cs typeface="Arial" charset="0"/>
              </a:rPr>
              <a:t> ima nekih </a:t>
            </a:r>
            <a:r>
              <a:rPr kumimoji="0" lang="en-US" sz="1800" b="1" i="0" u="none" strike="noStrike" cap="none" normalizeH="0" baseline="0" dirty="0">
                <a:ln>
                  <a:noFill/>
                </a:ln>
                <a:solidFill>
                  <a:schemeClr val="tx1"/>
                </a:solidFill>
                <a:effectLst/>
                <a:latin typeface="Arial" charset="0"/>
                <a:cs typeface="Arial" charset="0"/>
              </a:rPr>
              <a:t>250,000 </a:t>
            </a:r>
            <a:r>
              <a:rPr kumimoji="0" lang="hr-HR" sz="1800" b="1" i="0" u="none" strike="noStrike" cap="none" normalizeH="0" baseline="0" dirty="0">
                <a:ln>
                  <a:noFill/>
                </a:ln>
                <a:solidFill>
                  <a:schemeClr val="tx1"/>
                </a:solidFill>
                <a:effectLst/>
                <a:latin typeface="Arial" charset="0"/>
                <a:cs typeface="Arial" charset="0"/>
              </a:rPr>
              <a:t>različitih facijalnih ekspresija </a:t>
            </a:r>
            <a:endParaRPr kumimoji="0" lang="en-US" sz="1800" b="0" i="0" u="none" strike="noStrike" cap="none" normalizeH="0" baseline="0" dirty="0">
              <a:ln>
                <a:noFill/>
              </a:ln>
              <a:solidFill>
                <a:schemeClr val="tx1"/>
              </a:solidFill>
              <a:effectLst/>
              <a:latin typeface="Arial" charset="0"/>
              <a:cs typeface="Arial" charset="0"/>
            </a:endParaRPr>
          </a:p>
        </p:txBody>
      </p:sp>
      <p:pic>
        <p:nvPicPr>
          <p:cNvPr id="10" name="Picture 9"/>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043500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a:t>Govor tijela i izrazi lica</a:t>
            </a:r>
            <a:endParaRPr lang="en-US" dirty="0"/>
          </a:p>
        </p:txBody>
      </p:sp>
      <p:sp>
        <p:nvSpPr>
          <p:cNvPr id="3" name="Content Placeholder 2"/>
          <p:cNvSpPr>
            <a:spLocks noGrp="1"/>
          </p:cNvSpPr>
          <p:nvPr>
            <p:ph idx="1"/>
          </p:nvPr>
        </p:nvSpPr>
        <p:spPr>
          <a:xfrm>
            <a:off x="467544" y="5817518"/>
            <a:ext cx="8219256" cy="707826"/>
          </a:xfrm>
        </p:spPr>
        <p:txBody>
          <a:bodyPr>
            <a:normAutofit fontScale="47500" lnSpcReduction="20000"/>
          </a:bodyPr>
          <a:lstStyle/>
          <a:p>
            <a:r>
              <a:rPr lang="hr-HR" dirty="0"/>
              <a:t>Imamo preko </a:t>
            </a:r>
            <a:r>
              <a:rPr lang="en-US" b="1" dirty="0"/>
              <a:t>5,000 </a:t>
            </a:r>
            <a:r>
              <a:rPr lang="hr-HR" b="1" dirty="0"/>
              <a:t>različitih pokreta rukama koji šalju poruku </a:t>
            </a:r>
            <a:br>
              <a:rPr lang="en-US" dirty="0"/>
            </a:br>
            <a:br>
              <a:rPr lang="en-US" dirty="0"/>
            </a:br>
            <a:endParaRPr lang="en-US" dirty="0"/>
          </a:p>
          <a:p>
            <a:endParaRPr lang="en-US" dirty="0"/>
          </a:p>
        </p:txBody>
      </p:sp>
      <p:pic>
        <p:nvPicPr>
          <p:cNvPr id="3074" name="Picture 2" descr="C:\Users\Sanela\Desktop\slike za ppt\bodylanguagehands-mov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40768"/>
            <a:ext cx="5143500"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66775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58" y="571914"/>
            <a:ext cx="8229600" cy="1143000"/>
          </a:xfrm>
        </p:spPr>
        <p:txBody>
          <a:bodyPr>
            <a:normAutofit/>
          </a:bodyPr>
          <a:lstStyle/>
          <a:p>
            <a:r>
              <a:rPr lang="bs-Latn-BA" dirty="0"/>
              <a:t>Govor tijela i izrazi lica</a:t>
            </a:r>
            <a:endParaRPr lang="en-US" dirty="0"/>
          </a:p>
        </p:txBody>
      </p:sp>
      <p:sp>
        <p:nvSpPr>
          <p:cNvPr id="3" name="Content Placeholder 2"/>
          <p:cNvSpPr>
            <a:spLocks noGrp="1"/>
          </p:cNvSpPr>
          <p:nvPr>
            <p:ph idx="1"/>
          </p:nvPr>
        </p:nvSpPr>
        <p:spPr>
          <a:xfrm>
            <a:off x="706016" y="5013176"/>
            <a:ext cx="7941568" cy="1285603"/>
          </a:xfrm>
        </p:spPr>
        <p:txBody>
          <a:bodyPr>
            <a:normAutofit fontScale="92500" lnSpcReduction="20000"/>
          </a:bodyPr>
          <a:lstStyle/>
          <a:p>
            <a:r>
              <a:rPr lang="hr-HR" dirty="0"/>
              <a:t>Nekad možemo poslati poruku </a:t>
            </a:r>
            <a:r>
              <a:rPr lang="en-US" b="1" dirty="0"/>
              <a:t>100% </a:t>
            </a:r>
            <a:r>
              <a:rPr lang="hr-HR" b="1" dirty="0"/>
              <a:t> samo neverbalnom komunikacijom</a:t>
            </a:r>
            <a:r>
              <a:rPr lang="en-US" dirty="0"/>
              <a:t>.</a:t>
            </a:r>
            <a:br>
              <a:rPr lang="en-US" dirty="0"/>
            </a:br>
            <a:endParaRPr lang="en-US" dirty="0"/>
          </a:p>
        </p:txBody>
      </p:sp>
      <p:pic>
        <p:nvPicPr>
          <p:cNvPr id="4098" name="Picture 2" descr="C:\Users\Sanela\Desktop\slike za ppt\standing-styl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28800"/>
            <a:ext cx="38100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18521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0462" y="2548731"/>
            <a:ext cx="1743075" cy="2628900"/>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201309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62" y="1047750"/>
            <a:ext cx="3571875" cy="4762500"/>
          </a:xfrm>
          <a:prstGeom prst="rect">
            <a:avLst/>
          </a:prstGeom>
        </p:spPr>
      </p:pic>
      <p:pic>
        <p:nvPicPr>
          <p:cNvPr id="5" name="Picture 4"/>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542250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556" y="2276872"/>
            <a:ext cx="4104888" cy="3420740"/>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774873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2663031"/>
            <a:ext cx="1905000" cy="2400300"/>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207796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9769" y="1916832"/>
            <a:ext cx="4024461" cy="4599384"/>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262970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052" y="1988840"/>
            <a:ext cx="3749895" cy="3733229"/>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2396922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453495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1241" y="2060848"/>
            <a:ext cx="4581517" cy="3533204"/>
          </a:xfrm>
        </p:spPr>
      </p:pic>
      <p:pic>
        <p:nvPicPr>
          <p:cNvPr id="5" name="Picture 4"/>
          <p:cNvPicPr>
            <a:picLocks noChangeAspect="1"/>
          </p:cNvPicPr>
          <p:nvPr/>
        </p:nvPicPr>
        <p:blipFill>
          <a:blip r:embed="rId4"/>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1370954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dirty="0" err="1"/>
              <a:t>Sedam</a:t>
            </a:r>
            <a:r>
              <a:rPr lang="en-GB" dirty="0"/>
              <a:t> je </a:t>
            </a:r>
            <a:r>
              <a:rPr lang="en-GB" dirty="0" err="1"/>
              <a:t>jedinstvenih</a:t>
            </a:r>
            <a:r>
              <a:rPr lang="en-GB" dirty="0"/>
              <a:t> </a:t>
            </a:r>
            <a:r>
              <a:rPr lang="en-GB" dirty="0" err="1"/>
              <a:t>facijalnih</a:t>
            </a:r>
            <a:r>
              <a:rPr lang="en-GB" dirty="0"/>
              <a:t> </a:t>
            </a:r>
            <a:r>
              <a:rPr lang="en-GB" dirty="0" err="1"/>
              <a:t>ekspresija</a:t>
            </a:r>
            <a:r>
              <a:rPr lang="hr-HR" dirty="0"/>
              <a:t>:</a:t>
            </a:r>
          </a:p>
          <a:p>
            <a:r>
              <a:rPr lang="hr-HR" b="1" dirty="0"/>
              <a:t>Gađenje</a:t>
            </a:r>
          </a:p>
          <a:p>
            <a:r>
              <a:rPr lang="hr-HR" b="1" dirty="0"/>
              <a:t>Bijes</a:t>
            </a:r>
          </a:p>
          <a:p>
            <a:r>
              <a:rPr lang="hr-HR" b="1" dirty="0"/>
              <a:t>Strah</a:t>
            </a:r>
          </a:p>
          <a:p>
            <a:r>
              <a:rPr lang="hr-HR" b="1" dirty="0"/>
              <a:t>Tuga</a:t>
            </a:r>
          </a:p>
          <a:p>
            <a:r>
              <a:rPr lang="hr-HR" b="1" dirty="0"/>
              <a:t>Sreća </a:t>
            </a:r>
          </a:p>
          <a:p>
            <a:r>
              <a:rPr lang="hr-HR" b="1" dirty="0"/>
              <a:t>Iznenađenje i </a:t>
            </a:r>
          </a:p>
          <a:p>
            <a:r>
              <a:rPr lang="hr-HR" b="1" dirty="0"/>
              <a:t>Prezir</a:t>
            </a:r>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4200333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34680" cy="1143000"/>
          </a:xfrm>
        </p:spPr>
        <p:txBody>
          <a:bodyPr/>
          <a:lstStyle/>
          <a:p>
            <a:r>
              <a:rPr lang="hr-HR" dirty="0"/>
              <a:t>Gađenje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5413" y="1556792"/>
            <a:ext cx="7168796" cy="4608512"/>
          </a:xfrm>
        </p:spPr>
      </p:pic>
      <p:pic>
        <p:nvPicPr>
          <p:cNvPr id="7" name="Picture 6"/>
          <p:cNvPicPr>
            <a:picLocks noChangeAspect="1"/>
          </p:cNvPicPr>
          <p:nvPr/>
        </p:nvPicPr>
        <p:blipFill>
          <a:blip r:embed="rId4"/>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1291950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Bijes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975" y="1628800"/>
            <a:ext cx="7012049" cy="4533652"/>
          </a:xfrm>
        </p:spPr>
      </p:pic>
      <p:pic>
        <p:nvPicPr>
          <p:cNvPr id="6" name="Picture 5"/>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3967230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Strah</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906" y="1700808"/>
            <a:ext cx="6720187" cy="4359691"/>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28290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16" y="0"/>
            <a:ext cx="5598367" cy="6858000"/>
          </a:xfrm>
          <a:prstGeom prst="rect">
            <a:avLst/>
          </a:prstGeom>
        </p:spPr>
      </p:pic>
      <p:pic>
        <p:nvPicPr>
          <p:cNvPr id="3" name="Picture 2"/>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191523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Tuga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9930" y="1628800"/>
            <a:ext cx="6524139" cy="4325788"/>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802974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Sreća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435911"/>
            <a:ext cx="7240499" cy="4654607"/>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3413289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Iznenađenje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992" y="1844824"/>
            <a:ext cx="7272808" cy="4363685"/>
          </a:xfrm>
        </p:spPr>
      </p:pic>
      <p:pic>
        <p:nvPicPr>
          <p:cNvPr id="5" name="Picture 4"/>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4052217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Prezir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612" y="1628800"/>
            <a:ext cx="7308812" cy="4698522"/>
          </a:xfrm>
        </p:spPr>
      </p:pic>
      <p:pic>
        <p:nvPicPr>
          <p:cNvPr id="7" name="Picture 6"/>
          <p:cNvPicPr>
            <a:picLocks noChangeAspect="1"/>
          </p:cNvPicPr>
          <p:nvPr/>
        </p:nvPicPr>
        <p:blipFill>
          <a:blip r:embed="rId3"/>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2692661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Bazično ponašanje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5275" y="1417638"/>
            <a:ext cx="6113450" cy="4765603"/>
          </a:xfrm>
        </p:spPr>
      </p:pic>
      <p:pic>
        <p:nvPicPr>
          <p:cNvPr id="5" name="Picture 4"/>
          <p:cNvPicPr>
            <a:picLocks noChangeAspect="1"/>
          </p:cNvPicPr>
          <p:nvPr/>
        </p:nvPicPr>
        <p:blipFill>
          <a:blip r:embed="rId4"/>
          <a:stretch>
            <a:fillRect/>
          </a:stretch>
        </p:blipFill>
        <p:spPr>
          <a:xfrm>
            <a:off x="7956376" y="230979"/>
            <a:ext cx="1017092" cy="1109789"/>
          </a:xfrm>
          <a:prstGeom prst="rect">
            <a:avLst/>
          </a:prstGeom>
        </p:spPr>
      </p:pic>
    </p:spTree>
    <p:extLst>
      <p:ext uri="{BB962C8B-B14F-4D97-AF65-F5344CB8AC3E}">
        <p14:creationId xmlns:p14="http://schemas.microsoft.com/office/powerpoint/2010/main" val="126541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hr-HR" b="1" dirty="0"/>
              <a:t>Kriza </a:t>
            </a:r>
            <a:endParaRPr lang="en-GB" sz="2400" b="1" dirty="0"/>
          </a:p>
        </p:txBody>
      </p:sp>
      <p:sp>
        <p:nvSpPr>
          <p:cNvPr id="3" name="Content Placeholder 2"/>
          <p:cNvSpPr>
            <a:spLocks noGrp="1"/>
          </p:cNvSpPr>
          <p:nvPr>
            <p:ph idx="1"/>
          </p:nvPr>
        </p:nvSpPr>
        <p:spPr/>
        <p:txBody>
          <a:bodyPr>
            <a:normAutofit fontScale="85000" lnSpcReduction="20000"/>
          </a:bodyPr>
          <a:lstStyle/>
          <a:p>
            <a:pPr lvl="0"/>
            <a:r>
              <a:rPr lang="en-US" dirty="0" err="1"/>
              <a:t>Činjenice</a:t>
            </a:r>
            <a:r>
              <a:rPr lang="en-US" dirty="0"/>
              <a:t>, </a:t>
            </a:r>
            <a:r>
              <a:rPr lang="en-US" dirty="0" err="1"/>
              <a:t>okolnosti</a:t>
            </a:r>
            <a:r>
              <a:rPr lang="en-US" dirty="0"/>
              <a:t> </a:t>
            </a:r>
            <a:r>
              <a:rPr lang="en-US" dirty="0" err="1"/>
              <a:t>i</a:t>
            </a:r>
            <a:r>
              <a:rPr lang="en-US" dirty="0"/>
              <a:t> </a:t>
            </a:r>
            <a:r>
              <a:rPr lang="en-US" dirty="0" err="1"/>
              <a:t>podaci</a:t>
            </a:r>
            <a:r>
              <a:rPr lang="en-US" dirty="0"/>
              <a:t> o </a:t>
            </a:r>
            <a:r>
              <a:rPr lang="en-US" dirty="0" err="1"/>
              <a:t>slučajevima</a:t>
            </a:r>
            <a:r>
              <a:rPr lang="en-US" dirty="0"/>
              <a:t> </a:t>
            </a:r>
            <a:r>
              <a:rPr lang="en-US" dirty="0" err="1"/>
              <a:t>koji</a:t>
            </a:r>
            <a:r>
              <a:rPr lang="en-US" dirty="0"/>
              <a:t> </a:t>
            </a:r>
            <a:r>
              <a:rPr lang="en-US" dirty="0" err="1"/>
              <a:t>su</a:t>
            </a:r>
            <a:r>
              <a:rPr lang="en-US" dirty="0"/>
              <a:t> </a:t>
            </a:r>
            <a:r>
              <a:rPr lang="en-US" dirty="0" err="1"/>
              <a:t>spadaju</a:t>
            </a:r>
            <a:r>
              <a:rPr lang="en-US" dirty="0"/>
              <a:t> u </a:t>
            </a:r>
            <a:r>
              <a:rPr lang="en-US" dirty="0" err="1"/>
              <a:t>domen</a:t>
            </a:r>
            <a:r>
              <a:rPr lang="en-US" dirty="0"/>
              <a:t> </a:t>
            </a:r>
            <a:r>
              <a:rPr lang="en-US" dirty="0" err="1"/>
              <a:t>službene</a:t>
            </a:r>
            <a:r>
              <a:rPr lang="en-US" dirty="0"/>
              <a:t> </a:t>
            </a:r>
            <a:r>
              <a:rPr lang="en-US" dirty="0" err="1"/>
              <a:t>tajne</a:t>
            </a:r>
            <a:r>
              <a:rPr lang="en-US" dirty="0"/>
              <a:t>. </a:t>
            </a:r>
            <a:endParaRPr lang="hr-HR" dirty="0"/>
          </a:p>
          <a:p>
            <a:pPr lvl="0"/>
            <a:r>
              <a:rPr lang="en-US" dirty="0" err="1"/>
              <a:t>Ukoliko</a:t>
            </a:r>
            <a:r>
              <a:rPr lang="en-US" dirty="0"/>
              <a:t> bi </a:t>
            </a:r>
            <a:r>
              <a:rPr lang="en-US" dirty="0" err="1"/>
              <a:t>prezentacija</a:t>
            </a:r>
            <a:r>
              <a:rPr lang="en-US" dirty="0"/>
              <a:t> </a:t>
            </a:r>
            <a:r>
              <a:rPr lang="en-US" dirty="0" err="1"/>
              <a:t>informacija</a:t>
            </a:r>
            <a:r>
              <a:rPr lang="en-US" dirty="0"/>
              <a:t> </a:t>
            </a:r>
            <a:r>
              <a:rPr lang="en-US" dirty="0" err="1"/>
              <a:t>negativno</a:t>
            </a:r>
            <a:r>
              <a:rPr lang="en-US" dirty="0"/>
              <a:t> </a:t>
            </a:r>
            <a:r>
              <a:rPr lang="en-US" dirty="0" err="1"/>
              <a:t>uticala</a:t>
            </a:r>
            <a:r>
              <a:rPr lang="en-US" dirty="0"/>
              <a:t> </a:t>
            </a:r>
            <a:r>
              <a:rPr lang="en-US" dirty="0" err="1"/>
              <a:t>na</a:t>
            </a:r>
            <a:r>
              <a:rPr lang="en-US" dirty="0"/>
              <a:t> </a:t>
            </a:r>
            <a:r>
              <a:rPr lang="en-US" dirty="0" err="1"/>
              <a:t>istragu</a:t>
            </a:r>
            <a:r>
              <a:rPr lang="en-US" dirty="0"/>
              <a:t> </a:t>
            </a:r>
            <a:endParaRPr lang="hr-HR" dirty="0"/>
          </a:p>
          <a:p>
            <a:pPr lvl="0"/>
            <a:r>
              <a:rPr lang="bs-Latn-BA" dirty="0"/>
              <a:t>Da se ne bi otkrile pojedinosti privatnog života osoba, a koje bi mogle nanijeti štetu interesima i reputaciji tih osoba</a:t>
            </a:r>
            <a:endParaRPr lang="hr-HR" dirty="0"/>
          </a:p>
          <a:p>
            <a:pPr lvl="0"/>
            <a:r>
              <a:rPr lang="bs-Latn-BA" dirty="0"/>
              <a:t>Suzdrzavanje od imenovanja građana i predstavljanje informacija koje bi mogle voditi njihovoj identifikaciji</a:t>
            </a:r>
            <a:br>
              <a:rPr lang="en-GB" dirty="0"/>
            </a:br>
            <a:endParaRPr lang="hr-HR" dirty="0"/>
          </a:p>
          <a:p>
            <a:pPr lvl="0"/>
            <a:r>
              <a:rPr lang="bs-Latn-BA" dirty="0"/>
              <a:t>Ukoliko su uključeni maloljetnici imena se ne objavljuju</a:t>
            </a:r>
            <a:br>
              <a:rPr lang="en-GB" dirty="0"/>
            </a:br>
            <a:endParaRPr lang="en-GB" dirty="0"/>
          </a:p>
          <a:p>
            <a:endParaRPr lang="en-GB"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3644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b="1" dirty="0"/>
              <a:t>U </a:t>
            </a:r>
            <a:r>
              <a:rPr lang="en-US" b="1" dirty="0" err="1"/>
              <a:t>nekim</a:t>
            </a:r>
            <a:r>
              <a:rPr lang="en-US" b="1" dirty="0"/>
              <a:t> </a:t>
            </a:r>
            <a:r>
              <a:rPr lang="en-US" b="1" dirty="0" err="1"/>
              <a:t>slučajevima</a:t>
            </a:r>
            <a:r>
              <a:rPr lang="en-US" b="1" dirty="0"/>
              <a:t> </a:t>
            </a:r>
            <a:r>
              <a:rPr lang="en-US" b="1" dirty="0" err="1"/>
              <a:t>treba</a:t>
            </a:r>
            <a:r>
              <a:rPr lang="en-US" b="1" dirty="0"/>
              <a:t> da </a:t>
            </a:r>
            <a:r>
              <a:rPr lang="en-US" b="1" dirty="0" err="1"/>
              <a:t>postoji</a:t>
            </a:r>
            <a:r>
              <a:rPr lang="en-US" b="1" dirty="0"/>
              <a:t> </a:t>
            </a:r>
            <a:r>
              <a:rPr lang="en-US" b="1" dirty="0" err="1"/>
              <a:t>ograničenje</a:t>
            </a:r>
            <a:r>
              <a:rPr lang="en-US" b="1" dirty="0"/>
              <a:t> u </a:t>
            </a:r>
            <a:r>
              <a:rPr lang="en-US" b="1" dirty="0" err="1"/>
              <a:t>davanju</a:t>
            </a:r>
            <a:r>
              <a:rPr lang="en-US" b="1" dirty="0"/>
              <a:t> </a:t>
            </a:r>
            <a:r>
              <a:rPr lang="en-US" b="1" dirty="0" err="1"/>
              <a:t>informacija</a:t>
            </a:r>
            <a:r>
              <a:rPr lang="en-US" b="1" dirty="0"/>
              <a:t> </a:t>
            </a:r>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420545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a:t>Krizno komuniciranje</a:t>
            </a:r>
          </a:p>
          <a:p>
            <a:r>
              <a:rPr lang="hr-HR" dirty="0"/>
              <a:t>Neosnovana kritika </a:t>
            </a:r>
          </a:p>
          <a:p>
            <a:endParaRPr lang="en-GB" sz="2000" dirty="0"/>
          </a:p>
          <a:p>
            <a:pPr lvl="0"/>
            <a:r>
              <a:rPr lang="fr-FR" sz="2000" dirty="0" err="1"/>
              <a:t>Napada</a:t>
            </a:r>
            <a:r>
              <a:rPr lang="fr-FR" sz="2000" dirty="0"/>
              <a:t> </a:t>
            </a:r>
            <a:r>
              <a:rPr lang="fr-FR" sz="2000" dirty="0" err="1"/>
              <a:t>ponašanje</a:t>
            </a:r>
            <a:r>
              <a:rPr lang="fr-FR" sz="2000" dirty="0"/>
              <a:t> </a:t>
            </a:r>
            <a:r>
              <a:rPr lang="fr-FR" sz="2000" dirty="0" err="1"/>
              <a:t>tužioca</a:t>
            </a:r>
            <a:r>
              <a:rPr lang="fr-FR" sz="2000" dirty="0"/>
              <a:t>, </a:t>
            </a:r>
            <a:r>
              <a:rPr lang="fr-FR" sz="2000" dirty="0" err="1"/>
              <a:t>postupak</a:t>
            </a:r>
            <a:r>
              <a:rPr lang="fr-FR" sz="2000" dirty="0"/>
              <a:t> </a:t>
            </a:r>
            <a:r>
              <a:rPr lang="fr-FR" sz="2000" dirty="0" err="1"/>
              <a:t>ili</a:t>
            </a:r>
            <a:r>
              <a:rPr lang="fr-FR" sz="2000" dirty="0"/>
              <a:t> </a:t>
            </a:r>
            <a:r>
              <a:rPr lang="fr-FR" sz="2000" dirty="0" err="1"/>
              <a:t>odluka</a:t>
            </a:r>
            <a:r>
              <a:rPr lang="fr-FR" sz="2000" dirty="0"/>
              <a:t> u </a:t>
            </a:r>
            <a:r>
              <a:rPr lang="fr-FR" sz="2000" dirty="0" err="1"/>
              <a:t>nekom</a:t>
            </a:r>
            <a:r>
              <a:rPr lang="fr-FR" sz="2000" dirty="0"/>
              <a:t> </a:t>
            </a:r>
            <a:r>
              <a:rPr lang="fr-FR" sz="2000" dirty="0" err="1"/>
              <a:t>predmetu</a:t>
            </a:r>
            <a:r>
              <a:rPr lang="fr-FR" sz="2000" dirty="0"/>
              <a:t>;</a:t>
            </a:r>
            <a:endParaRPr lang="en-GB" sz="2000" dirty="0"/>
          </a:p>
          <a:p>
            <a:pPr lvl="0"/>
            <a:r>
              <a:rPr lang="fr-FR" sz="2000" dirty="0"/>
              <a:t>Koji je </a:t>
            </a:r>
            <a:r>
              <a:rPr lang="fr-FR" sz="2000" dirty="0" err="1"/>
              <a:t>netačan</a:t>
            </a:r>
            <a:r>
              <a:rPr lang="fr-FR" sz="2000" dirty="0"/>
              <a:t> </a:t>
            </a:r>
            <a:r>
              <a:rPr lang="fr-FR" sz="2000" dirty="0" err="1"/>
              <a:t>ili</a:t>
            </a:r>
            <a:r>
              <a:rPr lang="fr-FR" sz="2000" dirty="0"/>
              <a:t> </a:t>
            </a:r>
            <a:r>
              <a:rPr lang="fr-FR" sz="2000" dirty="0" err="1"/>
              <a:t>obmanjujući</a:t>
            </a:r>
            <a:r>
              <a:rPr lang="fr-FR" sz="2000" dirty="0"/>
              <a:t>; i</a:t>
            </a:r>
            <a:endParaRPr lang="en-GB" sz="2000" dirty="0"/>
          </a:p>
          <a:p>
            <a:pPr lvl="0"/>
            <a:r>
              <a:rPr lang="fr-FR" sz="2000" dirty="0" err="1"/>
              <a:t>Može</a:t>
            </a:r>
            <a:r>
              <a:rPr lang="fr-FR" sz="2000" dirty="0"/>
              <a:t> </a:t>
            </a:r>
            <a:r>
              <a:rPr lang="fr-FR" sz="2000" dirty="0" err="1"/>
              <a:t>značajno</a:t>
            </a:r>
            <a:r>
              <a:rPr lang="fr-FR" sz="2000" dirty="0"/>
              <a:t> </a:t>
            </a:r>
            <a:r>
              <a:rPr lang="fr-FR" sz="2000" dirty="0" err="1"/>
              <a:t>naštetiti</a:t>
            </a:r>
            <a:r>
              <a:rPr lang="fr-FR" sz="2000" dirty="0"/>
              <a:t> </a:t>
            </a:r>
            <a:r>
              <a:rPr lang="fr-FR" sz="2000" dirty="0" err="1"/>
              <a:t>tužiocu</a:t>
            </a:r>
            <a:r>
              <a:rPr lang="fr-FR" sz="2000" dirty="0"/>
              <a:t> </a:t>
            </a:r>
            <a:r>
              <a:rPr lang="fr-FR" sz="2000" dirty="0" err="1"/>
              <a:t>ili</a:t>
            </a:r>
            <a:r>
              <a:rPr lang="fr-FR" sz="2000" dirty="0"/>
              <a:t> </a:t>
            </a:r>
            <a:r>
              <a:rPr lang="fr-FR" sz="2000" dirty="0" err="1"/>
              <a:t>nepovoljno</a:t>
            </a:r>
            <a:r>
              <a:rPr lang="fr-FR" sz="2000" dirty="0"/>
              <a:t> </a:t>
            </a:r>
            <a:r>
              <a:rPr lang="fr-FR" sz="2000" dirty="0" err="1"/>
              <a:t>uticati</a:t>
            </a:r>
            <a:r>
              <a:rPr lang="fr-FR" sz="2000" dirty="0"/>
              <a:t> na </a:t>
            </a:r>
            <a:r>
              <a:rPr lang="fr-FR" sz="2000" dirty="0" err="1"/>
              <a:t>provođenje</a:t>
            </a:r>
            <a:r>
              <a:rPr lang="fr-FR" sz="2000" dirty="0"/>
              <a:t> </a:t>
            </a:r>
            <a:r>
              <a:rPr lang="fr-FR" sz="2000" dirty="0" err="1"/>
              <a:t>pravde</a:t>
            </a:r>
            <a:endParaRPr lang="en-GB" sz="4800"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66765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701"/>
            <a:ext cx="8229600" cy="1143000"/>
          </a:xfrm>
        </p:spPr>
        <p:txBody>
          <a:bodyPr>
            <a:noAutofit/>
          </a:bodyPr>
          <a:lstStyle/>
          <a:p>
            <a:r>
              <a:rPr lang="fr-FR" sz="2400" dirty="0" err="1"/>
              <a:t>Odgovor</a:t>
            </a:r>
            <a:r>
              <a:rPr lang="fr-FR" sz="2400" dirty="0"/>
              <a:t> na </a:t>
            </a:r>
            <a:r>
              <a:rPr lang="fr-FR" sz="2400" dirty="0" err="1"/>
              <a:t>kritiku</a:t>
            </a:r>
            <a:r>
              <a:rPr lang="fr-FR" sz="2400" dirty="0"/>
              <a:t> je </a:t>
            </a:r>
            <a:r>
              <a:rPr lang="fr-FR" sz="2400" dirty="0" err="1"/>
              <a:t>prikladan</a:t>
            </a:r>
            <a:r>
              <a:rPr lang="fr-FR" sz="2400" dirty="0"/>
              <a:t> u </a:t>
            </a:r>
            <a:r>
              <a:rPr lang="fr-FR" sz="2400" dirty="0" err="1"/>
              <a:t>sljedećim</a:t>
            </a:r>
            <a:r>
              <a:rPr lang="fr-FR" sz="2400" dirty="0"/>
              <a:t> </a:t>
            </a:r>
            <a:r>
              <a:rPr lang="fr-FR" sz="2400" dirty="0" err="1"/>
              <a:t>slučajevima</a:t>
            </a:r>
            <a:r>
              <a:rPr lang="fr-FR" sz="2400" dirty="0"/>
              <a:t>, </a:t>
            </a:r>
            <a:r>
              <a:rPr lang="fr-FR" sz="2400" dirty="0" err="1"/>
              <a:t>osim</a:t>
            </a:r>
            <a:r>
              <a:rPr lang="fr-FR" sz="2400" dirty="0"/>
              <a:t> u </a:t>
            </a:r>
            <a:r>
              <a:rPr lang="fr-FR" sz="2400" dirty="0" err="1"/>
              <a:t>neuobičajenim</a:t>
            </a:r>
            <a:r>
              <a:rPr lang="fr-FR" sz="2400" dirty="0"/>
              <a:t> </a:t>
            </a:r>
            <a:r>
              <a:rPr lang="fr-FR" sz="2400" dirty="0" err="1"/>
              <a:t>okolnostima</a:t>
            </a:r>
            <a:r>
              <a:rPr lang="fr-FR" sz="2400" dirty="0"/>
              <a:t>:</a:t>
            </a:r>
            <a:br>
              <a:rPr lang="en-GB" sz="2400" dirty="0"/>
            </a:br>
            <a:endParaRPr lang="en-GB" sz="2400" dirty="0"/>
          </a:p>
        </p:txBody>
      </p:sp>
      <p:sp>
        <p:nvSpPr>
          <p:cNvPr id="3" name="Content Placeholder 2"/>
          <p:cNvSpPr>
            <a:spLocks noGrp="1"/>
          </p:cNvSpPr>
          <p:nvPr>
            <p:ph idx="1"/>
          </p:nvPr>
        </p:nvSpPr>
        <p:spPr/>
        <p:txBody>
          <a:bodyPr>
            <a:normAutofit fontScale="92500"/>
          </a:bodyPr>
          <a:lstStyle/>
          <a:p>
            <a:pPr lvl="0"/>
            <a:r>
              <a:rPr lang="fr-FR" dirty="0" err="1"/>
              <a:t>Kada</a:t>
            </a:r>
            <a:r>
              <a:rPr lang="fr-FR" dirty="0"/>
              <a:t> je </a:t>
            </a:r>
            <a:r>
              <a:rPr lang="fr-FR" dirty="0" err="1"/>
              <a:t>kritika</a:t>
            </a:r>
            <a:r>
              <a:rPr lang="fr-FR" dirty="0"/>
              <a:t> </a:t>
            </a:r>
            <a:r>
              <a:rPr lang="fr-FR" dirty="0" err="1"/>
              <a:t>ozbiljna</a:t>
            </a:r>
            <a:r>
              <a:rPr lang="fr-FR" dirty="0"/>
              <a:t> i </a:t>
            </a:r>
            <a:r>
              <a:rPr lang="fr-FR" dirty="0" err="1"/>
              <a:t>vjerojatno</a:t>
            </a:r>
            <a:r>
              <a:rPr lang="fr-FR" dirty="0"/>
              <a:t> </a:t>
            </a:r>
            <a:r>
              <a:rPr lang="fr-FR" dirty="0" err="1"/>
              <a:t>će</a:t>
            </a:r>
            <a:r>
              <a:rPr lang="fr-FR" dirty="0"/>
              <a:t> </a:t>
            </a:r>
            <a:r>
              <a:rPr lang="fr-FR" dirty="0" err="1"/>
              <a:t>imati</a:t>
            </a:r>
            <a:r>
              <a:rPr lang="fr-FR" dirty="0"/>
              <a:t> </a:t>
            </a:r>
            <a:r>
              <a:rPr lang="fr-FR" dirty="0" err="1"/>
              <a:t>značajnog</a:t>
            </a:r>
            <a:r>
              <a:rPr lang="fr-FR" dirty="0"/>
              <a:t> </a:t>
            </a:r>
            <a:r>
              <a:rPr lang="fr-FR" dirty="0" err="1"/>
              <a:t>negativnog</a:t>
            </a:r>
            <a:r>
              <a:rPr lang="fr-FR" dirty="0"/>
              <a:t> </a:t>
            </a:r>
            <a:r>
              <a:rPr lang="fr-FR" dirty="0" err="1"/>
              <a:t>uticaja</a:t>
            </a:r>
            <a:r>
              <a:rPr lang="fr-FR" dirty="0"/>
              <a:t> u </a:t>
            </a:r>
            <a:r>
              <a:rPr lang="fr-FR" dirty="0" err="1"/>
              <a:t>društvu</a:t>
            </a:r>
            <a:r>
              <a:rPr lang="fr-FR" dirty="0"/>
              <a:t>;</a:t>
            </a:r>
            <a:endParaRPr lang="en-GB" dirty="0"/>
          </a:p>
          <a:p>
            <a:pPr lvl="0"/>
            <a:r>
              <a:rPr lang="fr-FR" dirty="0" err="1"/>
              <a:t>Kada</a:t>
            </a:r>
            <a:r>
              <a:rPr lang="fr-FR" dirty="0"/>
              <a:t> </a:t>
            </a:r>
            <a:r>
              <a:rPr lang="fr-FR" dirty="0" err="1"/>
              <a:t>kritika</a:t>
            </a:r>
            <a:r>
              <a:rPr lang="fr-FR" dirty="0"/>
              <a:t> </a:t>
            </a:r>
            <a:r>
              <a:rPr lang="fr-FR" dirty="0" err="1"/>
              <a:t>odražava</a:t>
            </a:r>
            <a:r>
              <a:rPr lang="fr-FR" dirty="0"/>
              <a:t> </a:t>
            </a:r>
            <a:r>
              <a:rPr lang="fr-FR" dirty="0" err="1"/>
              <a:t>nerazumijevanje</a:t>
            </a:r>
            <a:r>
              <a:rPr lang="fr-FR" dirty="0"/>
              <a:t> </a:t>
            </a:r>
            <a:r>
              <a:rPr lang="fr-FR" dirty="0" err="1"/>
              <a:t>pravnog</a:t>
            </a:r>
            <a:r>
              <a:rPr lang="fr-FR" dirty="0"/>
              <a:t> </a:t>
            </a:r>
            <a:r>
              <a:rPr lang="fr-FR" dirty="0" err="1"/>
              <a:t>sistema</a:t>
            </a:r>
            <a:r>
              <a:rPr lang="fr-FR" dirty="0"/>
              <a:t> </a:t>
            </a:r>
            <a:r>
              <a:rPr lang="fr-FR" dirty="0" err="1"/>
              <a:t>ili</a:t>
            </a:r>
            <a:r>
              <a:rPr lang="fr-FR" dirty="0"/>
              <a:t> </a:t>
            </a:r>
            <a:r>
              <a:rPr lang="fr-FR" dirty="0" err="1"/>
              <a:t>uloge</a:t>
            </a:r>
            <a:r>
              <a:rPr lang="fr-FR" dirty="0"/>
              <a:t> </a:t>
            </a:r>
            <a:r>
              <a:rPr lang="fr-FR" dirty="0" err="1"/>
              <a:t>tužioca</a:t>
            </a:r>
            <a:r>
              <a:rPr lang="fr-FR" dirty="0"/>
              <a:t>, i bar </a:t>
            </a:r>
            <a:r>
              <a:rPr lang="fr-FR" dirty="0" err="1"/>
              <a:t>djelimično</a:t>
            </a:r>
            <a:r>
              <a:rPr lang="fr-FR" dirty="0"/>
              <a:t> se </a:t>
            </a:r>
            <a:r>
              <a:rPr lang="fr-FR" dirty="0" err="1"/>
              <a:t>zasniva</a:t>
            </a:r>
            <a:r>
              <a:rPr lang="fr-FR" dirty="0"/>
              <a:t> na </a:t>
            </a:r>
            <a:r>
              <a:rPr lang="fr-FR" dirty="0" err="1"/>
              <a:t>takvom</a:t>
            </a:r>
            <a:r>
              <a:rPr lang="fr-FR" dirty="0"/>
              <a:t> </a:t>
            </a:r>
            <a:r>
              <a:rPr lang="fr-FR" dirty="0" err="1"/>
              <a:t>nerazumijevanju</a:t>
            </a:r>
            <a:r>
              <a:rPr lang="fr-FR" dirty="0"/>
              <a:t>; i</a:t>
            </a:r>
            <a:endParaRPr lang="en-GB" dirty="0"/>
          </a:p>
          <a:p>
            <a:r>
              <a:rPr lang="fr-FR" dirty="0" err="1"/>
              <a:t>Kada</a:t>
            </a:r>
            <a:r>
              <a:rPr lang="fr-FR" dirty="0"/>
              <a:t> </a:t>
            </a:r>
            <a:r>
              <a:rPr lang="fr-FR" dirty="0" err="1"/>
              <a:t>kritika</a:t>
            </a:r>
            <a:r>
              <a:rPr lang="fr-FR" dirty="0"/>
              <a:t> </a:t>
            </a:r>
            <a:r>
              <a:rPr lang="fr-FR" dirty="0" err="1"/>
              <a:t>sadrži</a:t>
            </a:r>
            <a:r>
              <a:rPr lang="fr-FR" dirty="0"/>
              <a:t> </a:t>
            </a:r>
            <a:r>
              <a:rPr lang="fr-FR" dirty="0" err="1"/>
              <a:t>materijalne</a:t>
            </a:r>
            <a:r>
              <a:rPr lang="fr-FR" dirty="0"/>
              <a:t> </a:t>
            </a:r>
            <a:r>
              <a:rPr lang="fr-FR" dirty="0" err="1"/>
              <a:t>pogreške</a:t>
            </a:r>
            <a:r>
              <a:rPr lang="fr-FR" dirty="0"/>
              <a:t> </a:t>
            </a:r>
            <a:r>
              <a:rPr lang="fr-FR" dirty="0" err="1"/>
              <a:t>ili</a:t>
            </a:r>
            <a:r>
              <a:rPr lang="fr-FR" dirty="0"/>
              <a:t> </a:t>
            </a:r>
            <a:r>
              <a:rPr lang="fr-FR" dirty="0" err="1"/>
              <a:t>obmanjuje</a:t>
            </a:r>
            <a:r>
              <a:rPr lang="fr-FR" dirty="0"/>
              <a:t>. </a:t>
            </a:r>
            <a:r>
              <a:rPr lang="fr-FR" dirty="0" err="1"/>
              <a:t>Netačna</a:t>
            </a:r>
            <a:r>
              <a:rPr lang="fr-FR" dirty="0"/>
              <a:t> </a:t>
            </a:r>
            <a:r>
              <a:rPr lang="fr-FR" dirty="0" err="1"/>
              <a:t>ili</a:t>
            </a:r>
            <a:r>
              <a:rPr lang="fr-FR" dirty="0"/>
              <a:t> </a:t>
            </a:r>
            <a:r>
              <a:rPr lang="fr-FR" dirty="0" err="1"/>
              <a:t>obmanjujuća</a:t>
            </a:r>
            <a:r>
              <a:rPr lang="fr-FR" dirty="0"/>
              <a:t> </a:t>
            </a:r>
            <a:r>
              <a:rPr lang="fr-FR" dirty="0" err="1"/>
              <a:t>izjava</a:t>
            </a:r>
            <a:r>
              <a:rPr lang="fr-FR" dirty="0"/>
              <a:t> bi </a:t>
            </a:r>
            <a:r>
              <a:rPr lang="fr-FR" dirty="0" err="1"/>
              <a:t>trebala</a:t>
            </a:r>
            <a:r>
              <a:rPr lang="fr-FR" dirty="0"/>
              <a:t> </a:t>
            </a:r>
            <a:r>
              <a:rPr lang="fr-FR" dirty="0" err="1"/>
              <a:t>činiti</a:t>
            </a:r>
            <a:r>
              <a:rPr lang="fr-FR" dirty="0"/>
              <a:t> </a:t>
            </a:r>
            <a:r>
              <a:rPr lang="fr-FR" dirty="0" err="1"/>
              <a:t>značajan</a:t>
            </a:r>
            <a:r>
              <a:rPr lang="fr-FR" dirty="0"/>
              <a:t> </a:t>
            </a:r>
            <a:r>
              <a:rPr lang="fr-FR" dirty="0" err="1"/>
              <a:t>dio</a:t>
            </a:r>
            <a:r>
              <a:rPr lang="fr-FR" dirty="0"/>
              <a:t> </a:t>
            </a:r>
            <a:r>
              <a:rPr lang="fr-FR" dirty="0" err="1"/>
              <a:t>kritike</a:t>
            </a:r>
            <a:r>
              <a:rPr lang="fr-FR" dirty="0"/>
              <a:t>, </a:t>
            </a:r>
            <a:r>
              <a:rPr lang="fr-FR" dirty="0" err="1"/>
              <a:t>kako</a:t>
            </a:r>
            <a:r>
              <a:rPr lang="fr-FR" dirty="0"/>
              <a:t> se </a:t>
            </a:r>
            <a:r>
              <a:rPr lang="fr-FR" dirty="0" err="1"/>
              <a:t>odgovor</a:t>
            </a:r>
            <a:r>
              <a:rPr lang="fr-FR" dirty="0"/>
              <a:t> na </a:t>
            </a:r>
            <a:r>
              <a:rPr lang="fr-FR" dirty="0" err="1"/>
              <a:t>nju</a:t>
            </a:r>
            <a:r>
              <a:rPr lang="fr-FR" dirty="0"/>
              <a:t> ne bi </a:t>
            </a:r>
            <a:r>
              <a:rPr lang="fr-FR" dirty="0" err="1"/>
              <a:t>činio</a:t>
            </a:r>
            <a:r>
              <a:rPr lang="fr-FR" dirty="0"/>
              <a:t> </a:t>
            </a:r>
            <a:r>
              <a:rPr lang="fr-FR" dirty="0" err="1"/>
              <a:t>beznačajnim</a:t>
            </a:r>
            <a:endParaRPr lang="en-GB" dirty="0"/>
          </a:p>
        </p:txBody>
      </p:sp>
      <p:pic>
        <p:nvPicPr>
          <p:cNvPr id="4" name="Picture 3"/>
          <p:cNvPicPr>
            <a:picLocks noChangeAspect="1"/>
          </p:cNvPicPr>
          <p:nvPr/>
        </p:nvPicPr>
        <p:blipFill>
          <a:blip r:embed="rId2"/>
          <a:stretch>
            <a:fillRect/>
          </a:stretch>
        </p:blipFill>
        <p:spPr>
          <a:xfrm>
            <a:off x="8117180" y="63806"/>
            <a:ext cx="1017092" cy="1109789"/>
          </a:xfrm>
          <a:prstGeom prst="rect">
            <a:avLst/>
          </a:prstGeom>
        </p:spPr>
      </p:pic>
    </p:spTree>
    <p:extLst>
      <p:ext uri="{BB962C8B-B14F-4D97-AF65-F5344CB8AC3E}">
        <p14:creationId xmlns:p14="http://schemas.microsoft.com/office/powerpoint/2010/main" val="16953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hr-HR" dirty="0"/>
              <a:t>Kad reagovati!?</a:t>
            </a:r>
            <a:endParaRPr lang="en-GB" dirty="0"/>
          </a:p>
        </p:txBody>
      </p:sp>
      <p:sp>
        <p:nvSpPr>
          <p:cNvPr id="3" name="Content Placeholder 2"/>
          <p:cNvSpPr>
            <a:spLocks noGrp="1"/>
          </p:cNvSpPr>
          <p:nvPr>
            <p:ph idx="1"/>
          </p:nvPr>
        </p:nvSpPr>
        <p:spPr/>
        <p:txBody>
          <a:bodyPr>
            <a:noAutofit/>
          </a:bodyPr>
          <a:lstStyle/>
          <a:p>
            <a:pPr lvl="0"/>
            <a:r>
              <a:rPr lang="fr-FR" sz="1600" dirty="0"/>
              <a:t>Da li bi </a:t>
            </a:r>
            <a:r>
              <a:rPr lang="fr-FR" sz="1600" dirty="0" err="1"/>
              <a:t>odgovor</a:t>
            </a:r>
            <a:r>
              <a:rPr lang="fr-FR" sz="1600" dirty="0"/>
              <a:t> </a:t>
            </a:r>
            <a:r>
              <a:rPr lang="fr-FR" sz="1600" dirty="0" err="1"/>
              <a:t>služio</a:t>
            </a:r>
            <a:r>
              <a:rPr lang="fr-FR" sz="1600" dirty="0"/>
              <a:t> u </a:t>
            </a:r>
            <a:r>
              <a:rPr lang="fr-FR" sz="1600" dirty="0" err="1"/>
              <a:t>svrhu</a:t>
            </a:r>
            <a:r>
              <a:rPr lang="fr-FR" sz="1600" dirty="0"/>
              <a:t> </a:t>
            </a:r>
            <a:r>
              <a:rPr lang="fr-FR" sz="1600" dirty="0" err="1"/>
              <a:t>informiranja</a:t>
            </a:r>
            <a:r>
              <a:rPr lang="fr-FR" sz="1600" dirty="0"/>
              <a:t> </a:t>
            </a:r>
            <a:r>
              <a:rPr lang="fr-FR" sz="1600" dirty="0" err="1"/>
              <a:t>javnosti</a:t>
            </a:r>
            <a:r>
              <a:rPr lang="fr-FR" sz="1600" dirty="0"/>
              <a:t>, a da se ne </a:t>
            </a:r>
            <a:r>
              <a:rPr lang="fr-FR" sz="1600" dirty="0" err="1"/>
              <a:t>čini</a:t>
            </a:r>
            <a:r>
              <a:rPr lang="fr-FR" sz="1600" dirty="0"/>
              <a:t> </a:t>
            </a:r>
            <a:r>
              <a:rPr lang="fr-FR" sz="1600" dirty="0" err="1"/>
              <a:t>beznačajnim</a:t>
            </a:r>
            <a:r>
              <a:rPr lang="fr-FR" sz="1600" dirty="0"/>
              <a:t>.</a:t>
            </a:r>
            <a:endParaRPr lang="en-GB" sz="1600" dirty="0"/>
          </a:p>
          <a:p>
            <a:pPr lvl="0"/>
            <a:r>
              <a:rPr lang="fr-FR" sz="1600" dirty="0"/>
              <a:t>Da li bi </a:t>
            </a:r>
            <a:r>
              <a:rPr lang="fr-FR" sz="1600" dirty="0" err="1"/>
              <a:t>odgovor</a:t>
            </a:r>
            <a:r>
              <a:rPr lang="fr-FR" sz="1600" dirty="0"/>
              <a:t> </a:t>
            </a:r>
            <a:r>
              <a:rPr lang="fr-FR" sz="1600" dirty="0" err="1"/>
              <a:t>iz</a:t>
            </a:r>
            <a:r>
              <a:rPr lang="fr-FR" sz="1600" dirty="0"/>
              <a:t> </a:t>
            </a:r>
            <a:r>
              <a:rPr lang="fr-FR" sz="1600" dirty="0" err="1"/>
              <a:t>nekog</a:t>
            </a:r>
            <a:r>
              <a:rPr lang="fr-FR" sz="1600" dirty="0"/>
              <a:t> </a:t>
            </a:r>
            <a:r>
              <a:rPr lang="fr-FR" sz="1600" dirty="0" err="1"/>
              <a:t>drugog</a:t>
            </a:r>
            <a:r>
              <a:rPr lang="fr-FR" sz="1600" dirty="0"/>
              <a:t>, </a:t>
            </a:r>
            <a:r>
              <a:rPr lang="fr-FR" sz="1600" dirty="0" err="1"/>
              <a:t>prikladnog</a:t>
            </a:r>
            <a:r>
              <a:rPr lang="fr-FR" sz="1600" dirty="0"/>
              <a:t> </a:t>
            </a:r>
            <a:r>
              <a:rPr lang="fr-FR" sz="1600" dirty="0" err="1"/>
              <a:t>izvora</a:t>
            </a:r>
            <a:r>
              <a:rPr lang="fr-FR" sz="1600" dirty="0"/>
              <a:t> bio </a:t>
            </a:r>
            <a:r>
              <a:rPr lang="fr-FR" sz="1600" dirty="0" err="1"/>
              <a:t>adekvatna</a:t>
            </a:r>
            <a:r>
              <a:rPr lang="fr-FR" sz="1600" dirty="0"/>
              <a:t> </a:t>
            </a:r>
            <a:r>
              <a:rPr lang="fr-FR" sz="1600" dirty="0" err="1"/>
              <a:t>reakcija</a:t>
            </a:r>
            <a:r>
              <a:rPr lang="fr-FR" sz="1600" dirty="0"/>
              <a:t> na </a:t>
            </a:r>
            <a:r>
              <a:rPr lang="fr-FR" sz="1600" dirty="0" err="1"/>
              <a:t>kritiku</a:t>
            </a:r>
            <a:r>
              <a:rPr lang="fr-FR" sz="1600" dirty="0"/>
              <a:t>.</a:t>
            </a:r>
            <a:endParaRPr lang="en-GB" sz="1600" dirty="0"/>
          </a:p>
          <a:p>
            <a:pPr lvl="0"/>
            <a:r>
              <a:rPr lang="fr-FR" sz="1600" dirty="0"/>
              <a:t>Da li </a:t>
            </a:r>
            <a:r>
              <a:rPr lang="fr-FR" sz="1600" dirty="0" err="1"/>
              <a:t>kritika</a:t>
            </a:r>
            <a:r>
              <a:rPr lang="fr-FR" sz="1600" dirty="0"/>
              <a:t> </a:t>
            </a:r>
            <a:r>
              <a:rPr lang="fr-FR" sz="1600" dirty="0" err="1"/>
              <a:t>značajno</a:t>
            </a:r>
            <a:r>
              <a:rPr lang="fr-FR" sz="1600" dirty="0"/>
              <a:t> i </a:t>
            </a:r>
            <a:r>
              <a:rPr lang="fr-FR" sz="1600" dirty="0" err="1"/>
              <a:t>negativno</a:t>
            </a:r>
            <a:r>
              <a:rPr lang="fr-FR" sz="1600" dirty="0"/>
              <a:t> </a:t>
            </a:r>
            <a:r>
              <a:rPr lang="fr-FR" sz="1600" dirty="0" err="1"/>
              <a:t>utiče</a:t>
            </a:r>
            <a:r>
              <a:rPr lang="fr-FR" sz="1600" dirty="0"/>
              <a:t> na </a:t>
            </a:r>
            <a:r>
              <a:rPr lang="fr-FR" sz="1600" dirty="0" err="1"/>
              <a:t>pravosuđe</a:t>
            </a:r>
            <a:r>
              <a:rPr lang="fr-FR" sz="1600" dirty="0"/>
              <a:t> </a:t>
            </a:r>
            <a:r>
              <a:rPr lang="fr-FR" sz="1600" dirty="0" err="1"/>
              <a:t>ili</a:t>
            </a:r>
            <a:r>
              <a:rPr lang="fr-FR" sz="1600" dirty="0"/>
              <a:t> </a:t>
            </a:r>
            <a:r>
              <a:rPr lang="fr-FR" sz="1600" dirty="0" err="1"/>
              <a:t>druge</a:t>
            </a:r>
            <a:r>
              <a:rPr lang="fr-FR" sz="1600" dirty="0"/>
              <a:t> </a:t>
            </a:r>
            <a:r>
              <a:rPr lang="fr-FR" sz="1600" dirty="0" err="1"/>
              <a:t>dijelove</a:t>
            </a:r>
            <a:r>
              <a:rPr lang="fr-FR" sz="1600" dirty="0"/>
              <a:t> </a:t>
            </a:r>
            <a:r>
              <a:rPr lang="fr-FR" sz="1600" dirty="0" err="1"/>
              <a:t>pravnog</a:t>
            </a:r>
            <a:r>
              <a:rPr lang="fr-FR" sz="1600" dirty="0"/>
              <a:t> </a:t>
            </a:r>
            <a:r>
              <a:rPr lang="fr-FR" sz="1600" dirty="0" err="1"/>
              <a:t>sistema</a:t>
            </a:r>
            <a:r>
              <a:rPr lang="fr-FR" sz="1600" dirty="0"/>
              <a:t>.</a:t>
            </a:r>
            <a:endParaRPr lang="en-GB" sz="1600" dirty="0"/>
          </a:p>
          <a:p>
            <a:pPr lvl="0"/>
            <a:r>
              <a:rPr lang="fr-FR" sz="1600" dirty="0"/>
              <a:t>Da li je </a:t>
            </a:r>
            <a:r>
              <a:rPr lang="fr-FR" sz="1600" dirty="0" err="1"/>
              <a:t>kritika</a:t>
            </a:r>
            <a:r>
              <a:rPr lang="fr-FR" sz="1600" dirty="0"/>
              <a:t> </a:t>
            </a:r>
            <a:r>
              <a:rPr lang="fr-FR" sz="1600" dirty="0" err="1"/>
              <a:t>usmjerena</a:t>
            </a:r>
            <a:r>
              <a:rPr lang="fr-FR" sz="1600" dirty="0"/>
              <a:t> na </a:t>
            </a:r>
            <a:r>
              <a:rPr lang="fr-FR" sz="1600" dirty="0" err="1"/>
              <a:t>određenog</a:t>
            </a:r>
            <a:r>
              <a:rPr lang="fr-FR" sz="1600" dirty="0"/>
              <a:t> </a:t>
            </a:r>
            <a:r>
              <a:rPr lang="fr-FR" sz="1600" dirty="0" err="1"/>
              <a:t>tužioca</a:t>
            </a:r>
            <a:r>
              <a:rPr lang="fr-FR" sz="1600" dirty="0"/>
              <a:t>, </a:t>
            </a:r>
            <a:r>
              <a:rPr lang="fr-FR" sz="1600" dirty="0" err="1"/>
              <a:t>ali</a:t>
            </a:r>
            <a:r>
              <a:rPr lang="fr-FR" sz="1600" dirty="0"/>
              <a:t> na </a:t>
            </a:r>
            <a:r>
              <a:rPr lang="fr-FR" sz="1600" dirty="0" err="1"/>
              <a:t>nepravedan</a:t>
            </a:r>
            <a:r>
              <a:rPr lang="fr-FR" sz="1600" dirty="0"/>
              <a:t> </a:t>
            </a:r>
            <a:r>
              <a:rPr lang="fr-FR" sz="1600" dirty="0" err="1"/>
              <a:t>način</a:t>
            </a:r>
            <a:r>
              <a:rPr lang="fr-FR" sz="1600" dirty="0"/>
              <a:t> </a:t>
            </a:r>
            <a:r>
              <a:rPr lang="fr-FR" sz="1600" dirty="0" err="1"/>
              <a:t>opisuje</a:t>
            </a:r>
            <a:r>
              <a:rPr lang="fr-FR" sz="1600" dirty="0"/>
              <a:t> i </a:t>
            </a:r>
            <a:r>
              <a:rPr lang="fr-FR" sz="1600" dirty="0" err="1"/>
              <a:t>pravosuđe</a:t>
            </a:r>
            <a:r>
              <a:rPr lang="fr-FR" sz="1600" dirty="0"/>
              <a:t> </a:t>
            </a:r>
            <a:r>
              <a:rPr lang="fr-FR" sz="1600" dirty="0" err="1"/>
              <a:t>uopće</a:t>
            </a:r>
            <a:r>
              <a:rPr lang="fr-FR" sz="1600" dirty="0"/>
              <a:t>, </a:t>
            </a:r>
            <a:r>
              <a:rPr lang="fr-FR" sz="1600" dirty="0" err="1"/>
              <a:t>tužilaštvo</a:t>
            </a:r>
            <a:r>
              <a:rPr lang="fr-FR" sz="1600" dirty="0"/>
              <a:t> </a:t>
            </a:r>
            <a:r>
              <a:rPr lang="fr-FR" sz="1600" dirty="0" err="1"/>
              <a:t>ili</a:t>
            </a:r>
            <a:r>
              <a:rPr lang="fr-FR" sz="1600" dirty="0"/>
              <a:t> </a:t>
            </a:r>
            <a:r>
              <a:rPr lang="fr-FR" sz="1600" dirty="0" err="1"/>
              <a:t>neki</a:t>
            </a:r>
            <a:r>
              <a:rPr lang="fr-FR" sz="1600" dirty="0"/>
              <a:t> </a:t>
            </a:r>
            <a:r>
              <a:rPr lang="fr-FR" sz="1600" dirty="0" err="1"/>
              <a:t>drugi</a:t>
            </a:r>
            <a:r>
              <a:rPr lang="fr-FR" sz="1600" dirty="0"/>
              <a:t> </a:t>
            </a:r>
            <a:r>
              <a:rPr lang="fr-FR" sz="1600" dirty="0" err="1"/>
              <a:t>element</a:t>
            </a:r>
            <a:r>
              <a:rPr lang="fr-FR" sz="1600" dirty="0"/>
              <a:t> </a:t>
            </a:r>
            <a:r>
              <a:rPr lang="fr-FR" sz="1600" dirty="0" err="1"/>
              <a:t>pravosudnog</a:t>
            </a:r>
            <a:r>
              <a:rPr lang="fr-FR" sz="1600" dirty="0"/>
              <a:t> </a:t>
            </a:r>
            <a:r>
              <a:rPr lang="fr-FR" sz="1600" dirty="0" err="1"/>
              <a:t>sistema</a:t>
            </a:r>
            <a:r>
              <a:rPr lang="fr-FR" sz="1600" dirty="0"/>
              <a:t> (</a:t>
            </a:r>
            <a:r>
              <a:rPr lang="fr-FR" sz="1600" dirty="0" err="1"/>
              <a:t>npr</a:t>
            </a:r>
            <a:r>
              <a:rPr lang="fr-FR" sz="1600" dirty="0"/>
              <a:t>: </a:t>
            </a:r>
            <a:r>
              <a:rPr lang="fr-FR" sz="1600" dirty="0" err="1"/>
              <a:t>uslovne</a:t>
            </a:r>
            <a:r>
              <a:rPr lang="fr-FR" sz="1600" dirty="0"/>
              <a:t> </a:t>
            </a:r>
            <a:r>
              <a:rPr lang="fr-FR" sz="1600" dirty="0" err="1"/>
              <a:t>kazne</a:t>
            </a:r>
            <a:r>
              <a:rPr lang="fr-FR" sz="1600" dirty="0"/>
              <a:t>, </a:t>
            </a:r>
            <a:r>
              <a:rPr lang="fr-FR" sz="1600" dirty="0" err="1"/>
              <a:t>kauciju</a:t>
            </a:r>
            <a:r>
              <a:rPr lang="fr-FR" sz="1600" dirty="0"/>
              <a:t>, </a:t>
            </a:r>
            <a:r>
              <a:rPr lang="fr-FR" sz="1600" dirty="0" err="1"/>
              <a:t>pregovore</a:t>
            </a:r>
            <a:r>
              <a:rPr lang="fr-FR" sz="1600" dirty="0"/>
              <a:t>, </a:t>
            </a:r>
            <a:r>
              <a:rPr lang="fr-FR" sz="1600" dirty="0" err="1"/>
              <a:t>itd</a:t>
            </a:r>
            <a:r>
              <a:rPr lang="fr-FR" sz="1600" dirty="0"/>
              <a:t>.)</a:t>
            </a:r>
            <a:endParaRPr lang="en-GB" sz="1600" dirty="0"/>
          </a:p>
          <a:p>
            <a:pPr lvl="0"/>
            <a:r>
              <a:rPr lang="fr-FR" sz="1600" dirty="0"/>
              <a:t>Da li </a:t>
            </a:r>
            <a:r>
              <a:rPr lang="fr-FR" sz="1600" dirty="0" err="1"/>
              <a:t>odgovor</a:t>
            </a:r>
            <a:r>
              <a:rPr lang="fr-FR" sz="1600" dirty="0"/>
              <a:t> na </a:t>
            </a:r>
            <a:r>
              <a:rPr lang="fr-FR" sz="1600" dirty="0" err="1"/>
              <a:t>kritiku</a:t>
            </a:r>
            <a:r>
              <a:rPr lang="fr-FR" sz="1600" dirty="0"/>
              <a:t> </a:t>
            </a:r>
            <a:r>
              <a:rPr lang="fr-FR" sz="1600" dirty="0" err="1"/>
              <a:t>daje</a:t>
            </a:r>
            <a:r>
              <a:rPr lang="fr-FR" sz="1600" dirty="0"/>
              <a:t> </a:t>
            </a:r>
            <a:r>
              <a:rPr lang="fr-FR" sz="1600" dirty="0" err="1"/>
              <a:t>priliku</a:t>
            </a:r>
            <a:r>
              <a:rPr lang="fr-FR" sz="1600" dirty="0"/>
              <a:t> da se </a:t>
            </a:r>
            <a:r>
              <a:rPr lang="fr-FR" sz="1600" dirty="0" err="1"/>
              <a:t>javnost</a:t>
            </a:r>
            <a:r>
              <a:rPr lang="fr-FR" sz="1600" dirty="0"/>
              <a:t> </a:t>
            </a:r>
            <a:r>
              <a:rPr lang="fr-FR" sz="1600" dirty="0" err="1"/>
              <a:t>informira</a:t>
            </a:r>
            <a:r>
              <a:rPr lang="fr-FR" sz="1600" dirty="0"/>
              <a:t> o </a:t>
            </a:r>
            <a:r>
              <a:rPr lang="fr-FR" sz="1600" dirty="0" err="1"/>
              <a:t>važnom</a:t>
            </a:r>
            <a:r>
              <a:rPr lang="fr-FR" sz="1600" dirty="0"/>
              <a:t> </a:t>
            </a:r>
            <a:r>
              <a:rPr lang="fr-FR" sz="1600" dirty="0" err="1"/>
              <a:t>aspektu</a:t>
            </a:r>
            <a:r>
              <a:rPr lang="fr-FR" sz="1600" dirty="0"/>
              <a:t> </a:t>
            </a:r>
            <a:r>
              <a:rPr lang="fr-FR" sz="1600" dirty="0" err="1"/>
              <a:t>provođenja</a:t>
            </a:r>
            <a:r>
              <a:rPr lang="fr-FR" sz="1600" dirty="0"/>
              <a:t> </a:t>
            </a:r>
            <a:r>
              <a:rPr lang="fr-FR" sz="1600" dirty="0" err="1"/>
              <a:t>pravde</a:t>
            </a:r>
            <a:r>
              <a:rPr lang="fr-FR" sz="1600" dirty="0"/>
              <a:t> (</a:t>
            </a:r>
            <a:r>
              <a:rPr lang="fr-FR" sz="1600" dirty="0" err="1"/>
              <a:t>npr</a:t>
            </a:r>
            <a:r>
              <a:rPr lang="fr-FR" sz="1600" dirty="0"/>
              <a:t>: </a:t>
            </a:r>
            <a:r>
              <a:rPr lang="fr-FR" sz="1600" dirty="0" err="1"/>
              <a:t>pravila</a:t>
            </a:r>
            <a:r>
              <a:rPr lang="fr-FR" sz="1600" dirty="0"/>
              <a:t> o </a:t>
            </a:r>
            <a:r>
              <a:rPr lang="fr-FR" sz="1600" dirty="0" err="1"/>
              <a:t>dokazima</a:t>
            </a:r>
            <a:r>
              <a:rPr lang="fr-FR" sz="1600" dirty="0"/>
              <a:t>, </a:t>
            </a:r>
            <a:r>
              <a:rPr lang="fr-FR" sz="1600" dirty="0" err="1"/>
              <a:t>postupku</a:t>
            </a:r>
            <a:r>
              <a:rPr lang="fr-FR" sz="1600" dirty="0"/>
              <a:t> </a:t>
            </a:r>
            <a:r>
              <a:rPr lang="fr-FR" sz="1600" dirty="0" err="1"/>
              <a:t>koji</a:t>
            </a:r>
            <a:r>
              <a:rPr lang="fr-FR" sz="1600" dirty="0"/>
              <a:t> se </a:t>
            </a:r>
            <a:r>
              <a:rPr lang="fr-FR" sz="1600" dirty="0" err="1"/>
              <a:t>vodi</a:t>
            </a:r>
            <a:r>
              <a:rPr lang="fr-FR" sz="1600" dirty="0"/>
              <a:t>, </a:t>
            </a:r>
            <a:r>
              <a:rPr lang="fr-FR" sz="1600" dirty="0" err="1"/>
              <a:t>temeljnim</a:t>
            </a:r>
            <a:r>
              <a:rPr lang="fr-FR" sz="1600" dirty="0"/>
              <a:t> </a:t>
            </a:r>
            <a:r>
              <a:rPr lang="fr-FR" sz="1600" dirty="0" err="1"/>
              <a:t>pravima</a:t>
            </a:r>
            <a:r>
              <a:rPr lang="fr-FR" sz="1600" dirty="0"/>
              <a:t> </a:t>
            </a:r>
            <a:r>
              <a:rPr lang="fr-FR" sz="1600" dirty="0" err="1"/>
              <a:t>itd</a:t>
            </a:r>
            <a:r>
              <a:rPr lang="fr-FR" sz="1600" dirty="0"/>
              <a:t>.)</a:t>
            </a:r>
            <a:endParaRPr lang="en-GB" sz="1600" dirty="0"/>
          </a:p>
          <a:p>
            <a:pPr lvl="0"/>
            <a:r>
              <a:rPr lang="sr-Latn-BA" sz="1600" dirty="0"/>
              <a:t>Da li će odgovor izgledati kao odgovor pružen radi vlastitog interesa tužilaštva.</a:t>
            </a:r>
            <a:endParaRPr lang="en-GB" sz="1600" dirty="0"/>
          </a:p>
          <a:p>
            <a:pPr lvl="0"/>
            <a:r>
              <a:rPr lang="sr-Latn-BA" sz="1600" dirty="0"/>
              <a:t>Da li je kritičar toliko očigledno neinformiran o pravosudnom sistemu, da se odgovor</a:t>
            </a:r>
            <a:endParaRPr lang="en-GB" sz="1600" dirty="0"/>
          </a:p>
          <a:p>
            <a:pPr lvl="0"/>
            <a:r>
              <a:rPr lang="fr-FR" sz="1600" dirty="0" err="1"/>
              <a:t>može</a:t>
            </a:r>
            <a:r>
              <a:rPr lang="fr-FR" sz="1600" dirty="0"/>
              <a:t> </a:t>
            </a:r>
            <a:r>
              <a:rPr lang="fr-FR" sz="1600" dirty="0" err="1"/>
              <a:t>formulirati</a:t>
            </a:r>
            <a:r>
              <a:rPr lang="fr-FR" sz="1600" dirty="0"/>
              <a:t> na </a:t>
            </a:r>
            <a:r>
              <a:rPr lang="fr-FR" sz="1600" dirty="0" err="1"/>
              <a:t>činjeničnoj</a:t>
            </a:r>
            <a:r>
              <a:rPr lang="fr-FR" sz="1600" dirty="0"/>
              <a:t> </a:t>
            </a:r>
            <a:r>
              <a:rPr lang="fr-FR" sz="1600" dirty="0" err="1"/>
              <a:t>osnovi</a:t>
            </a:r>
            <a:r>
              <a:rPr lang="fr-FR" sz="1600" dirty="0"/>
              <a:t>.</a:t>
            </a:r>
            <a:endParaRPr lang="en-GB" sz="1600" dirty="0"/>
          </a:p>
          <a:p>
            <a:pPr lvl="0"/>
            <a:r>
              <a:rPr lang="fr-FR" sz="1600" dirty="0"/>
              <a:t>Da </a:t>
            </a:r>
            <a:r>
              <a:rPr lang="fr-FR" sz="1600" dirty="0" err="1"/>
              <a:t>kritika</a:t>
            </a:r>
            <a:r>
              <a:rPr lang="fr-FR" sz="1600" dirty="0"/>
              <a:t> </a:t>
            </a:r>
            <a:r>
              <a:rPr lang="fr-FR" sz="1600" dirty="0" err="1"/>
              <a:t>ili</a:t>
            </a:r>
            <a:r>
              <a:rPr lang="fr-FR" sz="1600" dirty="0"/>
              <a:t> </a:t>
            </a:r>
            <a:r>
              <a:rPr lang="fr-FR" sz="1600" dirty="0" err="1"/>
              <a:t>izvještaj</a:t>
            </a:r>
            <a:r>
              <a:rPr lang="fr-FR" sz="1600" dirty="0"/>
              <a:t>, </a:t>
            </a:r>
            <a:r>
              <a:rPr lang="fr-FR" sz="1600" dirty="0" err="1"/>
              <a:t>iako</a:t>
            </a:r>
            <a:r>
              <a:rPr lang="fr-FR" sz="1600" dirty="0"/>
              <a:t> </a:t>
            </a:r>
            <a:r>
              <a:rPr lang="fr-FR" sz="1600" dirty="0" err="1"/>
              <a:t>generalno</a:t>
            </a:r>
            <a:r>
              <a:rPr lang="fr-FR" sz="1600" dirty="0"/>
              <a:t> </a:t>
            </a:r>
            <a:r>
              <a:rPr lang="fr-FR" sz="1600" dirty="0" err="1"/>
              <a:t>tačan</a:t>
            </a:r>
            <a:r>
              <a:rPr lang="fr-FR" sz="1600" dirty="0"/>
              <a:t>, ne </a:t>
            </a:r>
            <a:r>
              <a:rPr lang="fr-FR" sz="1600" dirty="0" err="1"/>
              <a:t>sadrži</a:t>
            </a:r>
            <a:r>
              <a:rPr lang="fr-FR" sz="1600" dirty="0"/>
              <a:t> </a:t>
            </a:r>
            <a:r>
              <a:rPr lang="fr-FR" sz="1600" dirty="0" err="1"/>
              <a:t>sve</a:t>
            </a:r>
            <a:r>
              <a:rPr lang="fr-FR" sz="1600" dirty="0"/>
              <a:t> </a:t>
            </a:r>
            <a:r>
              <a:rPr lang="fr-FR" sz="1600" dirty="0" err="1"/>
              <a:t>ili</a:t>
            </a:r>
            <a:r>
              <a:rPr lang="fr-FR" sz="1600" dirty="0"/>
              <a:t> </a:t>
            </a:r>
            <a:r>
              <a:rPr lang="fr-FR" sz="1600" dirty="0" err="1"/>
              <a:t>dovoljno</a:t>
            </a:r>
            <a:r>
              <a:rPr lang="fr-FR" sz="1600" dirty="0"/>
              <a:t> </a:t>
            </a:r>
            <a:r>
              <a:rPr lang="fr-FR" sz="1600" dirty="0" err="1"/>
              <a:t>činjenica</a:t>
            </a:r>
            <a:r>
              <a:rPr lang="fr-FR" sz="1600" dirty="0"/>
              <a:t> o </a:t>
            </a:r>
            <a:r>
              <a:rPr lang="fr-FR" sz="1600" dirty="0" err="1"/>
              <a:t>događaju</a:t>
            </a:r>
            <a:r>
              <a:rPr lang="fr-FR" sz="1600" dirty="0"/>
              <a:t> </a:t>
            </a:r>
            <a:r>
              <a:rPr lang="fr-FR" sz="1600" dirty="0" err="1"/>
              <a:t>ili</a:t>
            </a:r>
            <a:r>
              <a:rPr lang="fr-FR" sz="1600" dirty="0"/>
              <a:t> </a:t>
            </a:r>
            <a:r>
              <a:rPr lang="fr-FR" sz="1600" dirty="0" err="1"/>
              <a:t>proceduri</a:t>
            </a:r>
            <a:r>
              <a:rPr lang="fr-FR" sz="1600" dirty="0"/>
              <a:t> o </a:t>
            </a:r>
            <a:r>
              <a:rPr lang="fr-FR" sz="1600" dirty="0" err="1"/>
              <a:t>kojoj</a:t>
            </a:r>
            <a:r>
              <a:rPr lang="fr-FR" sz="1600" dirty="0"/>
              <a:t> </a:t>
            </a:r>
            <a:r>
              <a:rPr lang="fr-FR" sz="1600" dirty="0" err="1"/>
              <a:t>govori</a:t>
            </a:r>
            <a:r>
              <a:rPr lang="fr-FR" sz="1600" dirty="0"/>
              <a:t>, da bi bio </a:t>
            </a:r>
            <a:r>
              <a:rPr lang="fr-FR" sz="1600" dirty="0" err="1"/>
              <a:t>pravičan</a:t>
            </a:r>
            <a:r>
              <a:rPr lang="fr-FR" sz="1600" dirty="0"/>
              <a:t> </a:t>
            </a:r>
            <a:r>
              <a:rPr lang="fr-FR" sz="1600" dirty="0" err="1"/>
              <a:t>prema</a:t>
            </a:r>
            <a:r>
              <a:rPr lang="fr-FR" sz="1600" dirty="0"/>
              <a:t> </a:t>
            </a:r>
            <a:r>
              <a:rPr lang="fr-FR" sz="1600" dirty="0" err="1"/>
              <a:t>tužiocu</a:t>
            </a:r>
            <a:r>
              <a:rPr lang="fr-FR" sz="1600" dirty="0"/>
              <a:t> </a:t>
            </a:r>
            <a:r>
              <a:rPr lang="fr-FR" sz="1600" dirty="0" err="1"/>
              <a:t>ili</a:t>
            </a:r>
            <a:r>
              <a:rPr lang="fr-FR" sz="1600" dirty="0"/>
              <a:t> </a:t>
            </a:r>
            <a:r>
              <a:rPr lang="fr-FR" sz="1600" dirty="0" err="1"/>
              <a:t>stvari</a:t>
            </a:r>
            <a:r>
              <a:rPr lang="fr-FR" sz="1600" dirty="0"/>
              <a:t> </a:t>
            </a:r>
            <a:r>
              <a:rPr lang="fr-FR" sz="1600" dirty="0" err="1"/>
              <a:t>koja</a:t>
            </a:r>
            <a:r>
              <a:rPr lang="fr-FR" sz="1600" dirty="0"/>
              <a:t> je </a:t>
            </a:r>
            <a:r>
              <a:rPr lang="fr-FR" sz="1600" dirty="0" err="1"/>
              <a:t>predmet</a:t>
            </a:r>
            <a:r>
              <a:rPr lang="fr-FR" sz="1600" dirty="0"/>
              <a:t> </a:t>
            </a:r>
            <a:r>
              <a:rPr lang="fr-FR" sz="1600" dirty="0" err="1"/>
              <a:t>kritike</a:t>
            </a:r>
            <a:r>
              <a:rPr lang="fr-FR" sz="1600" dirty="0"/>
              <a:t>.</a:t>
            </a:r>
            <a:endParaRPr lang="en-GB" sz="1600" dirty="0"/>
          </a:p>
          <a:p>
            <a:pPr lvl="0"/>
            <a:r>
              <a:rPr lang="fr-FR" sz="1600" dirty="0"/>
              <a:t>Da li je </a:t>
            </a:r>
            <a:r>
              <a:rPr lang="fr-FR" sz="1600" dirty="0" err="1"/>
              <a:t>cjelokupna</a:t>
            </a:r>
            <a:r>
              <a:rPr lang="fr-FR" sz="1600" dirty="0"/>
              <a:t> </a:t>
            </a:r>
            <a:r>
              <a:rPr lang="fr-FR" sz="1600" dirty="0" err="1"/>
              <a:t>kritika</a:t>
            </a:r>
            <a:r>
              <a:rPr lang="fr-FR" sz="1600" dirty="0"/>
              <a:t> </a:t>
            </a:r>
            <a:r>
              <a:rPr lang="fr-FR" sz="1600" dirty="0" err="1"/>
              <a:t>osnovana</a:t>
            </a:r>
            <a:r>
              <a:rPr lang="fr-FR" sz="1600" dirty="0"/>
              <a:t> </a:t>
            </a:r>
            <a:r>
              <a:rPr lang="fr-FR" sz="1600" dirty="0" err="1"/>
              <a:t>ili</a:t>
            </a:r>
            <a:r>
              <a:rPr lang="fr-FR" sz="1600" dirty="0"/>
              <a:t> </a:t>
            </a:r>
            <a:r>
              <a:rPr lang="fr-FR" sz="1600" dirty="0" err="1"/>
              <a:t>pravična</a:t>
            </a:r>
            <a:r>
              <a:rPr lang="fr-FR" sz="1600" dirty="0"/>
              <a:t> </a:t>
            </a:r>
            <a:r>
              <a:rPr lang="fr-FR" sz="1600" dirty="0" err="1"/>
              <a:t>ili</a:t>
            </a:r>
            <a:r>
              <a:rPr lang="fr-FR" sz="1600" dirty="0"/>
              <a:t> ne.</a:t>
            </a:r>
            <a:endParaRPr lang="en-GB" sz="1600" dirty="0"/>
          </a:p>
          <a:p>
            <a:pPr lvl="0"/>
            <a:r>
              <a:rPr lang="fr-FR" sz="1600" dirty="0"/>
              <a:t>Da li se </a:t>
            </a:r>
            <a:r>
              <a:rPr lang="fr-FR" sz="1600" dirty="0" err="1"/>
              <a:t>kritika</a:t>
            </a:r>
            <a:r>
              <a:rPr lang="fr-FR" sz="1600" dirty="0"/>
              <a:t>, </a:t>
            </a:r>
            <a:r>
              <a:rPr lang="fr-FR" sz="1600" dirty="0" err="1"/>
              <a:t>iako</a:t>
            </a:r>
            <a:r>
              <a:rPr lang="fr-FR" sz="1600" dirty="0"/>
              <a:t> se ne </a:t>
            </a:r>
            <a:r>
              <a:rPr lang="fr-FR" sz="1600" dirty="0" err="1"/>
              <a:t>pojavljuje</a:t>
            </a:r>
            <a:r>
              <a:rPr lang="fr-FR" sz="1600" dirty="0"/>
              <a:t> u </a:t>
            </a:r>
            <a:r>
              <a:rPr lang="fr-FR" sz="1600" dirty="0" err="1"/>
              <a:t>lokalnoj</a:t>
            </a:r>
            <a:r>
              <a:rPr lang="fr-FR" sz="1600" dirty="0"/>
              <a:t> </a:t>
            </a:r>
            <a:r>
              <a:rPr lang="fr-FR" sz="1600" dirty="0" err="1"/>
              <a:t>štampi</a:t>
            </a:r>
            <a:r>
              <a:rPr lang="fr-FR" sz="1600" dirty="0"/>
              <a:t>, </a:t>
            </a:r>
            <a:r>
              <a:rPr lang="fr-FR" sz="1600" dirty="0" err="1"/>
              <a:t>odnosi</a:t>
            </a:r>
            <a:r>
              <a:rPr lang="fr-FR" sz="1600" dirty="0"/>
              <a:t> na </a:t>
            </a:r>
            <a:r>
              <a:rPr lang="fr-FR" sz="1600" dirty="0" err="1"/>
              <a:t>lokalnog</a:t>
            </a:r>
            <a:r>
              <a:rPr lang="fr-FR" sz="1600" dirty="0"/>
              <a:t> </a:t>
            </a:r>
            <a:r>
              <a:rPr lang="fr-FR" sz="1600" dirty="0" err="1"/>
              <a:t>tužioca</a:t>
            </a:r>
            <a:r>
              <a:rPr lang="fr-FR" sz="1600" dirty="0"/>
              <a:t> </a:t>
            </a:r>
            <a:r>
              <a:rPr lang="fr-FR" sz="1600" dirty="0" err="1"/>
              <a:t>ili</a:t>
            </a:r>
            <a:r>
              <a:rPr lang="fr-FR" sz="1600" dirty="0"/>
              <a:t> </a:t>
            </a:r>
            <a:r>
              <a:rPr lang="fr-FR" sz="1600" dirty="0" err="1"/>
              <a:t>neko</a:t>
            </a:r>
            <a:r>
              <a:rPr lang="fr-FR" sz="1600" dirty="0"/>
              <a:t> </a:t>
            </a:r>
            <a:r>
              <a:rPr lang="fr-FR" sz="1600" dirty="0" err="1"/>
              <a:t>lokalno</a:t>
            </a:r>
            <a:r>
              <a:rPr lang="fr-FR" sz="1600" dirty="0"/>
              <a:t> </a:t>
            </a:r>
            <a:r>
              <a:rPr lang="fr-FR" sz="1600" dirty="0" err="1"/>
              <a:t>pitanje</a:t>
            </a:r>
            <a:r>
              <a:rPr lang="fr-FR" sz="1600" dirty="0"/>
              <a:t>.</a:t>
            </a:r>
            <a:endParaRPr lang="en-GB" sz="1600" dirty="0"/>
          </a:p>
          <a:p>
            <a:pPr lvl="0"/>
            <a:r>
              <a:rPr lang="fr-FR" sz="1600" dirty="0"/>
              <a:t>Da li je </a:t>
            </a:r>
            <a:r>
              <a:rPr lang="fr-FR" sz="1600" dirty="0" err="1"/>
              <a:t>vremenski</a:t>
            </a:r>
            <a:r>
              <a:rPr lang="fr-FR" sz="1600" dirty="0"/>
              <a:t> </a:t>
            </a:r>
            <a:r>
              <a:rPr lang="fr-FR" sz="1600" dirty="0" err="1"/>
              <a:t>okvir</a:t>
            </a:r>
            <a:r>
              <a:rPr lang="fr-FR" sz="1600" dirty="0"/>
              <a:t> </a:t>
            </a:r>
            <a:r>
              <a:rPr lang="fr-FR" sz="1600" dirty="0" err="1"/>
              <a:t>za</a:t>
            </a:r>
            <a:r>
              <a:rPr lang="fr-FR" sz="1600" dirty="0"/>
              <a:t> </a:t>
            </a:r>
            <a:r>
              <a:rPr lang="fr-FR" sz="1600" dirty="0" err="1"/>
              <a:t>reagiranje</a:t>
            </a:r>
            <a:r>
              <a:rPr lang="fr-FR" sz="1600" dirty="0"/>
              <a:t> </a:t>
            </a:r>
            <a:r>
              <a:rPr lang="fr-FR" sz="1600" dirty="0" err="1"/>
              <a:t>osobito</a:t>
            </a:r>
            <a:r>
              <a:rPr lang="fr-FR" sz="1600" dirty="0"/>
              <a:t> </a:t>
            </a:r>
            <a:r>
              <a:rPr lang="fr-FR" sz="1600" dirty="0" err="1"/>
              <a:t>važan</a:t>
            </a:r>
            <a:r>
              <a:rPr lang="fr-FR" sz="1600" dirty="0"/>
              <a:t>, i da li </a:t>
            </a:r>
            <a:r>
              <a:rPr lang="fr-FR" sz="1600" dirty="0" err="1"/>
              <a:t>ga</a:t>
            </a:r>
            <a:r>
              <a:rPr lang="fr-FR" sz="1600" dirty="0"/>
              <a:t> </a:t>
            </a:r>
            <a:r>
              <a:rPr lang="fr-FR" sz="1600" dirty="0" err="1"/>
              <a:t>radna</a:t>
            </a:r>
            <a:r>
              <a:rPr lang="fr-FR" sz="1600" dirty="0"/>
              <a:t> </a:t>
            </a:r>
            <a:r>
              <a:rPr lang="fr-FR" sz="1600" dirty="0" err="1"/>
              <a:t>grupa</a:t>
            </a:r>
            <a:r>
              <a:rPr lang="fr-FR" sz="1600" dirty="0"/>
              <a:t> </a:t>
            </a:r>
            <a:r>
              <a:rPr lang="fr-FR" sz="1600" dirty="0" err="1"/>
              <a:t>može</a:t>
            </a:r>
            <a:r>
              <a:rPr lang="fr-FR" sz="1600" dirty="0"/>
              <a:t> </a:t>
            </a:r>
            <a:r>
              <a:rPr lang="fr-FR" sz="1600" dirty="0" err="1"/>
              <a:t>ispoštovati</a:t>
            </a:r>
            <a:r>
              <a:rPr lang="fr-FR" sz="1600" dirty="0"/>
              <a:t>.</a:t>
            </a:r>
            <a:endParaRPr lang="en-GB" sz="1600" dirty="0"/>
          </a:p>
          <a:p>
            <a:endParaRPr lang="en-GB" sz="1600"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16174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357187"/>
            <a:ext cx="5715000" cy="6143625"/>
          </a:xfrm>
          <a:prstGeom prst="rect">
            <a:avLst/>
          </a:prstGeom>
        </p:spPr>
      </p:pic>
      <p:pic>
        <p:nvPicPr>
          <p:cNvPr id="3" name="Picture 2"/>
          <p:cNvPicPr>
            <a:picLocks noChangeAspect="1"/>
          </p:cNvPicPr>
          <p:nvPr/>
        </p:nvPicPr>
        <p:blipFill>
          <a:blip r:embed="rId4"/>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498916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Kad NE reagovati!?</a:t>
            </a:r>
            <a:endParaRPr lang="en-GB" dirty="0"/>
          </a:p>
        </p:txBody>
      </p:sp>
      <p:sp>
        <p:nvSpPr>
          <p:cNvPr id="3" name="Content Placeholder 2"/>
          <p:cNvSpPr>
            <a:spLocks noGrp="1"/>
          </p:cNvSpPr>
          <p:nvPr>
            <p:ph idx="1"/>
          </p:nvPr>
        </p:nvSpPr>
        <p:spPr/>
        <p:txBody>
          <a:bodyPr>
            <a:noAutofit/>
          </a:bodyPr>
          <a:lstStyle/>
          <a:p>
            <a:pPr lvl="0"/>
            <a:r>
              <a:rPr lang="fr-FR" sz="1600" dirty="0"/>
              <a:t>Da li bi </a:t>
            </a:r>
            <a:r>
              <a:rPr lang="fr-FR" sz="1600" dirty="0" err="1"/>
              <a:t>odgovor</a:t>
            </a:r>
            <a:r>
              <a:rPr lang="fr-FR" sz="1600" dirty="0"/>
              <a:t> </a:t>
            </a:r>
            <a:r>
              <a:rPr lang="fr-FR" sz="1600" dirty="0" err="1"/>
              <a:t>služio</a:t>
            </a:r>
            <a:r>
              <a:rPr lang="fr-FR" sz="1600" dirty="0"/>
              <a:t> u </a:t>
            </a:r>
            <a:r>
              <a:rPr lang="fr-FR" sz="1600" dirty="0" err="1"/>
              <a:t>svrhu</a:t>
            </a:r>
            <a:r>
              <a:rPr lang="fr-FR" sz="1600" dirty="0"/>
              <a:t> </a:t>
            </a:r>
            <a:r>
              <a:rPr lang="fr-FR" sz="1600" dirty="0" err="1"/>
              <a:t>informiranja</a:t>
            </a:r>
            <a:r>
              <a:rPr lang="fr-FR" sz="1600" dirty="0"/>
              <a:t> </a:t>
            </a:r>
            <a:r>
              <a:rPr lang="fr-FR" sz="1600" dirty="0" err="1"/>
              <a:t>javnosti</a:t>
            </a:r>
            <a:r>
              <a:rPr lang="fr-FR" sz="1600" dirty="0"/>
              <a:t>, a da se ne </a:t>
            </a:r>
            <a:r>
              <a:rPr lang="fr-FR" sz="1600" dirty="0" err="1"/>
              <a:t>čini</a:t>
            </a:r>
            <a:r>
              <a:rPr lang="fr-FR" sz="1600" dirty="0"/>
              <a:t> </a:t>
            </a:r>
            <a:r>
              <a:rPr lang="fr-FR" sz="1600" dirty="0" err="1"/>
              <a:t>beznačajnim</a:t>
            </a:r>
            <a:r>
              <a:rPr lang="fr-FR" sz="1600" dirty="0"/>
              <a:t>.</a:t>
            </a:r>
            <a:endParaRPr lang="en-GB" sz="1600" dirty="0"/>
          </a:p>
          <a:p>
            <a:pPr lvl="0"/>
            <a:r>
              <a:rPr lang="fr-FR" sz="1600" dirty="0"/>
              <a:t>Da li bi </a:t>
            </a:r>
            <a:r>
              <a:rPr lang="fr-FR" sz="1600" dirty="0" err="1"/>
              <a:t>odgovor</a:t>
            </a:r>
            <a:r>
              <a:rPr lang="fr-FR" sz="1600" dirty="0"/>
              <a:t> </a:t>
            </a:r>
            <a:r>
              <a:rPr lang="fr-FR" sz="1600" dirty="0" err="1"/>
              <a:t>iz</a:t>
            </a:r>
            <a:r>
              <a:rPr lang="fr-FR" sz="1600" dirty="0"/>
              <a:t> </a:t>
            </a:r>
            <a:r>
              <a:rPr lang="fr-FR" sz="1600" dirty="0" err="1"/>
              <a:t>nekog</a:t>
            </a:r>
            <a:r>
              <a:rPr lang="fr-FR" sz="1600" dirty="0"/>
              <a:t> </a:t>
            </a:r>
            <a:r>
              <a:rPr lang="fr-FR" sz="1600" dirty="0" err="1"/>
              <a:t>drugog</a:t>
            </a:r>
            <a:r>
              <a:rPr lang="fr-FR" sz="1600" dirty="0"/>
              <a:t>, </a:t>
            </a:r>
            <a:r>
              <a:rPr lang="fr-FR" sz="1600" dirty="0" err="1"/>
              <a:t>prikladnog</a:t>
            </a:r>
            <a:r>
              <a:rPr lang="fr-FR" sz="1600" dirty="0"/>
              <a:t> </a:t>
            </a:r>
            <a:r>
              <a:rPr lang="fr-FR" sz="1600" dirty="0" err="1"/>
              <a:t>izvora</a:t>
            </a:r>
            <a:r>
              <a:rPr lang="fr-FR" sz="1600" dirty="0"/>
              <a:t> bio </a:t>
            </a:r>
            <a:r>
              <a:rPr lang="fr-FR" sz="1600" dirty="0" err="1"/>
              <a:t>adekvatna</a:t>
            </a:r>
            <a:r>
              <a:rPr lang="fr-FR" sz="1600" dirty="0"/>
              <a:t> </a:t>
            </a:r>
            <a:r>
              <a:rPr lang="fr-FR" sz="1600" dirty="0" err="1"/>
              <a:t>reakcija</a:t>
            </a:r>
            <a:r>
              <a:rPr lang="fr-FR" sz="1600" dirty="0"/>
              <a:t> na </a:t>
            </a:r>
            <a:r>
              <a:rPr lang="fr-FR" sz="1600" dirty="0" err="1"/>
              <a:t>kritiku</a:t>
            </a:r>
            <a:r>
              <a:rPr lang="fr-FR" sz="1600" dirty="0"/>
              <a:t>.</a:t>
            </a:r>
            <a:endParaRPr lang="en-GB" sz="1600" dirty="0"/>
          </a:p>
          <a:p>
            <a:pPr lvl="0"/>
            <a:r>
              <a:rPr lang="fr-FR" sz="1600" dirty="0"/>
              <a:t>Da li </a:t>
            </a:r>
            <a:r>
              <a:rPr lang="fr-FR" sz="1600" dirty="0" err="1"/>
              <a:t>kritika</a:t>
            </a:r>
            <a:r>
              <a:rPr lang="fr-FR" sz="1600" dirty="0"/>
              <a:t> </a:t>
            </a:r>
            <a:r>
              <a:rPr lang="fr-FR" sz="1600" dirty="0" err="1"/>
              <a:t>značajno</a:t>
            </a:r>
            <a:r>
              <a:rPr lang="fr-FR" sz="1600" dirty="0"/>
              <a:t> i </a:t>
            </a:r>
            <a:r>
              <a:rPr lang="fr-FR" sz="1600" dirty="0" err="1"/>
              <a:t>negativno</a:t>
            </a:r>
            <a:r>
              <a:rPr lang="fr-FR" sz="1600" dirty="0"/>
              <a:t> </a:t>
            </a:r>
            <a:r>
              <a:rPr lang="fr-FR" sz="1600" dirty="0" err="1"/>
              <a:t>utiče</a:t>
            </a:r>
            <a:r>
              <a:rPr lang="fr-FR" sz="1600" dirty="0"/>
              <a:t> na </a:t>
            </a:r>
            <a:r>
              <a:rPr lang="fr-FR" sz="1600" dirty="0" err="1"/>
              <a:t>pravosuđe</a:t>
            </a:r>
            <a:r>
              <a:rPr lang="fr-FR" sz="1600" dirty="0"/>
              <a:t> </a:t>
            </a:r>
            <a:r>
              <a:rPr lang="fr-FR" sz="1600" dirty="0" err="1"/>
              <a:t>ili</a:t>
            </a:r>
            <a:r>
              <a:rPr lang="fr-FR" sz="1600" dirty="0"/>
              <a:t> </a:t>
            </a:r>
            <a:r>
              <a:rPr lang="fr-FR" sz="1600" dirty="0" err="1"/>
              <a:t>druge</a:t>
            </a:r>
            <a:r>
              <a:rPr lang="fr-FR" sz="1600" dirty="0"/>
              <a:t> </a:t>
            </a:r>
            <a:r>
              <a:rPr lang="fr-FR" sz="1600" dirty="0" err="1"/>
              <a:t>dijelove</a:t>
            </a:r>
            <a:r>
              <a:rPr lang="fr-FR" sz="1600" dirty="0"/>
              <a:t> </a:t>
            </a:r>
            <a:r>
              <a:rPr lang="fr-FR" sz="1600" dirty="0" err="1"/>
              <a:t>pravnog</a:t>
            </a:r>
            <a:r>
              <a:rPr lang="fr-FR" sz="1600" dirty="0"/>
              <a:t> </a:t>
            </a:r>
            <a:r>
              <a:rPr lang="fr-FR" sz="1600" dirty="0" err="1"/>
              <a:t>sistema</a:t>
            </a:r>
            <a:r>
              <a:rPr lang="fr-FR" sz="1600" dirty="0"/>
              <a:t>.</a:t>
            </a:r>
            <a:endParaRPr lang="en-GB" sz="1600" dirty="0"/>
          </a:p>
          <a:p>
            <a:pPr lvl="0"/>
            <a:r>
              <a:rPr lang="fr-FR" sz="1600" dirty="0"/>
              <a:t>Da li je </a:t>
            </a:r>
            <a:r>
              <a:rPr lang="fr-FR" sz="1600" dirty="0" err="1"/>
              <a:t>kritika</a:t>
            </a:r>
            <a:r>
              <a:rPr lang="fr-FR" sz="1600" dirty="0"/>
              <a:t> </a:t>
            </a:r>
            <a:r>
              <a:rPr lang="fr-FR" sz="1600" dirty="0" err="1"/>
              <a:t>usmjerena</a:t>
            </a:r>
            <a:r>
              <a:rPr lang="fr-FR" sz="1600" dirty="0"/>
              <a:t> na </a:t>
            </a:r>
            <a:r>
              <a:rPr lang="fr-FR" sz="1600" dirty="0" err="1"/>
              <a:t>određenog</a:t>
            </a:r>
            <a:r>
              <a:rPr lang="fr-FR" sz="1600" dirty="0"/>
              <a:t> </a:t>
            </a:r>
            <a:r>
              <a:rPr lang="fr-FR" sz="1600" dirty="0" err="1"/>
              <a:t>tužioca</a:t>
            </a:r>
            <a:r>
              <a:rPr lang="fr-FR" sz="1600" dirty="0"/>
              <a:t>, </a:t>
            </a:r>
            <a:r>
              <a:rPr lang="fr-FR" sz="1600" dirty="0" err="1"/>
              <a:t>ali</a:t>
            </a:r>
            <a:r>
              <a:rPr lang="fr-FR" sz="1600" dirty="0"/>
              <a:t> na </a:t>
            </a:r>
            <a:r>
              <a:rPr lang="fr-FR" sz="1600" dirty="0" err="1"/>
              <a:t>nepravedan</a:t>
            </a:r>
            <a:r>
              <a:rPr lang="fr-FR" sz="1600" dirty="0"/>
              <a:t> </a:t>
            </a:r>
            <a:r>
              <a:rPr lang="fr-FR" sz="1600" dirty="0" err="1"/>
              <a:t>način</a:t>
            </a:r>
            <a:r>
              <a:rPr lang="fr-FR" sz="1600" dirty="0"/>
              <a:t> </a:t>
            </a:r>
            <a:r>
              <a:rPr lang="fr-FR" sz="1600" dirty="0" err="1"/>
              <a:t>opisuje</a:t>
            </a:r>
            <a:r>
              <a:rPr lang="fr-FR" sz="1600" dirty="0"/>
              <a:t> i </a:t>
            </a:r>
            <a:r>
              <a:rPr lang="fr-FR" sz="1600" dirty="0" err="1"/>
              <a:t>pravosuđe</a:t>
            </a:r>
            <a:r>
              <a:rPr lang="fr-FR" sz="1600" dirty="0"/>
              <a:t> </a:t>
            </a:r>
            <a:r>
              <a:rPr lang="fr-FR" sz="1600" dirty="0" err="1"/>
              <a:t>uopće</a:t>
            </a:r>
            <a:r>
              <a:rPr lang="fr-FR" sz="1600" dirty="0"/>
              <a:t>, </a:t>
            </a:r>
            <a:r>
              <a:rPr lang="fr-FR" sz="1600" dirty="0" err="1"/>
              <a:t>tužilaštvo</a:t>
            </a:r>
            <a:r>
              <a:rPr lang="fr-FR" sz="1600" dirty="0"/>
              <a:t> </a:t>
            </a:r>
            <a:r>
              <a:rPr lang="fr-FR" sz="1600" dirty="0" err="1"/>
              <a:t>ili</a:t>
            </a:r>
            <a:r>
              <a:rPr lang="fr-FR" sz="1600" dirty="0"/>
              <a:t> </a:t>
            </a:r>
            <a:r>
              <a:rPr lang="fr-FR" sz="1600" dirty="0" err="1"/>
              <a:t>neki</a:t>
            </a:r>
            <a:r>
              <a:rPr lang="fr-FR" sz="1600" dirty="0"/>
              <a:t> </a:t>
            </a:r>
            <a:r>
              <a:rPr lang="fr-FR" sz="1600" dirty="0" err="1"/>
              <a:t>drugi</a:t>
            </a:r>
            <a:r>
              <a:rPr lang="fr-FR" sz="1600" dirty="0"/>
              <a:t> </a:t>
            </a:r>
            <a:r>
              <a:rPr lang="fr-FR" sz="1600" dirty="0" err="1"/>
              <a:t>element</a:t>
            </a:r>
            <a:r>
              <a:rPr lang="fr-FR" sz="1600" dirty="0"/>
              <a:t> </a:t>
            </a:r>
            <a:r>
              <a:rPr lang="fr-FR" sz="1600" dirty="0" err="1"/>
              <a:t>pravosudnog</a:t>
            </a:r>
            <a:r>
              <a:rPr lang="fr-FR" sz="1600" dirty="0"/>
              <a:t> </a:t>
            </a:r>
            <a:r>
              <a:rPr lang="fr-FR" sz="1600" dirty="0" err="1"/>
              <a:t>sistema</a:t>
            </a:r>
            <a:r>
              <a:rPr lang="fr-FR" sz="1600" dirty="0"/>
              <a:t> (</a:t>
            </a:r>
            <a:r>
              <a:rPr lang="fr-FR" sz="1600" dirty="0" err="1"/>
              <a:t>npr</a:t>
            </a:r>
            <a:r>
              <a:rPr lang="fr-FR" sz="1600" dirty="0"/>
              <a:t>: </a:t>
            </a:r>
            <a:r>
              <a:rPr lang="fr-FR" sz="1600" dirty="0" err="1"/>
              <a:t>uslovne</a:t>
            </a:r>
            <a:r>
              <a:rPr lang="fr-FR" sz="1600" dirty="0"/>
              <a:t> </a:t>
            </a:r>
            <a:r>
              <a:rPr lang="fr-FR" sz="1600" dirty="0" err="1"/>
              <a:t>kazne</a:t>
            </a:r>
            <a:r>
              <a:rPr lang="fr-FR" sz="1600" dirty="0"/>
              <a:t>, </a:t>
            </a:r>
            <a:r>
              <a:rPr lang="fr-FR" sz="1600" dirty="0" err="1"/>
              <a:t>kauciju</a:t>
            </a:r>
            <a:r>
              <a:rPr lang="fr-FR" sz="1600" dirty="0"/>
              <a:t>, </a:t>
            </a:r>
            <a:r>
              <a:rPr lang="fr-FR" sz="1600" dirty="0" err="1"/>
              <a:t>pregovore</a:t>
            </a:r>
            <a:r>
              <a:rPr lang="fr-FR" sz="1600" dirty="0"/>
              <a:t>, </a:t>
            </a:r>
            <a:r>
              <a:rPr lang="fr-FR" sz="1600" dirty="0" err="1"/>
              <a:t>itd</a:t>
            </a:r>
            <a:r>
              <a:rPr lang="fr-FR" sz="1600" dirty="0"/>
              <a:t>.)</a:t>
            </a:r>
            <a:endParaRPr lang="en-GB" sz="1600" dirty="0"/>
          </a:p>
          <a:p>
            <a:pPr lvl="0"/>
            <a:r>
              <a:rPr lang="fr-FR" sz="1600" dirty="0"/>
              <a:t>Da li </a:t>
            </a:r>
            <a:r>
              <a:rPr lang="fr-FR" sz="1600" dirty="0" err="1"/>
              <a:t>odgovor</a:t>
            </a:r>
            <a:r>
              <a:rPr lang="fr-FR" sz="1600" dirty="0"/>
              <a:t> na </a:t>
            </a:r>
            <a:r>
              <a:rPr lang="fr-FR" sz="1600" dirty="0" err="1"/>
              <a:t>kritiku</a:t>
            </a:r>
            <a:r>
              <a:rPr lang="fr-FR" sz="1600" dirty="0"/>
              <a:t> </a:t>
            </a:r>
            <a:r>
              <a:rPr lang="fr-FR" sz="1600" dirty="0" err="1"/>
              <a:t>daje</a:t>
            </a:r>
            <a:r>
              <a:rPr lang="fr-FR" sz="1600" dirty="0"/>
              <a:t> </a:t>
            </a:r>
            <a:r>
              <a:rPr lang="fr-FR" sz="1600" dirty="0" err="1"/>
              <a:t>priliku</a:t>
            </a:r>
            <a:r>
              <a:rPr lang="fr-FR" sz="1600" dirty="0"/>
              <a:t> da se </a:t>
            </a:r>
            <a:r>
              <a:rPr lang="fr-FR" sz="1600" dirty="0" err="1"/>
              <a:t>javnost</a:t>
            </a:r>
            <a:r>
              <a:rPr lang="fr-FR" sz="1600" dirty="0"/>
              <a:t> </a:t>
            </a:r>
            <a:r>
              <a:rPr lang="fr-FR" sz="1600" dirty="0" err="1"/>
              <a:t>informira</a:t>
            </a:r>
            <a:r>
              <a:rPr lang="fr-FR" sz="1600" dirty="0"/>
              <a:t> o </a:t>
            </a:r>
            <a:r>
              <a:rPr lang="fr-FR" sz="1600" dirty="0" err="1"/>
              <a:t>važnom</a:t>
            </a:r>
            <a:r>
              <a:rPr lang="fr-FR" sz="1600" dirty="0"/>
              <a:t> </a:t>
            </a:r>
            <a:r>
              <a:rPr lang="fr-FR" sz="1600" dirty="0" err="1"/>
              <a:t>aspektu</a:t>
            </a:r>
            <a:r>
              <a:rPr lang="fr-FR" sz="1600" dirty="0"/>
              <a:t> </a:t>
            </a:r>
            <a:r>
              <a:rPr lang="fr-FR" sz="1600" dirty="0" err="1"/>
              <a:t>provođenja</a:t>
            </a:r>
            <a:r>
              <a:rPr lang="fr-FR" sz="1600" dirty="0"/>
              <a:t> </a:t>
            </a:r>
            <a:r>
              <a:rPr lang="fr-FR" sz="1600" dirty="0" err="1"/>
              <a:t>pravde</a:t>
            </a:r>
            <a:r>
              <a:rPr lang="fr-FR" sz="1600" dirty="0"/>
              <a:t> (</a:t>
            </a:r>
            <a:r>
              <a:rPr lang="fr-FR" sz="1600" dirty="0" err="1"/>
              <a:t>npr</a:t>
            </a:r>
            <a:r>
              <a:rPr lang="fr-FR" sz="1600" dirty="0"/>
              <a:t>: </a:t>
            </a:r>
            <a:r>
              <a:rPr lang="fr-FR" sz="1600" dirty="0" err="1"/>
              <a:t>pravila</a:t>
            </a:r>
            <a:r>
              <a:rPr lang="fr-FR" sz="1600" dirty="0"/>
              <a:t> o </a:t>
            </a:r>
            <a:r>
              <a:rPr lang="fr-FR" sz="1600" dirty="0" err="1"/>
              <a:t>dokazima</a:t>
            </a:r>
            <a:r>
              <a:rPr lang="fr-FR" sz="1600" dirty="0"/>
              <a:t>, </a:t>
            </a:r>
            <a:r>
              <a:rPr lang="fr-FR" sz="1600" dirty="0" err="1"/>
              <a:t>postupku</a:t>
            </a:r>
            <a:r>
              <a:rPr lang="fr-FR" sz="1600" dirty="0"/>
              <a:t> </a:t>
            </a:r>
            <a:r>
              <a:rPr lang="fr-FR" sz="1600" dirty="0" err="1"/>
              <a:t>koji</a:t>
            </a:r>
            <a:r>
              <a:rPr lang="fr-FR" sz="1600" dirty="0"/>
              <a:t> se </a:t>
            </a:r>
            <a:r>
              <a:rPr lang="fr-FR" sz="1600" dirty="0" err="1"/>
              <a:t>vodi</a:t>
            </a:r>
            <a:r>
              <a:rPr lang="fr-FR" sz="1600" dirty="0"/>
              <a:t>, </a:t>
            </a:r>
            <a:r>
              <a:rPr lang="fr-FR" sz="1600" dirty="0" err="1"/>
              <a:t>temeljnim</a:t>
            </a:r>
            <a:r>
              <a:rPr lang="fr-FR" sz="1600" dirty="0"/>
              <a:t> </a:t>
            </a:r>
            <a:r>
              <a:rPr lang="fr-FR" sz="1600" dirty="0" err="1"/>
              <a:t>pravima</a:t>
            </a:r>
            <a:r>
              <a:rPr lang="fr-FR" sz="1600" dirty="0"/>
              <a:t> </a:t>
            </a:r>
            <a:r>
              <a:rPr lang="fr-FR" sz="1600" dirty="0" err="1"/>
              <a:t>itd</a:t>
            </a:r>
            <a:r>
              <a:rPr lang="fr-FR" sz="1600" dirty="0"/>
              <a:t>.)</a:t>
            </a:r>
            <a:endParaRPr lang="en-GB" sz="1600" dirty="0"/>
          </a:p>
          <a:p>
            <a:pPr lvl="0"/>
            <a:r>
              <a:rPr lang="sr-Latn-BA" sz="1600" dirty="0"/>
              <a:t>Da li će odgovor izgledati kao odgovor pružen radi vlastitog interesa tužilaštva.</a:t>
            </a:r>
            <a:endParaRPr lang="en-GB" sz="1600" dirty="0"/>
          </a:p>
          <a:p>
            <a:pPr lvl="0"/>
            <a:r>
              <a:rPr lang="sr-Latn-BA" sz="1600" dirty="0"/>
              <a:t>Da li je kritičar toliko očigledno neinformiran o pravosudnom sistemu, da se odgovor</a:t>
            </a:r>
            <a:endParaRPr lang="en-GB" sz="1600" dirty="0"/>
          </a:p>
          <a:p>
            <a:pPr lvl="0"/>
            <a:r>
              <a:rPr lang="fr-FR" sz="1600" dirty="0" err="1"/>
              <a:t>može</a:t>
            </a:r>
            <a:r>
              <a:rPr lang="fr-FR" sz="1600" dirty="0"/>
              <a:t> </a:t>
            </a:r>
            <a:r>
              <a:rPr lang="fr-FR" sz="1600" dirty="0" err="1"/>
              <a:t>formulirati</a:t>
            </a:r>
            <a:r>
              <a:rPr lang="fr-FR" sz="1600" dirty="0"/>
              <a:t> na </a:t>
            </a:r>
            <a:r>
              <a:rPr lang="fr-FR" sz="1600" dirty="0" err="1"/>
              <a:t>činjeničnoj</a:t>
            </a:r>
            <a:r>
              <a:rPr lang="fr-FR" sz="1600" dirty="0"/>
              <a:t> </a:t>
            </a:r>
            <a:r>
              <a:rPr lang="fr-FR" sz="1600" dirty="0" err="1"/>
              <a:t>osnovi</a:t>
            </a:r>
            <a:r>
              <a:rPr lang="fr-FR" sz="1600" dirty="0"/>
              <a:t>.</a:t>
            </a:r>
            <a:endParaRPr lang="en-GB" sz="1600" dirty="0"/>
          </a:p>
          <a:p>
            <a:pPr lvl="0"/>
            <a:r>
              <a:rPr lang="fr-FR" sz="1600" dirty="0"/>
              <a:t>Da </a:t>
            </a:r>
            <a:r>
              <a:rPr lang="fr-FR" sz="1600" dirty="0" err="1"/>
              <a:t>kritika</a:t>
            </a:r>
            <a:r>
              <a:rPr lang="fr-FR" sz="1600" dirty="0"/>
              <a:t> </a:t>
            </a:r>
            <a:r>
              <a:rPr lang="fr-FR" sz="1600" dirty="0" err="1"/>
              <a:t>ili</a:t>
            </a:r>
            <a:r>
              <a:rPr lang="fr-FR" sz="1600" dirty="0"/>
              <a:t> </a:t>
            </a:r>
            <a:r>
              <a:rPr lang="fr-FR" sz="1600" dirty="0" err="1"/>
              <a:t>izvještaj</a:t>
            </a:r>
            <a:r>
              <a:rPr lang="fr-FR" sz="1600" dirty="0"/>
              <a:t>, </a:t>
            </a:r>
            <a:r>
              <a:rPr lang="fr-FR" sz="1600" dirty="0" err="1"/>
              <a:t>iako</a:t>
            </a:r>
            <a:r>
              <a:rPr lang="fr-FR" sz="1600" dirty="0"/>
              <a:t> </a:t>
            </a:r>
            <a:r>
              <a:rPr lang="fr-FR" sz="1600" dirty="0" err="1"/>
              <a:t>generalno</a:t>
            </a:r>
            <a:r>
              <a:rPr lang="fr-FR" sz="1600" dirty="0"/>
              <a:t> </a:t>
            </a:r>
            <a:r>
              <a:rPr lang="fr-FR" sz="1600" dirty="0" err="1"/>
              <a:t>tačan</a:t>
            </a:r>
            <a:r>
              <a:rPr lang="fr-FR" sz="1600" dirty="0"/>
              <a:t>, ne </a:t>
            </a:r>
            <a:r>
              <a:rPr lang="fr-FR" sz="1600" dirty="0" err="1"/>
              <a:t>sadrži</a:t>
            </a:r>
            <a:r>
              <a:rPr lang="fr-FR" sz="1600" dirty="0"/>
              <a:t> </a:t>
            </a:r>
            <a:r>
              <a:rPr lang="fr-FR" sz="1600" dirty="0" err="1"/>
              <a:t>sve</a:t>
            </a:r>
            <a:r>
              <a:rPr lang="fr-FR" sz="1600" dirty="0"/>
              <a:t> </a:t>
            </a:r>
            <a:r>
              <a:rPr lang="fr-FR" sz="1600" dirty="0" err="1"/>
              <a:t>ili</a:t>
            </a:r>
            <a:r>
              <a:rPr lang="fr-FR" sz="1600" dirty="0"/>
              <a:t> </a:t>
            </a:r>
            <a:r>
              <a:rPr lang="fr-FR" sz="1600" dirty="0" err="1"/>
              <a:t>dovoljno</a:t>
            </a:r>
            <a:r>
              <a:rPr lang="fr-FR" sz="1600" dirty="0"/>
              <a:t> </a:t>
            </a:r>
            <a:r>
              <a:rPr lang="fr-FR" sz="1600" dirty="0" err="1"/>
              <a:t>činjenica</a:t>
            </a:r>
            <a:r>
              <a:rPr lang="fr-FR" sz="1600" dirty="0"/>
              <a:t> o </a:t>
            </a:r>
            <a:r>
              <a:rPr lang="fr-FR" sz="1600" dirty="0" err="1"/>
              <a:t>događaju</a:t>
            </a:r>
            <a:r>
              <a:rPr lang="fr-FR" sz="1600" dirty="0"/>
              <a:t> </a:t>
            </a:r>
            <a:r>
              <a:rPr lang="fr-FR" sz="1600" dirty="0" err="1"/>
              <a:t>ili</a:t>
            </a:r>
            <a:r>
              <a:rPr lang="fr-FR" sz="1600" dirty="0"/>
              <a:t> </a:t>
            </a:r>
            <a:r>
              <a:rPr lang="fr-FR" sz="1600" dirty="0" err="1"/>
              <a:t>proceduri</a:t>
            </a:r>
            <a:r>
              <a:rPr lang="fr-FR" sz="1600" dirty="0"/>
              <a:t> o </a:t>
            </a:r>
            <a:r>
              <a:rPr lang="fr-FR" sz="1600" dirty="0" err="1"/>
              <a:t>kojoj</a:t>
            </a:r>
            <a:r>
              <a:rPr lang="fr-FR" sz="1600" dirty="0"/>
              <a:t> </a:t>
            </a:r>
            <a:r>
              <a:rPr lang="fr-FR" sz="1600" dirty="0" err="1"/>
              <a:t>govori</a:t>
            </a:r>
            <a:r>
              <a:rPr lang="fr-FR" sz="1600" dirty="0"/>
              <a:t>, da bi bio </a:t>
            </a:r>
            <a:r>
              <a:rPr lang="fr-FR" sz="1600" dirty="0" err="1"/>
              <a:t>pravičan</a:t>
            </a:r>
            <a:r>
              <a:rPr lang="fr-FR" sz="1600" dirty="0"/>
              <a:t> </a:t>
            </a:r>
            <a:r>
              <a:rPr lang="fr-FR" sz="1600" dirty="0" err="1"/>
              <a:t>prema</a:t>
            </a:r>
            <a:r>
              <a:rPr lang="fr-FR" sz="1600" dirty="0"/>
              <a:t> </a:t>
            </a:r>
            <a:r>
              <a:rPr lang="fr-FR" sz="1600" dirty="0" err="1"/>
              <a:t>tužiocu</a:t>
            </a:r>
            <a:r>
              <a:rPr lang="fr-FR" sz="1600" dirty="0"/>
              <a:t> </a:t>
            </a:r>
            <a:r>
              <a:rPr lang="fr-FR" sz="1600" dirty="0" err="1"/>
              <a:t>ili</a:t>
            </a:r>
            <a:r>
              <a:rPr lang="fr-FR" sz="1600" dirty="0"/>
              <a:t> </a:t>
            </a:r>
            <a:r>
              <a:rPr lang="fr-FR" sz="1600" dirty="0" err="1"/>
              <a:t>stvari</a:t>
            </a:r>
            <a:r>
              <a:rPr lang="fr-FR" sz="1600" dirty="0"/>
              <a:t> </a:t>
            </a:r>
            <a:r>
              <a:rPr lang="fr-FR" sz="1600" dirty="0" err="1"/>
              <a:t>koja</a:t>
            </a:r>
            <a:r>
              <a:rPr lang="fr-FR" sz="1600" dirty="0"/>
              <a:t> je </a:t>
            </a:r>
            <a:r>
              <a:rPr lang="fr-FR" sz="1600" dirty="0" err="1"/>
              <a:t>predmet</a:t>
            </a:r>
            <a:r>
              <a:rPr lang="fr-FR" sz="1600" dirty="0"/>
              <a:t> </a:t>
            </a:r>
            <a:r>
              <a:rPr lang="fr-FR" sz="1600" dirty="0" err="1"/>
              <a:t>kritike</a:t>
            </a:r>
            <a:r>
              <a:rPr lang="fr-FR" sz="1600" dirty="0"/>
              <a:t>.</a:t>
            </a:r>
            <a:endParaRPr lang="en-GB" sz="1600" dirty="0"/>
          </a:p>
          <a:p>
            <a:pPr lvl="0"/>
            <a:r>
              <a:rPr lang="fr-FR" sz="1600" dirty="0"/>
              <a:t>Da li je </a:t>
            </a:r>
            <a:r>
              <a:rPr lang="fr-FR" sz="1600" dirty="0" err="1"/>
              <a:t>cjelokupna</a:t>
            </a:r>
            <a:r>
              <a:rPr lang="fr-FR" sz="1600" dirty="0"/>
              <a:t> </a:t>
            </a:r>
            <a:r>
              <a:rPr lang="fr-FR" sz="1600" dirty="0" err="1"/>
              <a:t>kritika</a:t>
            </a:r>
            <a:r>
              <a:rPr lang="fr-FR" sz="1600" dirty="0"/>
              <a:t> </a:t>
            </a:r>
            <a:r>
              <a:rPr lang="fr-FR" sz="1600" dirty="0" err="1"/>
              <a:t>osnovana</a:t>
            </a:r>
            <a:r>
              <a:rPr lang="fr-FR" sz="1600" dirty="0"/>
              <a:t> </a:t>
            </a:r>
            <a:r>
              <a:rPr lang="fr-FR" sz="1600" dirty="0" err="1"/>
              <a:t>ili</a:t>
            </a:r>
            <a:r>
              <a:rPr lang="fr-FR" sz="1600" dirty="0"/>
              <a:t> </a:t>
            </a:r>
            <a:r>
              <a:rPr lang="fr-FR" sz="1600" dirty="0" err="1"/>
              <a:t>pravična</a:t>
            </a:r>
            <a:r>
              <a:rPr lang="fr-FR" sz="1600" dirty="0"/>
              <a:t> </a:t>
            </a:r>
            <a:r>
              <a:rPr lang="fr-FR" sz="1600" dirty="0" err="1"/>
              <a:t>ili</a:t>
            </a:r>
            <a:r>
              <a:rPr lang="fr-FR" sz="1600" dirty="0"/>
              <a:t> ne.</a:t>
            </a:r>
            <a:endParaRPr lang="en-GB" sz="1600" dirty="0"/>
          </a:p>
          <a:p>
            <a:pPr lvl="0"/>
            <a:r>
              <a:rPr lang="fr-FR" sz="1600" dirty="0"/>
              <a:t>Da li se </a:t>
            </a:r>
            <a:r>
              <a:rPr lang="fr-FR" sz="1600" dirty="0" err="1"/>
              <a:t>kritika</a:t>
            </a:r>
            <a:r>
              <a:rPr lang="fr-FR" sz="1600" dirty="0"/>
              <a:t>, </a:t>
            </a:r>
            <a:r>
              <a:rPr lang="fr-FR" sz="1600" dirty="0" err="1"/>
              <a:t>iako</a:t>
            </a:r>
            <a:r>
              <a:rPr lang="fr-FR" sz="1600" dirty="0"/>
              <a:t> se ne </a:t>
            </a:r>
            <a:r>
              <a:rPr lang="fr-FR" sz="1600" dirty="0" err="1"/>
              <a:t>pojavljuje</a:t>
            </a:r>
            <a:r>
              <a:rPr lang="fr-FR" sz="1600" dirty="0"/>
              <a:t> u </a:t>
            </a:r>
            <a:r>
              <a:rPr lang="fr-FR" sz="1600" dirty="0" err="1"/>
              <a:t>lokalnoj</a:t>
            </a:r>
            <a:r>
              <a:rPr lang="fr-FR" sz="1600" dirty="0"/>
              <a:t> </a:t>
            </a:r>
            <a:r>
              <a:rPr lang="fr-FR" sz="1600" dirty="0" err="1"/>
              <a:t>štampi</a:t>
            </a:r>
            <a:r>
              <a:rPr lang="fr-FR" sz="1600" dirty="0"/>
              <a:t>, </a:t>
            </a:r>
            <a:r>
              <a:rPr lang="fr-FR" sz="1600" dirty="0" err="1"/>
              <a:t>odnosi</a:t>
            </a:r>
            <a:r>
              <a:rPr lang="fr-FR" sz="1600" dirty="0"/>
              <a:t> na </a:t>
            </a:r>
            <a:r>
              <a:rPr lang="fr-FR" sz="1600" dirty="0" err="1"/>
              <a:t>lokalnog</a:t>
            </a:r>
            <a:r>
              <a:rPr lang="fr-FR" sz="1600" dirty="0"/>
              <a:t> </a:t>
            </a:r>
            <a:r>
              <a:rPr lang="fr-FR" sz="1600" dirty="0" err="1"/>
              <a:t>tužioca</a:t>
            </a:r>
            <a:r>
              <a:rPr lang="fr-FR" sz="1600" dirty="0"/>
              <a:t> </a:t>
            </a:r>
            <a:r>
              <a:rPr lang="fr-FR" sz="1600" dirty="0" err="1"/>
              <a:t>ili</a:t>
            </a:r>
            <a:r>
              <a:rPr lang="fr-FR" sz="1600" dirty="0"/>
              <a:t> </a:t>
            </a:r>
            <a:r>
              <a:rPr lang="fr-FR" sz="1600" dirty="0" err="1"/>
              <a:t>neko</a:t>
            </a:r>
            <a:r>
              <a:rPr lang="fr-FR" sz="1600" dirty="0"/>
              <a:t> </a:t>
            </a:r>
            <a:r>
              <a:rPr lang="fr-FR" sz="1600" dirty="0" err="1"/>
              <a:t>lokalno</a:t>
            </a:r>
            <a:r>
              <a:rPr lang="fr-FR" sz="1600" dirty="0"/>
              <a:t> </a:t>
            </a:r>
            <a:r>
              <a:rPr lang="fr-FR" sz="1600" dirty="0" err="1"/>
              <a:t>pitanje</a:t>
            </a:r>
            <a:r>
              <a:rPr lang="fr-FR" sz="1600" dirty="0"/>
              <a:t>.</a:t>
            </a:r>
            <a:endParaRPr lang="en-GB" sz="1600" dirty="0"/>
          </a:p>
          <a:p>
            <a:pPr lvl="0"/>
            <a:r>
              <a:rPr lang="fr-FR" sz="1600" dirty="0"/>
              <a:t>Da li je </a:t>
            </a:r>
            <a:r>
              <a:rPr lang="fr-FR" sz="1600" dirty="0" err="1"/>
              <a:t>vremenski</a:t>
            </a:r>
            <a:r>
              <a:rPr lang="fr-FR" sz="1600" dirty="0"/>
              <a:t> </a:t>
            </a:r>
            <a:r>
              <a:rPr lang="fr-FR" sz="1600" dirty="0" err="1"/>
              <a:t>okvir</a:t>
            </a:r>
            <a:r>
              <a:rPr lang="fr-FR" sz="1600" dirty="0"/>
              <a:t> </a:t>
            </a:r>
            <a:r>
              <a:rPr lang="fr-FR" sz="1600" dirty="0" err="1"/>
              <a:t>za</a:t>
            </a:r>
            <a:r>
              <a:rPr lang="fr-FR" sz="1600" dirty="0"/>
              <a:t> </a:t>
            </a:r>
            <a:r>
              <a:rPr lang="fr-FR" sz="1600" dirty="0" err="1"/>
              <a:t>reagiranje</a:t>
            </a:r>
            <a:r>
              <a:rPr lang="fr-FR" sz="1600" dirty="0"/>
              <a:t> </a:t>
            </a:r>
            <a:r>
              <a:rPr lang="fr-FR" sz="1600" dirty="0" err="1"/>
              <a:t>osobito</a:t>
            </a:r>
            <a:r>
              <a:rPr lang="fr-FR" sz="1600" dirty="0"/>
              <a:t> </a:t>
            </a:r>
            <a:r>
              <a:rPr lang="fr-FR" sz="1600" dirty="0" err="1"/>
              <a:t>važan</a:t>
            </a:r>
            <a:r>
              <a:rPr lang="fr-FR" sz="1600" dirty="0"/>
              <a:t>, i da li </a:t>
            </a:r>
            <a:r>
              <a:rPr lang="fr-FR" sz="1600" dirty="0" err="1"/>
              <a:t>ga</a:t>
            </a:r>
            <a:r>
              <a:rPr lang="fr-FR" sz="1600" dirty="0"/>
              <a:t> </a:t>
            </a:r>
            <a:r>
              <a:rPr lang="fr-FR" sz="1600" dirty="0" err="1"/>
              <a:t>radna</a:t>
            </a:r>
            <a:r>
              <a:rPr lang="fr-FR" sz="1600" dirty="0"/>
              <a:t> </a:t>
            </a:r>
            <a:r>
              <a:rPr lang="fr-FR" sz="1600" dirty="0" err="1"/>
              <a:t>grupa</a:t>
            </a:r>
            <a:r>
              <a:rPr lang="fr-FR" sz="1600" dirty="0"/>
              <a:t> </a:t>
            </a:r>
            <a:r>
              <a:rPr lang="fr-FR" sz="1600" dirty="0" err="1"/>
              <a:t>može</a:t>
            </a:r>
            <a:r>
              <a:rPr lang="fr-FR" sz="1600" dirty="0"/>
              <a:t> </a:t>
            </a:r>
            <a:r>
              <a:rPr lang="fr-FR" sz="1600" dirty="0" err="1"/>
              <a:t>ispoštovati</a:t>
            </a:r>
            <a:r>
              <a:rPr lang="fr-FR" sz="1600" dirty="0"/>
              <a:t>.</a:t>
            </a:r>
            <a:endParaRPr lang="en-GB" sz="1600" dirty="0"/>
          </a:p>
          <a:p>
            <a:endParaRPr lang="en-GB" sz="1600"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28371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KRIZA	</a:t>
            </a:r>
            <a:endParaRPr lang="en-GB" dirty="0"/>
          </a:p>
        </p:txBody>
      </p:sp>
      <p:sp>
        <p:nvSpPr>
          <p:cNvPr id="3" name="Content Placeholder 2"/>
          <p:cNvSpPr>
            <a:spLocks noGrp="1"/>
          </p:cNvSpPr>
          <p:nvPr>
            <p:ph idx="1"/>
          </p:nvPr>
        </p:nvSpPr>
        <p:spPr/>
        <p:txBody>
          <a:bodyPr/>
          <a:lstStyle/>
          <a:p>
            <a:r>
              <a:rPr lang="hr-HR" dirty="0"/>
              <a:t>Prije izbijanja krize</a:t>
            </a:r>
          </a:p>
          <a:p>
            <a:r>
              <a:rPr lang="hr-HR" dirty="0"/>
              <a:t>Za vrijeme krize</a:t>
            </a:r>
          </a:p>
          <a:p>
            <a:r>
              <a:rPr lang="hr-HR" dirty="0"/>
              <a:t>Nakon krize </a:t>
            </a:r>
            <a:endParaRPr lang="en-GB" dirty="0"/>
          </a:p>
        </p:txBody>
      </p:sp>
      <p:pic>
        <p:nvPicPr>
          <p:cNvPr id="4" name="Picture 3"/>
          <p:cNvPicPr>
            <a:picLocks noChangeAspect="1"/>
          </p:cNvPicPr>
          <p:nvPr/>
        </p:nvPicPr>
        <p:blipFill>
          <a:blip r:embed="rId2"/>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174946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hr-HR" dirty="0"/>
              <a:t>Hvala </a:t>
            </a:r>
          </a:p>
          <a:p>
            <a:endParaRPr lang="hr-HR" dirty="0"/>
          </a:p>
          <a:p>
            <a:endParaRPr lang="hr-HR" dirty="0"/>
          </a:p>
          <a:p>
            <a:pPr marL="0" indent="0" algn="ctr">
              <a:buNone/>
            </a:pPr>
            <a:r>
              <a:rPr lang="hr-HR" dirty="0">
                <a:hlinkClick r:id="rId2"/>
              </a:rPr>
              <a:t>Sanela@rentapr.ba</a:t>
            </a:r>
            <a:r>
              <a:rPr lang="hr-HR" dirty="0"/>
              <a:t> </a:t>
            </a:r>
            <a:endParaRPr lang="en-GB"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20753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7638"/>
            <a:ext cx="8229600" cy="4525963"/>
          </a:xfrm>
        </p:spPr>
        <p:txBody>
          <a:bodyPr>
            <a:normAutofit lnSpcReduction="10000"/>
          </a:bodyPr>
          <a:lstStyle/>
          <a:p>
            <a:pPr marL="0" indent="0" algn="ctr">
              <a:buNone/>
            </a:pPr>
            <a:endParaRPr lang="hr-HR" dirty="0"/>
          </a:p>
          <a:p>
            <a:pPr marL="0" indent="0" algn="ctr">
              <a:buNone/>
            </a:pPr>
            <a:r>
              <a:rPr lang="hr-HR" dirty="0"/>
              <a:t>Zadržavanje pažnje</a:t>
            </a:r>
          </a:p>
          <a:p>
            <a:pPr marL="0" indent="0" algn="ctr">
              <a:buNone/>
            </a:pPr>
            <a:endParaRPr lang="hr-HR" dirty="0"/>
          </a:p>
          <a:p>
            <a:pPr marL="0" indent="0" algn="ctr">
              <a:buNone/>
            </a:pPr>
            <a:endParaRPr lang="hr-HR" dirty="0"/>
          </a:p>
          <a:p>
            <a:pPr marL="0" indent="0" algn="ctr">
              <a:buNone/>
            </a:pPr>
            <a:r>
              <a:rPr lang="hr-HR" dirty="0">
                <a:solidFill>
                  <a:srgbClr val="FF0000"/>
                </a:solidFill>
              </a:rPr>
              <a:t>8</a:t>
            </a:r>
            <a:r>
              <a:rPr lang="hr-HR" dirty="0"/>
              <a:t> sekundi</a:t>
            </a:r>
          </a:p>
          <a:p>
            <a:pPr marL="0" indent="0" algn="ctr">
              <a:buNone/>
            </a:pPr>
            <a:r>
              <a:rPr lang="hr-HR" dirty="0">
                <a:solidFill>
                  <a:srgbClr val="FF0000"/>
                </a:solidFill>
              </a:rPr>
              <a:t>4</a:t>
            </a:r>
            <a:r>
              <a:rPr lang="hr-HR" dirty="0"/>
              <a:t> minute i </a:t>
            </a:r>
            <a:r>
              <a:rPr lang="hr-HR" dirty="0">
                <a:solidFill>
                  <a:srgbClr val="FF0000"/>
                </a:solidFill>
              </a:rPr>
              <a:t>52</a:t>
            </a:r>
            <a:r>
              <a:rPr lang="hr-HR" dirty="0"/>
              <a:t> sekunde </a:t>
            </a:r>
          </a:p>
          <a:p>
            <a:pPr marL="0" indent="0" algn="ctr">
              <a:buNone/>
            </a:pPr>
            <a:r>
              <a:rPr lang="hr-HR" dirty="0">
                <a:solidFill>
                  <a:srgbClr val="FF0000"/>
                </a:solidFill>
              </a:rPr>
              <a:t>12</a:t>
            </a:r>
            <a:r>
              <a:rPr lang="hr-HR" dirty="0"/>
              <a:t> minuta vs. </a:t>
            </a:r>
            <a:r>
              <a:rPr lang="hr-HR" dirty="0">
                <a:solidFill>
                  <a:srgbClr val="FF0000"/>
                </a:solidFill>
              </a:rPr>
              <a:t>5</a:t>
            </a:r>
            <a:r>
              <a:rPr lang="hr-HR" dirty="0"/>
              <a:t> minuta</a:t>
            </a:r>
          </a:p>
          <a:p>
            <a:pPr marL="0" indent="0" algn="ctr">
              <a:buNone/>
            </a:pPr>
            <a:r>
              <a:rPr lang="hr-HR" dirty="0">
                <a:solidFill>
                  <a:srgbClr val="FF0000"/>
                </a:solidFill>
              </a:rPr>
              <a:t>9 </a:t>
            </a:r>
            <a:r>
              <a:rPr lang="hr-HR" dirty="0"/>
              <a:t>sekundi vs. </a:t>
            </a:r>
            <a:r>
              <a:rPr lang="hr-HR" dirty="0">
                <a:solidFill>
                  <a:srgbClr val="FF0000"/>
                </a:solidFill>
              </a:rPr>
              <a:t>8</a:t>
            </a:r>
            <a:r>
              <a:rPr lang="hr-HR" dirty="0"/>
              <a:t> sekundi</a:t>
            </a:r>
            <a:endParaRPr lang="en-US" dirty="0"/>
          </a:p>
        </p:txBody>
      </p:sp>
      <p:pic>
        <p:nvPicPr>
          <p:cNvPr id="4" name="Picture 3"/>
          <p:cNvPicPr>
            <a:picLocks noChangeAspect="1"/>
          </p:cNvPicPr>
          <p:nvPr/>
        </p:nvPicPr>
        <p:blipFill>
          <a:blip r:embed="rId3"/>
          <a:stretch>
            <a:fillRect/>
          </a:stretch>
        </p:blipFill>
        <p:spPr>
          <a:xfrm>
            <a:off x="7956376" y="192944"/>
            <a:ext cx="1017092" cy="1109789"/>
          </a:xfrm>
          <a:prstGeom prst="rect">
            <a:avLst/>
          </a:prstGeom>
        </p:spPr>
      </p:pic>
    </p:spTree>
    <p:extLst>
      <p:ext uri="{BB962C8B-B14F-4D97-AF65-F5344CB8AC3E}">
        <p14:creationId xmlns:p14="http://schemas.microsoft.com/office/powerpoint/2010/main" val="30834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Riječi </a:t>
            </a:r>
            <a:endParaRPr lang="en-GB" dirty="0"/>
          </a:p>
        </p:txBody>
      </p:sp>
      <p:sp>
        <p:nvSpPr>
          <p:cNvPr id="3" name="Content Placeholder 2"/>
          <p:cNvSpPr>
            <a:spLocks noGrp="1"/>
          </p:cNvSpPr>
          <p:nvPr>
            <p:ph idx="1"/>
          </p:nvPr>
        </p:nvSpPr>
        <p:spPr/>
        <p:txBody>
          <a:bodyPr>
            <a:normAutofit/>
          </a:bodyPr>
          <a:lstStyle/>
          <a:p>
            <a:pPr>
              <a:lnSpc>
                <a:spcPct val="80000"/>
              </a:lnSpc>
            </a:pPr>
            <a:r>
              <a:rPr lang="hr-HR" altLang="en-US" b="1" dirty="0"/>
              <a:t>Riječi mogu izazvati različite emocije!</a:t>
            </a:r>
          </a:p>
          <a:p>
            <a:pPr lvl="1">
              <a:lnSpc>
                <a:spcPct val="80000"/>
              </a:lnSpc>
              <a:buNone/>
            </a:pPr>
            <a:endParaRPr lang="hr-HR" altLang="en-US" sz="1500" b="1" dirty="0"/>
          </a:p>
          <a:p>
            <a:pPr lvl="1">
              <a:lnSpc>
                <a:spcPct val="80000"/>
              </a:lnSpc>
              <a:buNone/>
            </a:pPr>
            <a:endParaRPr lang="hr-HR" altLang="en-US" sz="1500" b="1" dirty="0"/>
          </a:p>
          <a:p>
            <a:pPr>
              <a:lnSpc>
                <a:spcPct val="80000"/>
              </a:lnSpc>
            </a:pPr>
            <a:r>
              <a:rPr lang="hr-HR" altLang="en-US" dirty="0"/>
              <a:t>Nekad: “</a:t>
            </a:r>
            <a:r>
              <a:rPr lang="hr-HR" altLang="en-US" i="1" dirty="0"/>
              <a:t>Našli smo se usred oluje. Bolje zavežite svoje sigurnosne pojaseve, bit će manje opasno!”</a:t>
            </a:r>
          </a:p>
          <a:p>
            <a:pPr>
              <a:lnSpc>
                <a:spcPct val="80000"/>
              </a:lnSpc>
            </a:pPr>
            <a:r>
              <a:rPr lang="hr-HR" altLang="en-US" dirty="0"/>
              <a:t>Danas: </a:t>
            </a:r>
            <a:r>
              <a:rPr lang="hr-HR" altLang="en-US" i="1" dirty="0"/>
              <a:t>“Našli smo se u zoni zračnih turbulencija. Molimo vas vežite svoje pojaseve, bit će vam ugodnije!”</a:t>
            </a:r>
          </a:p>
          <a:p>
            <a:endParaRPr lang="en-GB" dirty="0"/>
          </a:p>
        </p:txBody>
      </p:sp>
    </p:spTree>
    <p:extLst>
      <p:ext uri="{BB962C8B-B14F-4D97-AF65-F5344CB8AC3E}">
        <p14:creationId xmlns:p14="http://schemas.microsoft.com/office/powerpoint/2010/main" val="75198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2" name="Rectangle 4"/>
          <p:cNvSpPr>
            <a:spLocks noChangeArrowheads="1"/>
          </p:cNvSpPr>
          <p:nvPr/>
        </p:nvSpPr>
        <p:spPr bwMode="auto">
          <a:xfrm>
            <a:off x="3143250" y="142875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1050" u="sng" dirty="0">
                <a:latin typeface="Tahoma" panose="020B0604030504040204" pitchFamily="34" charset="0"/>
              </a:rPr>
              <a:t>ČETIRI STRANE (ASPEKTA) JEDNE PORUKE</a:t>
            </a:r>
            <a:endParaRPr lang="en-GB" altLang="en-US" sz="1050" u="sng" dirty="0">
              <a:latin typeface="Tahoma" panose="020B0604030504040204" pitchFamily="34" charset="0"/>
            </a:endParaRPr>
          </a:p>
        </p:txBody>
      </p:sp>
      <p:graphicFrame>
        <p:nvGraphicFramePr>
          <p:cNvPr id="232453" name="Object 5"/>
          <p:cNvGraphicFramePr>
            <a:graphicFrameLocks noChangeAspect="1"/>
          </p:cNvGraphicFramePr>
          <p:nvPr/>
        </p:nvGraphicFramePr>
        <p:xfrm>
          <a:off x="2000250" y="2343151"/>
          <a:ext cx="1028700" cy="1021556"/>
        </p:xfrm>
        <a:graphic>
          <a:graphicData uri="http://schemas.openxmlformats.org/presentationml/2006/ole">
            <mc:AlternateContent xmlns:mc="http://schemas.openxmlformats.org/markup-compatibility/2006">
              <mc:Choice xmlns:v="urn:schemas-microsoft-com:vml" Requires="v">
                <p:oleObj spid="_x0000_s1040" name="Bitmap Image" r:id="rId3" imgW="1371429" imgH="1362265" progId="Paint.Picture">
                  <p:embed/>
                </p:oleObj>
              </mc:Choice>
              <mc:Fallback>
                <p:oleObj name="Bitmap Image" r:id="rId3" imgW="1371429" imgH="136226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343151"/>
                        <a:ext cx="1028700" cy="102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2454" name="Object 6"/>
          <p:cNvGraphicFramePr>
            <a:graphicFrameLocks noChangeAspect="1"/>
          </p:cNvGraphicFramePr>
          <p:nvPr/>
        </p:nvGraphicFramePr>
        <p:xfrm>
          <a:off x="5886451" y="2286000"/>
          <a:ext cx="1050131" cy="1042988"/>
        </p:xfrm>
        <a:graphic>
          <a:graphicData uri="http://schemas.openxmlformats.org/presentationml/2006/ole">
            <mc:AlternateContent xmlns:mc="http://schemas.openxmlformats.org/markup-compatibility/2006">
              <mc:Choice xmlns:v="urn:schemas-microsoft-com:vml" Requires="v">
                <p:oleObj spid="_x0000_s1041" name="Bitmap Image" r:id="rId5" imgW="1400000" imgH="1390844" progId="Paint.Picture">
                  <p:embed/>
                </p:oleObj>
              </mc:Choice>
              <mc:Fallback>
                <p:oleObj name="Bitmap Image" r:id="rId5" imgW="1400000" imgH="1390844"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1" y="2286000"/>
                        <a:ext cx="10501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2455" name="AutoShape 7"/>
          <p:cNvSpPr>
            <a:spLocks noChangeArrowheads="1"/>
          </p:cNvSpPr>
          <p:nvPr/>
        </p:nvSpPr>
        <p:spPr bwMode="auto">
          <a:xfrm>
            <a:off x="4171950" y="2857500"/>
            <a:ext cx="914400" cy="628650"/>
          </a:xfrm>
          <a:prstGeom prst="bevel">
            <a:avLst>
              <a:gd name="adj" fmla="val 12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hr-HR" altLang="en-US" sz="1350"/>
          </a:p>
        </p:txBody>
      </p:sp>
      <p:sp>
        <p:nvSpPr>
          <p:cNvPr id="232456" name="Rectangle 8"/>
          <p:cNvSpPr>
            <a:spLocks noChangeArrowheads="1"/>
          </p:cNvSpPr>
          <p:nvPr/>
        </p:nvSpPr>
        <p:spPr bwMode="auto">
          <a:xfrm>
            <a:off x="4268391" y="3044429"/>
            <a:ext cx="857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1050">
                <a:latin typeface="Tahoma" panose="020B0604030504040204" pitchFamily="34" charset="0"/>
              </a:rPr>
              <a:t>PORUKA</a:t>
            </a:r>
            <a:endParaRPr lang="en-GB" altLang="en-US" sz="1050">
              <a:latin typeface="Tahoma" panose="020B0604030504040204" pitchFamily="34" charset="0"/>
            </a:endParaRPr>
          </a:p>
        </p:txBody>
      </p:sp>
      <p:sp>
        <p:nvSpPr>
          <p:cNvPr id="232457" name="Rectangle 9"/>
          <p:cNvSpPr>
            <a:spLocks noChangeArrowheads="1"/>
          </p:cNvSpPr>
          <p:nvPr/>
        </p:nvSpPr>
        <p:spPr bwMode="auto">
          <a:xfrm>
            <a:off x="4343400" y="3543300"/>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Odnos</a:t>
            </a:r>
            <a:endParaRPr lang="en-GB" altLang="en-US" sz="900">
              <a:latin typeface="Tahoma" panose="020B0604030504040204" pitchFamily="34" charset="0"/>
            </a:endParaRPr>
          </a:p>
        </p:txBody>
      </p:sp>
      <p:sp>
        <p:nvSpPr>
          <p:cNvPr id="232458" name="Rectangle 10"/>
          <p:cNvSpPr>
            <a:spLocks noChangeArrowheads="1"/>
          </p:cNvSpPr>
          <p:nvPr/>
        </p:nvSpPr>
        <p:spPr bwMode="auto">
          <a:xfrm>
            <a:off x="4310062" y="2514600"/>
            <a:ext cx="661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Sadržaj</a:t>
            </a:r>
            <a:endParaRPr lang="en-GB" altLang="en-US" sz="900">
              <a:latin typeface="Tahoma" panose="020B0604030504040204" pitchFamily="34" charset="0"/>
            </a:endParaRPr>
          </a:p>
        </p:txBody>
      </p:sp>
      <p:sp>
        <p:nvSpPr>
          <p:cNvPr id="232459" name="Rectangle 11"/>
          <p:cNvSpPr>
            <a:spLocks noChangeArrowheads="1"/>
          </p:cNvSpPr>
          <p:nvPr/>
        </p:nvSpPr>
        <p:spPr bwMode="auto">
          <a:xfrm>
            <a:off x="3200400" y="3028950"/>
            <a:ext cx="971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Samootkrivanje</a:t>
            </a:r>
            <a:endParaRPr lang="en-GB" altLang="en-US" sz="900">
              <a:latin typeface="Tahoma" panose="020B0604030504040204" pitchFamily="34" charset="0"/>
            </a:endParaRPr>
          </a:p>
        </p:txBody>
      </p:sp>
      <p:sp>
        <p:nvSpPr>
          <p:cNvPr id="232460" name="Rectangle 12"/>
          <p:cNvSpPr>
            <a:spLocks noChangeArrowheads="1"/>
          </p:cNvSpPr>
          <p:nvPr/>
        </p:nvSpPr>
        <p:spPr bwMode="auto">
          <a:xfrm>
            <a:off x="5143500" y="3028950"/>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Poziv</a:t>
            </a:r>
            <a:endParaRPr lang="en-GB" altLang="en-US" sz="900">
              <a:latin typeface="Tahoma" panose="020B0604030504040204" pitchFamily="34" charset="0"/>
            </a:endParaRPr>
          </a:p>
        </p:txBody>
      </p:sp>
      <p:sp>
        <p:nvSpPr>
          <p:cNvPr id="232461" name="Rectangle 13"/>
          <p:cNvSpPr>
            <a:spLocks noChangeArrowheads="1"/>
          </p:cNvSpPr>
          <p:nvPr/>
        </p:nvSpPr>
        <p:spPr bwMode="auto">
          <a:xfrm>
            <a:off x="2219325" y="3543300"/>
            <a:ext cx="971550" cy="2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endParaRPr lang="hr-HR" altLang="en-US" sz="900">
              <a:latin typeface="Tahoma" panose="020B0604030504040204" pitchFamily="34" charset="0"/>
            </a:endParaRPr>
          </a:p>
          <a:p>
            <a:pPr marL="0" lvl="2">
              <a:spcBef>
                <a:spcPct val="0"/>
              </a:spcBef>
              <a:buClrTx/>
              <a:buSzTx/>
              <a:buNone/>
            </a:pPr>
            <a:r>
              <a:rPr lang="hr-HR" altLang="en-US" sz="900">
                <a:latin typeface="Tahoma" panose="020B0604030504040204" pitchFamily="34" charset="0"/>
              </a:rPr>
              <a:t>Govornik</a:t>
            </a:r>
            <a:endParaRPr lang="en-GB" altLang="en-US" sz="900">
              <a:latin typeface="Tahoma" panose="020B0604030504040204" pitchFamily="34" charset="0"/>
            </a:endParaRPr>
          </a:p>
        </p:txBody>
      </p:sp>
      <p:sp>
        <p:nvSpPr>
          <p:cNvPr id="232462" name="Rectangle 14"/>
          <p:cNvSpPr>
            <a:spLocks noChangeArrowheads="1"/>
          </p:cNvSpPr>
          <p:nvPr/>
        </p:nvSpPr>
        <p:spPr bwMode="auto">
          <a:xfrm>
            <a:off x="6180535" y="3486150"/>
            <a:ext cx="971550" cy="25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Slušatelj</a:t>
            </a:r>
            <a:endParaRPr lang="en-GB" altLang="en-US" sz="900">
              <a:latin typeface="Tahoma" panose="020B0604030504040204" pitchFamily="34" charset="0"/>
            </a:endParaRPr>
          </a:p>
        </p:txBody>
      </p:sp>
      <p:sp>
        <p:nvSpPr>
          <p:cNvPr id="232463" name="Rectangle 15"/>
          <p:cNvSpPr>
            <a:spLocks noChangeArrowheads="1"/>
          </p:cNvSpPr>
          <p:nvPr/>
        </p:nvSpPr>
        <p:spPr bwMode="auto">
          <a:xfrm>
            <a:off x="1543050" y="4057650"/>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b="1">
                <a:latin typeface="Tahoma" panose="020B0604030504040204" pitchFamily="34" charset="0"/>
              </a:rPr>
              <a:t>Sadržaj</a:t>
            </a:r>
            <a:r>
              <a:rPr lang="hr-HR" altLang="en-US" sz="900">
                <a:latin typeface="Tahoma" panose="020B0604030504040204" pitchFamily="34" charset="0"/>
              </a:rPr>
              <a:t> (ili o čemu govorim)</a:t>
            </a:r>
            <a:endParaRPr lang="en-GB" altLang="en-US" sz="900">
              <a:latin typeface="Tahoma" panose="020B0604030504040204" pitchFamily="34" charset="0"/>
            </a:endParaRPr>
          </a:p>
        </p:txBody>
      </p:sp>
      <p:sp>
        <p:nvSpPr>
          <p:cNvPr id="232464" name="Rectangle 16"/>
          <p:cNvSpPr>
            <a:spLocks noChangeArrowheads="1"/>
          </p:cNvSpPr>
          <p:nvPr/>
        </p:nvSpPr>
        <p:spPr bwMode="auto">
          <a:xfrm>
            <a:off x="3886200" y="4057650"/>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Sadržaj poruke</a:t>
            </a:r>
            <a:endParaRPr lang="en-GB" altLang="en-US" sz="900">
              <a:latin typeface="Tahoma" panose="020B0604030504040204" pitchFamily="34" charset="0"/>
            </a:endParaRPr>
          </a:p>
        </p:txBody>
      </p:sp>
      <p:sp>
        <p:nvSpPr>
          <p:cNvPr id="232465" name="Rectangle 17"/>
          <p:cNvSpPr>
            <a:spLocks noChangeArrowheads="1"/>
          </p:cNvSpPr>
          <p:nvPr/>
        </p:nvSpPr>
        <p:spPr bwMode="auto">
          <a:xfrm>
            <a:off x="1543050" y="4343400"/>
            <a:ext cx="2457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b="1">
                <a:latin typeface="Tahoma" panose="020B0604030504040204" pitchFamily="34" charset="0"/>
              </a:rPr>
              <a:t>Samootkrivanje</a:t>
            </a:r>
            <a:r>
              <a:rPr lang="hr-HR" altLang="en-US" sz="900">
                <a:latin typeface="Tahoma" panose="020B0604030504040204" pitchFamily="34" charset="0"/>
              </a:rPr>
              <a:t> (ili što o sebi govorim)</a:t>
            </a:r>
            <a:endParaRPr lang="en-GB" altLang="en-US" sz="900">
              <a:latin typeface="Tahoma" panose="020B0604030504040204" pitchFamily="34" charset="0"/>
            </a:endParaRPr>
          </a:p>
        </p:txBody>
      </p:sp>
      <p:sp>
        <p:nvSpPr>
          <p:cNvPr id="232466" name="Rectangle 18"/>
          <p:cNvSpPr>
            <a:spLocks noChangeArrowheads="1"/>
          </p:cNvSpPr>
          <p:nvPr/>
        </p:nvSpPr>
        <p:spPr bwMode="auto">
          <a:xfrm>
            <a:off x="3886200" y="4286250"/>
            <a:ext cx="3886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dirty="0">
                <a:latin typeface="Tahoma" panose="020B0604030504040204" pitchFamily="34" charset="0"/>
              </a:rPr>
              <a:t>Informacija o govorniku. Samootkrivanje može biti poželjno ili nepoželjno</a:t>
            </a:r>
            <a:endParaRPr lang="en-GB" altLang="en-US" sz="900" dirty="0">
              <a:latin typeface="Tahoma" panose="020B0604030504040204" pitchFamily="34" charset="0"/>
            </a:endParaRPr>
          </a:p>
        </p:txBody>
      </p:sp>
      <p:sp>
        <p:nvSpPr>
          <p:cNvPr id="232467" name="Rectangle 19"/>
          <p:cNvSpPr>
            <a:spLocks noChangeArrowheads="1"/>
          </p:cNvSpPr>
          <p:nvPr/>
        </p:nvSpPr>
        <p:spPr bwMode="auto">
          <a:xfrm>
            <a:off x="1543050" y="4629150"/>
            <a:ext cx="24574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b="1">
                <a:latin typeface="Tahoma" panose="020B0604030504040204" pitchFamily="34" charset="0"/>
              </a:rPr>
              <a:t>Odnos</a:t>
            </a:r>
            <a:r>
              <a:rPr lang="hr-HR" altLang="en-US" sz="900">
                <a:latin typeface="Tahoma" panose="020B0604030504040204" pitchFamily="34" charset="0"/>
              </a:rPr>
              <a:t> (ili što mislim o tebi i kako</a:t>
            </a:r>
          </a:p>
          <a:p>
            <a:pPr marL="0" lvl="2">
              <a:spcBef>
                <a:spcPct val="0"/>
              </a:spcBef>
              <a:buClrTx/>
              <a:buSzTx/>
              <a:buNone/>
            </a:pPr>
            <a:r>
              <a:rPr lang="hr-HR" altLang="en-US" sz="900">
                <a:latin typeface="Tahoma" panose="020B0604030504040204" pitchFamily="34" charset="0"/>
              </a:rPr>
              <a:t>stojimo jedan prema drugom)</a:t>
            </a:r>
            <a:endParaRPr lang="en-GB" altLang="en-US" sz="900">
              <a:latin typeface="Tahoma" panose="020B0604030504040204" pitchFamily="34" charset="0"/>
            </a:endParaRPr>
          </a:p>
        </p:txBody>
      </p:sp>
      <p:sp>
        <p:nvSpPr>
          <p:cNvPr id="232468" name="Rectangle 20"/>
          <p:cNvSpPr>
            <a:spLocks noChangeArrowheads="1"/>
          </p:cNvSpPr>
          <p:nvPr/>
        </p:nvSpPr>
        <p:spPr bwMode="auto">
          <a:xfrm>
            <a:off x="3886200" y="4577953"/>
            <a:ext cx="3886200" cy="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dirty="0">
                <a:latin typeface="Tahoma" panose="020B0604030504040204" pitchFamily="34" charset="0"/>
              </a:rPr>
              <a:t>Prema načinu obraćanja, daje se do znanja što se misli o sugovorniku.</a:t>
            </a:r>
          </a:p>
          <a:p>
            <a:pPr marL="0" lvl="2">
              <a:spcBef>
                <a:spcPct val="0"/>
              </a:spcBef>
              <a:buClrTx/>
              <a:buSzTx/>
              <a:buNone/>
            </a:pPr>
            <a:r>
              <a:rPr lang="hr-HR" altLang="en-US" sz="900" dirty="0">
                <a:latin typeface="Tahoma" panose="020B0604030504040204" pitchFamily="34" charset="0"/>
              </a:rPr>
              <a:t>Ovisno o tome on će se osjećati važno, omalovaženo, neozbiljno,....</a:t>
            </a:r>
            <a:endParaRPr lang="en-GB" altLang="en-US" sz="900" dirty="0">
              <a:latin typeface="Tahoma" panose="020B0604030504040204" pitchFamily="34" charset="0"/>
            </a:endParaRPr>
          </a:p>
        </p:txBody>
      </p:sp>
      <p:sp>
        <p:nvSpPr>
          <p:cNvPr id="232469" name="Rectangle 21"/>
          <p:cNvSpPr>
            <a:spLocks noChangeArrowheads="1"/>
          </p:cNvSpPr>
          <p:nvPr/>
        </p:nvSpPr>
        <p:spPr bwMode="auto">
          <a:xfrm>
            <a:off x="1543050" y="4978004"/>
            <a:ext cx="1771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b="1" dirty="0">
                <a:latin typeface="Tahoma" panose="020B0604030504040204" pitchFamily="34" charset="0"/>
              </a:rPr>
              <a:t>Poziv</a:t>
            </a:r>
            <a:r>
              <a:rPr lang="hr-HR" altLang="en-US" sz="900" dirty="0">
                <a:latin typeface="Tahoma" panose="020B0604030504040204" pitchFamily="34" charset="0"/>
              </a:rPr>
              <a:t> (ili što želim od tebe)</a:t>
            </a:r>
            <a:endParaRPr lang="en-GB" altLang="en-US" sz="900" dirty="0">
              <a:latin typeface="Tahoma" panose="020B0604030504040204" pitchFamily="34" charset="0"/>
            </a:endParaRPr>
          </a:p>
        </p:txBody>
      </p:sp>
      <p:sp>
        <p:nvSpPr>
          <p:cNvPr id="232470" name="Rectangle 22"/>
          <p:cNvSpPr>
            <a:spLocks noChangeArrowheads="1"/>
          </p:cNvSpPr>
          <p:nvPr/>
        </p:nvSpPr>
        <p:spPr bwMode="auto">
          <a:xfrm>
            <a:off x="3886200" y="4920853"/>
            <a:ext cx="3886200" cy="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lvl="2">
              <a:spcBef>
                <a:spcPct val="0"/>
              </a:spcBef>
              <a:buClrTx/>
              <a:buSzTx/>
              <a:buNone/>
            </a:pPr>
            <a:r>
              <a:rPr lang="hr-HR" altLang="en-US" sz="900">
                <a:latin typeface="Tahoma" panose="020B0604030504040204" pitchFamily="34" charset="0"/>
              </a:rPr>
              <a:t>Informacija kroz poruku kojom se želi utjecati na sugovornika. Da nešto napravi ili izbjegava, da neke osjećaje potencira ili izbjegava...</a:t>
            </a:r>
            <a:endParaRPr lang="en-GB" altLang="en-US" sz="900">
              <a:latin typeface="Tahoma" panose="020B0604030504040204" pitchFamily="34" charset="0"/>
            </a:endParaRPr>
          </a:p>
        </p:txBody>
      </p:sp>
    </p:spTree>
    <p:extLst>
      <p:ext uri="{BB962C8B-B14F-4D97-AF65-F5344CB8AC3E}">
        <p14:creationId xmlns:p14="http://schemas.microsoft.com/office/powerpoint/2010/main" val="95710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box(out)">
                                      <p:cBhvr>
                                        <p:cTn id="7" dur="500"/>
                                        <p:tgtEl>
                                          <p:spTgt spid="232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32453"/>
                                        </p:tgtEl>
                                        <p:attrNameLst>
                                          <p:attrName>style.visibility</p:attrName>
                                        </p:attrNameLst>
                                      </p:cBhvr>
                                      <p:to>
                                        <p:strVal val="visible"/>
                                      </p:to>
                                    </p:set>
                                    <p:animEffect transition="in" filter="checkerboard(across)">
                                      <p:cBhvr>
                                        <p:cTn id="12" dur="500"/>
                                        <p:tgtEl>
                                          <p:spTgt spid="23245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32461"/>
                                        </p:tgtEl>
                                        <p:attrNameLst>
                                          <p:attrName>style.visibility</p:attrName>
                                        </p:attrNameLst>
                                      </p:cBhvr>
                                      <p:to>
                                        <p:strVal val="visible"/>
                                      </p:to>
                                    </p:set>
                                    <p:animEffect transition="in" filter="box(out)">
                                      <p:cBhvr>
                                        <p:cTn id="16" dur="500"/>
                                        <p:tgtEl>
                                          <p:spTgt spid="2324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32454"/>
                                        </p:tgtEl>
                                        <p:attrNameLst>
                                          <p:attrName>style.visibility</p:attrName>
                                        </p:attrNameLst>
                                      </p:cBhvr>
                                      <p:to>
                                        <p:strVal val="visible"/>
                                      </p:to>
                                    </p:set>
                                    <p:animEffect transition="in" filter="checkerboard(across)">
                                      <p:cBhvr>
                                        <p:cTn id="21" dur="500"/>
                                        <p:tgtEl>
                                          <p:spTgt spid="232454"/>
                                        </p:tgtEl>
                                      </p:cBhvr>
                                    </p:animEffect>
                                  </p:childTnLst>
                                </p:cTn>
                              </p:par>
                            </p:childTnLst>
                          </p:cTn>
                        </p:par>
                        <p:par>
                          <p:cTn id="22" fill="hold" nodeType="afterGroup">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232462"/>
                                        </p:tgtEl>
                                        <p:attrNameLst>
                                          <p:attrName>style.visibility</p:attrName>
                                        </p:attrNameLst>
                                      </p:cBhvr>
                                      <p:to>
                                        <p:strVal val="visible"/>
                                      </p:to>
                                    </p:set>
                                    <p:animEffect transition="in" filter="box(out)">
                                      <p:cBhvr>
                                        <p:cTn id="25" dur="500"/>
                                        <p:tgtEl>
                                          <p:spTgt spid="2324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32455"/>
                                        </p:tgtEl>
                                        <p:attrNameLst>
                                          <p:attrName>style.visibility</p:attrName>
                                        </p:attrNameLst>
                                      </p:cBhvr>
                                      <p:to>
                                        <p:strVal val="visible"/>
                                      </p:to>
                                    </p:set>
                                    <p:animEffect transition="in" filter="box(out)">
                                      <p:cBhvr>
                                        <p:cTn id="30" dur="500"/>
                                        <p:tgtEl>
                                          <p:spTgt spid="232455"/>
                                        </p:tgtEl>
                                      </p:cBhvr>
                                    </p:animEffect>
                                  </p:childTnLst>
                                </p:cTn>
                              </p:par>
                            </p:childTnLst>
                          </p:cTn>
                        </p:par>
                        <p:par>
                          <p:cTn id="31" fill="hold" nodeType="afterGroup">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232456"/>
                                        </p:tgtEl>
                                        <p:attrNameLst>
                                          <p:attrName>style.visibility</p:attrName>
                                        </p:attrNameLst>
                                      </p:cBhvr>
                                      <p:to>
                                        <p:strVal val="visible"/>
                                      </p:to>
                                    </p:set>
                                    <p:animEffect transition="in" filter="box(out)">
                                      <p:cBhvr>
                                        <p:cTn id="34" dur="500"/>
                                        <p:tgtEl>
                                          <p:spTgt spid="2324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32458"/>
                                        </p:tgtEl>
                                        <p:attrNameLst>
                                          <p:attrName>style.visibility</p:attrName>
                                        </p:attrNameLst>
                                      </p:cBhvr>
                                      <p:to>
                                        <p:strVal val="visible"/>
                                      </p:to>
                                    </p:set>
                                    <p:animEffect transition="in" filter="box(out)">
                                      <p:cBhvr>
                                        <p:cTn id="39" dur="500"/>
                                        <p:tgtEl>
                                          <p:spTgt spid="23245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232463"/>
                                        </p:tgtEl>
                                        <p:attrNameLst>
                                          <p:attrName>style.visibility</p:attrName>
                                        </p:attrNameLst>
                                      </p:cBhvr>
                                      <p:to>
                                        <p:strVal val="visible"/>
                                      </p:to>
                                    </p:set>
                                    <p:animEffect transition="in" filter="box(out)">
                                      <p:cBhvr>
                                        <p:cTn id="44" dur="500"/>
                                        <p:tgtEl>
                                          <p:spTgt spid="23246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232464"/>
                                        </p:tgtEl>
                                        <p:attrNameLst>
                                          <p:attrName>style.visibility</p:attrName>
                                        </p:attrNameLst>
                                      </p:cBhvr>
                                      <p:to>
                                        <p:strVal val="visible"/>
                                      </p:to>
                                    </p:set>
                                    <p:animEffect transition="in" filter="box(out)">
                                      <p:cBhvr>
                                        <p:cTn id="49" dur="500"/>
                                        <p:tgtEl>
                                          <p:spTgt spid="23246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232459"/>
                                        </p:tgtEl>
                                        <p:attrNameLst>
                                          <p:attrName>style.visibility</p:attrName>
                                        </p:attrNameLst>
                                      </p:cBhvr>
                                      <p:to>
                                        <p:strVal val="visible"/>
                                      </p:to>
                                    </p:set>
                                    <p:animEffect transition="in" filter="box(out)">
                                      <p:cBhvr>
                                        <p:cTn id="54" dur="500"/>
                                        <p:tgtEl>
                                          <p:spTgt spid="23245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232465"/>
                                        </p:tgtEl>
                                        <p:attrNameLst>
                                          <p:attrName>style.visibility</p:attrName>
                                        </p:attrNameLst>
                                      </p:cBhvr>
                                      <p:to>
                                        <p:strVal val="visible"/>
                                      </p:to>
                                    </p:set>
                                    <p:animEffect transition="in" filter="box(out)">
                                      <p:cBhvr>
                                        <p:cTn id="59" dur="500"/>
                                        <p:tgtEl>
                                          <p:spTgt spid="23246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232466"/>
                                        </p:tgtEl>
                                        <p:attrNameLst>
                                          <p:attrName>style.visibility</p:attrName>
                                        </p:attrNameLst>
                                      </p:cBhvr>
                                      <p:to>
                                        <p:strVal val="visible"/>
                                      </p:to>
                                    </p:set>
                                    <p:animEffect transition="in" filter="box(out)">
                                      <p:cBhvr>
                                        <p:cTn id="64" dur="500"/>
                                        <p:tgtEl>
                                          <p:spTgt spid="23246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32" fill="hold" grpId="0" nodeType="clickEffect">
                                  <p:stCondLst>
                                    <p:cond delay="0"/>
                                  </p:stCondLst>
                                  <p:childTnLst>
                                    <p:set>
                                      <p:cBhvr>
                                        <p:cTn id="68" dur="1" fill="hold">
                                          <p:stCondLst>
                                            <p:cond delay="0"/>
                                          </p:stCondLst>
                                        </p:cTn>
                                        <p:tgtEl>
                                          <p:spTgt spid="232457"/>
                                        </p:tgtEl>
                                        <p:attrNameLst>
                                          <p:attrName>style.visibility</p:attrName>
                                        </p:attrNameLst>
                                      </p:cBhvr>
                                      <p:to>
                                        <p:strVal val="visible"/>
                                      </p:to>
                                    </p:set>
                                    <p:animEffect transition="in" filter="box(out)">
                                      <p:cBhvr>
                                        <p:cTn id="69" dur="500"/>
                                        <p:tgtEl>
                                          <p:spTgt spid="23245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32" fill="hold" grpId="0" nodeType="clickEffect">
                                  <p:stCondLst>
                                    <p:cond delay="0"/>
                                  </p:stCondLst>
                                  <p:childTnLst>
                                    <p:set>
                                      <p:cBhvr>
                                        <p:cTn id="73" dur="1" fill="hold">
                                          <p:stCondLst>
                                            <p:cond delay="0"/>
                                          </p:stCondLst>
                                        </p:cTn>
                                        <p:tgtEl>
                                          <p:spTgt spid="232467"/>
                                        </p:tgtEl>
                                        <p:attrNameLst>
                                          <p:attrName>style.visibility</p:attrName>
                                        </p:attrNameLst>
                                      </p:cBhvr>
                                      <p:to>
                                        <p:strVal val="visible"/>
                                      </p:to>
                                    </p:set>
                                    <p:animEffect transition="in" filter="box(out)">
                                      <p:cBhvr>
                                        <p:cTn id="74" dur="500"/>
                                        <p:tgtEl>
                                          <p:spTgt spid="23246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232468"/>
                                        </p:tgtEl>
                                        <p:attrNameLst>
                                          <p:attrName>style.visibility</p:attrName>
                                        </p:attrNameLst>
                                      </p:cBhvr>
                                      <p:to>
                                        <p:strVal val="visible"/>
                                      </p:to>
                                    </p:set>
                                    <p:animEffect transition="in" filter="box(out)">
                                      <p:cBhvr>
                                        <p:cTn id="79" dur="500"/>
                                        <p:tgtEl>
                                          <p:spTgt spid="23246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32" fill="hold" grpId="0" nodeType="clickEffect">
                                  <p:stCondLst>
                                    <p:cond delay="0"/>
                                  </p:stCondLst>
                                  <p:childTnLst>
                                    <p:set>
                                      <p:cBhvr>
                                        <p:cTn id="83" dur="1" fill="hold">
                                          <p:stCondLst>
                                            <p:cond delay="0"/>
                                          </p:stCondLst>
                                        </p:cTn>
                                        <p:tgtEl>
                                          <p:spTgt spid="232460"/>
                                        </p:tgtEl>
                                        <p:attrNameLst>
                                          <p:attrName>style.visibility</p:attrName>
                                        </p:attrNameLst>
                                      </p:cBhvr>
                                      <p:to>
                                        <p:strVal val="visible"/>
                                      </p:to>
                                    </p:set>
                                    <p:animEffect transition="in" filter="box(out)">
                                      <p:cBhvr>
                                        <p:cTn id="84" dur="500"/>
                                        <p:tgtEl>
                                          <p:spTgt spid="23246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32" fill="hold" grpId="0" nodeType="clickEffect">
                                  <p:stCondLst>
                                    <p:cond delay="0"/>
                                  </p:stCondLst>
                                  <p:childTnLst>
                                    <p:set>
                                      <p:cBhvr>
                                        <p:cTn id="88" dur="1" fill="hold">
                                          <p:stCondLst>
                                            <p:cond delay="0"/>
                                          </p:stCondLst>
                                        </p:cTn>
                                        <p:tgtEl>
                                          <p:spTgt spid="232469"/>
                                        </p:tgtEl>
                                        <p:attrNameLst>
                                          <p:attrName>style.visibility</p:attrName>
                                        </p:attrNameLst>
                                      </p:cBhvr>
                                      <p:to>
                                        <p:strVal val="visible"/>
                                      </p:to>
                                    </p:set>
                                    <p:animEffect transition="in" filter="box(out)">
                                      <p:cBhvr>
                                        <p:cTn id="89" dur="500"/>
                                        <p:tgtEl>
                                          <p:spTgt spid="23246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grpId="0" nodeType="clickEffect">
                                  <p:stCondLst>
                                    <p:cond delay="0"/>
                                  </p:stCondLst>
                                  <p:childTnLst>
                                    <p:set>
                                      <p:cBhvr>
                                        <p:cTn id="93" dur="1" fill="hold">
                                          <p:stCondLst>
                                            <p:cond delay="0"/>
                                          </p:stCondLst>
                                        </p:cTn>
                                        <p:tgtEl>
                                          <p:spTgt spid="232470"/>
                                        </p:tgtEl>
                                        <p:attrNameLst>
                                          <p:attrName>style.visibility</p:attrName>
                                        </p:attrNameLst>
                                      </p:cBhvr>
                                      <p:to>
                                        <p:strVal val="visible"/>
                                      </p:to>
                                    </p:set>
                                    <p:animEffect transition="in" filter="box(out)">
                                      <p:cBhvr>
                                        <p:cTn id="94" dur="500"/>
                                        <p:tgtEl>
                                          <p:spTgt spid="23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autoUpdateAnimBg="0"/>
      <p:bldP spid="232455" grpId="0" animBg="1"/>
      <p:bldP spid="232456" grpId="0" autoUpdateAnimBg="0"/>
      <p:bldP spid="232457" grpId="0" autoUpdateAnimBg="0"/>
      <p:bldP spid="232458" grpId="0" autoUpdateAnimBg="0"/>
      <p:bldP spid="232459" grpId="0" autoUpdateAnimBg="0"/>
      <p:bldP spid="232460" grpId="0" autoUpdateAnimBg="0"/>
      <p:bldP spid="232461" grpId="0" autoUpdateAnimBg="0"/>
      <p:bldP spid="232462" grpId="0" autoUpdateAnimBg="0"/>
      <p:bldP spid="232463" grpId="0" autoUpdateAnimBg="0"/>
      <p:bldP spid="232464" grpId="0" autoUpdateAnimBg="0"/>
      <p:bldP spid="232465" grpId="0" autoUpdateAnimBg="0"/>
      <p:bldP spid="232466" grpId="0" autoUpdateAnimBg="0"/>
      <p:bldP spid="232467" grpId="0" autoUpdateAnimBg="0"/>
      <p:bldP spid="232468" grpId="0" autoUpdateAnimBg="0"/>
      <p:bldP spid="232469" grpId="0" autoUpdateAnimBg="0"/>
      <p:bldP spid="232470"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2527</Words>
  <Application>Microsoft Office PowerPoint</Application>
  <PresentationFormat>On-screen Show (4:3)</PresentationFormat>
  <Paragraphs>375</Paragraphs>
  <Slides>62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Calibri</vt:lpstr>
      <vt:lpstr>Latha</vt:lpstr>
      <vt:lpstr>Rockwell Extra Bold</vt:lpstr>
      <vt:lpstr>Tahoma</vt:lpstr>
      <vt:lpstr>Wingdings</vt:lpstr>
      <vt:lpstr>Office Theme</vt:lpstr>
      <vt:lpstr>Bitmap Image</vt:lpstr>
      <vt:lpstr>   Trening“ Odnosi s medijima”   </vt:lpstr>
      <vt:lpstr> “Govor je dar Bogova!” Kvintilijan </vt:lpstr>
      <vt:lpstr>PowerPoint Presentation</vt:lpstr>
      <vt:lpstr>PowerPoint Presentation</vt:lpstr>
      <vt:lpstr>PowerPoint Presentation</vt:lpstr>
      <vt:lpstr>PowerPoint Presentation</vt:lpstr>
      <vt:lpstr>PowerPoint Presentation</vt:lpstr>
      <vt:lpstr>Riječi </vt:lpstr>
      <vt:lpstr>PowerPoint Presentation</vt:lpstr>
      <vt:lpstr>PowerPoint Presentation</vt:lpstr>
      <vt:lpstr>4. KOMUNIKACIJA</vt:lpstr>
      <vt:lpstr>Odnosi s javnošću naspram odnosa sa medijima </vt:lpstr>
      <vt:lpstr>Komunikacijska matematika</vt:lpstr>
      <vt:lpstr>Komunikacijska matematika </vt:lpstr>
      <vt:lpstr>Potencijal komuniciranja</vt:lpstr>
      <vt:lpstr>PowerPoint Presentation</vt:lpstr>
      <vt:lpstr>Kako komunicirati?</vt:lpstr>
      <vt:lpstr>Šta se mora u radu sa novinarima</vt:lpstr>
      <vt:lpstr>Šta se ne smije </vt:lpstr>
      <vt:lpstr>Priprema informacija za javnost</vt:lpstr>
      <vt:lpstr>Utvrđivanje ključnih tačaka u medijskom planu</vt:lpstr>
      <vt:lpstr>Pisanje za medije </vt:lpstr>
      <vt:lpstr>Postavljanje okvira za pričanje priče</vt:lpstr>
      <vt:lpstr>Iz ugla vijesti </vt:lpstr>
      <vt:lpstr>Poruka</vt:lpstr>
      <vt:lpstr>Priprema za intervju </vt:lpstr>
      <vt:lpstr>KAKO!?</vt:lpstr>
      <vt:lpstr>Intervju </vt:lpstr>
      <vt:lpstr>Taktike </vt:lpstr>
      <vt:lpstr>Kontrola </vt:lpstr>
      <vt:lpstr>Tehnike premoštavanja</vt:lpstr>
      <vt:lpstr>Naglašavanje poruke </vt:lpstr>
      <vt:lpstr>Naglašavanje – varijacija </vt:lpstr>
      <vt:lpstr>PRAVILA</vt:lpstr>
      <vt:lpstr>Još pravila...</vt:lpstr>
      <vt:lpstr>Govor tijela i izrazi lica</vt:lpstr>
      <vt:lpstr>Govor tijela i izrazi lica</vt:lpstr>
      <vt:lpstr>Govor tijela i izrazi lica</vt:lpstr>
      <vt:lpstr>?</vt:lpstr>
      <vt:lpstr>?</vt:lpstr>
      <vt:lpstr>?</vt:lpstr>
      <vt:lpstr>?</vt:lpstr>
      <vt:lpstr>?</vt:lpstr>
      <vt:lpstr>?</vt:lpstr>
      <vt:lpstr>?</vt:lpstr>
      <vt:lpstr>PowerPoint Presentation</vt:lpstr>
      <vt:lpstr>Gađenje</vt:lpstr>
      <vt:lpstr>Bijes </vt:lpstr>
      <vt:lpstr>Strah</vt:lpstr>
      <vt:lpstr>Tuga</vt:lpstr>
      <vt:lpstr>Sreća</vt:lpstr>
      <vt:lpstr>Iznenađenje</vt:lpstr>
      <vt:lpstr>Prezir </vt:lpstr>
      <vt:lpstr>Bazično ponašanje</vt:lpstr>
      <vt:lpstr>Kriza </vt:lpstr>
      <vt:lpstr>PowerPoint Presentation</vt:lpstr>
      <vt:lpstr>PowerPoint Presentation</vt:lpstr>
      <vt:lpstr>Odgovor na kritiku je prikladan u sljedećim slučajevima, osim u neuobičajenim okolnostima: </vt:lpstr>
      <vt:lpstr>Kad reagovati!?</vt:lpstr>
      <vt:lpstr>Kad NE reagovati!?</vt:lpstr>
      <vt:lpstr>KRIZA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Sanela Tunovic</dc:creator>
  <cp:lastModifiedBy>Sanela Tunovic</cp:lastModifiedBy>
  <cp:revision>49</cp:revision>
  <dcterms:created xsi:type="dcterms:W3CDTF">2014-06-25T20:59:43Z</dcterms:created>
  <dcterms:modified xsi:type="dcterms:W3CDTF">2018-09-07T07:33:45Z</dcterms:modified>
</cp:coreProperties>
</file>