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0" r:id="rId2"/>
    <p:sldId id="261" r:id="rId3"/>
    <p:sldId id="263" r:id="rId4"/>
    <p:sldId id="267" r:id="rId5"/>
    <p:sldId id="268" r:id="rId6"/>
    <p:sldId id="269" r:id="rId7"/>
    <p:sldId id="271" r:id="rId8"/>
    <p:sldId id="272" r:id="rId9"/>
    <p:sldId id="274" r:id="rId10"/>
    <p:sldId id="275" r:id="rId11"/>
    <p:sldId id="308" r:id="rId12"/>
    <p:sldId id="315" r:id="rId13"/>
    <p:sldId id="317" r:id="rId14"/>
    <p:sldId id="318" r:id="rId15"/>
    <p:sldId id="320" r:id="rId16"/>
    <p:sldId id="321" r:id="rId17"/>
    <p:sldId id="322" r:id="rId18"/>
    <p:sldId id="325" r:id="rId19"/>
    <p:sldId id="347" r:id="rId20"/>
    <p:sldId id="348" r:id="rId21"/>
    <p:sldId id="349" r:id="rId22"/>
    <p:sldId id="350" r:id="rId23"/>
    <p:sldId id="351" r:id="rId24"/>
    <p:sldId id="355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7" r:id="rId35"/>
    <p:sldId id="36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4FAA7-3D4C-4DC2-87BD-17A1A526519E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2D802-0497-47C4-882B-CF6B4F5E8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23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172736CE-3C20-43F5-84E3-B41BCD574C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00067A0-E241-4F3D-BC8C-3D2FE14B6284}" type="slidenum">
              <a:rPr lang="en-US" altLang="en-US" smtClean="0">
                <a:latin typeface="Arial" panose="020B0604020202020204" pitchFamily="34" charset="0"/>
              </a:rPr>
              <a:pPr/>
              <a:t>5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1AD1AD5-8AF6-4770-BD1E-3C66AB4CE3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C28FD31-C9FC-45DE-9AC4-BA706D0A0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105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892042FF-234A-4B50-851F-0CA737A522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8E7149D-4A1F-4F68-87BB-8ED5C2CAAB60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66810DC-DDDC-4F98-B767-43B23507AC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D608AB3C-A836-425F-A239-D77733BC2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15900" indent="-215900" defTabSz="860425" eaLnBrk="1" hangingPunct="1"/>
            <a:r>
              <a:rPr lang="en-US" altLang="en-US" b="1" u="sng" dirty="0">
                <a:latin typeface="Times New Roman" panose="02020603050405020304" pitchFamily="18" charset="0"/>
                <a:cs typeface="Arial" panose="020B0604020202020204" pitchFamily="34" charset="0"/>
              </a:rPr>
              <a:t>Develop Financial Picture:</a:t>
            </a:r>
          </a:p>
          <a:p>
            <a:pPr marL="646113" lvl="1" indent="-215900" defTabSz="860425" eaLnBrk="1" hangingPunct="1">
              <a:buFontTx/>
              <a:buChar char="•"/>
            </a:pPr>
            <a:r>
              <a:rPr lang="en-US" altLang="en-US" u="sng" dirty="0">
                <a:latin typeface="Times New Roman" panose="02020603050405020304" pitchFamily="18" charset="0"/>
                <a:cs typeface="Arial" panose="020B0604020202020204" pitchFamily="34" charset="0"/>
              </a:rPr>
              <a:t>Complete</a:t>
            </a: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 financial picture</a:t>
            </a:r>
          </a:p>
          <a:p>
            <a:pPr marL="646113" lvl="1" indent="-215900" defTabSz="860425" eaLnBrk="1" hangingPunct="1"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Develop through informants and witnesses</a:t>
            </a:r>
          </a:p>
          <a:p>
            <a:pPr marL="646113" lvl="1" indent="-215900" defTabSz="860425" eaLnBrk="1" hangingPunct="1"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Corroborate with documents</a:t>
            </a:r>
          </a:p>
          <a:p>
            <a:pPr marL="646113" lvl="1" indent="-215900" defTabSz="860425" eaLnBrk="1" hangingPunct="1">
              <a:buFontTx/>
              <a:buChar char="•"/>
            </a:pPr>
            <a:r>
              <a:rPr lang="en-US" altLang="en-US" u="sng" dirty="0">
                <a:latin typeface="Times New Roman" panose="02020603050405020304" pitchFamily="18" charset="0"/>
                <a:cs typeface="Arial" panose="020B0604020202020204" pitchFamily="34" charset="0"/>
              </a:rPr>
              <a:t>Documents:</a:t>
            </a:r>
            <a:endParaRPr lang="en-US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1076325" lvl="2" indent="-215900" defTabSz="860425" eaLnBrk="1" hangingPunct="1">
              <a:buFontTx/>
              <a:buChar char="•"/>
            </a:pPr>
            <a:r>
              <a:rPr lang="en-US" altLang="en-US" u="sng" dirty="0">
                <a:latin typeface="Times New Roman" panose="02020603050405020304" pitchFamily="18" charset="0"/>
                <a:cs typeface="Arial" panose="020B0604020202020204" pitchFamily="34" charset="0"/>
              </a:rPr>
              <a:t>Take time to gather and review</a:t>
            </a:r>
          </a:p>
          <a:p>
            <a:pPr marL="1076325" lvl="2" indent="-215900" defTabSz="860425" eaLnBrk="1" hangingPunct="1">
              <a:buFontTx/>
              <a:buChar char="•"/>
            </a:pPr>
            <a:r>
              <a:rPr lang="en-US" altLang="en-US" u="sng" dirty="0">
                <a:latin typeface="Times New Roman" panose="02020603050405020304" pitchFamily="18" charset="0"/>
                <a:cs typeface="Arial" panose="020B0604020202020204" pitchFamily="34" charset="0"/>
              </a:rPr>
              <a:t>Review all documents thoroughly</a:t>
            </a:r>
          </a:p>
          <a:p>
            <a:pPr marL="1076325" lvl="2" indent="-215900" defTabSz="860425" eaLnBrk="1" hangingPunct="1">
              <a:buFontTx/>
              <a:buChar char="•"/>
            </a:pPr>
            <a:r>
              <a:rPr lang="en-US" altLang="en-US" u="sng" dirty="0">
                <a:latin typeface="Times New Roman" panose="02020603050405020304" pitchFamily="18" charset="0"/>
                <a:cs typeface="Arial" panose="020B0604020202020204" pitchFamily="34" charset="0"/>
              </a:rPr>
              <a:t>Documents provide the key to the case</a:t>
            </a:r>
          </a:p>
          <a:p>
            <a:pPr marL="1076325" lvl="2" indent="-215900" defTabSz="860425" eaLnBrk="1" hangingPunct="1">
              <a:buFontTx/>
              <a:buChar char="•"/>
            </a:pPr>
            <a:r>
              <a:rPr lang="en-US" altLang="en-US" b="1" u="sng" dirty="0">
                <a:latin typeface="Times New Roman" panose="02020603050405020304" pitchFamily="18" charset="0"/>
                <a:cs typeface="Arial" panose="020B0604020202020204" pitchFamily="34" charset="0"/>
              </a:rPr>
              <a:t>Documents do not lie.</a:t>
            </a:r>
          </a:p>
          <a:p>
            <a:pPr marL="1076325" lvl="2" indent="-215900" defTabSz="860425" eaLnBrk="1" hangingPunct="1"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Documents:</a:t>
            </a:r>
          </a:p>
          <a:p>
            <a:pPr marL="1939925" lvl="4" indent="-215900" defTabSz="860425" eaLnBrk="1" hangingPunct="1">
              <a:buFontTx/>
              <a:buAutoNum type="arabicPeriod"/>
            </a:pP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Corroborate informants and witnesses</a:t>
            </a:r>
          </a:p>
          <a:p>
            <a:pPr marL="1939925" lvl="4" indent="-215900" defTabSz="860425" eaLnBrk="1" hangingPunct="1">
              <a:buFontTx/>
              <a:buAutoNum type="arabicPeriod"/>
            </a:pP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Provide the evidence to support an unlawful activity proceeds (Drug) case</a:t>
            </a:r>
          </a:p>
          <a:p>
            <a:pPr marL="1939925" lvl="4" indent="-215900" defTabSz="860425" eaLnBrk="1" hangingPunct="1">
              <a:buFontTx/>
              <a:buAutoNum type="arabicPeriod"/>
            </a:pP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Identify co-conspirators and conspiratorial acts</a:t>
            </a:r>
          </a:p>
          <a:p>
            <a:pPr marL="1939925" lvl="4" indent="-215900" defTabSz="860425" eaLnBrk="1" hangingPunct="1">
              <a:buFontTx/>
              <a:buAutoNum type="arabicPeriod"/>
            </a:pP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Provide leads to stash houses and counting houses</a:t>
            </a:r>
          </a:p>
          <a:p>
            <a:pPr marL="1939925" lvl="4" indent="-215900" defTabSz="860425" eaLnBrk="1" hangingPunct="1">
              <a:buFontTx/>
              <a:buAutoNum type="arabicPeriod"/>
            </a:pP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Document evidence of money laundering</a:t>
            </a:r>
          </a:p>
          <a:p>
            <a:pPr marL="1939925" lvl="4" indent="-215900" defTabSz="860425" eaLnBrk="1" hangingPunct="1">
              <a:buFontTx/>
              <a:buAutoNum type="arabicPeriod"/>
            </a:pP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Identify financial witnesses</a:t>
            </a:r>
          </a:p>
          <a:p>
            <a:pPr marL="1939925" lvl="4" indent="-215900" defTabSz="860425" eaLnBrk="1" hangingPunct="1">
              <a:buFontTx/>
              <a:buAutoNum type="arabicPeriod"/>
            </a:pP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Document assets, including those in nominee names</a:t>
            </a:r>
          </a:p>
          <a:p>
            <a:pPr marL="1939925" lvl="4" indent="-215900" defTabSz="860425" eaLnBrk="1" hangingPunct="1">
              <a:buFontTx/>
              <a:buAutoNum type="arabicPeriod"/>
            </a:pP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Assets lead to seizure and forfeiture</a:t>
            </a:r>
          </a:p>
        </p:txBody>
      </p:sp>
    </p:spTree>
    <p:extLst>
      <p:ext uri="{BB962C8B-B14F-4D97-AF65-F5344CB8AC3E}">
        <p14:creationId xmlns:p14="http://schemas.microsoft.com/office/powerpoint/2010/main" val="3315993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7921E37F-9A62-43FE-8A7F-7CF4839BD4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51BCF41-6FE4-49AB-AAAA-63AB712FE98C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1DB279E8-5403-4100-91BA-AE2ACE2ED7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44EED13-B42C-4259-AFD8-3B3DB346B7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846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4ABB776E-991C-4937-9117-73766BB8F2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1E8CAD5-04E6-4AB0-8CB3-0E588EA0FB48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285FD619-7B8C-46B4-A0D3-C0D2E1098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61C096D4-CD5C-471C-B213-733CAE1DDD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961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0517D-65D7-43DA-AB08-4F6FAEB9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E9F18-C8D8-44A0-B701-90D1099AF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27A39-0C21-4D15-A2F2-53713CB69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1163-0C70-47D0-819D-FB9053C05F50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03454-4DB1-4B78-B2ED-0CD182759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DD5BA-30B1-4EE1-8D4B-1C8D3BB43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0B06-EF1C-475B-809B-BEF5A8BA6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1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7259E-9E72-4B44-92A4-7BEB141A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CA4F9-6795-4DC7-AE56-1E69CB1C5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CFDAE-DE5D-495C-A453-70357595C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1163-0C70-47D0-819D-FB9053C05F50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E7116-7910-4857-9C69-2055EC29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8167C-C7E8-4BF5-A331-816867A07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0B06-EF1C-475B-809B-BEF5A8BA6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1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5B92F5-8AF6-43DC-B2EE-7D5761D29E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2423B6-CA63-4389-8807-E691B1220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CEBFB-3D21-4464-8FD6-88C9BED9F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1163-0C70-47D0-819D-FB9053C05F50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5D59F-5CF1-45CD-9566-68AC0CC4B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B3D65-46B9-4186-8334-21BC7055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0B06-EF1C-475B-809B-BEF5A8BA6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56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DE7CC-449C-4C41-BC44-C1D282B3AF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B923A-5027-45C6-AF45-077AD2D5A6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DDBA5-1806-4C99-AD41-BBF40763E2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4489-CB78-45CE-938A-D420089423E8}" type="slidenum">
              <a:rPr lang="sr-Cyrl-CS" altLang="en-US"/>
              <a:pPr>
                <a:defRPr/>
              </a:pPr>
              <a:t>‹#›</a:t>
            </a:fld>
            <a:endParaRPr lang="sr-Cyrl-CS" altLang="en-US"/>
          </a:p>
        </p:txBody>
      </p:sp>
    </p:spTree>
    <p:extLst>
      <p:ext uri="{BB962C8B-B14F-4D97-AF65-F5344CB8AC3E}">
        <p14:creationId xmlns:p14="http://schemas.microsoft.com/office/powerpoint/2010/main" val="327196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D7084B18-A0D2-4EE6-932F-E7B7AAC94D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F9443-4CB7-4401-9570-4AD4BD0E1469}" type="datetimeFigureOut">
              <a:rPr lang="en-US"/>
              <a:pPr>
                <a:defRPr/>
              </a:pPr>
              <a:t>5/26/2018</a:t>
            </a:fld>
            <a:endParaRPr lang="en-US" dirty="0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92D0D900-6228-41B0-915B-967F658B1B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B944D63D-775F-43B4-9CAB-7FFB14F4E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83FF2-D7FB-4E87-8AB2-35369AF81E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897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9413-CB22-4B76-81EA-A410EB917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6583A-9ED3-42C1-9D7A-60437F9F4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D9F5A-85E7-4D07-A360-25AF9650F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1163-0C70-47D0-819D-FB9053C05F50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03152-0EEB-4EE3-A6ED-005A30FA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98C0B-A002-44DE-A07E-76298AC7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0B06-EF1C-475B-809B-BEF5A8BA6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6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F9CD8-C237-4029-8710-552F686BA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A992A-2827-4CF2-8E22-DFD67B6E1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A9FD1-989E-4649-A604-4D7E170BE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1163-0C70-47D0-819D-FB9053C05F50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F333A-582F-4594-B734-4CD8EF80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DCF17-EDA9-42B6-88F8-3E767C68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0B06-EF1C-475B-809B-BEF5A8BA6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1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C1CBA-157C-4AAF-8934-CC4864989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F8A13-0568-4A95-87E9-1D3041462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8A548-D2D9-45C4-B0EA-6071DE80E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EB1A7-A74F-45A3-9054-94786CC14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1163-0C70-47D0-819D-FB9053C05F50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1BAA2-F02D-4ECA-8312-6455CDB9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4048F-69CF-4378-B0F6-8730B1CE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0B06-EF1C-475B-809B-BEF5A8BA6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2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ECFF1-A98A-4E84-8549-993F5477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E9083-33A3-413F-A435-0FE09FD0B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79559-78AB-4D60-9BC8-7653D5274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5922A3-118B-42B8-A682-477F02A349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5FC0BA-EDE2-4AF3-BF98-C2D076D160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6EF3A9-5BC0-4875-B1AD-C423F853D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1163-0C70-47D0-819D-FB9053C05F50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B04EE6-B943-4B85-9354-1116DE9F0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50F01C-3B60-4E75-85AD-FF2DBF06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0B06-EF1C-475B-809B-BEF5A8BA6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6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041B1-6C7B-475F-81B5-EC6E98E94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3F074D-E415-4E19-A691-9ADD63F8E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1163-0C70-47D0-819D-FB9053C05F50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AC04A-68BF-4D66-863C-20A1CD116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95E5A-55F8-4397-A189-C6DED81A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0B06-EF1C-475B-809B-BEF5A8BA6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77E181-1886-4160-913E-CAAE8D51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1163-0C70-47D0-819D-FB9053C05F50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26232D-28ED-42C0-BE68-2DDA82AD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004A2-50C9-410D-81CF-E9E9B867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0B06-EF1C-475B-809B-BEF5A8BA6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8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421C8-23FD-40C7-B397-AECB02A96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A17EC-3F4B-42BD-AE48-534F90BB0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88C1E-C325-44FB-80CF-E06433F88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877D8-CA2B-4A61-A2AB-D3C3810FB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1163-0C70-47D0-819D-FB9053C05F50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7A5A9-C301-4831-9463-B167213D7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90986-067D-4951-850C-A84B6ABF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0B06-EF1C-475B-809B-BEF5A8BA6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0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93EB-B9C8-4CA8-816F-D6DFF3C3C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0122F5-3A0F-47BA-90BD-D3E25C68EC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E4211-920E-4FB4-9502-5CA9B9D06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C16F2-9AE8-45B5-B305-36AB0F691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1163-0C70-47D0-819D-FB9053C05F50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CB656-6C4D-4B57-9CAE-8FD8B362D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63899-4936-4EE4-9BA1-ACD61D7C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0B06-EF1C-475B-809B-BEF5A8BA6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6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984759-CA04-4684-9BA4-3DE3F936B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A9A2C-F17D-454D-9D74-7DB829253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8EB75-817C-4216-9360-9370A5C97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71163-0C70-47D0-819D-FB9053C05F50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3058D-0A36-4BD8-8CDD-3E99359E7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A9D9A-128E-4DD1-AA65-B4895C34C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A0B06-EF1C-475B-809B-BEF5A8BA6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2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>
            <a:extLst>
              <a:ext uri="{FF2B5EF4-FFF2-40B4-BE49-F238E27FC236}">
                <a16:creationId xmlns:a16="http://schemas.microsoft.com/office/drawing/2014/main" id="{58927D0D-DA7B-479E-8642-419E636164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3450" y="2193871"/>
            <a:ext cx="3733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123" name="Group 6">
            <a:extLst>
              <a:ext uri="{FF2B5EF4-FFF2-40B4-BE49-F238E27FC236}">
                <a16:creationId xmlns:a16="http://schemas.microsoft.com/office/drawing/2014/main" id="{83332397-FE47-4B1D-893D-7922246CF816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6051608"/>
            <a:ext cx="9067800" cy="366713"/>
            <a:chOff x="144" y="3850"/>
            <a:chExt cx="5664" cy="231"/>
          </a:xfrm>
        </p:grpSpPr>
        <p:sp>
          <p:nvSpPr>
            <p:cNvPr id="5128" name="Rectangle 7">
              <a:extLst>
                <a:ext uri="{FF2B5EF4-FFF2-40B4-BE49-F238E27FC236}">
                  <a16:creationId xmlns:a16="http://schemas.microsoft.com/office/drawing/2014/main" id="{3C809268-5469-457E-9D51-1E04CDD2B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888"/>
              <a:ext cx="5424" cy="144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5129" name="Text Box 8">
              <a:extLst>
                <a:ext uri="{FF2B5EF4-FFF2-40B4-BE49-F238E27FC236}">
                  <a16:creationId xmlns:a16="http://schemas.microsoft.com/office/drawing/2014/main" id="{B63B908B-7495-4488-BF6A-70FA28B45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50"/>
              <a:ext cx="9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8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1D30C27-6023-4412-B540-5A2800418496}"/>
              </a:ext>
            </a:extLst>
          </p:cNvPr>
          <p:cNvSpPr/>
          <p:nvPr/>
        </p:nvSpPr>
        <p:spPr>
          <a:xfrm>
            <a:off x="2116269" y="2736502"/>
            <a:ext cx="55271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Tehnike finansijske istrage</a:t>
            </a:r>
            <a:endParaRPr kumimoji="1"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kumimoji="1"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1"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Jim May</a:t>
            </a:r>
          </a:p>
          <a:p>
            <a:pPr>
              <a:defRPr/>
            </a:pPr>
            <a:r>
              <a:rPr kumimoji="1"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381/61/242/1675</a:t>
            </a:r>
          </a:p>
        </p:txBody>
      </p:sp>
    </p:spTree>
    <p:extLst>
      <p:ext uri="{BB962C8B-B14F-4D97-AF65-F5344CB8AC3E}">
        <p14:creationId xmlns:p14="http://schemas.microsoft.com/office/powerpoint/2010/main" val="301656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2">
            <a:extLst>
              <a:ext uri="{FF2B5EF4-FFF2-40B4-BE49-F238E27FC236}">
                <a16:creationId xmlns:a16="http://schemas.microsoft.com/office/drawing/2014/main" id="{2F1C310C-5BA1-4033-BC87-EDF7DEB83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389911-303B-42C0-8AE6-DE95FCB9AD0E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 dirty="0"/>
          </a:p>
        </p:txBody>
      </p:sp>
      <p:sp>
        <p:nvSpPr>
          <p:cNvPr id="19459" name="TextBox 1">
            <a:extLst>
              <a:ext uri="{FF2B5EF4-FFF2-40B4-BE49-F238E27FC236}">
                <a16:creationId xmlns:a16="http://schemas.microsoft.com/office/drawing/2014/main" id="{360FF7C2-D041-45FF-9603-3E963693B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0666" y="735955"/>
            <a:ext cx="78486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2800" b="1" u="sng" dirty="0">
                <a:solidFill>
                  <a:srgbClr val="FF0000"/>
                </a:solidFill>
              </a:rPr>
              <a:t>Koraci u okviru istražnog postupka</a:t>
            </a:r>
            <a:endParaRPr lang="en-US" altLang="en-US" sz="2800" b="1" u="sng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/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1. </a:t>
            </a:r>
            <a:r>
              <a:rPr lang="sr-Latn-RS" altLang="en-US" sz="2400" dirty="0">
                <a:solidFill>
                  <a:srgbClr val="002060"/>
                </a:solidFill>
              </a:rPr>
              <a:t>Otkrivanje zločina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2. </a:t>
            </a:r>
            <a:r>
              <a:rPr lang="sr-Latn-RS" altLang="en-US" sz="2400" dirty="0">
                <a:solidFill>
                  <a:srgbClr val="002060"/>
                </a:solidFill>
              </a:rPr>
              <a:t>Identifikovanje elemenata krivičnog dela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3. </a:t>
            </a:r>
            <a:r>
              <a:rPr lang="sr-Latn-RS" altLang="en-US" sz="2400" dirty="0">
                <a:solidFill>
                  <a:srgbClr val="002060"/>
                </a:solidFill>
              </a:rPr>
              <a:t>Razrada plana istrage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4. </a:t>
            </a:r>
            <a:r>
              <a:rPr lang="sr-Latn-RS" altLang="en-US" sz="2400" dirty="0">
                <a:solidFill>
                  <a:srgbClr val="002060"/>
                </a:solidFill>
              </a:rPr>
              <a:t>Prikupljanje dokaza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5. </a:t>
            </a:r>
            <a:r>
              <a:rPr lang="sr-Latn-RS" altLang="en-US" sz="2400" dirty="0">
                <a:solidFill>
                  <a:srgbClr val="002060"/>
                </a:solidFill>
              </a:rPr>
              <a:t>Analiza dokaza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6. </a:t>
            </a:r>
            <a:r>
              <a:rPr lang="sr-Latn-RS" altLang="en-US" sz="2400" dirty="0">
                <a:solidFill>
                  <a:srgbClr val="002060"/>
                </a:solidFill>
              </a:rPr>
              <a:t>Sažetak dokaza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7. </a:t>
            </a:r>
            <a:r>
              <a:rPr lang="sr-Latn-RS" altLang="en-US" sz="2400" dirty="0">
                <a:solidFill>
                  <a:srgbClr val="002060"/>
                </a:solidFill>
              </a:rPr>
              <a:t>Priprema krivičnog izveštaja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8. </a:t>
            </a:r>
            <a:r>
              <a:rPr lang="sr-Latn-RS" altLang="en-US" sz="2400" dirty="0">
                <a:solidFill>
                  <a:srgbClr val="002060"/>
                </a:solidFill>
              </a:rPr>
              <a:t>Priprema optužnice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9. </a:t>
            </a:r>
            <a:r>
              <a:rPr lang="sr-Latn-RS" altLang="en-US" sz="2400" dirty="0">
                <a:solidFill>
                  <a:srgbClr val="002060"/>
                </a:solidFill>
              </a:rPr>
              <a:t>Priprema za suđenje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10. </a:t>
            </a:r>
            <a:r>
              <a:rPr lang="sr-Latn-RS" altLang="en-US" sz="2400" dirty="0">
                <a:solidFill>
                  <a:srgbClr val="002060"/>
                </a:solidFill>
              </a:rPr>
              <a:t>Sudski postupak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11. </a:t>
            </a:r>
            <a:r>
              <a:rPr lang="sr-Latn-RS" altLang="en-US" sz="2400" dirty="0">
                <a:solidFill>
                  <a:srgbClr val="002060"/>
                </a:solidFill>
              </a:rPr>
              <a:t>Povraćaj nezakonito stečene imovine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55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>
            <a:extLst>
              <a:ext uri="{FF2B5EF4-FFF2-40B4-BE49-F238E27FC236}">
                <a16:creationId xmlns:a16="http://schemas.microsoft.com/office/drawing/2014/main" id="{5C1C7962-B8FA-4021-9F08-3C3289A2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E30160-8FAE-4892-B5EC-089C23ADF213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 dirty="0"/>
          </a:p>
        </p:txBody>
      </p:sp>
      <p:sp>
        <p:nvSpPr>
          <p:cNvPr id="36867" name="TextBox 2">
            <a:extLst>
              <a:ext uri="{FF2B5EF4-FFF2-40B4-BE49-F238E27FC236}">
                <a16:creationId xmlns:a16="http://schemas.microsoft.com/office/drawing/2014/main" id="{E30A8439-8FBB-416F-A8EC-B89CB1504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141" y="1018480"/>
            <a:ext cx="7265964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sr-Latn-R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Prikupljanje dokaza</a:t>
            </a:r>
            <a:endParaRPr lang="en-US" alt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„Metoda ormara za kartoteku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Dokumenta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Latn-R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Zvanični zahtevi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sr-Latn-R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Tužilac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Latn-R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Sudski nalog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sr-Latn-RS" alt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Nalog za pretres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Svedočenje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sr-Latn-R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Svedoci</a:t>
            </a:r>
            <a:endParaRPr lang="en-US" altLang="en-US" sz="2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r>
              <a:rPr lang="sr-Latn-RS" alt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Istražni dosijei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r-Latn-R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Latn-RS" alt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Namera</a:t>
            </a:r>
            <a:endParaRPr lang="en-US" altLang="en-US" sz="2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sr-Latn-RS" alt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Oduzimanje imovine</a:t>
            </a:r>
            <a:endParaRPr lang="en-US" altLang="en-US" sz="2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sr-Latn-RS" alt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Pitanja odbrane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 za privremeno zamrzavanje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9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1">
            <a:extLst>
              <a:ext uri="{FF2B5EF4-FFF2-40B4-BE49-F238E27FC236}">
                <a16:creationId xmlns:a16="http://schemas.microsoft.com/office/drawing/2014/main" id="{4452153C-8B8F-4907-A6EA-74F9B3CF8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FE0066-77C2-4503-87B0-FF66D93F8FCA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 dirty="0"/>
          </a:p>
        </p:txBody>
      </p:sp>
      <p:sp>
        <p:nvSpPr>
          <p:cNvPr id="45059" name="TextBox 2">
            <a:extLst>
              <a:ext uri="{FF2B5EF4-FFF2-40B4-BE49-F238E27FC236}">
                <a16:creationId xmlns:a16="http://schemas.microsoft.com/office/drawing/2014/main" id="{49C29C2A-C4FC-4F65-AE09-DE9FDE3F9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982" y="1460111"/>
            <a:ext cx="7691511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u="sng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u="sng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 </a:t>
            </a:r>
            <a:r>
              <a:rPr lang="sr-Latn-R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dokaza</a:t>
            </a:r>
            <a:endParaRPr lang="en-US" alt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Razvoj tragova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koji ukazuju na druge dokaze ili svedočenja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Utvrđivanje količine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korišćenje u izveštaje/optužnici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663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44BE28B-C08C-46B0-9D77-E23C1A983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7921" y="578896"/>
            <a:ext cx="6939280" cy="9683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sr-Latn-R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Tragovi 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F836B03-E9C9-4D17-97F4-A4D2F9353D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07920" y="1547270"/>
            <a:ext cx="6736080" cy="47386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sr-Latn-R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Imena (uključujući i su-konspiratore)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sr-Latn-R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sr-Latn-R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Telefonski brojevi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sr-Latn-R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Lista telefonskih poziva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sr-Latn-R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Lični telefoni/adresari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sr-Latn-R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Primaoci pošte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sr-Latn-R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Faks prepiska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sr-Latn-RS" sz="3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Imovina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sr-Latn-RS" sz="3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Bankovne informacije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sr-Latn-R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Imena fiktivnih preduzeća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sr-Latn-RS" sz="3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Imena kandidata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sr-Latn-R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Treće strane/nevini vlasnici</a:t>
            </a: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9C566B96-AF53-4678-BA57-DE127CD8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E516EF-19EB-43B2-9262-2ECE42814E50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68448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613E21D-EDEF-4D1E-9CC7-5B93F392F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4688" y="1199320"/>
            <a:ext cx="8302625" cy="6159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r-Latn-R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Tragovi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sr-Latn-R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nastavak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0DA7ED4-C2BE-431D-9640-0B2A7E28F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33638" y="1943100"/>
            <a:ext cx="6834162" cy="41529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sr-Latn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Fakture/priznanice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sr-Latn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Poslovne evidencije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sr-Latn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Troškovi valute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sr-Latn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Sakupljanje otpada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sr-Latn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Glavna knjiga lekova </a:t>
            </a:r>
            <a:r>
              <a:rPr lang="sr-Latn-R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endParaRPr lang="sr-Latn-R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sr-Latn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Kockarska evidencija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sr-Latn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Fotografije/video zapisi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sr-Latn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Društvene mreže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sr-Latn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Karte i planovi puteva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sr-Latn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Evidencija putovanja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sr-Latn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Dnevnici vazduhoplova/plovila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sr-Latn-R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Poreska evidencija</a:t>
            </a:r>
            <a:r>
              <a:rPr lang="sr-Latn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sr-Latn-R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Finansijska obaveštajna jedinica</a:t>
            </a:r>
            <a:r>
              <a:rPr lang="sr-Latn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sr-Latn-RS" sz="3200" dirty="0">
              <a:solidFill>
                <a:srgbClr val="6400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sr-Latn-RS" sz="600" dirty="0">
              <a:solidFill>
                <a:srgbClr val="640064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sr-Latn-RS" sz="600" dirty="0">
              <a:solidFill>
                <a:srgbClr val="640064"/>
              </a:solidFill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1D53186C-2072-4850-BE1C-40E699B2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BDEE39-9BC2-4F94-B7EA-6B57400826F4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11026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3">
            <a:extLst>
              <a:ext uri="{FF2B5EF4-FFF2-40B4-BE49-F238E27FC236}">
                <a16:creationId xmlns:a16="http://schemas.microsoft.com/office/drawing/2014/main" id="{EAE2A1BB-D2E1-481B-AAE8-2715D75CA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300" y="1280483"/>
            <a:ext cx="9144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sr-Latn-R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izvoda iz banaka</a:t>
            </a:r>
            <a:b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tražiti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200" dirty="0"/>
          </a:p>
        </p:txBody>
      </p:sp>
      <p:sp>
        <p:nvSpPr>
          <p:cNvPr id="52227" name="Text Box 4">
            <a:extLst>
              <a:ext uri="{FF2B5EF4-FFF2-40B4-BE49-F238E27FC236}">
                <a16:creationId xmlns:a16="http://schemas.microsoft.com/office/drawing/2014/main" id="{CC6C6E2B-9C05-4782-8E98-3BCF89E36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2171700"/>
            <a:ext cx="7480300" cy="341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marL="414338" indent="-414338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Uglavnom viši bilansi u odnosu na poznate izvore prihoda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Uglavnom visoki depoziti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Tekući visoki depoziti nisu u skladu sa poznatim izvorom(ima) prihoda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Vremenski okvir i lokacija depozita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Depozit u zaokruženim brojevima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8" name="Slide Number Placeholder 4">
            <a:extLst>
              <a:ext uri="{FF2B5EF4-FFF2-40B4-BE49-F238E27FC236}">
                <a16:creationId xmlns:a16="http://schemas.microsoft.com/office/drawing/2014/main" id="{7C4A4671-3F96-4C12-B6CB-27CE027D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7C1F10-AD97-47B3-B071-3EE7C7E36B81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96894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>
            <a:extLst>
              <a:ext uri="{FF2B5EF4-FFF2-40B4-BE49-F238E27FC236}">
                <a16:creationId xmlns:a16="http://schemas.microsoft.com/office/drawing/2014/main" id="{5D6DED79-273E-4C20-ABB4-2450367B6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0609" y="1217885"/>
            <a:ext cx="8189546" cy="95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pl-PL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izvoda iz banaka</a:t>
            </a:r>
            <a:br>
              <a:rPr lang="pl-PL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Tražiti…</a:t>
            </a:r>
          </a:p>
        </p:txBody>
      </p:sp>
      <p:sp>
        <p:nvSpPr>
          <p:cNvPr id="53251" name="Text Box 4">
            <a:extLst>
              <a:ext uri="{FF2B5EF4-FFF2-40B4-BE49-F238E27FC236}">
                <a16:creationId xmlns:a16="http://schemas.microsoft.com/office/drawing/2014/main" id="{635FA187-E5A3-491E-93DE-CC5935CFB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124" y="2476035"/>
            <a:ext cx="8004517" cy="397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marL="414338" indent="-414338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451167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Depozite u valuti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Čekovni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pisani transferi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uglavnom u visokim iznosima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Transferi na druge račune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Telegrafski transfer novca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Nepostojanje aktivnosti po računu ili neaktivan period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2" name="Slide Number Placeholder 4">
            <a:extLst>
              <a:ext uri="{FF2B5EF4-FFF2-40B4-BE49-F238E27FC236}">
                <a16:creationId xmlns:a16="http://schemas.microsoft.com/office/drawing/2014/main" id="{093AF379-F2E1-4516-8635-40684530C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9BC6D92-37E4-4771-A80F-0B584584E660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87752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Box 5">
            <a:extLst>
              <a:ext uri="{FF2B5EF4-FFF2-40B4-BE49-F238E27FC236}">
                <a16:creationId xmlns:a16="http://schemas.microsoft.com/office/drawing/2014/main" id="{2887695C-10EE-44F1-BE1B-A643C1DF3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"/>
            <a:ext cx="868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pic>
        <p:nvPicPr>
          <p:cNvPr id="54276" name="Picture 2">
            <a:extLst>
              <a:ext uri="{FF2B5EF4-FFF2-40B4-BE49-F238E27FC236}">
                <a16:creationId xmlns:a16="http://schemas.microsoft.com/office/drawing/2014/main" id="{8739FEAA-B34F-43F7-A8C2-38F28776B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450" y="1171075"/>
            <a:ext cx="5696729" cy="545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CE528-33B2-4194-95E5-6A338D36B579}"/>
              </a:ext>
            </a:extLst>
          </p:cNvPr>
          <p:cNvSpPr txBox="1"/>
          <p:nvPr/>
        </p:nvSpPr>
        <p:spPr>
          <a:xfrm>
            <a:off x="7673433" y="2712400"/>
            <a:ext cx="21523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sr-Latn-R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vrednosne stavke koje treba istražiti</a:t>
            </a:r>
            <a:endParaRPr lang="en-US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5543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id="{3891135D-68CD-486B-8B65-FB5E545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FontTx/>
              <a:buNone/>
            </a:pPr>
            <a:fld id="{603AC872-2247-4178-ABAD-8593CDF53924}" type="slidenum">
              <a:rPr lang="en-US" altLang="en-US" sz="1800"/>
              <a:pPr lvl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530310D8-0DB5-4F80-8944-1F90866D28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16396" y="1482764"/>
            <a:ext cx="5435504" cy="6635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r-Latn-R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finansijskih evidencija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7A1F7BD6-6D11-41A8-BEAB-F73B0F7448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71589" y="2146300"/>
            <a:ext cx="7802112" cy="395732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sr-Latn-R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Stavite ih u bazu podataka / tabelu popu 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sr-Latn-R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table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itd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sr-Latn-R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Kasnije možete da sortirane, sabirate ukupne iznose, itd.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r-Latn-R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primer, sve valutne depozite, sve depozite iz određenog izvora, itd.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sr-Latn-R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Želite da kreirate „polja“ koja se mogu jednostavnije organizovati i sortirati kako biste uočili obrasce/modle, neobične transakcije, itd. 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sr-Latn-R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Koristite vremensku liniju, grafičke prikaze, šeme ili druge metode za organizovanje i praćenje transakcija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sr-Latn-R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Grafikoni protoka su odlični za praćenje i za identifikovanje imovine koja je vezana za nezakonite prihode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sr-Latn-R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 da budu jednostavni ili prilično kompleksni.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66065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1">
            <a:extLst>
              <a:ext uri="{FF2B5EF4-FFF2-40B4-BE49-F238E27FC236}">
                <a16:creationId xmlns:a16="http://schemas.microsoft.com/office/drawing/2014/main" id="{18F4E5FE-E96E-4E99-9BD0-1C530EAD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7683D1-E4CC-4F97-AD3B-7365BA2D9F48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 dirty="0"/>
          </a:p>
        </p:txBody>
      </p:sp>
      <p:pic>
        <p:nvPicPr>
          <p:cNvPr id="104451" name="Picture 2">
            <a:extLst>
              <a:ext uri="{FF2B5EF4-FFF2-40B4-BE49-F238E27FC236}">
                <a16:creationId xmlns:a16="http://schemas.microsoft.com/office/drawing/2014/main" id="{0A4CCEC8-EDE8-4895-9720-7D8101D00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81101"/>
            <a:ext cx="632460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TextBox 4">
            <a:extLst>
              <a:ext uri="{FF2B5EF4-FFF2-40B4-BE49-F238E27FC236}">
                <a16:creationId xmlns:a16="http://schemas.microsoft.com/office/drawing/2014/main" id="{12B4BB95-1DC3-41B5-B559-619952B7F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117" y="34290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1800" b="1" dirty="0"/>
              <a:t>komentar</a:t>
            </a: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4567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042A0-6D9B-4E6A-8D42-22C6D93981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3600" y="1371600"/>
            <a:ext cx="7302500" cy="482600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sr-Latn-R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Istražni postupak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r-Latn-R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Definicija: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Latn-R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Finansijska istraga</a:t>
            </a:r>
            <a:endParaRPr lang="en-US" sz="2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r-Latn-R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Organizovana, detaljna rekonstrukcija finansijskih transakcija tokom određenog vremenskog perioda fizičkog ili pravnog lica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r-Latn-R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Odakle dolazi novac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…?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r-Latn-R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Gde odlazi novac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…?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(Ponavljanje istog obrasca)***</a:t>
            </a:r>
          </a:p>
        </p:txBody>
      </p:sp>
      <p:sp>
        <p:nvSpPr>
          <p:cNvPr id="7171" name="Slide Number Placeholder 4">
            <a:extLst>
              <a:ext uri="{FF2B5EF4-FFF2-40B4-BE49-F238E27FC236}">
                <a16:creationId xmlns:a16="http://schemas.microsoft.com/office/drawing/2014/main" id="{92D032EC-141D-432C-9F1C-82E4FBC0B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91E7AD-96E2-4B18-B4CF-E3AA17FC9B55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8764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6E67997-F34A-4B5A-8CD8-87921A5AC1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r-Latn-R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Povraćaj sredstava</a:t>
            </a:r>
            <a:endParaRPr lang="sr-Cyrl-C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B4712C7-4311-4E4B-83B7-2E02FEF9A6F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450340"/>
            <a:ext cx="4724400" cy="472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sr-Latn-CS" dirty="0"/>
          </a:p>
          <a:p>
            <a:pPr eaLnBrk="1" hangingPunct="1">
              <a:defRPr/>
            </a:pP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Najteže kazne</a:t>
            </a:r>
            <a:endParaRPr lang="sr-Latn-C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Odvraćajući faktori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Uklanjanje instrumenata krivične delatnosti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Prekid krivične organizacije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Zaštita zajednice</a:t>
            </a:r>
            <a:endParaRPr lang="sr-Latn-C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116" name="Picture 4" descr="irs_vacuum_sucking_money_sm_wm">
            <a:extLst>
              <a:ext uri="{FF2B5EF4-FFF2-40B4-BE49-F238E27FC236}">
                <a16:creationId xmlns:a16="http://schemas.microsoft.com/office/drawing/2014/main" id="{4E9D3556-86C9-442B-8A5C-8CE13289E3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2209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5" descr="Cash-01-june">
            <a:extLst>
              <a:ext uri="{FF2B5EF4-FFF2-40B4-BE49-F238E27FC236}">
                <a16:creationId xmlns:a16="http://schemas.microsoft.com/office/drawing/2014/main" id="{32C4DF86-0E2A-4127-B914-1EF8BB2C91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910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82004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3C2589C-2CCF-45DD-AFBD-0267D3C72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9507" y="10287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r-Latn-R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Povraćaj sredstava</a:t>
            </a:r>
            <a:endParaRPr lang="sr-Cyrl-C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19048AB-5298-4DB4-8A97-CC19C22F4B7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2269587"/>
            <a:ext cx="4724400" cy="247474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sr-Latn-CS" dirty="0"/>
          </a:p>
          <a:p>
            <a:pPr eaLnBrk="1" hangingPunct="1">
              <a:defRPr/>
            </a:pP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Direktan ili indirektan uticaj na budžet</a:t>
            </a:r>
            <a:endParaRPr lang="sr-Latn-C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Podrška od strane Evropskog suda za ljudska prava</a:t>
            </a:r>
            <a:endParaRPr lang="sr-Cyrl-C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140" name="Picture 4" descr="irs_vacuum_sucking_money_sm_wm">
            <a:extLst>
              <a:ext uri="{FF2B5EF4-FFF2-40B4-BE49-F238E27FC236}">
                <a16:creationId xmlns:a16="http://schemas.microsoft.com/office/drawing/2014/main" id="{18336FF4-3575-408D-ADA0-0C79BA92B7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90800"/>
            <a:ext cx="2209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5" descr="Cash-01-june">
            <a:extLst>
              <a:ext uri="{FF2B5EF4-FFF2-40B4-BE49-F238E27FC236}">
                <a16:creationId xmlns:a16="http://schemas.microsoft.com/office/drawing/2014/main" id="{1112566D-0B0A-44E1-9ED4-9F73AA4896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910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70679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1">
            <a:extLst>
              <a:ext uri="{FF2B5EF4-FFF2-40B4-BE49-F238E27FC236}">
                <a16:creationId xmlns:a16="http://schemas.microsoft.com/office/drawing/2014/main" id="{9868E9CD-60CB-4F0F-AF72-B6B667F4F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C1F131-463E-46C3-99FC-50C29820DA47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 dirty="0"/>
          </a:p>
        </p:txBody>
      </p:sp>
      <p:sp>
        <p:nvSpPr>
          <p:cNvPr id="95235" name="TextBox 2">
            <a:extLst>
              <a:ext uri="{FF2B5EF4-FFF2-40B4-BE49-F238E27FC236}">
                <a16:creationId xmlns:a16="http://schemas.microsoft.com/office/drawing/2014/main" id="{0FF61B61-66F2-4569-9E0F-AA01BD3FA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009" y="748733"/>
            <a:ext cx="784860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u="sng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Načini oduzimanja imovinske koristi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oduzeto od počinilaca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isplata odgovarajućeg novčanog iznosa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lica kojima je imovinska korist prenesena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”…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R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znanje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 stečena preko činjenja krivičnog dela je premeštena</a:t>
            </a:r>
            <a:r>
              <a:rPr lang="en-GB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zaštita oštećene strane</a:t>
            </a:r>
            <a:r>
              <a:rPr lang="en-GB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08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Box 1">
            <a:extLst>
              <a:ext uri="{FF2B5EF4-FFF2-40B4-BE49-F238E27FC236}">
                <a16:creationId xmlns:a16="http://schemas.microsoft.com/office/drawing/2014/main" id="{4FC5F6FD-2B85-4F28-B0FF-025CC3585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8298" y="1478280"/>
            <a:ext cx="7467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Etička pitanja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99331" name="TextBox 2">
            <a:extLst>
              <a:ext uri="{FF2B5EF4-FFF2-40B4-BE49-F238E27FC236}">
                <a16:creationId xmlns:a16="http://schemas.microsoft.com/office/drawing/2014/main" id="{8D7008A0-403C-420B-B638-9DFDB9809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232" y="3012831"/>
            <a:ext cx="6208541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Pravičan postupak u skladu sa pravima građana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Vladavina prava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versus 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proizvodnja prihoda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Transparentno raspolaganje imovinom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025892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0188C07-34DC-42A6-9D9B-81A4FBB4A59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9801" y="3094892"/>
            <a:ext cx="3984674" cy="230710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sr-Latn-CS" dirty="0"/>
          </a:p>
          <a:p>
            <a:pPr>
              <a:buFont typeface="Arial" charset="0"/>
              <a:buNone/>
              <a:defRPr/>
            </a:pPr>
            <a:r>
              <a:rPr lang="sr-Latn-CS" sz="3600" b="1" dirty="0"/>
              <a:t>  </a:t>
            </a:r>
          </a:p>
          <a:p>
            <a:pPr>
              <a:buFont typeface="Arial" charset="0"/>
              <a:buNone/>
              <a:defRPr/>
            </a:pPr>
            <a:r>
              <a:rPr lang="nl-NL" sz="4800" b="1" dirty="0">
                <a:latin typeface="Times New Roman" pitchFamily="18" charset="0"/>
              </a:rPr>
              <a:t>HVALA VAM </a:t>
            </a:r>
            <a:r>
              <a:rPr lang="sr-Latn-CS" sz="4800" b="1" dirty="0">
                <a:latin typeface="Times New Roman" pitchFamily="18" charset="0"/>
              </a:rPr>
              <a:t>             </a:t>
            </a:r>
            <a:r>
              <a:rPr lang="nl-NL" sz="4800" b="1" dirty="0">
                <a:latin typeface="Times New Roman" pitchFamily="18" charset="0"/>
              </a:rPr>
              <a:t>NA PA</a:t>
            </a:r>
            <a:r>
              <a:rPr lang="sr-Latn-CS" sz="4800" b="1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nl-NL" sz="4800" b="1" dirty="0">
                <a:latin typeface="Times New Roman" pitchFamily="18" charset="0"/>
              </a:rPr>
              <a:t>NJI</a:t>
            </a:r>
            <a:r>
              <a:rPr lang="sr-Latn-CS" sz="3600" dirty="0"/>
              <a:t> </a:t>
            </a:r>
            <a:endParaRPr lang="en-US" sz="3600" dirty="0"/>
          </a:p>
        </p:txBody>
      </p:sp>
      <p:graphicFrame>
        <p:nvGraphicFramePr>
          <p:cNvPr id="115715" name="Object 2">
            <a:extLst>
              <a:ext uri="{FF2B5EF4-FFF2-40B4-BE49-F238E27FC236}">
                <a16:creationId xmlns:a16="http://schemas.microsoft.com/office/drawing/2014/main" id="{53DA23A4-4663-4715-86B0-FEBADFD484C5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6662234" y="2053883"/>
          <a:ext cx="2888166" cy="3473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lip" r:id="rId4" imgW="3192463" imgH="3749675" progId="MS_ClipArt_Gallery.2">
                  <p:embed/>
                </p:oleObj>
              </mc:Choice>
              <mc:Fallback>
                <p:oleObj name="Clip" r:id="rId4" imgW="3192463" imgH="3749675" progId="MS_ClipArt_Gallery.2">
                  <p:embed/>
                  <p:pic>
                    <p:nvPicPr>
                      <p:cNvPr id="115715" name="Object 2">
                        <a:extLst>
                          <a:ext uri="{FF2B5EF4-FFF2-40B4-BE49-F238E27FC236}">
                            <a16:creationId xmlns:a16="http://schemas.microsoft.com/office/drawing/2014/main" id="{53DA23A4-4663-4715-86B0-FEBADFD484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2234" y="2053883"/>
                        <a:ext cx="2888166" cy="3473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4" name="Picture 4">
            <a:extLst>
              <a:ext uri="{FF2B5EF4-FFF2-40B4-BE49-F238E27FC236}">
                <a16:creationId xmlns:a16="http://schemas.microsoft.com/office/drawing/2014/main" id="{030DEE48-7D6E-470A-8025-A1909FBCF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260" y="2630660"/>
            <a:ext cx="2084803" cy="194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5717" name="Picture 5" descr="CA0XIJST">
            <a:extLst>
              <a:ext uri="{FF2B5EF4-FFF2-40B4-BE49-F238E27FC236}">
                <a16:creationId xmlns:a16="http://schemas.microsoft.com/office/drawing/2014/main" id="{0836E85A-A31E-4940-BB66-39377158C22B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371600"/>
            <a:ext cx="1639888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07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>
            <a:extLst>
              <a:ext uri="{FF2B5EF4-FFF2-40B4-BE49-F238E27FC236}">
                <a16:creationId xmlns:a16="http://schemas.microsoft.com/office/drawing/2014/main" id="{D6A20973-5054-4BDD-9C1F-C0FC5FA0A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5C7371-AB44-4B7D-A4FD-B4B0BC6F33E8}" type="slidenum"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pPr eaLnBrk="1" hangingPunct="1"/>
              <a:t>25</a:t>
            </a:fld>
            <a:endParaRPr lang="en-US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339" name="TextBox 2">
            <a:extLst>
              <a:ext uri="{FF2B5EF4-FFF2-40B4-BE49-F238E27FC236}">
                <a16:creationId xmlns:a16="http://schemas.microsoft.com/office/drawing/2014/main" id="{4FCD087D-326D-46CF-8E1C-6564ADF7831E}"/>
              </a:ext>
            </a:extLst>
          </p:cNvPr>
          <p:cNvSpPr txBox="1">
            <a:spLocks noChangeArrowheads="1"/>
          </p:cNvSpPr>
          <p:nvPr/>
        </p:nvSpPr>
        <p:spPr bwMode="auto">
          <a:xfrm flipH="1" flipV="1">
            <a:off x="2470150" y="827088"/>
            <a:ext cx="7893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14340" name="TextBox 3">
            <a:extLst>
              <a:ext uri="{FF2B5EF4-FFF2-40B4-BE49-F238E27FC236}">
                <a16:creationId xmlns:a16="http://schemas.microsoft.com/office/drawing/2014/main" id="{7BEC68A5-EBFC-45D5-B1E1-87C106E0C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151" y="1498600"/>
            <a:ext cx="637383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R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Istrage korupcije</a:t>
            </a:r>
            <a:endParaRPr lang="en-US" alt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RS" alt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 faze</a:t>
            </a:r>
            <a:endParaRPr lang="en-US" altLang="en-US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Predikatno krivično delo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Povreda/šteta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Lična dobit</a:t>
            </a:r>
            <a:endParaRPr lang="en-GB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223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>
            <a:extLst>
              <a:ext uri="{FF2B5EF4-FFF2-40B4-BE49-F238E27FC236}">
                <a16:creationId xmlns:a16="http://schemas.microsoft.com/office/drawing/2014/main" id="{A39ED487-718C-4650-A12C-332DBA9050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76CFD5-1081-45FE-80B7-CEE7D47DCFB5}" type="slidenum"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pPr eaLnBrk="1" hangingPunct="1"/>
              <a:t>26</a:t>
            </a:fld>
            <a:endParaRPr lang="en-US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6387" name="TextBox 1">
            <a:extLst>
              <a:ext uri="{FF2B5EF4-FFF2-40B4-BE49-F238E27FC236}">
                <a16:creationId xmlns:a16="http://schemas.microsoft.com/office/drawing/2014/main" id="{8A2BBF48-E4E9-4352-BDC0-DA7D52F1D3E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285024" y="1673789"/>
            <a:ext cx="571851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Kršenje tenderske procedure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Zloupotreba službenog položaja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Pronevera 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Moguće pranje novca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Moguća utaja poreza/prevara</a:t>
            </a:r>
            <a:endParaRPr lang="en-GB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2">
            <a:extLst>
              <a:ext uri="{FF2B5EF4-FFF2-40B4-BE49-F238E27FC236}">
                <a16:creationId xmlns:a16="http://schemas.microsoft.com/office/drawing/2014/main" id="{5FBC231E-5AE2-40B0-8A77-3E27AE2D6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640" y="971452"/>
            <a:ext cx="510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Latn-R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Predikatna krivična dela</a:t>
            </a:r>
            <a:endParaRPr lang="en-GB" alt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24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2">
            <a:extLst>
              <a:ext uri="{FF2B5EF4-FFF2-40B4-BE49-F238E27FC236}">
                <a16:creationId xmlns:a16="http://schemas.microsoft.com/office/drawing/2014/main" id="{E7E7689E-8A85-45F4-90BD-AA5DC00F15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8DDAAC-4417-4981-8FD2-0D4F46E6C41C}" type="slidenum"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pPr eaLnBrk="1" hangingPunct="1"/>
              <a:t>27</a:t>
            </a:fld>
            <a:endParaRPr lang="en-US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7411" name="TextBox 1">
            <a:extLst>
              <a:ext uri="{FF2B5EF4-FFF2-40B4-BE49-F238E27FC236}">
                <a16:creationId xmlns:a16="http://schemas.microsoft.com/office/drawing/2014/main" id="{FE144851-FD15-4DA7-9953-DC4BA103F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0432" y="1056133"/>
            <a:ext cx="8830569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Latn-R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Povreda/šesta</a:t>
            </a:r>
            <a:endParaRPr lang="en-US" alt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R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Vladi i građanima</a:t>
            </a:r>
            <a:endParaRPr lang="en-US" altLang="en-US" sz="2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Praćenje sredstava iz javnog budžeta do glavnih izvođača radova</a:t>
            </a:r>
          </a:p>
          <a:p>
            <a:pPr eaLnBrk="1" hangingPunct="1"/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Analiziranje i praćenje isplata  prema glavnom izvođaču i podizvođačima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traže se troškovi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cross-contract expenses)</a:t>
            </a:r>
          </a:p>
          <a:p>
            <a:pPr eaLnBrk="1" hangingPunct="1"/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Raspored i poređenje sa ugovorom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identifikovanje i praćenje sumnjivih ili neuobičajenih rashod</a:t>
            </a:r>
          </a:p>
          <a:p>
            <a:pPr eaLnBrk="1" hangingPunct="1"/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Ispitivanje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koristeći Krivični zakonik</a:t>
            </a:r>
            <a:endParaRPr lang="en-GB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96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2">
            <a:extLst>
              <a:ext uri="{FF2B5EF4-FFF2-40B4-BE49-F238E27FC236}">
                <a16:creationId xmlns:a16="http://schemas.microsoft.com/office/drawing/2014/main" id="{05DB2196-E61E-4C26-AF81-6978EC4B10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47BC43-C56F-41EA-B2A0-508C78B99414}" type="slidenum"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pPr eaLnBrk="1" hangingPunct="1"/>
              <a:t>28</a:t>
            </a:fld>
            <a:endParaRPr lang="en-US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8435" name="TextBox 1">
            <a:extLst>
              <a:ext uri="{FF2B5EF4-FFF2-40B4-BE49-F238E27FC236}">
                <a16:creationId xmlns:a16="http://schemas.microsoft.com/office/drawing/2014/main" id="{BA418675-E9F2-4A8C-9D2F-33B51DE40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897" y="1597730"/>
            <a:ext cx="7030532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Latn-R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Tražite, tražite, tražite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!!!!</a:t>
            </a:r>
          </a:p>
          <a:p>
            <a:pPr algn="ctr" eaLnBrk="1" hangingPunct="1"/>
            <a:endParaRPr lang="en-US" altLang="en-US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Lažne fakture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Imena kandidata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Fiktivne kompanije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Transakcije koje se završavaju gotovinom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Advokatske kancelarije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Neuobičajene/neposlovne transakcije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23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2">
            <a:extLst>
              <a:ext uri="{FF2B5EF4-FFF2-40B4-BE49-F238E27FC236}">
                <a16:creationId xmlns:a16="http://schemas.microsoft.com/office/drawing/2014/main" id="{06C1DF0E-8FF5-4DDD-AE6D-418FB823BA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37CDC2-1CA5-4A08-81ED-BB29FDD7F4F3}" type="slidenum"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pPr eaLnBrk="1" hangingPunct="1"/>
              <a:t>29</a:t>
            </a:fld>
            <a:endParaRPr lang="en-US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9459" name="TextBox 1">
            <a:extLst>
              <a:ext uri="{FF2B5EF4-FFF2-40B4-BE49-F238E27FC236}">
                <a16:creationId xmlns:a16="http://schemas.microsoft.com/office/drawing/2014/main" id="{1B5A80BF-B815-4C6A-ADFE-5AE66F4AC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28904"/>
            <a:ext cx="8305800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Latn-R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Lična dobit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  <a:p>
            <a:pPr algn="ctr" eaLnBrk="1" hangingPunct="1"/>
            <a:endParaRPr lang="en-US" altLang="en-US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Finansijski profili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 se odnose na pojedince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Poreska uprava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prihodi, imovina, vozila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Finansijska obaveštajna jedinica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IST, IGT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</a:t>
            </a:r>
          </a:p>
          <a:p>
            <a:pPr eaLnBrk="1" hangingPunct="1"/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NBS…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informacija o bankovnim računima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Ministarstva centralne vlade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prihodi, plate, isplate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Ukupna finansijska rekonstrukcija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05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>
            <a:extLst>
              <a:ext uri="{FF2B5EF4-FFF2-40B4-BE49-F238E27FC236}">
                <a16:creationId xmlns:a16="http://schemas.microsoft.com/office/drawing/2014/main" id="{C91FA1C9-D41E-47D6-8619-C146C632E2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DC6198-9C1E-409E-8F50-301AD20A3ED1}" type="slidenum"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pPr eaLnBrk="1" hangingPunct="1"/>
              <a:t>3</a:t>
            </a:fld>
            <a:endParaRPr lang="en-US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D7520099-EF86-4C3E-82FD-992A522F46B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r-Latn-R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Integrisane istrage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9561F8C-6D0B-4F51-A046-22C5E5FF16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buNone/>
              <a:defRPr/>
            </a:pPr>
            <a:r>
              <a:rPr lang="sr-Latn-RS" dirty="0"/>
              <a:t>	</a:t>
            </a: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Dva pravca istrage:</a:t>
            </a:r>
          </a:p>
          <a:p>
            <a:pPr marL="609600" indent="-609600">
              <a:defRPr/>
            </a:pPr>
            <a:endParaRPr lang="sr-Latn-R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defRPr/>
            </a:pP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Predikatno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prethodno krivično delo</a:t>
            </a:r>
          </a:p>
          <a:p>
            <a:pPr marL="609600" indent="-609600">
              <a:defRPr/>
            </a:pP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Finansijski profil </a:t>
            </a:r>
          </a:p>
          <a:p>
            <a:pPr marL="609600" indent="-609600">
              <a:buNone/>
              <a:defRPr/>
            </a:pP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Vlasnika preduzeća</a:t>
            </a:r>
          </a:p>
          <a:p>
            <a:pPr marL="609600" indent="-609600">
              <a:buNone/>
              <a:defRPr/>
            </a:pP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Rukovodilac preduzeća</a:t>
            </a:r>
          </a:p>
          <a:p>
            <a:pPr marL="609600" indent="-609600">
              <a:buNone/>
              <a:defRPr/>
            </a:pPr>
            <a:endParaRPr lang="sr-Latn-RS" dirty="0">
              <a:solidFill>
                <a:srgbClr val="460989"/>
              </a:solidFill>
            </a:endParaRPr>
          </a:p>
        </p:txBody>
      </p:sp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93BB7BAA-E534-48EF-90BD-F252908EC7E4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29FED0B-0625-424B-A507-561680420C66}" type="slidenum">
              <a:rPr lang="en-US" alt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pPr algn="r" eaLnBrk="1" hangingPunct="1"/>
              <a:t>3</a:t>
            </a:fld>
            <a:endParaRPr lang="en-US" alt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7325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2">
            <a:extLst>
              <a:ext uri="{FF2B5EF4-FFF2-40B4-BE49-F238E27FC236}">
                <a16:creationId xmlns:a16="http://schemas.microsoft.com/office/drawing/2014/main" id="{5530B57B-1208-4AA3-B02C-0E3BE329EA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0E636F-0C79-4758-8E1D-AC48429513CE}" type="slidenum"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pPr eaLnBrk="1" hangingPunct="1"/>
              <a:t>30</a:t>
            </a:fld>
            <a:endParaRPr lang="en-US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0483" name="TextBox 1">
            <a:extLst>
              <a:ext uri="{FF2B5EF4-FFF2-40B4-BE49-F238E27FC236}">
                <a16:creationId xmlns:a16="http://schemas.microsoft.com/office/drawing/2014/main" id="{F4EB3F4B-184A-4658-8F7F-913C81C81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872703"/>
            <a:ext cx="79248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Latn-R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</a:t>
            </a:r>
            <a:endParaRPr lang="en-US" alt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Pratite transakcije </a:t>
            </a:r>
            <a:r>
              <a:rPr lang="sr-Latn-R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UNAPRED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glavnog izvođača ka podizvođačima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identifikujte sumnjive isplate i podizvođače i posebno pratite ta sredstva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Istovremeno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pratite pojedinačne bankovne i imovinske transakcije </a:t>
            </a:r>
            <a:r>
              <a:rPr lang="sr-Latn-R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UNAZAD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subjekata do povezanih pojedinaca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identifikujte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sr-Latn-R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GRANIČNO KRIVIČNO DELO</a:t>
            </a:r>
            <a:endParaRPr lang="en-GB" alt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19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2">
            <a:extLst>
              <a:ext uri="{FF2B5EF4-FFF2-40B4-BE49-F238E27FC236}">
                <a16:creationId xmlns:a16="http://schemas.microsoft.com/office/drawing/2014/main" id="{839E5F8E-9C90-4139-9744-5CAC30D7B9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A5B6EE-8BAF-4ACC-B830-1CCED3DF68FD}" type="slidenum"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pPr eaLnBrk="1" hangingPunct="1"/>
              <a:t>31</a:t>
            </a:fld>
            <a:endParaRPr lang="en-US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1507" name="TextBox 1">
            <a:extLst>
              <a:ext uri="{FF2B5EF4-FFF2-40B4-BE49-F238E27FC236}">
                <a16:creationId xmlns:a16="http://schemas.microsoft.com/office/drawing/2014/main" id="{EFC575F0-BFD4-46EE-A105-3E0718BB9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1713719"/>
            <a:ext cx="8077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Latn-R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Posebne istražne aktivnosti</a:t>
            </a:r>
          </a:p>
          <a:p>
            <a:pPr algn="ctr" eaLnBrk="1" hangingPunct="1"/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Tokom istrage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identifikovaće se opstrukcije, prikrivanja, dodatni pojedinci i kompanije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GB" alt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60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2">
            <a:extLst>
              <a:ext uri="{FF2B5EF4-FFF2-40B4-BE49-F238E27FC236}">
                <a16:creationId xmlns:a16="http://schemas.microsoft.com/office/drawing/2014/main" id="{EEA398A6-C487-4639-96C3-C0D5FE08C8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6DB666-5F2C-4E48-BCB2-2ADEBE515B17}" type="slidenum"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pPr eaLnBrk="1" hangingPunct="1"/>
              <a:t>32</a:t>
            </a:fld>
            <a:endParaRPr lang="en-US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2531" name="TextBox 1">
            <a:extLst>
              <a:ext uri="{FF2B5EF4-FFF2-40B4-BE49-F238E27FC236}">
                <a16:creationId xmlns:a16="http://schemas.microsoft.com/office/drawing/2014/main" id="{3AEF6317-5AA3-4680-8D4A-CBCFC06DB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779" y="1119792"/>
            <a:ext cx="8001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Budite radi da upotrebite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sporazum o priznanju krivičnog dela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zaštitu svedoka</a:t>
            </a: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kako biste išli od dna do vrha lanca delatnosti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Potreba za jednim ili više istražitelja kako bi se na jednom mesu rezimirale i objedinjavale sve informacije i dokazi koji su dobijeni tokom istrage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Zaštita i čuvanje dokaza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Sažetak dokaza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Priprema predmeta i predstavljanje za tužioca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Organizovanje istražnog paketa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R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Priprema krivičnog izveštaja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11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2">
            <a:extLst>
              <a:ext uri="{FF2B5EF4-FFF2-40B4-BE49-F238E27FC236}">
                <a16:creationId xmlns:a16="http://schemas.microsoft.com/office/drawing/2014/main" id="{94EFB1D7-B41F-41A5-8FD6-0F321A603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40020EB-9401-4F68-829F-A515B3BD0FC2}" type="slidenum"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pPr eaLnBrk="1" hangingPunct="1"/>
              <a:t>33</a:t>
            </a:fld>
            <a:endParaRPr lang="en-US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9D970BD-2E4D-435D-AE0E-82A277E3A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75340" y="2205892"/>
            <a:ext cx="7139353" cy="19199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r-Latn-RS" sz="3200" dirty="0">
                <a:solidFill>
                  <a:srgbClr val="002060"/>
                </a:solidFill>
              </a:rPr>
              <a:t>„Jednom kada ono što je pre bilo </a:t>
            </a:r>
            <a:r>
              <a:rPr lang="sr-Latn-RS" sz="3200" b="1" u="sng" dirty="0">
                <a:solidFill>
                  <a:srgbClr val="002060"/>
                </a:solidFill>
              </a:rPr>
              <a:t>ignorisano ili zabranjeno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sr-Latn-RS" sz="3200" dirty="0">
                <a:solidFill>
                  <a:srgbClr val="002060"/>
                </a:solidFill>
              </a:rPr>
              <a:t>postane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sr-Latn-RS" sz="3200" b="1" u="sng" dirty="0">
                <a:solidFill>
                  <a:srgbClr val="002060"/>
                </a:solidFill>
              </a:rPr>
              <a:t>prihvatljivo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sr-Latn-RS" sz="3200" dirty="0">
                <a:solidFill>
                  <a:srgbClr val="002060"/>
                </a:solidFill>
              </a:rPr>
              <a:t>to ubrzo posle toga postane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b="1" u="sng" dirty="0">
                <a:solidFill>
                  <a:srgbClr val="002060"/>
                </a:solidFill>
              </a:rPr>
              <a:t>norm</a:t>
            </a:r>
            <a:r>
              <a:rPr lang="sr-Latn-RS" sz="3200" b="1" u="sng" dirty="0">
                <a:solidFill>
                  <a:srgbClr val="002060"/>
                </a:solidFill>
              </a:rPr>
              <a:t>a</a:t>
            </a:r>
            <a:r>
              <a:rPr lang="en-US" sz="3200" dirty="0">
                <a:solidFill>
                  <a:srgbClr val="002060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967392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0188C07-34DC-42A6-9D9B-81A4FBB4A59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9801" y="3094892"/>
            <a:ext cx="3984674" cy="230710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sr-Latn-CS" dirty="0"/>
          </a:p>
          <a:p>
            <a:pPr>
              <a:buFont typeface="Arial" charset="0"/>
              <a:buNone/>
              <a:defRPr/>
            </a:pPr>
            <a:r>
              <a:rPr lang="sr-Latn-CS" sz="3600" b="1" dirty="0"/>
              <a:t>  </a:t>
            </a:r>
          </a:p>
          <a:p>
            <a:pPr>
              <a:buFont typeface="Arial" charset="0"/>
              <a:buNone/>
              <a:defRPr/>
            </a:pPr>
            <a:r>
              <a:rPr lang="nl-NL" sz="4800" b="1" dirty="0">
                <a:latin typeface="Times New Roman" pitchFamily="18" charset="0"/>
              </a:rPr>
              <a:t>HVALA VAM </a:t>
            </a:r>
            <a:r>
              <a:rPr lang="sr-Latn-CS" sz="4800" b="1" dirty="0">
                <a:latin typeface="Times New Roman" pitchFamily="18" charset="0"/>
              </a:rPr>
              <a:t>             </a:t>
            </a:r>
            <a:r>
              <a:rPr lang="nl-NL" sz="4800" b="1" dirty="0">
                <a:latin typeface="Times New Roman" pitchFamily="18" charset="0"/>
              </a:rPr>
              <a:t>NA PA</a:t>
            </a:r>
            <a:r>
              <a:rPr lang="sr-Latn-CS" sz="4800" b="1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nl-NL" sz="4800" b="1" dirty="0">
                <a:latin typeface="Times New Roman" pitchFamily="18" charset="0"/>
              </a:rPr>
              <a:t>NJI</a:t>
            </a:r>
            <a:r>
              <a:rPr lang="sr-Latn-CS" sz="3600" dirty="0"/>
              <a:t> </a:t>
            </a:r>
            <a:endParaRPr lang="en-US" sz="3600" dirty="0"/>
          </a:p>
        </p:txBody>
      </p:sp>
      <p:graphicFrame>
        <p:nvGraphicFramePr>
          <p:cNvPr id="115715" name="Object 2">
            <a:extLst>
              <a:ext uri="{FF2B5EF4-FFF2-40B4-BE49-F238E27FC236}">
                <a16:creationId xmlns:a16="http://schemas.microsoft.com/office/drawing/2014/main" id="{53DA23A4-4663-4715-86B0-FEBADFD484C5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6662234" y="2053883"/>
          <a:ext cx="2888166" cy="3473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lip" r:id="rId4" imgW="3192463" imgH="3749675" progId="MS_ClipArt_Gallery.2">
                  <p:embed/>
                </p:oleObj>
              </mc:Choice>
              <mc:Fallback>
                <p:oleObj name="Clip" r:id="rId4" imgW="3192463" imgH="3749675" progId="MS_ClipArt_Gallery.2">
                  <p:embed/>
                  <p:pic>
                    <p:nvPicPr>
                      <p:cNvPr id="115715" name="Object 2">
                        <a:extLst>
                          <a:ext uri="{FF2B5EF4-FFF2-40B4-BE49-F238E27FC236}">
                            <a16:creationId xmlns:a16="http://schemas.microsoft.com/office/drawing/2014/main" id="{53DA23A4-4663-4715-86B0-FEBADFD484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2234" y="2053883"/>
                        <a:ext cx="2888166" cy="3473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4" name="Picture 4">
            <a:extLst>
              <a:ext uri="{FF2B5EF4-FFF2-40B4-BE49-F238E27FC236}">
                <a16:creationId xmlns:a16="http://schemas.microsoft.com/office/drawing/2014/main" id="{030DEE48-7D6E-470A-8025-A1909FBCF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260" y="2630660"/>
            <a:ext cx="2084803" cy="194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5717" name="Picture 5" descr="CA0XIJST">
            <a:extLst>
              <a:ext uri="{FF2B5EF4-FFF2-40B4-BE49-F238E27FC236}">
                <a16:creationId xmlns:a16="http://schemas.microsoft.com/office/drawing/2014/main" id="{0836E85A-A31E-4940-BB66-39377158C22B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371600"/>
            <a:ext cx="1639888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46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>
            <a:extLst>
              <a:ext uri="{FF2B5EF4-FFF2-40B4-BE49-F238E27FC236}">
                <a16:creationId xmlns:a16="http://schemas.microsoft.com/office/drawing/2014/main" id="{7D7F77F5-F03B-4480-AA7D-6B36DDD02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37893A-66EC-496A-9DE8-124D465DF9B5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200" dirty="0"/>
          </a:p>
        </p:txBody>
      </p:sp>
      <p:pic>
        <p:nvPicPr>
          <p:cNvPr id="26627" name="Picture 16" descr="beach.jpg">
            <a:extLst>
              <a:ext uri="{FF2B5EF4-FFF2-40B4-BE49-F238E27FC236}">
                <a16:creationId xmlns:a16="http://schemas.microsoft.com/office/drawing/2014/main" id="{08BA5C71-5512-4C61-AA9D-0D4F59A85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03176"/>
            <a:ext cx="6597210" cy="517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13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2">
            <a:extLst>
              <a:ext uri="{FF2B5EF4-FFF2-40B4-BE49-F238E27FC236}">
                <a16:creationId xmlns:a16="http://schemas.microsoft.com/office/drawing/2014/main" id="{AC86E009-A939-474F-B5BF-F980812BDA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8C31959-B786-4864-9AE2-8104C58D431D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 dirty="0"/>
          </a:p>
        </p:txBody>
      </p:sp>
      <p:sp>
        <p:nvSpPr>
          <p:cNvPr id="9219" name="TextBox 1">
            <a:extLst>
              <a:ext uri="{FF2B5EF4-FFF2-40B4-BE49-F238E27FC236}">
                <a16:creationId xmlns:a16="http://schemas.microsoft.com/office/drawing/2014/main" id="{E6CA2C06-FE90-4BA7-8BE3-A5E01EA77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944" y="1443841"/>
            <a:ext cx="608935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         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sr-Latn-R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Alati vladavine prava</a:t>
            </a:r>
            <a:endParaRPr lang="en-US" altLang="en-US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Krivični zakonik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Zakon o krivičnom postupku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Zakon o sprečavanju pranja novca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Zakon o porezu na dohodak građana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Zakon o porezu na dobit pravnih lica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Zakon o PDV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Carinski zakon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Efektivni istražni postupci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Upotreba integrisanih finansijskih istraga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Oduzimanje imovine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Sporazum o priznanju krivičnog dela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Zaštita svedoka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r-Latn-R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Posvećenost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8208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3E02E805-374C-4202-B1EC-6E443B26B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9752" y="1166912"/>
            <a:ext cx="7075487" cy="8588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sr-Latn-R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Značaj finansijskih istraga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429B113E-68ED-4784-9292-F3827622D1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44396" y="1871003"/>
            <a:ext cx="7107237" cy="45707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sr-Latn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Pruža </a:t>
            </a:r>
            <a:r>
              <a:rPr lang="sr-Latn-R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</a:t>
            </a:r>
            <a:r>
              <a:rPr lang="sr-Latn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 ostala krivična dela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sr-Latn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pohlepa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sr-Latn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Ukazuje na </a:t>
            </a:r>
            <a:r>
              <a:rPr lang="sr-Latn-R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način života</a:t>
            </a:r>
            <a:endParaRPr lang="en-US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sr-Latn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Ukazuje na </a:t>
            </a:r>
            <a:r>
              <a:rPr lang="sr-Latn-R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korišćenje protivzakonito </a:t>
            </a:r>
            <a:r>
              <a:rPr lang="sr-Latn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stečenog novca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sr-Latn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Identifikuje </a:t>
            </a:r>
            <a:r>
              <a:rPr lang="sr-Latn-R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finansijske svedoke </a:t>
            </a:r>
            <a:r>
              <a:rPr lang="sr-Latn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suđenje</a:t>
            </a:r>
            <a:endParaRPr lang="en-US" dirty="0"/>
          </a:p>
        </p:txBody>
      </p:sp>
      <p:graphicFrame>
        <p:nvGraphicFramePr>
          <p:cNvPr id="10244" name="Object 6">
            <a:extLst>
              <a:ext uri="{FF2B5EF4-FFF2-40B4-BE49-F238E27FC236}">
                <a16:creationId xmlns:a16="http://schemas.microsoft.com/office/drawing/2014/main" id="{3B2DB31D-7DED-4C29-84D6-46DFD35A427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611993" y="5257445"/>
          <a:ext cx="1930400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rawing" r:id="rId4" imgW="1442301" imgH="1602557" progId="">
                  <p:embed/>
                </p:oleObj>
              </mc:Choice>
              <mc:Fallback>
                <p:oleObj name="Drawing" r:id="rId4" imgW="1442301" imgH="1602557" progId="">
                  <p:embed/>
                  <p:pic>
                    <p:nvPicPr>
                      <p:cNvPr id="10244" name="Object 6">
                        <a:extLst>
                          <a:ext uri="{FF2B5EF4-FFF2-40B4-BE49-F238E27FC236}">
                            <a16:creationId xmlns:a16="http://schemas.microsoft.com/office/drawing/2014/main" id="{3B2DB31D-7DED-4C29-84D6-46DFD35A42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1993" y="5257445"/>
                        <a:ext cx="1930400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4267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>
            <a:extLst>
              <a:ext uri="{FF2B5EF4-FFF2-40B4-BE49-F238E27FC236}">
                <a16:creationId xmlns:a16="http://schemas.microsoft.com/office/drawing/2014/main" id="{5796847E-66E9-4545-913A-F54DF94898E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981200" y="6278563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cs typeface="Arial" panose="020B0604020202020204" pitchFamily="34" charset="0"/>
              </a:rPr>
              <a:t>Starting the Financial Investigation</a:t>
            </a: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C9FF0E89-049E-433C-AE7C-6DAF00962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8200" y="6278563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3-</a:t>
            </a:r>
            <a:fld id="{008B265B-C604-49C6-9FC9-5BAC8744282E}" type="slidenum">
              <a:rPr lang="en-US" altLang="en-US" sz="1200"/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 dirty="0"/>
          </a:p>
        </p:txBody>
      </p:sp>
      <p:sp>
        <p:nvSpPr>
          <p:cNvPr id="12292" name="TextBox 6">
            <a:extLst>
              <a:ext uri="{FF2B5EF4-FFF2-40B4-BE49-F238E27FC236}">
                <a16:creationId xmlns:a16="http://schemas.microsoft.com/office/drawing/2014/main" id="{DE8713B0-DB3B-4BD8-83B5-3C2E3F29E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14" y="1231027"/>
            <a:ext cx="67564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Značaj finansijskih istraga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ClrTx/>
              <a:buSzTx/>
            </a:pPr>
            <a:r>
              <a:rPr lang="sr-Latn-R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Identifikuje dokazni materijal za suđenje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ClrTx/>
              <a:buSzTx/>
            </a:pPr>
            <a:endParaRPr lang="en-US" altLang="en-US" sz="2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ClrTx/>
              <a:buSzTx/>
            </a:pPr>
            <a:r>
              <a:rPr lang="sr-Latn-R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Potkrepljuje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svedočenje potkazivača, tajnih agenata, i ostalih svedoka na suđenju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</a:pP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ClrTx/>
              <a:buSzTx/>
            </a:pPr>
            <a:r>
              <a:rPr lang="sr-Latn-R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Obezbeđuje </a:t>
            </a:r>
            <a:r>
              <a:rPr lang="sr-Latn-R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dokaze za pranje novca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Latn-R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utvrđuje materijalnu korist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ClrTx/>
              <a:buSzTx/>
            </a:pP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ClrTx/>
              <a:buSzTx/>
            </a:pPr>
            <a:r>
              <a:rPr lang="sr-Latn-R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Prikazuje </a:t>
            </a:r>
            <a:r>
              <a:rPr lang="sr-Latn-R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neto vrednost</a:t>
            </a:r>
            <a:endParaRPr lang="en-US" altLang="en-US" sz="2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ClrTx/>
              <a:buSzTx/>
            </a:pP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ClrTx/>
              <a:buSzTx/>
            </a:pPr>
            <a:r>
              <a:rPr lang="sr-Latn-R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Latn-RS" altLang="en-US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denti</a:t>
            </a:r>
            <a:r>
              <a:rPr lang="sr-Latn-R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fikuje imovinu za konfiskovanje</a:t>
            </a:r>
            <a:endParaRPr lang="en-US" altLang="en-US" sz="2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147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8D54C2A-9701-4E60-A8A6-D3F1FD2E8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2871" y="986858"/>
            <a:ext cx="6666914" cy="1158875"/>
          </a:xfrm>
        </p:spPr>
        <p:txBody>
          <a:bodyPr vert="horz" lIns="90487" tIns="44450" rIns="90487" bIns="44450" rtlCol="0" anchor="ctr"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sr-Latn-R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Izrada finansijske slike/profila subjekta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0" descr="financial_picture">
            <a:extLst>
              <a:ext uri="{FF2B5EF4-FFF2-40B4-BE49-F238E27FC236}">
                <a16:creationId xmlns:a16="http://schemas.microsoft.com/office/drawing/2014/main" id="{DE1C9547-5156-477E-BE9D-B2C5D950718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1172" y="2145732"/>
            <a:ext cx="5641173" cy="3797868"/>
          </a:xfrm>
        </p:spPr>
      </p:pic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21D588C-C3DF-4CAD-9C3D-8D14CE067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F365AE-185B-482D-A187-0221F4AD81F6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8184474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>
            <a:extLst>
              <a:ext uri="{FF2B5EF4-FFF2-40B4-BE49-F238E27FC236}">
                <a16:creationId xmlns:a16="http://schemas.microsoft.com/office/drawing/2014/main" id="{B2E027E7-6639-45AF-AEBA-1270531C4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758061-551B-427D-AD9F-F88EFBA95A6A}" type="slidenum"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pPr eaLnBrk="1" hangingPunct="1"/>
              <a:t>8</a:t>
            </a:fld>
            <a:endParaRPr lang="en-US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81609235-EC6C-4E88-B3F5-9264AD51000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r-Latn-R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Finansijski profil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CDC4E6A-F486-494A-A7D2-5863403FD36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17952" y="2478752"/>
            <a:ext cx="7451448" cy="3356995"/>
          </a:xfrm>
        </p:spPr>
        <p:txBody>
          <a:bodyPr/>
          <a:lstStyle/>
          <a:p>
            <a:pPr eaLnBrk="1" hangingPunct="1">
              <a:defRPr/>
            </a:pP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Identifikovanje izvora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odakle dolaze sredstva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defRPr/>
            </a:pP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Identifikovanje destinacije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gde idu sredstva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defRPr/>
            </a:pPr>
            <a:r>
              <a:rPr lang="sr-Latn-R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Tokom određenog vremenskog perioda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Latn-R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identifikovanje imovine – nepokretnosti, vozila, bankovnih računa</a:t>
            </a: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transfera, </a:t>
            </a:r>
            <a:r>
              <a:rPr lang="sr-Latn-RS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itd</a:t>
            </a: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</a:p>
        </p:txBody>
      </p:sp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D03E0901-079F-4234-9D2D-37A10C55F4BE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8632DA8-0705-489D-947E-19CFD89C9AF9}" type="slidenum">
              <a:rPr lang="en-US" alt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pPr algn="r" eaLnBrk="1" hangingPunct="1"/>
              <a:t>8</a:t>
            </a:fld>
            <a:endParaRPr lang="en-US" alt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7970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8">
            <a:extLst>
              <a:ext uri="{FF2B5EF4-FFF2-40B4-BE49-F238E27FC236}">
                <a16:creationId xmlns:a16="http://schemas.microsoft.com/office/drawing/2014/main" id="{588F3B9E-7E1F-4863-A094-345C2F020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988" y="1030020"/>
            <a:ext cx="617139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Imovina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sr-Latn-R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Velika trojka</a:t>
            </a:r>
            <a:endParaRPr lang="en-US" altLang="en-US" sz="4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u="sng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Novac</a:t>
            </a:r>
            <a:r>
              <a:rPr lang="en-US" altLang="en-US" sz="2800" dirty="0">
                <a:solidFill>
                  <a:srgbClr val="002060"/>
                </a:solidFill>
              </a:rPr>
              <a:t>           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Nepokretnosti 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Vozila</a:t>
            </a:r>
            <a:r>
              <a:rPr lang="en-US" altLang="en-US" sz="2800" dirty="0">
                <a:solidFill>
                  <a:srgbClr val="002060"/>
                </a:solidFill>
              </a:rPr>
              <a:t>            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/>
          </a:p>
        </p:txBody>
      </p:sp>
      <p:pic>
        <p:nvPicPr>
          <p:cNvPr id="18435" name="Picture 4" descr="Picture1">
            <a:extLst>
              <a:ext uri="{FF2B5EF4-FFF2-40B4-BE49-F238E27FC236}">
                <a16:creationId xmlns:a16="http://schemas.microsoft.com/office/drawing/2014/main" id="{46E58977-34D4-40BE-B637-813B2FC7F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13" y="2031469"/>
            <a:ext cx="14097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2" descr="j0185670[1]">
            <a:extLst>
              <a:ext uri="{FF2B5EF4-FFF2-40B4-BE49-F238E27FC236}">
                <a16:creationId xmlns:a16="http://schemas.microsoft.com/office/drawing/2014/main" id="{9F2E2727-2623-447C-BAA4-B3A0DF2D1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66" y="3429000"/>
            <a:ext cx="9223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j0398525[1]">
            <a:extLst>
              <a:ext uri="{FF2B5EF4-FFF2-40B4-BE49-F238E27FC236}">
                <a16:creationId xmlns:a16="http://schemas.microsoft.com/office/drawing/2014/main" id="{9F3FFB09-3276-49A7-884D-6DBEDFC4C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56" y="4804495"/>
            <a:ext cx="129698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Slide Number Placeholder 7">
            <a:extLst>
              <a:ext uri="{FF2B5EF4-FFF2-40B4-BE49-F238E27FC236}">
                <a16:creationId xmlns:a16="http://schemas.microsoft.com/office/drawing/2014/main" id="{70281E40-4C97-45BD-978B-46C4E213A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6082ED-E879-487C-B13A-5D770A7AA110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58636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1069</Words>
  <Application>Microsoft Office PowerPoint</Application>
  <PresentationFormat>Widescreen</PresentationFormat>
  <Paragraphs>318</Paragraphs>
  <Slides>35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Book Antiqua</vt:lpstr>
      <vt:lpstr>Calibri</vt:lpstr>
      <vt:lpstr>Calibri Light</vt:lpstr>
      <vt:lpstr>Tahoma</vt:lpstr>
      <vt:lpstr>Times New Roman</vt:lpstr>
      <vt:lpstr>Verdana</vt:lpstr>
      <vt:lpstr>Wingdings</vt:lpstr>
      <vt:lpstr>Office Theme</vt:lpstr>
      <vt:lpstr>Drawing</vt:lpstr>
      <vt:lpstr>Clip</vt:lpstr>
      <vt:lpstr>PowerPoint Presentation</vt:lpstr>
      <vt:lpstr>PowerPoint Presentation</vt:lpstr>
      <vt:lpstr>Integrisane istrage</vt:lpstr>
      <vt:lpstr>PowerPoint Presentation</vt:lpstr>
      <vt:lpstr>Značaj finansijskih istraga</vt:lpstr>
      <vt:lpstr>PowerPoint Presentation</vt:lpstr>
      <vt:lpstr>Izrada finansijske slike/profila subjekta</vt:lpstr>
      <vt:lpstr>Finansijski profil</vt:lpstr>
      <vt:lpstr>PowerPoint Presentation</vt:lpstr>
      <vt:lpstr>PowerPoint Presentation</vt:lpstr>
      <vt:lpstr>PowerPoint Presentation</vt:lpstr>
      <vt:lpstr>PowerPoint Presentation</vt:lpstr>
      <vt:lpstr>Tragovi </vt:lpstr>
      <vt:lpstr>Tragovi, (nastavak)</vt:lpstr>
      <vt:lpstr>PowerPoint Presentation</vt:lpstr>
      <vt:lpstr>PowerPoint Presentation</vt:lpstr>
      <vt:lpstr>PowerPoint Presentation</vt:lpstr>
      <vt:lpstr>Analiza finansijskih evidencija</vt:lpstr>
      <vt:lpstr>PowerPoint Presentation</vt:lpstr>
      <vt:lpstr>Povraćaj sredstava</vt:lpstr>
      <vt:lpstr>Povraćaj sredstava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May</dc:creator>
  <cp:lastModifiedBy>Jim May</cp:lastModifiedBy>
  <cp:revision>3</cp:revision>
  <dcterms:created xsi:type="dcterms:W3CDTF">2018-05-26T11:02:09Z</dcterms:created>
  <dcterms:modified xsi:type="dcterms:W3CDTF">2018-05-26T11:07:55Z</dcterms:modified>
</cp:coreProperties>
</file>