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7165" autoAdjust="0"/>
  </p:normalViewPr>
  <p:slideViewPr>
    <p:cSldViewPr snapToGrid="0" snapToObjects="1">
      <p:cViewPr varScale="1">
        <p:scale>
          <a:sx n="86" d="100"/>
          <a:sy n="86" d="100"/>
        </p:scale>
        <p:origin x="-2296" y="-10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_rels/data2.xml.rels><?xml version="1.0" encoding="UTF-8" standalone="yes"?>
<Relationships xmlns="http://schemas.openxmlformats.org/package/2006/relationships"><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1" Type="http://schemas.openxmlformats.org/officeDocument/2006/relationships/image" Target="../media/image1.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BA04088-0D6F-334D-BA3A-270375F44989}" type="doc">
      <dgm:prSet loTypeId="urn:microsoft.com/office/officeart/2005/8/layout/chevron2" loCatId="" qsTypeId="urn:microsoft.com/office/officeart/2005/8/quickstyle/3D1" qsCatId="3D" csTypeId="urn:microsoft.com/office/officeart/2005/8/colors/accent1_2" csCatId="accent1" phldr="1"/>
      <dgm:spPr/>
      <dgm:t>
        <a:bodyPr/>
        <a:lstStyle/>
        <a:p>
          <a:endParaRPr lang="en-US"/>
        </a:p>
      </dgm:t>
    </dgm:pt>
    <dgm:pt modelId="{3F9952B6-2E51-BD44-9D56-0BD94F8B4F33}">
      <dgm:prSet phldrT="[Text]"/>
      <dgm:spPr/>
      <dgm:t>
        <a:bodyPr/>
        <a:lstStyle/>
        <a:p>
          <a:r>
            <a:rPr lang="ta-IN" dirty="0" smtClean="0"/>
            <a:t>Sveobuhvatnost</a:t>
          </a:r>
          <a:endParaRPr lang="en-US" dirty="0"/>
        </a:p>
      </dgm:t>
    </dgm:pt>
    <dgm:pt modelId="{18FEF173-C417-1F4D-9AE8-57AD67A36BCF}" type="parTrans" cxnId="{A7364614-2244-4245-B504-0941E2ED5227}">
      <dgm:prSet/>
      <dgm:spPr/>
      <dgm:t>
        <a:bodyPr/>
        <a:lstStyle/>
        <a:p>
          <a:endParaRPr lang="en-US"/>
        </a:p>
      </dgm:t>
    </dgm:pt>
    <dgm:pt modelId="{B6FBA0A6-283C-4043-9A5E-2F59F485494F}" type="sibTrans" cxnId="{A7364614-2244-4245-B504-0941E2ED5227}">
      <dgm:prSet/>
      <dgm:spPr/>
      <dgm:t>
        <a:bodyPr/>
        <a:lstStyle/>
        <a:p>
          <a:endParaRPr lang="en-US"/>
        </a:p>
      </dgm:t>
    </dgm:pt>
    <dgm:pt modelId="{A8B119B6-39C0-DA4F-9FCF-A847660466B4}">
      <dgm:prSet phldrT="[Text]"/>
      <dgm:spPr/>
      <dgm:t>
        <a:bodyPr/>
        <a:lstStyle/>
        <a:p>
          <a:r>
            <a:rPr lang="ta-IN" dirty="0" smtClean="0"/>
            <a:t>Otkriti, identificirati, pratiti, locirati imovinsku korist;</a:t>
          </a:r>
          <a:endParaRPr lang="en-US" dirty="0"/>
        </a:p>
      </dgm:t>
    </dgm:pt>
    <dgm:pt modelId="{EBC780F2-E7B0-A447-B0E4-4D003094ABD1}" type="parTrans" cxnId="{CCF840B2-684E-8443-979E-919DA6956AC8}">
      <dgm:prSet/>
      <dgm:spPr/>
      <dgm:t>
        <a:bodyPr/>
        <a:lstStyle/>
        <a:p>
          <a:endParaRPr lang="en-US"/>
        </a:p>
      </dgm:t>
    </dgm:pt>
    <dgm:pt modelId="{4E7FF265-8AA5-0848-8049-1C8D61C1553A}" type="sibTrans" cxnId="{CCF840B2-684E-8443-979E-919DA6956AC8}">
      <dgm:prSet/>
      <dgm:spPr/>
      <dgm:t>
        <a:bodyPr/>
        <a:lstStyle/>
        <a:p>
          <a:endParaRPr lang="en-US"/>
        </a:p>
      </dgm:t>
    </dgm:pt>
    <dgm:pt modelId="{C3649972-4283-6E47-AE83-BB9E3D2DA8FE}">
      <dgm:prSet phldrT="[Text]"/>
      <dgm:spPr/>
      <dgm:t>
        <a:bodyPr/>
        <a:lstStyle/>
        <a:p>
          <a:r>
            <a:rPr lang="en-US" dirty="0" smtClean="0"/>
            <a:t>O</a:t>
          </a:r>
          <a:r>
            <a:rPr lang="ta-IN" dirty="0" smtClean="0"/>
            <a:t>sigurati privremenim mjerama (zapljenja i/ili blokada/”zamrzavanje);</a:t>
          </a:r>
          <a:endParaRPr lang="en-US" dirty="0"/>
        </a:p>
      </dgm:t>
    </dgm:pt>
    <dgm:pt modelId="{38220864-5C2D-3A42-9207-644DB5640DE2}" type="parTrans" cxnId="{9F62927F-A4C5-6246-86C0-AC49694AD5CF}">
      <dgm:prSet/>
      <dgm:spPr/>
      <dgm:t>
        <a:bodyPr/>
        <a:lstStyle/>
        <a:p>
          <a:endParaRPr lang="en-US"/>
        </a:p>
      </dgm:t>
    </dgm:pt>
    <dgm:pt modelId="{EE5882EE-C2AF-0D4E-9625-02B85C7401C7}" type="sibTrans" cxnId="{9F62927F-A4C5-6246-86C0-AC49694AD5CF}">
      <dgm:prSet/>
      <dgm:spPr/>
      <dgm:t>
        <a:bodyPr/>
        <a:lstStyle/>
        <a:p>
          <a:endParaRPr lang="en-US"/>
        </a:p>
      </dgm:t>
    </dgm:pt>
    <dgm:pt modelId="{F7644A36-2A52-F449-8D3A-9EDC8D50C773}">
      <dgm:prSet phldrT="[Text]"/>
      <dgm:spPr/>
      <dgm:t>
        <a:bodyPr/>
        <a:lstStyle/>
        <a:p>
          <a:r>
            <a:rPr lang="ta-IN" dirty="0" smtClean="0"/>
            <a:t>Jedinstvenost</a:t>
          </a:r>
          <a:endParaRPr lang="en-US" dirty="0"/>
        </a:p>
      </dgm:t>
    </dgm:pt>
    <dgm:pt modelId="{12345C29-5CE0-AF46-B21B-92F4C3C06573}" type="parTrans" cxnId="{746BE11E-3D67-6049-B681-00497DEB3065}">
      <dgm:prSet/>
      <dgm:spPr/>
      <dgm:t>
        <a:bodyPr/>
        <a:lstStyle/>
        <a:p>
          <a:endParaRPr lang="en-US"/>
        </a:p>
      </dgm:t>
    </dgm:pt>
    <dgm:pt modelId="{80691497-EBC8-8245-A09E-24A954F0FEAA}" type="sibTrans" cxnId="{746BE11E-3D67-6049-B681-00497DEB3065}">
      <dgm:prSet/>
      <dgm:spPr/>
      <dgm:t>
        <a:bodyPr/>
        <a:lstStyle/>
        <a:p>
          <a:endParaRPr lang="en-US"/>
        </a:p>
      </dgm:t>
    </dgm:pt>
    <dgm:pt modelId="{C2E089F6-8132-AE41-987A-1A0D0BA09339}">
      <dgm:prSet phldrT="[Text]"/>
      <dgm:spPr/>
      <dgm:t>
        <a:bodyPr/>
        <a:lstStyle/>
        <a:p>
          <a:r>
            <a:rPr lang="ta-IN" dirty="0" smtClean="0"/>
            <a:t>Ranije su odredbe koje trebaju osigurati sveobuhvatan pristup bile disperzivne, tj. nalazile su se u većem broju različitih propisa koji nisu bili usaglašeni, posebno u izvankrivičnoj oblasti (npr. ZKP-ZIP-</a:t>
          </a:r>
          <a:r>
            <a:rPr lang="ta-IN" dirty="0" smtClean="0"/>
            <a:t>ZPP)) </a:t>
          </a:r>
          <a:endParaRPr lang="en-US" dirty="0"/>
        </a:p>
      </dgm:t>
    </dgm:pt>
    <dgm:pt modelId="{476ED34E-1F41-3142-8413-9899CFBECC5B}" type="parTrans" cxnId="{26334590-BDF4-AC44-8A92-4A5DA577CF4E}">
      <dgm:prSet/>
      <dgm:spPr/>
      <dgm:t>
        <a:bodyPr/>
        <a:lstStyle/>
        <a:p>
          <a:endParaRPr lang="en-US"/>
        </a:p>
      </dgm:t>
    </dgm:pt>
    <dgm:pt modelId="{6B81EA5F-021E-FB44-8047-8426AA24AB2B}" type="sibTrans" cxnId="{26334590-BDF4-AC44-8A92-4A5DA577CF4E}">
      <dgm:prSet/>
      <dgm:spPr/>
      <dgm:t>
        <a:bodyPr/>
        <a:lstStyle/>
        <a:p>
          <a:endParaRPr lang="en-US"/>
        </a:p>
      </dgm:t>
    </dgm:pt>
    <dgm:pt modelId="{476C1FC1-AC12-AE42-8FD6-EC938253619F}">
      <dgm:prSet phldrT="[Text]"/>
      <dgm:spPr/>
      <dgm:t>
        <a:bodyPr/>
        <a:lstStyle/>
        <a:p>
          <a:r>
            <a:rPr lang="ta-IN" dirty="0" smtClean="0"/>
            <a:t>Donošenjem Zakona u formi </a:t>
          </a:r>
          <a:r>
            <a:rPr lang="ta-IN" i="1" dirty="0" smtClean="0"/>
            <a:t>lex specialis</a:t>
          </a:r>
          <a:r>
            <a:rPr lang="ta-IN" i="0" dirty="0" smtClean="0"/>
            <a:t> propisa sada imamo jedno mjesto na kojem se nalaze propisane sve faze postupka za oduzimanje, od početka do kraja, i gdje je izvršeno otklanjanje ranije uočenih nedostataka; </a:t>
          </a:r>
          <a:endParaRPr lang="en-US" dirty="0"/>
        </a:p>
      </dgm:t>
    </dgm:pt>
    <dgm:pt modelId="{C151F16C-DD16-804A-872A-92193DB6CE64}" type="parTrans" cxnId="{76201851-3C14-6942-B8AB-513D44DDD1CE}">
      <dgm:prSet/>
      <dgm:spPr/>
      <dgm:t>
        <a:bodyPr/>
        <a:lstStyle/>
        <a:p>
          <a:endParaRPr lang="en-US"/>
        </a:p>
      </dgm:t>
    </dgm:pt>
    <dgm:pt modelId="{283E2DD7-0FFB-AD4C-BC88-D01A4DFAA44E}" type="sibTrans" cxnId="{76201851-3C14-6942-B8AB-513D44DDD1CE}">
      <dgm:prSet/>
      <dgm:spPr/>
      <dgm:t>
        <a:bodyPr/>
        <a:lstStyle/>
        <a:p>
          <a:endParaRPr lang="en-US"/>
        </a:p>
      </dgm:t>
    </dgm:pt>
    <dgm:pt modelId="{CF3CCE3C-FA7E-FA47-9D03-8D5FC4A14C72}">
      <dgm:prSet phldrT="[Text]"/>
      <dgm:spPr/>
      <dgm:t>
        <a:bodyPr/>
        <a:lstStyle/>
        <a:p>
          <a:r>
            <a:rPr lang="ta-IN" dirty="0" smtClean="0"/>
            <a:t>Preciznost</a:t>
          </a:r>
          <a:endParaRPr lang="en-US" dirty="0"/>
        </a:p>
      </dgm:t>
    </dgm:pt>
    <dgm:pt modelId="{9434BC12-A53B-3045-BA71-0BCDCD379FAC}" type="parTrans" cxnId="{7227A617-2952-AC44-8430-A4681158E02E}">
      <dgm:prSet/>
      <dgm:spPr/>
      <dgm:t>
        <a:bodyPr/>
        <a:lstStyle/>
        <a:p>
          <a:endParaRPr lang="en-US"/>
        </a:p>
      </dgm:t>
    </dgm:pt>
    <dgm:pt modelId="{99D7F3ED-EF8F-974C-9B33-37BA09037FF8}" type="sibTrans" cxnId="{7227A617-2952-AC44-8430-A4681158E02E}">
      <dgm:prSet/>
      <dgm:spPr/>
      <dgm:t>
        <a:bodyPr/>
        <a:lstStyle/>
        <a:p>
          <a:endParaRPr lang="en-US"/>
        </a:p>
      </dgm:t>
    </dgm:pt>
    <dgm:pt modelId="{688FC028-446D-F441-B262-2B7E15A423C1}">
      <dgm:prSet phldrT="[Text]"/>
      <dgm:spPr/>
      <dgm:t>
        <a:bodyPr/>
        <a:lstStyle/>
        <a:p>
          <a:r>
            <a:rPr lang="ta-IN" dirty="0" smtClean="0"/>
            <a:t>U nekim sličajevima raniji propisi nisu nikako ili dovoljno razrađivali pojedina pitanja u vezi oduzimanja imovinske koristi što je uticalo na efikasnost cjelokupnog sistema (npr. osnovni pojmovi, obavezni elementi izreke presude kojom se vrđi oduzimanje, rokovi za poduzimanje određenih radnji, nadležni organi za postupanje i sl.) </a:t>
          </a:r>
          <a:endParaRPr lang="en-US" dirty="0"/>
        </a:p>
      </dgm:t>
    </dgm:pt>
    <dgm:pt modelId="{718AB54B-88EC-444F-A69B-4524857F9E7F}" type="parTrans" cxnId="{28134CD7-6849-B44B-845C-BBB7EE04DD3E}">
      <dgm:prSet/>
      <dgm:spPr/>
      <dgm:t>
        <a:bodyPr/>
        <a:lstStyle/>
        <a:p>
          <a:endParaRPr lang="en-US"/>
        </a:p>
      </dgm:t>
    </dgm:pt>
    <dgm:pt modelId="{91576A82-D6ED-2446-84F0-5A3C4D0D9B16}" type="sibTrans" cxnId="{28134CD7-6849-B44B-845C-BBB7EE04DD3E}">
      <dgm:prSet/>
      <dgm:spPr/>
      <dgm:t>
        <a:bodyPr/>
        <a:lstStyle/>
        <a:p>
          <a:endParaRPr lang="en-US"/>
        </a:p>
      </dgm:t>
    </dgm:pt>
    <dgm:pt modelId="{CBBFE1E7-A544-C740-BD10-DB9C15FCC216}">
      <dgm:prSet phldrT="[Text]"/>
      <dgm:spPr/>
      <dgm:t>
        <a:bodyPr/>
        <a:lstStyle/>
        <a:p>
          <a:r>
            <a:rPr lang="ta-IN" dirty="0" smtClean="0"/>
            <a:t>Zakonom su izvršena preciziranja većeg broja elemenata u materiji oduzimanja, te posebno izvršena usklađivanja sa “dodirnim” granama prava (izvršno pravo), radi praktične primjene ovih odredbi;</a:t>
          </a:r>
          <a:endParaRPr lang="en-US" dirty="0"/>
        </a:p>
      </dgm:t>
    </dgm:pt>
    <dgm:pt modelId="{BBB881CC-3856-9E45-979B-7570E19ABFF9}" type="parTrans" cxnId="{B4100481-DBE8-9047-A868-88E42B193B98}">
      <dgm:prSet/>
      <dgm:spPr/>
      <dgm:t>
        <a:bodyPr/>
        <a:lstStyle/>
        <a:p>
          <a:endParaRPr lang="en-US"/>
        </a:p>
      </dgm:t>
    </dgm:pt>
    <dgm:pt modelId="{9C58B4CA-53BC-6646-92DC-F2CF4E30A08D}" type="sibTrans" cxnId="{B4100481-DBE8-9047-A868-88E42B193B98}">
      <dgm:prSet/>
      <dgm:spPr/>
      <dgm:t>
        <a:bodyPr/>
        <a:lstStyle/>
        <a:p>
          <a:endParaRPr lang="en-US"/>
        </a:p>
      </dgm:t>
    </dgm:pt>
    <dgm:pt modelId="{B2B7711B-FCCD-7E40-9782-955CFEEFC10E}">
      <dgm:prSet phldrT="[Text]"/>
      <dgm:spPr/>
      <dgm:t>
        <a:bodyPr/>
        <a:lstStyle/>
        <a:p>
          <a:r>
            <a:rPr lang="ta-IN" dirty="0" smtClean="0"/>
            <a:t>Trajno oduzeti (redovni, posebni ili postupak za “prošireno” oduzimanje);</a:t>
          </a:r>
          <a:endParaRPr lang="en-US" dirty="0"/>
        </a:p>
      </dgm:t>
    </dgm:pt>
    <dgm:pt modelId="{DD7B067F-DF19-174B-88F4-1D1AAE0AB6AF}" type="parTrans" cxnId="{28777D8A-4532-1649-9DE1-6E87478188D1}">
      <dgm:prSet/>
      <dgm:spPr/>
      <dgm:t>
        <a:bodyPr/>
        <a:lstStyle/>
        <a:p>
          <a:endParaRPr lang="en-US"/>
        </a:p>
      </dgm:t>
    </dgm:pt>
    <dgm:pt modelId="{8C39B53B-43C9-3D40-A40E-C9BBF8B6BCD4}" type="sibTrans" cxnId="{28777D8A-4532-1649-9DE1-6E87478188D1}">
      <dgm:prSet/>
      <dgm:spPr/>
      <dgm:t>
        <a:bodyPr/>
        <a:lstStyle/>
        <a:p>
          <a:endParaRPr lang="en-US"/>
        </a:p>
      </dgm:t>
    </dgm:pt>
    <dgm:pt modelId="{0F57892A-A853-5B48-9C88-A9596F6553B4}">
      <dgm:prSet phldrT="[Text]"/>
      <dgm:spPr/>
      <dgm:t>
        <a:bodyPr/>
        <a:lstStyle/>
        <a:p>
          <a:r>
            <a:rPr lang="ta-IN" dirty="0" smtClean="0"/>
            <a:t>Izvršiti pravosnažnu presudu o oduzimanju;</a:t>
          </a:r>
          <a:endParaRPr lang="en-US" dirty="0"/>
        </a:p>
      </dgm:t>
    </dgm:pt>
    <dgm:pt modelId="{8169ADB9-834D-604C-9CE9-F7D23E2A254E}" type="parTrans" cxnId="{552213AA-1A3E-1D4D-AF90-350642E15E48}">
      <dgm:prSet/>
      <dgm:spPr/>
      <dgm:t>
        <a:bodyPr/>
        <a:lstStyle/>
        <a:p>
          <a:endParaRPr lang="en-US"/>
        </a:p>
      </dgm:t>
    </dgm:pt>
    <dgm:pt modelId="{0125F0A4-FC19-C84D-83F9-3ECCCC6F4E93}" type="sibTrans" cxnId="{552213AA-1A3E-1D4D-AF90-350642E15E48}">
      <dgm:prSet/>
      <dgm:spPr/>
      <dgm:t>
        <a:bodyPr/>
        <a:lstStyle/>
        <a:p>
          <a:endParaRPr lang="en-US"/>
        </a:p>
      </dgm:t>
    </dgm:pt>
    <dgm:pt modelId="{A30D5D99-30A0-D340-8175-7C8D6A265506}">
      <dgm:prSet phldrT="[Text]"/>
      <dgm:spPr/>
      <dgm:t>
        <a:bodyPr/>
        <a:lstStyle/>
        <a:p>
          <a:r>
            <a:rPr lang="ta-IN" dirty="0" smtClean="0"/>
            <a:t> Efikasno upravljati sa zapljenjenom (privr. oduzetom) i oduzetom imovinom; </a:t>
          </a:r>
          <a:endParaRPr lang="en-US" dirty="0"/>
        </a:p>
      </dgm:t>
    </dgm:pt>
    <dgm:pt modelId="{10B44656-D33B-F74D-913C-500891D90FC8}" type="parTrans" cxnId="{B774290C-EB32-C744-97BA-B627814B960B}">
      <dgm:prSet/>
      <dgm:spPr/>
      <dgm:t>
        <a:bodyPr/>
        <a:lstStyle/>
        <a:p>
          <a:endParaRPr lang="en-US"/>
        </a:p>
      </dgm:t>
    </dgm:pt>
    <dgm:pt modelId="{B53822DC-54FB-8546-86AB-428FCA54409D}" type="sibTrans" cxnId="{B774290C-EB32-C744-97BA-B627814B960B}">
      <dgm:prSet/>
      <dgm:spPr/>
      <dgm:t>
        <a:bodyPr/>
        <a:lstStyle/>
        <a:p>
          <a:endParaRPr lang="en-US"/>
        </a:p>
      </dgm:t>
    </dgm:pt>
    <dgm:pt modelId="{799B2404-69F5-2346-B0F8-E4B8761891BE}" type="pres">
      <dgm:prSet presAssocID="{4BA04088-0D6F-334D-BA3A-270375F44989}" presName="linearFlow" presStyleCnt="0">
        <dgm:presLayoutVars>
          <dgm:dir/>
          <dgm:animLvl val="lvl"/>
          <dgm:resizeHandles val="exact"/>
        </dgm:presLayoutVars>
      </dgm:prSet>
      <dgm:spPr/>
      <dgm:t>
        <a:bodyPr/>
        <a:lstStyle/>
        <a:p>
          <a:endParaRPr lang="en-US"/>
        </a:p>
      </dgm:t>
    </dgm:pt>
    <dgm:pt modelId="{381AF08F-0A50-2741-AB08-169DBF180BDD}" type="pres">
      <dgm:prSet presAssocID="{3F9952B6-2E51-BD44-9D56-0BD94F8B4F33}" presName="composite" presStyleCnt="0"/>
      <dgm:spPr/>
    </dgm:pt>
    <dgm:pt modelId="{C7D8DA47-0772-6545-AF31-39291AB584CF}" type="pres">
      <dgm:prSet presAssocID="{3F9952B6-2E51-BD44-9D56-0BD94F8B4F33}" presName="parentText" presStyleLbl="alignNode1" presStyleIdx="0" presStyleCnt="3">
        <dgm:presLayoutVars>
          <dgm:chMax val="1"/>
          <dgm:bulletEnabled val="1"/>
        </dgm:presLayoutVars>
      </dgm:prSet>
      <dgm:spPr/>
      <dgm:t>
        <a:bodyPr/>
        <a:lstStyle/>
        <a:p>
          <a:endParaRPr lang="en-US"/>
        </a:p>
      </dgm:t>
    </dgm:pt>
    <dgm:pt modelId="{C2E500B4-7C46-E24C-94F3-2C61442DE885}" type="pres">
      <dgm:prSet presAssocID="{3F9952B6-2E51-BD44-9D56-0BD94F8B4F33}" presName="descendantText" presStyleLbl="alignAcc1" presStyleIdx="0" presStyleCnt="3">
        <dgm:presLayoutVars>
          <dgm:bulletEnabled val="1"/>
        </dgm:presLayoutVars>
      </dgm:prSet>
      <dgm:spPr/>
      <dgm:t>
        <a:bodyPr/>
        <a:lstStyle/>
        <a:p>
          <a:endParaRPr lang="en-US"/>
        </a:p>
      </dgm:t>
    </dgm:pt>
    <dgm:pt modelId="{BBE14058-7E4D-4449-948D-A7ACBFCDA403}" type="pres">
      <dgm:prSet presAssocID="{B6FBA0A6-283C-4043-9A5E-2F59F485494F}" presName="sp" presStyleCnt="0"/>
      <dgm:spPr/>
    </dgm:pt>
    <dgm:pt modelId="{E175854D-8261-C948-9968-A796734FC6EE}" type="pres">
      <dgm:prSet presAssocID="{F7644A36-2A52-F449-8D3A-9EDC8D50C773}" presName="composite" presStyleCnt="0"/>
      <dgm:spPr/>
    </dgm:pt>
    <dgm:pt modelId="{FC50829F-CFA4-B84C-A4EC-D4BEEE76D939}" type="pres">
      <dgm:prSet presAssocID="{F7644A36-2A52-F449-8D3A-9EDC8D50C773}" presName="parentText" presStyleLbl="alignNode1" presStyleIdx="1" presStyleCnt="3">
        <dgm:presLayoutVars>
          <dgm:chMax val="1"/>
          <dgm:bulletEnabled val="1"/>
        </dgm:presLayoutVars>
      </dgm:prSet>
      <dgm:spPr/>
      <dgm:t>
        <a:bodyPr/>
        <a:lstStyle/>
        <a:p>
          <a:endParaRPr lang="en-US"/>
        </a:p>
      </dgm:t>
    </dgm:pt>
    <dgm:pt modelId="{3C9F04D0-7BE0-814C-B254-D708F2CC61D1}" type="pres">
      <dgm:prSet presAssocID="{F7644A36-2A52-F449-8D3A-9EDC8D50C773}" presName="descendantText" presStyleLbl="alignAcc1" presStyleIdx="1" presStyleCnt="3">
        <dgm:presLayoutVars>
          <dgm:bulletEnabled val="1"/>
        </dgm:presLayoutVars>
      </dgm:prSet>
      <dgm:spPr/>
      <dgm:t>
        <a:bodyPr/>
        <a:lstStyle/>
        <a:p>
          <a:endParaRPr lang="en-US"/>
        </a:p>
      </dgm:t>
    </dgm:pt>
    <dgm:pt modelId="{5353A66D-7274-5941-90CB-E1E5620085B1}" type="pres">
      <dgm:prSet presAssocID="{80691497-EBC8-8245-A09E-24A954F0FEAA}" presName="sp" presStyleCnt="0"/>
      <dgm:spPr/>
    </dgm:pt>
    <dgm:pt modelId="{F9DB8CA0-6B08-8245-8A25-B762C55F75BE}" type="pres">
      <dgm:prSet presAssocID="{CF3CCE3C-FA7E-FA47-9D03-8D5FC4A14C72}" presName="composite" presStyleCnt="0"/>
      <dgm:spPr/>
    </dgm:pt>
    <dgm:pt modelId="{25F9A45D-729E-1142-B460-DE6B6BE85C92}" type="pres">
      <dgm:prSet presAssocID="{CF3CCE3C-FA7E-FA47-9D03-8D5FC4A14C72}" presName="parentText" presStyleLbl="alignNode1" presStyleIdx="2" presStyleCnt="3">
        <dgm:presLayoutVars>
          <dgm:chMax val="1"/>
          <dgm:bulletEnabled val="1"/>
        </dgm:presLayoutVars>
      </dgm:prSet>
      <dgm:spPr/>
      <dgm:t>
        <a:bodyPr/>
        <a:lstStyle/>
        <a:p>
          <a:endParaRPr lang="en-US"/>
        </a:p>
      </dgm:t>
    </dgm:pt>
    <dgm:pt modelId="{7439A83C-7D2B-3548-B383-D949CFC6437B}" type="pres">
      <dgm:prSet presAssocID="{CF3CCE3C-FA7E-FA47-9D03-8D5FC4A14C72}" presName="descendantText" presStyleLbl="alignAcc1" presStyleIdx="2" presStyleCnt="3">
        <dgm:presLayoutVars>
          <dgm:bulletEnabled val="1"/>
        </dgm:presLayoutVars>
      </dgm:prSet>
      <dgm:spPr/>
      <dgm:t>
        <a:bodyPr/>
        <a:lstStyle/>
        <a:p>
          <a:endParaRPr lang="en-US"/>
        </a:p>
      </dgm:t>
    </dgm:pt>
  </dgm:ptLst>
  <dgm:cxnLst>
    <dgm:cxn modelId="{28777D8A-4532-1649-9DE1-6E87478188D1}" srcId="{3F9952B6-2E51-BD44-9D56-0BD94F8B4F33}" destId="{B2B7711B-FCCD-7E40-9782-955CFEEFC10E}" srcOrd="2" destOrd="0" parTransId="{DD7B067F-DF19-174B-88F4-1D1AAE0AB6AF}" sibTransId="{8C39B53B-43C9-3D40-A40E-C9BBF8B6BCD4}"/>
    <dgm:cxn modelId="{798CF7AD-B808-8B4F-B615-B8C55AA9C4EA}" type="presOf" srcId="{CBBFE1E7-A544-C740-BD10-DB9C15FCC216}" destId="{7439A83C-7D2B-3548-B383-D949CFC6437B}" srcOrd="0" destOrd="1" presId="urn:microsoft.com/office/officeart/2005/8/layout/chevron2"/>
    <dgm:cxn modelId="{B774290C-EB32-C744-97BA-B627814B960B}" srcId="{3F9952B6-2E51-BD44-9D56-0BD94F8B4F33}" destId="{A30D5D99-30A0-D340-8175-7C8D6A265506}" srcOrd="4" destOrd="0" parTransId="{10B44656-D33B-F74D-913C-500891D90FC8}" sibTransId="{B53822DC-54FB-8546-86AB-428FCA54409D}"/>
    <dgm:cxn modelId="{A7364614-2244-4245-B504-0941E2ED5227}" srcId="{4BA04088-0D6F-334D-BA3A-270375F44989}" destId="{3F9952B6-2E51-BD44-9D56-0BD94F8B4F33}" srcOrd="0" destOrd="0" parTransId="{18FEF173-C417-1F4D-9AE8-57AD67A36BCF}" sibTransId="{B6FBA0A6-283C-4043-9A5E-2F59F485494F}"/>
    <dgm:cxn modelId="{37AAB6DA-1889-AA41-9B47-1D97C9834E68}" type="presOf" srcId="{A8B119B6-39C0-DA4F-9FCF-A847660466B4}" destId="{C2E500B4-7C46-E24C-94F3-2C61442DE885}" srcOrd="0" destOrd="0" presId="urn:microsoft.com/office/officeart/2005/8/layout/chevron2"/>
    <dgm:cxn modelId="{7227A617-2952-AC44-8430-A4681158E02E}" srcId="{4BA04088-0D6F-334D-BA3A-270375F44989}" destId="{CF3CCE3C-FA7E-FA47-9D03-8D5FC4A14C72}" srcOrd="2" destOrd="0" parTransId="{9434BC12-A53B-3045-BA71-0BCDCD379FAC}" sibTransId="{99D7F3ED-EF8F-974C-9B33-37BA09037FF8}"/>
    <dgm:cxn modelId="{CCF840B2-684E-8443-979E-919DA6956AC8}" srcId="{3F9952B6-2E51-BD44-9D56-0BD94F8B4F33}" destId="{A8B119B6-39C0-DA4F-9FCF-A847660466B4}" srcOrd="0" destOrd="0" parTransId="{EBC780F2-E7B0-A447-B0E4-4D003094ABD1}" sibTransId="{4E7FF265-8AA5-0848-8049-1C8D61C1553A}"/>
    <dgm:cxn modelId="{A9D2F774-8B59-2847-B408-3A0E822A2ED4}" type="presOf" srcId="{B2B7711B-FCCD-7E40-9782-955CFEEFC10E}" destId="{C2E500B4-7C46-E24C-94F3-2C61442DE885}" srcOrd="0" destOrd="2" presId="urn:microsoft.com/office/officeart/2005/8/layout/chevron2"/>
    <dgm:cxn modelId="{07C60797-C8CB-AD49-BC25-BC16C7702142}" type="presOf" srcId="{F7644A36-2A52-F449-8D3A-9EDC8D50C773}" destId="{FC50829F-CFA4-B84C-A4EC-D4BEEE76D939}" srcOrd="0" destOrd="0" presId="urn:microsoft.com/office/officeart/2005/8/layout/chevron2"/>
    <dgm:cxn modelId="{F67D6993-9813-5847-BE22-2624492E58D9}" type="presOf" srcId="{476C1FC1-AC12-AE42-8FD6-EC938253619F}" destId="{3C9F04D0-7BE0-814C-B254-D708F2CC61D1}" srcOrd="0" destOrd="1" presId="urn:microsoft.com/office/officeart/2005/8/layout/chevron2"/>
    <dgm:cxn modelId="{FA910777-CA34-FE48-BA40-240305FF3F25}" type="presOf" srcId="{3F9952B6-2E51-BD44-9D56-0BD94F8B4F33}" destId="{C7D8DA47-0772-6545-AF31-39291AB584CF}" srcOrd="0" destOrd="0" presId="urn:microsoft.com/office/officeart/2005/8/layout/chevron2"/>
    <dgm:cxn modelId="{20907945-D47E-F74A-A81F-2A33274A6780}" type="presOf" srcId="{A30D5D99-30A0-D340-8175-7C8D6A265506}" destId="{C2E500B4-7C46-E24C-94F3-2C61442DE885}" srcOrd="0" destOrd="4" presId="urn:microsoft.com/office/officeart/2005/8/layout/chevron2"/>
    <dgm:cxn modelId="{552213AA-1A3E-1D4D-AF90-350642E15E48}" srcId="{3F9952B6-2E51-BD44-9D56-0BD94F8B4F33}" destId="{0F57892A-A853-5B48-9C88-A9596F6553B4}" srcOrd="3" destOrd="0" parTransId="{8169ADB9-834D-604C-9CE9-F7D23E2A254E}" sibTransId="{0125F0A4-FC19-C84D-83F9-3ECCCC6F4E93}"/>
    <dgm:cxn modelId="{BFE3F5E2-A784-E145-BE91-C676B2D4C41F}" type="presOf" srcId="{CF3CCE3C-FA7E-FA47-9D03-8D5FC4A14C72}" destId="{25F9A45D-729E-1142-B460-DE6B6BE85C92}" srcOrd="0" destOrd="0" presId="urn:microsoft.com/office/officeart/2005/8/layout/chevron2"/>
    <dgm:cxn modelId="{7841B70E-A3C4-CC44-B472-4955DCA3DDA9}" type="presOf" srcId="{0F57892A-A853-5B48-9C88-A9596F6553B4}" destId="{C2E500B4-7C46-E24C-94F3-2C61442DE885}" srcOrd="0" destOrd="3" presId="urn:microsoft.com/office/officeart/2005/8/layout/chevron2"/>
    <dgm:cxn modelId="{746BE11E-3D67-6049-B681-00497DEB3065}" srcId="{4BA04088-0D6F-334D-BA3A-270375F44989}" destId="{F7644A36-2A52-F449-8D3A-9EDC8D50C773}" srcOrd="1" destOrd="0" parTransId="{12345C29-5CE0-AF46-B21B-92F4C3C06573}" sibTransId="{80691497-EBC8-8245-A09E-24A954F0FEAA}"/>
    <dgm:cxn modelId="{9F62927F-A4C5-6246-86C0-AC49694AD5CF}" srcId="{3F9952B6-2E51-BD44-9D56-0BD94F8B4F33}" destId="{C3649972-4283-6E47-AE83-BB9E3D2DA8FE}" srcOrd="1" destOrd="0" parTransId="{38220864-5C2D-3A42-9207-644DB5640DE2}" sibTransId="{EE5882EE-C2AF-0D4E-9625-02B85C7401C7}"/>
    <dgm:cxn modelId="{28134CD7-6849-B44B-845C-BBB7EE04DD3E}" srcId="{CF3CCE3C-FA7E-FA47-9D03-8D5FC4A14C72}" destId="{688FC028-446D-F441-B262-2B7E15A423C1}" srcOrd="0" destOrd="0" parTransId="{718AB54B-88EC-444F-A69B-4524857F9E7F}" sibTransId="{91576A82-D6ED-2446-84F0-5A3C4D0D9B16}"/>
    <dgm:cxn modelId="{76201851-3C14-6942-B8AB-513D44DDD1CE}" srcId="{F7644A36-2A52-F449-8D3A-9EDC8D50C773}" destId="{476C1FC1-AC12-AE42-8FD6-EC938253619F}" srcOrd="1" destOrd="0" parTransId="{C151F16C-DD16-804A-872A-92193DB6CE64}" sibTransId="{283E2DD7-0FFB-AD4C-BC88-D01A4DFAA44E}"/>
    <dgm:cxn modelId="{26334590-BDF4-AC44-8A92-4A5DA577CF4E}" srcId="{F7644A36-2A52-F449-8D3A-9EDC8D50C773}" destId="{C2E089F6-8132-AE41-987A-1A0D0BA09339}" srcOrd="0" destOrd="0" parTransId="{476ED34E-1F41-3142-8413-9899CFBECC5B}" sibTransId="{6B81EA5F-021E-FB44-8047-8426AA24AB2B}"/>
    <dgm:cxn modelId="{B4100481-DBE8-9047-A868-88E42B193B98}" srcId="{CF3CCE3C-FA7E-FA47-9D03-8D5FC4A14C72}" destId="{CBBFE1E7-A544-C740-BD10-DB9C15FCC216}" srcOrd="1" destOrd="0" parTransId="{BBB881CC-3856-9E45-979B-7570E19ABFF9}" sibTransId="{9C58B4CA-53BC-6646-92DC-F2CF4E30A08D}"/>
    <dgm:cxn modelId="{490AC6CB-8CCC-A446-973A-EF58BA7C9B4A}" type="presOf" srcId="{688FC028-446D-F441-B262-2B7E15A423C1}" destId="{7439A83C-7D2B-3548-B383-D949CFC6437B}" srcOrd="0" destOrd="0" presId="urn:microsoft.com/office/officeart/2005/8/layout/chevron2"/>
    <dgm:cxn modelId="{9518EBE6-1D57-FF49-A96C-9799751E3380}" type="presOf" srcId="{4BA04088-0D6F-334D-BA3A-270375F44989}" destId="{799B2404-69F5-2346-B0F8-E4B8761891BE}" srcOrd="0" destOrd="0" presId="urn:microsoft.com/office/officeart/2005/8/layout/chevron2"/>
    <dgm:cxn modelId="{D995AD40-CB3C-2A43-9402-F62EA2377673}" type="presOf" srcId="{C2E089F6-8132-AE41-987A-1A0D0BA09339}" destId="{3C9F04D0-7BE0-814C-B254-D708F2CC61D1}" srcOrd="0" destOrd="0" presId="urn:microsoft.com/office/officeart/2005/8/layout/chevron2"/>
    <dgm:cxn modelId="{8D9D98F3-F4E0-2D45-AA5A-FBBA03D2F330}" type="presOf" srcId="{C3649972-4283-6E47-AE83-BB9E3D2DA8FE}" destId="{C2E500B4-7C46-E24C-94F3-2C61442DE885}" srcOrd="0" destOrd="1" presId="urn:microsoft.com/office/officeart/2005/8/layout/chevron2"/>
    <dgm:cxn modelId="{DC8237DB-BB4F-1345-B830-84190CCB100B}" type="presParOf" srcId="{799B2404-69F5-2346-B0F8-E4B8761891BE}" destId="{381AF08F-0A50-2741-AB08-169DBF180BDD}" srcOrd="0" destOrd="0" presId="urn:microsoft.com/office/officeart/2005/8/layout/chevron2"/>
    <dgm:cxn modelId="{2BB0B545-FCFB-144E-B43C-87C134039AC8}" type="presParOf" srcId="{381AF08F-0A50-2741-AB08-169DBF180BDD}" destId="{C7D8DA47-0772-6545-AF31-39291AB584CF}" srcOrd="0" destOrd="0" presId="urn:microsoft.com/office/officeart/2005/8/layout/chevron2"/>
    <dgm:cxn modelId="{061F44D1-8E67-EE49-9435-695D57DF1A25}" type="presParOf" srcId="{381AF08F-0A50-2741-AB08-169DBF180BDD}" destId="{C2E500B4-7C46-E24C-94F3-2C61442DE885}" srcOrd="1" destOrd="0" presId="urn:microsoft.com/office/officeart/2005/8/layout/chevron2"/>
    <dgm:cxn modelId="{63317836-CF96-2F4B-B966-710035D9603D}" type="presParOf" srcId="{799B2404-69F5-2346-B0F8-E4B8761891BE}" destId="{BBE14058-7E4D-4449-948D-A7ACBFCDA403}" srcOrd="1" destOrd="0" presId="urn:microsoft.com/office/officeart/2005/8/layout/chevron2"/>
    <dgm:cxn modelId="{8FAF512C-01A9-A544-AE11-3C4796341C5C}" type="presParOf" srcId="{799B2404-69F5-2346-B0F8-E4B8761891BE}" destId="{E175854D-8261-C948-9968-A796734FC6EE}" srcOrd="2" destOrd="0" presId="urn:microsoft.com/office/officeart/2005/8/layout/chevron2"/>
    <dgm:cxn modelId="{96B84FB5-3E00-9C47-90F2-3982BAB704CF}" type="presParOf" srcId="{E175854D-8261-C948-9968-A796734FC6EE}" destId="{FC50829F-CFA4-B84C-A4EC-D4BEEE76D939}" srcOrd="0" destOrd="0" presId="urn:microsoft.com/office/officeart/2005/8/layout/chevron2"/>
    <dgm:cxn modelId="{5AEBD3F8-E671-B542-8C2A-CF31E891B9BD}" type="presParOf" srcId="{E175854D-8261-C948-9968-A796734FC6EE}" destId="{3C9F04D0-7BE0-814C-B254-D708F2CC61D1}" srcOrd="1" destOrd="0" presId="urn:microsoft.com/office/officeart/2005/8/layout/chevron2"/>
    <dgm:cxn modelId="{05265398-F393-A24D-B3B8-5D447E950529}" type="presParOf" srcId="{799B2404-69F5-2346-B0F8-E4B8761891BE}" destId="{5353A66D-7274-5941-90CB-E1E5620085B1}" srcOrd="3" destOrd="0" presId="urn:microsoft.com/office/officeart/2005/8/layout/chevron2"/>
    <dgm:cxn modelId="{3614E8AE-9CA1-CE4F-9500-8319D4FEF23C}" type="presParOf" srcId="{799B2404-69F5-2346-B0F8-E4B8761891BE}" destId="{F9DB8CA0-6B08-8245-8A25-B762C55F75BE}" srcOrd="4" destOrd="0" presId="urn:microsoft.com/office/officeart/2005/8/layout/chevron2"/>
    <dgm:cxn modelId="{13646E47-C009-AB4A-9F4D-872A5E06A97D}" type="presParOf" srcId="{F9DB8CA0-6B08-8245-8A25-B762C55F75BE}" destId="{25F9A45D-729E-1142-B460-DE6B6BE85C92}" srcOrd="0" destOrd="0" presId="urn:microsoft.com/office/officeart/2005/8/layout/chevron2"/>
    <dgm:cxn modelId="{A63FE883-88D9-2D4A-A353-06C356DA89DF}" type="presParOf" srcId="{F9DB8CA0-6B08-8245-8A25-B762C55F75BE}" destId="{7439A83C-7D2B-3548-B383-D949CFC6437B}"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0BFA117-EB51-1E49-8289-254BCD2EBEBD}" type="doc">
      <dgm:prSet loTypeId="urn:microsoft.com/office/officeart/2005/8/layout/hProcess4" loCatId="" qsTypeId="urn:microsoft.com/office/officeart/2005/8/quickstyle/simple4" qsCatId="simple" csTypeId="urn:microsoft.com/office/officeart/2005/8/colors/accent1_2" csCatId="accent1" phldr="1"/>
      <dgm:spPr/>
      <dgm:t>
        <a:bodyPr/>
        <a:lstStyle/>
        <a:p>
          <a:endParaRPr lang="en-US"/>
        </a:p>
      </dgm:t>
    </dgm:pt>
    <dgm:pt modelId="{52BCA6FD-6FDF-964F-A10F-B04B15346C25}">
      <dgm:prSet phldrT="[Text]"/>
      <dgm:spPr/>
      <dgm:t>
        <a:bodyPr/>
        <a:lstStyle/>
        <a:p>
          <a:r>
            <a:rPr lang="ta-IN" dirty="0" smtClean="0"/>
            <a:t>Istražna faza</a:t>
          </a:r>
          <a:endParaRPr lang="en-US" dirty="0"/>
        </a:p>
      </dgm:t>
    </dgm:pt>
    <dgm:pt modelId="{8484B5F9-2D0C-3E49-BDCC-8B2DEA1A8413}" type="parTrans" cxnId="{EB6FA3F3-19F4-7043-B5C9-B93457F21B28}">
      <dgm:prSet/>
      <dgm:spPr/>
      <dgm:t>
        <a:bodyPr/>
        <a:lstStyle/>
        <a:p>
          <a:endParaRPr lang="en-US"/>
        </a:p>
      </dgm:t>
    </dgm:pt>
    <dgm:pt modelId="{FB13F0D1-7B32-6A43-8FFF-58A0543361A9}" type="sibTrans" cxnId="{EB6FA3F3-19F4-7043-B5C9-B93457F21B28}">
      <dgm:prSet/>
      <dgm:spPr/>
      <dgm:t>
        <a:bodyPr/>
        <a:lstStyle/>
        <a:p>
          <a:endParaRPr lang="en-US"/>
        </a:p>
      </dgm:t>
    </dgm:pt>
    <dgm:pt modelId="{F5C4F3C0-EBA2-1D45-8F4D-A1FE0DFEBF20}">
      <dgm:prSet phldrT="[Text]"/>
      <dgm:spPr/>
      <dgm:t>
        <a:bodyPr/>
        <a:lstStyle/>
        <a:p>
          <a:pPr algn="just"/>
          <a:r>
            <a:rPr lang="ta-IN" dirty="0" smtClean="0">
              <a:solidFill>
                <a:srgbClr val="3366FF"/>
              </a:solidFill>
            </a:rPr>
            <a:t>Identifikacija, praćenje, </a:t>
          </a:r>
          <a:r>
            <a:rPr lang="ta-IN" dirty="0" smtClean="0">
              <a:solidFill>
                <a:srgbClr val="FF0000"/>
              </a:solidFill>
            </a:rPr>
            <a:t>mjere osiguranja i/ili privremeno oduzimanje imovine</a:t>
          </a:r>
          <a:endParaRPr lang="en-US" dirty="0"/>
        </a:p>
      </dgm:t>
    </dgm:pt>
    <dgm:pt modelId="{C7BD86C7-E99D-9A4D-BFD9-66AED21DD5F0}" type="parTrans" cxnId="{F20457F2-757A-E34C-8381-F8316B463C59}">
      <dgm:prSet/>
      <dgm:spPr/>
      <dgm:t>
        <a:bodyPr/>
        <a:lstStyle/>
        <a:p>
          <a:endParaRPr lang="en-US"/>
        </a:p>
      </dgm:t>
    </dgm:pt>
    <dgm:pt modelId="{47F0A8F5-7ECE-144A-9504-81FE004ECC32}" type="sibTrans" cxnId="{F20457F2-757A-E34C-8381-F8316B463C59}">
      <dgm:prSet/>
      <dgm:spPr/>
      <dgm:t>
        <a:bodyPr/>
        <a:lstStyle/>
        <a:p>
          <a:endParaRPr lang="en-US"/>
        </a:p>
      </dgm:t>
    </dgm:pt>
    <dgm:pt modelId="{586217D1-BA06-D642-9DE4-027B90747CAC}">
      <dgm:prSet phldrT="[Text]"/>
      <dgm:spPr/>
      <dgm:t>
        <a:bodyPr/>
        <a:lstStyle/>
        <a:p>
          <a:r>
            <a:rPr lang="ta-IN" dirty="0" smtClean="0"/>
            <a:t>Sudska faza</a:t>
          </a:r>
          <a:endParaRPr lang="en-US" dirty="0"/>
        </a:p>
      </dgm:t>
    </dgm:pt>
    <dgm:pt modelId="{90923774-5F29-B54C-A0EA-B6902659E982}" type="parTrans" cxnId="{6B4EBC50-003C-E44F-9FBA-5D79B923EC08}">
      <dgm:prSet/>
      <dgm:spPr/>
      <dgm:t>
        <a:bodyPr/>
        <a:lstStyle/>
        <a:p>
          <a:endParaRPr lang="en-US"/>
        </a:p>
      </dgm:t>
    </dgm:pt>
    <dgm:pt modelId="{F9D7DEF1-75D7-FF40-915B-B32115B545CD}" type="sibTrans" cxnId="{6B4EBC50-003C-E44F-9FBA-5D79B923EC08}">
      <dgm:prSet/>
      <dgm:spPr/>
      <dgm:t>
        <a:bodyPr/>
        <a:lstStyle/>
        <a:p>
          <a:endParaRPr lang="en-US"/>
        </a:p>
      </dgm:t>
    </dgm:pt>
    <dgm:pt modelId="{52F3D921-33E6-E142-87D3-1AD87D31A87F}">
      <dgm:prSet phldrT="[Text]"/>
      <dgm:spPr/>
      <dgm:t>
        <a:bodyPr/>
        <a:lstStyle/>
        <a:p>
          <a:pPr algn="just"/>
          <a:r>
            <a:rPr lang="ta-IN" dirty="0" smtClean="0"/>
            <a:t>Privremeno oduzimanje</a:t>
          </a:r>
          <a:endParaRPr lang="en-US" dirty="0"/>
        </a:p>
      </dgm:t>
    </dgm:pt>
    <dgm:pt modelId="{A36872E0-9249-B14E-8D4D-35E356BE473F}" type="parTrans" cxnId="{727A865A-4B9E-284E-A8A9-BBFB2799B167}">
      <dgm:prSet/>
      <dgm:spPr/>
      <dgm:t>
        <a:bodyPr/>
        <a:lstStyle/>
        <a:p>
          <a:endParaRPr lang="en-US"/>
        </a:p>
      </dgm:t>
    </dgm:pt>
    <dgm:pt modelId="{4ABE0D49-B220-764C-9C7A-4CD963017998}" type="sibTrans" cxnId="{727A865A-4B9E-284E-A8A9-BBFB2799B167}">
      <dgm:prSet/>
      <dgm:spPr/>
      <dgm:t>
        <a:bodyPr/>
        <a:lstStyle/>
        <a:p>
          <a:endParaRPr lang="en-US"/>
        </a:p>
      </dgm:t>
    </dgm:pt>
    <dgm:pt modelId="{B7F02EAD-76F2-5745-A9CD-19EEE4781FDF}">
      <dgm:prSet phldrT="[Text]"/>
      <dgm:spPr/>
      <dgm:t>
        <a:bodyPr/>
        <a:lstStyle/>
        <a:p>
          <a:pPr algn="just"/>
          <a:r>
            <a:rPr lang="ta-IN" dirty="0" smtClean="0"/>
            <a:t>Trajno oduzimanje (redovno, prošireno, samostalno-posebni postupak)</a:t>
          </a:r>
          <a:endParaRPr lang="en-US" dirty="0"/>
        </a:p>
      </dgm:t>
    </dgm:pt>
    <dgm:pt modelId="{48B11756-B4D4-634E-A923-8E4093EF744C}" type="parTrans" cxnId="{B947068B-58AC-2540-92E3-CB4B39CB5A8B}">
      <dgm:prSet/>
      <dgm:spPr/>
      <dgm:t>
        <a:bodyPr/>
        <a:lstStyle/>
        <a:p>
          <a:endParaRPr lang="en-US"/>
        </a:p>
      </dgm:t>
    </dgm:pt>
    <dgm:pt modelId="{A5E18DC8-67AA-5743-854C-76C63C18BA30}" type="sibTrans" cxnId="{B947068B-58AC-2540-92E3-CB4B39CB5A8B}">
      <dgm:prSet/>
      <dgm:spPr/>
      <dgm:t>
        <a:bodyPr/>
        <a:lstStyle/>
        <a:p>
          <a:endParaRPr lang="en-US"/>
        </a:p>
      </dgm:t>
    </dgm:pt>
    <dgm:pt modelId="{BE2611E0-FC21-7244-805B-0156D8E0B6EE}">
      <dgm:prSet phldrT="[Text]"/>
      <dgm:spPr/>
      <dgm:t>
        <a:bodyPr/>
        <a:lstStyle/>
        <a:p>
          <a:r>
            <a:rPr lang="ta-IN" dirty="0" smtClean="0"/>
            <a:t>Izvršenje</a:t>
          </a:r>
          <a:endParaRPr lang="en-US" dirty="0"/>
        </a:p>
      </dgm:t>
    </dgm:pt>
    <dgm:pt modelId="{F8847B90-5119-A04F-AD70-1B165E53BC37}" type="parTrans" cxnId="{DA1C9753-5656-E443-B6E7-27E4FE490AF7}">
      <dgm:prSet/>
      <dgm:spPr/>
      <dgm:t>
        <a:bodyPr/>
        <a:lstStyle/>
        <a:p>
          <a:endParaRPr lang="en-US"/>
        </a:p>
      </dgm:t>
    </dgm:pt>
    <dgm:pt modelId="{B55898E4-253A-3744-9402-18C18981C567}" type="sibTrans" cxnId="{DA1C9753-5656-E443-B6E7-27E4FE490AF7}">
      <dgm:prSet/>
      <dgm:spPr/>
      <dgm:t>
        <a:bodyPr/>
        <a:lstStyle/>
        <a:p>
          <a:endParaRPr lang="en-US"/>
        </a:p>
      </dgm:t>
    </dgm:pt>
    <dgm:pt modelId="{C4069818-AFDE-2C4B-830D-C0E69ECD00A9}">
      <dgm:prSet phldrT="[Text]"/>
      <dgm:spPr/>
      <dgm:t>
        <a:bodyPr/>
        <a:lstStyle/>
        <a:p>
          <a:r>
            <a:rPr lang="ta-IN" dirty="0" smtClean="0"/>
            <a:t>Priznavanje presude</a:t>
          </a:r>
          <a:endParaRPr lang="en-US" dirty="0"/>
        </a:p>
      </dgm:t>
    </dgm:pt>
    <dgm:pt modelId="{235EC971-72BE-7642-BB89-E4211F01DAA4}" type="parTrans" cxnId="{A4ECC704-33F1-A541-A742-AE6EDF1CD4C1}">
      <dgm:prSet/>
      <dgm:spPr/>
      <dgm:t>
        <a:bodyPr/>
        <a:lstStyle/>
        <a:p>
          <a:endParaRPr lang="en-US"/>
        </a:p>
      </dgm:t>
    </dgm:pt>
    <dgm:pt modelId="{2B04E45D-257F-0D4C-BE65-A59637D9CCE1}" type="sibTrans" cxnId="{A4ECC704-33F1-A541-A742-AE6EDF1CD4C1}">
      <dgm:prSet/>
      <dgm:spPr/>
      <dgm:t>
        <a:bodyPr/>
        <a:lstStyle/>
        <a:p>
          <a:endParaRPr lang="en-US"/>
        </a:p>
      </dgm:t>
    </dgm:pt>
    <dgm:pt modelId="{F526F139-935E-6A49-9D0C-0209EA19F413}">
      <dgm:prSet/>
      <dgm:spPr/>
      <dgm:t>
        <a:bodyPr/>
        <a:lstStyle/>
        <a:p>
          <a:r>
            <a:rPr lang="ta-IN" dirty="0" smtClean="0"/>
            <a:t>Upravljanje</a:t>
          </a:r>
          <a:endParaRPr lang="en-US" dirty="0"/>
        </a:p>
      </dgm:t>
    </dgm:pt>
    <dgm:pt modelId="{865CB0B8-40C5-6C41-94DB-090A47A8BAA1}" type="parTrans" cxnId="{90F54F84-4D01-704D-96F6-7E02A03795BA}">
      <dgm:prSet/>
      <dgm:spPr/>
      <dgm:t>
        <a:bodyPr/>
        <a:lstStyle/>
        <a:p>
          <a:endParaRPr lang="en-US"/>
        </a:p>
      </dgm:t>
    </dgm:pt>
    <dgm:pt modelId="{F0A0A3E0-A2DC-9943-BDF5-6800F925E7C7}" type="sibTrans" cxnId="{90F54F84-4D01-704D-96F6-7E02A03795BA}">
      <dgm:prSet/>
      <dgm:spPr/>
      <dgm:t>
        <a:bodyPr/>
        <a:lstStyle/>
        <a:p>
          <a:endParaRPr lang="en-US"/>
        </a:p>
      </dgm:t>
    </dgm:pt>
    <dgm:pt modelId="{EFAA392C-AFB7-1740-823F-85FAB32565C2}">
      <dgm:prSet phldrT="[Text]"/>
      <dgm:spPr/>
      <dgm:t>
        <a:bodyPr/>
        <a:lstStyle/>
        <a:p>
          <a:r>
            <a:rPr lang="ta-IN" dirty="0" smtClean="0"/>
            <a:t>Provođenje izvršnog postupka</a:t>
          </a:r>
          <a:endParaRPr lang="en-US" dirty="0"/>
        </a:p>
      </dgm:t>
    </dgm:pt>
    <dgm:pt modelId="{0C78F5FB-5DEB-1441-B34A-63F40099716B}" type="parTrans" cxnId="{CF0A2A84-ABC2-804C-9461-F96CF9F1B66D}">
      <dgm:prSet/>
      <dgm:spPr/>
      <dgm:t>
        <a:bodyPr/>
        <a:lstStyle/>
        <a:p>
          <a:endParaRPr lang="en-US"/>
        </a:p>
      </dgm:t>
    </dgm:pt>
    <dgm:pt modelId="{63AF04DA-6FB0-BE49-9C4E-FCB7B7412D01}" type="sibTrans" cxnId="{CF0A2A84-ABC2-804C-9461-F96CF9F1B66D}">
      <dgm:prSet/>
      <dgm:spPr/>
      <dgm:t>
        <a:bodyPr/>
        <a:lstStyle/>
        <a:p>
          <a:endParaRPr lang="en-US"/>
        </a:p>
      </dgm:t>
    </dgm:pt>
    <dgm:pt modelId="{9444ABBB-07A6-044D-8507-55C304AAE854}" type="pres">
      <dgm:prSet presAssocID="{50BFA117-EB51-1E49-8289-254BCD2EBEBD}" presName="Name0" presStyleCnt="0">
        <dgm:presLayoutVars>
          <dgm:dir/>
          <dgm:animLvl val="lvl"/>
          <dgm:resizeHandles val="exact"/>
        </dgm:presLayoutVars>
      </dgm:prSet>
      <dgm:spPr/>
      <dgm:t>
        <a:bodyPr/>
        <a:lstStyle/>
        <a:p>
          <a:endParaRPr lang="en-US"/>
        </a:p>
      </dgm:t>
    </dgm:pt>
    <dgm:pt modelId="{C60EAEDF-7CEF-E241-A3D9-247D63DB3A1C}" type="pres">
      <dgm:prSet presAssocID="{50BFA117-EB51-1E49-8289-254BCD2EBEBD}" presName="tSp" presStyleCnt="0"/>
      <dgm:spPr/>
    </dgm:pt>
    <dgm:pt modelId="{1B9AB794-8D19-0245-9F12-BE69DA7ECB4F}" type="pres">
      <dgm:prSet presAssocID="{50BFA117-EB51-1E49-8289-254BCD2EBEBD}" presName="bSp" presStyleCnt="0"/>
      <dgm:spPr/>
    </dgm:pt>
    <dgm:pt modelId="{86BB6458-F6E4-B64B-B57D-D14342A47CD8}" type="pres">
      <dgm:prSet presAssocID="{50BFA117-EB51-1E49-8289-254BCD2EBEBD}" presName="process" presStyleCnt="0"/>
      <dgm:spPr/>
    </dgm:pt>
    <dgm:pt modelId="{C02417C3-1603-7E42-82CD-DFC032DDC40D}" type="pres">
      <dgm:prSet presAssocID="{52BCA6FD-6FDF-964F-A10F-B04B15346C25}" presName="composite1" presStyleCnt="0"/>
      <dgm:spPr/>
    </dgm:pt>
    <dgm:pt modelId="{A3DA46B7-45A1-624D-8E0C-793B29C71925}" type="pres">
      <dgm:prSet presAssocID="{52BCA6FD-6FDF-964F-A10F-B04B15346C25}" presName="dummyNode1" presStyleLbl="node1" presStyleIdx="0" presStyleCnt="4"/>
      <dgm:spPr/>
    </dgm:pt>
    <dgm:pt modelId="{B2D8DDA0-3362-494A-B479-C6271C7EC906}" type="pres">
      <dgm:prSet presAssocID="{52BCA6FD-6FDF-964F-A10F-B04B15346C25}" presName="childNode1" presStyleLbl="bgAcc1" presStyleIdx="0" presStyleCnt="4">
        <dgm:presLayoutVars>
          <dgm:bulletEnabled val="1"/>
        </dgm:presLayoutVars>
      </dgm:prSet>
      <dgm:spPr/>
      <dgm:t>
        <a:bodyPr/>
        <a:lstStyle/>
        <a:p>
          <a:endParaRPr lang="en-US"/>
        </a:p>
      </dgm:t>
    </dgm:pt>
    <dgm:pt modelId="{103F7B79-DCF2-CB4C-B3F6-FFB2F4B5A166}" type="pres">
      <dgm:prSet presAssocID="{52BCA6FD-6FDF-964F-A10F-B04B15346C25}" presName="childNode1tx" presStyleLbl="bgAcc1" presStyleIdx="0" presStyleCnt="4">
        <dgm:presLayoutVars>
          <dgm:bulletEnabled val="1"/>
        </dgm:presLayoutVars>
      </dgm:prSet>
      <dgm:spPr/>
      <dgm:t>
        <a:bodyPr/>
        <a:lstStyle/>
        <a:p>
          <a:endParaRPr lang="en-US"/>
        </a:p>
      </dgm:t>
    </dgm:pt>
    <dgm:pt modelId="{A19497B9-1BEE-FB4C-A8A5-C719F733000D}" type="pres">
      <dgm:prSet presAssocID="{52BCA6FD-6FDF-964F-A10F-B04B15346C25}" presName="parentNode1" presStyleLbl="node1" presStyleIdx="0" presStyleCnt="4">
        <dgm:presLayoutVars>
          <dgm:chMax val="1"/>
          <dgm:bulletEnabled val="1"/>
        </dgm:presLayoutVars>
      </dgm:prSet>
      <dgm:spPr/>
      <dgm:t>
        <a:bodyPr/>
        <a:lstStyle/>
        <a:p>
          <a:endParaRPr lang="en-US"/>
        </a:p>
      </dgm:t>
    </dgm:pt>
    <dgm:pt modelId="{EA90F68A-2F24-0346-8F68-7CDF0FEA40A1}" type="pres">
      <dgm:prSet presAssocID="{52BCA6FD-6FDF-964F-A10F-B04B15346C25}" presName="connSite1" presStyleCnt="0"/>
      <dgm:spPr/>
    </dgm:pt>
    <dgm:pt modelId="{88878EFF-7719-A24D-91BB-E6B581AFCB2D}" type="pres">
      <dgm:prSet presAssocID="{FB13F0D1-7B32-6A43-8FFF-58A0543361A9}" presName="Name9" presStyleLbl="sibTrans2D1" presStyleIdx="0" presStyleCnt="3"/>
      <dgm:spPr/>
      <dgm:t>
        <a:bodyPr/>
        <a:lstStyle/>
        <a:p>
          <a:endParaRPr lang="en-US"/>
        </a:p>
      </dgm:t>
    </dgm:pt>
    <dgm:pt modelId="{645129F0-7E7C-7F48-92C7-F6D22E3BFCF4}" type="pres">
      <dgm:prSet presAssocID="{586217D1-BA06-D642-9DE4-027B90747CAC}" presName="composite2" presStyleCnt="0"/>
      <dgm:spPr/>
    </dgm:pt>
    <dgm:pt modelId="{1A315C49-0E4E-2243-945F-20F438E270C5}" type="pres">
      <dgm:prSet presAssocID="{586217D1-BA06-D642-9DE4-027B90747CAC}" presName="dummyNode2" presStyleLbl="node1" presStyleIdx="0" presStyleCnt="4"/>
      <dgm:spPr/>
    </dgm:pt>
    <dgm:pt modelId="{E74BFBCD-08EF-C949-87F4-BE8673795483}" type="pres">
      <dgm:prSet presAssocID="{586217D1-BA06-D642-9DE4-027B90747CAC}" presName="childNode2" presStyleLbl="bgAcc1" presStyleIdx="1" presStyleCnt="4">
        <dgm:presLayoutVars>
          <dgm:bulletEnabled val="1"/>
        </dgm:presLayoutVars>
      </dgm:prSet>
      <dgm:spPr/>
      <dgm:t>
        <a:bodyPr/>
        <a:lstStyle/>
        <a:p>
          <a:endParaRPr lang="en-US"/>
        </a:p>
      </dgm:t>
    </dgm:pt>
    <dgm:pt modelId="{87DAFF5F-0DA7-5E40-9537-00C9A0D1C3CF}" type="pres">
      <dgm:prSet presAssocID="{586217D1-BA06-D642-9DE4-027B90747CAC}" presName="childNode2tx" presStyleLbl="bgAcc1" presStyleIdx="1" presStyleCnt="4">
        <dgm:presLayoutVars>
          <dgm:bulletEnabled val="1"/>
        </dgm:presLayoutVars>
      </dgm:prSet>
      <dgm:spPr/>
      <dgm:t>
        <a:bodyPr/>
        <a:lstStyle/>
        <a:p>
          <a:endParaRPr lang="en-US"/>
        </a:p>
      </dgm:t>
    </dgm:pt>
    <dgm:pt modelId="{8FB712A1-DA3A-5343-BD4B-F991CDD19EAE}" type="pres">
      <dgm:prSet presAssocID="{586217D1-BA06-D642-9DE4-027B90747CAC}" presName="parentNode2" presStyleLbl="node1" presStyleIdx="1" presStyleCnt="4">
        <dgm:presLayoutVars>
          <dgm:chMax val="0"/>
          <dgm:bulletEnabled val="1"/>
        </dgm:presLayoutVars>
      </dgm:prSet>
      <dgm:spPr/>
      <dgm:t>
        <a:bodyPr/>
        <a:lstStyle/>
        <a:p>
          <a:endParaRPr lang="en-US"/>
        </a:p>
      </dgm:t>
    </dgm:pt>
    <dgm:pt modelId="{CAB1105C-4FFA-634B-940E-7571395C0286}" type="pres">
      <dgm:prSet presAssocID="{586217D1-BA06-D642-9DE4-027B90747CAC}" presName="connSite2" presStyleCnt="0"/>
      <dgm:spPr/>
    </dgm:pt>
    <dgm:pt modelId="{981DDBAC-A662-B84E-8B94-1C7C1917D48C}" type="pres">
      <dgm:prSet presAssocID="{F9D7DEF1-75D7-FF40-915B-B32115B545CD}" presName="Name18" presStyleLbl="sibTrans2D1" presStyleIdx="1" presStyleCnt="3"/>
      <dgm:spPr/>
      <dgm:t>
        <a:bodyPr/>
        <a:lstStyle/>
        <a:p>
          <a:endParaRPr lang="en-US"/>
        </a:p>
      </dgm:t>
    </dgm:pt>
    <dgm:pt modelId="{D8E745BE-F032-4344-88EF-86DBC6ED7B1F}" type="pres">
      <dgm:prSet presAssocID="{BE2611E0-FC21-7244-805B-0156D8E0B6EE}" presName="composite1" presStyleCnt="0"/>
      <dgm:spPr/>
    </dgm:pt>
    <dgm:pt modelId="{8CAD46FB-6A9C-9C4B-8E8B-7BB30DF09138}" type="pres">
      <dgm:prSet presAssocID="{BE2611E0-FC21-7244-805B-0156D8E0B6EE}" presName="dummyNode1" presStyleLbl="node1" presStyleIdx="1" presStyleCnt="4"/>
      <dgm:spPr/>
    </dgm:pt>
    <dgm:pt modelId="{6B0BB571-8EB4-084A-8046-EA640528DE62}" type="pres">
      <dgm:prSet presAssocID="{BE2611E0-FC21-7244-805B-0156D8E0B6EE}" presName="childNode1" presStyleLbl="bgAcc1" presStyleIdx="2" presStyleCnt="4">
        <dgm:presLayoutVars>
          <dgm:bulletEnabled val="1"/>
        </dgm:presLayoutVars>
      </dgm:prSet>
      <dgm:spPr/>
      <dgm:t>
        <a:bodyPr/>
        <a:lstStyle/>
        <a:p>
          <a:endParaRPr lang="en-US"/>
        </a:p>
      </dgm:t>
    </dgm:pt>
    <dgm:pt modelId="{CBB1E68B-18FE-4849-AB70-256FBB160879}" type="pres">
      <dgm:prSet presAssocID="{BE2611E0-FC21-7244-805B-0156D8E0B6EE}" presName="childNode1tx" presStyleLbl="bgAcc1" presStyleIdx="2" presStyleCnt="4">
        <dgm:presLayoutVars>
          <dgm:bulletEnabled val="1"/>
        </dgm:presLayoutVars>
      </dgm:prSet>
      <dgm:spPr/>
      <dgm:t>
        <a:bodyPr/>
        <a:lstStyle/>
        <a:p>
          <a:endParaRPr lang="en-US"/>
        </a:p>
      </dgm:t>
    </dgm:pt>
    <dgm:pt modelId="{041E298A-D4FF-6E47-81EF-181A159439A7}" type="pres">
      <dgm:prSet presAssocID="{BE2611E0-FC21-7244-805B-0156D8E0B6EE}" presName="parentNode1" presStyleLbl="node1" presStyleIdx="2" presStyleCnt="4">
        <dgm:presLayoutVars>
          <dgm:chMax val="1"/>
          <dgm:bulletEnabled val="1"/>
        </dgm:presLayoutVars>
      </dgm:prSet>
      <dgm:spPr/>
      <dgm:t>
        <a:bodyPr/>
        <a:lstStyle/>
        <a:p>
          <a:endParaRPr lang="en-US"/>
        </a:p>
      </dgm:t>
    </dgm:pt>
    <dgm:pt modelId="{A3027AEF-2DAF-A74B-855B-C659A1AA7558}" type="pres">
      <dgm:prSet presAssocID="{BE2611E0-FC21-7244-805B-0156D8E0B6EE}" presName="connSite1" presStyleCnt="0"/>
      <dgm:spPr/>
    </dgm:pt>
    <dgm:pt modelId="{751C85BF-2448-D84D-8BA9-77D47CC96668}" type="pres">
      <dgm:prSet presAssocID="{B55898E4-253A-3744-9402-18C18981C567}" presName="Name9" presStyleLbl="sibTrans2D1" presStyleIdx="2" presStyleCnt="3"/>
      <dgm:spPr/>
      <dgm:t>
        <a:bodyPr/>
        <a:lstStyle/>
        <a:p>
          <a:endParaRPr lang="en-US"/>
        </a:p>
      </dgm:t>
    </dgm:pt>
    <dgm:pt modelId="{8566DDF5-4BF0-6344-BF6A-3082A3526B50}" type="pres">
      <dgm:prSet presAssocID="{F526F139-935E-6A49-9D0C-0209EA19F413}" presName="composite2" presStyleCnt="0"/>
      <dgm:spPr/>
    </dgm:pt>
    <dgm:pt modelId="{73A3DBE3-BEFB-BC47-81AE-45E56BF2A945}" type="pres">
      <dgm:prSet presAssocID="{F526F139-935E-6A49-9D0C-0209EA19F413}" presName="dummyNode2" presStyleLbl="node1" presStyleIdx="2" presStyleCnt="4"/>
      <dgm:spPr/>
    </dgm:pt>
    <dgm:pt modelId="{46AAACDD-EDAF-A343-BF06-6CEACE68B4AA}" type="pres">
      <dgm:prSet presAssocID="{F526F139-935E-6A49-9D0C-0209EA19F413}" presName="childNode2" presStyleLbl="bgAcc1" presStyleIdx="3" presStyleCnt="4">
        <dgm:presLayoutVars>
          <dgm:bulletEnabled val="1"/>
        </dgm:presLayoutVars>
      </dgm:prSet>
      <dgm:spPr>
        <a:blipFill rotWithShape="0">
          <a:blip xmlns:r="http://schemas.openxmlformats.org/officeDocument/2006/relationships" r:embed="rId1"/>
          <a:stretch>
            <a:fillRect/>
          </a:stretch>
        </a:blipFill>
      </dgm:spPr>
      <dgm:t>
        <a:bodyPr/>
        <a:lstStyle/>
        <a:p>
          <a:endParaRPr lang="en-US"/>
        </a:p>
      </dgm:t>
    </dgm:pt>
    <dgm:pt modelId="{26870825-B251-C746-9115-03B055F7A094}" type="pres">
      <dgm:prSet presAssocID="{F526F139-935E-6A49-9D0C-0209EA19F413}" presName="childNode2tx" presStyleLbl="bgAcc1" presStyleIdx="3" presStyleCnt="4">
        <dgm:presLayoutVars>
          <dgm:bulletEnabled val="1"/>
        </dgm:presLayoutVars>
      </dgm:prSet>
      <dgm:spPr/>
    </dgm:pt>
    <dgm:pt modelId="{242E2811-99A2-FD48-A6D5-3F68052B7C7F}" type="pres">
      <dgm:prSet presAssocID="{F526F139-935E-6A49-9D0C-0209EA19F413}" presName="parentNode2" presStyleLbl="node1" presStyleIdx="3" presStyleCnt="4">
        <dgm:presLayoutVars>
          <dgm:chMax val="0"/>
          <dgm:bulletEnabled val="1"/>
        </dgm:presLayoutVars>
      </dgm:prSet>
      <dgm:spPr/>
      <dgm:t>
        <a:bodyPr/>
        <a:lstStyle/>
        <a:p>
          <a:endParaRPr lang="en-US"/>
        </a:p>
      </dgm:t>
    </dgm:pt>
    <dgm:pt modelId="{58C1B011-6CA5-CA47-A1A8-7571388289E5}" type="pres">
      <dgm:prSet presAssocID="{F526F139-935E-6A49-9D0C-0209EA19F413}" presName="connSite2" presStyleCnt="0"/>
      <dgm:spPr/>
    </dgm:pt>
  </dgm:ptLst>
  <dgm:cxnLst>
    <dgm:cxn modelId="{5B526D54-2812-D94B-A1A6-96DEF0A1ED54}" type="presOf" srcId="{EFAA392C-AFB7-1740-823F-85FAB32565C2}" destId="{6B0BB571-8EB4-084A-8046-EA640528DE62}" srcOrd="0" destOrd="1" presId="urn:microsoft.com/office/officeart/2005/8/layout/hProcess4"/>
    <dgm:cxn modelId="{931A135E-0899-894E-B685-B1E0B88FF6AD}" type="presOf" srcId="{F526F139-935E-6A49-9D0C-0209EA19F413}" destId="{242E2811-99A2-FD48-A6D5-3F68052B7C7F}" srcOrd="0" destOrd="0" presId="urn:microsoft.com/office/officeart/2005/8/layout/hProcess4"/>
    <dgm:cxn modelId="{19498DDE-824D-5949-9558-C367B5D807FF}" type="presOf" srcId="{B7F02EAD-76F2-5745-A9CD-19EEE4781FDF}" destId="{E74BFBCD-08EF-C949-87F4-BE8673795483}" srcOrd="0" destOrd="1" presId="urn:microsoft.com/office/officeart/2005/8/layout/hProcess4"/>
    <dgm:cxn modelId="{D948C6C7-6E9E-F648-AA62-F1D38E6A5F39}" type="presOf" srcId="{F9D7DEF1-75D7-FF40-915B-B32115B545CD}" destId="{981DDBAC-A662-B84E-8B94-1C7C1917D48C}" srcOrd="0" destOrd="0" presId="urn:microsoft.com/office/officeart/2005/8/layout/hProcess4"/>
    <dgm:cxn modelId="{C28AACB8-EEFD-2749-B12E-90585AF260D7}" type="presOf" srcId="{B7F02EAD-76F2-5745-A9CD-19EEE4781FDF}" destId="{87DAFF5F-0DA7-5E40-9537-00C9A0D1C3CF}" srcOrd="1" destOrd="1" presId="urn:microsoft.com/office/officeart/2005/8/layout/hProcess4"/>
    <dgm:cxn modelId="{65F8ACD5-452F-EF43-9D2A-D87D2F8AD6C0}" type="presOf" srcId="{C4069818-AFDE-2C4B-830D-C0E69ECD00A9}" destId="{CBB1E68B-18FE-4849-AB70-256FBB160879}" srcOrd="1" destOrd="0" presId="urn:microsoft.com/office/officeart/2005/8/layout/hProcess4"/>
    <dgm:cxn modelId="{C1C27260-76B7-764B-BF4D-AB87748F1B67}" type="presOf" srcId="{EFAA392C-AFB7-1740-823F-85FAB32565C2}" destId="{CBB1E68B-18FE-4849-AB70-256FBB160879}" srcOrd="1" destOrd="1" presId="urn:microsoft.com/office/officeart/2005/8/layout/hProcess4"/>
    <dgm:cxn modelId="{C209539D-222E-6140-B683-A6F7D3235A2F}" type="presOf" srcId="{FB13F0D1-7B32-6A43-8FFF-58A0543361A9}" destId="{88878EFF-7719-A24D-91BB-E6B581AFCB2D}" srcOrd="0" destOrd="0" presId="urn:microsoft.com/office/officeart/2005/8/layout/hProcess4"/>
    <dgm:cxn modelId="{30A7A78C-1534-894D-B108-72BF8BD1E554}" type="presOf" srcId="{BE2611E0-FC21-7244-805B-0156D8E0B6EE}" destId="{041E298A-D4FF-6E47-81EF-181A159439A7}" srcOrd="0" destOrd="0" presId="urn:microsoft.com/office/officeart/2005/8/layout/hProcess4"/>
    <dgm:cxn modelId="{C18245F7-BC59-6C43-A2B7-3F7A23A78BDE}" type="presOf" srcId="{50BFA117-EB51-1E49-8289-254BCD2EBEBD}" destId="{9444ABBB-07A6-044D-8507-55C304AAE854}" srcOrd="0" destOrd="0" presId="urn:microsoft.com/office/officeart/2005/8/layout/hProcess4"/>
    <dgm:cxn modelId="{A4ECC704-33F1-A541-A742-AE6EDF1CD4C1}" srcId="{BE2611E0-FC21-7244-805B-0156D8E0B6EE}" destId="{C4069818-AFDE-2C4B-830D-C0E69ECD00A9}" srcOrd="0" destOrd="0" parTransId="{235EC971-72BE-7642-BB89-E4211F01DAA4}" sibTransId="{2B04E45D-257F-0D4C-BE65-A59637D9CCE1}"/>
    <dgm:cxn modelId="{C5DAAB8A-E76A-1145-B497-589A6CEFBEF9}" type="presOf" srcId="{F5C4F3C0-EBA2-1D45-8F4D-A1FE0DFEBF20}" destId="{B2D8DDA0-3362-494A-B479-C6271C7EC906}" srcOrd="0" destOrd="0" presId="urn:microsoft.com/office/officeart/2005/8/layout/hProcess4"/>
    <dgm:cxn modelId="{FF4DE1CA-10B4-8043-BF0F-06C5B91307CD}" type="presOf" srcId="{52BCA6FD-6FDF-964F-A10F-B04B15346C25}" destId="{A19497B9-1BEE-FB4C-A8A5-C719F733000D}" srcOrd="0" destOrd="0" presId="urn:microsoft.com/office/officeart/2005/8/layout/hProcess4"/>
    <dgm:cxn modelId="{90F54F84-4D01-704D-96F6-7E02A03795BA}" srcId="{50BFA117-EB51-1E49-8289-254BCD2EBEBD}" destId="{F526F139-935E-6A49-9D0C-0209EA19F413}" srcOrd="3" destOrd="0" parTransId="{865CB0B8-40C5-6C41-94DB-090A47A8BAA1}" sibTransId="{F0A0A3E0-A2DC-9943-BDF5-6800F925E7C7}"/>
    <dgm:cxn modelId="{6B4EBC50-003C-E44F-9FBA-5D79B923EC08}" srcId="{50BFA117-EB51-1E49-8289-254BCD2EBEBD}" destId="{586217D1-BA06-D642-9DE4-027B90747CAC}" srcOrd="1" destOrd="0" parTransId="{90923774-5F29-B54C-A0EA-B6902659E982}" sibTransId="{F9D7DEF1-75D7-FF40-915B-B32115B545CD}"/>
    <dgm:cxn modelId="{727A865A-4B9E-284E-A8A9-BBFB2799B167}" srcId="{586217D1-BA06-D642-9DE4-027B90747CAC}" destId="{52F3D921-33E6-E142-87D3-1AD87D31A87F}" srcOrd="0" destOrd="0" parTransId="{A36872E0-9249-B14E-8D4D-35E356BE473F}" sibTransId="{4ABE0D49-B220-764C-9C7A-4CD963017998}"/>
    <dgm:cxn modelId="{B947068B-58AC-2540-92E3-CB4B39CB5A8B}" srcId="{586217D1-BA06-D642-9DE4-027B90747CAC}" destId="{B7F02EAD-76F2-5745-A9CD-19EEE4781FDF}" srcOrd="1" destOrd="0" parTransId="{48B11756-B4D4-634E-A923-8E4093EF744C}" sibTransId="{A5E18DC8-67AA-5743-854C-76C63C18BA30}"/>
    <dgm:cxn modelId="{E7D9E3A9-4FA0-3343-A9CD-413F08C49B4C}" type="presOf" srcId="{52F3D921-33E6-E142-87D3-1AD87D31A87F}" destId="{87DAFF5F-0DA7-5E40-9537-00C9A0D1C3CF}" srcOrd="1" destOrd="0" presId="urn:microsoft.com/office/officeart/2005/8/layout/hProcess4"/>
    <dgm:cxn modelId="{1BAFDA12-35D9-D24B-BF2F-DB97E423577F}" type="presOf" srcId="{52F3D921-33E6-E142-87D3-1AD87D31A87F}" destId="{E74BFBCD-08EF-C949-87F4-BE8673795483}" srcOrd="0" destOrd="0" presId="urn:microsoft.com/office/officeart/2005/8/layout/hProcess4"/>
    <dgm:cxn modelId="{92C3A6C2-4A66-9841-9299-116385A76F3A}" type="presOf" srcId="{B55898E4-253A-3744-9402-18C18981C567}" destId="{751C85BF-2448-D84D-8BA9-77D47CC96668}" srcOrd="0" destOrd="0" presId="urn:microsoft.com/office/officeart/2005/8/layout/hProcess4"/>
    <dgm:cxn modelId="{EB6FA3F3-19F4-7043-B5C9-B93457F21B28}" srcId="{50BFA117-EB51-1E49-8289-254BCD2EBEBD}" destId="{52BCA6FD-6FDF-964F-A10F-B04B15346C25}" srcOrd="0" destOrd="0" parTransId="{8484B5F9-2D0C-3E49-BDCC-8B2DEA1A8413}" sibTransId="{FB13F0D1-7B32-6A43-8FFF-58A0543361A9}"/>
    <dgm:cxn modelId="{CF0A2A84-ABC2-804C-9461-F96CF9F1B66D}" srcId="{BE2611E0-FC21-7244-805B-0156D8E0B6EE}" destId="{EFAA392C-AFB7-1740-823F-85FAB32565C2}" srcOrd="1" destOrd="0" parTransId="{0C78F5FB-5DEB-1441-B34A-63F40099716B}" sibTransId="{63AF04DA-6FB0-BE49-9C4E-FCB7B7412D01}"/>
    <dgm:cxn modelId="{DA1C9753-5656-E443-B6E7-27E4FE490AF7}" srcId="{50BFA117-EB51-1E49-8289-254BCD2EBEBD}" destId="{BE2611E0-FC21-7244-805B-0156D8E0B6EE}" srcOrd="2" destOrd="0" parTransId="{F8847B90-5119-A04F-AD70-1B165E53BC37}" sibTransId="{B55898E4-253A-3744-9402-18C18981C567}"/>
    <dgm:cxn modelId="{11689E88-8867-E34B-8969-CE239D7364A7}" type="presOf" srcId="{586217D1-BA06-D642-9DE4-027B90747CAC}" destId="{8FB712A1-DA3A-5343-BD4B-F991CDD19EAE}" srcOrd="0" destOrd="0" presId="urn:microsoft.com/office/officeart/2005/8/layout/hProcess4"/>
    <dgm:cxn modelId="{E79FC81B-5D56-BD4B-96FA-9B267F5F2BA6}" type="presOf" srcId="{C4069818-AFDE-2C4B-830D-C0E69ECD00A9}" destId="{6B0BB571-8EB4-084A-8046-EA640528DE62}" srcOrd="0" destOrd="0" presId="urn:microsoft.com/office/officeart/2005/8/layout/hProcess4"/>
    <dgm:cxn modelId="{95A0C743-B530-E140-A986-2063A8A0A3F9}" type="presOf" srcId="{F5C4F3C0-EBA2-1D45-8F4D-A1FE0DFEBF20}" destId="{103F7B79-DCF2-CB4C-B3F6-FFB2F4B5A166}" srcOrd="1" destOrd="0" presId="urn:microsoft.com/office/officeart/2005/8/layout/hProcess4"/>
    <dgm:cxn modelId="{F20457F2-757A-E34C-8381-F8316B463C59}" srcId="{52BCA6FD-6FDF-964F-A10F-B04B15346C25}" destId="{F5C4F3C0-EBA2-1D45-8F4D-A1FE0DFEBF20}" srcOrd="0" destOrd="0" parTransId="{C7BD86C7-E99D-9A4D-BFD9-66AED21DD5F0}" sibTransId="{47F0A8F5-7ECE-144A-9504-81FE004ECC32}"/>
    <dgm:cxn modelId="{4B1AE23F-E844-6944-A3B9-E0FE0C17F095}" type="presParOf" srcId="{9444ABBB-07A6-044D-8507-55C304AAE854}" destId="{C60EAEDF-7CEF-E241-A3D9-247D63DB3A1C}" srcOrd="0" destOrd="0" presId="urn:microsoft.com/office/officeart/2005/8/layout/hProcess4"/>
    <dgm:cxn modelId="{DE8C49D1-2B06-1848-8BCC-BFF435A5A50E}" type="presParOf" srcId="{9444ABBB-07A6-044D-8507-55C304AAE854}" destId="{1B9AB794-8D19-0245-9F12-BE69DA7ECB4F}" srcOrd="1" destOrd="0" presId="urn:microsoft.com/office/officeart/2005/8/layout/hProcess4"/>
    <dgm:cxn modelId="{88FA98A9-44B3-4F40-9B1E-1B9828636883}" type="presParOf" srcId="{9444ABBB-07A6-044D-8507-55C304AAE854}" destId="{86BB6458-F6E4-B64B-B57D-D14342A47CD8}" srcOrd="2" destOrd="0" presId="urn:microsoft.com/office/officeart/2005/8/layout/hProcess4"/>
    <dgm:cxn modelId="{53B18F82-AB69-7341-9B62-23EA86E5BB10}" type="presParOf" srcId="{86BB6458-F6E4-B64B-B57D-D14342A47CD8}" destId="{C02417C3-1603-7E42-82CD-DFC032DDC40D}" srcOrd="0" destOrd="0" presId="urn:microsoft.com/office/officeart/2005/8/layout/hProcess4"/>
    <dgm:cxn modelId="{312A8628-6FF0-7C46-AF7B-7768597CF42C}" type="presParOf" srcId="{C02417C3-1603-7E42-82CD-DFC032DDC40D}" destId="{A3DA46B7-45A1-624D-8E0C-793B29C71925}" srcOrd="0" destOrd="0" presId="urn:microsoft.com/office/officeart/2005/8/layout/hProcess4"/>
    <dgm:cxn modelId="{51E4B286-43CF-A848-B3E5-0C26EA1AFBD4}" type="presParOf" srcId="{C02417C3-1603-7E42-82CD-DFC032DDC40D}" destId="{B2D8DDA0-3362-494A-B479-C6271C7EC906}" srcOrd="1" destOrd="0" presId="urn:microsoft.com/office/officeart/2005/8/layout/hProcess4"/>
    <dgm:cxn modelId="{C6FF45DB-FE3C-AE42-B2F6-02908F1058A3}" type="presParOf" srcId="{C02417C3-1603-7E42-82CD-DFC032DDC40D}" destId="{103F7B79-DCF2-CB4C-B3F6-FFB2F4B5A166}" srcOrd="2" destOrd="0" presId="urn:microsoft.com/office/officeart/2005/8/layout/hProcess4"/>
    <dgm:cxn modelId="{EDD71DBB-D37B-FB4B-9F60-570CD9CA14EF}" type="presParOf" srcId="{C02417C3-1603-7E42-82CD-DFC032DDC40D}" destId="{A19497B9-1BEE-FB4C-A8A5-C719F733000D}" srcOrd="3" destOrd="0" presId="urn:microsoft.com/office/officeart/2005/8/layout/hProcess4"/>
    <dgm:cxn modelId="{65515536-A179-E244-BBFC-1480A3064A5A}" type="presParOf" srcId="{C02417C3-1603-7E42-82CD-DFC032DDC40D}" destId="{EA90F68A-2F24-0346-8F68-7CDF0FEA40A1}" srcOrd="4" destOrd="0" presId="urn:microsoft.com/office/officeart/2005/8/layout/hProcess4"/>
    <dgm:cxn modelId="{61EC7092-1F78-334A-8737-2B7C72E9A115}" type="presParOf" srcId="{86BB6458-F6E4-B64B-B57D-D14342A47CD8}" destId="{88878EFF-7719-A24D-91BB-E6B581AFCB2D}" srcOrd="1" destOrd="0" presId="urn:microsoft.com/office/officeart/2005/8/layout/hProcess4"/>
    <dgm:cxn modelId="{78219BF9-E0F9-0F48-B333-3BF7DE05BD3D}" type="presParOf" srcId="{86BB6458-F6E4-B64B-B57D-D14342A47CD8}" destId="{645129F0-7E7C-7F48-92C7-F6D22E3BFCF4}" srcOrd="2" destOrd="0" presId="urn:microsoft.com/office/officeart/2005/8/layout/hProcess4"/>
    <dgm:cxn modelId="{FF8FBD6A-5D94-654F-8D50-C4A6710A2E2A}" type="presParOf" srcId="{645129F0-7E7C-7F48-92C7-F6D22E3BFCF4}" destId="{1A315C49-0E4E-2243-945F-20F438E270C5}" srcOrd="0" destOrd="0" presId="urn:microsoft.com/office/officeart/2005/8/layout/hProcess4"/>
    <dgm:cxn modelId="{E0ADAA86-78ED-6B47-BD9F-9FDAF9DB51A8}" type="presParOf" srcId="{645129F0-7E7C-7F48-92C7-F6D22E3BFCF4}" destId="{E74BFBCD-08EF-C949-87F4-BE8673795483}" srcOrd="1" destOrd="0" presId="urn:microsoft.com/office/officeart/2005/8/layout/hProcess4"/>
    <dgm:cxn modelId="{EF653C03-49E5-7241-8925-82E5FB62AA23}" type="presParOf" srcId="{645129F0-7E7C-7F48-92C7-F6D22E3BFCF4}" destId="{87DAFF5F-0DA7-5E40-9537-00C9A0D1C3CF}" srcOrd="2" destOrd="0" presId="urn:microsoft.com/office/officeart/2005/8/layout/hProcess4"/>
    <dgm:cxn modelId="{E5E93CD6-5A3D-6046-96F8-847834F7799D}" type="presParOf" srcId="{645129F0-7E7C-7F48-92C7-F6D22E3BFCF4}" destId="{8FB712A1-DA3A-5343-BD4B-F991CDD19EAE}" srcOrd="3" destOrd="0" presId="urn:microsoft.com/office/officeart/2005/8/layout/hProcess4"/>
    <dgm:cxn modelId="{CB8446D1-77C3-B040-82A1-C7C13F814DC8}" type="presParOf" srcId="{645129F0-7E7C-7F48-92C7-F6D22E3BFCF4}" destId="{CAB1105C-4FFA-634B-940E-7571395C0286}" srcOrd="4" destOrd="0" presId="urn:microsoft.com/office/officeart/2005/8/layout/hProcess4"/>
    <dgm:cxn modelId="{600DEBAD-3E70-7842-865C-7B01FEB2853C}" type="presParOf" srcId="{86BB6458-F6E4-B64B-B57D-D14342A47CD8}" destId="{981DDBAC-A662-B84E-8B94-1C7C1917D48C}" srcOrd="3" destOrd="0" presId="urn:microsoft.com/office/officeart/2005/8/layout/hProcess4"/>
    <dgm:cxn modelId="{767B799F-B8E1-0C46-8B0C-42F623CF3DE9}" type="presParOf" srcId="{86BB6458-F6E4-B64B-B57D-D14342A47CD8}" destId="{D8E745BE-F032-4344-88EF-86DBC6ED7B1F}" srcOrd="4" destOrd="0" presId="urn:microsoft.com/office/officeart/2005/8/layout/hProcess4"/>
    <dgm:cxn modelId="{E71B4F90-06EF-224E-A14A-7D5F8C2F6381}" type="presParOf" srcId="{D8E745BE-F032-4344-88EF-86DBC6ED7B1F}" destId="{8CAD46FB-6A9C-9C4B-8E8B-7BB30DF09138}" srcOrd="0" destOrd="0" presId="urn:microsoft.com/office/officeart/2005/8/layout/hProcess4"/>
    <dgm:cxn modelId="{AB9CF199-7430-EA47-9963-ED9127AA8FC8}" type="presParOf" srcId="{D8E745BE-F032-4344-88EF-86DBC6ED7B1F}" destId="{6B0BB571-8EB4-084A-8046-EA640528DE62}" srcOrd="1" destOrd="0" presId="urn:microsoft.com/office/officeart/2005/8/layout/hProcess4"/>
    <dgm:cxn modelId="{DBFCEE15-6FA9-E14C-AB2F-CAE43013F1A0}" type="presParOf" srcId="{D8E745BE-F032-4344-88EF-86DBC6ED7B1F}" destId="{CBB1E68B-18FE-4849-AB70-256FBB160879}" srcOrd="2" destOrd="0" presId="urn:microsoft.com/office/officeart/2005/8/layout/hProcess4"/>
    <dgm:cxn modelId="{044A4F09-5B32-B149-9C07-65FC5E06E0DE}" type="presParOf" srcId="{D8E745BE-F032-4344-88EF-86DBC6ED7B1F}" destId="{041E298A-D4FF-6E47-81EF-181A159439A7}" srcOrd="3" destOrd="0" presId="urn:microsoft.com/office/officeart/2005/8/layout/hProcess4"/>
    <dgm:cxn modelId="{64EAC626-DB09-A446-B5F8-B608E1EB3355}" type="presParOf" srcId="{D8E745BE-F032-4344-88EF-86DBC6ED7B1F}" destId="{A3027AEF-2DAF-A74B-855B-C659A1AA7558}" srcOrd="4" destOrd="0" presId="urn:microsoft.com/office/officeart/2005/8/layout/hProcess4"/>
    <dgm:cxn modelId="{F2FB50C4-27E7-6741-A747-BEC7A04D249E}" type="presParOf" srcId="{86BB6458-F6E4-B64B-B57D-D14342A47CD8}" destId="{751C85BF-2448-D84D-8BA9-77D47CC96668}" srcOrd="5" destOrd="0" presId="urn:microsoft.com/office/officeart/2005/8/layout/hProcess4"/>
    <dgm:cxn modelId="{318B4AAB-F013-8347-A584-7611BAD205C2}" type="presParOf" srcId="{86BB6458-F6E4-B64B-B57D-D14342A47CD8}" destId="{8566DDF5-4BF0-6344-BF6A-3082A3526B50}" srcOrd="6" destOrd="0" presId="urn:microsoft.com/office/officeart/2005/8/layout/hProcess4"/>
    <dgm:cxn modelId="{C1E7FA03-E900-EC42-846B-46ABE4341B30}" type="presParOf" srcId="{8566DDF5-4BF0-6344-BF6A-3082A3526B50}" destId="{73A3DBE3-BEFB-BC47-81AE-45E56BF2A945}" srcOrd="0" destOrd="0" presId="urn:microsoft.com/office/officeart/2005/8/layout/hProcess4"/>
    <dgm:cxn modelId="{6045822C-8FDD-1E47-93FD-0F35BE81FF77}" type="presParOf" srcId="{8566DDF5-4BF0-6344-BF6A-3082A3526B50}" destId="{46AAACDD-EDAF-A343-BF06-6CEACE68B4AA}" srcOrd="1" destOrd="0" presId="urn:microsoft.com/office/officeart/2005/8/layout/hProcess4"/>
    <dgm:cxn modelId="{D167057F-05F0-8546-AAAD-ECB634581E13}" type="presParOf" srcId="{8566DDF5-4BF0-6344-BF6A-3082A3526B50}" destId="{26870825-B251-C746-9115-03B055F7A094}" srcOrd="2" destOrd="0" presId="urn:microsoft.com/office/officeart/2005/8/layout/hProcess4"/>
    <dgm:cxn modelId="{D11AD044-0DF8-7140-9607-8A067F33B121}" type="presParOf" srcId="{8566DDF5-4BF0-6344-BF6A-3082A3526B50}" destId="{242E2811-99A2-FD48-A6D5-3F68052B7C7F}" srcOrd="3" destOrd="0" presId="urn:microsoft.com/office/officeart/2005/8/layout/hProcess4"/>
    <dgm:cxn modelId="{EDB485C5-DC74-AB44-BF6C-7FE4B05CA4ED}" type="presParOf" srcId="{8566DDF5-4BF0-6344-BF6A-3082A3526B50}" destId="{58C1B011-6CA5-CA47-A1A8-7571388289E5}"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D8DA47-0772-6545-AF31-39291AB584CF}">
      <dsp:nvSpPr>
        <dsp:cNvPr id="0" name=""/>
        <dsp:cNvSpPr/>
      </dsp:nvSpPr>
      <dsp:spPr>
        <a:xfrm rot="5400000">
          <a:off x="-293164" y="294016"/>
          <a:ext cx="1954430" cy="13681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a-IN" sz="1300" kern="1200" dirty="0" smtClean="0"/>
            <a:t>Sveobuhvatnost</a:t>
          </a:r>
          <a:endParaRPr lang="en-US" sz="1300" kern="1200" dirty="0"/>
        </a:p>
      </dsp:txBody>
      <dsp:txXfrm rot="-5400000">
        <a:off x="1" y="684903"/>
        <a:ext cx="1368101" cy="586329"/>
      </dsp:txXfrm>
    </dsp:sp>
    <dsp:sp modelId="{C2E500B4-7C46-E24C-94F3-2C61442DE885}">
      <dsp:nvSpPr>
        <dsp:cNvPr id="0" name=""/>
        <dsp:cNvSpPr/>
      </dsp:nvSpPr>
      <dsp:spPr>
        <a:xfrm rot="5400000">
          <a:off x="4620860" y="-3251906"/>
          <a:ext cx="1270380" cy="777589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a-IN" sz="1200" kern="1200" dirty="0" smtClean="0"/>
            <a:t>Otkriti, identificirati, pratiti, locirati imovinsku korist;</a:t>
          </a:r>
          <a:endParaRPr lang="en-US" sz="1200" kern="1200" dirty="0"/>
        </a:p>
        <a:p>
          <a:pPr marL="114300" lvl="1" indent="-114300" algn="l" defTabSz="533400">
            <a:lnSpc>
              <a:spcPct val="90000"/>
            </a:lnSpc>
            <a:spcBef>
              <a:spcPct val="0"/>
            </a:spcBef>
            <a:spcAft>
              <a:spcPct val="15000"/>
            </a:spcAft>
            <a:buChar char="••"/>
          </a:pPr>
          <a:r>
            <a:rPr lang="en-US" sz="1200" kern="1200" dirty="0" smtClean="0"/>
            <a:t>O</a:t>
          </a:r>
          <a:r>
            <a:rPr lang="ta-IN" sz="1200" kern="1200" dirty="0" smtClean="0"/>
            <a:t>sigurati privremenim mjerama (zapljenja i/ili blokada/”zamrzavanje);</a:t>
          </a:r>
          <a:endParaRPr lang="en-US" sz="1200" kern="1200" dirty="0"/>
        </a:p>
        <a:p>
          <a:pPr marL="114300" lvl="1" indent="-114300" algn="l" defTabSz="533400">
            <a:lnSpc>
              <a:spcPct val="90000"/>
            </a:lnSpc>
            <a:spcBef>
              <a:spcPct val="0"/>
            </a:spcBef>
            <a:spcAft>
              <a:spcPct val="15000"/>
            </a:spcAft>
            <a:buChar char="••"/>
          </a:pPr>
          <a:r>
            <a:rPr lang="ta-IN" sz="1200" kern="1200" dirty="0" smtClean="0"/>
            <a:t>Trajno oduzeti (redovni, posebni ili postupak za “prošireno” oduzimanje);</a:t>
          </a:r>
          <a:endParaRPr lang="en-US" sz="1200" kern="1200" dirty="0"/>
        </a:p>
        <a:p>
          <a:pPr marL="114300" lvl="1" indent="-114300" algn="l" defTabSz="533400">
            <a:lnSpc>
              <a:spcPct val="90000"/>
            </a:lnSpc>
            <a:spcBef>
              <a:spcPct val="0"/>
            </a:spcBef>
            <a:spcAft>
              <a:spcPct val="15000"/>
            </a:spcAft>
            <a:buChar char="••"/>
          </a:pPr>
          <a:r>
            <a:rPr lang="ta-IN" sz="1200" kern="1200" dirty="0" smtClean="0"/>
            <a:t>Izvršiti pravosnažnu presudu o oduzimanju;</a:t>
          </a:r>
          <a:endParaRPr lang="en-US" sz="1200" kern="1200" dirty="0"/>
        </a:p>
        <a:p>
          <a:pPr marL="114300" lvl="1" indent="-114300" algn="l" defTabSz="533400">
            <a:lnSpc>
              <a:spcPct val="90000"/>
            </a:lnSpc>
            <a:spcBef>
              <a:spcPct val="0"/>
            </a:spcBef>
            <a:spcAft>
              <a:spcPct val="15000"/>
            </a:spcAft>
            <a:buChar char="••"/>
          </a:pPr>
          <a:r>
            <a:rPr lang="ta-IN" sz="1200" kern="1200" dirty="0" smtClean="0"/>
            <a:t> Efikasno upravljati sa zapljenjenom (privr. oduzetom) i oduzetom imovinom; </a:t>
          </a:r>
          <a:endParaRPr lang="en-US" sz="1200" kern="1200" dirty="0"/>
        </a:p>
      </dsp:txBody>
      <dsp:txXfrm rot="-5400000">
        <a:off x="1368102" y="62867"/>
        <a:ext cx="7713883" cy="1146350"/>
      </dsp:txXfrm>
    </dsp:sp>
    <dsp:sp modelId="{FC50829F-CFA4-B84C-A4EC-D4BEEE76D939}">
      <dsp:nvSpPr>
        <dsp:cNvPr id="0" name=""/>
        <dsp:cNvSpPr/>
      </dsp:nvSpPr>
      <dsp:spPr>
        <a:xfrm rot="5400000">
          <a:off x="-293164" y="2057507"/>
          <a:ext cx="1954430" cy="13681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a-IN" sz="1300" kern="1200" dirty="0" smtClean="0"/>
            <a:t>Jedinstvenost</a:t>
          </a:r>
          <a:endParaRPr lang="en-US" sz="1300" kern="1200" dirty="0"/>
        </a:p>
      </dsp:txBody>
      <dsp:txXfrm rot="-5400000">
        <a:off x="1" y="2448394"/>
        <a:ext cx="1368101" cy="586329"/>
      </dsp:txXfrm>
    </dsp:sp>
    <dsp:sp modelId="{3C9F04D0-7BE0-814C-B254-D708F2CC61D1}">
      <dsp:nvSpPr>
        <dsp:cNvPr id="0" name=""/>
        <dsp:cNvSpPr/>
      </dsp:nvSpPr>
      <dsp:spPr>
        <a:xfrm rot="5400000">
          <a:off x="4620860" y="-1488416"/>
          <a:ext cx="1270380" cy="777589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a-IN" sz="1200" kern="1200" dirty="0" smtClean="0"/>
            <a:t>Ranije su odredbe koje trebaju osigurati sveobuhvatan pristup bile disperzivne, tj. nalazile su se u većem broju različitih propisa koji nisu bili usaglašeni, posebno u izvankrivičnoj oblasti (npr. ZKP-ZIP-</a:t>
          </a:r>
          <a:r>
            <a:rPr lang="ta-IN" sz="1200" kern="1200" dirty="0" smtClean="0"/>
            <a:t>ZPP)) </a:t>
          </a:r>
          <a:endParaRPr lang="en-US" sz="1200" kern="1200" dirty="0"/>
        </a:p>
        <a:p>
          <a:pPr marL="114300" lvl="1" indent="-114300" algn="l" defTabSz="533400">
            <a:lnSpc>
              <a:spcPct val="90000"/>
            </a:lnSpc>
            <a:spcBef>
              <a:spcPct val="0"/>
            </a:spcBef>
            <a:spcAft>
              <a:spcPct val="15000"/>
            </a:spcAft>
            <a:buChar char="••"/>
          </a:pPr>
          <a:r>
            <a:rPr lang="ta-IN" sz="1200" kern="1200" dirty="0" smtClean="0"/>
            <a:t>Donošenjem Zakona u formi </a:t>
          </a:r>
          <a:r>
            <a:rPr lang="ta-IN" sz="1200" i="1" kern="1200" dirty="0" smtClean="0"/>
            <a:t>lex specialis</a:t>
          </a:r>
          <a:r>
            <a:rPr lang="ta-IN" sz="1200" i="0" kern="1200" dirty="0" smtClean="0"/>
            <a:t> propisa sada imamo jedno mjesto na kojem se nalaze propisane sve faze postupka za oduzimanje, od početka do kraja, i gdje je izvršeno otklanjanje ranije uočenih nedostataka; </a:t>
          </a:r>
          <a:endParaRPr lang="en-US" sz="1200" kern="1200" dirty="0"/>
        </a:p>
      </dsp:txBody>
      <dsp:txXfrm rot="-5400000">
        <a:off x="1368102" y="1826357"/>
        <a:ext cx="7713883" cy="1146350"/>
      </dsp:txXfrm>
    </dsp:sp>
    <dsp:sp modelId="{25F9A45D-729E-1142-B460-DE6B6BE85C92}">
      <dsp:nvSpPr>
        <dsp:cNvPr id="0" name=""/>
        <dsp:cNvSpPr/>
      </dsp:nvSpPr>
      <dsp:spPr>
        <a:xfrm rot="5400000">
          <a:off x="-293164" y="3820997"/>
          <a:ext cx="1954430" cy="1368101"/>
        </a:xfrm>
        <a:prstGeom prst="chevron">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ta-IN" sz="1300" kern="1200" dirty="0" smtClean="0"/>
            <a:t>Preciznost</a:t>
          </a:r>
          <a:endParaRPr lang="en-US" sz="1300" kern="1200" dirty="0"/>
        </a:p>
      </dsp:txBody>
      <dsp:txXfrm rot="-5400000">
        <a:off x="1" y="4211884"/>
        <a:ext cx="1368101" cy="586329"/>
      </dsp:txXfrm>
    </dsp:sp>
    <dsp:sp modelId="{7439A83C-7D2B-3548-B383-D949CFC6437B}">
      <dsp:nvSpPr>
        <dsp:cNvPr id="0" name=""/>
        <dsp:cNvSpPr/>
      </dsp:nvSpPr>
      <dsp:spPr>
        <a:xfrm rot="5400000">
          <a:off x="4620860" y="275073"/>
          <a:ext cx="1270380" cy="7775898"/>
        </a:xfrm>
        <a:prstGeom prst="round2SameRect">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85344" tIns="7620" rIns="7620" bIns="7620" numCol="1" spcCol="1270" anchor="ctr" anchorCtr="0">
          <a:noAutofit/>
        </a:bodyPr>
        <a:lstStyle/>
        <a:p>
          <a:pPr marL="114300" lvl="1" indent="-114300" algn="l" defTabSz="533400">
            <a:lnSpc>
              <a:spcPct val="90000"/>
            </a:lnSpc>
            <a:spcBef>
              <a:spcPct val="0"/>
            </a:spcBef>
            <a:spcAft>
              <a:spcPct val="15000"/>
            </a:spcAft>
            <a:buChar char="••"/>
          </a:pPr>
          <a:r>
            <a:rPr lang="ta-IN" sz="1200" kern="1200" dirty="0" smtClean="0"/>
            <a:t>U nekim sličajevima raniji propisi nisu nikako ili dovoljno razrađivali pojedina pitanja u vezi oduzimanja imovinske koristi što je uticalo na efikasnost cjelokupnog sistema (npr. osnovni pojmovi, obavezni elementi izreke presude kojom se vrđi oduzimanje, rokovi za poduzimanje određenih radnji, nadležni organi za postupanje i sl.) </a:t>
          </a:r>
          <a:endParaRPr lang="en-US" sz="1200" kern="1200" dirty="0"/>
        </a:p>
        <a:p>
          <a:pPr marL="114300" lvl="1" indent="-114300" algn="l" defTabSz="533400">
            <a:lnSpc>
              <a:spcPct val="90000"/>
            </a:lnSpc>
            <a:spcBef>
              <a:spcPct val="0"/>
            </a:spcBef>
            <a:spcAft>
              <a:spcPct val="15000"/>
            </a:spcAft>
            <a:buChar char="••"/>
          </a:pPr>
          <a:r>
            <a:rPr lang="ta-IN" sz="1200" kern="1200" dirty="0" smtClean="0"/>
            <a:t>Zakonom su izvršena preciziranja većeg broja elemenata u materiji oduzimanja, te posebno izvršena usklađivanja sa “dodirnim” granama prava (izvršno pravo), radi praktične primjene ovih odredbi;</a:t>
          </a:r>
          <a:endParaRPr lang="en-US" sz="1200" kern="1200" dirty="0"/>
        </a:p>
      </dsp:txBody>
      <dsp:txXfrm rot="-5400000">
        <a:off x="1368102" y="3589847"/>
        <a:ext cx="7713883" cy="114635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D8DDA0-3362-494A-B479-C6271C7EC906}">
      <dsp:nvSpPr>
        <dsp:cNvPr id="0" name=""/>
        <dsp:cNvSpPr/>
      </dsp:nvSpPr>
      <dsp:spPr>
        <a:xfrm>
          <a:off x="1844" y="1810082"/>
          <a:ext cx="1868510" cy="1541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just" defTabSz="533400">
            <a:lnSpc>
              <a:spcPct val="90000"/>
            </a:lnSpc>
            <a:spcBef>
              <a:spcPct val="0"/>
            </a:spcBef>
            <a:spcAft>
              <a:spcPct val="15000"/>
            </a:spcAft>
            <a:buChar char="••"/>
          </a:pPr>
          <a:r>
            <a:rPr lang="ta-IN" sz="1200" kern="1200" dirty="0" smtClean="0">
              <a:solidFill>
                <a:srgbClr val="3366FF"/>
              </a:solidFill>
            </a:rPr>
            <a:t>Identifikacija, praćenje, </a:t>
          </a:r>
          <a:r>
            <a:rPr lang="ta-IN" sz="1200" kern="1200" dirty="0" smtClean="0">
              <a:solidFill>
                <a:srgbClr val="FF0000"/>
              </a:solidFill>
            </a:rPr>
            <a:t>mjere osiguranja i/ili privremeno oduzimanje imovine</a:t>
          </a:r>
          <a:endParaRPr lang="en-US" sz="1200" kern="1200" dirty="0"/>
        </a:p>
      </dsp:txBody>
      <dsp:txXfrm>
        <a:off x="37310" y="1845548"/>
        <a:ext cx="1797578" cy="1139956"/>
      </dsp:txXfrm>
    </dsp:sp>
    <dsp:sp modelId="{88878EFF-7719-A24D-91BB-E6B581AFCB2D}">
      <dsp:nvSpPr>
        <dsp:cNvPr id="0" name=""/>
        <dsp:cNvSpPr/>
      </dsp:nvSpPr>
      <dsp:spPr>
        <a:xfrm>
          <a:off x="1061250" y="2210719"/>
          <a:ext cx="2011002" cy="2011002"/>
        </a:xfrm>
        <a:prstGeom prst="leftCircularArrow">
          <a:avLst>
            <a:gd name="adj1" fmla="val 2909"/>
            <a:gd name="adj2" fmla="val 355976"/>
            <a:gd name="adj3" fmla="val 2131487"/>
            <a:gd name="adj4" fmla="val 9024489"/>
            <a:gd name="adj5" fmla="val 339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19497B9-1BEE-FB4C-A8A5-C719F733000D}">
      <dsp:nvSpPr>
        <dsp:cNvPr id="0" name=""/>
        <dsp:cNvSpPr/>
      </dsp:nvSpPr>
      <dsp:spPr>
        <a:xfrm>
          <a:off x="417068" y="3020971"/>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a-IN" sz="2000" kern="1200" dirty="0" smtClean="0"/>
            <a:t>Istražna faza</a:t>
          </a:r>
          <a:endParaRPr lang="en-US" sz="2000" kern="1200" dirty="0"/>
        </a:p>
      </dsp:txBody>
      <dsp:txXfrm>
        <a:off x="436413" y="3040316"/>
        <a:ext cx="1622208" cy="621794"/>
      </dsp:txXfrm>
    </dsp:sp>
    <dsp:sp modelId="{E74BFBCD-08EF-C949-87F4-BE8673795483}">
      <dsp:nvSpPr>
        <dsp:cNvPr id="0" name=""/>
        <dsp:cNvSpPr/>
      </dsp:nvSpPr>
      <dsp:spPr>
        <a:xfrm>
          <a:off x="2356573" y="1810082"/>
          <a:ext cx="1868510" cy="1541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just" defTabSz="533400">
            <a:lnSpc>
              <a:spcPct val="90000"/>
            </a:lnSpc>
            <a:spcBef>
              <a:spcPct val="0"/>
            </a:spcBef>
            <a:spcAft>
              <a:spcPct val="15000"/>
            </a:spcAft>
            <a:buChar char="••"/>
          </a:pPr>
          <a:r>
            <a:rPr lang="ta-IN" sz="1200" kern="1200" dirty="0" smtClean="0"/>
            <a:t>Privremeno oduzimanje</a:t>
          </a:r>
          <a:endParaRPr lang="en-US" sz="1200" kern="1200" dirty="0"/>
        </a:p>
        <a:p>
          <a:pPr marL="114300" lvl="1" indent="-114300" algn="just" defTabSz="533400">
            <a:lnSpc>
              <a:spcPct val="90000"/>
            </a:lnSpc>
            <a:spcBef>
              <a:spcPct val="0"/>
            </a:spcBef>
            <a:spcAft>
              <a:spcPct val="15000"/>
            </a:spcAft>
            <a:buChar char="••"/>
          </a:pPr>
          <a:r>
            <a:rPr lang="ta-IN" sz="1200" kern="1200" dirty="0" smtClean="0"/>
            <a:t>Trajno oduzimanje (redovno, prošireno, samostalno-posebni postupak)</a:t>
          </a:r>
          <a:endParaRPr lang="en-US" sz="1200" kern="1200" dirty="0"/>
        </a:p>
      </dsp:txBody>
      <dsp:txXfrm>
        <a:off x="2392039" y="2175790"/>
        <a:ext cx="1797578" cy="1139956"/>
      </dsp:txXfrm>
    </dsp:sp>
    <dsp:sp modelId="{981DDBAC-A662-B84E-8B94-1C7C1917D48C}">
      <dsp:nvSpPr>
        <dsp:cNvPr id="0" name=""/>
        <dsp:cNvSpPr/>
      </dsp:nvSpPr>
      <dsp:spPr>
        <a:xfrm>
          <a:off x="3400408" y="879147"/>
          <a:ext cx="2249757" cy="2249757"/>
        </a:xfrm>
        <a:prstGeom prst="circularArrow">
          <a:avLst>
            <a:gd name="adj1" fmla="val 2601"/>
            <a:gd name="adj2" fmla="val 315913"/>
            <a:gd name="adj3" fmla="val 19508576"/>
            <a:gd name="adj4" fmla="val 12575511"/>
            <a:gd name="adj5" fmla="val 303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8FB712A1-DA3A-5343-BD4B-F991CDD19EAE}">
      <dsp:nvSpPr>
        <dsp:cNvPr id="0" name=""/>
        <dsp:cNvSpPr/>
      </dsp:nvSpPr>
      <dsp:spPr>
        <a:xfrm>
          <a:off x="2771798" y="1479840"/>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a-IN" sz="2000" kern="1200" dirty="0" smtClean="0"/>
            <a:t>Sudska faza</a:t>
          </a:r>
          <a:endParaRPr lang="en-US" sz="2000" kern="1200" dirty="0"/>
        </a:p>
      </dsp:txBody>
      <dsp:txXfrm>
        <a:off x="2791143" y="1499185"/>
        <a:ext cx="1622208" cy="621794"/>
      </dsp:txXfrm>
    </dsp:sp>
    <dsp:sp modelId="{6B0BB571-8EB4-084A-8046-EA640528DE62}">
      <dsp:nvSpPr>
        <dsp:cNvPr id="0" name=""/>
        <dsp:cNvSpPr/>
      </dsp:nvSpPr>
      <dsp:spPr>
        <a:xfrm>
          <a:off x="4711303" y="1810082"/>
          <a:ext cx="1868510" cy="1541130"/>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22860" tIns="22860" rIns="22860" bIns="22860" numCol="1" spcCol="1270" anchor="t" anchorCtr="0">
          <a:noAutofit/>
        </a:bodyPr>
        <a:lstStyle/>
        <a:p>
          <a:pPr marL="114300" lvl="1" indent="-114300" algn="l" defTabSz="533400">
            <a:lnSpc>
              <a:spcPct val="90000"/>
            </a:lnSpc>
            <a:spcBef>
              <a:spcPct val="0"/>
            </a:spcBef>
            <a:spcAft>
              <a:spcPct val="15000"/>
            </a:spcAft>
            <a:buChar char="••"/>
          </a:pPr>
          <a:r>
            <a:rPr lang="ta-IN" sz="1200" kern="1200" dirty="0" smtClean="0"/>
            <a:t>Priznavanje presude</a:t>
          </a:r>
          <a:endParaRPr lang="en-US" sz="1200" kern="1200" dirty="0"/>
        </a:p>
        <a:p>
          <a:pPr marL="114300" lvl="1" indent="-114300" algn="l" defTabSz="533400">
            <a:lnSpc>
              <a:spcPct val="90000"/>
            </a:lnSpc>
            <a:spcBef>
              <a:spcPct val="0"/>
            </a:spcBef>
            <a:spcAft>
              <a:spcPct val="15000"/>
            </a:spcAft>
            <a:buChar char="••"/>
          </a:pPr>
          <a:r>
            <a:rPr lang="ta-IN" sz="1200" kern="1200" dirty="0" smtClean="0"/>
            <a:t>Provođenje izvršnog postupka</a:t>
          </a:r>
          <a:endParaRPr lang="en-US" sz="1200" kern="1200" dirty="0"/>
        </a:p>
      </dsp:txBody>
      <dsp:txXfrm>
        <a:off x="4746769" y="1845548"/>
        <a:ext cx="1797578" cy="1139956"/>
      </dsp:txXfrm>
    </dsp:sp>
    <dsp:sp modelId="{751C85BF-2448-D84D-8BA9-77D47CC96668}">
      <dsp:nvSpPr>
        <dsp:cNvPr id="0" name=""/>
        <dsp:cNvSpPr/>
      </dsp:nvSpPr>
      <dsp:spPr>
        <a:xfrm>
          <a:off x="5770709" y="2210719"/>
          <a:ext cx="2011002" cy="2011002"/>
        </a:xfrm>
        <a:prstGeom prst="leftCircularArrow">
          <a:avLst>
            <a:gd name="adj1" fmla="val 2909"/>
            <a:gd name="adj2" fmla="val 355976"/>
            <a:gd name="adj3" fmla="val 2131487"/>
            <a:gd name="adj4" fmla="val 9024489"/>
            <a:gd name="adj5" fmla="val 3394"/>
          </a:avLst>
        </a:prstGeom>
        <a:gradFill rotWithShape="0">
          <a:gsLst>
            <a:gs pos="0">
              <a:schemeClr val="accent1">
                <a:tint val="60000"/>
                <a:hueOff val="0"/>
                <a:satOff val="0"/>
                <a:lumOff val="0"/>
                <a:alphaOff val="0"/>
                <a:tint val="100000"/>
                <a:shade val="100000"/>
                <a:satMod val="130000"/>
              </a:schemeClr>
            </a:gs>
            <a:gs pos="100000">
              <a:schemeClr val="accent1">
                <a:tint val="6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041E298A-D4FF-6E47-81EF-181A159439A7}">
      <dsp:nvSpPr>
        <dsp:cNvPr id="0" name=""/>
        <dsp:cNvSpPr/>
      </dsp:nvSpPr>
      <dsp:spPr>
        <a:xfrm>
          <a:off x="5126527" y="3020971"/>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a-IN" sz="2000" kern="1200" dirty="0" smtClean="0"/>
            <a:t>Izvršenje</a:t>
          </a:r>
          <a:endParaRPr lang="en-US" sz="2000" kern="1200" dirty="0"/>
        </a:p>
      </dsp:txBody>
      <dsp:txXfrm>
        <a:off x="5145872" y="3040316"/>
        <a:ext cx="1622208" cy="621794"/>
      </dsp:txXfrm>
    </dsp:sp>
    <dsp:sp modelId="{46AAACDD-EDAF-A343-BF06-6CEACE68B4AA}">
      <dsp:nvSpPr>
        <dsp:cNvPr id="0" name=""/>
        <dsp:cNvSpPr/>
      </dsp:nvSpPr>
      <dsp:spPr>
        <a:xfrm>
          <a:off x="7066032" y="1810082"/>
          <a:ext cx="1868510" cy="1541130"/>
        </a:xfrm>
        <a:prstGeom prst="roundRect">
          <a:avLst>
            <a:gd name="adj" fmla="val 10000"/>
          </a:avLst>
        </a:prstGeom>
        <a:blipFill rotWithShape="0">
          <a:blip xmlns:r="http://schemas.openxmlformats.org/officeDocument/2006/relationships" r:embed="rId1"/>
          <a:stretch>
            <a:fillRect/>
          </a:stretch>
        </a:blip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sp>
    <dsp:sp modelId="{242E2811-99A2-FD48-A6D5-3F68052B7C7F}">
      <dsp:nvSpPr>
        <dsp:cNvPr id="0" name=""/>
        <dsp:cNvSpPr/>
      </dsp:nvSpPr>
      <dsp:spPr>
        <a:xfrm>
          <a:off x="7481257" y="1479840"/>
          <a:ext cx="1660898" cy="660484"/>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8100" tIns="25400" rIns="38100" bIns="25400" numCol="1" spcCol="1270" anchor="ctr" anchorCtr="0">
          <a:noAutofit/>
        </a:bodyPr>
        <a:lstStyle/>
        <a:p>
          <a:pPr lvl="0" algn="ctr" defTabSz="889000">
            <a:lnSpc>
              <a:spcPct val="90000"/>
            </a:lnSpc>
            <a:spcBef>
              <a:spcPct val="0"/>
            </a:spcBef>
            <a:spcAft>
              <a:spcPct val="35000"/>
            </a:spcAft>
          </a:pPr>
          <a:r>
            <a:rPr lang="ta-IN" sz="2000" kern="1200" dirty="0" smtClean="0"/>
            <a:t>Upravljanje</a:t>
          </a:r>
          <a:endParaRPr lang="en-US" sz="2000" kern="1200" dirty="0"/>
        </a:p>
      </dsp:txBody>
      <dsp:txXfrm>
        <a:off x="7500602" y="1499185"/>
        <a:ext cx="1622208" cy="621794"/>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a-IN"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a-IN" smtClean="0"/>
              <a:t>Click to edit Master subtitle style</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28/05/18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29925101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28/05/18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490821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a-IN"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28/05/18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1097134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idx="1"/>
          </p:nvPr>
        </p:nvSpPr>
        <p:spPr/>
        <p:txBody>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10"/>
          </p:nvPr>
        </p:nvSpPr>
        <p:spPr/>
        <p:txBody>
          <a:bodyPr/>
          <a:lstStyle/>
          <a:p>
            <a:fld id="{B3A1CD23-305D-8946-B213-A5BFDC00B370}" type="datetimeFigureOut">
              <a:rPr lang="en-US" smtClean="0"/>
              <a:t>28/05/18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3675476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a-IN"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a-IN" smtClean="0"/>
              <a:t>Click to edit Master text styles</a:t>
            </a:r>
          </a:p>
        </p:txBody>
      </p:sp>
      <p:sp>
        <p:nvSpPr>
          <p:cNvPr id="4" name="Date Placeholder 3"/>
          <p:cNvSpPr>
            <a:spLocks noGrp="1"/>
          </p:cNvSpPr>
          <p:nvPr>
            <p:ph type="dt" sz="half" idx="10"/>
          </p:nvPr>
        </p:nvSpPr>
        <p:spPr/>
        <p:txBody>
          <a:bodyPr/>
          <a:lstStyle/>
          <a:p>
            <a:fld id="{B3A1CD23-305D-8946-B213-A5BFDC00B370}" type="datetimeFigureOut">
              <a:rPr lang="en-US" smtClean="0"/>
              <a:t>28/05/18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680171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Date Placeholder 4"/>
          <p:cNvSpPr>
            <a:spLocks noGrp="1"/>
          </p:cNvSpPr>
          <p:nvPr>
            <p:ph type="dt" sz="half" idx="10"/>
          </p:nvPr>
        </p:nvSpPr>
        <p:spPr/>
        <p:txBody>
          <a:bodyPr/>
          <a:lstStyle/>
          <a:p>
            <a:fld id="{B3A1CD23-305D-8946-B213-A5BFDC00B370}" type="datetimeFigureOut">
              <a:rPr lang="en-US" smtClean="0"/>
              <a:t>28/05/18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2080178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a-IN"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a-IN"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7" name="Date Placeholder 6"/>
          <p:cNvSpPr>
            <a:spLocks noGrp="1"/>
          </p:cNvSpPr>
          <p:nvPr>
            <p:ph type="dt" sz="half" idx="10"/>
          </p:nvPr>
        </p:nvSpPr>
        <p:spPr/>
        <p:txBody>
          <a:bodyPr/>
          <a:lstStyle/>
          <a:p>
            <a:fld id="{B3A1CD23-305D-8946-B213-A5BFDC00B370}" type="datetimeFigureOut">
              <a:rPr lang="en-US" smtClean="0"/>
              <a:t>28/05/18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416158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a-IN" smtClean="0"/>
              <a:t>Click to edit Master title style</a:t>
            </a:r>
            <a:endParaRPr lang="en-US"/>
          </a:p>
        </p:txBody>
      </p:sp>
      <p:sp>
        <p:nvSpPr>
          <p:cNvPr id="3" name="Date Placeholder 2"/>
          <p:cNvSpPr>
            <a:spLocks noGrp="1"/>
          </p:cNvSpPr>
          <p:nvPr>
            <p:ph type="dt" sz="half" idx="10"/>
          </p:nvPr>
        </p:nvSpPr>
        <p:spPr/>
        <p:txBody>
          <a:bodyPr/>
          <a:lstStyle/>
          <a:p>
            <a:fld id="{B3A1CD23-305D-8946-B213-A5BFDC00B370}" type="datetimeFigureOut">
              <a:rPr lang="en-US" smtClean="0"/>
              <a:t>28/05/18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31958265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3A1CD23-305D-8946-B213-A5BFDC00B370}" type="datetimeFigureOut">
              <a:rPr lang="en-US" smtClean="0"/>
              <a:t>28/05/18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514667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a-IN"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B3A1CD23-305D-8946-B213-A5BFDC00B370}" type="datetimeFigureOut">
              <a:rPr lang="en-US" smtClean="0"/>
              <a:t>28/05/18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33432590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a-IN"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a-IN" smtClean="0"/>
              <a:t>Click to edit Master text styles</a:t>
            </a:r>
          </a:p>
        </p:txBody>
      </p:sp>
      <p:sp>
        <p:nvSpPr>
          <p:cNvPr id="5" name="Date Placeholder 4"/>
          <p:cNvSpPr>
            <a:spLocks noGrp="1"/>
          </p:cNvSpPr>
          <p:nvPr>
            <p:ph type="dt" sz="half" idx="10"/>
          </p:nvPr>
        </p:nvSpPr>
        <p:spPr/>
        <p:txBody>
          <a:bodyPr/>
          <a:lstStyle/>
          <a:p>
            <a:fld id="{B3A1CD23-305D-8946-B213-A5BFDC00B370}" type="datetimeFigureOut">
              <a:rPr lang="en-US" smtClean="0"/>
              <a:t>28/05/18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A595467-DA26-0B4A-9F28-7027148519BB}" type="slidenum">
              <a:rPr lang="en-US" smtClean="0"/>
              <a:t>‹#›</a:t>
            </a:fld>
            <a:endParaRPr lang="en-US"/>
          </a:p>
        </p:txBody>
      </p:sp>
    </p:spTree>
    <p:extLst>
      <p:ext uri="{BB962C8B-B14F-4D97-AF65-F5344CB8AC3E}">
        <p14:creationId xmlns:p14="http://schemas.microsoft.com/office/powerpoint/2010/main" val="100929598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a-IN"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a-IN" smtClean="0"/>
              <a:t>Click to edit Master text styles</a:t>
            </a:r>
          </a:p>
          <a:p>
            <a:pPr lvl="1"/>
            <a:r>
              <a:rPr lang="ta-IN" smtClean="0"/>
              <a:t>Second level</a:t>
            </a:r>
          </a:p>
          <a:p>
            <a:pPr lvl="2"/>
            <a:r>
              <a:rPr lang="ta-IN" smtClean="0"/>
              <a:t>Third level</a:t>
            </a:r>
          </a:p>
          <a:p>
            <a:pPr lvl="3"/>
            <a:r>
              <a:rPr lang="ta-IN" smtClean="0"/>
              <a:t>Fourth level</a:t>
            </a:r>
          </a:p>
          <a:p>
            <a:pPr lvl="4"/>
            <a:r>
              <a:rPr lang="ta-IN"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3A1CD23-305D-8946-B213-A5BFDC00B370}" type="datetimeFigureOut">
              <a:rPr lang="en-US" smtClean="0"/>
              <a:t>28/05/18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595467-DA26-0B4A-9F28-7027148519BB}" type="slidenum">
              <a:rPr lang="en-US" smtClean="0"/>
              <a:t>‹#›</a:t>
            </a:fld>
            <a:endParaRPr lang="en-US"/>
          </a:p>
        </p:txBody>
      </p:sp>
    </p:spTree>
    <p:extLst>
      <p:ext uri="{BB962C8B-B14F-4D97-AF65-F5344CB8AC3E}">
        <p14:creationId xmlns:p14="http://schemas.microsoft.com/office/powerpoint/2010/main" val="80086468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ta-IN" dirty="0" smtClean="0"/>
              <a:t>Pravni okvir za oduzimanje imovinske koristi pribavljene krivičnim djelima </a:t>
            </a:r>
            <a:endParaRPr lang="en-US" dirty="0"/>
          </a:p>
        </p:txBody>
      </p:sp>
      <p:sp>
        <p:nvSpPr>
          <p:cNvPr id="3" name="Subtitle 2"/>
          <p:cNvSpPr>
            <a:spLocks noGrp="1"/>
          </p:cNvSpPr>
          <p:nvPr>
            <p:ph type="subTitle" idx="1"/>
          </p:nvPr>
        </p:nvSpPr>
        <p:spPr/>
        <p:txBody>
          <a:bodyPr/>
          <a:lstStyle/>
          <a:p>
            <a:r>
              <a:rPr lang="en-US" dirty="0" smtClean="0"/>
              <a:t>P</a:t>
            </a:r>
            <a:r>
              <a:rPr lang="ta-IN" dirty="0" smtClean="0"/>
              <a:t>rof. </a:t>
            </a:r>
            <a:r>
              <a:rPr lang="ta-IN" dirty="0"/>
              <a:t>d</a:t>
            </a:r>
            <a:r>
              <a:rPr lang="ta-IN" dirty="0" smtClean="0"/>
              <a:t>r. sc. Eldan Mujanović</a:t>
            </a:r>
            <a:endParaRPr lang="en-US" dirty="0"/>
          </a:p>
        </p:txBody>
      </p:sp>
    </p:spTree>
    <p:extLst>
      <p:ext uri="{BB962C8B-B14F-4D97-AF65-F5344CB8AC3E}">
        <p14:creationId xmlns:p14="http://schemas.microsoft.com/office/powerpoint/2010/main" val="3360772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351957872"/>
              </p:ext>
            </p:extLst>
          </p:nvPr>
        </p:nvGraphicFramePr>
        <p:xfrm>
          <a:off x="-1" y="1600200"/>
          <a:ext cx="9144000" cy="2656840"/>
        </p:xfrm>
        <a:graphic>
          <a:graphicData uri="http://schemas.openxmlformats.org/drawingml/2006/table">
            <a:tbl>
              <a:tblPr firstRow="1" bandRow="1">
                <a:tableStyleId>{5C22544A-7EE6-4342-B048-85BDC9FD1C3A}</a:tableStyleId>
              </a:tblPr>
              <a:tblGrid>
                <a:gridCol w="4572000"/>
                <a:gridCol w="4572000"/>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r>
                        <a:rPr lang="ta-IN" b="1" dirty="0" smtClean="0"/>
                        <a:t>Obim primjene </a:t>
                      </a:r>
                      <a:r>
                        <a:rPr lang="ta-IN" dirty="0" smtClean="0"/>
                        <a:t>odredbi o oduzimanju imovinske koristi</a:t>
                      </a:r>
                      <a:endParaRPr lang="en-US" dirty="0"/>
                    </a:p>
                  </a:txBody>
                  <a:tcPr/>
                </a:tc>
                <a:tc>
                  <a:txBody>
                    <a:bodyPr/>
                    <a:lstStyle/>
                    <a:p>
                      <a:pPr algn="just"/>
                      <a:r>
                        <a:rPr lang="bs-Latn-BA" sz="1800" dirty="0" smtClean="0">
                          <a:latin typeface="Calibri"/>
                          <a:cs typeface="Calibri"/>
                        </a:rPr>
                        <a:t>-taksativno</a:t>
                      </a:r>
                      <a:r>
                        <a:rPr lang="bs-Latn-BA" sz="1800" baseline="0" dirty="0" smtClean="0">
                          <a:latin typeface="Calibri"/>
                          <a:cs typeface="Calibri"/>
                        </a:rPr>
                        <a:t> pobrojana </a:t>
                      </a:r>
                      <a:r>
                        <a:rPr lang="ta-IN" sz="1800" baseline="0" dirty="0" smtClean="0">
                          <a:latin typeface="Calibri"/>
                          <a:cs typeface="Calibri"/>
                        </a:rPr>
                        <a:t>krivična djela</a:t>
                      </a:r>
                      <a:r>
                        <a:rPr lang="bs-Latn-BA" sz="1800" baseline="0" dirty="0" smtClean="0">
                          <a:latin typeface="Calibri"/>
                          <a:cs typeface="Calibri"/>
                        </a:rPr>
                        <a:t> (</a:t>
                      </a:r>
                      <a:r>
                        <a:rPr lang="ta-IN" sz="1800" baseline="0" dirty="0" smtClean="0">
                          <a:latin typeface="Calibri"/>
                          <a:cs typeface="Calibri"/>
                        </a:rPr>
                        <a:t>organizirani kriminal</a:t>
                      </a:r>
                      <a:r>
                        <a:rPr lang="bs-Latn-BA" sz="1800" baseline="0" dirty="0" smtClean="0">
                          <a:latin typeface="Calibri"/>
                          <a:cs typeface="Calibri"/>
                        </a:rPr>
                        <a:t>, korupcija, zloupotreba opojnih </a:t>
                      </a:r>
                    </a:p>
                    <a:p>
                      <a:pPr algn="just"/>
                      <a:r>
                        <a:rPr lang="bs-Latn-BA" sz="1800" baseline="0" dirty="0" smtClean="0">
                          <a:latin typeface="Calibri"/>
                          <a:cs typeface="Calibri"/>
                        </a:rPr>
                        <a:t>droga, terorizam i dr);</a:t>
                      </a:r>
                    </a:p>
                    <a:p>
                      <a:pPr algn="just"/>
                      <a:r>
                        <a:rPr lang="bs-Latn-BA" sz="1800" baseline="0" dirty="0" smtClean="0">
                          <a:latin typeface="Calibri"/>
                          <a:cs typeface="Calibri"/>
                        </a:rPr>
                        <a:t>-kriterij posebnog minimuma zakonom propisane kazne (</a:t>
                      </a:r>
                      <a:r>
                        <a:rPr lang="bs-Latn-BA" sz="1800" u="sng" baseline="0" dirty="0" smtClean="0">
                          <a:latin typeface="Calibri"/>
                          <a:cs typeface="Calibri"/>
                        </a:rPr>
                        <a:t>najmanje jedna godina zatvora</a:t>
                      </a:r>
                      <a:r>
                        <a:rPr lang="bs-Latn-BA" sz="1800" baseline="0" dirty="0" smtClean="0">
                          <a:latin typeface="Calibri"/>
                          <a:cs typeface="Calibri"/>
                        </a:rPr>
                        <a:t>);</a:t>
                      </a:r>
                      <a:endParaRPr lang="en-US" sz="1800" dirty="0" smtClean="0">
                        <a:latin typeface="Calibri"/>
                        <a:cs typeface="Calibri"/>
                      </a:endParaRPr>
                    </a:p>
                    <a:p>
                      <a:endParaRPr lang="en-US" dirty="0"/>
                    </a:p>
                  </a:txBody>
                  <a:tcPr/>
                </a:tc>
              </a:tr>
            </a:tbl>
          </a:graphicData>
        </a:graphic>
      </p:graphicFrame>
    </p:spTree>
    <p:extLst>
      <p:ext uri="{BB962C8B-B14F-4D97-AF65-F5344CB8AC3E}">
        <p14:creationId xmlns:p14="http://schemas.microsoft.com/office/powerpoint/2010/main" val="1705447748"/>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89649599"/>
              </p:ext>
            </p:extLst>
          </p:nvPr>
        </p:nvGraphicFramePr>
        <p:xfrm>
          <a:off x="0" y="1600200"/>
          <a:ext cx="9144000" cy="3205480"/>
        </p:xfrm>
        <a:graphic>
          <a:graphicData uri="http://schemas.openxmlformats.org/drawingml/2006/table">
            <a:tbl>
              <a:tblPr firstRow="1" bandRow="1">
                <a:tableStyleId>{5C22544A-7EE6-4342-B048-85BDC9FD1C3A}</a:tableStyleId>
              </a:tblPr>
              <a:tblGrid>
                <a:gridCol w="4572000"/>
                <a:gridCol w="4572000"/>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smtClean="0"/>
                        <a:t>Osiguranje efikasnih istražnih mehanizama</a:t>
                      </a:r>
                      <a:r>
                        <a:rPr lang="bs-Latn-BA" sz="1800" dirty="0" smtClean="0"/>
                        <a:t> (finansijske istrage)</a:t>
                      </a:r>
                      <a:endParaRPr lang="en-US" sz="1800" dirty="0" smtClean="0"/>
                    </a:p>
                    <a:p>
                      <a:endParaRPr lang="en-US" dirty="0"/>
                    </a:p>
                  </a:txBody>
                  <a:tcPr/>
                </a:tc>
                <a:tc>
                  <a:txBody>
                    <a:bodyPr/>
                    <a:lstStyle/>
                    <a:p>
                      <a:pPr algn="just"/>
                      <a:r>
                        <a:rPr lang="bs-Latn-BA" sz="1800" kern="1200" dirty="0" smtClean="0">
                          <a:solidFill>
                            <a:schemeClr val="dk1"/>
                          </a:solidFill>
                          <a:latin typeface="+mn-lt"/>
                          <a:ea typeface="+mn-ea"/>
                          <a:cs typeface="+mn-cs"/>
                        </a:rPr>
                        <a:t>Zakonski jasno predvidjeti upotrebu istražnih mehanizama kako bi se omogućilo lakše prikupljanje dokaza vezanih za KD, te posebno:</a:t>
                      </a:r>
                    </a:p>
                    <a:p>
                      <a:pPr marL="342900" indent="-342900" algn="just">
                        <a:buAutoNum type="alphaLcParenR"/>
                      </a:pPr>
                      <a:r>
                        <a:rPr lang="bs-Latn-BA" sz="1800" kern="1200" dirty="0" smtClean="0">
                          <a:solidFill>
                            <a:schemeClr val="dk1"/>
                          </a:solidFill>
                          <a:latin typeface="+mn-lt"/>
                          <a:ea typeface="+mn-ea"/>
                          <a:cs typeface="+mn-cs"/>
                        </a:rPr>
                        <a:t>Identificirajnje,</a:t>
                      </a:r>
                    </a:p>
                    <a:p>
                      <a:pPr marL="342900" indent="-342900" algn="just">
                        <a:buAutoNum type="alphaLcParenR"/>
                      </a:pPr>
                      <a:r>
                        <a:rPr lang="bs-Latn-BA" sz="1800" kern="1200" dirty="0" smtClean="0">
                          <a:solidFill>
                            <a:schemeClr val="dk1"/>
                          </a:solidFill>
                          <a:latin typeface="+mn-lt"/>
                          <a:ea typeface="+mn-ea"/>
                          <a:cs typeface="+mn-cs"/>
                        </a:rPr>
                        <a:t>Praćenje,</a:t>
                      </a:r>
                    </a:p>
                    <a:p>
                      <a:pPr marL="342900" indent="-342900" algn="just">
                        <a:buAutoNum type="alphaLcParenR"/>
                      </a:pPr>
                      <a:r>
                        <a:rPr lang="bs-Latn-BA" sz="1800" kern="1200" dirty="0" smtClean="0">
                          <a:solidFill>
                            <a:schemeClr val="dk1"/>
                          </a:solidFill>
                          <a:latin typeface="+mn-lt"/>
                          <a:ea typeface="+mn-ea"/>
                          <a:cs typeface="+mn-cs"/>
                        </a:rPr>
                        <a:t>Privremeno oduzimanje,</a:t>
                      </a:r>
                    </a:p>
                    <a:p>
                      <a:pPr marL="342900" indent="-342900" algn="just">
                        <a:buAutoNum type="alphaLcParenR"/>
                      </a:pPr>
                      <a:r>
                        <a:rPr lang="bs-Latn-BA" sz="1800" kern="1200" dirty="0" smtClean="0">
                          <a:solidFill>
                            <a:schemeClr val="dk1"/>
                          </a:solidFill>
                          <a:latin typeface="+mn-lt"/>
                          <a:ea typeface="+mn-ea"/>
                          <a:cs typeface="+mn-cs"/>
                        </a:rPr>
                        <a:t>Oduzimanje sredstava i dobiti ili imovine u vrijednosti takve dobiti koji podliježu mjerama oduzimanja.</a:t>
                      </a:r>
                      <a:endParaRPr lang="en-US" sz="1800" dirty="0" smtClean="0"/>
                    </a:p>
                    <a:p>
                      <a:endParaRPr lang="en-US" dirty="0"/>
                    </a:p>
                  </a:txBody>
                  <a:tcPr/>
                </a:tc>
              </a:tr>
            </a:tbl>
          </a:graphicData>
        </a:graphic>
      </p:graphicFrame>
    </p:spTree>
    <p:extLst>
      <p:ext uri="{BB962C8B-B14F-4D97-AF65-F5344CB8AC3E}">
        <p14:creationId xmlns:p14="http://schemas.microsoft.com/office/powerpoint/2010/main" val="26384303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61086819"/>
              </p:ext>
            </p:extLst>
          </p:nvPr>
        </p:nvGraphicFramePr>
        <p:xfrm>
          <a:off x="-3" y="1600200"/>
          <a:ext cx="9144002" cy="4851400"/>
        </p:xfrm>
        <a:graphic>
          <a:graphicData uri="http://schemas.openxmlformats.org/drawingml/2006/table">
            <a:tbl>
              <a:tblPr firstRow="1" bandRow="1">
                <a:tableStyleId>{5C22544A-7EE6-4342-B048-85BDC9FD1C3A}</a:tableStyleId>
              </a:tblPr>
              <a:tblGrid>
                <a:gridCol w="4572001"/>
                <a:gridCol w="4572001"/>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smtClean="0"/>
                        <a:t>Prošireno oduzimanje imovinske koristi </a:t>
                      </a:r>
                      <a:endParaRPr lang="en-US" sz="1800" dirty="0" smtClean="0"/>
                    </a:p>
                    <a:p>
                      <a:endParaRPr lang="en-US" dirty="0"/>
                    </a:p>
                  </a:txBody>
                  <a:tcPr/>
                </a:tc>
                <a:tc>
                  <a:txBody>
                    <a:bodyPr/>
                    <a:lstStyle/>
                    <a:p>
                      <a:pPr algn="just"/>
                      <a:r>
                        <a:rPr lang="ta-IN" dirty="0" smtClean="0">
                          <a:latin typeface="Calibri"/>
                          <a:cs typeface="Calibri"/>
                        </a:rPr>
                        <a:t>Veza ostvarene koristi sa konretnim</a:t>
                      </a:r>
                      <a:r>
                        <a:rPr lang="ta-IN" baseline="0" dirty="0" smtClean="0">
                          <a:latin typeface="Calibri"/>
                          <a:cs typeface="Calibri"/>
                        </a:rPr>
                        <a:t> krivičnim djelom?</a:t>
                      </a:r>
                    </a:p>
                    <a:p>
                      <a:pPr algn="just"/>
                      <a:r>
                        <a:rPr lang="hr-BA" sz="1800" dirty="0" smtClean="0">
                          <a:latin typeface="Calibri"/>
                          <a:cs typeface="Calibri"/>
                        </a:rPr>
                        <a:t>Oduzimanje može biti u cjelini ili djelimično u okviru postupka</a:t>
                      </a:r>
                      <a:r>
                        <a:rPr lang="hr-BA" sz="1800" baseline="0" dirty="0" smtClean="0">
                          <a:latin typeface="Calibri"/>
                          <a:cs typeface="Calibri"/>
                        </a:rPr>
                        <a:t> „proširenog” oduzimanja;</a:t>
                      </a:r>
                    </a:p>
                    <a:p>
                      <a:pPr algn="just"/>
                      <a:r>
                        <a:rPr lang="hr-BA" sz="1800" baseline="0" dirty="0" smtClean="0">
                          <a:latin typeface="Calibri"/>
                          <a:cs typeface="Calibri"/>
                        </a:rPr>
                        <a:t>Oduzimanje imovine se vrši od osobe osuđene za učinjenje (teškog) kaznenog djela iz kojeg je proistekla neka imovinska korist;</a:t>
                      </a:r>
                    </a:p>
                    <a:p>
                      <a:pPr algn="just"/>
                      <a:r>
                        <a:rPr lang="hr-BA" sz="1800" baseline="0" dirty="0" smtClean="0">
                          <a:latin typeface="Calibri"/>
                          <a:cs typeface="Calibri"/>
                        </a:rPr>
                        <a:t>Na osnovu specifičnih činjenica i dokaza, koje se temelje na disbalansu (nesrazmjeru) između zakonitih prihoda te osobe i imovine kojom raspolaže Sud može donijeti odluku o oduzimanju imovine za koju ta osoba nije pružila dokaze o zakonitom porijeklu. </a:t>
                      </a:r>
                      <a:endParaRPr lang="ta-IN" sz="1800" baseline="0" dirty="0" smtClean="0">
                        <a:latin typeface="Calibri"/>
                        <a:cs typeface="Calibri"/>
                      </a:endParaRPr>
                    </a:p>
                    <a:p>
                      <a:pPr algn="just"/>
                      <a:r>
                        <a:rPr lang="ta-IN" sz="1800" baseline="0" dirty="0" smtClean="0">
                          <a:latin typeface="Calibri"/>
                          <a:cs typeface="Calibri"/>
                        </a:rPr>
                        <a:t>Pitanje dokaznih standarda?</a:t>
                      </a:r>
                      <a:endParaRPr lang="hr-BA" sz="1800" baseline="0" dirty="0" smtClean="0">
                        <a:latin typeface="Calibri"/>
                        <a:cs typeface="Calibri"/>
                      </a:endParaRPr>
                    </a:p>
                    <a:p>
                      <a:endParaRPr lang="ta-IN" baseline="0" dirty="0" smtClean="0"/>
                    </a:p>
                    <a:p>
                      <a:endParaRPr lang="en-US" dirty="0"/>
                    </a:p>
                  </a:txBody>
                  <a:tcPr/>
                </a:tc>
              </a:tr>
            </a:tbl>
          </a:graphicData>
        </a:graphic>
      </p:graphicFrame>
    </p:spTree>
    <p:extLst>
      <p:ext uri="{BB962C8B-B14F-4D97-AF65-F5344CB8AC3E}">
        <p14:creationId xmlns:p14="http://schemas.microsoft.com/office/powerpoint/2010/main" val="42350403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18240359"/>
              </p:ext>
            </p:extLst>
          </p:nvPr>
        </p:nvGraphicFramePr>
        <p:xfrm>
          <a:off x="0" y="1600200"/>
          <a:ext cx="9144000" cy="3754120"/>
        </p:xfrm>
        <a:graphic>
          <a:graphicData uri="http://schemas.openxmlformats.org/drawingml/2006/table">
            <a:tbl>
              <a:tblPr firstRow="1" bandRow="1">
                <a:tableStyleId>{5C22544A-7EE6-4342-B048-85BDC9FD1C3A}</a:tableStyleId>
              </a:tblPr>
              <a:tblGrid>
                <a:gridCol w="4572000"/>
                <a:gridCol w="4572000"/>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smtClean="0"/>
                        <a:t>Osiguranje</a:t>
                      </a:r>
                      <a:r>
                        <a:rPr lang="bs-Latn-BA" sz="1800" b="1" baseline="0" dirty="0" smtClean="0"/>
                        <a:t> imovinske koristi do donošenja odluke suda o trajnom oduzimanju</a:t>
                      </a:r>
                      <a:r>
                        <a:rPr lang="bs-Latn-BA" sz="1800" b="0" baseline="0" dirty="0" smtClean="0"/>
                        <a:t> (privremeno oduzimanje)</a:t>
                      </a:r>
                      <a:endParaRPr lang="en-US" sz="1800" b="1" dirty="0" smtClean="0"/>
                    </a:p>
                    <a:p>
                      <a:endParaRPr lang="en-US" dirty="0"/>
                    </a:p>
                  </a:txBody>
                  <a:tcPr/>
                </a:tc>
                <a:tc>
                  <a:txBody>
                    <a:bodyPr/>
                    <a:lstStyle/>
                    <a:p>
                      <a:pPr algn="just">
                        <a:buFont typeface="Arial" pitchFamily="34" charset="0"/>
                        <a:buChar char="•"/>
                      </a:pPr>
                      <a:r>
                        <a:rPr lang="bs-Latn-BA" sz="1800" dirty="0" smtClean="0"/>
                        <a:t>Sveobuhvatno, jasno i precizno normiranje mjera osiguranja;</a:t>
                      </a:r>
                    </a:p>
                    <a:p>
                      <a:pPr algn="just">
                        <a:buFont typeface="Arial" pitchFamily="34" charset="0"/>
                        <a:buChar char="•"/>
                      </a:pPr>
                      <a:r>
                        <a:rPr lang="bs-Latn-BA" sz="1800" dirty="0" smtClean="0"/>
                        <a:t>Prilagođavanje</a:t>
                      </a:r>
                      <a:r>
                        <a:rPr lang="bs-Latn-BA" sz="1800" baseline="0" dirty="0" smtClean="0"/>
                        <a:t> pojedinih odredbi vrsti i vrijednosti imovine koja je predmet mjera osiguranja;</a:t>
                      </a:r>
                    </a:p>
                    <a:p>
                      <a:pPr algn="just">
                        <a:buFont typeface="Arial" pitchFamily="34" charset="0"/>
                        <a:buChar char="•"/>
                      </a:pPr>
                      <a:r>
                        <a:rPr lang="bs-Latn-BA" sz="1800" baseline="0" dirty="0" smtClean="0"/>
                        <a:t>Propisvanje rokova u okviru kojih je moguće odrediti i/ili produžiti trajanje mjera osiguranja;</a:t>
                      </a:r>
                    </a:p>
                    <a:p>
                      <a:pPr algn="just">
                        <a:buFont typeface="Arial" pitchFamily="34" charset="0"/>
                        <a:buChar char="•"/>
                      </a:pPr>
                      <a:r>
                        <a:rPr lang="bs-Latn-BA" sz="1800" baseline="0" dirty="0" smtClean="0"/>
                        <a:t>Propisivanje dvostepenog odlučivanja na odluke suda o mjerama osiguranja;</a:t>
                      </a:r>
                    </a:p>
                    <a:p>
                      <a:pPr algn="just">
                        <a:buFont typeface="Arial" pitchFamily="34" charset="0"/>
                        <a:buChar char="•"/>
                      </a:pPr>
                      <a:r>
                        <a:rPr lang="bs-Latn-BA" sz="1800" baseline="0" dirty="0" smtClean="0"/>
                        <a:t>Propisivanje postupanja sa imovinom koja je predmet mjera osiguranja</a:t>
                      </a:r>
                      <a:endParaRPr lang="en-US" dirty="0"/>
                    </a:p>
                  </a:txBody>
                  <a:tcPr/>
                </a:tc>
              </a:tr>
            </a:tbl>
          </a:graphicData>
        </a:graphic>
      </p:graphicFrame>
    </p:spTree>
    <p:extLst>
      <p:ext uri="{BB962C8B-B14F-4D97-AF65-F5344CB8AC3E}">
        <p14:creationId xmlns:p14="http://schemas.microsoft.com/office/powerpoint/2010/main" val="217422361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16434632"/>
              </p:ext>
            </p:extLst>
          </p:nvPr>
        </p:nvGraphicFramePr>
        <p:xfrm>
          <a:off x="0" y="1270068"/>
          <a:ext cx="9144000" cy="5587932"/>
        </p:xfrm>
        <a:graphic>
          <a:graphicData uri="http://schemas.openxmlformats.org/drawingml/2006/table">
            <a:tbl>
              <a:tblPr firstRow="1" bandRow="1">
                <a:tableStyleId>{5C22544A-7EE6-4342-B048-85BDC9FD1C3A}</a:tableStyleId>
              </a:tblPr>
              <a:tblGrid>
                <a:gridCol w="4572000"/>
                <a:gridCol w="4572000"/>
              </a:tblGrid>
              <a:tr h="383743">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5204189">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smtClean="0"/>
                        <a:t>Oduzimanje od povezanih i trećih osoba</a:t>
                      </a:r>
                      <a:endParaRPr lang="en-US" sz="1800" dirty="0" smtClean="0"/>
                    </a:p>
                    <a:p>
                      <a:endParaRPr lang="en-US" dirty="0"/>
                    </a:p>
                  </a:txBody>
                  <a:tcPr/>
                </a:tc>
                <a:tc>
                  <a:txBody>
                    <a:bodyPr/>
                    <a:lstStyle/>
                    <a:p>
                      <a:r>
                        <a:rPr lang="ta-IN" dirty="0" smtClean="0">
                          <a:latin typeface="Calibri"/>
                          <a:cs typeface="Calibri"/>
                        </a:rPr>
                        <a:t>Određenje povezanih osoba?</a:t>
                      </a:r>
                    </a:p>
                    <a:p>
                      <a:pPr algn="just"/>
                      <a:r>
                        <a:rPr lang="hr-BA" sz="1800" dirty="0" smtClean="0"/>
                        <a:t>Potrebno je omogućiti da se od povezanih osoba oduzme imovinska korist ili druga imovina u vrijednosti pribavljene</a:t>
                      </a:r>
                      <a:r>
                        <a:rPr lang="hr-BA" sz="1800" baseline="0" dirty="0" smtClean="0"/>
                        <a:t> imovinske koristi;</a:t>
                      </a:r>
                    </a:p>
                    <a:p>
                      <a:pPr algn="just"/>
                      <a:endParaRPr lang="hr-BA" sz="1800" baseline="0" dirty="0" smtClean="0"/>
                    </a:p>
                    <a:p>
                      <a:pPr algn="just"/>
                      <a:r>
                        <a:rPr lang="hr-BA" sz="1800" dirty="0" smtClean="0"/>
                        <a:t>Način prijenosa imovinske koristi na povezanu osobu može biti direktan ili indirektan;</a:t>
                      </a:r>
                    </a:p>
                    <a:p>
                      <a:pPr algn="just"/>
                      <a:endParaRPr lang="hr-BA" sz="1800" dirty="0" smtClean="0"/>
                    </a:p>
                    <a:p>
                      <a:pPr algn="just"/>
                      <a:r>
                        <a:rPr lang="hr-BA" sz="1800" dirty="0" smtClean="0"/>
                        <a:t>Oduzima se i imovinska korist od</a:t>
                      </a:r>
                      <a:r>
                        <a:rPr lang="hr-BA" sz="1800" baseline="0" dirty="0" smtClean="0"/>
                        <a:t> povezane osobe koju je ona pribavila na naizgled zakonit način od učinitelja kaznenog djela, pod uvjetom da je znala ili morala znati kako se radi o „fiktivnom” prijenosu imovine (kriterij prijenosa vlasništva nad imovinom bez plaćanja cijene, illi plaćanja cijene koja ne odgovara tržišnim kriterijima). </a:t>
                      </a:r>
                      <a:endParaRPr lang="en-US" sz="1800" dirty="0" smtClean="0"/>
                    </a:p>
                    <a:p>
                      <a:endParaRPr lang="en-US" dirty="0"/>
                    </a:p>
                  </a:txBody>
                  <a:tcPr/>
                </a:tc>
              </a:tr>
            </a:tbl>
          </a:graphicData>
        </a:graphic>
      </p:graphicFrame>
    </p:spTree>
    <p:extLst>
      <p:ext uri="{BB962C8B-B14F-4D97-AF65-F5344CB8AC3E}">
        <p14:creationId xmlns:p14="http://schemas.microsoft.com/office/powerpoint/2010/main" val="19690116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77020892"/>
              </p:ext>
            </p:extLst>
          </p:nvPr>
        </p:nvGraphicFramePr>
        <p:xfrm>
          <a:off x="0" y="1600200"/>
          <a:ext cx="9144000" cy="2931160"/>
        </p:xfrm>
        <a:graphic>
          <a:graphicData uri="http://schemas.openxmlformats.org/drawingml/2006/table">
            <a:tbl>
              <a:tblPr firstRow="1" bandRow="1">
                <a:tableStyleId>{5C22544A-7EE6-4342-B048-85BDC9FD1C3A}</a:tableStyleId>
              </a:tblPr>
              <a:tblGrid>
                <a:gridCol w="4572000"/>
                <a:gridCol w="4572000"/>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bs-Latn-BA" sz="1800" b="1" dirty="0" smtClean="0"/>
                        <a:t>Oduzimanje zamjenske (zakonite) imovine</a:t>
                      </a:r>
                      <a:endParaRPr lang="en-US" sz="1800" b="1" dirty="0" smtClean="0"/>
                    </a:p>
                    <a:p>
                      <a:endParaRPr lang="en-US"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dirty="0" smtClean="0">
                          <a:latin typeface="Calibri"/>
                          <a:cs typeface="Calibri"/>
                        </a:rPr>
                        <a:t>Zahtjev da se od učinitelja krivičnog djela, u nekim slučajevima i od povezane osobe,</a:t>
                      </a:r>
                      <a:r>
                        <a:rPr lang="bs-Latn-BA" sz="1800" baseline="0" dirty="0" smtClean="0">
                          <a:latin typeface="Calibri"/>
                          <a:cs typeface="Calibri"/>
                        </a:rPr>
                        <a:t> može na direktan način oduzeti i zakonito stečena imovina u vrijednosti utvrđenog iznosa imovinske koristi iz kaznenog djela.</a:t>
                      </a:r>
                      <a:endParaRPr lang="en-US" sz="1800" dirty="0" smtClean="0">
                        <a:latin typeface="Calibri"/>
                        <a:cs typeface="Calibri"/>
                      </a:endParaRPr>
                    </a:p>
                    <a:p>
                      <a:pPr algn="just"/>
                      <a:r>
                        <a:rPr lang="ta-IN" dirty="0" smtClean="0">
                          <a:latin typeface="Calibri"/>
                          <a:cs typeface="Calibri"/>
                        </a:rPr>
                        <a:t>Novčana</a:t>
                      </a:r>
                      <a:r>
                        <a:rPr lang="ta-IN" baseline="0" dirty="0" smtClean="0">
                          <a:latin typeface="Calibri"/>
                          <a:cs typeface="Calibri"/>
                        </a:rPr>
                        <a:t> ili imovinska protuvrijednost što proizlazi iz pravnog karaktera oduzimanja imovinske koristi (mjera, sankcija, mješoviti institut)</a:t>
                      </a:r>
                      <a:endParaRPr lang="en-US" dirty="0">
                        <a:latin typeface="Calibri"/>
                        <a:cs typeface="Calibri"/>
                      </a:endParaRPr>
                    </a:p>
                  </a:txBody>
                  <a:tcPr/>
                </a:tc>
              </a:tr>
            </a:tbl>
          </a:graphicData>
        </a:graphic>
      </p:graphicFrame>
    </p:spTree>
    <p:extLst>
      <p:ext uri="{BB962C8B-B14F-4D97-AF65-F5344CB8AC3E}">
        <p14:creationId xmlns:p14="http://schemas.microsoft.com/office/powerpoint/2010/main" val="968832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102845026"/>
              </p:ext>
            </p:extLst>
          </p:nvPr>
        </p:nvGraphicFramePr>
        <p:xfrm>
          <a:off x="88044" y="1600200"/>
          <a:ext cx="9055956" cy="3205480"/>
        </p:xfrm>
        <a:graphic>
          <a:graphicData uri="http://schemas.openxmlformats.org/drawingml/2006/table">
            <a:tbl>
              <a:tblPr firstRow="1" bandRow="1">
                <a:tableStyleId>{5C22544A-7EE6-4342-B048-85BDC9FD1C3A}</a:tableStyleId>
              </a:tblPr>
              <a:tblGrid>
                <a:gridCol w="4527978"/>
                <a:gridCol w="4527978"/>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b="1" dirty="0" smtClean="0"/>
                        <a:t>Oduzimanje imovinske korist</a:t>
                      </a:r>
                      <a:r>
                        <a:rPr lang="bs-Latn-BA" sz="1800" b="1" baseline="0" dirty="0" smtClean="0"/>
                        <a:t>i u slučajevima negativnih procesnih pretpostavki</a:t>
                      </a:r>
                      <a:r>
                        <a:rPr lang="bs-Latn-BA" sz="1800" baseline="0" dirty="0" smtClean="0"/>
                        <a:t> (povezanih sa smrću, ili bjekstvom optuženog ili drugim okolnostima koje onemogućavaju vođenje redovnog kaznenog postupka)</a:t>
                      </a:r>
                      <a:endParaRPr lang="en-US" sz="1800" dirty="0" smtClean="0"/>
                    </a:p>
                    <a:p>
                      <a:endParaRPr lang="en-US" dirty="0"/>
                    </a:p>
                  </a:txBody>
                  <a:tcPr/>
                </a:tc>
                <a:tc>
                  <a:txBody>
                    <a:bodyPr/>
                    <a:lstStyle/>
                    <a:p>
                      <a:pPr algn="just"/>
                      <a:r>
                        <a:rPr lang="bs-Latn-BA" sz="1800" dirty="0" smtClean="0"/>
                        <a:t>BiH je ratificirala </a:t>
                      </a:r>
                      <a:r>
                        <a:rPr lang="de-DE" sz="1800" b="0" kern="1200" dirty="0" err="1" smtClean="0">
                          <a:solidFill>
                            <a:schemeClr val="dk1"/>
                          </a:solidFill>
                          <a:latin typeface="+mn-lt"/>
                          <a:ea typeface="+mn-ea"/>
                          <a:cs typeface="+mn-cs"/>
                        </a:rPr>
                        <a:t>Konvencija</a:t>
                      </a:r>
                      <a:r>
                        <a:rPr lang="de-DE" sz="1800" b="0" kern="1200" dirty="0" smtClean="0">
                          <a:solidFill>
                            <a:schemeClr val="dk1"/>
                          </a:solidFill>
                          <a:latin typeface="+mn-lt"/>
                          <a:ea typeface="+mn-ea"/>
                          <a:cs typeface="+mn-cs"/>
                        </a:rPr>
                        <a:t> </a:t>
                      </a:r>
                      <a:r>
                        <a:rPr lang="de-DE" sz="1800" b="0" kern="1200" dirty="0" err="1" smtClean="0">
                          <a:solidFill>
                            <a:schemeClr val="dk1"/>
                          </a:solidFill>
                          <a:latin typeface="+mn-lt"/>
                          <a:ea typeface="+mn-ea"/>
                          <a:cs typeface="+mn-cs"/>
                        </a:rPr>
                        <a:t>Ujedinjenih</a:t>
                      </a:r>
                      <a:r>
                        <a:rPr lang="de-DE" sz="1800" b="0" kern="1200" dirty="0" smtClean="0">
                          <a:solidFill>
                            <a:schemeClr val="dk1"/>
                          </a:solidFill>
                          <a:latin typeface="+mn-lt"/>
                          <a:ea typeface="+mn-ea"/>
                          <a:cs typeface="+mn-cs"/>
                        </a:rPr>
                        <a:t> </a:t>
                      </a:r>
                      <a:r>
                        <a:rPr lang="de-DE" sz="1800" b="0" kern="1200" dirty="0" err="1" smtClean="0">
                          <a:solidFill>
                            <a:schemeClr val="dk1"/>
                          </a:solidFill>
                          <a:latin typeface="+mn-lt"/>
                          <a:ea typeface="+mn-ea"/>
                          <a:cs typeface="+mn-cs"/>
                        </a:rPr>
                        <a:t>naroda</a:t>
                      </a:r>
                      <a:r>
                        <a:rPr lang="de-DE" sz="1800" b="0" kern="1200" dirty="0" smtClean="0">
                          <a:solidFill>
                            <a:schemeClr val="dk1"/>
                          </a:solidFill>
                          <a:latin typeface="+mn-lt"/>
                          <a:ea typeface="+mn-ea"/>
                          <a:cs typeface="+mn-cs"/>
                        </a:rPr>
                        <a:t> </a:t>
                      </a:r>
                      <a:r>
                        <a:rPr lang="de-DE" sz="1800" b="0" kern="1200" dirty="0" err="1" smtClean="0">
                          <a:solidFill>
                            <a:schemeClr val="dk1"/>
                          </a:solidFill>
                          <a:latin typeface="+mn-lt"/>
                          <a:ea typeface="+mn-ea"/>
                          <a:cs typeface="+mn-cs"/>
                        </a:rPr>
                        <a:t>protiv</a:t>
                      </a:r>
                      <a:r>
                        <a:rPr lang="de-DE" sz="1800" b="0" kern="1200" dirty="0" smtClean="0">
                          <a:solidFill>
                            <a:schemeClr val="dk1"/>
                          </a:solidFill>
                          <a:latin typeface="+mn-lt"/>
                          <a:ea typeface="+mn-ea"/>
                          <a:cs typeface="+mn-cs"/>
                        </a:rPr>
                        <a:t> </a:t>
                      </a:r>
                      <a:r>
                        <a:rPr lang="de-DE" sz="1800" b="0" kern="1200" dirty="0" err="1" smtClean="0">
                          <a:solidFill>
                            <a:schemeClr val="dk1"/>
                          </a:solidFill>
                          <a:latin typeface="+mn-lt"/>
                          <a:ea typeface="+mn-ea"/>
                          <a:cs typeface="+mn-cs"/>
                        </a:rPr>
                        <a:t>korupcije</a:t>
                      </a:r>
                      <a:r>
                        <a:rPr lang="bs-Latn-BA" sz="1800" b="0" kern="1200" dirty="0" smtClean="0">
                          <a:solidFill>
                            <a:schemeClr val="dk1"/>
                          </a:solidFill>
                          <a:latin typeface="+mn-lt"/>
                          <a:ea typeface="+mn-ea"/>
                          <a:cs typeface="+mn-cs"/>
                        </a:rPr>
                        <a:t> koja </a:t>
                      </a:r>
                      <a:r>
                        <a:rPr lang="bs-Latn-BA" sz="1800" kern="1200" dirty="0" smtClean="0">
                          <a:solidFill>
                            <a:schemeClr val="dk1"/>
                          </a:solidFill>
                          <a:latin typeface="+mn-lt"/>
                          <a:ea typeface="+mn-ea"/>
                          <a:cs typeface="+mn-cs"/>
                        </a:rPr>
                        <a:t>u čl. 54. st. 1. tač. c. sadrži fakultativnu odredbu koja predviđa mogućnost </a:t>
                      </a:r>
                      <a:r>
                        <a:rPr lang="bs-Latn-BA" sz="1800" kern="1200" baseline="0" dirty="0" smtClean="0">
                          <a:solidFill>
                            <a:schemeClr val="dk1"/>
                          </a:solidFill>
                          <a:latin typeface="+mn-lt"/>
                          <a:ea typeface="+mn-ea"/>
                          <a:cs typeface="+mn-cs"/>
                        </a:rPr>
                        <a:t> uređenja posebnog postupka  kada nije moguće provesti redovni postupak zbog </a:t>
                      </a:r>
                      <a:r>
                        <a:rPr lang="bs-Latn-BA" sz="1800" kern="1200" baseline="0" dirty="0" smtClean="0">
                          <a:solidFill>
                            <a:schemeClr val="dk1"/>
                          </a:solidFill>
                          <a:latin typeface="Calibri"/>
                          <a:ea typeface="+mn-ea"/>
                          <a:cs typeface="Calibri"/>
                        </a:rPr>
                        <a:t>“</a:t>
                      </a:r>
                      <a:r>
                        <a:rPr lang="bs-Latn-BA" sz="1800" i="1" kern="1200" dirty="0" smtClean="0">
                          <a:solidFill>
                            <a:schemeClr val="dk1"/>
                          </a:solidFill>
                          <a:latin typeface="Calibri"/>
                          <a:ea typeface="+mn-ea"/>
                          <a:cs typeface="Calibri"/>
                        </a:rPr>
                        <a:t>smrti, bjekstva ili odsustva ili u drugim odgovarajućim slučajevima</a:t>
                      </a:r>
                      <a:r>
                        <a:rPr lang="bs-Latn-BA" sz="1800" kern="1200" dirty="0" smtClean="0">
                          <a:solidFill>
                            <a:schemeClr val="dk1"/>
                          </a:solidFill>
                          <a:latin typeface="Calibri"/>
                          <a:ea typeface="+mn-ea"/>
                          <a:cs typeface="Calibri"/>
                        </a:rPr>
                        <a:t>”;</a:t>
                      </a:r>
                    </a:p>
                    <a:p>
                      <a:pPr algn="just"/>
                      <a:r>
                        <a:rPr lang="bs-Latn-BA" sz="1800" b="0" kern="1200" dirty="0" smtClean="0">
                          <a:solidFill>
                            <a:schemeClr val="dk1"/>
                          </a:solidFill>
                          <a:latin typeface="Calibri"/>
                          <a:ea typeface="+mn-ea"/>
                          <a:cs typeface="Calibri"/>
                        </a:rPr>
                        <a:t>Shvatanje pravne prirode</a:t>
                      </a:r>
                      <a:r>
                        <a:rPr lang="bs-Latn-BA" sz="1800" b="0" kern="1200" baseline="0" dirty="0" smtClean="0">
                          <a:solidFill>
                            <a:schemeClr val="dk1"/>
                          </a:solidFill>
                          <a:latin typeface="Calibri"/>
                          <a:ea typeface="+mn-ea"/>
                          <a:cs typeface="Calibri"/>
                        </a:rPr>
                        <a:t> instituta oduzimanja </a:t>
                      </a:r>
                      <a:r>
                        <a:rPr lang="ta-IN" sz="1800" b="0" kern="1200" baseline="0" dirty="0" smtClean="0">
                          <a:solidFill>
                            <a:schemeClr val="dk1"/>
                          </a:solidFill>
                          <a:latin typeface="Calibri"/>
                          <a:ea typeface="+mn-ea"/>
                          <a:cs typeface="Calibri"/>
                        </a:rPr>
                        <a:t>imovinske koristi.</a:t>
                      </a:r>
                      <a:endParaRPr lang="en-US" sz="1800" b="0" dirty="0" smtClean="0">
                        <a:latin typeface="Calibri"/>
                        <a:cs typeface="Calibri"/>
                      </a:endParaRPr>
                    </a:p>
                    <a:p>
                      <a:endParaRPr lang="en-US" dirty="0"/>
                    </a:p>
                  </a:txBody>
                  <a:tcPr/>
                </a:tc>
              </a:tr>
            </a:tbl>
          </a:graphicData>
        </a:graphic>
      </p:graphicFrame>
    </p:spTree>
    <p:extLst>
      <p:ext uri="{BB962C8B-B14F-4D97-AF65-F5344CB8AC3E}">
        <p14:creationId xmlns:p14="http://schemas.microsoft.com/office/powerpoint/2010/main" val="26951192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69431303"/>
              </p:ext>
            </p:extLst>
          </p:nvPr>
        </p:nvGraphicFramePr>
        <p:xfrm>
          <a:off x="0" y="1328916"/>
          <a:ext cx="9144000" cy="6223001"/>
        </p:xfrm>
        <a:graphic>
          <a:graphicData uri="http://schemas.openxmlformats.org/drawingml/2006/table">
            <a:tbl>
              <a:tblPr firstRow="1" bandRow="1">
                <a:tableStyleId>{5C22544A-7EE6-4342-B048-85BDC9FD1C3A}</a:tableStyleId>
              </a:tblPr>
              <a:tblGrid>
                <a:gridCol w="4001654"/>
                <a:gridCol w="5142346"/>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dirty="0" smtClean="0"/>
                        <a:t>Osiguranje institucionalnih i proceduralnih pretpostavki za </a:t>
                      </a:r>
                      <a:r>
                        <a:rPr lang="bs-Latn-BA" sz="1800" b="1" dirty="0" smtClean="0"/>
                        <a:t>upravljanje imovinom</a:t>
                      </a:r>
                      <a:r>
                        <a:rPr lang="bs-Latn-BA" sz="1800" dirty="0" smtClean="0"/>
                        <a:t> nad kojom su određene mjere osiguranje, te upravljanje trajno oduzetom imovinom</a:t>
                      </a:r>
                      <a:endParaRPr lang="en-US" sz="1800" dirty="0" smtClean="0"/>
                    </a:p>
                    <a:p>
                      <a:pPr algn="just"/>
                      <a:endParaRPr lang="en-US" dirty="0"/>
                    </a:p>
                  </a:txBody>
                  <a:tcPr/>
                </a:tc>
                <a:tc>
                  <a:txBody>
                    <a:bodyPr/>
                    <a:lstStyle/>
                    <a:p>
                      <a:pPr marL="0" marR="0" indent="0" algn="just" defTabSz="457200" rtl="0" eaLnBrk="1" fontAlgn="auto" latinLnBrk="0" hangingPunct="1">
                        <a:lnSpc>
                          <a:spcPct val="100000"/>
                        </a:lnSpc>
                        <a:spcBef>
                          <a:spcPts val="0"/>
                        </a:spcBef>
                        <a:spcAft>
                          <a:spcPts val="0"/>
                        </a:spcAft>
                        <a:buClrTx/>
                        <a:buSzTx/>
                        <a:buFontTx/>
                        <a:buNone/>
                        <a:tabLst/>
                        <a:defRPr/>
                      </a:pPr>
                      <a:r>
                        <a:rPr lang="bs-Latn-BA" sz="1800" kern="1200" dirty="0" smtClean="0">
                          <a:solidFill>
                            <a:schemeClr val="dk1"/>
                          </a:solidFill>
                          <a:latin typeface="Calibri"/>
                          <a:ea typeface="+mn-ea"/>
                          <a:cs typeface="Calibri"/>
                        </a:rPr>
                        <a:t>U</a:t>
                      </a:r>
                      <a:r>
                        <a:rPr lang="de-DE" sz="1800" kern="1200" dirty="0" err="1" smtClean="0">
                          <a:solidFill>
                            <a:schemeClr val="dk1"/>
                          </a:solidFill>
                          <a:latin typeface="Calibri"/>
                          <a:ea typeface="+mn-ea"/>
                          <a:cs typeface="Calibri"/>
                        </a:rPr>
                        <a:t>svajanje</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zakonodavnih</a:t>
                      </a:r>
                      <a:r>
                        <a:rPr lang="de-DE" sz="1800" kern="1200" dirty="0" smtClean="0">
                          <a:solidFill>
                            <a:schemeClr val="dk1"/>
                          </a:solidFill>
                          <a:latin typeface="Calibri"/>
                          <a:ea typeface="+mn-ea"/>
                          <a:cs typeface="Calibri"/>
                        </a:rPr>
                        <a:t> i </a:t>
                      </a:r>
                      <a:r>
                        <a:rPr lang="de-DE" sz="1800" kern="1200" dirty="0" err="1" smtClean="0">
                          <a:solidFill>
                            <a:schemeClr val="dk1"/>
                          </a:solidFill>
                          <a:latin typeface="Calibri"/>
                          <a:ea typeface="+mn-ea"/>
                          <a:cs typeface="Calibri"/>
                        </a:rPr>
                        <a:t>drugih</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mjera</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potrebnih</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za</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ure</a:t>
                      </a:r>
                      <a:r>
                        <a:rPr lang="bs-Latn-BA" sz="1800" kern="1200" dirty="0" smtClean="0">
                          <a:solidFill>
                            <a:schemeClr val="dk1"/>
                          </a:solidFill>
                          <a:latin typeface="Calibri"/>
                          <a:ea typeface="+mn-ea"/>
                          <a:cs typeface="Calibri"/>
                        </a:rPr>
                        <a:t>đ</a:t>
                      </a:r>
                      <a:r>
                        <a:rPr lang="de-DE" sz="1800" kern="1200" dirty="0" err="1" smtClean="0">
                          <a:solidFill>
                            <a:schemeClr val="dk1"/>
                          </a:solidFill>
                          <a:latin typeface="Calibri"/>
                          <a:ea typeface="+mn-ea"/>
                          <a:cs typeface="Calibri"/>
                        </a:rPr>
                        <a:t>enje</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pitanja</a:t>
                      </a:r>
                      <a:r>
                        <a:rPr lang="de-DE" sz="1800" kern="1200" dirty="0" smtClean="0">
                          <a:solidFill>
                            <a:schemeClr val="dk1"/>
                          </a:solidFill>
                          <a:latin typeface="Calibri"/>
                          <a:ea typeface="+mn-ea"/>
                          <a:cs typeface="Calibri"/>
                        </a:rPr>
                        <a:t> </a:t>
                      </a:r>
                      <a:r>
                        <a:rPr lang="de-DE" sz="1800" b="1" u="sng" kern="1200" dirty="0" err="1" smtClean="0">
                          <a:solidFill>
                            <a:schemeClr val="dk1"/>
                          </a:solidFill>
                          <a:latin typeface="Calibri"/>
                          <a:ea typeface="+mn-ea"/>
                          <a:cs typeface="Calibri"/>
                        </a:rPr>
                        <a:t>upravljanja</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od</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strane</a:t>
                      </a:r>
                      <a:r>
                        <a:rPr lang="de-DE" sz="1800" kern="1200" dirty="0" smtClean="0">
                          <a:solidFill>
                            <a:schemeClr val="dk1"/>
                          </a:solidFill>
                          <a:latin typeface="Calibri"/>
                          <a:ea typeface="+mn-ea"/>
                          <a:cs typeface="Calibri"/>
                        </a:rPr>
                        <a:t> nadle</a:t>
                      </a:r>
                      <a:r>
                        <a:rPr lang="bs-Latn-BA" sz="1800" kern="1200" dirty="0" smtClean="0">
                          <a:solidFill>
                            <a:schemeClr val="dk1"/>
                          </a:solidFill>
                          <a:latin typeface="Calibri"/>
                          <a:ea typeface="+mn-ea"/>
                          <a:cs typeface="Calibri"/>
                        </a:rPr>
                        <a:t>ž</a:t>
                      </a:r>
                      <a:r>
                        <a:rPr lang="de-DE" sz="1800" kern="1200" dirty="0" err="1" smtClean="0">
                          <a:solidFill>
                            <a:schemeClr val="dk1"/>
                          </a:solidFill>
                          <a:latin typeface="Calibri"/>
                          <a:ea typeface="+mn-ea"/>
                          <a:cs typeface="Calibri"/>
                        </a:rPr>
                        <a:t>nih</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organa</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sa</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privremeno</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oduzetom</a:t>
                      </a:r>
                      <a:r>
                        <a:rPr lang="de-DE" sz="1800" kern="1200" dirty="0" smtClean="0">
                          <a:solidFill>
                            <a:schemeClr val="dk1"/>
                          </a:solidFill>
                          <a:latin typeface="Calibri"/>
                          <a:ea typeface="+mn-ea"/>
                          <a:cs typeface="Calibri"/>
                        </a:rPr>
                        <a:t> i </a:t>
                      </a:r>
                      <a:r>
                        <a:rPr lang="de-DE" sz="1800" kern="1200" dirty="0" err="1" smtClean="0">
                          <a:solidFill>
                            <a:schemeClr val="dk1"/>
                          </a:solidFill>
                          <a:latin typeface="Calibri"/>
                          <a:ea typeface="+mn-ea"/>
                          <a:cs typeface="Calibri"/>
                        </a:rPr>
                        <a:t>oduzetom</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imovinskom</a:t>
                      </a:r>
                      <a:r>
                        <a:rPr lang="de-DE" sz="1800" kern="1200" dirty="0" smtClean="0">
                          <a:solidFill>
                            <a:schemeClr val="dk1"/>
                          </a:solidFill>
                          <a:latin typeface="Calibri"/>
                          <a:ea typeface="+mn-ea"/>
                          <a:cs typeface="Calibri"/>
                        </a:rPr>
                        <a:t> </a:t>
                      </a:r>
                      <a:r>
                        <a:rPr lang="de-DE" sz="1800" kern="1200" dirty="0" err="1" smtClean="0">
                          <a:solidFill>
                            <a:schemeClr val="dk1"/>
                          </a:solidFill>
                          <a:latin typeface="Calibri"/>
                          <a:ea typeface="+mn-ea"/>
                          <a:cs typeface="Calibri"/>
                        </a:rPr>
                        <a:t>koristi</a:t>
                      </a:r>
                      <a:endParaRPr lang="en-US" sz="1800" dirty="0" smtClean="0">
                        <a:latin typeface="Calibri"/>
                        <a:cs typeface="Calibri"/>
                      </a:endParaRPr>
                    </a:p>
                    <a:p>
                      <a:pPr algn="just"/>
                      <a:r>
                        <a:rPr lang="ta-IN" dirty="0" smtClean="0">
                          <a:latin typeface="Calibri"/>
                          <a:cs typeface="Calibri"/>
                        </a:rPr>
                        <a:t>Specifične radnje upravljanja:</a:t>
                      </a:r>
                    </a:p>
                    <a:p>
                      <a:pPr marL="342900" indent="-342900" algn="just">
                        <a:buAutoNum type="alphaLcParenR"/>
                      </a:pPr>
                      <a:r>
                        <a:rPr lang="ta-IN" dirty="0" smtClean="0">
                          <a:latin typeface="Calibri"/>
                          <a:cs typeface="Calibri"/>
                        </a:rPr>
                        <a:t>Blokada (“zamrzavanje”)</a:t>
                      </a:r>
                    </a:p>
                    <a:p>
                      <a:pPr marL="342900" indent="-342900" algn="just">
                        <a:buAutoNum type="alphaLcParenR"/>
                      </a:pPr>
                      <a:r>
                        <a:rPr lang="ta-IN" dirty="0" smtClean="0">
                          <a:latin typeface="Calibri"/>
                          <a:cs typeface="Calibri"/>
                        </a:rPr>
                        <a:t>Zapljena</a:t>
                      </a:r>
                    </a:p>
                    <a:p>
                      <a:pPr marL="342900" indent="-342900" algn="just">
                        <a:buAutoNum type="alphaLcParenR"/>
                      </a:pPr>
                      <a:r>
                        <a:rPr lang="ta-IN" dirty="0" smtClean="0">
                          <a:latin typeface="Calibri"/>
                          <a:cs typeface="Calibri"/>
                        </a:rPr>
                        <a:t>Hitna (anticipirana)</a:t>
                      </a:r>
                      <a:r>
                        <a:rPr lang="ta-IN" baseline="0" dirty="0" smtClean="0">
                          <a:latin typeface="Calibri"/>
                          <a:cs typeface="Calibri"/>
                        </a:rPr>
                        <a:t> prodaja</a:t>
                      </a:r>
                    </a:p>
                    <a:p>
                      <a:pPr marL="342900" indent="-342900" algn="just">
                        <a:buAutoNum type="alphaLcParenR"/>
                      </a:pPr>
                      <a:r>
                        <a:rPr lang="ta-IN" dirty="0" smtClean="0">
                          <a:latin typeface="Calibri"/>
                          <a:cs typeface="Calibri"/>
                        </a:rPr>
                        <a:t>Korištenje imovine</a:t>
                      </a:r>
                    </a:p>
                    <a:p>
                      <a:pPr marL="342900" indent="-342900" algn="just">
                        <a:buAutoNum type="alphaLcParenR"/>
                      </a:pPr>
                      <a:r>
                        <a:rPr lang="ta-IN" dirty="0" smtClean="0">
                          <a:latin typeface="Calibri"/>
                          <a:cs typeface="Calibri"/>
                        </a:rPr>
                        <a:t>Uništenje</a:t>
                      </a:r>
                      <a:r>
                        <a:rPr lang="ta-IN" baseline="0" dirty="0" smtClean="0">
                          <a:latin typeface="Calibri"/>
                          <a:cs typeface="Calibri"/>
                        </a:rPr>
                        <a:t> imovine</a:t>
                      </a:r>
                    </a:p>
                    <a:p>
                      <a:pPr marL="342900" indent="-342900" algn="just">
                        <a:buAutoNum type="alphaLcParenR"/>
                      </a:pPr>
                      <a:r>
                        <a:rPr lang="ta-IN" dirty="0" smtClean="0">
                          <a:latin typeface="Calibri"/>
                          <a:cs typeface="Calibri"/>
                        </a:rPr>
                        <a:t>Postupanje sa</a:t>
                      </a:r>
                      <a:r>
                        <a:rPr lang="ta-IN" baseline="0" dirty="0" smtClean="0">
                          <a:latin typeface="Calibri"/>
                          <a:cs typeface="Calibri"/>
                        </a:rPr>
                        <a:t> napuštenom imovinom</a:t>
                      </a:r>
                    </a:p>
                    <a:p>
                      <a:pPr marL="342900" indent="-342900" algn="just">
                        <a:buAutoNum type="alphaLcParenR"/>
                      </a:pPr>
                      <a:r>
                        <a:rPr lang="en-US" dirty="0" smtClean="0">
                          <a:latin typeface="Calibri"/>
                          <a:cs typeface="Calibri"/>
                        </a:rPr>
                        <a:t>P</a:t>
                      </a:r>
                      <a:r>
                        <a:rPr lang="ta-IN" dirty="0" smtClean="0">
                          <a:latin typeface="Calibri"/>
                          <a:cs typeface="Calibri"/>
                        </a:rPr>
                        <a:t>rodaja imovine</a:t>
                      </a:r>
                    </a:p>
                    <a:p>
                      <a:pPr marL="342900" indent="-342900" algn="just">
                        <a:buAutoNum type="alphaLcParenR"/>
                      </a:pPr>
                      <a:r>
                        <a:rPr lang="en-US" dirty="0" smtClean="0">
                          <a:latin typeface="Calibri"/>
                          <a:cs typeface="Calibri"/>
                        </a:rPr>
                        <a:t>D</a:t>
                      </a:r>
                      <a:r>
                        <a:rPr lang="ta-IN" dirty="0" smtClean="0">
                          <a:latin typeface="Calibri"/>
                          <a:cs typeface="Calibri"/>
                        </a:rPr>
                        <a:t>oniranje i korištenej sredstava od trajno oduzete imovine</a:t>
                      </a:r>
                      <a:r>
                        <a:rPr lang="ta-IN" baseline="0" dirty="0" smtClean="0">
                          <a:latin typeface="Calibri"/>
                          <a:cs typeface="Calibri"/>
                        </a:rPr>
                        <a:t> u svrhe suzbijanja kriminaliteta ili dr. svrhe</a:t>
                      </a:r>
                    </a:p>
                    <a:p>
                      <a:pPr marL="342900" indent="-342900" algn="just">
                        <a:buAutoNum type="alphaLcParenR"/>
                      </a:pPr>
                      <a:r>
                        <a:rPr lang="en-US" baseline="0" dirty="0" smtClean="0">
                          <a:latin typeface="Calibri"/>
                          <a:cs typeface="Calibri"/>
                        </a:rPr>
                        <a:t>I</a:t>
                      </a:r>
                      <a:r>
                        <a:rPr lang="ta-IN" baseline="0" dirty="0" smtClean="0">
                          <a:latin typeface="Calibri"/>
                          <a:cs typeface="Calibri"/>
                        </a:rPr>
                        <a:t>znajmljivanje imovine</a:t>
                      </a:r>
                    </a:p>
                    <a:p>
                      <a:pPr marL="342900" indent="-342900" algn="just">
                        <a:buAutoNum type="alphaLcParenR"/>
                      </a:pPr>
                      <a:r>
                        <a:rPr lang="ta-IN" baseline="0" dirty="0" smtClean="0">
                          <a:latin typeface="Calibri"/>
                          <a:cs typeface="Calibri"/>
                        </a:rPr>
                        <a:t>Poklon (donacija) u socijalne i humanitarne svrhe</a:t>
                      </a:r>
                    </a:p>
                    <a:p>
                      <a:pPr marL="342900" indent="-342900" algn="just">
                        <a:buAutoNum type="alphaLcParenR"/>
                      </a:pPr>
                      <a:r>
                        <a:rPr lang="ta-IN" baseline="0" dirty="0" smtClean="0">
                          <a:latin typeface="Calibri"/>
                          <a:cs typeface="Calibri"/>
                        </a:rPr>
                        <a:t>Ustupanje na korištenje.</a:t>
                      </a:r>
                    </a:p>
                    <a:p>
                      <a:pPr marL="342900" indent="-342900" algn="just">
                        <a:buAutoNum type="alphaLcParenR"/>
                      </a:pPr>
                      <a:endParaRPr lang="ta-IN" dirty="0" smtClean="0">
                        <a:latin typeface="Calibri"/>
                        <a:cs typeface="Calibri"/>
                      </a:endParaRPr>
                    </a:p>
                    <a:p>
                      <a:pPr algn="just"/>
                      <a:endParaRPr lang="ta-IN" dirty="0" smtClean="0">
                        <a:latin typeface="Calibri"/>
                        <a:cs typeface="Calibri"/>
                      </a:endParaRPr>
                    </a:p>
                    <a:p>
                      <a:endParaRPr lang="en-US" dirty="0"/>
                    </a:p>
                  </a:txBody>
                  <a:tcPr/>
                </a:tc>
              </a:tr>
            </a:tbl>
          </a:graphicData>
        </a:graphic>
      </p:graphicFrame>
    </p:spTree>
    <p:extLst>
      <p:ext uri="{BB962C8B-B14F-4D97-AF65-F5344CB8AC3E}">
        <p14:creationId xmlns:p14="http://schemas.microsoft.com/office/powerpoint/2010/main" val="1666124661"/>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Zakonsko normiranje oduzimanja imovinske koristi</a:t>
            </a:r>
            <a:endParaRPr lang="en-US" dirty="0"/>
          </a:p>
        </p:txBody>
      </p:sp>
      <p:sp>
        <p:nvSpPr>
          <p:cNvPr id="3" name="Content Placeholder 2"/>
          <p:cNvSpPr>
            <a:spLocks noGrp="1"/>
          </p:cNvSpPr>
          <p:nvPr>
            <p:ph idx="1"/>
          </p:nvPr>
        </p:nvSpPr>
        <p:spPr/>
        <p:txBody>
          <a:bodyPr>
            <a:normAutofit fontScale="85000" lnSpcReduction="20000"/>
          </a:bodyPr>
          <a:lstStyle/>
          <a:p>
            <a:pPr algn="just">
              <a:buClr>
                <a:srgbClr val="49586E"/>
              </a:buClr>
              <a:buSzPct val="80000"/>
              <a:buFont typeface="Wingdings 3" panose="05040102010807070707" pitchFamily="18" charset="2"/>
              <a:buChar char=""/>
            </a:pPr>
            <a:r>
              <a:rPr lang="bs-Latn-BA" dirty="0" smtClean="0"/>
              <a:t>Kriminalno-politički motivi normiranja materije oduzimanja imovinske koristi iz kaznenih djela;</a:t>
            </a:r>
          </a:p>
          <a:p>
            <a:pPr algn="just">
              <a:buClr>
                <a:srgbClr val="49586E"/>
              </a:buClr>
              <a:buSzPct val="80000"/>
              <a:buFont typeface="Wingdings 3" panose="05040102010807070707" pitchFamily="18" charset="2"/>
              <a:buChar char=""/>
            </a:pPr>
            <a:r>
              <a:rPr lang="bs-Latn-BA" dirty="0" smtClean="0"/>
              <a:t>Dileme vezane za pravnu prirodu samog instituta;</a:t>
            </a:r>
          </a:p>
          <a:p>
            <a:pPr algn="just">
              <a:buClr>
                <a:srgbClr val="49586E"/>
              </a:buClr>
              <a:buSzPct val="80000"/>
              <a:buFont typeface="Wingdings 3" panose="05040102010807070707" pitchFamily="18" charset="2"/>
              <a:buChar char=""/>
            </a:pPr>
            <a:r>
              <a:rPr lang="bs-Latn-BA" dirty="0" smtClean="0"/>
              <a:t>Analiza postojećeg pravnog okvira, sa posebnim osvrtom na efikasnost i usklađenost sa međunarodnim pravom;</a:t>
            </a:r>
          </a:p>
          <a:p>
            <a:pPr algn="just">
              <a:buClr>
                <a:srgbClr val="49586E"/>
              </a:buClr>
              <a:buSzPct val="80000"/>
              <a:buFont typeface="Wingdings 3" panose="05040102010807070707" pitchFamily="18" charset="2"/>
              <a:buChar char=""/>
            </a:pPr>
            <a:r>
              <a:rPr lang="bs-Latn-BA" dirty="0" smtClean="0"/>
              <a:t>Određivanje relevantnih parametara za normiranje materije oduzimanja imovinske koristi;</a:t>
            </a:r>
          </a:p>
          <a:p>
            <a:pPr algn="just">
              <a:buClr>
                <a:srgbClr val="49586E"/>
              </a:buClr>
              <a:buSzPct val="80000"/>
              <a:buFont typeface="Wingdings 3" panose="05040102010807070707" pitchFamily="18" charset="2"/>
              <a:buChar char=""/>
            </a:pPr>
            <a:r>
              <a:rPr lang="bs-Latn-BA" dirty="0" smtClean="0"/>
              <a:t>Zadatak kontekstualizacije, adaptacije i implementacije relevantnih standarda u domaće pravo i praksu?!</a:t>
            </a:r>
          </a:p>
          <a:p>
            <a:pPr algn="just">
              <a:buClr>
                <a:srgbClr val="49586E"/>
              </a:buClr>
              <a:buSzPct val="80000"/>
              <a:buFont typeface="Wingdings 3" panose="05040102010807070707" pitchFamily="18" charset="2"/>
              <a:buChar char=""/>
            </a:pPr>
            <a:r>
              <a:rPr lang="bs-Latn-BA" dirty="0" smtClean="0"/>
              <a:t>Definisanje potrebe za unaprijeđenjem, proširenjem i(ili) prilagođavanjem postojećih rješenja; </a:t>
            </a:r>
          </a:p>
          <a:p>
            <a:endParaRPr lang="en-US" dirty="0"/>
          </a:p>
        </p:txBody>
      </p:sp>
    </p:spTree>
    <p:extLst>
      <p:ext uri="{BB962C8B-B14F-4D97-AF65-F5344CB8AC3E}">
        <p14:creationId xmlns:p14="http://schemas.microsoft.com/office/powerpoint/2010/main" val="29292715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Zakonsko normiranje oduzimanja imovinske koristi</a:t>
            </a:r>
            <a:endParaRPr lang="en-US" dirty="0"/>
          </a:p>
        </p:txBody>
      </p:sp>
      <p:sp>
        <p:nvSpPr>
          <p:cNvPr id="3" name="Content Placeholder 2"/>
          <p:cNvSpPr>
            <a:spLocks noGrp="1"/>
          </p:cNvSpPr>
          <p:nvPr>
            <p:ph idx="1"/>
          </p:nvPr>
        </p:nvSpPr>
        <p:spPr>
          <a:xfrm>
            <a:off x="457200" y="1600200"/>
            <a:ext cx="8229600" cy="4812637"/>
          </a:xfrm>
        </p:spPr>
        <p:txBody>
          <a:bodyPr>
            <a:normAutofit fontScale="85000" lnSpcReduction="20000"/>
          </a:bodyPr>
          <a:lstStyle/>
          <a:p>
            <a:pPr algn="just">
              <a:buClr>
                <a:srgbClr val="57576E"/>
              </a:buClr>
              <a:buSzPct val="80000"/>
              <a:buFont typeface="Wingdings 3" panose="05040102010807070707" pitchFamily="18" charset="2"/>
              <a:buChar char=""/>
            </a:pPr>
            <a:r>
              <a:rPr lang="bs-Latn-BA" dirty="0" smtClean="0"/>
              <a:t>Domaće pravo duži vremenski period uređuje pojedine aspekte oduzimanja imovinske koristi pribavljene KD;</a:t>
            </a:r>
          </a:p>
          <a:p>
            <a:pPr algn="just">
              <a:buClr>
                <a:srgbClr val="57576E"/>
              </a:buClr>
              <a:buSzPct val="80000"/>
              <a:buFont typeface="Wingdings 3" panose="05040102010807070707" pitchFamily="18" charset="2"/>
              <a:buChar char=""/>
            </a:pPr>
            <a:r>
              <a:rPr lang="bs-Latn-BA" dirty="0" smtClean="0"/>
              <a:t>Evidentna je ambivalentnost u smislu pravne prirode ovog instituta kroz različite vremenske periode; </a:t>
            </a:r>
          </a:p>
          <a:p>
            <a:pPr algn="just">
              <a:buClr>
                <a:srgbClr val="57576E"/>
              </a:buClr>
              <a:buSzPct val="80000"/>
              <a:buFont typeface="Wingdings 3" panose="05040102010807070707" pitchFamily="18" charset="2"/>
              <a:buChar char=""/>
            </a:pPr>
            <a:r>
              <a:rPr lang="bs-Latn-BA" dirty="0" smtClean="0"/>
              <a:t>Ipak, nesporno da se radi o izrazito kompleksnoj materiji koja obuhvata nekoliko različitih grana prava koje se trebaju uzajamno povezati i usmjeriti u pravcu iznalaženja efikasnih rješenja;</a:t>
            </a:r>
          </a:p>
          <a:p>
            <a:pPr algn="just">
              <a:buClr>
                <a:srgbClr val="57576E"/>
              </a:buClr>
              <a:buSzPct val="80000"/>
              <a:buFont typeface="Wingdings 3" panose="05040102010807070707" pitchFamily="18" charset="2"/>
              <a:buChar char=""/>
            </a:pPr>
            <a:r>
              <a:rPr lang="bs-Latn-BA" dirty="0" smtClean="0"/>
              <a:t>Nezaobilazno je pitanje kvalitete/efikasnoti važećih propisa i potrebe da se oduzimanje imovinske koristi pribavljene KD uredi na </a:t>
            </a:r>
            <a:r>
              <a:rPr lang="bs-Latn-BA" b="1" dirty="0" smtClean="0"/>
              <a:t>jedinstven</a:t>
            </a:r>
            <a:r>
              <a:rPr lang="bs-Latn-BA" dirty="0" smtClean="0"/>
              <a:t>, </a:t>
            </a:r>
            <a:r>
              <a:rPr lang="bs-Latn-BA" b="1" dirty="0" smtClean="0"/>
              <a:t>sveobuhvatan</a:t>
            </a:r>
            <a:r>
              <a:rPr lang="bs-Latn-BA" dirty="0" smtClean="0"/>
              <a:t>, </a:t>
            </a:r>
            <a:r>
              <a:rPr lang="bs-Latn-BA" b="1" dirty="0" smtClean="0"/>
              <a:t>precizan</a:t>
            </a:r>
            <a:r>
              <a:rPr lang="bs-Latn-BA" dirty="0" smtClean="0"/>
              <a:t> i </a:t>
            </a:r>
            <a:r>
              <a:rPr lang="bs-Latn-BA" b="1" dirty="0" smtClean="0"/>
              <a:t>jednostavniji</a:t>
            </a:r>
            <a:r>
              <a:rPr lang="bs-Latn-BA" dirty="0" smtClean="0"/>
              <a:t> način radi povećanja efikasnosti cjelokupnog sistema</a:t>
            </a:r>
            <a:endParaRPr lang="ta-IN" dirty="0" smtClean="0"/>
          </a:p>
        </p:txBody>
      </p:sp>
    </p:spTree>
    <p:extLst>
      <p:ext uri="{BB962C8B-B14F-4D97-AF65-F5344CB8AC3E}">
        <p14:creationId xmlns:p14="http://schemas.microsoft.com/office/powerpoint/2010/main" val="4086942810"/>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Zakonsko normiranje oduzimanja imovinske koristi</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Diagram 3"/>
          <p:cNvGraphicFramePr/>
          <p:nvPr>
            <p:extLst>
              <p:ext uri="{D42A27DB-BD31-4B8C-83A1-F6EECF244321}">
                <p14:modId xmlns:p14="http://schemas.microsoft.com/office/powerpoint/2010/main" val="3568707719"/>
              </p:ext>
            </p:extLst>
          </p:nvPr>
        </p:nvGraphicFramePr>
        <p:xfrm>
          <a:off x="0" y="1417638"/>
          <a:ext cx="9144000" cy="548311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569407699"/>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Postupak za oduzimanje imovinske koristi</a:t>
            </a:r>
            <a:endParaRPr lang="en-US" dirty="0"/>
          </a:p>
        </p:txBody>
      </p:sp>
      <p:sp>
        <p:nvSpPr>
          <p:cNvPr id="3" name="Content Placeholder 2"/>
          <p:cNvSpPr>
            <a:spLocks noGrp="1"/>
          </p:cNvSpPr>
          <p:nvPr>
            <p:ph idx="1"/>
          </p:nvPr>
        </p:nvSpPr>
        <p:spPr/>
        <p:txBody>
          <a:bodyPr/>
          <a:lstStyle/>
          <a:p>
            <a:endParaRPr lang="en-US" dirty="0"/>
          </a:p>
        </p:txBody>
      </p:sp>
      <p:graphicFrame>
        <p:nvGraphicFramePr>
          <p:cNvPr id="4" name="Content Placeholder 5"/>
          <p:cNvGraphicFramePr>
            <a:graphicFrameLocks/>
          </p:cNvGraphicFramePr>
          <p:nvPr>
            <p:extLst>
              <p:ext uri="{D42A27DB-BD31-4B8C-83A1-F6EECF244321}">
                <p14:modId xmlns:p14="http://schemas.microsoft.com/office/powerpoint/2010/main" val="343165730"/>
              </p:ext>
            </p:extLst>
          </p:nvPr>
        </p:nvGraphicFramePr>
        <p:xfrm>
          <a:off x="0" y="1600200"/>
          <a:ext cx="9144000" cy="5161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98765196"/>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Noviteti iz međunarodnog prava</a:t>
            </a:r>
            <a:endParaRPr lang="en-US" dirty="0"/>
          </a:p>
        </p:txBody>
      </p:sp>
      <p:sp>
        <p:nvSpPr>
          <p:cNvPr id="3" name="Content Placeholder 2"/>
          <p:cNvSpPr>
            <a:spLocks noGrp="1"/>
          </p:cNvSpPr>
          <p:nvPr>
            <p:ph idx="1"/>
          </p:nvPr>
        </p:nvSpPr>
        <p:spPr>
          <a:xfrm>
            <a:off x="87160" y="1600200"/>
            <a:ext cx="9056840" cy="5257800"/>
          </a:xfrm>
        </p:spPr>
        <p:txBody>
          <a:bodyPr>
            <a:normAutofit fontScale="92500"/>
          </a:bodyPr>
          <a:lstStyle/>
          <a:p>
            <a:pPr>
              <a:buClr>
                <a:srgbClr val="49576E"/>
              </a:buClr>
              <a:buSzPct val="80000"/>
            </a:pPr>
            <a:r>
              <a:rPr lang="bs-Latn-BA" dirty="0" smtClean="0"/>
              <a:t>Međunarodno pravo unosi niz novuma u ovo područje:</a:t>
            </a:r>
          </a:p>
          <a:p>
            <a:pPr marL="690563" lvl="1" indent="-457200" algn="just">
              <a:buFont typeface="+mj-lt"/>
              <a:buAutoNum type="alphaLcParenR"/>
            </a:pPr>
            <a:r>
              <a:rPr lang="bs-Latn-BA" sz="2500" dirty="0" smtClean="0"/>
              <a:t>Objektivni (in rem) postupak→negativne procesne pretpostavke,</a:t>
            </a:r>
          </a:p>
          <a:p>
            <a:pPr marL="690563" lvl="1" indent="-457200" algn="just">
              <a:buFont typeface="+mj-lt"/>
              <a:buAutoNum type="alphaLcParenR"/>
            </a:pPr>
            <a:r>
              <a:rPr lang="bs-Latn-BA" sz="2500" dirty="0" smtClean="0"/>
              <a:t>Proširenje opsega primjene na treća/povezana lica na koju je imovinska korist prenesena “fiktivno”, </a:t>
            </a:r>
          </a:p>
          <a:p>
            <a:pPr marL="690563" lvl="1" indent="-457200" algn="just">
              <a:buFont typeface="+mj-lt"/>
              <a:buAutoNum type="alphaLcParenR"/>
            </a:pPr>
            <a:r>
              <a:rPr lang="bs-Latn-BA" sz="2500" dirty="0" smtClean="0">
                <a:latin typeface="Calibri"/>
                <a:cs typeface="Calibri"/>
              </a:rPr>
              <a:t>Prošireno oduzimanje/Balansirani</a:t>
            </a:r>
            <a:r>
              <a:rPr lang="ta-IN" sz="2500" dirty="0" smtClean="0">
                <a:latin typeface="Calibri"/>
                <a:cs typeface="Calibri"/>
              </a:rPr>
              <a:t>/revidirani/relaksirani</a:t>
            </a:r>
            <a:r>
              <a:rPr lang="bs-Latn-BA" sz="2500" dirty="0" smtClean="0">
                <a:latin typeface="Calibri"/>
                <a:cs typeface="Calibri"/>
              </a:rPr>
              <a:t> teret dokazivanja</a:t>
            </a:r>
            <a:r>
              <a:rPr lang="ta-IN" sz="2500" dirty="0" smtClean="0">
                <a:latin typeface="Calibri"/>
                <a:cs typeface="Calibri"/>
              </a:rPr>
              <a:t>,</a:t>
            </a:r>
            <a:endParaRPr lang="bs-Latn-BA" sz="2500" dirty="0" smtClean="0">
              <a:latin typeface="Calibri"/>
              <a:cs typeface="Calibri"/>
            </a:endParaRPr>
          </a:p>
          <a:p>
            <a:pPr marL="690563" lvl="1" indent="-457200" algn="just">
              <a:buFont typeface="+mj-lt"/>
              <a:buAutoNum type="alphaLcParenR"/>
            </a:pPr>
            <a:r>
              <a:rPr lang="bs-Latn-BA" sz="2500" dirty="0" smtClean="0"/>
              <a:t>Predviđanje novih istražnih tehnika (finansijske istrage), </a:t>
            </a:r>
          </a:p>
          <a:p>
            <a:pPr marL="690563" lvl="1" indent="-457200" algn="just">
              <a:buFont typeface="+mj-lt"/>
              <a:buAutoNum type="alphaLcParenR"/>
            </a:pPr>
            <a:r>
              <a:rPr lang="bs-Latn-BA" sz="2500" dirty="0" smtClean="0"/>
              <a:t>Zahtjev za povećanom saradnjom-priznavanje i izvršenje odluka stranih organa o mjerama osiguranja, oduzimanja i upravljanja sa oduzetom imovinom.</a:t>
            </a:r>
          </a:p>
          <a:p>
            <a:pPr marL="690563" lvl="1" indent="-457200" algn="just">
              <a:buFont typeface="+mj-lt"/>
              <a:buAutoNum type="alphaLcParenR"/>
            </a:pPr>
            <a:r>
              <a:rPr lang="bs-Latn-BA" sz="2500" dirty="0" smtClean="0"/>
              <a:t>Uspostavljanje institucija za oduzimanje (ARO) i upravljanje</a:t>
            </a:r>
            <a:r>
              <a:rPr lang="ta-IN" sz="2500" dirty="0" smtClean="0"/>
              <a:t> </a:t>
            </a:r>
            <a:r>
              <a:rPr lang="bs-Latn-BA" sz="2500" dirty="0" smtClean="0"/>
              <a:t>(A</a:t>
            </a:r>
            <a:r>
              <a:rPr lang="ta-IN" sz="2500" dirty="0" smtClean="0"/>
              <a:t>M</a:t>
            </a:r>
            <a:r>
              <a:rPr lang="bs-Latn-BA" sz="2500" dirty="0" smtClean="0"/>
              <a:t>O) </a:t>
            </a:r>
            <a:r>
              <a:rPr lang="ta-IN" sz="2500" dirty="0" smtClean="0"/>
              <a:t>(</a:t>
            </a:r>
            <a:r>
              <a:rPr lang="bs-Latn-BA" sz="2500" dirty="0" smtClean="0"/>
              <a:t>oduzetom imovinom;</a:t>
            </a:r>
          </a:p>
          <a:p>
            <a:endParaRPr lang="en-US" dirty="0"/>
          </a:p>
        </p:txBody>
      </p:sp>
    </p:spTree>
    <p:extLst>
      <p:ext uri="{BB962C8B-B14F-4D97-AF65-F5344CB8AC3E}">
        <p14:creationId xmlns:p14="http://schemas.microsoft.com/office/powerpoint/2010/main" val="3448836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Noviteti iz međunarodnog prava</a:t>
            </a:r>
            <a:endParaRPr lang="en-US" dirty="0"/>
          </a:p>
        </p:txBody>
      </p:sp>
      <p:sp>
        <p:nvSpPr>
          <p:cNvPr id="3" name="Content Placeholder 2"/>
          <p:cNvSpPr>
            <a:spLocks noGrp="1"/>
          </p:cNvSpPr>
          <p:nvPr>
            <p:ph idx="1"/>
          </p:nvPr>
        </p:nvSpPr>
        <p:spPr>
          <a:xfrm>
            <a:off x="457200" y="1600200"/>
            <a:ext cx="8229600" cy="5011871"/>
          </a:xfrm>
        </p:spPr>
        <p:txBody>
          <a:bodyPr>
            <a:normAutofit fontScale="85000" lnSpcReduction="20000"/>
          </a:bodyPr>
          <a:lstStyle/>
          <a:p>
            <a:pPr algn="just">
              <a:buClr>
                <a:srgbClr val="49576E"/>
              </a:buClr>
              <a:buSzPct val="80000"/>
              <a:buFont typeface="Century Gothic" panose="020B0502020202020204" pitchFamily="34" charset="0"/>
              <a:buChar char="►"/>
            </a:pPr>
            <a:r>
              <a:rPr lang="bs-Latn-BA" dirty="0" smtClean="0"/>
              <a:t>Država BiH je u svom nastojanju da postane članica EU preuzela obavezu da sarađuje sa državama članicama u domenu prevencije i suzbijanja teških oblika kriminala (čl. 84. Sporazuma o stabilizaciji i pridruživanju);</a:t>
            </a:r>
          </a:p>
          <a:p>
            <a:pPr algn="just">
              <a:buClr>
                <a:srgbClr val="49576E"/>
              </a:buClr>
              <a:buSzPct val="80000"/>
              <a:buFont typeface="Century Gothic" panose="020B0502020202020204" pitchFamily="34" charset="0"/>
              <a:buChar char="►"/>
            </a:pPr>
            <a:r>
              <a:rPr lang="bs-Latn-BA" dirty="0" smtClean="0"/>
              <a:t>Time je inter alia prihvaćena obaveza usaglašavanja domaćeg pravnog okvira sa tzv. “minimalnim pravnim pravilima i mjerama krivičnog prava” Evropske unije;</a:t>
            </a:r>
          </a:p>
          <a:p>
            <a:pPr algn="just">
              <a:buClr>
                <a:srgbClr val="49576E"/>
              </a:buClr>
              <a:buSzPct val="80000"/>
              <a:buFont typeface="Century Gothic" panose="020B0502020202020204" pitchFamily="34" charset="0"/>
              <a:buChar char="►"/>
            </a:pPr>
            <a:r>
              <a:rPr lang="bs-Latn-BA" dirty="0" smtClean="0"/>
              <a:t>Ugovor iz Lisabona u čl. 83(1)/63B uspostavlja pravni osnov za minimalna pravila inkriminiranja tzv. EU krivičnih djela koja se zbog prirode (vrste) i posljedica suzbijaju na zajedničkim osnovama;</a:t>
            </a:r>
          </a:p>
          <a:p>
            <a:pPr algn="just">
              <a:buClr>
                <a:srgbClr val="49576E"/>
              </a:buClr>
              <a:buSzPct val="80000"/>
              <a:buFont typeface="Century Gothic" panose="020B0502020202020204" pitchFamily="34" charset="0"/>
              <a:buChar char="►"/>
            </a:pPr>
            <a:r>
              <a:rPr lang="bs-Latn-BA" dirty="0" smtClean="0"/>
              <a:t>Predmet uređenja: obilježja tih djela i </a:t>
            </a:r>
            <a:r>
              <a:rPr lang="bs-Latn-BA" b="1" dirty="0" smtClean="0"/>
              <a:t>sankcije</a:t>
            </a:r>
            <a:r>
              <a:rPr lang="bs-Latn-BA" dirty="0" smtClean="0"/>
              <a:t>; </a:t>
            </a:r>
            <a:endParaRPr lang="ta-IN" dirty="0" smtClean="0"/>
          </a:p>
          <a:p>
            <a:pPr algn="just">
              <a:buClr>
                <a:srgbClr val="49576E"/>
              </a:buClr>
              <a:buSzPct val="80000"/>
              <a:buFont typeface="Century Gothic" panose="020B0502020202020204" pitchFamily="34" charset="0"/>
              <a:buChar char="►"/>
            </a:pPr>
            <a:r>
              <a:rPr lang="bs-Latn-BA" dirty="0" smtClean="0">
                <a:solidFill>
                  <a:srgbClr val="B63033"/>
                </a:solidFill>
                <a:effectLst>
                  <a:outerShdw blurRad="38100" dist="38100" dir="2700000" algn="tl">
                    <a:srgbClr val="000000">
                      <a:alpha val="43137"/>
                    </a:srgbClr>
                  </a:outerShdw>
                </a:effectLst>
              </a:rPr>
              <a:t>CILJ: preciznost (jasnoća) i koherentnost pravnih pravila; </a:t>
            </a:r>
          </a:p>
          <a:p>
            <a:endParaRPr lang="en-US" dirty="0"/>
          </a:p>
        </p:txBody>
      </p:sp>
    </p:spTree>
    <p:extLst>
      <p:ext uri="{BB962C8B-B14F-4D97-AF65-F5344CB8AC3E}">
        <p14:creationId xmlns:p14="http://schemas.microsoft.com/office/powerpoint/2010/main" val="3256236546"/>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54845627"/>
              </p:ext>
            </p:extLst>
          </p:nvPr>
        </p:nvGraphicFramePr>
        <p:xfrm>
          <a:off x="98824" y="1226637"/>
          <a:ext cx="9045176" cy="6710681"/>
        </p:xfrm>
        <a:graphic>
          <a:graphicData uri="http://schemas.openxmlformats.org/drawingml/2006/table">
            <a:tbl>
              <a:tblPr firstRow="1" bandRow="1">
                <a:tableStyleId>{5C22544A-7EE6-4342-B048-85BDC9FD1C3A}</a:tableStyleId>
              </a:tblPr>
              <a:tblGrid>
                <a:gridCol w="4522588"/>
                <a:gridCol w="4522588"/>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pPr algn="just"/>
                      <a:r>
                        <a:rPr lang="ta-IN" sz="1600" b="1" dirty="0" smtClean="0"/>
                        <a:t>Zaštita ljudskih prava i osnovnih sloboda</a:t>
                      </a:r>
                      <a:r>
                        <a:rPr lang="ta-IN" sz="1600" b="1" baseline="0" dirty="0" smtClean="0"/>
                        <a:t> </a:t>
                      </a:r>
                      <a:r>
                        <a:rPr lang="ta-IN" sz="1600" baseline="0" dirty="0" smtClean="0"/>
                        <a:t>(pravo na mirno uživanje imovine, pravo na pravičan postupak, zabrana dvostrukog suđenja i kažnjavanja) EKLJP, I i VII Protokol</a:t>
                      </a:r>
                      <a:endParaRPr lang="en-US" sz="1600" dirty="0"/>
                    </a:p>
                  </a:txBody>
                  <a:tcPr/>
                </a:tc>
                <a:tc>
                  <a:txBody>
                    <a:bodyPr/>
                    <a:lstStyle/>
                    <a:p>
                      <a:pPr algn="just"/>
                      <a:r>
                        <a:rPr lang="ta-IN" sz="1600" dirty="0" smtClean="0"/>
                        <a:t>Oduzimanje imovinske koristi pribavljene krivičnim djelma isključivo na osnovu (obrazložene) sudske odluke;</a:t>
                      </a:r>
                    </a:p>
                    <a:p>
                      <a:pPr algn="just"/>
                      <a:r>
                        <a:rPr lang="ta-IN" sz="1600" dirty="0" smtClean="0"/>
                        <a:t>Kontradiktorni, javno, dvostepeni sudski postupak,</a:t>
                      </a:r>
                      <a:r>
                        <a:rPr lang="ta-IN" sz="1600" baseline="0" dirty="0" smtClean="0"/>
                        <a:t> u odnosu na bilo koji zahvat u mirno uživanje imovine tj. </a:t>
                      </a:r>
                      <a:r>
                        <a:rPr lang="en-US" sz="1600" baseline="0" dirty="0" smtClean="0"/>
                        <a:t>K</a:t>
                      </a:r>
                      <a:r>
                        <a:rPr lang="ta-IN" sz="1600" baseline="0" dirty="0" smtClean="0"/>
                        <a:t>od privremenog i trajnog oduzimanja imovinske koristi;</a:t>
                      </a:r>
                    </a:p>
                    <a:p>
                      <a:pPr algn="just"/>
                      <a:r>
                        <a:rPr lang="ta-IN" sz="1600" baseline="0" dirty="0" smtClean="0"/>
                        <a:t>Propisivanje jasnih rokova za poduzimanje radnji i trajanje mjera;</a:t>
                      </a:r>
                    </a:p>
                    <a:p>
                      <a:pPr algn="just"/>
                      <a:r>
                        <a:rPr lang="ta-IN" sz="1600" baseline="0" dirty="0" smtClean="0"/>
                        <a:t>Pravo predlaganja dokaza;</a:t>
                      </a:r>
                    </a:p>
                    <a:p>
                      <a:pPr algn="just"/>
                      <a:r>
                        <a:rPr lang="ta-IN" sz="1600" baseline="0" dirty="0" smtClean="0"/>
                        <a:t>Ograničavanje prava na mirno uživanje imovine: (a) u javnom interesu, (b) propisano zakonom, i (c) </a:t>
                      </a:r>
                      <a:r>
                        <a:rPr lang="ta-IN" sz="1600" b="1" baseline="0" dirty="0" smtClean="0"/>
                        <a:t>općim načelima međunarodnog prava</a:t>
                      </a:r>
                      <a:r>
                        <a:rPr lang="ta-IN" sz="1600" baseline="0" dirty="0" smtClean="0"/>
                        <a:t>;</a:t>
                      </a:r>
                    </a:p>
                    <a:p>
                      <a:pPr algn="just"/>
                      <a:r>
                        <a:rPr lang="ta-IN" sz="1600" baseline="0" dirty="0" smtClean="0"/>
                        <a:t>Vodeći stav Ustavnog suda BiH, br. AP-3388/06, (1) oduzimanje predviđeno zakonom, (2) legitiman cilj u općem ili javnom interesu i (3) propocionalno.</a:t>
                      </a:r>
                    </a:p>
                    <a:p>
                      <a:pPr algn="just"/>
                      <a:endParaRPr lang="ta-IN" sz="1600" baseline="0" dirty="0" smtClean="0"/>
                    </a:p>
                    <a:p>
                      <a:pPr algn="just"/>
                      <a:endParaRPr lang="ta-IN" sz="1600" baseline="0" dirty="0" smtClean="0"/>
                    </a:p>
                    <a:p>
                      <a:pPr algn="just"/>
                      <a:endParaRPr lang="ta-IN" baseline="0" dirty="0" smtClean="0"/>
                    </a:p>
                    <a:p>
                      <a:pPr algn="just"/>
                      <a:endParaRPr lang="ta-IN" baseline="0" dirty="0" smtClean="0"/>
                    </a:p>
                    <a:p>
                      <a:endParaRPr lang="ta-IN" baseline="0" dirty="0" smtClean="0"/>
                    </a:p>
                    <a:p>
                      <a:endParaRPr lang="ta-IN" dirty="0" smtClean="0"/>
                    </a:p>
                    <a:p>
                      <a:endParaRPr lang="en-US" dirty="0"/>
                    </a:p>
                  </a:txBody>
                  <a:tcPr/>
                </a:tc>
              </a:tr>
            </a:tbl>
          </a:graphicData>
        </a:graphic>
      </p:graphicFrame>
    </p:spTree>
    <p:extLst>
      <p:ext uri="{BB962C8B-B14F-4D97-AF65-F5344CB8AC3E}">
        <p14:creationId xmlns:p14="http://schemas.microsoft.com/office/powerpoint/2010/main" val="17362576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ta-IN" dirty="0" smtClean="0"/>
              <a:t>Pregled najznačajnijih standarda</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89406918"/>
              </p:ext>
            </p:extLst>
          </p:nvPr>
        </p:nvGraphicFramePr>
        <p:xfrm>
          <a:off x="0" y="1600200"/>
          <a:ext cx="9144000" cy="2656840"/>
        </p:xfrm>
        <a:graphic>
          <a:graphicData uri="http://schemas.openxmlformats.org/drawingml/2006/table">
            <a:tbl>
              <a:tblPr firstRow="1" bandRow="1">
                <a:tableStyleId>{5C22544A-7EE6-4342-B048-85BDC9FD1C3A}</a:tableStyleId>
              </a:tblPr>
              <a:tblGrid>
                <a:gridCol w="4572000"/>
                <a:gridCol w="4572000"/>
              </a:tblGrid>
              <a:tr h="370840">
                <a:tc>
                  <a:txBody>
                    <a:bodyPr/>
                    <a:lstStyle/>
                    <a:p>
                      <a:r>
                        <a:rPr lang="ta-IN" dirty="0" smtClean="0"/>
                        <a:t>Standard</a:t>
                      </a:r>
                      <a:endParaRPr lang="en-US" dirty="0"/>
                    </a:p>
                  </a:txBody>
                  <a:tcPr/>
                </a:tc>
                <a:tc>
                  <a:txBody>
                    <a:bodyPr/>
                    <a:lstStyle/>
                    <a:p>
                      <a:r>
                        <a:rPr lang="ta-IN" dirty="0" smtClean="0"/>
                        <a:t>Konkretizacija</a:t>
                      </a:r>
                      <a:endParaRPr lang="en-US" dirty="0"/>
                    </a:p>
                  </a:txBody>
                  <a:tcPr/>
                </a:tc>
              </a:tr>
              <a:tr h="370840">
                <a:tc>
                  <a:txBody>
                    <a:bodyPr/>
                    <a:lstStyle/>
                    <a:p>
                      <a:r>
                        <a:rPr lang="ta-IN" b="1" dirty="0" smtClean="0"/>
                        <a:t>Preciziranje osnovnih pojmova</a:t>
                      </a:r>
                      <a:r>
                        <a:rPr lang="ta-IN" dirty="0" smtClean="0"/>
                        <a:t>, imovinska koristi,</a:t>
                      </a:r>
                      <a:r>
                        <a:rPr lang="ta-IN" baseline="0" dirty="0" smtClean="0"/>
                        <a:t> imovina, oduzimanje, povezana lica, treća lica i dr.</a:t>
                      </a:r>
                      <a:endParaRPr lang="en-US" dirty="0"/>
                    </a:p>
                  </a:txBody>
                  <a:tcPr/>
                </a:tc>
                <a:tc>
                  <a:txBody>
                    <a:bodyPr/>
                    <a:lstStyle/>
                    <a:p>
                      <a:pPr algn="just"/>
                      <a:r>
                        <a:rPr lang="bs-Latn-BA" sz="1800" dirty="0" smtClean="0"/>
                        <a:t>Međunarodni standardi zahtjevaju vrlo jasno i precizno definisanje osnovnih pojmova za potrebe pravnog uređenja, posebno pojmova:</a:t>
                      </a:r>
                    </a:p>
                    <a:p>
                      <a:pPr marL="342900" indent="-342900" algn="just">
                        <a:buAutoNum type="alphaLcParenR"/>
                      </a:pPr>
                      <a:r>
                        <a:rPr lang="bs-Latn-BA" sz="1800" dirty="0" smtClean="0"/>
                        <a:t>Imovina</a:t>
                      </a:r>
                    </a:p>
                    <a:p>
                      <a:pPr marL="342900" indent="-342900" algn="just">
                        <a:buAutoNum type="alphaLcParenR"/>
                      </a:pPr>
                      <a:r>
                        <a:rPr lang="bs-Latn-BA" sz="1800" dirty="0" smtClean="0"/>
                        <a:t>Imovinska korist</a:t>
                      </a:r>
                    </a:p>
                    <a:p>
                      <a:pPr marL="342900" indent="-342900" algn="just">
                        <a:buAutoNum type="alphaLcParenR"/>
                      </a:pPr>
                      <a:r>
                        <a:rPr lang="bs-Latn-BA" sz="1800" dirty="0" smtClean="0"/>
                        <a:t>Oduzimanje</a:t>
                      </a:r>
                    </a:p>
                    <a:p>
                      <a:pPr marL="342900" indent="-342900" algn="just">
                        <a:buAutoNum type="alphaLcParenR"/>
                      </a:pPr>
                      <a:r>
                        <a:rPr lang="bs-Latn-BA" sz="1800" dirty="0" smtClean="0"/>
                        <a:t>Povezane osobe</a:t>
                      </a:r>
                    </a:p>
                    <a:p>
                      <a:pPr marL="342900" indent="-342900" algn="just">
                        <a:buAutoNum type="alphaLcParenR"/>
                      </a:pPr>
                      <a:r>
                        <a:rPr lang="bs-Latn-BA" sz="1800" dirty="0" smtClean="0"/>
                        <a:t>Treće</a:t>
                      </a:r>
                      <a:r>
                        <a:rPr lang="bs-Latn-BA" sz="1800" baseline="0" dirty="0" smtClean="0"/>
                        <a:t> osobe</a:t>
                      </a:r>
                      <a:endParaRPr lang="en-US" sz="1800" dirty="0"/>
                    </a:p>
                  </a:txBody>
                  <a:tcPr/>
                </a:tc>
              </a:tr>
            </a:tbl>
          </a:graphicData>
        </a:graphic>
      </p:graphicFrame>
    </p:spTree>
    <p:extLst>
      <p:ext uri="{BB962C8B-B14F-4D97-AF65-F5344CB8AC3E}">
        <p14:creationId xmlns:p14="http://schemas.microsoft.com/office/powerpoint/2010/main" val="40296526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85</TotalTime>
  <Words>1512</Words>
  <Application>Microsoft Macintosh PowerPoint</Application>
  <PresentationFormat>On-screen Show (4:3)</PresentationFormat>
  <Paragraphs>150</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Pravni okvir za oduzimanje imovinske koristi pribavljene krivičnim djelima </vt:lpstr>
      <vt:lpstr>Zakonsko normiranje oduzimanja imovinske koristi</vt:lpstr>
      <vt:lpstr>Zakonsko normiranje oduzimanja imovinske koristi</vt:lpstr>
      <vt:lpstr>Zakonsko normiranje oduzimanja imovinske koristi</vt:lpstr>
      <vt:lpstr>Postupak za oduzimanje imovinske koristi</vt:lpstr>
      <vt:lpstr>Noviteti iz međunarodnog prava</vt:lpstr>
      <vt:lpstr>Noviteti iz međunarodnog prava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lpstr>Pregled najznačajnijih standarda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Pravni okvir za oduzimanje imovinske koristi pribavljene krivičnim djelima </dc:title>
  <dc:creator>Eldan Mujanovic</dc:creator>
  <cp:lastModifiedBy>Eldan Mujanovic</cp:lastModifiedBy>
  <cp:revision>21</cp:revision>
  <dcterms:created xsi:type="dcterms:W3CDTF">2018-05-28T12:54:54Z</dcterms:created>
  <dcterms:modified xsi:type="dcterms:W3CDTF">2018-05-28T14:20:38Z</dcterms:modified>
</cp:coreProperties>
</file>