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5" r:id="rId11"/>
    <p:sldId id="271" r:id="rId12"/>
    <p:sldId id="272" r:id="rId13"/>
    <p:sldId id="273" r:id="rId14"/>
    <p:sldId id="274" r:id="rId15"/>
    <p:sldId id="277" r:id="rId16"/>
    <p:sldId id="278" r:id="rId17"/>
    <p:sldId id="279" r:id="rId18"/>
    <p:sldId id="280" r:id="rId19"/>
    <p:sldId id="282" r:id="rId20"/>
    <p:sldId id="283" r:id="rId21"/>
    <p:sldId id="288" r:id="rId22"/>
    <p:sldId id="287" r:id="rId23"/>
    <p:sldId id="286" r:id="rId24"/>
    <p:sldId id="28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0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2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82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7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2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86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2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22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8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2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7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5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4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9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85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673" y="1964267"/>
            <a:ext cx="10213452" cy="2421464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POSEBNE ISTRA</a:t>
            </a:r>
            <a:r>
              <a:rPr lang="sr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ŽNE RADNJE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DOC. DR MILIJANA buha</a:t>
            </a:r>
          </a:p>
          <a:p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MIODRAG BAJIĆ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79699"/>
            <a:ext cx="11212157" cy="644383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učiniocu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učinioca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prenosi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učinilac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sredstvo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telekomunikacije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razgovore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shodno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primjenjuju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osumnjičenog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branioca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izvršavanju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t. d) i đ)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predstavljaju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podstrekavanje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preuzete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isključuje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gonjenje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podstrekavanog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Prikriveni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obučeno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ovlašćeno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službeno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izmijenjenim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identitetom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Prikriveni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izmijenjenim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identitetom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učestvovati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neophodno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formiranje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održavanje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izraditi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izmijeniti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odgovarajuća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6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5153"/>
            <a:ext cx="11029277" cy="6443831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Srpske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čovječnosti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prava,</a:t>
            </a: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terorizma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izreći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tri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teža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5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6669"/>
            <a:ext cx="10997004" cy="639004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Nadležnost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određivanje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obrazloženi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sadrži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razloge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ostale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zahtijevaju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navođenje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zahtijeva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izvođenja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sadrži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naređene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Izuzetno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vrijeme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opasnost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odgađanja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početi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izvršavanjem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usmene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24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izdavanja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usmene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98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68941"/>
            <a:ext cx="11136853" cy="64223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t. a), b), v), g) i e)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najduže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mjesec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razloga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obrazloženi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produžiti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mjesec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a), b) i v)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najduže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šest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mjeseci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g) i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ukupno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najduže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mjeseca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jednokratni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narednu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sadržavati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razloge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opravdavaju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upotrebu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čuvaju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posebnom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sastavljanjem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prepisom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zapisnika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navođenja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ličnih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odgovarajući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spriječiti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neovlašćena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osumnjičeni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otkriju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istražioca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informatora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odgađanja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obustaviti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prestali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razlozi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Preduzeća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vrše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prenos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dužna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tužiocu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84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79699"/>
            <a:ext cx="11212157" cy="64438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obavještavanje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237</a:t>
            </a: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prestanka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izvještaj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tome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dužan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dostavi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izvještaj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podnesenog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izvještaja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provjerava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li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postupljeno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njegovoj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odustane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gonjenja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naređenih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uništiće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nadzorom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tome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sastaviti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zapisnik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razlozima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gonjenje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da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uništen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pisano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obavještava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lice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Sudija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bez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odgađanja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obavijestiti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Lice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zatražiti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ispitivanje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zakonitosti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sprovedena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čuvaju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čuva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sudski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365"/>
            <a:ext cx="11029277" cy="6497619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Slučajni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preduzimanjem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navedeno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Postupanje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sudskog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okvira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239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sudije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suprotnosti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zasnivati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odluku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11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365"/>
            <a:ext cx="11115338" cy="650837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radnjama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Tehničke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isprave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propisan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saslušati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svjedoci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zaštićeni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svjedoci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važnim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r-Latn-BA" dirty="0"/>
              <a:t> 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96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4395"/>
            <a:ext cx="10932458" cy="6497619"/>
          </a:xfrm>
        </p:spPr>
        <p:txBody>
          <a:bodyPr/>
          <a:lstStyle/>
          <a:p>
            <a:pPr marL="0" indent="0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posebne istražne radnje nužna odbrana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Između posebnih istražnih radnji i instituta nužne odbrane postoji uslovna sličnost. Ovlašćeno službeno lice preduzimanjem nekih od posebnih istražnih radnji po naredbi sudije za prethodni postupak, a po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prijedlogu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tužioca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miješa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u pravo na privatni i porodični život osumnjičenog, odnosno optuženog, a sve u cilju da se dokaže da je izvršeno krivično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kojim se ugrožava pravo na život, zdravlje ljudi,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bezbjednost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države. </a:t>
            </a:r>
          </a:p>
          <a:p>
            <a:pPr marL="0" indent="0" algn="just">
              <a:buNone/>
            </a:pP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 krivično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otkrivanje i davanje mita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najprikladija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bila posebna istražna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simulovani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kontrolisani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otkup i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simulovano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davanje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potkupnine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trgovina drogom – kontrolisana isporuka; otmica – nadzor i tehničko snimanje telekomunikacija.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4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01214"/>
            <a:ext cx="11147611" cy="6336253"/>
          </a:xfrm>
        </p:spPr>
        <p:txBody>
          <a:bodyPr/>
          <a:lstStyle/>
          <a:p>
            <a:pPr marL="0" indent="0" algn="just">
              <a:buNone/>
            </a:pP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stav 2. EKLJP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zahtijeva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se u postupku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radnji mora napravi balans između dva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suprotstavljena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javna interesa. S jedne strane sprečavanje ozbiljnog kriminala, a s druge strane, ograničenja koja postavlja država i kojima se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mješa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čovjekovo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na privatni i porodični život. Pravo na privatnost, sadržano u članu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EKLJP nije apsolutno pravo, te je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ovog prava ograničena potrebom da se zaštite i neke druge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vrijednosti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društvu.</a:t>
            </a:r>
          </a:p>
          <a:p>
            <a:pPr marL="0" indent="0" algn="just">
              <a:buNone/>
            </a:pP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radnji provodi se u skladu sa načelima proporcionalnosti,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sreazmjernosti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nužnosti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takvih radnji u prikupljanju dokaza o izvršenju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krivičnoh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Uslovi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radnji,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dijele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materijalne i formalne. </a:t>
            </a: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Materijalni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uslovi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vezuju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vrstu krivičnog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pogledu koje se mogu odrediti posebne istražnih radnje, kao i na nemogućnost da se dokazi prikupe na drugi  način. </a:t>
            </a: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Formalni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uslovi za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posebnih istražnih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radnji:</a:t>
            </a:r>
          </a:p>
          <a:p>
            <a:pPr algn="just">
              <a:buFontTx/>
              <a:buChar char="-"/>
            </a:pP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prijedlog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tužioca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sudije za provođenje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90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668"/>
            <a:ext cx="10771093" cy="6282465"/>
          </a:xfrm>
        </p:spPr>
        <p:txBody>
          <a:bodyPr/>
          <a:lstStyle/>
          <a:p>
            <a:pPr marL="0" indent="0">
              <a:buNone/>
            </a:pP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Praksa Evropskog suda za ljudska prava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Slučaj Dragojević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Presuđuje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Presuđuje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manjka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nepristranosti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sr-Latn-BA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ije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Presuđuje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došlo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  <a:r>
              <a:rPr lang="sr-Latn-B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Konvencije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</a:t>
            </a:r>
            <a:r>
              <a:rPr lang="sr-Latn-BA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trebe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dobivenih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tajnim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nadzorom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rivičnom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sr-Cyrl-CS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podnosi</a:t>
            </a:r>
            <a:r>
              <a:rPr lang="sr-Latn-B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sr-Cyrl-C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b="1" i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 konstatuje da član 6. u predmetnom slučaju nije povrijeđen, jer strankama nije uskraćeno pravo da osporavaju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zakonitosti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pribavljenih dokaza posebnom istražnom radnjom, tajnog nadzora, </a:t>
            </a:r>
            <a:r>
              <a:rPr lang="sr-Latn-B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nacionalnim sudovima. </a:t>
            </a:r>
          </a:p>
          <a:p>
            <a:pPr marL="0" indent="0" algn="just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 o provođenju neke od posebnih istražnih radnji, a u ovom predmetu tajnog nadzora, je jedna od sudskih odluka koja mora biti obrazložena, te iz tih razloga sud je zaključio da je povrijeđen član 8. Konvencije.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5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91671"/>
            <a:ext cx="10131425" cy="6131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Konvencijsk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uporišt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04858"/>
            <a:ext cx="10131425" cy="4604272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Evropska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ljudski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prava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poštovanje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privatnog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porodičnog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poštivanje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porodičnog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prepiske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vršenje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prava,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osim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predviđeno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demokratskom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nacionalne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sigurnosti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bezbjednosti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dobrobiti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sprječavanja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nereda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sprječavanja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zločina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zdravlja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zaštite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prava i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sloboda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73337"/>
            <a:ext cx="10738820" cy="6131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Posebne </a:t>
            </a:r>
            <a:r>
              <a:rPr lang="sr-Latn-C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istražne radnje u </a:t>
            </a:r>
            <a:r>
              <a:rPr lang="sr-Latn-C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svjetlu</a:t>
            </a:r>
            <a:r>
              <a:rPr lang="sr-Latn-C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odluke Ustavnog suda </a:t>
            </a:r>
            <a:r>
              <a:rPr lang="sr-Latn-C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</a:p>
          <a:p>
            <a:pPr marL="0" indent="0">
              <a:buNone/>
            </a:pPr>
            <a:endParaRPr lang="sr-Latn-C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jednoj od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dluka Ustavnog suda BiH ,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gl. BiH broj 70/15, Sud se bavio pitanjem zakonitosti dokaza probavljenih naredbom o provođenju posebnih istražnih radnji koja je izdata prije naredbe o istrazi. </a:t>
            </a:r>
            <a:endParaRPr lang="sr-Latn-C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ovom slučaju Sud je zauzeo stav da su zakoniti dokazi probavljeni naredbom o provođenju posebnih istražnih radnji koja je izdata prije naredbe o istrazi. </a:t>
            </a:r>
          </a:p>
          <a:p>
            <a:pPr marL="0" indent="0">
              <a:buNone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 Odluka je zanimljiva jer otvara pitanje kada se smatra pokrenuta istraga prema Zakonu o krivičnom postupku Republike Srpske.</a:t>
            </a:r>
          </a:p>
          <a:p>
            <a:pPr marL="0" indent="0">
              <a:buNone/>
            </a:pP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852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22729"/>
            <a:ext cx="10131425" cy="61856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 je ovakva odluka Suda u skladu sa članom 224. ZKP RS.</a:t>
            </a:r>
          </a:p>
          <a:p>
            <a:pPr marL="0" indent="0">
              <a:buNone/>
            </a:pPr>
            <a:endParaRPr lang="sr-Latn-BA" dirty="0"/>
          </a:p>
          <a:p>
            <a:pPr marL="0" indent="0" algn="ctr">
              <a:buNone/>
            </a:pPr>
            <a:r>
              <a:rPr lang="sr-Latn-C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Naredba o sprovođenju istrage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C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 224</a:t>
            </a:r>
            <a:r>
              <a:rPr lang="sr-Latn-C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Tužilac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naređuje sprovođenje istrage ako postoje osnovi sumnje da je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izvršeno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krivično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O sprovođenju istrage donosi se naredba koja sadrži: podatke 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osumnjičenom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ukoliko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poznat, opis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kojeg proizlaze zakonska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obilježja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krivičnog </a:t>
            </a:r>
            <a:r>
              <a:rPr lang="sr-Latn-C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zakonski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naziv krivičnog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navođenjem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odredbe krivičnog zakona, okolnosti koje potvrđuju osnove sumnje da je izvršeno krivično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C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postojeće dokaze. U naredbi će tužilac navesti koje okolnosti treba istražiti i koje istražne radnje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treba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preduzeti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Tužilac donosi naredbu da se istraga neće sprovoditi ako je iz prijave i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pratećih</a:t>
            </a:r>
            <a:r>
              <a:rPr lang="sr-Latn-B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spisa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očigledno da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prijavljeno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nije krivično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ako ne postoje osnovi sumnje da je prijavljeno lice učinilo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krivično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ako je nastupila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zastarjelost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je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obuhvaćeno amnestijom ili pomilovanjem ili ako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postoje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druge okolnosti koje isključuju krivično gonjenje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O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nesprovođenju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istrage, kao i o razlozima za to, tužilac će </a:t>
            </a:r>
            <a:r>
              <a:rPr lang="sr-Latn-C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obavijestiti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oštećenog i podnosioca prijave u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roku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tri dana. Oštećeni i podnosilac prijave imaju pravo da podnesu pritužbu u roku od osam dana </a:t>
            </a:r>
            <a:r>
              <a:rPr lang="sr-Latn-C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kancelariji </a:t>
            </a:r>
            <a:r>
              <a:rPr lang="sr-Latn-C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tužioca.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03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58185"/>
            <a:ext cx="10131425" cy="6368526"/>
          </a:xfrm>
        </p:spPr>
        <p:txBody>
          <a:bodyPr/>
          <a:lstStyle/>
          <a:p>
            <a:pPr marL="0" indent="0">
              <a:buNone/>
            </a:pP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ZKP Republike Srbije – precizira pitanje zakonitosti dokaza prikupljenih prije ili poslije izdavanja naredbe o istrazi. </a:t>
            </a:r>
          </a:p>
          <a:p>
            <a:pPr marL="0" indent="0">
              <a:buNone/>
            </a:pPr>
            <a:endParaRPr lang="sr-Latn-B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aredba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296 </a:t>
            </a:r>
          </a:p>
          <a:p>
            <a:pPr marL="0" indent="0"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pokreće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nadležnog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Naredba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donosi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neposredno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predistražnom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najkasnije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 dana od dana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tužilac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obavešten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prvoj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dokaznoj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naredbi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moraju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lični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osumnjičenog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proizlaze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obeležja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okolnosti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proizilaze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07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31" y="150606"/>
            <a:ext cx="10131425" cy="67073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C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Odluka Ustavnog sud BiH br. Sl. </a:t>
            </a:r>
            <a:r>
              <a:rPr lang="sr-Latn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BiH broj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49/17 </a:t>
            </a:r>
            <a:r>
              <a:rPr lang="sr-Latn-C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(ne)ustavnosti odredaba ZKP-a BiH o posebnim istražnim radnjama</a:t>
            </a:r>
          </a:p>
          <a:p>
            <a:pPr marL="0" indent="0">
              <a:buNone/>
            </a:pP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zaključuje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odredba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117.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tačka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suprotna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I/2.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II/3.f)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zakonodavac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miješanje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onoj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strogo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nužno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očuvanje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demokratskih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razmjer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težine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zadiranja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privatnosti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legitimnog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postići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sr-Latn-B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Imajući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zakonodavac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napravio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kakvu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krivičnih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produženje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pretpostavka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razloga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neprecizno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poslužiti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mjerilo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razlike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Ustavni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osporene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odredbe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118.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dijelu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produženje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I/2.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članom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II/3.f)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Ustava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Hercegovine</a:t>
            </a:r>
            <a:r>
              <a:rPr lang="sr-Cyrl-C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17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285" y="1087818"/>
            <a:ext cx="10131425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9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4395"/>
            <a:ext cx="10131425" cy="6131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Građanska </a:t>
            </a:r>
            <a:r>
              <a:rPr lang="sr-Latn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konvencija o korupciji Savjeta Evrope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—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Prikupljanje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Korupcija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svojoj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prirodi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tužioci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susresti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nizom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poteškoća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prilikom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pribavljanja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neophodni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potkrijepili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zahtjev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različite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rješavanja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omogućavaju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otkrivanje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sr-Latn-BA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pravnim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sistemima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sudija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imenovati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posebnu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osobu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pribavi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neophodne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(npr. prikriveni istražitelj)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1365"/>
            <a:ext cx="10910943" cy="66966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nvencija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Savjeta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pranju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otkrivanju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zapljeni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konfiskaciji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prihoda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kažnjivih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finansiranje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terorizma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 V</a:t>
            </a:r>
            <a:r>
              <a:rPr lang="sr-Latn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ršavska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konvencija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CS" b="1" dirty="0"/>
              <a:t>  </a:t>
            </a:r>
            <a:endParaRPr lang="en-US" dirty="0"/>
          </a:p>
          <a:p>
            <a:pPr marL="0" indent="0">
              <a:buNone/>
            </a:pPr>
            <a:r>
              <a:rPr lang="sr-Latn-BA" b="1" dirty="0" smtClean="0"/>
              <a:t>	</a:t>
            </a:r>
            <a:r>
              <a:rPr lang="sr-Cyrl-C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C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Istražna</a:t>
            </a:r>
            <a:r>
              <a:rPr lang="sr-Cyrl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ovlašćenja</a:t>
            </a: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usvoji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omogućiti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sudovima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nadležnim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organima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obezbedi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ovlašćenja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nalože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uvid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trgovinska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dokumentacija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zapl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sr-Cyrl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enjena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mogli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sprovesti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koraci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članova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4. i 5.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Nijedna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odbiti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shodno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odredbama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pozivajući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bankarsku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tajnu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</a:t>
            </a:r>
            <a:r>
              <a:rPr lang="sr-Cyrl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7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0606"/>
            <a:ext cx="10131425" cy="67073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dovodeći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pitanje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usvoji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zakonske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r-Cyrl-C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joj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omogućiti</a:t>
            </a:r>
            <a:r>
              <a:rPr lang="sr-Cyrl-C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B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utvrdi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fizičko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pravno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imalac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povlašćeni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vlasnik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kakva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priroda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banci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njenoj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teritoriji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podrobnosti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identifikovanim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računima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dobije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precizne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utvrđenim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bankovnim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operacijama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sprovedene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vremenskom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svakom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novac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upućivan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novac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priman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nadzire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utvrđenom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sprovode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identifikovanih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sr-Cyrl-C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obezbedi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otkriju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bankarskom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klijentu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reč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trećim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tačkama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toku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razmotre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mogućnost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odredba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proširena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obuhvati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račune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nebankarskim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institucijama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639"/>
            <a:ext cx="10771093" cy="4044874"/>
          </a:xfrm>
        </p:spPr>
        <p:txBody>
          <a:bodyPr/>
          <a:lstStyle/>
          <a:p>
            <a:pPr marL="0" indent="0" algn="just">
              <a:buNone/>
            </a:pPr>
            <a:r>
              <a:rPr lang="sr-Cyrl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razmotri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mogućnost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usvajanja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takvih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zakonskih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joj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omogućiti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specijalne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olakšavaju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identifikaciju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ulaženje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trag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prihodima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prikupljanje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observacija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presretanje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telekomunikacija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kompjuterskim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sistemima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CS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predočavanje</a:t>
            </a:r>
            <a:r>
              <a:rPr lang="sr-Cyrl-C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dokumenata</a:t>
            </a:r>
            <a:r>
              <a:rPr lang="sr-Cyrl-C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-86061"/>
            <a:ext cx="10972800" cy="67773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Latn-BA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Konvencija </a:t>
            </a:r>
            <a:r>
              <a:rPr lang="sr-Latn-B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protiv korupcije </a:t>
            </a:r>
            <a:r>
              <a:rPr lang="sr-Latn-B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endParaRPr lang="sr-Latn-B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 </a:t>
            </a:r>
            <a:r>
              <a:rPr lang="sr-Latn-B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borba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korupcije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djelotvorna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svaka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e,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dozvoljavaju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unutrašnjeg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pravnog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unutrašnjim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zakonodavstvom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preduzeti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granicama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nadležnim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kontrolisane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smatra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prikladnim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elektronsko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oblici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operacije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svojoj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teritoriji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dokaza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proisteknu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sprovo­e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obuhva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Konvencijom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države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ugovornice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ohrabruju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zaklju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potrebno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bilateralne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multilateralne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sporazume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aranžmane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sklopu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saradnje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unarodnom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Takvi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sporazumi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aranžmani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zaklju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poštovanje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Latn-B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suverene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jednakosti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primjenjuju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strogoj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saglasnosti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sporazuma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aranžmana</a:t>
            </a:r>
            <a:r>
              <a:rPr lang="sr-Cyrl-C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odsustvu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sporazuma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aranžmana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pomenutih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enju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takvih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istrage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unarodnom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donose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neophodno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obzir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finansijske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aranžmane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dogovore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pogledu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vršenja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jurisdikcije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BA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enju</a:t>
            </a:r>
            <a:r>
              <a:rPr lang="sr-Cyrl-CS" sz="2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kontrolisane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unarodnom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nivou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saglasnost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odnosnih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ugovornica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obuhvatiti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presretanje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nesmetano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kretanje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uklonjeni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zamijenjeni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cjelosti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delimi</a:t>
            </a:r>
            <a:r>
              <a:rPr lang="sr-Latn-BA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Cyrl-CS" sz="2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sr-Cyrl-CS" sz="2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3639"/>
            <a:ext cx="10131425" cy="6529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Konvencija 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protiv nezakonitog prometa opojnih droga i 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B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psihotropnih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supstanci iz 1988 </a:t>
            </a:r>
            <a:endParaRPr lang="sr-Latn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C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 </a:t>
            </a:r>
            <a:r>
              <a:rPr lang="sr-Latn-C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Latn-C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KONTROLISANA </a:t>
            </a:r>
            <a:r>
              <a:rPr lang="sr-Latn-C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ISPORUKA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to dozvoljavaju osnovni principi njihovih odnosnih nacionalnih pravnih sistema, strane potpisnice će, u okviru svojih mogućnosti, preduzeti potrebne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mjere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omoguće odgovarajuće korišćenje kontrolisane isporuke na međunarodnom nivou, na osnovu sporazuma ili aranžmana koje međusobno usaglase, radi identifikovanja lica umešanih u prekršaje utvrđene u skladu sa članom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 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preduzimanja zakonskih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mjera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protiv njih. </a:t>
            </a:r>
          </a:p>
          <a:p>
            <a:pPr marL="342900" lvl="0" indent="-342900">
              <a:buFont typeface="+mj-lt"/>
              <a:buAutoNum type="arabicPeriod"/>
            </a:pPr>
            <a:endParaRPr lang="sr-Latn-C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Odluke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korišćenju kontrolisane isporuke donosiće se od slučaja do slučaja i mogu se, kada je potrebno, uzimati u obzir finansijski aranžmani i dogovori u vezi sa sprovođenjem jurisdikcija strana o kojima se radi. 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Nezakonite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pošiljke za čiju se kontrolisanu isporuku postigne dogovor mogu se, uz saglasnost zainteresovanih strana, uhvatiti i može se dozvoliti da nastave put sa opojnim drogama ili </a:t>
            </a:r>
            <a:r>
              <a:rPr lang="sr-Latn-C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psihotropnim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supstancama nedirnutim ili uklonjenim ili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zamjenjenim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cijelini</a:t>
            </a:r>
            <a:r>
              <a:rPr lang="sr-Latn-C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sr-Latn-C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djelimično</a:t>
            </a:r>
            <a:r>
              <a:rPr lang="sr-Latn-C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8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5911"/>
            <a:ext cx="11072307" cy="64330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B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  Zakonski osnov za primjenu posebnih istražnih radnji </a:t>
            </a:r>
            <a:endParaRPr lang="sr-Latn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</a:t>
            </a:r>
            <a:r>
              <a:rPr lang="sr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KRIVIČNOM POSTUPKU REPUBLIKE </a:t>
            </a:r>
            <a:r>
              <a:rPr lang="sr-Latn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SRPSKE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istražnih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uslovi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234</a:t>
            </a:r>
            <a:endParaRPr lang="sr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osnovi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zajedno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učestvovalo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učestvuje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krivičnog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odrediti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pribaviti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pribavljanje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povezano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nesrazmjernim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teškoćama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nadzor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telekomunikacija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kompjuterskim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kompjutersko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sravnjenje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nadzor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prostorija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praćenje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tehničko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snimanje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prikrivenih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istražilaca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korišćenje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simulovani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kontrolisani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otkup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simulovano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davanje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potkupnine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0" indent="0" algn="just">
              <a:buNone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nadzirani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prevoz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isporuka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predmeta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70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1287</Words>
  <Application>Microsoft Office PowerPoint</Application>
  <PresentationFormat>Widescreen</PresentationFormat>
  <Paragraphs>179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Celestial</vt:lpstr>
      <vt:lpstr>POSEBNE ISTRAŽNE RADNJE</vt:lpstr>
      <vt:lpstr>KonvencijskA uporištA za primjenu posebnih istražnih radnji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POSEBNE ISTRAŽNE RADNJE</dc:title>
  <dc:creator>Marijana Savic</dc:creator>
  <cp:lastModifiedBy>Marijana Savic</cp:lastModifiedBy>
  <cp:revision>89</cp:revision>
  <cp:lastPrinted>2018-06-22T11:37:55Z</cp:lastPrinted>
  <dcterms:created xsi:type="dcterms:W3CDTF">2018-06-18T07:29:47Z</dcterms:created>
  <dcterms:modified xsi:type="dcterms:W3CDTF">2018-07-04T07:31:20Z</dcterms:modified>
</cp:coreProperties>
</file>