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5AF2BC-5F5B-4399-A44A-54DD11BF474C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917580-A81F-49F0-93DC-12A5C8117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AF2BC-5F5B-4399-A44A-54DD11BF474C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17580-A81F-49F0-93DC-12A5C8117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AF2BC-5F5B-4399-A44A-54DD11BF474C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17580-A81F-49F0-93DC-12A5C8117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AF2BC-5F5B-4399-A44A-54DD11BF474C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17580-A81F-49F0-93DC-12A5C811701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AF2BC-5F5B-4399-A44A-54DD11BF474C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17580-A81F-49F0-93DC-12A5C811701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AF2BC-5F5B-4399-A44A-54DD11BF474C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17580-A81F-49F0-93DC-12A5C81170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AF2BC-5F5B-4399-A44A-54DD11BF474C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17580-A81F-49F0-93DC-12A5C811701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AF2BC-5F5B-4399-A44A-54DD11BF474C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17580-A81F-49F0-93DC-12A5C811701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AF2BC-5F5B-4399-A44A-54DD11BF474C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17580-A81F-49F0-93DC-12A5C8117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75AF2BC-5F5B-4399-A44A-54DD11BF474C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17580-A81F-49F0-93DC-12A5C811701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5AF2BC-5F5B-4399-A44A-54DD11BF474C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917580-A81F-49F0-93DC-12A5C811701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75AF2BC-5F5B-4399-A44A-54DD11BF474C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3917580-A81F-49F0-93DC-12A5C81170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09600"/>
            <a:ext cx="85344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s-Cyrl-BA" sz="3600" b="1" dirty="0"/>
              <a:t>ИСКУСТВА ЦЕНТРА ЗА СОЦИЈАЛНИ РАД  </a:t>
            </a:r>
            <a:r>
              <a:rPr lang="bs-Cyrl-BA" sz="3600" b="1" dirty="0" smtClean="0"/>
              <a:t>У</a:t>
            </a:r>
            <a:endParaRPr lang="en-US" sz="3600" b="1" dirty="0" smtClean="0"/>
          </a:p>
          <a:p>
            <a:pPr algn="ctr"/>
            <a:endParaRPr lang="en-US" sz="3600" b="1" dirty="0"/>
          </a:p>
          <a:p>
            <a:pPr marL="571500" indent="-571500" algn="ctr">
              <a:buFontTx/>
              <a:buChar char="-"/>
            </a:pPr>
            <a:r>
              <a:rPr lang="bs-Cyrl-BA" sz="3600" b="1" dirty="0" smtClean="0"/>
              <a:t>поступању </a:t>
            </a:r>
            <a:r>
              <a:rPr lang="bs-Cyrl-BA" sz="3600" b="1" dirty="0"/>
              <a:t>у предметима насиља над женама и </a:t>
            </a:r>
            <a:r>
              <a:rPr lang="bs-Cyrl-BA" sz="3600" b="1" dirty="0" smtClean="0"/>
              <a:t>дјецом</a:t>
            </a:r>
            <a:endParaRPr lang="en-US" sz="3600" b="1" dirty="0" smtClean="0"/>
          </a:p>
          <a:p>
            <a:pPr algn="ctr"/>
            <a:endParaRPr lang="en-US" sz="3600" b="1" dirty="0"/>
          </a:p>
          <a:p>
            <a:pPr marL="571500" indent="-571500" algn="ctr">
              <a:buFontTx/>
              <a:buChar char="-"/>
            </a:pPr>
            <a:r>
              <a:rPr lang="bs-Cyrl-BA" sz="3600" b="1" dirty="0" smtClean="0"/>
              <a:t>примјени </a:t>
            </a:r>
            <a:r>
              <a:rPr lang="bs-Cyrl-BA" sz="3600" b="1" dirty="0"/>
              <a:t>Закона о заштити од насиља у </a:t>
            </a:r>
            <a:r>
              <a:rPr lang="bs-Cyrl-BA" sz="3600" b="1" dirty="0" smtClean="0"/>
              <a:t>породици</a:t>
            </a:r>
          </a:p>
          <a:p>
            <a:pPr algn="ctr"/>
            <a:endParaRPr lang="bs-Cyrl-BA" sz="3600" b="1" dirty="0"/>
          </a:p>
          <a:p>
            <a:pPr algn="just"/>
            <a:r>
              <a:rPr lang="bs-Cyrl-BA" sz="2000" b="1" dirty="0" smtClean="0"/>
              <a:t>      Теслић,                                                    Далила Бојић Ролд</a:t>
            </a:r>
          </a:p>
          <a:p>
            <a:pPr algn="just"/>
            <a:r>
              <a:rPr lang="bs-Cyrl-BA" sz="2000" b="1" dirty="0" smtClean="0"/>
              <a:t>      дана 02.и 03.07.2018. год.                      дипл. соц. радник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0991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763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s-Cyrl-BA" sz="3200" b="1" dirty="0" smtClean="0"/>
              <a:t>1. </a:t>
            </a:r>
            <a:r>
              <a:rPr lang="sr-Latn-RS" sz="3200" b="1" dirty="0" smtClean="0"/>
              <a:t>омогућава </a:t>
            </a:r>
            <a:r>
              <a:rPr lang="sr-Latn-RS" sz="3200" b="1" dirty="0"/>
              <a:t>жртви да несметано и </a:t>
            </a:r>
            <a:r>
              <a:rPr lang="sr-Latn-RS" sz="3200" b="1" dirty="0" smtClean="0"/>
              <a:t>без</a:t>
            </a:r>
            <a:endParaRPr lang="bs-Cyrl-BA" sz="3200" b="1" dirty="0" smtClean="0"/>
          </a:p>
          <a:p>
            <a:pPr lvl="0"/>
            <a:r>
              <a:rPr lang="bs-Cyrl-BA" sz="3200" b="1" dirty="0"/>
              <a:t> </a:t>
            </a:r>
            <a:r>
              <a:rPr lang="bs-Cyrl-BA" sz="3200" b="1" dirty="0" smtClean="0"/>
              <a:t>  </a:t>
            </a:r>
            <a:r>
              <a:rPr lang="sr-Latn-RS" sz="3200" b="1" dirty="0" smtClean="0"/>
              <a:t> </a:t>
            </a:r>
            <a:r>
              <a:rPr lang="sr-Latn-RS" sz="3200" b="1" dirty="0"/>
              <a:t>страха искаже све </a:t>
            </a:r>
            <a:r>
              <a:rPr lang="sr-Latn-RS" sz="3200" b="1" dirty="0" smtClean="0"/>
              <a:t>чињенице</a:t>
            </a:r>
            <a:endParaRPr lang="bs-Cyrl-BA" sz="3200" b="1" dirty="0"/>
          </a:p>
          <a:p>
            <a:pPr lvl="0"/>
            <a:r>
              <a:rPr lang="bs-Cyrl-BA" sz="3200" b="1" dirty="0" smtClean="0"/>
              <a:t>   </a:t>
            </a:r>
            <a:r>
              <a:rPr lang="sr-Latn-RS" sz="3200" b="1" dirty="0" smtClean="0"/>
              <a:t> </a:t>
            </a:r>
            <a:r>
              <a:rPr lang="sr-Latn-RS" sz="3200" b="1" dirty="0"/>
              <a:t>релевантне за социјални случај </a:t>
            </a:r>
            <a:endParaRPr lang="bs-Cyrl-BA" sz="3200" b="1" dirty="0" smtClean="0"/>
          </a:p>
          <a:p>
            <a:pPr lvl="0"/>
            <a:r>
              <a:rPr lang="bs-Cyrl-BA" sz="3200" b="1" dirty="0"/>
              <a:t> </a:t>
            </a:r>
            <a:r>
              <a:rPr lang="bs-Cyrl-BA" sz="3200" b="1" dirty="0" smtClean="0"/>
              <a:t>   </a:t>
            </a:r>
            <a:r>
              <a:rPr lang="sr-Latn-RS" sz="3200" b="1" dirty="0" smtClean="0"/>
              <a:t>насиља </a:t>
            </a:r>
            <a:r>
              <a:rPr lang="sr-Latn-RS" sz="3200" b="1" dirty="0"/>
              <a:t>у породици</a:t>
            </a:r>
            <a:r>
              <a:rPr lang="sr-Latn-RS" sz="3200" b="1" dirty="0" smtClean="0"/>
              <a:t>,</a:t>
            </a:r>
            <a:endParaRPr lang="bs-Cyrl-BA" sz="3200" b="1" dirty="0" smtClean="0"/>
          </a:p>
          <a:p>
            <a:pPr marL="514350" lvl="0" indent="-514350">
              <a:buFont typeface="+mj-lt"/>
              <a:buAutoNum type="arabicPeriod"/>
            </a:pPr>
            <a:endParaRPr lang="en-US" sz="3200" dirty="0"/>
          </a:p>
          <a:p>
            <a:pPr lvl="0"/>
            <a:r>
              <a:rPr lang="bs-Cyrl-BA" sz="3200" b="1" dirty="0" smtClean="0"/>
              <a:t>2. </a:t>
            </a:r>
            <a:r>
              <a:rPr lang="sr-Latn-RS" sz="3200" b="1" dirty="0" smtClean="0"/>
              <a:t>упознаје </a:t>
            </a:r>
            <a:r>
              <a:rPr lang="sr-Latn-RS" sz="3200" b="1" dirty="0"/>
              <a:t>жртву о њезиним законским </a:t>
            </a:r>
            <a:endParaRPr lang="bs-Cyrl-BA" sz="3200" b="1" dirty="0" smtClean="0"/>
          </a:p>
          <a:p>
            <a:pPr lvl="0"/>
            <a:r>
              <a:rPr lang="bs-Cyrl-BA" sz="3200" b="1" dirty="0"/>
              <a:t> </a:t>
            </a:r>
            <a:r>
              <a:rPr lang="bs-Cyrl-BA" sz="3200" b="1" dirty="0" smtClean="0"/>
              <a:t>   </a:t>
            </a:r>
            <a:r>
              <a:rPr lang="sr-Latn-RS" sz="3200" b="1" dirty="0" smtClean="0"/>
              <a:t>правима </a:t>
            </a:r>
            <a:r>
              <a:rPr lang="sr-Latn-RS" sz="3200" b="1" dirty="0"/>
              <a:t>и </a:t>
            </a:r>
            <a:r>
              <a:rPr lang="sr-Latn-RS" sz="3200" b="1" dirty="0" smtClean="0"/>
              <a:t>могућностима</a:t>
            </a:r>
            <a:endParaRPr lang="bs-Cyrl-BA" sz="3200" b="1" dirty="0" smtClean="0"/>
          </a:p>
          <a:p>
            <a:pPr marL="514350" lvl="0" indent="-514350">
              <a:buFont typeface="+mj-lt"/>
              <a:buAutoNum type="arabicPeriod"/>
            </a:pPr>
            <a:endParaRPr lang="en-US" sz="3200" dirty="0"/>
          </a:p>
          <a:p>
            <a:pPr lvl="0"/>
            <a:r>
              <a:rPr lang="bs-Cyrl-BA" sz="3200" b="1" dirty="0" smtClean="0"/>
              <a:t>3. </a:t>
            </a:r>
            <a:r>
              <a:rPr lang="sr-Latn-RS" sz="3200" b="1" dirty="0" smtClean="0"/>
              <a:t>доноси </a:t>
            </a:r>
            <a:r>
              <a:rPr lang="sr-Latn-RS" sz="3200" b="1" dirty="0"/>
              <a:t>усмено рјешење </a:t>
            </a:r>
            <a:r>
              <a:rPr lang="sr-Cyrl-CS" sz="3200" b="1" dirty="0"/>
              <a:t>о</a:t>
            </a:r>
            <a:r>
              <a:rPr lang="sr-Latn-RS" sz="3200" b="1" dirty="0"/>
              <a:t> тренутној </a:t>
            </a:r>
            <a:endParaRPr lang="bs-Cyrl-BA" sz="3200" b="1" dirty="0" smtClean="0"/>
          </a:p>
          <a:p>
            <a:pPr lvl="0"/>
            <a:r>
              <a:rPr lang="bs-Cyrl-BA" sz="3200" b="1" dirty="0"/>
              <a:t> </a:t>
            </a:r>
            <a:r>
              <a:rPr lang="bs-Cyrl-BA" sz="3200" b="1" dirty="0" smtClean="0"/>
              <a:t>   </a:t>
            </a:r>
            <a:r>
              <a:rPr lang="sr-Latn-RS" sz="3200" b="1" dirty="0" smtClean="0"/>
              <a:t>заштити </a:t>
            </a:r>
            <a:r>
              <a:rPr lang="sr-Latn-RS" sz="3200" b="1" dirty="0"/>
              <a:t>жртве/жртава, </a:t>
            </a:r>
            <a:endParaRPr lang="bs-Cyrl-BA" sz="3200" b="1" dirty="0" smtClean="0"/>
          </a:p>
          <a:p>
            <a:pPr marL="514350" lvl="0" indent="-514350">
              <a:buFont typeface="+mj-lt"/>
              <a:buAutoNum type="arabicPeriod"/>
            </a:pPr>
            <a:endParaRPr lang="en-US" sz="3200" dirty="0"/>
          </a:p>
          <a:p>
            <a:pPr lvl="0"/>
            <a:r>
              <a:rPr lang="bs-Cyrl-BA" sz="3200" b="1" dirty="0"/>
              <a:t>4</a:t>
            </a:r>
            <a:r>
              <a:rPr lang="bs-Cyrl-BA" sz="3200" b="1" dirty="0" smtClean="0"/>
              <a:t>. </a:t>
            </a:r>
            <a:r>
              <a:rPr lang="sr-Latn-RS" sz="3200" b="1" dirty="0" smtClean="0"/>
              <a:t>организује </a:t>
            </a:r>
            <a:r>
              <a:rPr lang="sr-Latn-RS" sz="3200" b="1" dirty="0"/>
              <a:t>извршење рјешења </a:t>
            </a:r>
            <a:r>
              <a:rPr lang="sr-Latn-RS" sz="3200" b="1" dirty="0" smtClean="0"/>
              <a:t>без</a:t>
            </a:r>
            <a:endParaRPr lang="bs-Cyrl-BA" sz="3200" b="1" dirty="0" smtClean="0"/>
          </a:p>
          <a:p>
            <a:pPr lvl="0"/>
            <a:r>
              <a:rPr lang="bs-Cyrl-BA" sz="3200" b="1" dirty="0"/>
              <a:t> </a:t>
            </a:r>
            <a:r>
              <a:rPr lang="bs-Cyrl-BA" sz="3200" b="1" dirty="0" smtClean="0"/>
              <a:t>   </a:t>
            </a:r>
            <a:r>
              <a:rPr lang="sr-Latn-RS" sz="3200" b="1" dirty="0" smtClean="0"/>
              <a:t>одлагања</a:t>
            </a:r>
            <a:r>
              <a:rPr lang="sr-Latn-RS" sz="3200" b="1" dirty="0"/>
              <a:t>,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6119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763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s-Cyrl-BA" sz="3200" b="1" dirty="0" smtClean="0"/>
              <a:t>5. </a:t>
            </a:r>
            <a:r>
              <a:rPr lang="sr-Latn-RS" sz="3200" b="1" dirty="0" smtClean="0"/>
              <a:t>уколико </a:t>
            </a:r>
            <a:r>
              <a:rPr lang="sr-Latn-RS" sz="3200" b="1" dirty="0"/>
              <a:t>се ради о дјетету </a:t>
            </a:r>
            <a:r>
              <a:rPr lang="sr-Latn-RS" sz="3200" b="1" dirty="0" smtClean="0"/>
              <a:t>жртви</a:t>
            </a:r>
            <a:endParaRPr lang="bs-Cyrl-BA" sz="3200" b="1" dirty="0" smtClean="0"/>
          </a:p>
          <a:p>
            <a:pPr lvl="0"/>
            <a:r>
              <a:rPr lang="bs-Cyrl-BA" sz="3200" b="1" dirty="0"/>
              <a:t> </a:t>
            </a:r>
            <a:r>
              <a:rPr lang="bs-Cyrl-BA" sz="3200" b="1" dirty="0" smtClean="0"/>
              <a:t>  </a:t>
            </a:r>
            <a:r>
              <a:rPr lang="sr-Latn-RS" sz="3200" b="1" dirty="0" smtClean="0"/>
              <a:t> </a:t>
            </a:r>
            <a:r>
              <a:rPr lang="sr-Latn-RS" sz="3200" b="1" dirty="0"/>
              <a:t>насиља, на лицу мјеста изриче </a:t>
            </a:r>
            <a:endParaRPr lang="bs-Cyrl-BA" sz="3200" b="1" dirty="0" smtClean="0"/>
          </a:p>
          <a:p>
            <a:pPr lvl="0"/>
            <a:r>
              <a:rPr lang="bs-Cyrl-BA" sz="3200" b="1" dirty="0"/>
              <a:t> </a:t>
            </a:r>
            <a:r>
              <a:rPr lang="bs-Cyrl-BA" sz="3200" b="1" dirty="0" smtClean="0"/>
              <a:t>   </a:t>
            </a:r>
            <a:r>
              <a:rPr lang="sr-Latn-RS" sz="3200" b="1" dirty="0" smtClean="0"/>
              <a:t>одговарајућу </a:t>
            </a:r>
            <a:r>
              <a:rPr lang="sr-Latn-RS" sz="3200" b="1" dirty="0"/>
              <a:t>мјеру </a:t>
            </a:r>
            <a:r>
              <a:rPr lang="sr-Latn-RS" sz="3200" b="1" dirty="0" smtClean="0"/>
              <a:t>породично-правне</a:t>
            </a:r>
            <a:endParaRPr lang="bs-Cyrl-BA" sz="3200" b="1" dirty="0" smtClean="0"/>
          </a:p>
          <a:p>
            <a:pPr lvl="0"/>
            <a:r>
              <a:rPr lang="bs-Cyrl-BA" sz="3200" b="1" dirty="0"/>
              <a:t> </a:t>
            </a:r>
            <a:r>
              <a:rPr lang="bs-Cyrl-BA" sz="3200" b="1" dirty="0" smtClean="0"/>
              <a:t>  </a:t>
            </a:r>
            <a:r>
              <a:rPr lang="sr-Latn-RS" sz="3200" b="1" dirty="0" smtClean="0"/>
              <a:t> </a:t>
            </a:r>
            <a:r>
              <a:rPr lang="sr-Latn-RS" sz="3200" b="1" dirty="0"/>
              <a:t>заштите, те исту усмено </a:t>
            </a:r>
            <a:r>
              <a:rPr lang="sr-Latn-RS" sz="3200" b="1" dirty="0" smtClean="0"/>
              <a:t>саопштава</a:t>
            </a:r>
            <a:endParaRPr lang="bs-Cyrl-BA" sz="3200" b="1" dirty="0" smtClean="0"/>
          </a:p>
          <a:p>
            <a:pPr lvl="0"/>
            <a:r>
              <a:rPr lang="bs-Cyrl-BA" sz="3200" b="1" dirty="0"/>
              <a:t> </a:t>
            </a:r>
            <a:r>
              <a:rPr lang="bs-Cyrl-BA" sz="3200" b="1" dirty="0" smtClean="0"/>
              <a:t> </a:t>
            </a:r>
            <a:r>
              <a:rPr lang="sr-Latn-RS" sz="3200" b="1" dirty="0" smtClean="0"/>
              <a:t>  </a:t>
            </a:r>
            <a:r>
              <a:rPr lang="sr-Latn-RS" sz="3200" b="1" dirty="0"/>
              <a:t>родитељима – старатељима,</a:t>
            </a:r>
            <a:endParaRPr lang="en-US" sz="3200" dirty="0"/>
          </a:p>
          <a:p>
            <a:pPr lvl="0"/>
            <a:r>
              <a:rPr lang="bs-Cyrl-BA" sz="3200" b="1" dirty="0" smtClean="0"/>
              <a:t>6. </a:t>
            </a:r>
            <a:r>
              <a:rPr lang="sr-Latn-RS" sz="3200" b="1" dirty="0" smtClean="0"/>
              <a:t>заједно </a:t>
            </a:r>
            <a:r>
              <a:rPr lang="sr-Latn-RS" sz="3200" b="1" dirty="0"/>
              <a:t>са полицијом процјењује </a:t>
            </a:r>
            <a:endParaRPr lang="bs-Cyrl-BA" sz="3200" b="1" dirty="0" smtClean="0"/>
          </a:p>
          <a:p>
            <a:pPr lvl="0"/>
            <a:r>
              <a:rPr lang="bs-Cyrl-BA" sz="3200" b="1" dirty="0"/>
              <a:t> </a:t>
            </a:r>
            <a:r>
              <a:rPr lang="bs-Cyrl-BA" sz="3200" b="1" dirty="0" smtClean="0"/>
              <a:t>   </a:t>
            </a:r>
            <a:r>
              <a:rPr lang="sr-Latn-RS" sz="3200" b="1" dirty="0" smtClean="0"/>
              <a:t>степен </a:t>
            </a:r>
            <a:r>
              <a:rPr lang="sr-Latn-RS" sz="3200" b="1" dirty="0"/>
              <a:t>угрожености и безбједности </a:t>
            </a:r>
            <a:endParaRPr lang="bs-Cyrl-BA" sz="3200" b="1" dirty="0" smtClean="0"/>
          </a:p>
          <a:p>
            <a:pPr lvl="0"/>
            <a:r>
              <a:rPr lang="bs-Cyrl-BA" sz="3200" b="1" dirty="0"/>
              <a:t> </a:t>
            </a:r>
            <a:r>
              <a:rPr lang="bs-Cyrl-BA" sz="3200" b="1" dirty="0" smtClean="0"/>
              <a:t>   </a:t>
            </a:r>
            <a:r>
              <a:rPr lang="sr-Latn-RS" sz="3200" b="1" dirty="0" smtClean="0"/>
              <a:t>жртве </a:t>
            </a:r>
            <a:r>
              <a:rPr lang="sr-Latn-RS" sz="3200" b="1" dirty="0"/>
              <a:t>након одласка Мобилног тима </a:t>
            </a:r>
            <a:endParaRPr lang="bs-Cyrl-BA" sz="3200" b="1" dirty="0" smtClean="0"/>
          </a:p>
          <a:p>
            <a:pPr lvl="0"/>
            <a:r>
              <a:rPr lang="bs-Cyrl-BA" sz="3200" b="1" dirty="0"/>
              <a:t> </a:t>
            </a:r>
            <a:r>
              <a:rPr lang="bs-Cyrl-BA" sz="3200" b="1" dirty="0" smtClean="0"/>
              <a:t>   </a:t>
            </a:r>
            <a:r>
              <a:rPr lang="sr-Latn-RS" sz="3200" b="1" dirty="0" smtClean="0"/>
              <a:t>са </a:t>
            </a:r>
            <a:r>
              <a:rPr lang="sr-Latn-RS" sz="3200" b="1" dirty="0"/>
              <a:t>терена</a:t>
            </a:r>
            <a:endParaRPr lang="en-US" sz="3200" dirty="0"/>
          </a:p>
          <a:p>
            <a:pPr lvl="0"/>
            <a:r>
              <a:rPr lang="bs-Cyrl-BA" sz="3200" b="1" dirty="0" smtClean="0"/>
              <a:t>7. </a:t>
            </a:r>
            <a:r>
              <a:rPr lang="sr-Latn-RS" sz="3200" b="1" dirty="0" smtClean="0"/>
              <a:t>код </a:t>
            </a:r>
            <a:r>
              <a:rPr lang="sr-Latn-RS" sz="3200" b="1" dirty="0"/>
              <a:t>постојања високог ризика жртву </a:t>
            </a:r>
            <a:endParaRPr lang="bs-Cyrl-BA" sz="3200" b="1" dirty="0" smtClean="0"/>
          </a:p>
          <a:p>
            <a:pPr lvl="0"/>
            <a:r>
              <a:rPr lang="bs-Cyrl-BA" sz="3200" b="1" dirty="0"/>
              <a:t> </a:t>
            </a:r>
            <a:r>
              <a:rPr lang="bs-Cyrl-BA" sz="3200" b="1" dirty="0" smtClean="0"/>
              <a:t>   </a:t>
            </a:r>
            <a:r>
              <a:rPr lang="sr-Latn-RS" sz="3200" b="1" dirty="0" smtClean="0"/>
              <a:t>склања </a:t>
            </a:r>
            <a:r>
              <a:rPr lang="sr-Latn-RS" sz="3200" b="1" dirty="0"/>
              <a:t>на безбједно мјесто</a:t>
            </a:r>
            <a:endParaRPr lang="en-US" sz="3200" dirty="0"/>
          </a:p>
          <a:p>
            <a:pPr lvl="0"/>
            <a:r>
              <a:rPr lang="bs-Cyrl-BA" sz="3200" b="1" dirty="0" smtClean="0"/>
              <a:t>8. </a:t>
            </a:r>
            <a:r>
              <a:rPr lang="sr-Latn-RS" sz="3200" b="1" dirty="0" smtClean="0"/>
              <a:t>уколико </a:t>
            </a:r>
            <a:r>
              <a:rPr lang="sr-Latn-RS" sz="3200" b="1" dirty="0"/>
              <a:t>жртва нема алтернативу, </a:t>
            </a:r>
            <a:endParaRPr lang="bs-Cyrl-BA" sz="3200" b="1" dirty="0" smtClean="0"/>
          </a:p>
          <a:p>
            <a:pPr lvl="0"/>
            <a:r>
              <a:rPr lang="bs-Cyrl-BA" sz="3200" b="1" dirty="0"/>
              <a:t> </a:t>
            </a:r>
            <a:r>
              <a:rPr lang="bs-Cyrl-BA" sz="3200" b="1" dirty="0" smtClean="0"/>
              <a:t>   </a:t>
            </a:r>
            <a:r>
              <a:rPr lang="sr-Latn-RS" sz="3200" b="1" dirty="0" smtClean="0"/>
              <a:t>може </a:t>
            </a:r>
            <a:r>
              <a:rPr lang="sr-Latn-RS" sz="3200" b="1" dirty="0"/>
              <a:t>се одмах смјетити у "Сигурну </a:t>
            </a:r>
            <a:endParaRPr lang="bs-Cyrl-BA" sz="3200" b="1" dirty="0" smtClean="0"/>
          </a:p>
          <a:p>
            <a:pPr lvl="0"/>
            <a:r>
              <a:rPr lang="bs-Cyrl-BA" sz="3200" b="1" dirty="0"/>
              <a:t> </a:t>
            </a:r>
            <a:r>
              <a:rPr lang="bs-Cyrl-BA" sz="3200" b="1" dirty="0" smtClean="0"/>
              <a:t>   </a:t>
            </a:r>
            <a:r>
              <a:rPr lang="sr-Latn-RS" sz="3200" b="1" dirty="0" smtClean="0"/>
              <a:t>кућу</a:t>
            </a:r>
            <a:r>
              <a:rPr lang="sr-Latn-RS" sz="3200" b="1" dirty="0"/>
              <a:t>"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070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15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s-Cyrl-BA" sz="3200" b="1" dirty="0" smtClean="0"/>
              <a:t>9. </a:t>
            </a:r>
            <a:r>
              <a:rPr lang="sr-Latn-RS" sz="3200" b="1" dirty="0" smtClean="0"/>
              <a:t>ЦСР </a:t>
            </a:r>
            <a:r>
              <a:rPr lang="sr-Latn-RS" sz="3200" b="1" dirty="0"/>
              <a:t>се стара о техничкој </a:t>
            </a:r>
            <a:r>
              <a:rPr lang="sr-Latn-RS" sz="3200" b="1" dirty="0" smtClean="0"/>
              <a:t>подршци-</a:t>
            </a:r>
            <a:endParaRPr lang="bs-Cyrl-BA" sz="3200" b="1" dirty="0" smtClean="0"/>
          </a:p>
          <a:p>
            <a:pPr lvl="0"/>
            <a:r>
              <a:rPr lang="bs-Cyrl-BA" sz="3200" b="1" dirty="0"/>
              <a:t> </a:t>
            </a:r>
            <a:r>
              <a:rPr lang="bs-Cyrl-BA" sz="3200" b="1" dirty="0" smtClean="0"/>
              <a:t>   </a:t>
            </a:r>
            <a:r>
              <a:rPr lang="sr-Latn-RS" sz="3200" b="1" dirty="0" smtClean="0"/>
              <a:t>превоз </a:t>
            </a:r>
            <a:r>
              <a:rPr lang="sr-Latn-RS" sz="3200" b="1" dirty="0"/>
              <a:t>жртве</a:t>
            </a:r>
            <a:r>
              <a:rPr lang="sr-Cyrl-CS" sz="3200" b="1" dirty="0"/>
              <a:t> до Сигурне куће</a:t>
            </a:r>
            <a:r>
              <a:rPr lang="sr-Latn-RS" sz="3200" b="1" dirty="0"/>
              <a:t>, </a:t>
            </a:r>
            <a:endParaRPr lang="bs-Cyrl-BA" sz="3200" b="1" dirty="0" smtClean="0"/>
          </a:p>
          <a:p>
            <a:pPr lvl="0"/>
            <a:endParaRPr lang="en-US" sz="3200" dirty="0"/>
          </a:p>
          <a:p>
            <a:pPr lvl="0"/>
            <a:r>
              <a:rPr lang="sr-Cyrl-CS" sz="3200" b="1" dirty="0" smtClean="0"/>
              <a:t>10. Ако </a:t>
            </a:r>
            <a:r>
              <a:rPr lang="sr-Cyrl-CS" sz="3200" b="1" dirty="0"/>
              <a:t>се код жртве констатују тјелесне </a:t>
            </a:r>
            <a:endParaRPr lang="sr-Cyrl-CS" sz="3200" b="1" dirty="0" smtClean="0"/>
          </a:p>
          <a:p>
            <a:pPr lvl="0"/>
            <a:r>
              <a:rPr lang="sr-Cyrl-CS" sz="3200" b="1" dirty="0"/>
              <a:t> </a:t>
            </a:r>
            <a:r>
              <a:rPr lang="sr-Cyrl-CS" sz="3200" b="1" dirty="0" smtClean="0"/>
              <a:t>     повреде </a:t>
            </a:r>
            <a:r>
              <a:rPr lang="sr-Cyrl-CS" sz="3200" b="1" dirty="0"/>
              <a:t>(или постоје сумње на исте) </a:t>
            </a:r>
            <a:endParaRPr lang="sr-Cyrl-CS" sz="3200" b="1" dirty="0" smtClean="0"/>
          </a:p>
          <a:p>
            <a:pPr lvl="0"/>
            <a:r>
              <a:rPr lang="sr-Cyrl-CS" sz="3200" b="1" dirty="0"/>
              <a:t> </a:t>
            </a:r>
            <a:r>
              <a:rPr lang="sr-Cyrl-CS" sz="3200" b="1" dirty="0" smtClean="0"/>
              <a:t>     омогућује </a:t>
            </a:r>
            <a:r>
              <a:rPr lang="sr-Cyrl-CS" sz="3200" b="1" dirty="0"/>
              <a:t>одмах приступ Служби </a:t>
            </a:r>
            <a:endParaRPr lang="sr-Cyrl-CS" sz="3200" b="1" dirty="0" smtClean="0"/>
          </a:p>
          <a:p>
            <a:pPr lvl="0"/>
            <a:r>
              <a:rPr lang="sr-Cyrl-CS" sz="3200" b="1" dirty="0"/>
              <a:t> </a:t>
            </a:r>
            <a:r>
              <a:rPr lang="sr-Cyrl-CS" sz="3200" b="1" dirty="0" smtClean="0"/>
              <a:t>     хитне </a:t>
            </a:r>
            <a:r>
              <a:rPr lang="sr-Cyrl-CS" sz="3200" b="1" dirty="0"/>
              <a:t>медицинске помоћи, </a:t>
            </a:r>
            <a:endParaRPr lang="sr-Cyrl-CS" sz="3200" b="1" dirty="0" smtClean="0"/>
          </a:p>
          <a:p>
            <a:pPr lvl="0"/>
            <a:endParaRPr lang="en-US" sz="3200" dirty="0"/>
          </a:p>
          <a:p>
            <a:pPr lvl="0"/>
            <a:r>
              <a:rPr lang="bs-Cyrl-BA" sz="3200" b="1" dirty="0" smtClean="0"/>
              <a:t>11. </a:t>
            </a:r>
            <a:r>
              <a:rPr lang="sr-Latn-RS" sz="3200" b="1" dirty="0" smtClean="0"/>
              <a:t>сачињава </a:t>
            </a:r>
            <a:r>
              <a:rPr lang="sr-Latn-RS" sz="3200" b="1" dirty="0"/>
              <a:t>службену забиљешку о </a:t>
            </a:r>
            <a:r>
              <a:rPr lang="sr-Latn-RS" sz="3200" b="1" dirty="0" smtClean="0"/>
              <a:t>свим</a:t>
            </a:r>
            <a:endParaRPr lang="bs-Cyrl-BA" sz="3200" b="1" dirty="0" smtClean="0"/>
          </a:p>
          <a:p>
            <a:pPr lvl="0"/>
            <a:r>
              <a:rPr lang="bs-Cyrl-BA" sz="3200" b="1" dirty="0"/>
              <a:t> </a:t>
            </a:r>
            <a:r>
              <a:rPr lang="bs-Cyrl-BA" sz="3200" b="1" dirty="0" smtClean="0"/>
              <a:t>    </a:t>
            </a:r>
            <a:r>
              <a:rPr lang="sr-Latn-RS" sz="3200" b="1" dirty="0" smtClean="0"/>
              <a:t> </a:t>
            </a:r>
            <a:r>
              <a:rPr lang="sr-Latn-RS" sz="3200" b="1" dirty="0"/>
              <a:t>радњама, подузетим током хитне </a:t>
            </a:r>
            <a:endParaRPr lang="bs-Cyrl-BA" sz="3200" b="1" dirty="0" smtClean="0"/>
          </a:p>
          <a:p>
            <a:pPr lvl="0"/>
            <a:r>
              <a:rPr lang="bs-Cyrl-BA" sz="3200" b="1" dirty="0"/>
              <a:t> </a:t>
            </a:r>
            <a:r>
              <a:rPr lang="bs-Cyrl-BA" sz="3200" b="1" dirty="0" smtClean="0"/>
              <a:t>     </a:t>
            </a:r>
            <a:r>
              <a:rPr lang="sr-Latn-RS" sz="3200" b="1" dirty="0" smtClean="0"/>
              <a:t>интервенције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7063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6868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Извјештавање</a:t>
            </a:r>
            <a:r>
              <a:rPr lang="en-US" sz="2800" b="1" dirty="0"/>
              <a:t> </a:t>
            </a:r>
            <a:r>
              <a:rPr lang="en-US" sz="2800" b="1" dirty="0" err="1"/>
              <a:t>стручних</a:t>
            </a:r>
            <a:r>
              <a:rPr lang="en-US" sz="2800" b="1" dirty="0"/>
              <a:t> </a:t>
            </a:r>
            <a:r>
              <a:rPr lang="en-US" sz="2800" b="1" dirty="0" err="1"/>
              <a:t>радника</a:t>
            </a:r>
            <a:endParaRPr lang="en-US" sz="2800" dirty="0"/>
          </a:p>
          <a:p>
            <a:r>
              <a:rPr lang="bs-Cyrl-BA" sz="2800" b="1" dirty="0"/>
              <a:t> </a:t>
            </a:r>
            <a:endParaRPr lang="en-US" sz="2800" dirty="0"/>
          </a:p>
          <a:p>
            <a:pPr lvl="0" fontAlgn="base"/>
            <a:r>
              <a:rPr lang="en-US" sz="3600" b="1" dirty="0" err="1"/>
              <a:t>На</a:t>
            </a:r>
            <a:r>
              <a:rPr lang="en-US" sz="3600" b="1" dirty="0"/>
              <a:t> </a:t>
            </a:r>
            <a:r>
              <a:rPr lang="en-US" sz="3600" b="1" dirty="0" err="1"/>
              <a:t>дневном</a:t>
            </a:r>
            <a:r>
              <a:rPr lang="en-US" sz="3600" b="1" dirty="0"/>
              <a:t> </a:t>
            </a:r>
            <a:r>
              <a:rPr lang="en-US" sz="3600" b="1" dirty="0" err="1"/>
              <a:t>нивоу</a:t>
            </a:r>
            <a:r>
              <a:rPr lang="en-US" sz="3600" b="1" dirty="0"/>
              <a:t>:</a:t>
            </a:r>
            <a:endParaRPr lang="en-US" sz="3600" dirty="0"/>
          </a:p>
          <a:p>
            <a:pPr fontAlgn="base"/>
            <a:r>
              <a:rPr lang="en-US" sz="2400" dirty="0" err="1"/>
              <a:t>почетком</a:t>
            </a:r>
            <a:r>
              <a:rPr lang="en-US" sz="2400" dirty="0"/>
              <a:t> </a:t>
            </a:r>
            <a:r>
              <a:rPr lang="en-US" sz="2400" dirty="0" err="1"/>
              <a:t>радног</a:t>
            </a:r>
            <a:r>
              <a:rPr lang="en-US" sz="2400" dirty="0"/>
              <a:t> </a:t>
            </a:r>
            <a:r>
              <a:rPr lang="en-US" sz="2400" dirty="0" err="1"/>
              <a:t>дана</a:t>
            </a:r>
            <a:r>
              <a:rPr lang="en-US" sz="2400" dirty="0"/>
              <a:t> -  </a:t>
            </a:r>
            <a:r>
              <a:rPr lang="en-US" sz="2400" dirty="0" err="1"/>
              <a:t>састанак</a:t>
            </a:r>
            <a:r>
              <a:rPr lang="en-US" sz="2400" dirty="0"/>
              <a:t> </a:t>
            </a:r>
            <a:r>
              <a:rPr lang="en-US" sz="2400" dirty="0" err="1"/>
              <a:t>чланова</a:t>
            </a:r>
            <a:r>
              <a:rPr lang="en-US" sz="2400" dirty="0"/>
              <a:t> </a:t>
            </a:r>
            <a:r>
              <a:rPr lang="en-US" sz="2400" dirty="0" err="1"/>
              <a:t>Тима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приправност</a:t>
            </a:r>
            <a:r>
              <a:rPr lang="en-US" sz="2400" dirty="0"/>
              <a:t> </a:t>
            </a:r>
            <a:r>
              <a:rPr lang="en-US" sz="2400" dirty="0" err="1"/>
              <a:t>који</a:t>
            </a:r>
            <a:r>
              <a:rPr lang="en-US" sz="2400" dirty="0"/>
              <a:t> </a:t>
            </a:r>
            <a:r>
              <a:rPr lang="en-US" sz="2400" dirty="0" err="1"/>
              <a:t>су</a:t>
            </a:r>
            <a:r>
              <a:rPr lang="en-US" sz="2400" dirty="0"/>
              <a:t> </a:t>
            </a:r>
            <a:r>
              <a:rPr lang="en-US" sz="2400" dirty="0" err="1"/>
              <a:t>били</a:t>
            </a:r>
            <a:r>
              <a:rPr lang="en-US" sz="2400" dirty="0"/>
              <a:t> </a:t>
            </a:r>
            <a:r>
              <a:rPr lang="en-US" sz="2400" dirty="0" err="1"/>
              <a:t>дежурни</a:t>
            </a:r>
            <a:r>
              <a:rPr lang="en-US" sz="2400" dirty="0"/>
              <a:t> </a:t>
            </a:r>
            <a:r>
              <a:rPr lang="en-US" sz="2400" dirty="0" err="1"/>
              <a:t>претходни</a:t>
            </a:r>
            <a:r>
              <a:rPr lang="en-US" sz="2400" dirty="0"/>
              <a:t> </a:t>
            </a:r>
            <a:r>
              <a:rPr lang="en-US" sz="2400" dirty="0" err="1"/>
              <a:t>дан</a:t>
            </a:r>
            <a:r>
              <a:rPr lang="bs-Cyrl-BA" sz="2400" dirty="0"/>
              <a:t>, </a:t>
            </a:r>
            <a:r>
              <a:rPr lang="en-US" sz="2400" dirty="0" err="1"/>
              <a:t>са</a:t>
            </a:r>
            <a:r>
              <a:rPr lang="en-US" sz="2400" dirty="0"/>
              <a:t> </a:t>
            </a:r>
            <a:r>
              <a:rPr lang="en-US" sz="2400" dirty="0" err="1"/>
              <a:t>кординатором</a:t>
            </a:r>
            <a:r>
              <a:rPr lang="en-US" sz="2400" dirty="0"/>
              <a:t> </a:t>
            </a:r>
            <a:r>
              <a:rPr lang="en-US" sz="2400" dirty="0" err="1"/>
              <a:t>Тима</a:t>
            </a:r>
            <a:r>
              <a:rPr lang="en-US" sz="2400" dirty="0"/>
              <a:t> и </a:t>
            </a:r>
            <a:r>
              <a:rPr lang="en-US" sz="2400" dirty="0" err="1"/>
              <a:t>стручним</a:t>
            </a:r>
            <a:r>
              <a:rPr lang="en-US" sz="2400" dirty="0"/>
              <a:t> </a:t>
            </a:r>
            <a:r>
              <a:rPr lang="en-US" sz="2400" dirty="0" err="1"/>
              <a:t>радницима</a:t>
            </a:r>
            <a:r>
              <a:rPr lang="en-US" sz="2400" dirty="0"/>
              <a:t> </a:t>
            </a:r>
            <a:r>
              <a:rPr lang="en-US" sz="2400" dirty="0" err="1"/>
              <a:t>са</a:t>
            </a:r>
            <a:r>
              <a:rPr lang="en-US" sz="2400" dirty="0"/>
              <a:t> </a:t>
            </a:r>
            <a:r>
              <a:rPr lang="en-US" sz="2400" dirty="0" err="1"/>
              <a:t>послова</a:t>
            </a:r>
            <a:r>
              <a:rPr lang="en-US" sz="2400" dirty="0"/>
              <a:t> </a:t>
            </a:r>
            <a:r>
              <a:rPr lang="en-US" sz="2400" dirty="0" err="1"/>
              <a:t>насиља</a:t>
            </a:r>
            <a:r>
              <a:rPr lang="en-US" sz="2400" dirty="0"/>
              <a:t> у </a:t>
            </a:r>
            <a:r>
              <a:rPr lang="en-US" sz="2400" dirty="0" err="1"/>
              <a:t>породици</a:t>
            </a:r>
            <a:r>
              <a:rPr lang="en-US" sz="2400" dirty="0"/>
              <a:t>,  </a:t>
            </a:r>
            <a:r>
              <a:rPr lang="en-US" sz="2400" dirty="0" err="1"/>
              <a:t>те</a:t>
            </a:r>
            <a:r>
              <a:rPr lang="en-US" sz="2400" dirty="0"/>
              <a:t> </a:t>
            </a:r>
            <a:r>
              <a:rPr lang="en-US" sz="2400" dirty="0" err="1"/>
              <a:t>водитељем</a:t>
            </a:r>
            <a:r>
              <a:rPr lang="en-US" sz="2400" dirty="0"/>
              <a:t> </a:t>
            </a:r>
            <a:r>
              <a:rPr lang="en-US" sz="2400" dirty="0" err="1"/>
              <a:t>случаја</a:t>
            </a:r>
            <a:r>
              <a:rPr lang="en-US" sz="2400" dirty="0"/>
              <a:t> </a:t>
            </a:r>
            <a:r>
              <a:rPr lang="en-US" sz="2400" dirty="0" err="1"/>
              <a:t>који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издао</a:t>
            </a:r>
            <a:r>
              <a:rPr lang="en-US" sz="2400" dirty="0"/>
              <a:t> </a:t>
            </a:r>
            <a:r>
              <a:rPr lang="en-US" sz="2400" dirty="0" err="1"/>
              <a:t>налог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мониторинг</a:t>
            </a:r>
            <a:r>
              <a:rPr lang="en-US" sz="2400" dirty="0"/>
              <a:t> </a:t>
            </a:r>
            <a:r>
              <a:rPr lang="en-US" sz="2400" dirty="0" err="1"/>
              <a:t>контакта</a:t>
            </a:r>
            <a:r>
              <a:rPr lang="en-US" sz="2400" dirty="0"/>
              <a:t> у </a:t>
            </a:r>
            <a:r>
              <a:rPr lang="en-US" sz="2400" dirty="0" err="1"/>
              <a:t>колико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био</a:t>
            </a:r>
            <a:r>
              <a:rPr lang="en-US" sz="2400" dirty="0"/>
              <a:t> </a:t>
            </a:r>
            <a:r>
              <a:rPr lang="en-US" sz="2400" dirty="0" err="1"/>
              <a:t>налог</a:t>
            </a:r>
            <a:r>
              <a:rPr lang="bs-Latn-BA" sz="2400" dirty="0"/>
              <a:t>. </a:t>
            </a:r>
            <a:endParaRPr lang="en-US" sz="2400" dirty="0"/>
          </a:p>
          <a:p>
            <a:pPr lvl="0" fontAlgn="base"/>
            <a:r>
              <a:rPr lang="en-US" sz="3600" b="1" dirty="0" err="1"/>
              <a:t>На</a:t>
            </a:r>
            <a:r>
              <a:rPr lang="en-US" sz="3600" b="1" dirty="0"/>
              <a:t> </a:t>
            </a:r>
            <a:r>
              <a:rPr lang="en-US" sz="3600" b="1" dirty="0" err="1"/>
              <a:t>седмичном</a:t>
            </a:r>
            <a:r>
              <a:rPr lang="sr-Cyrl-BA" sz="3600" b="1" dirty="0"/>
              <a:t>:</a:t>
            </a:r>
            <a:endParaRPr lang="en-US" sz="3600" dirty="0"/>
          </a:p>
          <a:p>
            <a:pPr fontAlgn="base"/>
            <a:r>
              <a:rPr lang="sr-Cyrl-BA" sz="2400" dirty="0"/>
              <a:t>по</a:t>
            </a:r>
            <a:r>
              <a:rPr lang="en-US" sz="2400" dirty="0"/>
              <a:t> </a:t>
            </a:r>
            <a:r>
              <a:rPr lang="en-US" sz="2400" dirty="0" err="1"/>
              <a:t>завршетку</a:t>
            </a:r>
            <a:r>
              <a:rPr lang="en-US" sz="2400" dirty="0"/>
              <a:t> </a:t>
            </a:r>
            <a:r>
              <a:rPr lang="en-US" sz="2400" dirty="0" err="1"/>
              <a:t>дежурства</a:t>
            </a:r>
            <a:r>
              <a:rPr lang="bs-Cyrl-BA" sz="2400" dirty="0"/>
              <a:t> стручни тим сачињава седмични извјештај о свим регистрованим интервенцијама и позивима упућеним на службени телефон Тима за приправност</a:t>
            </a:r>
            <a:endParaRPr lang="en-US" sz="2400" dirty="0"/>
          </a:p>
          <a:p>
            <a:pPr fontAlgn="base"/>
            <a:r>
              <a:rPr lang="bs-Cyrl-BA" sz="2800" b="1" dirty="0"/>
              <a:t>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053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839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/>
              <a:t>Координација</a:t>
            </a:r>
            <a:r>
              <a:rPr lang="en-US" sz="3200" b="1" dirty="0"/>
              <a:t> </a:t>
            </a:r>
            <a:r>
              <a:rPr lang="en-US" sz="3200" b="1" dirty="0" err="1"/>
              <a:t>Тима</a:t>
            </a:r>
            <a:r>
              <a:rPr lang="en-US" sz="3200" b="1" dirty="0"/>
              <a:t> </a:t>
            </a:r>
            <a:r>
              <a:rPr lang="en-US" sz="3200" b="1" dirty="0" err="1"/>
              <a:t>за</a:t>
            </a:r>
            <a:r>
              <a:rPr lang="en-US" sz="3200" b="1" dirty="0"/>
              <a:t> </a:t>
            </a:r>
            <a:r>
              <a:rPr lang="en-US" sz="3200" b="1" dirty="0" err="1"/>
              <a:t>приправност</a:t>
            </a:r>
            <a:endParaRPr lang="en-US" sz="3200" dirty="0"/>
          </a:p>
          <a:p>
            <a:r>
              <a:rPr lang="bs-Cyrl-BA" sz="3200" b="1" dirty="0"/>
              <a:t> </a:t>
            </a:r>
            <a:endParaRPr lang="en-US" sz="3200" dirty="0"/>
          </a:p>
          <a:p>
            <a:pPr lvl="0" fontAlgn="base"/>
            <a:r>
              <a:rPr lang="bs-Cyrl-BA" sz="3200" b="1" dirty="0" smtClean="0"/>
              <a:t>	</a:t>
            </a:r>
            <a:r>
              <a:rPr lang="en-US" sz="3200" b="1" dirty="0" err="1" smtClean="0"/>
              <a:t>План</a:t>
            </a:r>
            <a:r>
              <a:rPr lang="en-US" sz="3200" b="1" dirty="0" smtClean="0"/>
              <a:t> </a:t>
            </a:r>
            <a:r>
              <a:rPr lang="en-US" sz="3200" b="1" dirty="0" err="1"/>
              <a:t>приправности</a:t>
            </a:r>
            <a:r>
              <a:rPr lang="en-US" sz="3200" b="1" dirty="0"/>
              <a:t> </a:t>
            </a:r>
            <a:r>
              <a:rPr lang="en-US" sz="3200" b="1" dirty="0" err="1"/>
              <a:t>доноси</a:t>
            </a:r>
            <a:r>
              <a:rPr lang="en-US" sz="3200" b="1" dirty="0"/>
              <a:t> </a:t>
            </a:r>
            <a:r>
              <a:rPr lang="en-US" sz="3200" b="1" dirty="0" err="1"/>
              <a:t>Директор</a:t>
            </a:r>
            <a:r>
              <a:rPr lang="bs-Cyrl-BA" sz="3200" b="1" dirty="0"/>
              <a:t>,</a:t>
            </a:r>
            <a:r>
              <a:rPr lang="en-US" sz="3200" b="1" dirty="0"/>
              <a:t> </a:t>
            </a:r>
            <a:r>
              <a:rPr lang="bs-Cyrl-BA" sz="3200" b="1" dirty="0"/>
              <a:t>(</a:t>
            </a:r>
            <a:r>
              <a:rPr lang="en-US" sz="3200" b="1" dirty="0" smtClean="0"/>
              <a:t>у </a:t>
            </a:r>
            <a:r>
              <a:rPr lang="en-US" sz="3200" b="1" dirty="0" err="1"/>
              <a:t>складу</a:t>
            </a:r>
            <a:r>
              <a:rPr lang="en-US" sz="3200" b="1" dirty="0"/>
              <a:t> </a:t>
            </a:r>
            <a:r>
              <a:rPr lang="en-US" sz="3200" b="1" dirty="0" err="1"/>
              <a:t>са</a:t>
            </a:r>
            <a:r>
              <a:rPr lang="en-US" sz="3200" b="1" dirty="0"/>
              <a:t> </a:t>
            </a:r>
            <a:r>
              <a:rPr lang="en-US" sz="3200" b="1" dirty="0" err="1"/>
              <a:t>чланом</a:t>
            </a:r>
            <a:r>
              <a:rPr lang="en-US" sz="3200" b="1" dirty="0"/>
              <a:t> 106 </a:t>
            </a:r>
            <a:r>
              <a:rPr lang="en-US" sz="3200" b="1" dirty="0" err="1"/>
              <a:t>Закона</a:t>
            </a:r>
            <a:r>
              <a:rPr lang="en-US" sz="3200" b="1" dirty="0"/>
              <a:t> о </a:t>
            </a:r>
            <a:r>
              <a:rPr lang="en-US" sz="3200" b="1" dirty="0" err="1"/>
              <a:t>соц</a:t>
            </a:r>
            <a:r>
              <a:rPr lang="en-US" sz="3200" b="1" dirty="0"/>
              <a:t>. </a:t>
            </a:r>
            <a:r>
              <a:rPr lang="en-US" sz="3200" b="1" dirty="0" err="1"/>
              <a:t>заштити</a:t>
            </a:r>
            <a:r>
              <a:rPr lang="en-US" sz="3200" b="1" dirty="0"/>
              <a:t> </a:t>
            </a:r>
            <a:r>
              <a:rPr lang="en-US" sz="3200" b="1" dirty="0" smtClean="0"/>
              <a:t>РС</a:t>
            </a:r>
            <a:r>
              <a:rPr lang="bs-Cyrl-BA" sz="3200" b="1" dirty="0" smtClean="0"/>
              <a:t>)</a:t>
            </a:r>
            <a:r>
              <a:rPr lang="en-US" sz="3200" b="1" dirty="0" smtClean="0"/>
              <a:t>.</a:t>
            </a:r>
            <a:endParaRPr lang="bs-Cyrl-BA" sz="3200" b="1" dirty="0" smtClean="0"/>
          </a:p>
          <a:p>
            <a:pPr lvl="0" fontAlgn="base"/>
            <a:endParaRPr lang="en-US" sz="3200" dirty="0"/>
          </a:p>
          <a:p>
            <a:pPr lvl="0" fontAlgn="base"/>
            <a:r>
              <a:rPr lang="bs-Cyrl-BA" sz="3200" b="1" dirty="0" smtClean="0"/>
              <a:t>	</a:t>
            </a:r>
            <a:r>
              <a:rPr lang="en-US" sz="3200" b="1" dirty="0" err="1" smtClean="0"/>
              <a:t>Радом</a:t>
            </a:r>
            <a:r>
              <a:rPr lang="en-US" sz="3200" b="1" dirty="0" smtClean="0"/>
              <a:t> </a:t>
            </a:r>
            <a:r>
              <a:rPr lang="en-US" sz="3200" b="1" dirty="0" err="1"/>
              <a:t>Тима</a:t>
            </a:r>
            <a:r>
              <a:rPr lang="en-US" sz="3200" b="1" dirty="0"/>
              <a:t> </a:t>
            </a:r>
            <a:r>
              <a:rPr lang="en-US" sz="3200" b="1" dirty="0" err="1"/>
              <a:t>за</a:t>
            </a:r>
            <a:r>
              <a:rPr lang="en-US" sz="3200" b="1" dirty="0"/>
              <a:t> </a:t>
            </a:r>
            <a:r>
              <a:rPr lang="en-US" sz="3200" b="1" dirty="0" err="1"/>
              <a:t>приправност</a:t>
            </a:r>
            <a:r>
              <a:rPr lang="en-US" sz="3200" b="1" dirty="0"/>
              <a:t> </a:t>
            </a:r>
            <a:r>
              <a:rPr lang="en-US" sz="3200" b="1" dirty="0" err="1"/>
              <a:t>коорд</a:t>
            </a:r>
            <a:r>
              <a:rPr lang="bs-Cyrl-BA" sz="3200" b="1" dirty="0"/>
              <a:t>и</a:t>
            </a:r>
            <a:r>
              <a:rPr lang="en-US" sz="3200" b="1" dirty="0" err="1"/>
              <a:t>нира</a:t>
            </a:r>
            <a:r>
              <a:rPr lang="en-US" sz="3200" b="1" dirty="0"/>
              <a:t> </a:t>
            </a:r>
            <a:r>
              <a:rPr lang="en-US" sz="3200" b="1" dirty="0" err="1"/>
              <a:t>стручи</a:t>
            </a:r>
            <a:r>
              <a:rPr lang="en-US" sz="3200" b="1" dirty="0"/>
              <a:t> </a:t>
            </a:r>
            <a:r>
              <a:rPr lang="en-US" sz="3200" b="1" dirty="0" err="1"/>
              <a:t>радник</a:t>
            </a:r>
            <a:r>
              <a:rPr lang="en-US" sz="3200" b="1" dirty="0"/>
              <a:t> </a:t>
            </a:r>
            <a:r>
              <a:rPr lang="en-US" sz="3200" b="1" dirty="0" err="1"/>
              <a:t>којега</a:t>
            </a:r>
            <a:r>
              <a:rPr lang="en-US" sz="3200" b="1" dirty="0"/>
              <a:t> </a:t>
            </a:r>
            <a:r>
              <a:rPr lang="en-US" sz="3200" b="1" dirty="0" err="1"/>
              <a:t>именује</a:t>
            </a:r>
            <a:r>
              <a:rPr lang="en-US" sz="3200" b="1" dirty="0"/>
              <a:t> </a:t>
            </a:r>
            <a:r>
              <a:rPr lang="en-US" sz="3200" b="1" dirty="0" err="1"/>
              <a:t>Директор</a:t>
            </a:r>
            <a:r>
              <a:rPr lang="en-US" sz="3200" dirty="0"/>
              <a:t> </a:t>
            </a:r>
            <a:r>
              <a:rPr lang="sr-Latn-BA" sz="3200" dirty="0"/>
              <a:t>.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0024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209801"/>
            <a:ext cx="7924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3600" b="1" dirty="0"/>
              <a:t>ПОСТУПАК  ОСТВАРИВАЊА  ЗАШТИТЕ  ЖРТАВА  НАСИЉА У ПОРОДИЦИ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6766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58847"/>
            <a:ext cx="85344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s-Cyrl-BA" sz="2600" b="1" dirty="0"/>
              <a:t>Прекршајне с</a:t>
            </a:r>
            <a:r>
              <a:rPr lang="sr-Latn-RS" sz="2600" b="1" dirty="0"/>
              <a:t>анкције </a:t>
            </a:r>
            <a:r>
              <a:rPr lang="sr-Cyrl-BA" sz="2600" b="1" dirty="0"/>
              <a:t>за заштиту од насиља у породици су: </a:t>
            </a:r>
            <a:endParaRPr lang="en-US" sz="26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sr-Latn-RS" sz="2600" b="1" dirty="0"/>
              <a:t>Прекршајне казне </a:t>
            </a:r>
            <a:r>
              <a:rPr lang="bs-Cyrl-BA" sz="2600" b="1" dirty="0"/>
              <a:t>--</a:t>
            </a:r>
            <a:r>
              <a:rPr lang="sr-Latn-RS" sz="2600" b="1" dirty="0"/>
              <a:t> (новчана и казна затвора)</a:t>
            </a:r>
            <a:endParaRPr lang="en-US" sz="26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sr-Latn-RS" sz="2600" b="1" dirty="0"/>
              <a:t>Мјере упозорења</a:t>
            </a:r>
            <a:r>
              <a:rPr lang="bs-Cyrl-BA" sz="2600" b="1" dirty="0"/>
              <a:t> --</a:t>
            </a:r>
            <a:r>
              <a:rPr lang="sr-Latn-RS" sz="2600" b="1" dirty="0"/>
              <a:t> (укор и условна осуда)</a:t>
            </a:r>
            <a:endParaRPr lang="en-US" sz="26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sr-Latn-RS" sz="2600" b="1" dirty="0">
                <a:solidFill>
                  <a:srgbClr val="FF0000"/>
                </a:solidFill>
              </a:rPr>
              <a:t>Заштитне мјере</a:t>
            </a:r>
            <a:r>
              <a:rPr lang="bs-Cyrl-BA" sz="2600" b="1" dirty="0"/>
              <a:t>:</a:t>
            </a:r>
            <a:endParaRPr lang="en-US" sz="2600" dirty="0"/>
          </a:p>
          <a:p>
            <a:r>
              <a:rPr lang="bs-Cyrl-BA" sz="2600" b="1" dirty="0"/>
              <a:t>-</a:t>
            </a:r>
            <a:r>
              <a:rPr lang="sr-Latn-RS" sz="2600" b="1" dirty="0"/>
              <a:t>из полицијске надлежности</a:t>
            </a:r>
            <a:endParaRPr lang="en-US" sz="2600" dirty="0"/>
          </a:p>
          <a:p>
            <a:pPr fontAlgn="base"/>
            <a:r>
              <a:rPr lang="sr-Latn-RS" sz="2600" b="1" dirty="0"/>
              <a:t>  </a:t>
            </a:r>
            <a:r>
              <a:rPr lang="sr-Latn-RS" sz="2600" b="1" dirty="0">
                <a:solidFill>
                  <a:srgbClr val="FF0000"/>
                </a:solidFill>
              </a:rPr>
              <a:t> а) </a:t>
            </a:r>
            <a:r>
              <a:rPr lang="sr-Latn-RS" sz="2600" b="1" dirty="0"/>
              <a:t>удаљавање учиниоца на</a:t>
            </a:r>
            <a:r>
              <a:rPr lang="en-US" sz="2600" b="1" dirty="0"/>
              <a:t>с</a:t>
            </a:r>
            <a:r>
              <a:rPr lang="sr-Latn-RS" sz="2600" b="1" dirty="0"/>
              <a:t>иља из стан</a:t>
            </a:r>
            <a:r>
              <a:rPr lang="bs-Cyrl-BA" sz="2600" b="1" dirty="0"/>
              <a:t>мбеног </a:t>
            </a:r>
            <a:endParaRPr lang="bs-Cyrl-BA" sz="2600" b="1" dirty="0" smtClean="0"/>
          </a:p>
          <a:p>
            <a:pPr fontAlgn="base"/>
            <a:r>
              <a:rPr lang="bs-Cyrl-BA" sz="2600" b="1" dirty="0"/>
              <a:t> </a:t>
            </a:r>
            <a:r>
              <a:rPr lang="bs-Cyrl-BA" sz="2600" b="1" dirty="0" smtClean="0"/>
              <a:t>      простора</a:t>
            </a:r>
            <a:endParaRPr lang="en-US" sz="2600" dirty="0"/>
          </a:p>
          <a:p>
            <a:pPr fontAlgn="base"/>
            <a:r>
              <a:rPr lang="sr-Latn-RS" sz="2600" dirty="0"/>
              <a:t>   </a:t>
            </a:r>
            <a:r>
              <a:rPr lang="sr-Latn-RS" sz="2600" b="1" dirty="0">
                <a:solidFill>
                  <a:srgbClr val="FF0000"/>
                </a:solidFill>
              </a:rPr>
              <a:t>б) </a:t>
            </a:r>
            <a:r>
              <a:rPr lang="sr-Latn-RS" sz="2600" b="1" dirty="0"/>
              <a:t>забрана приближавања </a:t>
            </a:r>
            <a:r>
              <a:rPr lang="bs-Cyrl-BA" sz="2600" b="1" dirty="0"/>
              <a:t>жртви</a:t>
            </a:r>
            <a:endParaRPr lang="en-US" sz="2600" dirty="0"/>
          </a:p>
          <a:p>
            <a:pPr fontAlgn="base"/>
            <a:r>
              <a:rPr lang="bs-Cyrl-BA" sz="2600" b="1" dirty="0"/>
              <a:t>  </a:t>
            </a:r>
            <a:r>
              <a:rPr lang="bs-Cyrl-BA" sz="2600" b="1" dirty="0">
                <a:solidFill>
                  <a:srgbClr val="FF0000"/>
                </a:solidFill>
              </a:rPr>
              <a:t> в) </a:t>
            </a:r>
            <a:r>
              <a:rPr lang="bs-Cyrl-BA" sz="2600" b="1" dirty="0"/>
              <a:t>забрана узнемиравања или ухођења жртве</a:t>
            </a:r>
            <a:endParaRPr lang="en-US" sz="2600" dirty="0"/>
          </a:p>
          <a:p>
            <a:pPr fontAlgn="base"/>
            <a:r>
              <a:rPr lang="bs-Cyrl-BA" sz="2600" b="1" dirty="0"/>
              <a:t>-из надлежности </a:t>
            </a:r>
            <a:r>
              <a:rPr lang="bs-Cyrl-BA" sz="2600" b="1" dirty="0" smtClean="0"/>
              <a:t>цср, и/или </a:t>
            </a:r>
            <a:r>
              <a:rPr lang="bs-Cyrl-BA" sz="2600" b="1" dirty="0"/>
              <a:t>центара </a:t>
            </a:r>
            <a:r>
              <a:rPr lang="bs-Cyrl-BA" sz="2600" b="1" dirty="0" smtClean="0"/>
              <a:t>за</a:t>
            </a:r>
            <a:r>
              <a:rPr lang="bs-Cyrl-BA" sz="2600" dirty="0"/>
              <a:t> </a:t>
            </a:r>
            <a:r>
              <a:rPr lang="bs-Cyrl-BA" sz="2600" b="1" dirty="0" smtClean="0"/>
              <a:t>ментално</a:t>
            </a:r>
          </a:p>
          <a:p>
            <a:pPr fontAlgn="base"/>
            <a:r>
              <a:rPr lang="bs-Cyrl-BA" sz="2600" b="1" dirty="0"/>
              <a:t> </a:t>
            </a:r>
            <a:r>
              <a:rPr lang="bs-Cyrl-BA" sz="2600" b="1" dirty="0" smtClean="0"/>
              <a:t> </a:t>
            </a:r>
            <a:r>
              <a:rPr lang="bs-Cyrl-BA" sz="2600" b="1" dirty="0"/>
              <a:t>здравље (клинике за психијатрију)</a:t>
            </a:r>
            <a:endParaRPr lang="en-US" sz="2600" dirty="0"/>
          </a:p>
          <a:p>
            <a:pPr fontAlgn="base"/>
            <a:r>
              <a:rPr lang="sr-Latn-RS" sz="2600" b="1" dirty="0"/>
              <a:t>   </a:t>
            </a:r>
            <a:r>
              <a:rPr lang="bs-Cyrl-BA" sz="2600" b="1" dirty="0">
                <a:solidFill>
                  <a:srgbClr val="FF0000"/>
                </a:solidFill>
              </a:rPr>
              <a:t>г</a:t>
            </a:r>
            <a:r>
              <a:rPr lang="sr-Latn-RS" sz="2600" b="1" dirty="0">
                <a:solidFill>
                  <a:srgbClr val="FF0000"/>
                </a:solidFill>
              </a:rPr>
              <a:t>) </a:t>
            </a:r>
            <a:r>
              <a:rPr lang="bs-Cyrl-BA" sz="2600" b="1" dirty="0"/>
              <a:t>обавезан психосоцијални третман</a:t>
            </a:r>
            <a:endParaRPr lang="en-US" sz="2600" dirty="0"/>
          </a:p>
          <a:p>
            <a:pPr fontAlgn="base"/>
            <a:r>
              <a:rPr lang="sr-Latn-RS" sz="2600" dirty="0">
                <a:solidFill>
                  <a:srgbClr val="FF0000"/>
                </a:solidFill>
              </a:rPr>
              <a:t>   </a:t>
            </a:r>
            <a:r>
              <a:rPr lang="bs-Cyrl-BA" sz="2600" b="1" dirty="0">
                <a:solidFill>
                  <a:srgbClr val="FF0000"/>
                </a:solidFill>
              </a:rPr>
              <a:t>д</a:t>
            </a:r>
            <a:r>
              <a:rPr lang="sr-Latn-RS" sz="2600" b="1" dirty="0">
                <a:solidFill>
                  <a:srgbClr val="FF0000"/>
                </a:solidFill>
              </a:rPr>
              <a:t>) </a:t>
            </a:r>
            <a:r>
              <a:rPr lang="bs-Cyrl-BA" sz="2600" b="1" dirty="0"/>
              <a:t>обавезно лијечење од зависности</a:t>
            </a:r>
            <a:endParaRPr lang="en-US" sz="26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sr-Latn-RS" sz="2600" b="1" dirty="0"/>
              <a:t>Васпитне мјере</a:t>
            </a:r>
            <a:r>
              <a:rPr lang="bs-Cyrl-BA" sz="2600" b="1" dirty="0"/>
              <a:t> --</a:t>
            </a:r>
            <a:r>
              <a:rPr lang="sr-Latn-RS" sz="2600" b="1" dirty="0"/>
              <a:t> (укор и појачани надзор)</a:t>
            </a:r>
            <a:endParaRPr lang="en-US" sz="2600" dirty="0"/>
          </a:p>
          <a:p>
            <a:r>
              <a:rPr lang="bs-Cyrl-BA" b="1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24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1"/>
            <a:ext cx="8763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sr-Cyrl-CS" sz="2400" dirty="0"/>
              <a:t>Члан 13 поменутог закона, </a:t>
            </a:r>
            <a:r>
              <a:rPr lang="sr-Cyrl-CS" sz="2400" dirty="0" smtClean="0"/>
              <a:t>обавезује</a:t>
            </a:r>
            <a:r>
              <a:rPr lang="sr-Cyrl-CS" sz="2400" dirty="0"/>
              <a:t> нас</a:t>
            </a:r>
            <a:r>
              <a:rPr lang="sr-Cyrl-CS" sz="2400" dirty="0" smtClean="0"/>
              <a:t> </a:t>
            </a:r>
            <a:r>
              <a:rPr lang="sr-Cyrl-CS" sz="2400" dirty="0"/>
              <a:t>да жртвама насиља гарантујемо безбједност. Једна од могућности, која </a:t>
            </a:r>
            <a:r>
              <a:rPr lang="sr-Cyrl-CS" sz="2400" dirty="0" smtClean="0"/>
              <a:t>то засигурно </a:t>
            </a:r>
            <a:r>
              <a:rPr lang="sr-Cyrl-CS" sz="2400" dirty="0"/>
              <a:t>задовољава јесте </a:t>
            </a:r>
            <a:endParaRPr lang="en-US" sz="2400" dirty="0"/>
          </a:p>
          <a:p>
            <a:pPr fontAlgn="base"/>
            <a:r>
              <a:rPr lang="bs-Cyrl-BA" sz="2800" b="1" dirty="0"/>
              <a:t> </a:t>
            </a:r>
            <a:endParaRPr lang="en-US" sz="2800" dirty="0"/>
          </a:p>
          <a:p>
            <a:pPr algn="ctr" fontAlgn="base"/>
            <a:r>
              <a:rPr lang="sr-Latn-RS" sz="2800" b="1" dirty="0"/>
              <a:t>Хитно поступање субјеката заштите</a:t>
            </a:r>
            <a:endParaRPr lang="en-US" sz="2800" dirty="0"/>
          </a:p>
          <a:p>
            <a:pPr fontAlgn="base"/>
            <a:endParaRPr lang="bs-Cyrl-BA" sz="2800" b="1" dirty="0" smtClean="0"/>
          </a:p>
          <a:p>
            <a:pPr fontAlgn="base"/>
            <a:r>
              <a:rPr lang="sr-Latn-RS" sz="2800" dirty="0" smtClean="0"/>
              <a:t>   </a:t>
            </a:r>
            <a:r>
              <a:rPr lang="sr-Latn-RS" sz="2800" dirty="0"/>
              <a:t>1. </a:t>
            </a:r>
            <a:r>
              <a:rPr lang="sr-Latn-RS" sz="2800" b="1" dirty="0"/>
              <a:t>Хитне мјере заштите</a:t>
            </a:r>
            <a:r>
              <a:rPr lang="bs-Cyrl-BA" sz="2800" b="1" dirty="0"/>
              <a:t> (заштитне мјере)</a:t>
            </a:r>
            <a:r>
              <a:rPr lang="sr-Latn-RS" sz="2800" b="1" dirty="0" smtClean="0"/>
              <a:t>:</a:t>
            </a:r>
            <a:endParaRPr lang="bs-Cyrl-BA" sz="2800" b="1" dirty="0" smtClean="0"/>
          </a:p>
          <a:p>
            <a:pPr fontAlgn="base"/>
            <a:endParaRPr lang="en-US" sz="2800" dirty="0"/>
          </a:p>
          <a:p>
            <a:pPr fontAlgn="base"/>
            <a:r>
              <a:rPr lang="sr-Latn-RS" sz="2800" b="1" dirty="0"/>
              <a:t>   а) удаљавање учиниоца на</a:t>
            </a:r>
            <a:r>
              <a:rPr lang="en-US" sz="2800" b="1" dirty="0"/>
              <a:t>с</a:t>
            </a:r>
            <a:r>
              <a:rPr lang="sr-Latn-RS" sz="2800" b="1" dirty="0"/>
              <a:t>иља </a:t>
            </a:r>
            <a:r>
              <a:rPr lang="sr-Latn-RS" sz="2800" b="1" dirty="0" smtClean="0"/>
              <a:t>из</a:t>
            </a:r>
            <a:r>
              <a:rPr lang="bs-Cyrl-BA" sz="2800" b="1" dirty="0" smtClean="0"/>
              <a:t> </a:t>
            </a:r>
          </a:p>
          <a:p>
            <a:pPr fontAlgn="base"/>
            <a:r>
              <a:rPr lang="bs-Cyrl-BA" sz="2800" b="1" dirty="0" smtClean="0"/>
              <a:t>       </a:t>
            </a:r>
            <a:r>
              <a:rPr lang="sr-Latn-RS" sz="2800" b="1" dirty="0" smtClean="0"/>
              <a:t>стан</a:t>
            </a:r>
            <a:r>
              <a:rPr lang="bs-Cyrl-BA" sz="2800" b="1" dirty="0"/>
              <a:t>мбеног </a:t>
            </a:r>
            <a:r>
              <a:rPr lang="bs-Cyrl-BA" sz="2800" b="1" dirty="0" smtClean="0"/>
              <a:t>простора</a:t>
            </a:r>
          </a:p>
          <a:p>
            <a:pPr fontAlgn="base"/>
            <a:endParaRPr lang="en-US" sz="2800" dirty="0"/>
          </a:p>
          <a:p>
            <a:pPr fontAlgn="base"/>
            <a:r>
              <a:rPr lang="sr-Latn-RS" sz="2800" dirty="0"/>
              <a:t>   </a:t>
            </a:r>
            <a:r>
              <a:rPr lang="sr-Latn-RS" sz="2800" b="1" dirty="0"/>
              <a:t>б) забрана приближавања </a:t>
            </a:r>
            <a:r>
              <a:rPr lang="bs-Cyrl-BA" sz="2800" b="1" dirty="0" smtClean="0"/>
              <a:t>жртви</a:t>
            </a:r>
          </a:p>
          <a:p>
            <a:pPr fontAlgn="base"/>
            <a:endParaRPr lang="en-US" sz="2800" dirty="0"/>
          </a:p>
          <a:p>
            <a:pPr fontAlgn="base"/>
            <a:r>
              <a:rPr lang="bs-Cyrl-BA" sz="2800" b="1" dirty="0" smtClean="0"/>
              <a:t>   в</a:t>
            </a:r>
            <a:r>
              <a:rPr lang="bs-Cyrl-BA" sz="2800" b="1" dirty="0"/>
              <a:t>) забрана узнемиравања или ухођења жртве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611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154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3200" b="1" dirty="0" err="1"/>
              <a:t>Процедуре</a:t>
            </a:r>
            <a:r>
              <a:rPr lang="en-US" sz="3200" b="1" dirty="0"/>
              <a:t> </a:t>
            </a:r>
            <a:r>
              <a:rPr lang="en-US" sz="3200" b="1" dirty="0" err="1"/>
              <a:t>за</a:t>
            </a:r>
            <a:r>
              <a:rPr lang="en-US" sz="3200" b="1" dirty="0"/>
              <a:t> </a:t>
            </a:r>
            <a:r>
              <a:rPr lang="en-US" sz="3200" b="1" dirty="0" err="1"/>
              <a:t>изрицање</a:t>
            </a:r>
            <a:r>
              <a:rPr lang="en-US" sz="3200" b="1" dirty="0"/>
              <a:t> </a:t>
            </a:r>
            <a:r>
              <a:rPr lang="en-US" sz="3200" b="1" dirty="0" err="1"/>
              <a:t>хитних</a:t>
            </a:r>
            <a:r>
              <a:rPr lang="en-US" sz="3200" b="1" dirty="0"/>
              <a:t> </a:t>
            </a:r>
            <a:r>
              <a:rPr lang="en-US" sz="3200" b="1" dirty="0" err="1"/>
              <a:t>мјера</a:t>
            </a:r>
            <a:r>
              <a:rPr lang="en-US" sz="3200" b="1" dirty="0"/>
              <a:t> </a:t>
            </a:r>
            <a:r>
              <a:rPr lang="en-US" sz="3200" b="1" dirty="0" err="1"/>
              <a:t>заштите</a:t>
            </a:r>
            <a:r>
              <a:rPr lang="en-US" sz="3200" b="1" dirty="0"/>
              <a:t> </a:t>
            </a:r>
            <a:r>
              <a:rPr lang="bs-Cyrl-BA" sz="2400" dirty="0"/>
              <a:t>(</a:t>
            </a:r>
            <a:r>
              <a:rPr lang="en-US" sz="2400" dirty="0" err="1"/>
              <a:t>Чл</a:t>
            </a:r>
            <a:r>
              <a:rPr lang="en-US" sz="2400" dirty="0"/>
              <a:t>. 13,  </a:t>
            </a:r>
            <a:r>
              <a:rPr lang="en-US" sz="2400" dirty="0" err="1"/>
              <a:t>Закона</a:t>
            </a:r>
            <a:r>
              <a:rPr lang="en-US" sz="2400" dirty="0"/>
              <a:t> </a:t>
            </a:r>
            <a:r>
              <a:rPr lang="en-US" sz="2400" dirty="0" smtClean="0"/>
              <a:t>о</a:t>
            </a:r>
            <a:r>
              <a:rPr lang="bs-Cyrl-BA" sz="2400" dirty="0" smtClean="0"/>
              <a:t> </a:t>
            </a:r>
            <a:r>
              <a:rPr lang="en-US" sz="2400" dirty="0" err="1" smtClean="0"/>
              <a:t>заштити</a:t>
            </a:r>
            <a:r>
              <a:rPr lang="en-US" sz="2400" dirty="0" smtClean="0"/>
              <a:t> </a:t>
            </a:r>
            <a:r>
              <a:rPr lang="en-US" sz="2400" dirty="0" err="1"/>
              <a:t>од</a:t>
            </a:r>
            <a:r>
              <a:rPr lang="en-US" sz="2400" dirty="0"/>
              <a:t> </a:t>
            </a:r>
            <a:r>
              <a:rPr lang="en-US" sz="2400" dirty="0" err="1"/>
              <a:t>насиља</a:t>
            </a:r>
            <a:r>
              <a:rPr lang="en-US" sz="2400" dirty="0"/>
              <a:t> у </a:t>
            </a:r>
            <a:r>
              <a:rPr lang="en-US" sz="2400" dirty="0" err="1" smtClean="0"/>
              <a:t>породици</a:t>
            </a:r>
            <a:r>
              <a:rPr lang="bs-Cyrl-BA" sz="2400" dirty="0" smtClean="0"/>
              <a:t>)</a:t>
            </a:r>
            <a:endParaRPr lang="en-US" sz="2400" dirty="0"/>
          </a:p>
          <a:p>
            <a:pPr fontAlgn="base"/>
            <a:r>
              <a:rPr lang="bs-Cyrl-BA" sz="3200" dirty="0"/>
              <a:t> </a:t>
            </a:r>
            <a:endParaRPr lang="en-US" sz="3200" dirty="0"/>
          </a:p>
          <a:p>
            <a:pPr lvl="0" fontAlgn="base"/>
            <a:r>
              <a:rPr lang="en-US" sz="3200" b="1" dirty="0" err="1"/>
              <a:t>Хитне</a:t>
            </a:r>
            <a:r>
              <a:rPr lang="en-US" sz="3200" b="1" dirty="0"/>
              <a:t> </a:t>
            </a:r>
            <a:r>
              <a:rPr lang="en-US" sz="3200" b="1" dirty="0" err="1"/>
              <a:t>мјере</a:t>
            </a:r>
            <a:r>
              <a:rPr lang="en-US" sz="3200" b="1" dirty="0"/>
              <a:t> </a:t>
            </a:r>
            <a:r>
              <a:rPr lang="en-US" sz="3200" b="1" dirty="0" err="1"/>
              <a:t>заштите</a:t>
            </a:r>
            <a:r>
              <a:rPr lang="en-US" sz="3200" b="1" dirty="0"/>
              <a:t> </a:t>
            </a:r>
            <a:r>
              <a:rPr lang="en-US" sz="3200" b="1" dirty="0" err="1"/>
              <a:t>изриче</a:t>
            </a:r>
            <a:r>
              <a:rPr lang="en-US" sz="3200" b="1" dirty="0"/>
              <a:t> </a:t>
            </a:r>
            <a:r>
              <a:rPr lang="en-US" sz="3200" b="1" dirty="0" err="1"/>
              <a:t>прекршајно</a:t>
            </a:r>
            <a:r>
              <a:rPr lang="en-US" sz="3200" b="1" dirty="0"/>
              <a:t> </a:t>
            </a:r>
            <a:r>
              <a:rPr lang="en-US" sz="3200" b="1" dirty="0" err="1"/>
              <a:t>одјељење</a:t>
            </a:r>
            <a:r>
              <a:rPr lang="en-US" sz="3200" b="1" dirty="0"/>
              <a:t> </a:t>
            </a:r>
            <a:r>
              <a:rPr lang="sr-Cyrl-BA" sz="3200" b="1" dirty="0"/>
              <a:t>Основног суда</a:t>
            </a:r>
            <a:r>
              <a:rPr lang="sr-Latn-BA" sz="3200" b="1" dirty="0" smtClean="0"/>
              <a:t>.</a:t>
            </a:r>
            <a:endParaRPr lang="bs-Cyrl-BA" sz="3200" b="1" dirty="0" smtClean="0"/>
          </a:p>
          <a:p>
            <a:pPr lvl="0" fontAlgn="base"/>
            <a:endParaRPr lang="en-US" sz="3200" b="1" dirty="0"/>
          </a:p>
          <a:p>
            <a:pPr lvl="0" fontAlgn="base"/>
            <a:r>
              <a:rPr lang="en-US" sz="3200" b="1" dirty="0" err="1"/>
              <a:t>Приједлог</a:t>
            </a:r>
            <a:r>
              <a:rPr lang="en-US" sz="3200" b="1" dirty="0"/>
              <a:t> </a:t>
            </a:r>
            <a:r>
              <a:rPr lang="en-US" sz="3200" b="1" dirty="0" err="1"/>
              <a:t>суду</a:t>
            </a:r>
            <a:r>
              <a:rPr lang="en-US" sz="3200" b="1" dirty="0"/>
              <a:t> </a:t>
            </a:r>
            <a:r>
              <a:rPr lang="en-US" sz="3200" b="1" dirty="0" err="1"/>
              <a:t>за</a:t>
            </a:r>
            <a:r>
              <a:rPr lang="en-US" sz="3200" b="1" dirty="0"/>
              <a:t> </a:t>
            </a:r>
            <a:r>
              <a:rPr lang="en-US" sz="3200" b="1" dirty="0" err="1"/>
              <a:t>изрицање</a:t>
            </a:r>
            <a:r>
              <a:rPr lang="en-US" sz="3200" b="1" dirty="0"/>
              <a:t> </a:t>
            </a:r>
            <a:r>
              <a:rPr lang="en-US" sz="3200" b="1" dirty="0" err="1"/>
              <a:t>хитнх</a:t>
            </a:r>
            <a:r>
              <a:rPr lang="en-US" sz="3200" b="1" dirty="0"/>
              <a:t> </a:t>
            </a:r>
            <a:r>
              <a:rPr lang="en-US" sz="3200" b="1" dirty="0" err="1"/>
              <a:t>мјера</a:t>
            </a:r>
            <a:r>
              <a:rPr lang="en-US" sz="3200" b="1" dirty="0"/>
              <a:t> </a:t>
            </a:r>
            <a:r>
              <a:rPr lang="en-US" sz="3200" b="1" dirty="0" err="1"/>
              <a:t>подноси</a:t>
            </a:r>
            <a:r>
              <a:rPr lang="en-US" sz="3200" b="1" dirty="0"/>
              <a:t>: </a:t>
            </a:r>
          </a:p>
          <a:p>
            <a:pPr fontAlgn="base"/>
            <a:r>
              <a:rPr lang="sr-Latn-BA" sz="3200" b="1" dirty="0"/>
              <a:t>        - </a:t>
            </a:r>
            <a:r>
              <a:rPr lang="en-US" sz="3200" b="1" dirty="0" err="1"/>
              <a:t>полиција</a:t>
            </a:r>
            <a:endParaRPr lang="en-US" sz="3200" b="1" dirty="0"/>
          </a:p>
          <a:p>
            <a:pPr fontAlgn="base"/>
            <a:r>
              <a:rPr lang="sr-Latn-BA" sz="3200" b="1" dirty="0"/>
              <a:t>        - </a:t>
            </a:r>
            <a:r>
              <a:rPr lang="en-US" sz="3200" b="1" dirty="0" err="1"/>
              <a:t>оштећено</a:t>
            </a:r>
            <a:r>
              <a:rPr lang="en-US" sz="3200" b="1" dirty="0"/>
              <a:t> </a:t>
            </a:r>
            <a:r>
              <a:rPr lang="en-US" sz="3200" b="1" dirty="0" err="1"/>
              <a:t>лице</a:t>
            </a:r>
            <a:endParaRPr lang="en-US" sz="3200" b="1" dirty="0"/>
          </a:p>
          <a:p>
            <a:pPr fontAlgn="base"/>
            <a:r>
              <a:rPr lang="sr-Latn-BA" sz="3200" b="1" dirty="0"/>
              <a:t>        - </a:t>
            </a:r>
            <a:r>
              <a:rPr lang="en-US" sz="3200" b="1" dirty="0" err="1"/>
              <a:t>овлаштени</a:t>
            </a:r>
            <a:r>
              <a:rPr lang="en-US" sz="3200" b="1" dirty="0"/>
              <a:t> </a:t>
            </a:r>
            <a:r>
              <a:rPr lang="en-US" sz="3200" b="1" dirty="0" err="1"/>
              <a:t>орган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85603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28601"/>
            <a:ext cx="8229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/>
              <a:t>Поступање</a:t>
            </a:r>
            <a:r>
              <a:rPr lang="en-US" sz="3600" b="1" dirty="0"/>
              <a:t> </a:t>
            </a:r>
            <a:r>
              <a:rPr lang="en-US" sz="3600" b="1" dirty="0" err="1"/>
              <a:t>по</a:t>
            </a:r>
            <a:r>
              <a:rPr lang="en-US" sz="3600" b="1" dirty="0"/>
              <a:t> </a:t>
            </a:r>
            <a:r>
              <a:rPr lang="en-US" sz="3600" b="1" dirty="0" err="1"/>
              <a:t>захтјеву</a:t>
            </a:r>
            <a:r>
              <a:rPr lang="en-US" sz="3600" b="1" dirty="0"/>
              <a:t> </a:t>
            </a:r>
            <a:r>
              <a:rPr lang="en-US" sz="3600" b="1" dirty="0" err="1"/>
              <a:t>за</a:t>
            </a:r>
            <a:r>
              <a:rPr lang="en-US" sz="3600" b="1" dirty="0"/>
              <a:t> </a:t>
            </a:r>
            <a:r>
              <a:rPr lang="en-US" sz="3600" b="1" dirty="0" err="1"/>
              <a:t>изрицање</a:t>
            </a:r>
            <a:r>
              <a:rPr lang="en-US" sz="3600" b="1" dirty="0"/>
              <a:t> </a:t>
            </a:r>
            <a:r>
              <a:rPr lang="en-US" sz="3600" b="1" dirty="0" err="1"/>
              <a:t>хитних</a:t>
            </a:r>
            <a:r>
              <a:rPr lang="en-US" sz="3600" b="1" dirty="0"/>
              <a:t> </a:t>
            </a:r>
            <a:r>
              <a:rPr lang="en-US" sz="3600" b="1" dirty="0" err="1"/>
              <a:t>мјера</a:t>
            </a:r>
            <a:endParaRPr lang="en-US" sz="3600" dirty="0"/>
          </a:p>
          <a:p>
            <a:r>
              <a:rPr lang="en-US" sz="3600" b="1" dirty="0"/>
              <a:t> </a:t>
            </a:r>
            <a:endParaRPr lang="en-US" sz="3600" dirty="0"/>
          </a:p>
          <a:p>
            <a:pPr lvl="0" fontAlgn="base"/>
            <a:r>
              <a:rPr lang="en-US" sz="3600" b="1" dirty="0" err="1" smtClean="0"/>
              <a:t>Прекршајно</a:t>
            </a:r>
            <a:r>
              <a:rPr lang="en-US" sz="3600" b="1" dirty="0" smtClean="0"/>
              <a:t> </a:t>
            </a:r>
            <a:r>
              <a:rPr lang="en-US" sz="3600" b="1" dirty="0" err="1"/>
              <a:t>одјељење</a:t>
            </a:r>
            <a:r>
              <a:rPr lang="en-US" sz="3600" b="1" dirty="0"/>
              <a:t> </a:t>
            </a:r>
            <a:r>
              <a:rPr lang="en-US" sz="3600" b="1" dirty="0" err="1"/>
              <a:t>Основног</a:t>
            </a:r>
            <a:r>
              <a:rPr lang="en-US" sz="3600" b="1" dirty="0"/>
              <a:t> </a:t>
            </a:r>
            <a:r>
              <a:rPr lang="en-US" sz="3600" b="1" dirty="0" err="1"/>
              <a:t>суда</a:t>
            </a:r>
            <a:r>
              <a:rPr lang="en-US" sz="3600" b="1" dirty="0"/>
              <a:t>  </a:t>
            </a:r>
            <a:r>
              <a:rPr lang="en-US" sz="3600" b="1" dirty="0" err="1"/>
              <a:t>по</a:t>
            </a:r>
            <a:r>
              <a:rPr lang="en-US" sz="3600" b="1" dirty="0"/>
              <a:t> </a:t>
            </a:r>
            <a:r>
              <a:rPr lang="en-US" sz="3600" b="1" dirty="0" err="1"/>
              <a:t>пријему</a:t>
            </a:r>
            <a:r>
              <a:rPr lang="en-US" sz="3600" b="1" dirty="0"/>
              <a:t> </a:t>
            </a:r>
            <a:r>
              <a:rPr lang="en-US" sz="3600" b="1" dirty="0" err="1"/>
              <a:t>захтјева</a:t>
            </a:r>
            <a:r>
              <a:rPr lang="en-US" sz="3600" b="1" dirty="0"/>
              <a:t>, </a:t>
            </a:r>
            <a:r>
              <a:rPr lang="en-US" sz="3600" b="1" dirty="0" err="1"/>
              <a:t>дужно</a:t>
            </a:r>
            <a:r>
              <a:rPr lang="en-US" sz="3600" b="1" dirty="0"/>
              <a:t> </a:t>
            </a:r>
            <a:r>
              <a:rPr lang="en-US" sz="3600" b="1" dirty="0" err="1"/>
              <a:t>је</a:t>
            </a:r>
            <a:r>
              <a:rPr lang="en-US" sz="3600" b="1" dirty="0"/>
              <a:t> </a:t>
            </a:r>
            <a:r>
              <a:rPr lang="en-US" sz="3600" b="1" dirty="0">
                <a:solidFill>
                  <a:srgbClr val="FF0000"/>
                </a:solidFill>
              </a:rPr>
              <a:t>у </a:t>
            </a:r>
            <a:r>
              <a:rPr lang="en-US" sz="3600" b="1" dirty="0" err="1">
                <a:solidFill>
                  <a:srgbClr val="FF0000"/>
                </a:solidFill>
              </a:rPr>
              <a:t>року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од</a:t>
            </a:r>
            <a:r>
              <a:rPr lang="en-US" sz="3600" b="1" dirty="0">
                <a:solidFill>
                  <a:srgbClr val="FF0000"/>
                </a:solidFill>
              </a:rPr>
              <a:t> 24 </a:t>
            </a:r>
            <a:r>
              <a:rPr lang="en-US" sz="3600" b="1" dirty="0" err="1">
                <a:solidFill>
                  <a:srgbClr val="FF0000"/>
                </a:solidFill>
              </a:rPr>
              <a:t>часа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/>
              <a:t>извести</a:t>
            </a:r>
            <a:r>
              <a:rPr lang="en-US" sz="3600" dirty="0"/>
              <a:t> </a:t>
            </a:r>
            <a:r>
              <a:rPr lang="en-US" sz="3600" b="1" dirty="0" err="1"/>
              <a:t>учиниоца</a:t>
            </a:r>
            <a:r>
              <a:rPr lang="en-US" sz="3600" b="1" dirty="0"/>
              <a:t> </a:t>
            </a:r>
            <a:r>
              <a:rPr lang="en-US" sz="3600" b="1" dirty="0" err="1"/>
              <a:t>насиља</a:t>
            </a:r>
            <a:r>
              <a:rPr lang="en-US" sz="3600" b="1" dirty="0"/>
              <a:t> </a:t>
            </a:r>
            <a:r>
              <a:rPr lang="en-US" sz="3600" b="1" dirty="0" err="1"/>
              <a:t>пред</a:t>
            </a:r>
            <a:r>
              <a:rPr lang="en-US" sz="3600" b="1" dirty="0"/>
              <a:t> </a:t>
            </a:r>
            <a:r>
              <a:rPr lang="en-US" sz="3600" b="1" dirty="0" err="1"/>
              <a:t>суд</a:t>
            </a:r>
            <a:r>
              <a:rPr lang="en-US" sz="3600" b="1" dirty="0"/>
              <a:t> и </a:t>
            </a:r>
            <a:r>
              <a:rPr lang="en-US" sz="3600" b="1" dirty="0" err="1"/>
              <a:t>донијети</a:t>
            </a:r>
            <a:r>
              <a:rPr lang="en-US" sz="3600" b="1" dirty="0"/>
              <a:t> </a:t>
            </a:r>
            <a:r>
              <a:rPr lang="en-US" sz="3600" b="1" dirty="0" err="1"/>
              <a:t>Рјешење</a:t>
            </a:r>
            <a:r>
              <a:rPr lang="en-US" sz="3600" b="1" dirty="0"/>
              <a:t> о </a:t>
            </a:r>
            <a:r>
              <a:rPr lang="en-US" sz="3600" b="1" dirty="0" err="1"/>
              <a:t>предложеној</a:t>
            </a:r>
            <a:r>
              <a:rPr lang="en-US" sz="3600" b="1" dirty="0"/>
              <a:t> </a:t>
            </a:r>
            <a:r>
              <a:rPr lang="en-US" sz="3600" b="1" dirty="0" err="1"/>
              <a:t>мјери</a:t>
            </a:r>
            <a:r>
              <a:rPr lang="en-US" sz="3600" b="1" dirty="0"/>
              <a:t>.</a:t>
            </a:r>
            <a:r>
              <a:rPr lang="en-US" sz="3600" dirty="0"/>
              <a:t> </a:t>
            </a:r>
          </a:p>
          <a:p>
            <a:r>
              <a:rPr lang="bs-Cyrl-BA" sz="3600" b="1" dirty="0"/>
              <a:t> 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4156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686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RS" sz="3200" b="1" dirty="0"/>
              <a:t>Домаћи правни </a:t>
            </a:r>
            <a:r>
              <a:rPr lang="sr-Latn-RS" sz="3200" b="1" dirty="0" smtClean="0"/>
              <a:t>оквир</a:t>
            </a:r>
            <a:endParaRPr lang="en-US" sz="3200" b="1" dirty="0" smtClean="0"/>
          </a:p>
          <a:p>
            <a:endParaRPr lang="en-US" sz="2400" b="1" dirty="0"/>
          </a:p>
          <a:p>
            <a:pPr lvl="0" fontAlgn="base"/>
            <a:r>
              <a:rPr lang="sr-Latn-RS" sz="3200" b="1" dirty="0"/>
              <a:t>Закон о заштити од насиља у продици</a:t>
            </a:r>
            <a:r>
              <a:rPr lang="bs-Cyrl-BA" sz="2400" b="1" dirty="0"/>
              <a:t>, </a:t>
            </a:r>
            <a:endParaRPr lang="en-US" sz="2400" b="1" dirty="0"/>
          </a:p>
          <a:p>
            <a:pPr fontAlgn="base"/>
            <a:r>
              <a:rPr lang="bs-Cyrl-BA" sz="2400" dirty="0"/>
              <a:t>       </a:t>
            </a:r>
            <a:r>
              <a:rPr lang="sr-Latn-RS" sz="2400" dirty="0" smtClean="0"/>
              <a:t>Сл</a:t>
            </a:r>
            <a:r>
              <a:rPr lang="sr-Latn-RS" sz="2400" dirty="0"/>
              <a:t>. Гласник РС</a:t>
            </a:r>
            <a:r>
              <a:rPr lang="bs-Cyrl-BA" sz="2400" dirty="0"/>
              <a:t>,</a:t>
            </a:r>
            <a:r>
              <a:rPr lang="sr-Latn-RS" sz="2400" dirty="0"/>
              <a:t> 102/12  </a:t>
            </a:r>
            <a:r>
              <a:rPr lang="bs-Cyrl-BA" sz="2400" dirty="0"/>
              <a:t>(од </a:t>
            </a:r>
            <a:r>
              <a:rPr lang="sr-Latn-RS" sz="2400" dirty="0"/>
              <a:t>05.11.2012. год.</a:t>
            </a:r>
            <a:r>
              <a:rPr lang="bs-Cyrl-BA" sz="2400" dirty="0" smtClean="0"/>
              <a:t>)</a:t>
            </a:r>
            <a:endParaRPr lang="en-US" sz="2400" dirty="0" smtClean="0"/>
          </a:p>
          <a:p>
            <a:pPr fontAlgn="base"/>
            <a:endParaRPr lang="en-US" sz="2400" b="1" dirty="0"/>
          </a:p>
          <a:p>
            <a:pPr lvl="0" fontAlgn="base"/>
            <a:r>
              <a:rPr lang="sr-Latn-RS" sz="3200" b="1" dirty="0"/>
              <a:t>Закон о измјенама и допунама закона о заштити од насиља у породици</a:t>
            </a:r>
            <a:r>
              <a:rPr lang="bs-Cyrl-BA" sz="3200" b="1" dirty="0"/>
              <a:t>,</a:t>
            </a:r>
            <a:endParaRPr lang="en-US" sz="3200" b="1" dirty="0"/>
          </a:p>
          <a:p>
            <a:pPr fontAlgn="base"/>
            <a:r>
              <a:rPr lang="bs-Cyrl-BA" sz="2400" b="1" dirty="0"/>
              <a:t>    </a:t>
            </a:r>
            <a:r>
              <a:rPr lang="bs-Cyrl-BA" sz="2400" dirty="0"/>
              <a:t>  </a:t>
            </a:r>
            <a:r>
              <a:rPr lang="sr-Latn-RS" sz="2400" dirty="0" smtClean="0"/>
              <a:t> </a:t>
            </a:r>
            <a:r>
              <a:rPr lang="sr-Latn-RS" sz="2400" dirty="0"/>
              <a:t>Сл. Гласник РС</a:t>
            </a:r>
            <a:r>
              <a:rPr lang="bs-Cyrl-BA" sz="2400" dirty="0"/>
              <a:t>, </a:t>
            </a:r>
            <a:r>
              <a:rPr lang="sr-Latn-RS" sz="2400" dirty="0"/>
              <a:t>број 108/13 </a:t>
            </a:r>
            <a:r>
              <a:rPr lang="bs-Cyrl-BA" sz="2400" dirty="0"/>
              <a:t>(</a:t>
            </a:r>
            <a:r>
              <a:rPr lang="sr-Latn-RS" sz="2400" dirty="0"/>
              <a:t>од 10.12.2013. год.</a:t>
            </a:r>
            <a:r>
              <a:rPr lang="bs-Cyrl-BA" sz="2400" dirty="0" smtClean="0"/>
              <a:t>)</a:t>
            </a:r>
            <a:endParaRPr lang="en-US" sz="2400" dirty="0" smtClean="0"/>
          </a:p>
          <a:p>
            <a:pPr fontAlgn="base"/>
            <a:endParaRPr lang="en-US" sz="2400" b="1" dirty="0"/>
          </a:p>
          <a:p>
            <a:pPr lvl="0" fontAlgn="base"/>
            <a:r>
              <a:rPr lang="sr-Latn-RS" sz="3200" b="1" dirty="0"/>
              <a:t>Закон о измјенама и допунама закона о заштити од насиља у породици </a:t>
            </a:r>
            <a:endParaRPr lang="en-US" sz="3200" b="1" dirty="0"/>
          </a:p>
          <a:p>
            <a:pPr fontAlgn="base"/>
            <a:r>
              <a:rPr lang="bs-Cyrl-BA" sz="2400" b="1" dirty="0"/>
              <a:t>        </a:t>
            </a:r>
            <a:r>
              <a:rPr lang="sr-Latn-RS" sz="2400" dirty="0" smtClean="0"/>
              <a:t>Сл.Гласник </a:t>
            </a:r>
            <a:r>
              <a:rPr lang="sr-Latn-RS" sz="2400" dirty="0"/>
              <a:t>РС</a:t>
            </a:r>
            <a:r>
              <a:rPr lang="bs-Cyrl-BA" sz="2400" dirty="0"/>
              <a:t>, </a:t>
            </a:r>
            <a:r>
              <a:rPr lang="sr-Latn-RS" sz="2400" dirty="0"/>
              <a:t>број 82/15 </a:t>
            </a:r>
            <a:r>
              <a:rPr lang="bs-Cyrl-BA" sz="2400" dirty="0"/>
              <a:t>(</a:t>
            </a:r>
            <a:r>
              <a:rPr lang="sr-Latn-RS" sz="2400" dirty="0"/>
              <a:t>од 06.10.2015. год.</a:t>
            </a:r>
            <a:r>
              <a:rPr lang="bs-Cyrl-BA" sz="2400" dirty="0"/>
              <a:t>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979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4855" y="1066800"/>
            <a:ext cx="813954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sr-Latn-RS" dirty="0"/>
              <a:t> </a:t>
            </a:r>
            <a:r>
              <a:rPr lang="sr-Latn-RS" sz="3600" dirty="0"/>
              <a:t>2.</a:t>
            </a:r>
            <a:r>
              <a:rPr lang="sr-Latn-RS" sz="3600" b="1" dirty="0"/>
              <a:t> Начини збрињавања жртве насиља смјештај у Сигурну кућу</a:t>
            </a:r>
            <a:endParaRPr lang="en-US" sz="3600" dirty="0"/>
          </a:p>
          <a:p>
            <a:pPr fontAlgn="base"/>
            <a:r>
              <a:rPr lang="sr-Latn-RS" sz="3600" b="1" dirty="0"/>
              <a:t>  </a:t>
            </a:r>
            <a:r>
              <a:rPr lang="bs-Cyrl-BA" sz="3600" b="1" dirty="0"/>
              <a:t>    </a:t>
            </a:r>
            <a:r>
              <a:rPr lang="sr-Latn-RS" sz="3600" b="1" dirty="0"/>
              <a:t> </a:t>
            </a:r>
            <a:r>
              <a:rPr lang="bs-Cyrl-BA" sz="3600" b="1" dirty="0" smtClean="0"/>
              <a:t>(</a:t>
            </a:r>
            <a:r>
              <a:rPr lang="sr-Latn-RS" sz="3600" b="1" dirty="0" smtClean="0"/>
              <a:t>Психосоцијална </a:t>
            </a:r>
            <a:r>
              <a:rPr lang="sr-Latn-RS" sz="3600" b="1" dirty="0"/>
              <a:t>подршка </a:t>
            </a:r>
            <a:r>
              <a:rPr lang="sr-Latn-RS" sz="3600" b="1" dirty="0" smtClean="0"/>
              <a:t>и</a:t>
            </a:r>
            <a:endParaRPr lang="bs-Cyrl-BA" sz="3600" b="1" dirty="0" smtClean="0"/>
          </a:p>
          <a:p>
            <a:pPr fontAlgn="base"/>
            <a:r>
              <a:rPr lang="bs-Cyrl-BA" sz="3600" b="1" dirty="0"/>
              <a:t> </a:t>
            </a:r>
            <a:r>
              <a:rPr lang="bs-Cyrl-BA" sz="3600" b="1" dirty="0" smtClean="0"/>
              <a:t>     </a:t>
            </a:r>
            <a:r>
              <a:rPr lang="sr-Latn-RS" sz="3600" b="1" dirty="0" smtClean="0"/>
              <a:t> помоћ</a:t>
            </a:r>
            <a:r>
              <a:rPr lang="bs-Cyrl-BA" sz="3600" b="1" dirty="0" smtClean="0"/>
              <a:t>)</a:t>
            </a:r>
          </a:p>
          <a:p>
            <a:pPr fontAlgn="base"/>
            <a:endParaRPr lang="en-US" sz="3600" dirty="0"/>
          </a:p>
          <a:p>
            <a:pPr algn="just" fontAlgn="base"/>
            <a:r>
              <a:rPr lang="bs-Cyrl-BA" sz="2000" dirty="0" smtClean="0"/>
              <a:t>поступци </a:t>
            </a:r>
            <a:r>
              <a:rPr lang="bs-Cyrl-BA" sz="2000" dirty="0"/>
              <a:t>збрињавања жртве у Сигурну </a:t>
            </a:r>
            <a:r>
              <a:rPr lang="bs-Cyrl-BA" sz="2000" dirty="0" smtClean="0"/>
              <a:t>кућу</a:t>
            </a:r>
            <a:r>
              <a:rPr lang="bs-Cyrl-BA" sz="2000" dirty="0"/>
              <a:t> </a:t>
            </a:r>
            <a:r>
              <a:rPr lang="bs-Cyrl-BA" sz="2000" dirty="0" smtClean="0"/>
              <a:t>опште </a:t>
            </a:r>
            <a:r>
              <a:rPr lang="bs-Cyrl-BA" sz="2000" dirty="0"/>
              <a:t>су познати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2741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33400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3200" b="1" dirty="0"/>
              <a:t>Евиденције и </a:t>
            </a:r>
            <a:r>
              <a:rPr lang="sr-Latn-RS" sz="3200" b="1" dirty="0" smtClean="0"/>
              <a:t>обуке</a:t>
            </a:r>
            <a:r>
              <a:rPr lang="bs-Cyrl-BA" sz="3200" b="1" dirty="0" smtClean="0"/>
              <a:t>:</a:t>
            </a:r>
          </a:p>
          <a:p>
            <a:endParaRPr lang="en-US" sz="3200" dirty="0"/>
          </a:p>
          <a:p>
            <a:pPr lvl="0" fontAlgn="base"/>
            <a:r>
              <a:rPr lang="sr-Latn-RS" sz="3200" b="1" dirty="0"/>
              <a:t>Субјекти заштите дужни су водити и достављати евиденцију Министарству по</a:t>
            </a:r>
            <a:r>
              <a:rPr lang="en-US" sz="3200" b="1" dirty="0" err="1"/>
              <a:t>ро</a:t>
            </a:r>
            <a:r>
              <a:rPr lang="sr-Latn-RS" sz="3200" b="1" dirty="0"/>
              <a:t>дице, омладине и спорта </a:t>
            </a:r>
            <a:r>
              <a:rPr lang="en-US" sz="3200" b="1" dirty="0"/>
              <a:t>- </a:t>
            </a:r>
            <a:r>
              <a:rPr lang="en-US" sz="3200" b="1" dirty="0" err="1"/>
              <a:t>два</a:t>
            </a:r>
            <a:r>
              <a:rPr lang="en-US" sz="3200" b="1" dirty="0"/>
              <a:t> </a:t>
            </a:r>
            <a:r>
              <a:rPr lang="en-US" sz="3200" b="1" dirty="0" err="1"/>
              <a:t>пута</a:t>
            </a:r>
            <a:r>
              <a:rPr lang="en-US" sz="3200" b="1" dirty="0"/>
              <a:t> </a:t>
            </a:r>
            <a:r>
              <a:rPr lang="en-US" sz="3200" b="1" dirty="0" err="1"/>
              <a:t>годишње</a:t>
            </a:r>
            <a:r>
              <a:rPr lang="sr-Latn-RS" sz="3200" b="1" dirty="0" smtClean="0"/>
              <a:t>.</a:t>
            </a:r>
            <a:endParaRPr lang="bs-Cyrl-BA" sz="3200" b="1" dirty="0" smtClean="0"/>
          </a:p>
          <a:p>
            <a:pPr lvl="0" fontAlgn="base"/>
            <a:endParaRPr lang="en-US" sz="3200" dirty="0"/>
          </a:p>
          <a:p>
            <a:r>
              <a:rPr lang="sr-Latn-RS" sz="3200" b="1" dirty="0"/>
              <a:t>Перманентна едукација предвиђена је за све субјекте заштите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2644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533400"/>
            <a:ext cx="5257800" cy="5257800"/>
          </a:xfrm>
        </p:spPr>
        <p:txBody>
          <a:bodyPr>
            <a:noAutofit/>
          </a:bodyPr>
          <a:lstStyle/>
          <a:p>
            <a:pPr lvl="0" fontAlgn="base"/>
            <a:r>
              <a:rPr lang="bs-Cyrl-BA" sz="2600" b="1" dirty="0"/>
              <a:t>Насиље у породици је злочин. Зато,</a:t>
            </a:r>
            <a:endParaRPr lang="en-US" sz="2600" b="1" dirty="0"/>
          </a:p>
          <a:p>
            <a:pPr lvl="0" fontAlgn="base"/>
            <a:r>
              <a:rPr lang="bs-Cyrl-BA" sz="2600" b="1" dirty="0"/>
              <a:t>Субјекти заштите дужни су да приопритетно рјешавају предмете насиља у породици</a:t>
            </a:r>
            <a:endParaRPr lang="en-US" sz="2600" b="1" dirty="0"/>
          </a:p>
          <a:p>
            <a:pPr lvl="0" fontAlgn="base"/>
            <a:r>
              <a:rPr lang="bs-Cyrl-BA" sz="2600" b="1" dirty="0"/>
              <a:t>Идеја водиља је ''НУЛТИ СТЕПЕН ТОЛЕРАНЦИЈЕ НА НАСИЉЕ''</a:t>
            </a:r>
            <a:endParaRPr lang="en-US" sz="2600" b="1" dirty="0"/>
          </a:p>
          <a:p>
            <a:pPr lvl="0" fontAlgn="base"/>
            <a:r>
              <a:rPr lang="bs-Cyrl-BA" sz="2600" b="1" dirty="0"/>
              <a:t>Превентивни програми рада на спречавању насиља у породици, али и оштрија казнена политика према учиниоцима су императив савремених друштава</a:t>
            </a:r>
            <a:endParaRPr lang="en-US" sz="2600" b="1" dirty="0"/>
          </a:p>
          <a:p>
            <a:endParaRPr lang="en-US" sz="2600" b="1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14300"/>
            <a:ext cx="5410200" cy="419100"/>
          </a:xfrm>
        </p:spPr>
        <p:txBody>
          <a:bodyPr>
            <a:noAutofit/>
          </a:bodyPr>
          <a:lstStyle/>
          <a:p>
            <a:r>
              <a:rPr lang="bs-Cyrl-BA" sz="2400" dirty="0" smtClean="0"/>
              <a:t>Умјесто закључка:</a:t>
            </a:r>
            <a:endParaRPr lang="en-US" sz="2400" dirty="0"/>
          </a:p>
        </p:txBody>
      </p:sp>
      <p:pic>
        <p:nvPicPr>
          <p:cNvPr id="4" name="Picture 3" descr="Nasilj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219200"/>
            <a:ext cx="3352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56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ona njega ahahah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"/>
            <a:ext cx="7696200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59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3244334"/>
            <a:ext cx="678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s-Cyrl-BA" sz="3600" b="1" dirty="0"/>
              <a:t>Хвала  </a:t>
            </a:r>
            <a:r>
              <a:rPr lang="bs-Cyrl-BA" sz="3600" b="1"/>
              <a:t>на  </a:t>
            </a:r>
            <a:r>
              <a:rPr lang="bs-Cyrl-BA" sz="3600" b="1" smtClean="0"/>
              <a:t>пажњи...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58555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868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RS" sz="3200" b="1" dirty="0"/>
              <a:t>Главне компоненте </a:t>
            </a:r>
            <a:r>
              <a:rPr lang="sr-Latn-RS" sz="3200" b="1" dirty="0" smtClean="0"/>
              <a:t>Закона</a:t>
            </a:r>
            <a:endParaRPr lang="en-US" sz="3200" b="1" dirty="0" smtClean="0"/>
          </a:p>
          <a:p>
            <a:endParaRPr lang="en-US" sz="3200" b="1" dirty="0"/>
          </a:p>
          <a:p>
            <a:pPr lvl="0" fontAlgn="base"/>
            <a:r>
              <a:rPr lang="sr-Latn-RS" sz="3200" b="1" dirty="0"/>
              <a:t>Основне </a:t>
            </a:r>
            <a:r>
              <a:rPr lang="sr-Latn-RS" sz="3200" b="1" dirty="0" smtClean="0"/>
              <a:t>одредбе</a:t>
            </a:r>
            <a:endParaRPr lang="en-US" sz="3200" b="1" dirty="0" smtClean="0"/>
          </a:p>
          <a:p>
            <a:pPr lvl="0" fontAlgn="base"/>
            <a:endParaRPr lang="en-US" sz="3200" b="1" dirty="0"/>
          </a:p>
          <a:p>
            <a:pPr lvl="0" fontAlgn="base"/>
            <a:r>
              <a:rPr lang="sr-Latn-RS" sz="3200" b="1" dirty="0"/>
              <a:t>Радње насиља у </a:t>
            </a:r>
            <a:r>
              <a:rPr lang="sr-Latn-RS" sz="3200" b="1" dirty="0" smtClean="0"/>
              <a:t>породици</a:t>
            </a:r>
            <a:endParaRPr lang="en-US" sz="3200" b="1" dirty="0" smtClean="0"/>
          </a:p>
          <a:p>
            <a:pPr lvl="0" fontAlgn="base"/>
            <a:endParaRPr lang="en-US" sz="3200" b="1" dirty="0"/>
          </a:p>
          <a:p>
            <a:pPr lvl="0" fontAlgn="base"/>
            <a:r>
              <a:rPr lang="sr-Latn-RS" sz="3200" b="1" dirty="0"/>
              <a:t>Жртве насиља у породици </a:t>
            </a:r>
            <a:endParaRPr lang="en-US" sz="3200" b="1" dirty="0" smtClean="0"/>
          </a:p>
          <a:p>
            <a:pPr lvl="0" fontAlgn="base"/>
            <a:endParaRPr lang="en-US" sz="3200" b="1" dirty="0"/>
          </a:p>
          <a:p>
            <a:pPr lvl="0" fontAlgn="base"/>
            <a:r>
              <a:rPr lang="sr-Latn-RS" sz="3200" b="1" dirty="0"/>
              <a:t>Субјекти заштите </a:t>
            </a:r>
            <a:endParaRPr lang="en-US" sz="3200" b="1" dirty="0" smtClean="0"/>
          </a:p>
          <a:p>
            <a:pPr lvl="0" fontAlgn="base"/>
            <a:r>
              <a:rPr lang="bs-Cyrl-BA" sz="2800" dirty="0" smtClean="0"/>
              <a:t>(</a:t>
            </a:r>
            <a:r>
              <a:rPr lang="bs-Cyrl-BA" sz="2800" dirty="0"/>
              <a:t>одакле и потиче правни основ за поступсње органа старатељства у случајевима породичног насиља)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680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28600"/>
            <a:ext cx="81534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000" b="1" dirty="0"/>
              <a:t>Дакле, према Члану 9, Закона о заштити од насиља у породици, </a:t>
            </a:r>
            <a:endParaRPr lang="en-US" sz="2000" dirty="0"/>
          </a:p>
          <a:p>
            <a:r>
              <a:rPr lang="sr-Cyrl-BA" sz="3000" b="1" dirty="0"/>
              <a:t> </a:t>
            </a:r>
            <a:endParaRPr lang="en-US" sz="3000" b="1" dirty="0"/>
          </a:p>
          <a:p>
            <a:r>
              <a:rPr lang="bs-Cyrl-BA" sz="3000" b="1" dirty="0"/>
              <a:t>''Заштиту, помоћ и подршку жртвама насиља у породици, дужни су пружити: </a:t>
            </a:r>
            <a:endParaRPr lang="bs-Cyrl-BA" sz="3000" b="1" dirty="0" smtClean="0"/>
          </a:p>
          <a:p>
            <a:r>
              <a:rPr lang="bs-Cyrl-BA" sz="3000" b="1" dirty="0" smtClean="0"/>
              <a:t>-припадници </a:t>
            </a:r>
            <a:r>
              <a:rPr lang="bs-Cyrl-BA" sz="3000" b="1" dirty="0"/>
              <a:t>Министарства </a:t>
            </a:r>
            <a:r>
              <a:rPr lang="bs-Cyrl-BA" sz="3000" b="1" dirty="0" smtClean="0"/>
              <a:t>унутрашњих</a:t>
            </a:r>
          </a:p>
          <a:p>
            <a:r>
              <a:rPr lang="bs-Cyrl-BA" sz="3000" b="1" dirty="0"/>
              <a:t>  </a:t>
            </a:r>
            <a:r>
              <a:rPr lang="bs-Cyrl-BA" sz="3000" b="1" dirty="0" smtClean="0"/>
              <a:t>послова </a:t>
            </a:r>
            <a:r>
              <a:rPr lang="bs-Cyrl-BA" sz="3000" dirty="0"/>
              <a:t>(у даљем тексту полиција)</a:t>
            </a:r>
            <a:r>
              <a:rPr lang="bs-Cyrl-BA" sz="3000" b="1" dirty="0"/>
              <a:t>, </a:t>
            </a:r>
            <a:endParaRPr lang="bs-Cyrl-BA" sz="3000" b="1" dirty="0" smtClean="0"/>
          </a:p>
          <a:p>
            <a:r>
              <a:rPr lang="bs-Cyrl-BA" sz="3000" b="1" dirty="0" smtClean="0"/>
              <a:t>-тужилаштво</a:t>
            </a:r>
            <a:r>
              <a:rPr lang="bs-Cyrl-BA" sz="3000" b="1" dirty="0"/>
              <a:t>, </a:t>
            </a:r>
            <a:endParaRPr lang="bs-Cyrl-BA" sz="3000" b="1" dirty="0" smtClean="0"/>
          </a:p>
          <a:p>
            <a:r>
              <a:rPr lang="bs-Cyrl-BA" sz="3000" b="1" u="sng" dirty="0" smtClean="0"/>
              <a:t>центри </a:t>
            </a:r>
            <a:r>
              <a:rPr lang="bs-Cyrl-BA" sz="3000" b="1" u="sng" dirty="0"/>
              <a:t>за социјални рад, односно службе социјалне </a:t>
            </a:r>
            <a:r>
              <a:rPr lang="bs-Cyrl-BA" sz="3000" b="1" u="sng" dirty="0" smtClean="0"/>
              <a:t>заштите</a:t>
            </a:r>
            <a:r>
              <a:rPr lang="bs-Cyrl-BA" sz="3000" b="1" dirty="0" smtClean="0"/>
              <a:t>, </a:t>
            </a:r>
          </a:p>
          <a:p>
            <a:r>
              <a:rPr lang="bs-Cyrl-BA" sz="3000" b="1" dirty="0"/>
              <a:t>-</a:t>
            </a:r>
            <a:r>
              <a:rPr lang="bs-Cyrl-BA" sz="3000" b="1" dirty="0" smtClean="0"/>
              <a:t>здравствене </a:t>
            </a:r>
            <a:r>
              <a:rPr lang="bs-Cyrl-BA" sz="3000" b="1" dirty="0"/>
              <a:t>и образовне установе и надлежни суд (у даљем тексту: </a:t>
            </a:r>
            <a:r>
              <a:rPr lang="bs-Cyrl-BA" sz="3200" b="1" i="1" dirty="0">
                <a:solidFill>
                  <a:srgbClr val="FF0000"/>
                </a:solidFill>
              </a:rPr>
              <a:t>субјекти заштите</a:t>
            </a:r>
            <a:r>
              <a:rPr lang="bs-Cyrl-BA" sz="3200" b="1" dirty="0">
                <a:solidFill>
                  <a:srgbClr val="FF0000"/>
                </a:solidFill>
              </a:rPr>
              <a:t>)''. 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91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868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‘’</a:t>
            </a:r>
            <a:r>
              <a:rPr lang="bs-Cyrl-BA" sz="2800" b="1" dirty="0"/>
              <a:t>Субјекти заштите дужни </a:t>
            </a:r>
            <a:r>
              <a:rPr lang="bs-Cyrl-BA" sz="2800" b="1" dirty="0" smtClean="0"/>
              <a:t>су:</a:t>
            </a:r>
          </a:p>
          <a:p>
            <a:endParaRPr lang="bs-Cyrl-BA" sz="2800" b="1" dirty="0" smtClean="0"/>
          </a:p>
          <a:p>
            <a:r>
              <a:rPr lang="bs-Cyrl-BA" sz="2800" b="1" dirty="0" smtClean="0"/>
              <a:t>* </a:t>
            </a:r>
            <a:r>
              <a:rPr lang="bs-Cyrl-BA" sz="2800" b="1" dirty="0"/>
              <a:t>пружити заштиту, подршку и помоћ жртвама насиља у породици и </a:t>
            </a:r>
            <a:r>
              <a:rPr lang="bs-Cyrl-BA" sz="2800" b="1" u="sng" dirty="0"/>
              <a:t>спријечити понављање насиља,</a:t>
            </a:r>
            <a:r>
              <a:rPr lang="bs-Cyrl-BA" sz="2800" b="1" dirty="0"/>
              <a:t> без обзира на то да ли је против учиниоца покренут кривични или прекршајни поступак'', </a:t>
            </a:r>
            <a:r>
              <a:rPr lang="bs-Cyrl-BA" sz="2800" dirty="0"/>
              <a:t>члан 9, став 2</a:t>
            </a:r>
            <a:endParaRPr lang="en-US" sz="2800" dirty="0"/>
          </a:p>
          <a:p>
            <a:r>
              <a:rPr lang="bs-Cyrl-BA" sz="2800" b="1" dirty="0"/>
              <a:t> </a:t>
            </a:r>
            <a:endParaRPr lang="en-US" sz="2800" dirty="0"/>
          </a:p>
          <a:p>
            <a:pPr marL="457200" indent="-457200">
              <a:buFont typeface="Arial" charset="0"/>
              <a:buChar char="•"/>
            </a:pPr>
            <a:r>
              <a:rPr lang="sr-Cyrl-CS" sz="2800" b="1" dirty="0" smtClean="0"/>
              <a:t>без </a:t>
            </a:r>
            <a:r>
              <a:rPr lang="sr-Cyrl-CS" sz="2800" b="1" dirty="0"/>
              <a:t>одлагања обезбједити </a:t>
            </a:r>
            <a:r>
              <a:rPr lang="sr-Cyrl-CS" sz="2800" b="1" u="sng" dirty="0"/>
              <a:t>хитно рјешавање предмета насиља у породици</a:t>
            </a:r>
            <a:r>
              <a:rPr lang="sr-Cyrl-CS" sz="2800" b="1" dirty="0"/>
              <a:t>, водећи рачуна да су интерес и добробит жртве приоритет у тим поступцима, а нарочито ако је жртва </a:t>
            </a:r>
            <a:r>
              <a:rPr lang="sr-Cyrl-CS" sz="2800" b="1" dirty="0">
                <a:solidFill>
                  <a:srgbClr val="FF0000"/>
                </a:solidFill>
              </a:rPr>
              <a:t>дијете, старије лице, лице са инвалидитетом</a:t>
            </a:r>
            <a:r>
              <a:rPr lang="sr-Cyrl-CS" sz="2800" b="1" dirty="0" smtClean="0"/>
              <a:t>'',  </a:t>
            </a:r>
            <a:r>
              <a:rPr lang="sr-Cyrl-CS" sz="2800" dirty="0"/>
              <a:t>члан 11.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2964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81000"/>
            <a:ext cx="81534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s-Cyrl-BA" sz="2800" b="1" dirty="0"/>
              <a:t>Процедуре рада Тимова у приправности, дефинисали смо интерним актом ''ВОДИЧ КРОЗ РАД ТИМА У ПРИПРАВНОСТИ''.</a:t>
            </a:r>
            <a:endParaRPr lang="en-US" sz="2800" dirty="0"/>
          </a:p>
          <a:p>
            <a:pPr algn="ctr"/>
            <a:r>
              <a:rPr lang="sr-Cyrl-CS" sz="3200" b="1" dirty="0"/>
              <a:t> </a:t>
            </a:r>
            <a:endParaRPr lang="en-US" sz="3200" dirty="0"/>
          </a:p>
          <a:p>
            <a:pPr algn="ctr"/>
            <a:r>
              <a:rPr lang="bs-Cyrl-BA" sz="3200" dirty="0"/>
              <a:t> </a:t>
            </a:r>
            <a:endParaRPr lang="en-US" sz="3200" dirty="0"/>
          </a:p>
          <a:p>
            <a:pPr algn="ctr"/>
            <a:r>
              <a:rPr lang="bs-Cyrl-BA" sz="3600" b="1" dirty="0"/>
              <a:t>ТИМ  ЗА  ПРИПРАВНОСТ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1123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8392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800" b="1" dirty="0" err="1"/>
              <a:t>Правни</a:t>
            </a:r>
            <a:r>
              <a:rPr lang="en-US" sz="2800" b="1" dirty="0"/>
              <a:t> </a:t>
            </a:r>
            <a:r>
              <a:rPr lang="en-US" sz="2800" b="1" dirty="0" err="1" smtClean="0"/>
              <a:t>основ</a:t>
            </a:r>
            <a:endParaRPr lang="bs-Cyrl-BA" sz="2800" b="1" dirty="0" smtClean="0"/>
          </a:p>
          <a:p>
            <a:pPr fontAlgn="base"/>
            <a:endParaRPr lang="en-US" sz="2800" dirty="0"/>
          </a:p>
          <a:p>
            <a:pPr fontAlgn="base"/>
            <a:r>
              <a:rPr lang="sr-Cyrl-BA" sz="2800" b="1" dirty="0"/>
              <a:t>       </a:t>
            </a:r>
            <a:r>
              <a:rPr lang="bs-Cyrl-BA" sz="2800" b="1" dirty="0"/>
              <a:t>Ч</a:t>
            </a:r>
            <a:r>
              <a:rPr lang="en-US" sz="2800" b="1" dirty="0" err="1"/>
              <a:t>лан</a:t>
            </a:r>
            <a:r>
              <a:rPr lang="en-US" sz="2800" b="1" dirty="0"/>
              <a:t> 106. </a:t>
            </a:r>
            <a:r>
              <a:rPr lang="en-US" sz="2800" b="1" dirty="0" err="1"/>
              <a:t>Закона</a:t>
            </a:r>
            <a:r>
              <a:rPr lang="en-US" sz="2800" b="1" dirty="0"/>
              <a:t> о </a:t>
            </a:r>
            <a:r>
              <a:rPr lang="en-US" sz="2800" b="1" dirty="0" err="1"/>
              <a:t>социјалној</a:t>
            </a:r>
            <a:r>
              <a:rPr lang="en-US" sz="2800" b="1" dirty="0"/>
              <a:t> </a:t>
            </a:r>
            <a:r>
              <a:rPr lang="en-US" sz="2800" b="1" dirty="0" err="1"/>
              <a:t>заштити</a:t>
            </a:r>
            <a:r>
              <a:rPr lang="en-US" sz="2800" b="1" dirty="0"/>
              <a:t> РС</a:t>
            </a:r>
            <a:r>
              <a:rPr lang="bs-Cyrl-BA" sz="2800" b="1" dirty="0"/>
              <a:t> дефише приправност као:</a:t>
            </a:r>
            <a:r>
              <a:rPr lang="en-US" sz="2800" b="1" dirty="0"/>
              <a:t>   </a:t>
            </a:r>
            <a:endParaRPr lang="bs-Cyrl-BA" sz="2800" b="1" dirty="0" smtClean="0"/>
          </a:p>
          <a:p>
            <a:pPr fontAlgn="base"/>
            <a:r>
              <a:rPr lang="en-US" sz="2800" b="1" dirty="0" smtClean="0"/>
              <a:t>‘</a:t>
            </a:r>
            <a:r>
              <a:rPr lang="en-US" sz="2800" b="1" dirty="0"/>
              <a:t>’</a:t>
            </a:r>
            <a:r>
              <a:rPr lang="en-US" sz="2800" b="1" dirty="0" err="1"/>
              <a:t>посебан</a:t>
            </a:r>
            <a:r>
              <a:rPr lang="en-US" sz="2800" b="1" dirty="0"/>
              <a:t> </a:t>
            </a:r>
            <a:r>
              <a:rPr lang="en-US" sz="2800" b="1" dirty="0" err="1"/>
              <a:t>облик</a:t>
            </a:r>
            <a:r>
              <a:rPr lang="en-US" sz="2800" b="1" dirty="0"/>
              <a:t> </a:t>
            </a:r>
            <a:r>
              <a:rPr lang="en-US" sz="2800" b="1" dirty="0" err="1"/>
              <a:t>рада</a:t>
            </a:r>
            <a:r>
              <a:rPr lang="en-US" sz="2800" b="1" dirty="0"/>
              <a:t> </a:t>
            </a:r>
            <a:r>
              <a:rPr lang="en-US" sz="2800" b="1" dirty="0" err="1"/>
              <a:t>ван</a:t>
            </a:r>
            <a:r>
              <a:rPr lang="en-US" sz="2800" b="1" dirty="0"/>
              <a:t> </a:t>
            </a:r>
            <a:r>
              <a:rPr lang="en-US" sz="2800" b="1" dirty="0" err="1"/>
              <a:t>радног</a:t>
            </a:r>
            <a:r>
              <a:rPr lang="en-US" sz="2800" b="1" dirty="0"/>
              <a:t> </a:t>
            </a:r>
            <a:r>
              <a:rPr lang="en-US" sz="2800" b="1" dirty="0" err="1"/>
              <a:t>времена</a:t>
            </a:r>
            <a:r>
              <a:rPr lang="en-US" sz="2800" b="1" dirty="0"/>
              <a:t> </a:t>
            </a:r>
            <a:r>
              <a:rPr lang="en-US" sz="2800" b="1" dirty="0" err="1"/>
              <a:t>код</a:t>
            </a:r>
            <a:r>
              <a:rPr lang="en-US" sz="2800" b="1" dirty="0"/>
              <a:t> </a:t>
            </a:r>
            <a:r>
              <a:rPr lang="en-US" sz="2800" b="1" dirty="0" err="1"/>
              <a:t>којег</a:t>
            </a:r>
            <a:r>
              <a:rPr lang="en-US" sz="2800" b="1" dirty="0"/>
              <a:t> </a:t>
            </a:r>
            <a:r>
              <a:rPr lang="en-US" sz="2800" b="1" dirty="0" err="1"/>
              <a:t>запослени</a:t>
            </a:r>
            <a:r>
              <a:rPr lang="en-US" sz="2800" dirty="0"/>
              <a:t> </a:t>
            </a:r>
            <a:r>
              <a:rPr lang="en-US" sz="2800" b="1" dirty="0" err="1"/>
              <a:t>мора</a:t>
            </a:r>
            <a:r>
              <a:rPr lang="en-US" sz="2800" b="1" dirty="0"/>
              <a:t> </a:t>
            </a:r>
            <a:r>
              <a:rPr lang="en-US" sz="2800" b="1" dirty="0" err="1"/>
              <a:t>бити</a:t>
            </a:r>
            <a:r>
              <a:rPr lang="en-US" sz="2800" b="1" dirty="0"/>
              <a:t> </a:t>
            </a:r>
            <a:r>
              <a:rPr lang="en-US" sz="2800" b="1" dirty="0" err="1"/>
              <a:t>стално</a:t>
            </a:r>
            <a:r>
              <a:rPr lang="en-US" sz="2800" b="1" dirty="0"/>
              <a:t> </a:t>
            </a:r>
            <a:r>
              <a:rPr lang="en-US" sz="2800" b="1" dirty="0" err="1"/>
              <a:t>доступан</a:t>
            </a:r>
            <a:r>
              <a:rPr lang="en-US" sz="2800" b="1" dirty="0"/>
              <a:t> </a:t>
            </a:r>
            <a:r>
              <a:rPr lang="en-US" sz="2800" b="1" dirty="0" err="1"/>
              <a:t>да</a:t>
            </a:r>
            <a:r>
              <a:rPr lang="en-US" sz="2800" b="1" dirty="0"/>
              <a:t> </a:t>
            </a:r>
            <a:r>
              <a:rPr lang="en-US" sz="2800" b="1" dirty="0" err="1"/>
              <a:t>би</a:t>
            </a:r>
            <a:r>
              <a:rPr lang="en-US" sz="2800" b="1" dirty="0"/>
              <a:t> </a:t>
            </a:r>
            <a:r>
              <a:rPr lang="en-US" sz="2800" b="1" dirty="0" err="1"/>
              <a:t>извршио</a:t>
            </a:r>
            <a:r>
              <a:rPr lang="en-US" sz="2800" b="1" dirty="0"/>
              <a:t> </a:t>
            </a:r>
            <a:r>
              <a:rPr lang="en-US" sz="2800" b="1" dirty="0" err="1"/>
              <a:t>неодложну</a:t>
            </a:r>
            <a:r>
              <a:rPr lang="en-US" sz="2800" b="1" dirty="0"/>
              <a:t> </a:t>
            </a:r>
            <a:r>
              <a:rPr lang="en-US" sz="2800" b="1" dirty="0" err="1"/>
              <a:t>интервенцију</a:t>
            </a:r>
            <a:r>
              <a:rPr lang="en-US" sz="2800" b="1" dirty="0"/>
              <a:t>’’</a:t>
            </a:r>
            <a:r>
              <a:rPr lang="bs-Cyrl-BA" sz="2800" b="1" dirty="0"/>
              <a:t>.</a:t>
            </a:r>
            <a:endParaRPr lang="en-US" sz="2800" dirty="0"/>
          </a:p>
          <a:p>
            <a:pPr fontAlgn="base"/>
            <a:r>
              <a:rPr lang="bs-Cyrl-BA" sz="2800" b="1" dirty="0"/>
              <a:t> </a:t>
            </a:r>
            <a:endParaRPr lang="en-US" sz="2800" dirty="0"/>
          </a:p>
          <a:p>
            <a:pPr fontAlgn="base"/>
            <a:r>
              <a:rPr lang="en-US" sz="2800" b="1" dirty="0" err="1"/>
              <a:t>Особље</a:t>
            </a:r>
            <a:r>
              <a:rPr lang="en-US" sz="2800" b="1" dirty="0"/>
              <a:t> </a:t>
            </a:r>
            <a:r>
              <a:rPr lang="en-US" sz="2800" b="1" dirty="0" err="1"/>
              <a:t>Тима</a:t>
            </a:r>
            <a:r>
              <a:rPr lang="en-US" sz="2800" b="1" dirty="0"/>
              <a:t> </a:t>
            </a:r>
            <a:r>
              <a:rPr lang="en-US" sz="2800" b="1" dirty="0" err="1"/>
              <a:t>за</a:t>
            </a:r>
            <a:r>
              <a:rPr lang="en-US" sz="2800" b="1" dirty="0"/>
              <a:t> </a:t>
            </a:r>
            <a:r>
              <a:rPr lang="en-US" sz="2800" b="1" dirty="0" err="1"/>
              <a:t>приправност</a:t>
            </a:r>
            <a:endParaRPr lang="en-US" sz="2800" dirty="0"/>
          </a:p>
          <a:p>
            <a:pPr fontAlgn="base"/>
            <a:r>
              <a:rPr lang="bs-Cyrl-BA" sz="2800" dirty="0"/>
              <a:t> </a:t>
            </a:r>
            <a:endParaRPr lang="en-US" sz="2800" dirty="0"/>
          </a:p>
          <a:p>
            <a:pPr lvl="0" fontAlgn="base"/>
            <a:r>
              <a:rPr lang="bs-Cyrl-BA" sz="2800" b="1" dirty="0" smtClean="0"/>
              <a:t>	</a:t>
            </a:r>
            <a:r>
              <a:rPr lang="en-US" sz="2800" b="1" dirty="0" err="1" smtClean="0"/>
              <a:t>Два</a:t>
            </a:r>
            <a:r>
              <a:rPr lang="en-US" sz="2800" b="1" dirty="0" smtClean="0"/>
              <a:t> </a:t>
            </a:r>
            <a:r>
              <a:rPr lang="en-US" sz="2800" b="1" dirty="0" err="1"/>
              <a:t>стручна</a:t>
            </a:r>
            <a:r>
              <a:rPr lang="en-US" sz="2800" b="1" dirty="0"/>
              <a:t> </a:t>
            </a:r>
            <a:r>
              <a:rPr lang="en-US" sz="2800" b="1" dirty="0" err="1"/>
              <a:t>радника</a:t>
            </a:r>
            <a:r>
              <a:rPr lang="en-US" sz="2800" b="1" dirty="0"/>
              <a:t> </a:t>
            </a:r>
            <a:r>
              <a:rPr lang="en-US" sz="2800" b="1" dirty="0" err="1"/>
              <a:t>запослена</a:t>
            </a:r>
            <a:r>
              <a:rPr lang="en-US" sz="2800" b="1" dirty="0"/>
              <a:t> у  ЈУ </a:t>
            </a:r>
            <a:r>
              <a:rPr lang="bs-Cyrl-BA" sz="2800" b="1" dirty="0"/>
              <a:t>''</a:t>
            </a:r>
            <a:r>
              <a:rPr lang="en-US" sz="2800" b="1" dirty="0" err="1"/>
              <a:t>Центар</a:t>
            </a:r>
            <a:r>
              <a:rPr lang="en-US" sz="2800" b="1" dirty="0"/>
              <a:t> </a:t>
            </a:r>
            <a:r>
              <a:rPr lang="en-US" sz="2800" b="1" dirty="0" err="1"/>
              <a:t>за</a:t>
            </a:r>
            <a:r>
              <a:rPr lang="en-US" sz="2800" b="1" dirty="0"/>
              <a:t> </a:t>
            </a:r>
            <a:r>
              <a:rPr lang="en-US" sz="2800" b="1" dirty="0" err="1"/>
              <a:t>социјални</a:t>
            </a:r>
            <a:r>
              <a:rPr lang="en-US" sz="2800" b="1" dirty="0"/>
              <a:t> </a:t>
            </a:r>
            <a:r>
              <a:rPr lang="en-US" sz="2800" b="1" dirty="0" err="1"/>
              <a:t>рад</a:t>
            </a:r>
            <a:r>
              <a:rPr lang="bs-Cyrl-BA" sz="2800" b="1" dirty="0"/>
              <a:t>''</a:t>
            </a:r>
            <a:r>
              <a:rPr lang="en-US" sz="2800" b="1" dirty="0"/>
              <a:t> </a:t>
            </a:r>
            <a:r>
              <a:rPr lang="en-US" sz="2800" b="1" dirty="0" err="1"/>
              <a:t>Бања</a:t>
            </a:r>
            <a:r>
              <a:rPr lang="en-US" sz="2800" b="1" dirty="0"/>
              <a:t> </a:t>
            </a:r>
            <a:r>
              <a:rPr lang="en-US" sz="2800" b="1" dirty="0" err="1"/>
              <a:t>Лука</a:t>
            </a:r>
            <a:r>
              <a:rPr lang="en-US" sz="2800" b="1" dirty="0"/>
              <a:t>.</a:t>
            </a:r>
            <a:r>
              <a:rPr lang="en-US" sz="2800" dirty="0"/>
              <a:t> </a:t>
            </a:r>
          </a:p>
          <a:p>
            <a:pPr lvl="0" fontAlgn="base"/>
            <a:r>
              <a:rPr lang="en-US" sz="2800" dirty="0" err="1"/>
              <a:t>Закон</a:t>
            </a:r>
            <a:r>
              <a:rPr lang="en-US" sz="2800" dirty="0"/>
              <a:t> о </a:t>
            </a:r>
            <a:r>
              <a:rPr lang="en-US" sz="2800" dirty="0" err="1"/>
              <a:t>социјалној</a:t>
            </a:r>
            <a:r>
              <a:rPr lang="en-US" sz="2800" dirty="0"/>
              <a:t> </a:t>
            </a:r>
            <a:r>
              <a:rPr lang="en-US" sz="2800" dirty="0" err="1"/>
              <a:t>заштити</a:t>
            </a:r>
            <a:r>
              <a:rPr lang="en-US" sz="2800" dirty="0"/>
              <a:t> РС </a:t>
            </a:r>
            <a:r>
              <a:rPr lang="en-US" sz="2800" dirty="0" err="1"/>
              <a:t>пропис</a:t>
            </a:r>
            <a:r>
              <a:rPr lang="bs-Cyrl-BA" sz="2800" dirty="0"/>
              <a:t>ује</a:t>
            </a:r>
            <a:r>
              <a:rPr lang="en-US" sz="2800" dirty="0"/>
              <a:t> </a:t>
            </a:r>
            <a:r>
              <a:rPr lang="en-US" sz="2800" dirty="0" err="1"/>
              <a:t>ко</a:t>
            </a:r>
            <a:r>
              <a:rPr lang="en-US" sz="2800" dirty="0"/>
              <a:t> </a:t>
            </a:r>
            <a:r>
              <a:rPr lang="en-US" sz="2800" dirty="0" err="1"/>
              <a:t>су</a:t>
            </a:r>
            <a:r>
              <a:rPr lang="en-US" sz="2800" dirty="0"/>
              <a:t> </a:t>
            </a:r>
            <a:r>
              <a:rPr lang="en-US" sz="2800" dirty="0" err="1"/>
              <a:t>стручни</a:t>
            </a:r>
            <a:r>
              <a:rPr lang="en-US" sz="2800" dirty="0"/>
              <a:t> </a:t>
            </a:r>
            <a:r>
              <a:rPr lang="en-US" sz="2800" dirty="0" err="1"/>
              <a:t>радници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9572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86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/>
              <a:t>Корисници</a:t>
            </a:r>
            <a:endParaRPr lang="en-US" sz="3200" dirty="0"/>
          </a:p>
          <a:p>
            <a:r>
              <a:rPr lang="bs-Cyrl-BA" sz="3200" b="1" dirty="0"/>
              <a:t> </a:t>
            </a:r>
            <a:endParaRPr lang="en-US" sz="3200" dirty="0"/>
          </a:p>
          <a:p>
            <a:pPr lvl="0" fontAlgn="base"/>
            <a:r>
              <a:rPr lang="bs-Cyrl-BA" sz="3200" b="1" dirty="0" smtClean="0"/>
              <a:t>      </a:t>
            </a:r>
            <a:r>
              <a:rPr lang="en-US" sz="3200" b="1" dirty="0" err="1" smtClean="0"/>
              <a:t>Дјеца</a:t>
            </a:r>
            <a:r>
              <a:rPr lang="en-US" sz="3200" b="1" dirty="0"/>
              <a:t>, </a:t>
            </a:r>
            <a:r>
              <a:rPr lang="en-US" sz="3200" b="1" dirty="0" err="1"/>
              <a:t>одрасла</a:t>
            </a:r>
            <a:r>
              <a:rPr lang="en-US" sz="3200" b="1" dirty="0"/>
              <a:t> </a:t>
            </a:r>
            <a:r>
              <a:rPr lang="en-US" sz="3200" b="1" dirty="0" err="1"/>
              <a:t>лица</a:t>
            </a:r>
            <a:r>
              <a:rPr lang="en-US" sz="3200" b="1" dirty="0"/>
              <a:t> </a:t>
            </a:r>
            <a:r>
              <a:rPr lang="en-US" sz="3200" b="1" dirty="0" err="1"/>
              <a:t>или</a:t>
            </a:r>
            <a:r>
              <a:rPr lang="en-US" sz="3200" b="1" dirty="0"/>
              <a:t> </a:t>
            </a:r>
            <a:r>
              <a:rPr lang="en-US" sz="3200" b="1" dirty="0" err="1" smtClean="0"/>
              <a:t>породице</a:t>
            </a:r>
            <a:r>
              <a:rPr lang="bs-Cyrl-BA" sz="3200" b="1" dirty="0" smtClean="0"/>
              <a:t>,</a:t>
            </a:r>
            <a:r>
              <a:rPr lang="en-US" sz="3200" b="1" dirty="0" smtClean="0"/>
              <a:t> </a:t>
            </a:r>
            <a:r>
              <a:rPr lang="en-US" sz="3200" b="1" dirty="0" err="1"/>
              <a:t>које</a:t>
            </a:r>
            <a:r>
              <a:rPr lang="en-US" sz="3200" b="1" dirty="0"/>
              <a:t> </a:t>
            </a:r>
            <a:r>
              <a:rPr lang="en-US" sz="3200" b="1" dirty="0" err="1"/>
              <a:t>изван</a:t>
            </a:r>
            <a:r>
              <a:rPr lang="en-US" sz="3200" b="1" dirty="0"/>
              <a:t> </a:t>
            </a:r>
            <a:r>
              <a:rPr lang="en-US" sz="3200" b="1" dirty="0" err="1"/>
              <a:t>редовног</a:t>
            </a:r>
            <a:r>
              <a:rPr lang="en-US" sz="3200" b="1" dirty="0"/>
              <a:t> </a:t>
            </a:r>
            <a:r>
              <a:rPr lang="en-US" sz="3200" b="1" dirty="0" err="1"/>
              <a:t>радног</a:t>
            </a:r>
            <a:r>
              <a:rPr lang="en-US" sz="3200" b="1" dirty="0"/>
              <a:t> </a:t>
            </a:r>
            <a:r>
              <a:rPr lang="en-US" sz="3200" b="1" dirty="0" err="1"/>
              <a:t>времена</a:t>
            </a:r>
            <a:r>
              <a:rPr lang="en-US" sz="3200" b="1" dirty="0"/>
              <a:t> </a:t>
            </a:r>
            <a:r>
              <a:rPr lang="en-US" sz="3200" b="1" dirty="0" err="1"/>
              <a:t>Центра</a:t>
            </a:r>
            <a:r>
              <a:rPr lang="en-US" sz="3200" b="1" dirty="0"/>
              <a:t> </a:t>
            </a:r>
            <a:r>
              <a:rPr lang="en-US" sz="3200" b="1" dirty="0" err="1" smtClean="0"/>
              <a:t>требају</a:t>
            </a:r>
            <a:r>
              <a:rPr lang="en-US" sz="3200" dirty="0" smtClean="0"/>
              <a:t> </a:t>
            </a:r>
            <a:r>
              <a:rPr lang="en-US" sz="3200" b="1" dirty="0" err="1"/>
              <a:t>услуге</a:t>
            </a:r>
            <a:r>
              <a:rPr lang="en-US" sz="3200" b="1" dirty="0"/>
              <a:t> </a:t>
            </a:r>
            <a:r>
              <a:rPr lang="en-US" sz="3200" b="1" dirty="0" err="1"/>
              <a:t>социјалног</a:t>
            </a:r>
            <a:r>
              <a:rPr lang="en-US" sz="3200" b="1" dirty="0"/>
              <a:t> </a:t>
            </a:r>
            <a:r>
              <a:rPr lang="en-US" sz="3200" b="1" dirty="0" err="1"/>
              <a:t>рада</a:t>
            </a:r>
            <a:r>
              <a:rPr lang="en-US" sz="3200" b="1" dirty="0"/>
              <a:t>,  а </a:t>
            </a:r>
            <a:r>
              <a:rPr lang="en-US" sz="3200" b="1" dirty="0" err="1"/>
              <a:t>због</a:t>
            </a:r>
            <a:r>
              <a:rPr lang="en-US" sz="3200" b="1" dirty="0"/>
              <a:t> </a:t>
            </a:r>
            <a:r>
              <a:rPr lang="en-US" sz="3200" b="1" dirty="0" err="1"/>
              <a:t>посебних</a:t>
            </a:r>
            <a:r>
              <a:rPr lang="en-US" sz="3200" b="1" dirty="0"/>
              <a:t> </a:t>
            </a:r>
            <a:r>
              <a:rPr lang="en-US" sz="3200" b="1" dirty="0" err="1"/>
              <a:t>околности</a:t>
            </a:r>
            <a:r>
              <a:rPr lang="en-US" sz="3200" b="1" dirty="0"/>
              <a:t> </a:t>
            </a:r>
            <a:r>
              <a:rPr lang="en-US" sz="3200" b="1" dirty="0" err="1"/>
              <a:t>које</a:t>
            </a:r>
            <a:r>
              <a:rPr lang="en-US" sz="3200" b="1" dirty="0"/>
              <a:t> </a:t>
            </a:r>
            <a:r>
              <a:rPr lang="en-US" sz="3200" b="1" dirty="0" err="1"/>
              <a:t>захтјева</a:t>
            </a:r>
            <a:r>
              <a:rPr lang="bs-Cyrl-BA" sz="3200" b="1" dirty="0"/>
              <a:t>ј</a:t>
            </a:r>
            <a:r>
              <a:rPr lang="en-US" sz="3200" b="1" dirty="0"/>
              <a:t>у </a:t>
            </a:r>
            <a:r>
              <a:rPr lang="en-US" sz="3200" b="1" dirty="0" err="1"/>
              <a:t>неодложно</a:t>
            </a:r>
            <a:r>
              <a:rPr lang="en-US" sz="3200" b="1" dirty="0"/>
              <a:t> </a:t>
            </a:r>
            <a:r>
              <a:rPr lang="en-US" sz="3200" b="1" dirty="0" err="1"/>
              <a:t>поступање</a:t>
            </a:r>
            <a:r>
              <a:rPr lang="en-US" sz="3200" b="1" dirty="0"/>
              <a:t>.</a:t>
            </a:r>
            <a:r>
              <a:rPr lang="en-US" sz="3200" dirty="0"/>
              <a:t> </a:t>
            </a:r>
            <a:endParaRPr lang="bs-Cyrl-BA" sz="3200" dirty="0" smtClean="0"/>
          </a:p>
          <a:p>
            <a:pPr lvl="0" fontAlgn="base"/>
            <a:endParaRPr lang="en-US" sz="3200" dirty="0"/>
          </a:p>
          <a:p>
            <a:pPr lvl="0" fontAlgn="base"/>
            <a:r>
              <a:rPr lang="sr-Cyrl-CS" sz="3200" b="1" dirty="0" smtClean="0"/>
              <a:t>      Дијете</a:t>
            </a:r>
            <a:r>
              <a:rPr lang="sr-Cyrl-CS" sz="3200" b="1" dirty="0"/>
              <a:t>, старије лице, лице са инвалидитетом су приоритети у поступању и уживају посебну </a:t>
            </a:r>
            <a:r>
              <a:rPr lang="sr-Cyrl-CS" sz="3200" b="1" dirty="0" smtClean="0"/>
              <a:t>заштиту!!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1808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6106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Основни</a:t>
            </a:r>
            <a:r>
              <a:rPr lang="en-US" sz="2800" b="1" dirty="0"/>
              <a:t> </a:t>
            </a:r>
            <a:r>
              <a:rPr lang="en-US" sz="2800" b="1" dirty="0" err="1"/>
              <a:t>задатак</a:t>
            </a:r>
            <a:r>
              <a:rPr lang="en-US" sz="2800" b="1" dirty="0"/>
              <a:t> </a:t>
            </a:r>
            <a:r>
              <a:rPr lang="en-US" sz="2800" b="1" dirty="0" err="1"/>
              <a:t>Тима</a:t>
            </a:r>
            <a:r>
              <a:rPr lang="en-US" sz="2800" b="1" dirty="0"/>
              <a:t> </a:t>
            </a:r>
            <a:r>
              <a:rPr lang="bs-Cyrl-BA" sz="2800" b="1" dirty="0"/>
              <a:t>у</a:t>
            </a:r>
            <a:r>
              <a:rPr lang="en-US" sz="2800" b="1" dirty="0"/>
              <a:t> </a:t>
            </a:r>
            <a:r>
              <a:rPr lang="en-US" sz="2800" b="1" dirty="0" err="1"/>
              <a:t>приправност</a:t>
            </a:r>
            <a:r>
              <a:rPr lang="bs-Cyrl-BA" sz="2800" b="1" dirty="0"/>
              <a:t>и: </a:t>
            </a:r>
            <a:endParaRPr lang="en-US" sz="2800" dirty="0"/>
          </a:p>
          <a:p>
            <a:r>
              <a:rPr lang="bs-Cyrl-BA" sz="2600" dirty="0"/>
              <a:t> </a:t>
            </a:r>
            <a:endParaRPr lang="en-US" sz="2600" dirty="0"/>
          </a:p>
          <a:p>
            <a:r>
              <a:rPr lang="en-US" sz="2600" b="1" dirty="0" err="1"/>
              <a:t>Пружање</a:t>
            </a:r>
            <a:r>
              <a:rPr lang="en-US" sz="2600" b="1" dirty="0"/>
              <a:t> </a:t>
            </a:r>
            <a:r>
              <a:rPr lang="en-US" sz="2600" b="1" dirty="0" err="1"/>
              <a:t>помоћи</a:t>
            </a:r>
            <a:r>
              <a:rPr lang="en-US" sz="2600" b="1" dirty="0"/>
              <a:t> </a:t>
            </a:r>
            <a:r>
              <a:rPr lang="en-US" sz="2600" b="1" dirty="0" err="1"/>
              <a:t>корисницима</a:t>
            </a:r>
            <a:r>
              <a:rPr lang="en-US" sz="2600" b="1" dirty="0"/>
              <a:t> </a:t>
            </a:r>
            <a:r>
              <a:rPr lang="bs-Cyrl-BA" sz="2600" b="1" dirty="0"/>
              <a:t>у стању социјалне </a:t>
            </a:r>
            <a:r>
              <a:rPr lang="bs-Cyrl-BA" sz="2600" b="1" dirty="0" smtClean="0"/>
              <a:t>потребе, </a:t>
            </a:r>
            <a:r>
              <a:rPr lang="en-US" sz="2600" b="1" dirty="0" err="1"/>
              <a:t>условљене</a:t>
            </a:r>
            <a:r>
              <a:rPr lang="en-US" sz="2600" b="1" dirty="0"/>
              <a:t> </a:t>
            </a:r>
            <a:r>
              <a:rPr lang="en-US" sz="2600" b="1" dirty="0" err="1">
                <a:solidFill>
                  <a:srgbClr val="FF0000"/>
                </a:solidFill>
              </a:rPr>
              <a:t>посебним</a:t>
            </a:r>
            <a:r>
              <a:rPr lang="en-US" sz="2600" b="1" dirty="0">
                <a:solidFill>
                  <a:srgbClr val="FF0000"/>
                </a:solidFill>
              </a:rPr>
              <a:t> </a:t>
            </a:r>
            <a:r>
              <a:rPr lang="en-US" sz="2600" b="1" dirty="0" err="1">
                <a:solidFill>
                  <a:srgbClr val="FF0000"/>
                </a:solidFill>
              </a:rPr>
              <a:t>околностима</a:t>
            </a:r>
            <a:r>
              <a:rPr lang="en-US" sz="2600" b="1" dirty="0">
                <a:solidFill>
                  <a:srgbClr val="FF0000"/>
                </a:solidFill>
              </a:rPr>
              <a:t> </a:t>
            </a:r>
            <a:r>
              <a:rPr lang="en-US" sz="2600" b="1" dirty="0" err="1">
                <a:solidFill>
                  <a:srgbClr val="FF0000"/>
                </a:solidFill>
              </a:rPr>
              <a:t>или</a:t>
            </a:r>
            <a:r>
              <a:rPr lang="en-US" sz="2600" b="1" dirty="0">
                <a:solidFill>
                  <a:srgbClr val="FF0000"/>
                </a:solidFill>
              </a:rPr>
              <a:t> </a:t>
            </a:r>
            <a:r>
              <a:rPr lang="en-US" sz="2600" b="1" dirty="0" err="1">
                <a:solidFill>
                  <a:srgbClr val="FF0000"/>
                </a:solidFill>
              </a:rPr>
              <a:t>хитним</a:t>
            </a:r>
            <a:r>
              <a:rPr lang="en-US" sz="2600" b="1" dirty="0">
                <a:solidFill>
                  <a:srgbClr val="FF0000"/>
                </a:solidFill>
              </a:rPr>
              <a:t> </a:t>
            </a:r>
            <a:r>
              <a:rPr lang="en-US" sz="2600" b="1" dirty="0" err="1">
                <a:solidFill>
                  <a:srgbClr val="FF0000"/>
                </a:solidFill>
              </a:rPr>
              <a:t>ситуацијама</a:t>
            </a:r>
            <a:r>
              <a:rPr lang="sr-Cyrl-CS" sz="2600" b="1" dirty="0"/>
              <a:t>, </a:t>
            </a:r>
            <a:r>
              <a:rPr lang="en-US" sz="2600" b="1" dirty="0" err="1"/>
              <a:t>кроз</a:t>
            </a:r>
            <a:r>
              <a:rPr lang="en-US" sz="2600" b="1" dirty="0"/>
              <a:t> </a:t>
            </a:r>
            <a:r>
              <a:rPr lang="en-US" sz="2600" b="1" dirty="0" err="1"/>
              <a:t>услуге</a:t>
            </a:r>
            <a:r>
              <a:rPr lang="en-US" sz="2600" b="1" dirty="0"/>
              <a:t> </a:t>
            </a:r>
            <a:r>
              <a:rPr lang="en-US" sz="2600" b="1" dirty="0" err="1"/>
              <a:t>социјалног</a:t>
            </a:r>
            <a:r>
              <a:rPr lang="en-US" sz="2600" b="1" dirty="0"/>
              <a:t> </a:t>
            </a:r>
            <a:r>
              <a:rPr lang="en-US" sz="2600" b="1" dirty="0" err="1"/>
              <a:t>рада</a:t>
            </a:r>
            <a:r>
              <a:rPr lang="bs-Cyrl-BA" sz="2600" b="1" dirty="0"/>
              <a:t>, а</a:t>
            </a:r>
            <a:r>
              <a:rPr lang="en-US" sz="2600" b="1" dirty="0"/>
              <a:t> </a:t>
            </a:r>
            <a:r>
              <a:rPr lang="en-US" sz="2600" b="1" dirty="0" err="1"/>
              <a:t>изван</a:t>
            </a:r>
            <a:r>
              <a:rPr lang="en-US" sz="2600" b="1" dirty="0"/>
              <a:t> </a:t>
            </a:r>
            <a:r>
              <a:rPr lang="en-US" sz="2600" b="1" dirty="0" err="1"/>
              <a:t>радног</a:t>
            </a:r>
            <a:r>
              <a:rPr lang="en-US" sz="2600" dirty="0"/>
              <a:t> </a:t>
            </a:r>
            <a:r>
              <a:rPr lang="en-US" sz="2600" b="1" dirty="0" err="1"/>
              <a:t>времена</a:t>
            </a:r>
            <a:r>
              <a:rPr lang="en-US" sz="2600" b="1" dirty="0"/>
              <a:t> </a:t>
            </a:r>
            <a:r>
              <a:rPr lang="en-US" sz="2600" b="1" dirty="0" err="1"/>
              <a:t>Центр</a:t>
            </a:r>
            <a:r>
              <a:rPr lang="bs-Cyrl-BA" sz="2600" b="1" dirty="0"/>
              <a:t>а.</a:t>
            </a:r>
            <a:endParaRPr lang="en-US" sz="2600" dirty="0"/>
          </a:p>
          <a:p>
            <a:r>
              <a:rPr lang="sr-Cyrl-CS" sz="2600" b="1" dirty="0"/>
              <a:t> </a:t>
            </a:r>
            <a:endParaRPr lang="en-US" sz="2600" dirty="0"/>
          </a:p>
          <a:p>
            <a:r>
              <a:rPr lang="bs-Cyrl-BA" sz="2400" dirty="0"/>
              <a:t>Према </a:t>
            </a:r>
            <a:r>
              <a:rPr lang="bs-Cyrl-BA" sz="2400" i="1" dirty="0"/>
              <a:t>Водичу</a:t>
            </a:r>
            <a:r>
              <a:rPr lang="bs-Cyrl-BA" sz="2400" dirty="0"/>
              <a:t> </a:t>
            </a:r>
            <a:r>
              <a:rPr lang="bs-Cyrl-BA" sz="2400" dirty="0" smtClean="0"/>
              <a:t>,</a:t>
            </a:r>
            <a:endParaRPr lang="en-US" sz="2400" dirty="0"/>
          </a:p>
          <a:p>
            <a:r>
              <a:rPr lang="en-US" sz="2600" b="1" dirty="0" err="1"/>
              <a:t>Посебне</a:t>
            </a:r>
            <a:r>
              <a:rPr lang="en-US" sz="2600" b="1" dirty="0"/>
              <a:t> </a:t>
            </a:r>
            <a:r>
              <a:rPr lang="en-US" sz="2600" b="1" dirty="0" err="1"/>
              <a:t>околности</a:t>
            </a:r>
            <a:r>
              <a:rPr lang="en-US" sz="2600" b="1" dirty="0"/>
              <a:t> </a:t>
            </a:r>
            <a:r>
              <a:rPr lang="en-US" sz="2600" b="1" dirty="0" err="1"/>
              <a:t>или</a:t>
            </a:r>
            <a:r>
              <a:rPr lang="en-US" sz="2600" b="1" dirty="0"/>
              <a:t> </a:t>
            </a:r>
            <a:r>
              <a:rPr lang="en-US" sz="2600" b="1" dirty="0" err="1"/>
              <a:t>хитне</a:t>
            </a:r>
            <a:r>
              <a:rPr lang="en-US" sz="2600" b="1" dirty="0"/>
              <a:t> </a:t>
            </a:r>
            <a:r>
              <a:rPr lang="en-US" sz="2600" b="1" dirty="0" err="1" smtClean="0"/>
              <a:t>ситуације</a:t>
            </a:r>
            <a:r>
              <a:rPr lang="bs-Cyrl-BA" sz="2600" b="1" dirty="0" smtClean="0"/>
              <a:t> су:</a:t>
            </a:r>
            <a:endParaRPr lang="en-US" sz="2600" dirty="0"/>
          </a:p>
          <a:p>
            <a:pPr marL="457200" lvl="0" indent="-457200" fontAlgn="base">
              <a:buFont typeface="Arial" panose="020B0604020202020204" pitchFamily="34" charset="0"/>
              <a:buChar char="•"/>
            </a:pPr>
            <a:r>
              <a:rPr lang="en-US" sz="2600" b="1" dirty="0" err="1"/>
              <a:t>Насиље</a:t>
            </a:r>
            <a:r>
              <a:rPr lang="en-US" sz="2600" b="1" dirty="0"/>
              <a:t> у </a:t>
            </a:r>
            <a:r>
              <a:rPr lang="en-US" sz="2600" b="1" dirty="0" err="1"/>
              <a:t>породици</a:t>
            </a:r>
            <a:r>
              <a:rPr lang="en-US" sz="2600" b="1" dirty="0"/>
              <a:t> </a:t>
            </a:r>
            <a:r>
              <a:rPr lang="en-US" sz="2600" b="1" dirty="0" err="1"/>
              <a:t>или</a:t>
            </a:r>
            <a:r>
              <a:rPr lang="en-US" sz="2600" b="1" dirty="0"/>
              <a:t> </a:t>
            </a:r>
            <a:r>
              <a:rPr lang="en-US" sz="2600" b="1" dirty="0" err="1"/>
              <a:t>породичној</a:t>
            </a:r>
            <a:r>
              <a:rPr lang="en-US" sz="2600" b="1" dirty="0"/>
              <a:t> </a:t>
            </a:r>
            <a:r>
              <a:rPr lang="en-US" sz="2600" b="1" dirty="0" err="1"/>
              <a:t>заједници</a:t>
            </a:r>
            <a:r>
              <a:rPr lang="en-US" sz="2600" dirty="0"/>
              <a:t> </a:t>
            </a:r>
          </a:p>
          <a:p>
            <a:pPr marL="457200" lvl="0" indent="-457200" fontAlgn="base">
              <a:buFont typeface="Arial" panose="020B0604020202020204" pitchFamily="34" charset="0"/>
              <a:buChar char="•"/>
            </a:pPr>
            <a:r>
              <a:rPr lang="en-US" sz="2600" b="1" dirty="0" err="1"/>
              <a:t>Смејштај</a:t>
            </a:r>
            <a:r>
              <a:rPr lang="en-US" sz="2600" b="1" dirty="0"/>
              <a:t> у </a:t>
            </a:r>
            <a:r>
              <a:rPr lang="en-US" sz="2600" b="1" dirty="0" err="1"/>
              <a:t>прихватне</a:t>
            </a:r>
            <a:r>
              <a:rPr lang="en-US" sz="2600" b="1" dirty="0"/>
              <a:t> </a:t>
            </a:r>
            <a:r>
              <a:rPr lang="en-US" sz="2600" b="1" dirty="0" err="1"/>
              <a:t>станице</a:t>
            </a:r>
            <a:r>
              <a:rPr lang="en-US" sz="2600" b="1" dirty="0"/>
              <a:t> </a:t>
            </a:r>
            <a:r>
              <a:rPr lang="en-US" sz="2600" b="1" dirty="0" err="1"/>
              <a:t>дјецу</a:t>
            </a:r>
            <a:r>
              <a:rPr lang="en-US" sz="2600" b="1" dirty="0"/>
              <a:t> </a:t>
            </a:r>
            <a:r>
              <a:rPr lang="en-US" sz="2600" b="1" dirty="0" err="1"/>
              <a:t>или</a:t>
            </a:r>
            <a:r>
              <a:rPr lang="en-US" sz="2600" b="1" dirty="0"/>
              <a:t> </a:t>
            </a:r>
            <a:r>
              <a:rPr lang="en-US" sz="2600" b="1" dirty="0" err="1"/>
              <a:t>одрасле</a:t>
            </a:r>
            <a:r>
              <a:rPr lang="bs-Latn-BA" sz="2600" b="1" dirty="0"/>
              <a:t>.</a:t>
            </a:r>
            <a:endParaRPr lang="en-US" sz="2600" dirty="0"/>
          </a:p>
          <a:p>
            <a:pPr marL="457200" lvl="0" indent="-457200" fontAlgn="base">
              <a:buFont typeface="Arial" panose="020B0604020202020204" pitchFamily="34" charset="0"/>
              <a:buChar char="•"/>
            </a:pPr>
            <a:r>
              <a:rPr lang="en-US" sz="2600" b="1" dirty="0" err="1"/>
              <a:t>Подршка</a:t>
            </a:r>
            <a:r>
              <a:rPr lang="en-US" sz="2600" b="1" dirty="0"/>
              <a:t> </a:t>
            </a:r>
            <a:r>
              <a:rPr lang="en-US" sz="2600" b="1" dirty="0" err="1"/>
              <a:t>при</a:t>
            </a:r>
            <a:r>
              <a:rPr lang="en-US" sz="2600" b="1" dirty="0"/>
              <a:t> </a:t>
            </a:r>
            <a:r>
              <a:rPr lang="en-US" sz="2600" b="1" dirty="0" err="1"/>
              <a:t>смјештају</a:t>
            </a:r>
            <a:r>
              <a:rPr lang="en-US" sz="2600" b="1" dirty="0"/>
              <a:t> </a:t>
            </a:r>
            <a:r>
              <a:rPr lang="en-US" sz="2600" b="1" dirty="0" err="1"/>
              <a:t>на</a:t>
            </a:r>
            <a:r>
              <a:rPr lang="en-US" sz="2600" b="1" dirty="0"/>
              <a:t> б</a:t>
            </a:r>
            <a:r>
              <a:rPr lang="sr-Cyrl-BA" sz="2600" b="1" dirty="0"/>
              <a:t>о</a:t>
            </a:r>
            <a:r>
              <a:rPr lang="en-US" sz="2600" b="1" dirty="0" err="1"/>
              <a:t>лничко</a:t>
            </a:r>
            <a:r>
              <a:rPr lang="en-US" sz="2600" b="1" dirty="0"/>
              <a:t> </a:t>
            </a:r>
            <a:r>
              <a:rPr lang="en-US" sz="2600" b="1" dirty="0" err="1"/>
              <a:t>лијечење</a:t>
            </a:r>
            <a:r>
              <a:rPr lang="en-US" sz="2600" b="1" dirty="0"/>
              <a:t>  </a:t>
            </a:r>
            <a:r>
              <a:rPr lang="en-US" sz="2600" b="1" dirty="0" err="1"/>
              <a:t>на</a:t>
            </a:r>
            <a:r>
              <a:rPr lang="en-US" sz="2600" b="1" dirty="0"/>
              <a:t> </a:t>
            </a:r>
            <a:r>
              <a:rPr lang="en-US" sz="2600" b="1" dirty="0" err="1"/>
              <a:t>Клинику</a:t>
            </a:r>
            <a:r>
              <a:rPr lang="en-US" sz="2600" b="1" dirty="0"/>
              <a:t> </a:t>
            </a:r>
            <a:r>
              <a:rPr lang="en-US" sz="2600" b="1" dirty="0" err="1"/>
              <a:t>за</a:t>
            </a:r>
            <a:r>
              <a:rPr lang="en-US" sz="2600" b="1" dirty="0"/>
              <a:t> </a:t>
            </a:r>
            <a:r>
              <a:rPr lang="en-US" sz="2600" b="1" dirty="0" err="1"/>
              <a:t>психијатрију</a:t>
            </a:r>
            <a:r>
              <a:rPr lang="en-US" sz="2600" dirty="0"/>
              <a:t> </a:t>
            </a:r>
            <a:r>
              <a:rPr lang="sr-Latn-BA" sz="2600" dirty="0"/>
              <a:t>.</a:t>
            </a:r>
            <a:endParaRPr lang="en-US" sz="2600" dirty="0"/>
          </a:p>
          <a:p>
            <a:pPr marL="457200" lvl="0" indent="-457200" fontAlgn="base">
              <a:buFont typeface="Arial" panose="020B0604020202020204" pitchFamily="34" charset="0"/>
              <a:buChar char="•"/>
            </a:pPr>
            <a:r>
              <a:rPr lang="en-US" sz="2600" b="1" dirty="0" err="1"/>
              <a:t>Мониторинг</a:t>
            </a:r>
            <a:r>
              <a:rPr lang="en-US" sz="2600" b="1" dirty="0"/>
              <a:t> </a:t>
            </a:r>
            <a:r>
              <a:rPr lang="en-US" sz="2600" b="1" dirty="0" err="1"/>
              <a:t>личних</a:t>
            </a:r>
            <a:r>
              <a:rPr lang="en-US" sz="2600" b="1" dirty="0"/>
              <a:t> </a:t>
            </a:r>
            <a:r>
              <a:rPr lang="en-US" sz="2600" b="1" dirty="0" err="1"/>
              <a:t>контаката</a:t>
            </a:r>
            <a:r>
              <a:rPr lang="en-US" sz="2600" b="1" dirty="0"/>
              <a:t> </a:t>
            </a:r>
            <a:r>
              <a:rPr lang="en-US" sz="2600" b="1" dirty="0" err="1"/>
              <a:t>родитеља</a:t>
            </a:r>
            <a:r>
              <a:rPr lang="en-US" sz="2600" b="1" dirty="0"/>
              <a:t> и </a:t>
            </a:r>
            <a:r>
              <a:rPr lang="en-US" sz="2600" b="1" dirty="0" err="1"/>
              <a:t>дјеце</a:t>
            </a:r>
            <a:r>
              <a:rPr lang="bs-Latn-BA" sz="2600" b="1" dirty="0"/>
              <a:t>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85712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177</TotalTime>
  <Words>740</Words>
  <Application>Microsoft Office PowerPoint</Application>
  <PresentationFormat>On-screen Show (4:3)</PresentationFormat>
  <Paragraphs>175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Умјесто закључка: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19</cp:revision>
  <dcterms:created xsi:type="dcterms:W3CDTF">2018-06-26T08:30:57Z</dcterms:created>
  <dcterms:modified xsi:type="dcterms:W3CDTF">2018-06-26T11:31:36Z</dcterms:modified>
</cp:coreProperties>
</file>