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7"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p:scale>
          <a:sx n="100" d="100"/>
          <a:sy n="100" d="100"/>
        </p:scale>
        <p:origin x="-99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smtClean="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s-Latn-BA" noProof="0" smtClean="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5</a:t>
            </a:fld>
            <a:endParaRPr lang="bs-Latn-BA" altLang="sr-Latn-RS" sz="1200"/>
          </a:p>
        </p:txBody>
      </p:sp>
    </p:spTree>
    <p:extLst>
      <p:ext uri="{BB962C8B-B14F-4D97-AF65-F5344CB8AC3E}">
        <p14:creationId xmlns:p14="http://schemas.microsoft.com/office/powerpoint/2010/main" val="4233872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smtClean="0"/>
              <a:t>Sarajevo, 21.03.2018. godine  </a:t>
            </a:r>
            <a:endParaRPr lang="en-US" altLang="sr-Latn-RS" sz="1800" b="0" dirty="0"/>
          </a:p>
        </p:txBody>
      </p:sp>
      <p:sp>
        <p:nvSpPr>
          <p:cNvPr id="4099" name="Rectangle 2"/>
          <p:cNvSpPr>
            <a:spLocks noGrp="1" noChangeArrowheads="1"/>
          </p:cNvSpPr>
          <p:nvPr>
            <p:ph type="ctrTitle"/>
          </p:nvPr>
        </p:nvSpPr>
        <p:spPr>
          <a:xfrm>
            <a:off x="685800" y="1981200"/>
            <a:ext cx="7696200" cy="1295400"/>
          </a:xfrm>
        </p:spPr>
        <p:txBody>
          <a:bodyPr/>
          <a:lstStyle/>
          <a:p>
            <a:r>
              <a:rPr lang="hr-BA" altLang="sr-Latn-RS" sz="3000" dirty="0" smtClean="0"/>
              <a:t>SUDAČKA KONTROLA OGRANIČAVANJA TEMELJNIH LJUDSKIH PRAVA I OSNOVNIH SLOBODA U POSTUPKU IZDAVANJA NAREDBI ZA PROVOĐENJE POSEBNIH ISTRAŽNIH RADNJI</a:t>
            </a:r>
            <a:br>
              <a:rPr lang="hr-BA" altLang="sr-Latn-RS" sz="3000" dirty="0" smtClean="0"/>
            </a:br>
            <a:r>
              <a:rPr lang="hr-BA" altLang="sr-Latn-RS" sz="3200" dirty="0" smtClean="0"/>
              <a:t/>
            </a:r>
            <a:br>
              <a:rPr lang="hr-BA" altLang="sr-Latn-RS" sz="3200" dirty="0" smtClean="0"/>
            </a:br>
            <a:r>
              <a:rPr lang="hr-BA" altLang="sr-Latn-RS" sz="2400" dirty="0" smtClean="0"/>
              <a:t>Sudija Suda BiH Hilmo Vučinić</a:t>
            </a:r>
            <a:br>
              <a:rPr lang="hr-BA" altLang="sr-Latn-RS" sz="2400" dirty="0" smtClean="0"/>
            </a:br>
            <a:r>
              <a:rPr lang="hr-BA" altLang="sr-Latn-RS" sz="2400" dirty="0" smtClean="0"/>
              <a:t/>
            </a:r>
            <a:br>
              <a:rPr lang="hr-BA" altLang="sr-Latn-RS" sz="2400" dirty="0" smtClean="0"/>
            </a:br>
            <a:endParaRPr lang="en-US" altLang="sr-Latn-R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Da li je miješanje neophodno u demokratskom društvu?</a:t>
            </a:r>
            <a:endParaRPr lang="hr-BA" dirty="0"/>
          </a:p>
        </p:txBody>
      </p:sp>
      <p:sp>
        <p:nvSpPr>
          <p:cNvPr id="3" name="Content Placeholder 2"/>
          <p:cNvSpPr>
            <a:spLocks noGrp="1"/>
          </p:cNvSpPr>
          <p:nvPr>
            <p:ph idx="1"/>
          </p:nvPr>
        </p:nvSpPr>
        <p:spPr/>
        <p:txBody>
          <a:bodyPr/>
          <a:lstStyle/>
          <a:p>
            <a:r>
              <a:rPr lang="hr-BA" dirty="0" smtClean="0"/>
              <a:t>Završna faza testa za član 8. je određenje da li je miješanje neophodno u demokratskom društvu.</a:t>
            </a:r>
          </a:p>
          <a:p>
            <a:r>
              <a:rPr lang="hr-BA" dirty="0" smtClean="0"/>
              <a:t>U smislu značenja termina neophodno sud je u predmetu Handyside protiv Ujedinjenog Kraljevstva objasnio da mada :</a:t>
            </a:r>
          </a:p>
          <a:p>
            <a:pPr marL="0" indent="0" algn="ctr">
              <a:buNone/>
            </a:pPr>
            <a:r>
              <a:rPr lang="hr-BA" i="1" dirty="0" smtClean="0"/>
              <a:t>„... Ne znači isto što i nezamjenljivo, nema ni fleksibilnost izraza kao što su „prihvatljivo”, „uobičajeno”, „korisno”, „razumno” ili „pažljivo” </a:t>
            </a:r>
          </a:p>
        </p:txBody>
      </p:sp>
    </p:spTree>
    <p:extLst>
      <p:ext uri="{BB962C8B-B14F-4D97-AF65-F5344CB8AC3E}">
        <p14:creationId xmlns:p14="http://schemas.microsoft.com/office/powerpoint/2010/main" val="10667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908720"/>
            <a:ext cx="7772400" cy="72008"/>
          </a:xfrm>
        </p:spPr>
        <p:txBody>
          <a:bodyPr/>
          <a:lstStyle/>
          <a:p>
            <a:endParaRPr lang="hr-BA"/>
          </a:p>
        </p:txBody>
      </p:sp>
      <p:sp>
        <p:nvSpPr>
          <p:cNvPr id="3" name="Content Placeholder 2"/>
          <p:cNvSpPr>
            <a:spLocks noGrp="1"/>
          </p:cNvSpPr>
          <p:nvPr>
            <p:ph idx="1"/>
          </p:nvPr>
        </p:nvSpPr>
        <p:spPr>
          <a:xfrm>
            <a:off x="683568" y="1628800"/>
            <a:ext cx="7772400" cy="3886200"/>
          </a:xfrm>
        </p:spPr>
        <p:txBody>
          <a:bodyPr/>
          <a:lstStyle/>
          <a:p>
            <a:r>
              <a:rPr lang="hr-BA" dirty="0"/>
              <a:t>U </a:t>
            </a:r>
            <a:r>
              <a:rPr lang="hr-BA" dirty="0" smtClean="0"/>
              <a:t>predmetu Olson protiv Švedske:</a:t>
            </a:r>
          </a:p>
          <a:p>
            <a:pPr marL="0" indent="0">
              <a:buNone/>
            </a:pPr>
            <a:r>
              <a:rPr lang="hr-BA" dirty="0" smtClean="0"/>
              <a:t>„... </a:t>
            </a:r>
            <a:r>
              <a:rPr lang="hr-BA" i="1" dirty="0" smtClean="0"/>
              <a:t>Pojam neophodnosti implicira da miješanje odgovara na hitnu društvenu potrebu, a naročito da je proporcionalno legitimnom cilju koji se želi postići”</a:t>
            </a:r>
          </a:p>
          <a:p>
            <a:pPr marL="0" indent="0">
              <a:buNone/>
            </a:pPr>
            <a:endParaRPr lang="hr-BA" i="1" dirty="0"/>
          </a:p>
          <a:p>
            <a:pPr>
              <a:buFont typeface="Arial" panose="020B0604020202020204" pitchFamily="34" charset="0"/>
              <a:buChar char="•"/>
            </a:pPr>
            <a:endParaRPr lang="hr-BA" i="1" dirty="0" smtClean="0"/>
          </a:p>
          <a:p>
            <a:pPr marL="0" indent="0">
              <a:buNone/>
            </a:pPr>
            <a:endParaRPr lang="hr-BA" i="1" dirty="0"/>
          </a:p>
          <a:p>
            <a:endParaRPr lang="hr-BA" dirty="0"/>
          </a:p>
        </p:txBody>
      </p:sp>
    </p:spTree>
    <p:extLst>
      <p:ext uri="{BB962C8B-B14F-4D97-AF65-F5344CB8AC3E}">
        <p14:creationId xmlns:p14="http://schemas.microsoft.com/office/powerpoint/2010/main" val="77360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Karakter demokratskog društva</a:t>
            </a:r>
            <a:endParaRPr lang="hr-BA" dirty="0"/>
          </a:p>
        </p:txBody>
      </p:sp>
      <p:sp>
        <p:nvSpPr>
          <p:cNvPr id="3" name="Content Placeholder 2"/>
          <p:cNvSpPr>
            <a:spLocks noGrp="1"/>
          </p:cNvSpPr>
          <p:nvPr>
            <p:ph idx="1"/>
          </p:nvPr>
        </p:nvSpPr>
        <p:spPr/>
        <p:txBody>
          <a:bodyPr/>
          <a:lstStyle/>
          <a:p>
            <a:r>
              <a:rPr lang="hr-BA" dirty="0" smtClean="0"/>
              <a:t>U predmetu Dudgeon protiv Ujedinjenog Kraljevstva sud je govorio o tolerantnosti i širokoumnosti kao dvije osnovne karakteristike demokratskog društva.</a:t>
            </a:r>
          </a:p>
          <a:p>
            <a:r>
              <a:rPr lang="hr-BA" dirty="0" smtClean="0"/>
              <a:t>U kontekstu člana 8. naglašava značaj vladavine zakona u demokratskom društvu i potrebu da se spriječi proizvoljno miješanje u prava iz EKLJP. </a:t>
            </a:r>
          </a:p>
          <a:p>
            <a:r>
              <a:rPr lang="hr-BA" dirty="0" smtClean="0"/>
              <a:t>Ono što je neophodno u demokratskom društvu u smislu člana 8. određuje se pozivanjem na ravnotežu između prava pojedinca i javnog interesa kroz primjenu principa proporcionalnosti. </a:t>
            </a:r>
          </a:p>
          <a:p>
            <a:r>
              <a:rPr lang="hr-BA" dirty="0" smtClean="0"/>
              <a:t> </a:t>
            </a:r>
          </a:p>
          <a:p>
            <a:endParaRPr lang="hr-BA" dirty="0" smtClean="0"/>
          </a:p>
          <a:p>
            <a:endParaRPr lang="hr-BA" dirty="0" smtClean="0"/>
          </a:p>
          <a:p>
            <a:endParaRPr lang="hr-BA" dirty="0"/>
          </a:p>
        </p:txBody>
      </p:sp>
    </p:spTree>
    <p:extLst>
      <p:ext uri="{BB962C8B-B14F-4D97-AF65-F5344CB8AC3E}">
        <p14:creationId xmlns:p14="http://schemas.microsoft.com/office/powerpoint/2010/main" val="157124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Šta je princip proporcionalnosti?</a:t>
            </a:r>
            <a:endParaRPr lang="hr-BA" dirty="0"/>
          </a:p>
        </p:txBody>
      </p:sp>
      <p:sp>
        <p:nvSpPr>
          <p:cNvPr id="3" name="Content Placeholder 2"/>
          <p:cNvSpPr>
            <a:spLocks noGrp="1"/>
          </p:cNvSpPr>
          <p:nvPr>
            <p:ph idx="1"/>
          </p:nvPr>
        </p:nvSpPr>
        <p:spPr>
          <a:xfrm>
            <a:off x="685800" y="2209800"/>
            <a:ext cx="7772400" cy="4387552"/>
          </a:xfrm>
        </p:spPr>
        <p:txBody>
          <a:bodyPr/>
          <a:lstStyle/>
          <a:p>
            <a:r>
              <a:rPr lang="hr-BA" dirty="0" smtClean="0"/>
              <a:t>Ovaj princip je jedan od načina na koji se ostvaruje ravnoteža i sad je njegovo korištenje uobičajeno u primjeni EKLJP pred Sudom.</a:t>
            </a:r>
          </a:p>
          <a:p>
            <a:r>
              <a:rPr lang="hr-BA" dirty="0" smtClean="0"/>
              <a:t>U predmetu Soering protiv Ujedinjenog Kraljevstva Sud podsjeća  da „</a:t>
            </a:r>
            <a:r>
              <a:rPr lang="hr-BA" i="1" dirty="0" smtClean="0"/>
              <a:t>inherentno u cijeloj Konvenciji je traganje za pravičnom ravnotežom između zahtjeva općeg interesa zajednice i zahtjeva za zaštitom temeljnih prava pojedinaca</a:t>
            </a:r>
            <a:r>
              <a:rPr lang="hr-BA" dirty="0" smtClean="0"/>
              <a:t>”.</a:t>
            </a:r>
          </a:p>
          <a:p>
            <a:r>
              <a:rPr lang="vi-VN" dirty="0"/>
              <a:t>Test proporcionalnosti podrazumijeva uspostavu ravnoteže između prava pojedinca i interesa države.</a:t>
            </a:r>
          </a:p>
          <a:p>
            <a:endParaRPr lang="hr-BA" dirty="0"/>
          </a:p>
        </p:txBody>
      </p:sp>
    </p:spTree>
    <p:extLst>
      <p:ext uri="{BB962C8B-B14F-4D97-AF65-F5344CB8AC3E}">
        <p14:creationId xmlns:p14="http://schemas.microsoft.com/office/powerpoint/2010/main" val="85040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BA" dirty="0" smtClean="0"/>
              <a:t>Praksa ESLJP</a:t>
            </a:r>
            <a:endParaRPr lang="hr-BA" dirty="0"/>
          </a:p>
        </p:txBody>
      </p:sp>
      <p:sp>
        <p:nvSpPr>
          <p:cNvPr id="3" name="Content Placeholder 2"/>
          <p:cNvSpPr>
            <a:spLocks noGrp="1"/>
          </p:cNvSpPr>
          <p:nvPr>
            <p:ph idx="1"/>
          </p:nvPr>
        </p:nvSpPr>
        <p:spPr>
          <a:xfrm>
            <a:off x="685800" y="2060848"/>
            <a:ext cx="7772400" cy="4392488"/>
          </a:xfrm>
        </p:spPr>
        <p:txBody>
          <a:bodyPr/>
          <a:lstStyle/>
          <a:p>
            <a:r>
              <a:rPr lang="hr-BA" i="1" dirty="0" smtClean="0"/>
              <a:t>Schenk protiv Švicarske </a:t>
            </a:r>
            <a:r>
              <a:rPr lang="hr-BA" dirty="0" smtClean="0"/>
              <a:t>– ESLJP je stao na stanovište da pravila o prihvatljivosti dokaza predstavljaju prvenstveno pitanje koje se uređuje domaćim zakonodavstvom, kao i da je zadatak suda da ustanovi da li je suđenje u cjelosti bilo pravično. Optuženi je imao priliku da ospori autentičnost audio zapisa koji nisu bili jedini dokazi na kojima se temelji osuđujuća presuda.</a:t>
            </a:r>
          </a:p>
          <a:p>
            <a:r>
              <a:rPr lang="hr-BA" dirty="0" smtClean="0"/>
              <a:t>Za razliku od predmeta </a:t>
            </a:r>
            <a:r>
              <a:rPr lang="hr-BA" i="1" dirty="0" smtClean="0"/>
              <a:t>Khan protiv Ujedinjenog Kraljestva</a:t>
            </a:r>
            <a:r>
              <a:rPr lang="hr-BA" dirty="0" smtClean="0"/>
              <a:t>, gdje su nezakonito pribavljeni dokazi bili jedini dokazi za osuđujuću presudu.</a:t>
            </a:r>
          </a:p>
          <a:p>
            <a:endParaRPr lang="hr-BA" dirty="0" smtClean="0"/>
          </a:p>
          <a:p>
            <a:endParaRPr lang="hr-BA" dirty="0"/>
          </a:p>
        </p:txBody>
      </p:sp>
    </p:spTree>
    <p:extLst>
      <p:ext uri="{BB962C8B-B14F-4D97-AF65-F5344CB8AC3E}">
        <p14:creationId xmlns:p14="http://schemas.microsoft.com/office/powerpoint/2010/main" val="23826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5009"/>
            <a:ext cx="7772400" cy="45719"/>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r>
              <a:rPr lang="hr-BA" dirty="0" smtClean="0"/>
              <a:t>Pitanje na koje se mora odgovoriti je da li je postupak kao cjelina, uključujuči i način na koji su dokazi bili pribavljeni bio pravičan. Ovo uključuje i ispitivanje nezakonitosti u pitanju i tamo gdje je povreda drugih prava iz EKLJP priroda utvrđene povrede (</a:t>
            </a:r>
            <a:r>
              <a:rPr lang="hr-BA" i="1" dirty="0" smtClean="0"/>
              <a:t>Bykov protiv Rusije, Lee Davies protiv Belgije</a:t>
            </a:r>
            <a:r>
              <a:rPr lang="hr-BA" dirty="0" smtClean="0"/>
              <a:t>).</a:t>
            </a:r>
          </a:p>
          <a:p>
            <a:pPr marL="0" indent="0">
              <a:buNone/>
            </a:pPr>
            <a:endParaRPr lang="hr-BA" dirty="0" smtClean="0"/>
          </a:p>
          <a:p>
            <a:r>
              <a:rPr lang="hr-BA" dirty="0" smtClean="0"/>
              <a:t> Pri ocjeni da li je postupak kao cjelina bio pravičan, takođe se mora imati u vidu da li su poštovana prava odbrane, mora se ispitati da li je aplikantu bila data mogućnost da osporava zakonitost dokaza i da se protivi njihovom korištenju (</a:t>
            </a:r>
            <a:r>
              <a:rPr lang="hr-BA" i="1" dirty="0" smtClean="0"/>
              <a:t>Szilagyi protiv Rumunije</a:t>
            </a:r>
            <a:r>
              <a:rPr lang="hr-BA" dirty="0" smtClean="0"/>
              <a:t>). </a:t>
            </a:r>
            <a:endParaRPr lang="hr-BA" dirty="0"/>
          </a:p>
        </p:txBody>
      </p:sp>
    </p:spTree>
    <p:extLst>
      <p:ext uri="{BB962C8B-B14F-4D97-AF65-F5344CB8AC3E}">
        <p14:creationId xmlns:p14="http://schemas.microsoft.com/office/powerpoint/2010/main" val="979602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609600"/>
          </a:xfrm>
        </p:spPr>
        <p:txBody>
          <a:bodyPr/>
          <a:lstStyle/>
          <a:p>
            <a:endParaRPr lang="hr-BA" dirty="0"/>
          </a:p>
        </p:txBody>
      </p:sp>
      <p:sp>
        <p:nvSpPr>
          <p:cNvPr id="3" name="Content Placeholder 2"/>
          <p:cNvSpPr>
            <a:spLocks noGrp="1"/>
          </p:cNvSpPr>
          <p:nvPr>
            <p:ph idx="1"/>
          </p:nvPr>
        </p:nvSpPr>
        <p:spPr>
          <a:xfrm>
            <a:off x="755576" y="1340768"/>
            <a:ext cx="7772400" cy="5517232"/>
          </a:xfrm>
        </p:spPr>
        <p:txBody>
          <a:bodyPr/>
          <a:lstStyle/>
          <a:p>
            <a:r>
              <a:rPr lang="hr-BA" dirty="0" smtClean="0"/>
              <a:t>Pored toga, mora se uzeti u obzir i kvalitet dokaza, uključujući da li okolnosti u kojima je pribavljen ukazuju na sumnju o njegovoj pouzdanosti ili tačnosti (</a:t>
            </a:r>
            <a:r>
              <a:rPr lang="hr-BA" i="1" dirty="0" smtClean="0"/>
              <a:t>Bykov protiv Rusije</a:t>
            </a:r>
            <a:r>
              <a:rPr lang="hr-BA" dirty="0" smtClean="0"/>
              <a:t> i </a:t>
            </a:r>
            <a:r>
              <a:rPr lang="hr-BA" i="1" dirty="0" smtClean="0"/>
              <a:t>Lisica protiv Hrvatske</a:t>
            </a:r>
            <a:r>
              <a:rPr lang="hr-BA" dirty="0" smtClean="0"/>
              <a:t>).</a:t>
            </a:r>
          </a:p>
          <a:p>
            <a:pPr marL="0" indent="0">
              <a:buNone/>
            </a:pPr>
            <a:endParaRPr lang="hr-BA" dirty="0" smtClean="0"/>
          </a:p>
          <a:p>
            <a:r>
              <a:rPr lang="hr-BA" dirty="0" smtClean="0"/>
              <a:t>Kršenje člana 8. EKLJP nužno ne predstavlja kršenje pretpostavke pravičnog suđenja ukoliko je korištenje tih dokaza u postupku srazmjerno odgovarajućim procesnim garancijama koje traži praksa ESLJP.</a:t>
            </a:r>
          </a:p>
          <a:p>
            <a:pPr marL="0" indent="0">
              <a:buNone/>
            </a:pPr>
            <a:r>
              <a:rPr lang="hr-BA" dirty="0" smtClean="0"/>
              <a:t>Aplikantu je data mogućnost osporavanja autentičnosti dokaza i da se usprotivi njihovom korištenju.</a:t>
            </a:r>
          </a:p>
          <a:p>
            <a:endParaRPr lang="hr-BA" dirty="0" smtClean="0"/>
          </a:p>
          <a:p>
            <a:endParaRPr lang="hr-BA" dirty="0"/>
          </a:p>
        </p:txBody>
      </p:sp>
    </p:spTree>
    <p:extLst>
      <p:ext uri="{BB962C8B-B14F-4D97-AF65-F5344CB8AC3E}">
        <p14:creationId xmlns:p14="http://schemas.microsoft.com/office/powerpoint/2010/main" val="3842393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609600"/>
          </a:xfrm>
        </p:spPr>
        <p:txBody>
          <a:bodyPr/>
          <a:lstStyle/>
          <a:p>
            <a:endParaRPr lang="hr-BA" dirty="0"/>
          </a:p>
        </p:txBody>
      </p:sp>
      <p:sp>
        <p:nvSpPr>
          <p:cNvPr id="3" name="Content Placeholder 2"/>
          <p:cNvSpPr>
            <a:spLocks noGrp="1"/>
          </p:cNvSpPr>
          <p:nvPr>
            <p:ph idx="1"/>
          </p:nvPr>
        </p:nvSpPr>
        <p:spPr>
          <a:xfrm>
            <a:off x="683568" y="1556792"/>
            <a:ext cx="7772400" cy="3886200"/>
          </a:xfrm>
        </p:spPr>
        <p:txBody>
          <a:bodyPr/>
          <a:lstStyle/>
          <a:p>
            <a:pPr marL="0" indent="0">
              <a:buNone/>
            </a:pPr>
            <a:r>
              <a:rPr lang="hr-BA" dirty="0" smtClean="0"/>
              <a:t>Dovoljna je i sama snimka presretnutih razgovora u datim  okolnostima kada je sadržaj snimka obezbijedio tačne i pouzdane </a:t>
            </a:r>
            <a:r>
              <a:rPr lang="hr-BA" dirty="0" smtClean="0"/>
              <a:t>dokaze.Potreba </a:t>
            </a:r>
            <a:r>
              <a:rPr lang="hr-BA" dirty="0" smtClean="0"/>
              <a:t>za potkrepljujućim dokazima je samim tim manja.  </a:t>
            </a:r>
            <a:r>
              <a:rPr lang="hr-BA" i="1" dirty="0" smtClean="0"/>
              <a:t>(Bašić protiv Hrvatske)</a:t>
            </a:r>
          </a:p>
          <a:p>
            <a:endParaRPr lang="hr-BA" dirty="0"/>
          </a:p>
        </p:txBody>
      </p:sp>
    </p:spTree>
    <p:extLst>
      <p:ext uri="{BB962C8B-B14F-4D97-AF65-F5344CB8AC3E}">
        <p14:creationId xmlns:p14="http://schemas.microsoft.com/office/powerpoint/2010/main" val="163851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Posebne istražne radnje po Zakonu o krivičnom postupku BiH (ZKP BiH)</a:t>
            </a:r>
            <a:endParaRPr lang="hr-BA" dirty="0"/>
          </a:p>
        </p:txBody>
      </p:sp>
      <p:sp>
        <p:nvSpPr>
          <p:cNvPr id="3" name="Content Placeholder 2"/>
          <p:cNvSpPr>
            <a:spLocks noGrp="1"/>
          </p:cNvSpPr>
          <p:nvPr>
            <p:ph idx="1"/>
          </p:nvPr>
        </p:nvSpPr>
        <p:spPr/>
        <p:txBody>
          <a:bodyPr/>
          <a:lstStyle/>
          <a:p>
            <a:r>
              <a:rPr lang="hr-BA" dirty="0" smtClean="0"/>
              <a:t>Član 10.  (Zakonitost dokaza):</a:t>
            </a:r>
          </a:p>
          <a:p>
            <a:r>
              <a:rPr lang="hr-BA" dirty="0" smtClean="0"/>
              <a:t>(2) Sud ne može zasnovati svoju odluku na </a:t>
            </a:r>
            <a:r>
              <a:rPr lang="hr-BA" dirty="0" smtClean="0"/>
              <a:t>dokazima </a:t>
            </a:r>
            <a:r>
              <a:rPr lang="hr-BA" dirty="0" smtClean="0"/>
              <a:t>pribavljenim povredama ljudskih prava i sloboda propisanih Ustavom i međunarodnim ugovorima koje je Bosna i Hercegovina ratifikovala, niti na dokazima koji su pribavljeni bitnim povredama ovog zakona.</a:t>
            </a:r>
          </a:p>
          <a:p>
            <a:r>
              <a:rPr lang="hr-BA" dirty="0" smtClean="0"/>
              <a:t>(3) Sud ne može zasnovati svoju odluku na dokazima koji su dobijeni na temelju dokaza koji su dobijeni na temelju dokaza iz stava 2. ovog člana.</a:t>
            </a:r>
          </a:p>
          <a:p>
            <a:r>
              <a:rPr lang="hr-BA" dirty="0" smtClean="0"/>
              <a:t>  </a:t>
            </a:r>
            <a:endParaRPr lang="hr-BA" dirty="0"/>
          </a:p>
        </p:txBody>
      </p:sp>
    </p:spTree>
    <p:extLst>
      <p:ext uri="{BB962C8B-B14F-4D97-AF65-F5344CB8AC3E}">
        <p14:creationId xmlns:p14="http://schemas.microsoft.com/office/powerpoint/2010/main" val="9925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772400" cy="609600"/>
          </a:xfrm>
        </p:spPr>
        <p:txBody>
          <a:bodyPr/>
          <a:lstStyle/>
          <a:p>
            <a:endParaRPr lang="hr-BA" dirty="0"/>
          </a:p>
        </p:txBody>
      </p:sp>
      <p:sp>
        <p:nvSpPr>
          <p:cNvPr id="3" name="Content Placeholder 2"/>
          <p:cNvSpPr>
            <a:spLocks noGrp="1"/>
          </p:cNvSpPr>
          <p:nvPr>
            <p:ph idx="1"/>
          </p:nvPr>
        </p:nvSpPr>
        <p:spPr>
          <a:xfrm>
            <a:off x="685800" y="1412776"/>
            <a:ext cx="7846640" cy="5688632"/>
          </a:xfrm>
        </p:spPr>
        <p:txBody>
          <a:bodyPr/>
          <a:lstStyle/>
          <a:p>
            <a:r>
              <a:rPr lang="pl-PL" sz="2000" dirty="0"/>
              <a:t>Član 116. </a:t>
            </a:r>
            <a:r>
              <a:rPr lang="pl-PL" sz="2000" dirty="0" smtClean="0"/>
              <a:t>:</a:t>
            </a:r>
            <a:endParaRPr lang="pl-PL" sz="2000" dirty="0"/>
          </a:p>
          <a:p>
            <a:r>
              <a:rPr lang="pl-PL" sz="2000" dirty="0" smtClean="0"/>
              <a:t>(1) Protiv </a:t>
            </a:r>
            <a:r>
              <a:rPr lang="pl-PL" sz="2000" dirty="0"/>
              <a:t>osobe za koju postoje osnovi </a:t>
            </a:r>
            <a:r>
              <a:rPr lang="pl-PL" sz="2000" dirty="0" smtClean="0"/>
              <a:t>sumnje da je sama ili sa drugim osobama učestvovala ili učestvuje u učinjenju krivičnog djela iz člana 117. ovog zakona mogu se odrediti posebne istražne radnje ako se na drugi način ne mogu pribaviti dokazi ili bi njihovo pribavljanje bilo povezano sa nesrazmjernim teškoćama.</a:t>
            </a:r>
          </a:p>
          <a:p>
            <a:r>
              <a:rPr lang="pl-PL" sz="2000" dirty="0" smtClean="0"/>
              <a:t> (5) Pri izvršavanju istražnih radnji iz stava 2. tačke e) i f) ovog člana policijski organi ili druge osobe ne smiju preduzimati aktivnosti koje predstavljaju podstrekavanje na učinjenje krivičnog djela. Ako su takve aktivnosti poduzete, te okolnosti isključuju krivično gonjenje podstrekavane osobe za krivično djelo izvršeno u vezi sa ovim radnjama</a:t>
            </a:r>
            <a:r>
              <a:rPr lang="pl-PL" dirty="0" smtClean="0"/>
              <a:t>.</a:t>
            </a:r>
            <a:endParaRPr lang="hr-BA" dirty="0"/>
          </a:p>
        </p:txBody>
      </p:sp>
    </p:spTree>
    <p:extLst>
      <p:ext uri="{BB962C8B-B14F-4D97-AF65-F5344CB8AC3E}">
        <p14:creationId xmlns:p14="http://schemas.microsoft.com/office/powerpoint/2010/main" val="52872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bs-Latn-BA" altLang="sr-Latn-RS" dirty="0" smtClean="0"/>
              <a:t>POJAM POSEBNIH ISTRAŽNIH RADNJI</a:t>
            </a:r>
          </a:p>
        </p:txBody>
      </p:sp>
      <p:sp>
        <p:nvSpPr>
          <p:cNvPr id="6147" name="Content Placeholder 4"/>
          <p:cNvSpPr>
            <a:spLocks noGrp="1"/>
          </p:cNvSpPr>
          <p:nvPr>
            <p:ph idx="1"/>
          </p:nvPr>
        </p:nvSpPr>
        <p:spPr/>
        <p:txBody>
          <a:bodyPr/>
          <a:lstStyle/>
          <a:p>
            <a:pPr algn="just"/>
            <a:r>
              <a:rPr lang="bs-Latn-BA" altLang="sr-Latn-RS" dirty="0" smtClean="0"/>
              <a:t>Posebne istražne radnje (PIR) su ona sredstva ili tehnike koje se koriste za prikupljanje dokaza i/ili obavještajnih podataka ili informacija na takav način (tj. prikriveno/tajno) da oni koji su predmet istrage na to nisu upozoreni. </a:t>
            </a:r>
            <a:r>
              <a:rPr lang="bs-Latn-BA" altLang="sr-Latn-RS" dirty="0" smtClean="0"/>
              <a:t>Neminovno </a:t>
            </a:r>
            <a:r>
              <a:rPr lang="bs-Latn-BA" altLang="sr-Latn-RS" dirty="0" smtClean="0"/>
              <a:t>je da primjena tih sredstava podrazumijeva kršenje prava na poštivanje privatnog života, što oni koji sprovode tu operaciju ili izdaju ovlaštenja za njeno sprovođenje moraju da opravdaju.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72400" cy="60960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r>
              <a:rPr lang="hr-BA" dirty="0" smtClean="0"/>
              <a:t>Član 117. :</a:t>
            </a:r>
          </a:p>
          <a:p>
            <a:r>
              <a:rPr lang="hr-BA" dirty="0" smtClean="0"/>
              <a:t>Istražne radnje iz člana 116. ovog zakona mogu se odrediti za krivična djela:</a:t>
            </a:r>
          </a:p>
          <a:p>
            <a:pPr marL="0" indent="0">
              <a:buNone/>
            </a:pPr>
            <a:endParaRPr lang="hr-BA" dirty="0" smtClean="0"/>
          </a:p>
          <a:p>
            <a:r>
              <a:rPr lang="hr-BA" dirty="0" smtClean="0"/>
              <a:t>a)  protiv integriteta BiH;</a:t>
            </a:r>
          </a:p>
          <a:p>
            <a:r>
              <a:rPr lang="hr-BA" dirty="0" smtClean="0"/>
              <a:t>b) protiv čovječnosti i vrijednosti zaštićenih međunarodnim pravom;</a:t>
            </a:r>
          </a:p>
          <a:p>
            <a:r>
              <a:rPr lang="hr-BA" dirty="0" smtClean="0"/>
              <a:t>c) terorizma;</a:t>
            </a:r>
          </a:p>
          <a:p>
            <a:r>
              <a:rPr lang="hr-BA" dirty="0" smtClean="0"/>
              <a:t>d) za koje se po zakonu može izreći kazna zatvora od tri godine ili teža kazna.</a:t>
            </a:r>
            <a:endParaRPr lang="hr-BA" dirty="0"/>
          </a:p>
        </p:txBody>
      </p:sp>
    </p:spTree>
    <p:extLst>
      <p:ext uri="{BB962C8B-B14F-4D97-AF65-F5344CB8AC3E}">
        <p14:creationId xmlns:p14="http://schemas.microsoft.com/office/powerpoint/2010/main" val="314415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772400" cy="609600"/>
          </a:xfrm>
        </p:spPr>
        <p:txBody>
          <a:bodyPr/>
          <a:lstStyle/>
          <a:p>
            <a:endParaRPr lang="hr-BA" dirty="0"/>
          </a:p>
        </p:txBody>
      </p:sp>
      <p:sp>
        <p:nvSpPr>
          <p:cNvPr id="3" name="Content Placeholder 2"/>
          <p:cNvSpPr>
            <a:spLocks noGrp="1"/>
          </p:cNvSpPr>
          <p:nvPr>
            <p:ph idx="1"/>
          </p:nvPr>
        </p:nvSpPr>
        <p:spPr>
          <a:xfrm>
            <a:off x="685800" y="1340768"/>
            <a:ext cx="7990656" cy="5400600"/>
          </a:xfrm>
        </p:spPr>
        <p:txBody>
          <a:bodyPr/>
          <a:lstStyle/>
          <a:p>
            <a:r>
              <a:rPr lang="hr-BA" dirty="0" smtClean="0"/>
              <a:t>Član 118.</a:t>
            </a:r>
          </a:p>
          <a:p>
            <a:r>
              <a:rPr lang="hr-BA" dirty="0" smtClean="0"/>
              <a:t>(1) Istražne radnje iz člana 116. stava 2. ovog zakona određuje naredbom sudija za prethodni postupak na obrazloženi prijedlog tužitelja koji sadrži:</a:t>
            </a:r>
          </a:p>
          <a:p>
            <a:r>
              <a:rPr lang="hr-BA" dirty="0" smtClean="0"/>
              <a:t>Podatke o osobi protiv koje se radnja preduzima, osnove sumnje iz člana 116. stav 1. ili 3. ovog zakona, razloge za njeno preduzimanje i ostale bitne okolnosti koje zahtijevaju preduzimanje radnje, navođenje radnje koja se  zahtijeva i način njenog izvođenja, obim i trajanje radnje.</a:t>
            </a:r>
          </a:p>
          <a:p>
            <a:r>
              <a:rPr lang="hr-BA" dirty="0" smtClean="0"/>
              <a:t>Naredba sadrži iste podatke kao i prijedlog tužitelja, kao i utvrđivanje trajanja naređene radnje. </a:t>
            </a:r>
            <a:endParaRPr lang="hr-BA" dirty="0"/>
          </a:p>
        </p:txBody>
      </p:sp>
    </p:spTree>
    <p:extLst>
      <p:ext uri="{BB962C8B-B14F-4D97-AF65-F5344CB8AC3E}">
        <p14:creationId xmlns:p14="http://schemas.microsoft.com/office/powerpoint/2010/main" val="3912679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8985"/>
            <a:ext cx="7772400" cy="45719"/>
          </a:xfrm>
        </p:spPr>
        <p:txBody>
          <a:bodyPr/>
          <a:lstStyle/>
          <a:p>
            <a:endParaRPr lang="hr-BA" dirty="0"/>
          </a:p>
        </p:txBody>
      </p:sp>
      <p:sp>
        <p:nvSpPr>
          <p:cNvPr id="3" name="Content Placeholder 2"/>
          <p:cNvSpPr>
            <a:spLocks noGrp="1"/>
          </p:cNvSpPr>
          <p:nvPr>
            <p:ph idx="1"/>
          </p:nvPr>
        </p:nvSpPr>
        <p:spPr>
          <a:xfrm>
            <a:off x="685800" y="1340768"/>
            <a:ext cx="7774632" cy="5040560"/>
          </a:xfrm>
        </p:spPr>
        <p:txBody>
          <a:bodyPr/>
          <a:lstStyle/>
          <a:p>
            <a:r>
              <a:rPr lang="hr-BA" sz="2000" dirty="0" smtClean="0"/>
              <a:t>Član 119.:</a:t>
            </a:r>
          </a:p>
          <a:p>
            <a:pPr algn="just"/>
            <a:r>
              <a:rPr lang="hr-BA" sz="2000" dirty="0" smtClean="0"/>
              <a:t>(1) Po prestanku radnji iz člana 116. ovog zakona policijski organi moraju sve informacije, podatke i predmete dobijene poduzetim radnjama, kao i izvještaj o tome predati </a:t>
            </a:r>
            <a:r>
              <a:rPr lang="hr-BA" sz="2000" dirty="0" smtClean="0"/>
              <a:t>tužitelju.Tužitelj </a:t>
            </a:r>
            <a:r>
              <a:rPr lang="hr-BA" sz="2000" dirty="0" smtClean="0"/>
              <a:t>je dužan dostaviti sudiji za prethodni postupak pismeni izvještaj o poduzetim radnjama. Na osnovu podnesenog izvještaja sudija za prethodni postupak provjerava da li je postupljeno po njegovoj naredbi. </a:t>
            </a:r>
          </a:p>
          <a:p>
            <a:pPr marL="0" indent="0" algn="just">
              <a:buNone/>
            </a:pPr>
            <a:endParaRPr lang="hr-BA" sz="2000" dirty="0" smtClean="0"/>
          </a:p>
          <a:p>
            <a:pPr algn="just"/>
            <a:r>
              <a:rPr lang="hr-BA" sz="2000" dirty="0" smtClean="0"/>
              <a:t>(3) Sudija za prethodni postupak će </a:t>
            </a:r>
            <a:r>
              <a:rPr lang="hr-BA" sz="2000" b="1" dirty="0" smtClean="0"/>
              <a:t>bez odlaganja, </a:t>
            </a:r>
            <a:r>
              <a:rPr lang="hr-BA" sz="2000" dirty="0" smtClean="0"/>
              <a:t>a nakon preduzimanja radnji iz člana 116. ovog zakona obavijestiti osobu  protiv koje je radnja bila poduzeta. Osoba protiv koje je mjera bila poduzeta može od Suda tražiti ispitivanje zakonitosti naredbe i načina na koji je provedena mjera. </a:t>
            </a:r>
            <a:endParaRPr lang="hr-BA" sz="2000" dirty="0"/>
          </a:p>
        </p:txBody>
      </p:sp>
    </p:spTree>
    <p:extLst>
      <p:ext uri="{BB962C8B-B14F-4D97-AF65-F5344CB8AC3E}">
        <p14:creationId xmlns:p14="http://schemas.microsoft.com/office/powerpoint/2010/main" val="59187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pPr algn="just"/>
            <a:r>
              <a:rPr lang="hr-BA" dirty="0" smtClean="0"/>
              <a:t>Član 120. : Ne mogu se koristiti kao dokaz informacije i podaci dobijeni preduzimanjem radni iz člana 116. ovog zakona ako se ne odnose na krivično djelo iz člana 117. ovog zakona.</a:t>
            </a:r>
          </a:p>
          <a:p>
            <a:pPr algn="just"/>
            <a:r>
              <a:rPr lang="hr-BA" dirty="0" smtClean="0"/>
              <a:t>Član 121.: Ako su radnje iz člana 116. ovog zakona poduzete bez naredbe sudije za prethodni postupak ili u suprotnosti sa njom, sud na pribavljenim podacima ili dokazima ne može zasnovati svoju odluku. </a:t>
            </a:r>
            <a:endParaRPr lang="hr-BA" dirty="0"/>
          </a:p>
        </p:txBody>
      </p:sp>
    </p:spTree>
    <p:extLst>
      <p:ext uri="{BB962C8B-B14F-4D97-AF65-F5344CB8AC3E}">
        <p14:creationId xmlns:p14="http://schemas.microsoft.com/office/powerpoint/2010/main" val="276061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772400" cy="609600"/>
          </a:xfrm>
        </p:spPr>
        <p:txBody>
          <a:bodyPr/>
          <a:lstStyle/>
          <a:p>
            <a:endParaRPr lang="hr-BA" dirty="0"/>
          </a:p>
        </p:txBody>
      </p:sp>
      <p:sp>
        <p:nvSpPr>
          <p:cNvPr id="3" name="Content Placeholder 2"/>
          <p:cNvSpPr>
            <a:spLocks noGrp="1"/>
          </p:cNvSpPr>
          <p:nvPr>
            <p:ph idx="1"/>
          </p:nvPr>
        </p:nvSpPr>
        <p:spPr>
          <a:xfrm>
            <a:off x="685800" y="1556792"/>
            <a:ext cx="7772400" cy="4539208"/>
          </a:xfrm>
        </p:spPr>
        <p:txBody>
          <a:bodyPr/>
          <a:lstStyle/>
          <a:p>
            <a:pPr algn="just"/>
            <a:r>
              <a:rPr lang="hr-BA" dirty="0" smtClean="0"/>
              <a:t>Član 122.: Tehničke snimke, isprave i predmeti pribavljeni pod uvjetima i na način propisan ovim zakonom mogu se koristiti kao dokaz u krivičnom postupku. Prikriveni istražitelj i informator iz člana 116. stav 2. tačke e) ovog zakona, kao i osobe koje su sprovele istražne radnje iz člana 116. stav 2. tačke f) ovog zakona mogu se saslušati kao svjedoci, ili kao zaštićeni svjedoci o toku provođenja radnji ili o drugim važnim okolnostima.  </a:t>
            </a:r>
            <a:endParaRPr lang="hr-BA" dirty="0"/>
          </a:p>
        </p:txBody>
      </p:sp>
    </p:spTree>
    <p:extLst>
      <p:ext uri="{BB962C8B-B14F-4D97-AF65-F5344CB8AC3E}">
        <p14:creationId xmlns:p14="http://schemas.microsoft.com/office/powerpoint/2010/main" val="1493530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692696"/>
            <a:ext cx="7772400" cy="755104"/>
          </a:xfrm>
        </p:spPr>
        <p:txBody>
          <a:bodyPr/>
          <a:lstStyle/>
          <a:p>
            <a:endParaRPr lang="hr-BA" dirty="0"/>
          </a:p>
        </p:txBody>
      </p:sp>
      <p:sp>
        <p:nvSpPr>
          <p:cNvPr id="3" name="Content Placeholder 2"/>
          <p:cNvSpPr>
            <a:spLocks noGrp="1"/>
          </p:cNvSpPr>
          <p:nvPr>
            <p:ph idx="1"/>
          </p:nvPr>
        </p:nvSpPr>
        <p:spPr>
          <a:xfrm>
            <a:off x="755576" y="1628800"/>
            <a:ext cx="7772400" cy="3886200"/>
          </a:xfrm>
        </p:spPr>
        <p:txBody>
          <a:bodyPr/>
          <a:lstStyle/>
          <a:p>
            <a:r>
              <a:rPr lang="hr-BA" dirty="0" smtClean="0"/>
              <a:t>Član 297. stav 1.: </a:t>
            </a:r>
          </a:p>
          <a:p>
            <a:r>
              <a:rPr lang="hr-BA" dirty="0" smtClean="0"/>
              <a:t>Bitna povreda odredaba krivičnog postupka postoji:</a:t>
            </a:r>
          </a:p>
          <a:p>
            <a:r>
              <a:rPr lang="hr-BA" dirty="0" smtClean="0"/>
              <a:t>i)  ako se presuda zasniva na dokazu na kojima se po odredbama ovog zakona ne može zasnivati presuda.</a:t>
            </a:r>
            <a:endParaRPr lang="hr-BA" dirty="0"/>
          </a:p>
        </p:txBody>
      </p:sp>
    </p:spTree>
    <p:extLst>
      <p:ext uri="{BB962C8B-B14F-4D97-AF65-F5344CB8AC3E}">
        <p14:creationId xmlns:p14="http://schemas.microsoft.com/office/powerpoint/2010/main" val="75203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altLang="sr-Latn-RS" dirty="0" smtClean="0"/>
              <a:t>Član 8. Evropske konvencije o ljudskim pravima i osnovnim slobodama (EKLJP)</a:t>
            </a:r>
          </a:p>
        </p:txBody>
      </p:sp>
      <p:sp>
        <p:nvSpPr>
          <p:cNvPr id="8195" name="Content Placeholder 2"/>
          <p:cNvSpPr>
            <a:spLocks noGrp="1"/>
          </p:cNvSpPr>
          <p:nvPr>
            <p:ph idx="1"/>
          </p:nvPr>
        </p:nvSpPr>
        <p:spPr/>
        <p:txBody>
          <a:bodyPr/>
          <a:lstStyle/>
          <a:p>
            <a:r>
              <a:rPr lang="bs-Latn-BA" altLang="sr-Latn-RS" dirty="0" smtClean="0"/>
              <a:t>(1) Svako ima pravo na poštivanje svog privatnog i porodičnog života, doma i prepiske.</a:t>
            </a:r>
          </a:p>
          <a:p>
            <a:r>
              <a:rPr lang="bs-Latn-BA" altLang="sr-Latn-RS" dirty="0" smtClean="0"/>
              <a:t>(2) Javna vlast se ne miješa u uživanje ovog prava, osim ako je </a:t>
            </a:r>
            <a:r>
              <a:rPr lang="bs-Latn-BA" altLang="sr-Latn-RS" dirty="0" smtClean="0"/>
              <a:t>takvo </a:t>
            </a:r>
            <a:r>
              <a:rPr lang="bs-Latn-BA" altLang="sr-Latn-RS" dirty="0" smtClean="0"/>
              <a:t>miješanje predviđeno zakonom, i ako je to nužna mjera u demokratskom društvu, u interesu nacionalne sigurnosti, javne sigurnosti i ekonomske dobrobiti zemlje, sprječavanja nereda ili sprječavanja zločina, zaštite zdravlja i morala, ili zaštite prava i sloboda drugih.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flipV="1">
            <a:off x="685800" y="1124744"/>
            <a:ext cx="7772400" cy="323056"/>
          </a:xfrm>
        </p:spPr>
        <p:txBody>
          <a:bodyPr/>
          <a:lstStyle/>
          <a:p>
            <a:endParaRPr lang="bs-Latn-BA" altLang="sr-Latn-RS" dirty="0" smtClean="0"/>
          </a:p>
        </p:txBody>
      </p:sp>
      <p:sp>
        <p:nvSpPr>
          <p:cNvPr id="10243" name="Content Placeholder 2"/>
          <p:cNvSpPr>
            <a:spLocks noGrp="1"/>
          </p:cNvSpPr>
          <p:nvPr>
            <p:ph idx="1"/>
          </p:nvPr>
        </p:nvSpPr>
        <p:spPr>
          <a:xfrm>
            <a:off x="685800" y="1412776"/>
            <a:ext cx="7772400" cy="4683224"/>
          </a:xfrm>
        </p:spPr>
        <p:txBody>
          <a:bodyPr/>
          <a:lstStyle/>
          <a:p>
            <a:pPr marL="0" indent="0">
              <a:buNone/>
            </a:pPr>
            <a:r>
              <a:rPr lang="bs-Latn-BA" altLang="sr-Latn-RS" sz="2000" dirty="0"/>
              <a:t> </a:t>
            </a:r>
            <a:r>
              <a:rPr lang="bs-Latn-BA" altLang="sr-Latn-RS" sz="2000" dirty="0" smtClean="0"/>
              <a:t>   </a:t>
            </a:r>
            <a:r>
              <a:rPr lang="bs-Latn-BA" altLang="sr-Latn-RS" sz="2000" dirty="0" smtClean="0"/>
              <a:t> Odlučivanje  </a:t>
            </a:r>
            <a:r>
              <a:rPr lang="bs-Latn-BA" altLang="sr-Latn-RS" sz="2000" dirty="0" smtClean="0"/>
              <a:t>o pritužbi pojedinca u vezi sa članom 8. EKLJP, uvijek podrazumijeva test od dvije faze:</a:t>
            </a:r>
          </a:p>
          <a:p>
            <a:r>
              <a:rPr lang="bs-Latn-BA" altLang="sr-Latn-RS" sz="2000" dirty="0" smtClean="0"/>
              <a:t>Prva faza: prvi stav člana 8.</a:t>
            </a:r>
          </a:p>
          <a:p>
            <a:r>
              <a:rPr lang="bs-Latn-BA" altLang="sr-Latn-RS" sz="2000" dirty="0" smtClean="0"/>
              <a:t>1.1. Da li pritužba ulazi u opseg jednog od prava zaštićenih prvim stavom člana 8.?</a:t>
            </a:r>
          </a:p>
          <a:p>
            <a:r>
              <a:rPr lang="bs-Latn-BA" altLang="sr-Latn-RS" sz="2000" dirty="0" smtClean="0"/>
              <a:t>1.2. Ako je tako, ima li država pozitivnu obavezu da poštuje prava pojedinca i da li se to ostvaruje?</a:t>
            </a:r>
          </a:p>
          <a:p>
            <a:r>
              <a:rPr lang="bs-Latn-BA" altLang="sr-Latn-RS" sz="2000" dirty="0" smtClean="0"/>
              <a:t>Druga faza: drugi stav člana 8.</a:t>
            </a:r>
          </a:p>
          <a:p>
            <a:r>
              <a:rPr lang="bs-Latn-BA" altLang="sr-Latn-RS" sz="2000" dirty="0" smtClean="0"/>
              <a:t>2.1. Postoji li miješanje u pravo iz člana 8.</a:t>
            </a:r>
          </a:p>
          <a:p>
            <a:r>
              <a:rPr lang="bs-Latn-BA" altLang="sr-Latn-RS" sz="2000" dirty="0" smtClean="0"/>
              <a:t>2.2. Ako postoji:</a:t>
            </a:r>
          </a:p>
          <a:p>
            <a:r>
              <a:rPr lang="bs-Latn-BA" altLang="sr-Latn-RS" sz="2000" dirty="0" smtClean="0"/>
              <a:t>2.2.1. Da li je to u skladu sa zakonom?</a:t>
            </a:r>
          </a:p>
          <a:p>
            <a:r>
              <a:rPr lang="bs-Latn-BA" altLang="sr-Latn-RS" sz="2000" dirty="0" smtClean="0"/>
              <a:t>2.2.2. Da li je u svrhu ostvarenja legitimnog cilja?</a:t>
            </a:r>
          </a:p>
          <a:p>
            <a:r>
              <a:rPr lang="bs-Latn-BA" altLang="sr-Latn-RS" sz="2000" dirty="0" smtClean="0"/>
              <a:t>2.2.3. Da li je to neophodno u demokratskom društvu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bs-Latn-BA" altLang="sr-Latn-RS" dirty="0" smtClean="0"/>
              <a:t>Prva faza : prvi stav  člana 8.</a:t>
            </a:r>
          </a:p>
        </p:txBody>
      </p:sp>
      <p:sp>
        <p:nvSpPr>
          <p:cNvPr id="12291" name="Content Placeholder 2"/>
          <p:cNvSpPr>
            <a:spLocks noGrp="1"/>
          </p:cNvSpPr>
          <p:nvPr>
            <p:ph idx="1"/>
          </p:nvPr>
        </p:nvSpPr>
        <p:spPr/>
        <p:txBody>
          <a:bodyPr/>
          <a:lstStyle/>
          <a:p>
            <a:r>
              <a:rPr lang="bs-Latn-BA" altLang="sr-Latn-RS" dirty="0" smtClean="0"/>
              <a:t>Da bi imala zaštitu po članu 8. EKLJP, pritužba mora ulaziti u opseg odredbe u smislu da se mora zaključiti da se tiče jednog ili više ličnih interesa zaštićenih tom odredbom, odnosno da to moraju biti privatni život, dom ili prepiska.</a:t>
            </a:r>
          </a:p>
          <a:p>
            <a:endParaRPr lang="bs-Latn-BA" altLang="sr-Latn-R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Druga faza testa za član 8. </a:t>
            </a:r>
            <a:endParaRPr lang="hr-BA" dirty="0"/>
          </a:p>
        </p:txBody>
      </p:sp>
      <p:sp>
        <p:nvSpPr>
          <p:cNvPr id="3" name="Content Placeholder 2"/>
          <p:cNvSpPr>
            <a:spLocks noGrp="1"/>
          </p:cNvSpPr>
          <p:nvPr>
            <p:ph idx="1"/>
          </p:nvPr>
        </p:nvSpPr>
        <p:spPr>
          <a:xfrm>
            <a:off x="685800" y="2209800"/>
            <a:ext cx="7774632" cy="4243536"/>
          </a:xfrm>
        </p:spPr>
        <p:txBody>
          <a:bodyPr/>
          <a:lstStyle/>
          <a:p>
            <a:r>
              <a:rPr lang="hr-BA" dirty="0" smtClean="0"/>
              <a:t>Kada se ustanovi da se spor tiče prava iz člana 8., naredna faza testa je da se odredi da li mjera koja je predmet pritužbe predstavlja miješanje u to pravo.</a:t>
            </a:r>
          </a:p>
          <a:p>
            <a:pPr marL="0" indent="0">
              <a:buNone/>
            </a:pPr>
            <a:endParaRPr lang="hr-BA" dirty="0" smtClean="0"/>
          </a:p>
          <a:p>
            <a:r>
              <a:rPr lang="hr-BA" dirty="0" smtClean="0"/>
              <a:t>Na podnositelju je da pokaže </a:t>
            </a:r>
            <a:r>
              <a:rPr lang="hr-BA" dirty="0" smtClean="0"/>
              <a:t>miješanje (bit će dovoljno da pokaže vjerovatnoću da je došlo do mješanja). </a:t>
            </a:r>
            <a:endParaRPr lang="hr-BA" dirty="0" smtClean="0"/>
          </a:p>
          <a:p>
            <a:pPr marL="0" indent="0">
              <a:buNone/>
            </a:pPr>
            <a:endParaRPr lang="hr-BA" dirty="0" smtClean="0"/>
          </a:p>
          <a:p>
            <a:r>
              <a:rPr lang="hr-BA" dirty="0" smtClean="0"/>
              <a:t>Predmeti Evropskog suda za ljudska prava (ESLJP): Campbel protiv Ujedinjenog Kraljevstva, Dudgeon protiv Ujedinjenog Kraljevstva, Klass protiv Njemačke, Malone protiv Ujedinjenog Kraljevstva. </a:t>
            </a:r>
          </a:p>
          <a:p>
            <a:endParaRPr lang="hr-BA" dirty="0" smtClean="0"/>
          </a:p>
          <a:p>
            <a:endParaRPr lang="hr-BA" dirty="0"/>
          </a:p>
        </p:txBody>
      </p:sp>
    </p:spTree>
    <p:extLst>
      <p:ext uri="{BB962C8B-B14F-4D97-AF65-F5344CB8AC3E}">
        <p14:creationId xmlns:p14="http://schemas.microsoft.com/office/powerpoint/2010/main" val="244313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09600"/>
          </a:xfrm>
        </p:spPr>
        <p:txBody>
          <a:bodyPr/>
          <a:lstStyle/>
          <a:p>
            <a:endParaRPr lang="hr-BA" dirty="0"/>
          </a:p>
        </p:txBody>
      </p:sp>
      <p:sp>
        <p:nvSpPr>
          <p:cNvPr id="3" name="Content Placeholder 2"/>
          <p:cNvSpPr>
            <a:spLocks noGrp="1"/>
          </p:cNvSpPr>
          <p:nvPr>
            <p:ph idx="1"/>
          </p:nvPr>
        </p:nvSpPr>
        <p:spPr>
          <a:xfrm>
            <a:off x="685800" y="1700808"/>
            <a:ext cx="7772400" cy="4395192"/>
          </a:xfrm>
        </p:spPr>
        <p:txBody>
          <a:bodyPr/>
          <a:lstStyle/>
          <a:p>
            <a:r>
              <a:rPr lang="hr-BA" dirty="0" smtClean="0"/>
              <a:t>Ako ima miješanja u pravo iz člana 8., utvrđuje se da li je miješanje u skladu sa zakonom.</a:t>
            </a:r>
          </a:p>
          <a:p>
            <a:endParaRPr lang="hr-BA" dirty="0" smtClean="0"/>
          </a:p>
          <a:p>
            <a:r>
              <a:rPr lang="hr-BA" dirty="0" smtClean="0"/>
              <a:t>Da bi bilo „u skladu sa zakonom”,  miješanje koje je predmet pritužbe mora imati zakonski osnov i dati zakon mora biti dovoljno precizan i sadržati mjere zaštite od proizvoljnog postupanja javnih vlasti.   </a:t>
            </a:r>
            <a:endParaRPr lang="hr-BA" dirty="0"/>
          </a:p>
        </p:txBody>
      </p:sp>
    </p:spTree>
    <p:extLst>
      <p:ext uri="{BB962C8B-B14F-4D97-AF65-F5344CB8AC3E}">
        <p14:creationId xmlns:p14="http://schemas.microsoft.com/office/powerpoint/2010/main" val="397505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340768"/>
            <a:ext cx="7772400" cy="860648"/>
          </a:xfrm>
        </p:spPr>
        <p:txBody>
          <a:bodyPr/>
          <a:lstStyle/>
          <a:p>
            <a:r>
              <a:rPr lang="hr-BA" dirty="0" smtClean="0"/>
              <a:t>Da li je ometanje u svrhu ostvarenja legitimnog cilja?</a:t>
            </a:r>
            <a:endParaRPr lang="hr-BA" dirty="0"/>
          </a:p>
        </p:txBody>
      </p:sp>
      <p:sp>
        <p:nvSpPr>
          <p:cNvPr id="3" name="Content Placeholder 2"/>
          <p:cNvSpPr>
            <a:spLocks noGrp="1"/>
          </p:cNvSpPr>
          <p:nvPr>
            <p:ph idx="1"/>
          </p:nvPr>
        </p:nvSpPr>
        <p:spPr>
          <a:xfrm>
            <a:off x="685800" y="2209800"/>
            <a:ext cx="7772400" cy="4099520"/>
          </a:xfrm>
        </p:spPr>
        <p:txBody>
          <a:bodyPr/>
          <a:lstStyle/>
          <a:p>
            <a:r>
              <a:rPr lang="hr-BA" sz="2000" dirty="0" smtClean="0"/>
              <a:t>Kada se ustanovi da je miješanje u skladu sa zakonom, sud nastavlja ispitivati da li je u svrhu ostvarenja legitimnog cilja u skladu sa drugim stavom člana 8. EKLJP, npr. država može utvrditi sljedeće:</a:t>
            </a:r>
          </a:p>
          <a:p>
            <a:pPr marL="0" indent="0">
              <a:buNone/>
            </a:pPr>
            <a:endParaRPr lang="hr-BA" sz="2000" dirty="0" smtClean="0"/>
          </a:p>
          <a:p>
            <a:pPr>
              <a:buFontTx/>
              <a:buChar char="-"/>
            </a:pPr>
            <a:r>
              <a:rPr lang="hr-BA" sz="2000" dirty="0" smtClean="0"/>
              <a:t>da su prikupljanje i pohranjivanje informacija o pojedincima </a:t>
            </a:r>
            <a:r>
              <a:rPr lang="hr-BA" sz="2000" dirty="0" smtClean="0"/>
              <a:t>„u </a:t>
            </a:r>
            <a:r>
              <a:rPr lang="hr-BA" sz="2000" dirty="0" smtClean="0"/>
              <a:t>interesu nacionalne </a:t>
            </a:r>
            <a:r>
              <a:rPr lang="hr-BA" sz="2000" dirty="0" smtClean="0"/>
              <a:t>sigurnosti”;</a:t>
            </a:r>
            <a:endParaRPr lang="hr-BA" sz="2000" dirty="0" smtClean="0"/>
          </a:p>
          <a:p>
            <a:pPr>
              <a:buFontTx/>
              <a:buChar char="-"/>
            </a:pPr>
            <a:r>
              <a:rPr lang="hr-BA" sz="2000" dirty="0" smtClean="0"/>
              <a:t>da praćenje prepiske zatvorenika za cilj ima sprječavanje „nereda i kriminala”;</a:t>
            </a:r>
          </a:p>
        </p:txBody>
      </p:sp>
    </p:spTree>
    <p:extLst>
      <p:ext uri="{BB962C8B-B14F-4D97-AF65-F5344CB8AC3E}">
        <p14:creationId xmlns:p14="http://schemas.microsoft.com/office/powerpoint/2010/main" val="267917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772400" cy="609600"/>
          </a:xfrm>
        </p:spPr>
        <p:txBody>
          <a:bodyPr/>
          <a:lstStyle/>
          <a:p>
            <a:endParaRPr lang="hr-BA" dirty="0"/>
          </a:p>
        </p:txBody>
      </p:sp>
      <p:sp>
        <p:nvSpPr>
          <p:cNvPr id="3" name="Content Placeholder 2"/>
          <p:cNvSpPr>
            <a:spLocks noGrp="1"/>
          </p:cNvSpPr>
          <p:nvPr>
            <p:ph idx="1"/>
          </p:nvPr>
        </p:nvSpPr>
        <p:spPr>
          <a:xfrm>
            <a:off x="685800" y="1700808"/>
            <a:ext cx="7772400" cy="4824536"/>
          </a:xfrm>
        </p:spPr>
        <p:txBody>
          <a:bodyPr/>
          <a:lstStyle/>
          <a:p>
            <a:pPr>
              <a:buFontTx/>
              <a:buChar char="-"/>
            </a:pPr>
            <a:r>
              <a:rPr lang="vi-VN" dirty="0"/>
              <a:t>da  odvođenje djece iz doma u kojem trpe nasilje ili negiranje jednoj strani staranja ili kontakata, za cilj ima zaštitu „zdravlja ili morala” ili „prava i sloboda drugih” </a:t>
            </a:r>
          </a:p>
          <a:p>
            <a:pPr>
              <a:buFontTx/>
              <a:buChar char="-"/>
            </a:pPr>
            <a:endParaRPr lang="hr-BA" dirty="0" smtClean="0"/>
          </a:p>
          <a:p>
            <a:pPr>
              <a:buFontTx/>
              <a:buChar char="-"/>
            </a:pPr>
            <a:r>
              <a:rPr lang="hr-BA" dirty="0" smtClean="0"/>
              <a:t>da je nalaganje protjerivanja ili deportacije u interesu „ekonomske dobrobiti zemlje”.</a:t>
            </a:r>
          </a:p>
          <a:p>
            <a:pPr marL="0" indent="0">
              <a:buNone/>
            </a:pPr>
            <a:endParaRPr lang="hr-BA" dirty="0" smtClean="0"/>
          </a:p>
          <a:p>
            <a:pPr>
              <a:buFontTx/>
              <a:buChar char="-"/>
            </a:pPr>
            <a:r>
              <a:rPr lang="hr-BA" dirty="0" smtClean="0"/>
              <a:t>U većini slučajeva sud prihvata da je država djelovala u odgovarajuće svrhe i rijetko, gotovo nikad ne odbija identificirane legitimne ciljeve, čak i kada ih podnositelj osporava.</a:t>
            </a:r>
            <a:endParaRPr lang="hr-BA" dirty="0"/>
          </a:p>
        </p:txBody>
      </p:sp>
    </p:spTree>
    <p:extLst>
      <p:ext uri="{BB962C8B-B14F-4D97-AF65-F5344CB8AC3E}">
        <p14:creationId xmlns:p14="http://schemas.microsoft.com/office/powerpoint/2010/main" val="746092698"/>
      </p:ext>
    </p:extLst>
  </p:cSld>
  <p:clrMapOvr>
    <a:masterClrMapping/>
  </p:clrMapOvr>
</p:sld>
</file>

<file path=ppt/theme/theme1.xml><?xml version="1.0" encoding="utf-8"?>
<a:theme xmlns:a="http://schemas.openxmlformats.org/drawingml/2006/main" name="USAID JP PowerPoint_template">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124</TotalTime>
  <Words>1891</Words>
  <Application>Microsoft Office PowerPoint</Application>
  <PresentationFormat>On-screen Show (4:3)</PresentationFormat>
  <Paragraphs>101</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USAID JP PowerPoint_template</vt:lpstr>
      <vt:lpstr>SUDAČKA KONTROLA OGRANIČAVANJA TEMELJNIH LJUDSKIH PRAVA I OSNOVNIH SLOBODA U POSTUPKU IZDAVANJA NAREDBI ZA PROVOĐENJE POSEBNIH ISTRAŽNIH RADNJI  Sudija Suda BiH Hilmo Vučinić  </vt:lpstr>
      <vt:lpstr>POJAM POSEBNIH ISTRAŽNIH RADNJI</vt:lpstr>
      <vt:lpstr>Član 8. Evropske konvencije o ljudskim pravima i osnovnim slobodama (EKLJP)</vt:lpstr>
      <vt:lpstr>PowerPoint Presentation</vt:lpstr>
      <vt:lpstr>Prva faza : prvi stav  člana 8.</vt:lpstr>
      <vt:lpstr>Druga faza testa za član 8. </vt:lpstr>
      <vt:lpstr>PowerPoint Presentation</vt:lpstr>
      <vt:lpstr>Da li je ometanje u svrhu ostvarenja legitimnog cilja?</vt:lpstr>
      <vt:lpstr>PowerPoint Presentation</vt:lpstr>
      <vt:lpstr>Da li je miješanje neophodno u demokratskom društvu?</vt:lpstr>
      <vt:lpstr>PowerPoint Presentation</vt:lpstr>
      <vt:lpstr>Karakter demokratskog društva</vt:lpstr>
      <vt:lpstr>Šta je princip proporcionalnosti?</vt:lpstr>
      <vt:lpstr>Praksa ESLJP</vt:lpstr>
      <vt:lpstr>PowerPoint Presentation</vt:lpstr>
      <vt:lpstr>PowerPoint Presentation</vt:lpstr>
      <vt:lpstr>PowerPoint Presentation</vt:lpstr>
      <vt:lpstr>Posebne istražne radnje po Zakonu o krivičnom postupku BiH (ZKP BiH)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Hilmo Vucinic</dc:creator>
  <cp:lastModifiedBy>Hilmo Vucinic</cp:lastModifiedBy>
  <cp:revision>31</cp:revision>
  <cp:lastPrinted>2004-09-30T16:41:33Z</cp:lastPrinted>
  <dcterms:created xsi:type="dcterms:W3CDTF">2018-03-15T12:57:37Z</dcterms:created>
  <dcterms:modified xsi:type="dcterms:W3CDTF">2018-03-19T08:19:37Z</dcterms:modified>
</cp:coreProperties>
</file>