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5" r:id="rId1"/>
  </p:sldMasterIdLst>
  <p:notesMasterIdLst>
    <p:notesMasterId r:id="rId23"/>
  </p:notesMasterIdLst>
  <p:sldIdLst>
    <p:sldId id="256" r:id="rId2"/>
    <p:sldId id="318" r:id="rId3"/>
    <p:sldId id="352" r:id="rId4"/>
    <p:sldId id="359" r:id="rId5"/>
    <p:sldId id="353" r:id="rId6"/>
    <p:sldId id="355" r:id="rId7"/>
    <p:sldId id="356" r:id="rId8"/>
    <p:sldId id="357" r:id="rId9"/>
    <p:sldId id="322" r:id="rId10"/>
    <p:sldId id="361" r:id="rId11"/>
    <p:sldId id="362" r:id="rId12"/>
    <p:sldId id="363" r:id="rId13"/>
    <p:sldId id="364" r:id="rId14"/>
    <p:sldId id="365" r:id="rId15"/>
    <p:sldId id="366" r:id="rId16"/>
    <p:sldId id="349" r:id="rId17"/>
    <p:sldId id="341" r:id="rId18"/>
    <p:sldId id="367" r:id="rId19"/>
    <p:sldId id="368" r:id="rId20"/>
    <p:sldId id="323" r:id="rId21"/>
    <p:sldId id="35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31" autoAdjust="0"/>
  </p:normalViewPr>
  <p:slideViewPr>
    <p:cSldViewPr>
      <p:cViewPr varScale="1">
        <p:scale>
          <a:sx n="93" d="100"/>
          <a:sy n="93" d="100"/>
        </p:scale>
        <p:origin x="-234" y="-102"/>
      </p:cViewPr>
      <p:guideLst>
        <p:guide orient="horz" pos="2160"/>
        <p:guide pos="2880"/>
      </p:guideLst>
    </p:cSldViewPr>
  </p:slideViewPr>
  <p:outlineViewPr>
    <p:cViewPr>
      <p:scale>
        <a:sx n="33" d="100"/>
        <a:sy n="33" d="100"/>
      </p:scale>
      <p:origin x="0" y="276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EDB4BB37-D0DE-49BF-8D1D-8ADF9FD20D65}" type="datetimeFigureOut">
              <a:rPr lang="sr-Latn-CS"/>
              <a:pPr>
                <a:defRPr/>
              </a:pPr>
              <a:t>14.5.2018</a:t>
            </a:fld>
            <a:endParaRPr lang="bs-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bs-Latn-B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s-Latn-B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86B7A254-9D4C-425B-942D-D9B080830F72}" type="slidenum">
              <a:rPr lang="bs-Latn-BA"/>
              <a:pPr>
                <a:defRPr/>
              </a:pPr>
              <a:t>‹#›</a:t>
            </a:fld>
            <a:endParaRPr lang="bs-Latn-BA"/>
          </a:p>
        </p:txBody>
      </p:sp>
    </p:spTree>
    <p:extLst>
      <p:ext uri="{BB962C8B-B14F-4D97-AF65-F5344CB8AC3E}">
        <p14:creationId xmlns:p14="http://schemas.microsoft.com/office/powerpoint/2010/main" xmlns="" val="2404136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bs-Latn-BA"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AFFD86-A458-42FF-A851-C43A509B56F1}" type="slidenum">
              <a:rPr lang="bs-Latn-BA" smtClean="0"/>
              <a:pPr/>
              <a:t>2</a:t>
            </a:fld>
            <a:endParaRPr lang="bs-Latn-BA" smtClean="0"/>
          </a:p>
        </p:txBody>
      </p:sp>
    </p:spTree>
    <p:extLst>
      <p:ext uri="{BB962C8B-B14F-4D97-AF65-F5344CB8AC3E}">
        <p14:creationId xmlns:p14="http://schemas.microsoft.com/office/powerpoint/2010/main" xmlns="" val="3452303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bs-Latn-BA"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9DEB86-045C-47F4-B061-139EBC6AABBE}" type="slidenum">
              <a:rPr lang="bs-Latn-BA" smtClean="0"/>
              <a:pPr/>
              <a:t>9</a:t>
            </a:fld>
            <a:endParaRPr lang="bs-Latn-BA" smtClean="0"/>
          </a:p>
        </p:txBody>
      </p:sp>
    </p:spTree>
    <p:extLst>
      <p:ext uri="{BB962C8B-B14F-4D97-AF65-F5344CB8AC3E}">
        <p14:creationId xmlns:p14="http://schemas.microsoft.com/office/powerpoint/2010/main" xmlns="" val="81680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7"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8"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9"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10" name="Freeform 1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4C0C0944-BE35-4B39-AD56-64891F86980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50630C-589C-4498-96D1-31E22BA1AF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14"/>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7"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8"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9"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10"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284BF636-5183-44A1-9FE3-2B695DC4CB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C2190A-4A84-4EE3-8CA8-DDAF4CE7F0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4"/>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2426910 h 640"/>
              <a:gd name="T6" fmla="*/ 2147483647 w 2706"/>
              <a:gd name="T7" fmla="*/ 47345203 h 640"/>
              <a:gd name="T8" fmla="*/ 2147483647 w 2706"/>
              <a:gd name="T9" fmla="*/ 74755995 h 640"/>
              <a:gd name="T10" fmla="*/ 2147483647 w 2706"/>
              <a:gd name="T11" fmla="*/ 102165671 h 640"/>
              <a:gd name="T12" fmla="*/ 2147483647 w 2706"/>
              <a:gd name="T13" fmla="*/ 134560345 h 640"/>
              <a:gd name="T14" fmla="*/ 2147483647 w 2706"/>
              <a:gd name="T15" fmla="*/ 166953902 h 640"/>
              <a:gd name="T16" fmla="*/ 2088287069 w 2706"/>
              <a:gd name="T17" fmla="*/ 204332458 h 640"/>
              <a:gd name="T18" fmla="*/ 1936864244 w 2706"/>
              <a:gd name="T19" fmla="*/ 241709897 h 640"/>
              <a:gd name="T20" fmla="*/ 1936864244 w 2706"/>
              <a:gd name="T21" fmla="*/ 241709897 h 640"/>
              <a:gd name="T22" fmla="*/ 1663397460 w 2706"/>
              <a:gd name="T23" fmla="*/ 313973394 h 640"/>
              <a:gd name="T24" fmla="*/ 1396711723 w 2706"/>
              <a:gd name="T25" fmla="*/ 378761625 h 640"/>
              <a:gd name="T26" fmla="*/ 1141325958 w 2706"/>
              <a:gd name="T27" fmla="*/ 438565975 h 640"/>
              <a:gd name="T28" fmla="*/ 894980172 w 2706"/>
              <a:gd name="T29" fmla="*/ 495878941 h 640"/>
              <a:gd name="T30" fmla="*/ 659935422 w 2706"/>
              <a:gd name="T31" fmla="*/ 545715527 h 640"/>
              <a:gd name="T32" fmla="*/ 431669593 w 2706"/>
              <a:gd name="T33" fmla="*/ 590569348 h 640"/>
              <a:gd name="T34" fmla="*/ 212444804 w 2706"/>
              <a:gd name="T35" fmla="*/ 632930669 h 640"/>
              <a:gd name="T36" fmla="*/ 0 w 2706"/>
              <a:gd name="T37" fmla="*/ 670308108 h 640"/>
              <a:gd name="T38" fmla="*/ 0 w 2706"/>
              <a:gd name="T39" fmla="*/ 670308108 h 640"/>
              <a:gd name="T40" fmla="*/ 146902836 w 2706"/>
              <a:gd name="T41" fmla="*/ 692735019 h 640"/>
              <a:gd name="T42" fmla="*/ 287026751 w 2706"/>
              <a:gd name="T43" fmla="*/ 712670546 h 640"/>
              <a:gd name="T44" fmla="*/ 422629614 w 2706"/>
              <a:gd name="T45" fmla="*/ 730113574 h 640"/>
              <a:gd name="T46" fmla="*/ 555972483 w 2706"/>
              <a:gd name="T47" fmla="*/ 745064104 h 640"/>
              <a:gd name="T48" fmla="*/ 684795362 w 2706"/>
              <a:gd name="T49" fmla="*/ 760015749 h 640"/>
              <a:gd name="T50" fmla="*/ 809098253 w 2706"/>
              <a:gd name="T51" fmla="*/ 769982396 h 640"/>
              <a:gd name="T52" fmla="*/ 928881154 w 2706"/>
              <a:gd name="T53" fmla="*/ 779950160 h 640"/>
              <a:gd name="T54" fmla="*/ 1046404060 w 2706"/>
              <a:gd name="T55" fmla="*/ 787425425 h 640"/>
              <a:gd name="T56" fmla="*/ 1161665909 w 2706"/>
              <a:gd name="T57" fmla="*/ 792409307 h 640"/>
              <a:gd name="T58" fmla="*/ 1272408832 w 2706"/>
              <a:gd name="T59" fmla="*/ 794901806 h 640"/>
              <a:gd name="T60" fmla="*/ 1378630703 w 2706"/>
              <a:gd name="T61" fmla="*/ 797393188 h 640"/>
              <a:gd name="T62" fmla="*/ 1482593642 w 2706"/>
              <a:gd name="T63" fmla="*/ 797393188 h 640"/>
              <a:gd name="T64" fmla="*/ 1584295524 w 2706"/>
              <a:gd name="T65" fmla="*/ 794901806 h 640"/>
              <a:gd name="T66" fmla="*/ 1683738474 w 2706"/>
              <a:gd name="T67" fmla="*/ 792409307 h 640"/>
              <a:gd name="T68" fmla="*/ 1778660372 w 2706"/>
              <a:gd name="T69" fmla="*/ 787425425 h 640"/>
              <a:gd name="T70" fmla="*/ 1871322275 w 2706"/>
              <a:gd name="T71" fmla="*/ 779950160 h 640"/>
              <a:gd name="T72" fmla="*/ 1959464189 w 2706"/>
              <a:gd name="T73" fmla="*/ 772474896 h 640"/>
              <a:gd name="T74" fmla="*/ 2047606104 w 2706"/>
              <a:gd name="T75" fmla="*/ 762507132 h 640"/>
              <a:gd name="T76" fmla="*/ 2131228029 w 2706"/>
              <a:gd name="T77" fmla="*/ 750047985 h 640"/>
              <a:gd name="T78" fmla="*/ 2147483647 w 2706"/>
              <a:gd name="T79" fmla="*/ 737588839 h 640"/>
              <a:gd name="T80" fmla="*/ 2147483647 w 2706"/>
              <a:gd name="T81" fmla="*/ 722637193 h 640"/>
              <a:gd name="T82" fmla="*/ 2147483647 w 2706"/>
              <a:gd name="T83" fmla="*/ 707686664 h 640"/>
              <a:gd name="T84" fmla="*/ 2147483647 w 2706"/>
              <a:gd name="T85" fmla="*/ 690243636 h 640"/>
              <a:gd name="T86" fmla="*/ 2147483647 w 2706"/>
              <a:gd name="T87" fmla="*/ 672800607 h 640"/>
              <a:gd name="T88" fmla="*/ 2147483647 w 2706"/>
              <a:gd name="T89" fmla="*/ 652866196 h 640"/>
              <a:gd name="T90" fmla="*/ 2147483647 w 2706"/>
              <a:gd name="T91" fmla="*/ 632930669 h 640"/>
              <a:gd name="T92" fmla="*/ 2147483647 w 2706"/>
              <a:gd name="T93" fmla="*/ 610503759 h 640"/>
              <a:gd name="T94" fmla="*/ 2147483647 w 2706"/>
              <a:gd name="T95" fmla="*/ 588077965 h 640"/>
              <a:gd name="T96" fmla="*/ 2147483647 w 2706"/>
              <a:gd name="T97" fmla="*/ 538240263 h 640"/>
              <a:gd name="T98" fmla="*/ 2147483647 w 2706"/>
              <a:gd name="T99" fmla="*/ 485911178 h 640"/>
              <a:gd name="T100" fmla="*/ 2147483647 w 2706"/>
              <a:gd name="T101" fmla="*/ 485911178 h 640"/>
              <a:gd name="T102" fmla="*/ 2147483647 w 2706"/>
              <a:gd name="T103" fmla="*/ 483419795 h 640"/>
              <a:gd name="T104" fmla="*/ 2147483647 w 2706"/>
              <a:gd name="T105" fmla="*/ 48341979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6" name="Freeform 18"/>
          <p:cNvSpPr>
            <a:spLocks/>
          </p:cNvSpPr>
          <p:nvPr/>
        </p:nvSpPr>
        <p:spPr bwMode="hidden">
          <a:xfrm>
            <a:off x="2619375" y="4075113"/>
            <a:ext cx="5545138" cy="850900"/>
          </a:xfrm>
          <a:custGeom>
            <a:avLst/>
            <a:gdLst>
              <a:gd name="T0" fmla="*/ 2147483647 w 5216"/>
              <a:gd name="T1" fmla="*/ 890318333 h 762"/>
              <a:gd name="T2" fmla="*/ 2147483647 w 5216"/>
              <a:gd name="T3" fmla="*/ 855403517 h 762"/>
              <a:gd name="T4" fmla="*/ 2147483647 w 5216"/>
              <a:gd name="T5" fmla="*/ 760636483 h 762"/>
              <a:gd name="T6" fmla="*/ 2147483647 w 5216"/>
              <a:gd name="T7" fmla="*/ 633448150 h 762"/>
              <a:gd name="T8" fmla="*/ 2147483647 w 5216"/>
              <a:gd name="T9" fmla="*/ 466356850 h 762"/>
              <a:gd name="T10" fmla="*/ 2147483647 w 5216"/>
              <a:gd name="T11" fmla="*/ 369095183 h 762"/>
              <a:gd name="T12" fmla="*/ 2147483647 w 5216"/>
              <a:gd name="T13" fmla="*/ 294278517 h 762"/>
              <a:gd name="T14" fmla="*/ 2147483647 w 5216"/>
              <a:gd name="T15" fmla="*/ 229438150 h 762"/>
              <a:gd name="T16" fmla="*/ 2147483647 w 5216"/>
              <a:gd name="T17" fmla="*/ 174571850 h 762"/>
              <a:gd name="T18" fmla="*/ 2147483647 w 5216"/>
              <a:gd name="T19" fmla="*/ 127188333 h 762"/>
              <a:gd name="T20" fmla="*/ 1966522170 w 5216"/>
              <a:gd name="T21" fmla="*/ 89780000 h 762"/>
              <a:gd name="T22" fmla="*/ 1507667316 w 5216"/>
              <a:gd name="T23" fmla="*/ 34914817 h 762"/>
              <a:gd name="T24" fmla="*/ 1096279949 w 5216"/>
              <a:gd name="T25" fmla="*/ 4988150 h 762"/>
              <a:gd name="T26" fmla="*/ 727838697 w 5216"/>
              <a:gd name="T27" fmla="*/ 0 h 762"/>
              <a:gd name="T28" fmla="*/ 404605842 w 5216"/>
              <a:gd name="T29" fmla="*/ 12469817 h 762"/>
              <a:gd name="T30" fmla="*/ 124320165 w 5216"/>
              <a:gd name="T31" fmla="*/ 39901850 h 762"/>
              <a:gd name="T32" fmla="*/ 0 w 5216"/>
              <a:gd name="T33" fmla="*/ 59853333 h 762"/>
              <a:gd name="T34" fmla="*/ 354878201 w 5216"/>
              <a:gd name="T35" fmla="*/ 107236850 h 762"/>
              <a:gd name="T36" fmla="*/ 736880376 w 5216"/>
              <a:gd name="T37" fmla="*/ 174571850 h 762"/>
              <a:gd name="T38" fmla="*/ 1146007590 w 5216"/>
              <a:gd name="T39" fmla="*/ 261858333 h 762"/>
              <a:gd name="T40" fmla="*/ 1584518931 w 5216"/>
              <a:gd name="T41" fmla="*/ 369095183 h 762"/>
              <a:gd name="T42" fmla="*/ 1984604465 w 5216"/>
              <a:gd name="T43" fmla="*/ 471345000 h 762"/>
              <a:gd name="T44" fmla="*/ 2147483647 w 5216"/>
              <a:gd name="T45" fmla="*/ 643423333 h 762"/>
              <a:gd name="T46" fmla="*/ 2147483647 w 5216"/>
              <a:gd name="T47" fmla="*/ 713251850 h 762"/>
              <a:gd name="T48" fmla="*/ 2147483647 w 5216"/>
              <a:gd name="T49" fmla="*/ 773105183 h 762"/>
              <a:gd name="T50" fmla="*/ 2147483647 w 5216"/>
              <a:gd name="T51" fmla="*/ 825476850 h 762"/>
              <a:gd name="T52" fmla="*/ 2147483647 w 5216"/>
              <a:gd name="T53" fmla="*/ 865379817 h 762"/>
              <a:gd name="T54" fmla="*/ 2147483647 w 5216"/>
              <a:gd name="T55" fmla="*/ 900293517 h 762"/>
              <a:gd name="T56" fmla="*/ 2147483647 w 5216"/>
              <a:gd name="T57" fmla="*/ 922738517 h 762"/>
              <a:gd name="T58" fmla="*/ 2147483647 w 5216"/>
              <a:gd name="T59" fmla="*/ 940196483 h 762"/>
              <a:gd name="T60" fmla="*/ 2147483647 w 5216"/>
              <a:gd name="T61" fmla="*/ 950171667 h 762"/>
              <a:gd name="T62" fmla="*/ 2147483647 w 5216"/>
              <a:gd name="T63" fmla="*/ 950171667 h 762"/>
              <a:gd name="T64" fmla="*/ 2147483647 w 5216"/>
              <a:gd name="T65" fmla="*/ 945183517 h 762"/>
              <a:gd name="T66" fmla="*/ 2147483647 w 5216"/>
              <a:gd name="T67" fmla="*/ 932714817 h 762"/>
              <a:gd name="T68" fmla="*/ 2147483647 w 5216"/>
              <a:gd name="T69" fmla="*/ 912763333 h 762"/>
              <a:gd name="T70" fmla="*/ 2147483647 w 5216"/>
              <a:gd name="T71" fmla="*/ 89031833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7" name="Freeform 22"/>
          <p:cNvSpPr>
            <a:spLocks/>
          </p:cNvSpPr>
          <p:nvPr/>
        </p:nvSpPr>
        <p:spPr bwMode="hidden">
          <a:xfrm>
            <a:off x="2828925" y="4087813"/>
            <a:ext cx="5467350" cy="774700"/>
          </a:xfrm>
          <a:custGeom>
            <a:avLst/>
            <a:gdLst>
              <a:gd name="T0" fmla="*/ 0 w 5144"/>
              <a:gd name="T1" fmla="*/ 87226308 h 694"/>
              <a:gd name="T2" fmla="*/ 0 w 5144"/>
              <a:gd name="T3" fmla="*/ 87226308 h 694"/>
              <a:gd name="T4" fmla="*/ 20333568 w 5144"/>
              <a:gd name="T5" fmla="*/ 82242107 h 694"/>
              <a:gd name="T6" fmla="*/ 81336397 w 5144"/>
              <a:gd name="T7" fmla="*/ 69781047 h 694"/>
              <a:gd name="T8" fmla="*/ 185266001 w 5144"/>
              <a:gd name="T9" fmla="*/ 52335785 h 694"/>
              <a:gd name="T10" fmla="*/ 253046686 w 5144"/>
              <a:gd name="T11" fmla="*/ 42367383 h 694"/>
              <a:gd name="T12" fmla="*/ 332123444 w 5144"/>
              <a:gd name="T13" fmla="*/ 32397865 h 694"/>
              <a:gd name="T14" fmla="*/ 420237697 w 5144"/>
              <a:gd name="T15" fmla="*/ 24922121 h 694"/>
              <a:gd name="T16" fmla="*/ 521907662 w 5144"/>
              <a:gd name="T17" fmla="*/ 17445262 h 694"/>
              <a:gd name="T18" fmla="*/ 632615122 w 5144"/>
              <a:gd name="T19" fmla="*/ 9968402 h 694"/>
              <a:gd name="T20" fmla="*/ 756879357 w 5144"/>
              <a:gd name="T21" fmla="*/ 4984201 h 694"/>
              <a:gd name="T22" fmla="*/ 892439664 w 5144"/>
              <a:gd name="T23" fmla="*/ 2492659 h 694"/>
              <a:gd name="T24" fmla="*/ 1039297107 w 5144"/>
              <a:gd name="T25" fmla="*/ 0 h 694"/>
              <a:gd name="T26" fmla="*/ 1197450622 w 5144"/>
              <a:gd name="T27" fmla="*/ 2492659 h 694"/>
              <a:gd name="T28" fmla="*/ 1366901272 w 5144"/>
              <a:gd name="T29" fmla="*/ 7476860 h 694"/>
              <a:gd name="T30" fmla="*/ 1549907633 w 5144"/>
              <a:gd name="T31" fmla="*/ 17445262 h 694"/>
              <a:gd name="T32" fmla="*/ 1744211130 w 5144"/>
              <a:gd name="T33" fmla="*/ 29906322 h 694"/>
              <a:gd name="T34" fmla="*/ 1949811762 w 5144"/>
              <a:gd name="T35" fmla="*/ 49843126 h 694"/>
              <a:gd name="T36" fmla="*/ 2147483647 w 5144"/>
              <a:gd name="T37" fmla="*/ 72272589 h 694"/>
              <a:gd name="T38" fmla="*/ 2147483647 w 5144"/>
              <a:gd name="T39" fmla="*/ 99687369 h 694"/>
              <a:gd name="T40" fmla="*/ 2147483647 w 5144"/>
              <a:gd name="T41" fmla="*/ 132085234 h 694"/>
              <a:gd name="T42" fmla="*/ 2147483647 w 5144"/>
              <a:gd name="T43" fmla="*/ 171959958 h 694"/>
              <a:gd name="T44" fmla="*/ 2147483647 w 5144"/>
              <a:gd name="T45" fmla="*/ 216818883 h 694"/>
              <a:gd name="T46" fmla="*/ 2147483647 w 5144"/>
              <a:gd name="T47" fmla="*/ 269154668 h 694"/>
              <a:gd name="T48" fmla="*/ 2147483647 w 5144"/>
              <a:gd name="T49" fmla="*/ 331458855 h 694"/>
              <a:gd name="T50" fmla="*/ 2147483647 w 5144"/>
              <a:gd name="T51" fmla="*/ 398747244 h 694"/>
              <a:gd name="T52" fmla="*/ 2147483647 w 5144"/>
              <a:gd name="T53" fmla="*/ 473512491 h 694"/>
              <a:gd name="T54" fmla="*/ 2147483647 w 5144"/>
              <a:gd name="T55" fmla="*/ 558247257 h 694"/>
              <a:gd name="T56" fmla="*/ 2147483647 w 5144"/>
              <a:gd name="T57" fmla="*/ 650456650 h 694"/>
              <a:gd name="T58" fmla="*/ 2147483647 w 5144"/>
              <a:gd name="T59" fmla="*/ 752636678 h 694"/>
              <a:gd name="T60" fmla="*/ 2147483647 w 5144"/>
              <a:gd name="T61" fmla="*/ 864783991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8" name="Freeform 26"/>
          <p:cNvSpPr>
            <a:spLocks/>
          </p:cNvSpPr>
          <p:nvPr/>
        </p:nvSpPr>
        <p:spPr bwMode="hidden">
          <a:xfrm>
            <a:off x="5610225" y="4073525"/>
            <a:ext cx="3306763" cy="652463"/>
          </a:xfrm>
          <a:custGeom>
            <a:avLst/>
            <a:gdLst>
              <a:gd name="T0" fmla="*/ 0 w 3112"/>
              <a:gd name="T1" fmla="*/ 728951997 h 584"/>
              <a:gd name="T2" fmla="*/ 0 w 3112"/>
              <a:gd name="T3" fmla="*/ 728951997 h 584"/>
              <a:gd name="T4" fmla="*/ 101618145 w 3112"/>
              <a:gd name="T5" fmla="*/ 698994561 h 584"/>
              <a:gd name="T6" fmla="*/ 379372423 w 3112"/>
              <a:gd name="T7" fmla="*/ 621606192 h 584"/>
              <a:gd name="T8" fmla="*/ 571317689 w 3112"/>
              <a:gd name="T9" fmla="*/ 569181237 h 584"/>
              <a:gd name="T10" fmla="*/ 792617915 w 3112"/>
              <a:gd name="T11" fmla="*/ 511764493 h 584"/>
              <a:gd name="T12" fmla="*/ 1038759242 w 3112"/>
              <a:gd name="T13" fmla="*/ 449353726 h 584"/>
              <a:gd name="T14" fmla="*/ 1302965568 w 3112"/>
              <a:gd name="T15" fmla="*/ 381951170 h 584"/>
              <a:gd name="T16" fmla="*/ 1582977838 w 3112"/>
              <a:gd name="T17" fmla="*/ 317044508 h 584"/>
              <a:gd name="T18" fmla="*/ 1869766210 w 3112"/>
              <a:gd name="T19" fmla="*/ 252137846 h 584"/>
              <a:gd name="T20" fmla="*/ 2147483647 w 3112"/>
              <a:gd name="T21" fmla="*/ 192224091 h 584"/>
              <a:gd name="T22" fmla="*/ 2147483647 w 3112"/>
              <a:gd name="T23" fmla="*/ 134806230 h 584"/>
              <a:gd name="T24" fmla="*/ 2147483647 w 3112"/>
              <a:gd name="T25" fmla="*/ 109841699 h 584"/>
              <a:gd name="T26" fmla="*/ 2147483647 w 3112"/>
              <a:gd name="T27" fmla="*/ 84878286 h 584"/>
              <a:gd name="T28" fmla="*/ 2147483647 w 3112"/>
              <a:gd name="T29" fmla="*/ 64906662 h 584"/>
              <a:gd name="T30" fmla="*/ 2147483647 w 3112"/>
              <a:gd name="T31" fmla="*/ 44935037 h 584"/>
              <a:gd name="T32" fmla="*/ 2147483647 w 3112"/>
              <a:gd name="T33" fmla="*/ 29957436 h 584"/>
              <a:gd name="T34" fmla="*/ 2147483647 w 3112"/>
              <a:gd name="T35" fmla="*/ 17474613 h 584"/>
              <a:gd name="T36" fmla="*/ 2147483647 w 3112"/>
              <a:gd name="T37" fmla="*/ 7488800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9" name="Freeform 10"/>
          <p:cNvSpPr>
            <a:spLocks/>
          </p:cNvSpPr>
          <p:nvPr/>
        </p:nvSpPr>
        <p:spPr bwMode="hidden">
          <a:xfrm>
            <a:off x="211138" y="4059238"/>
            <a:ext cx="8723312" cy="1328737"/>
          </a:xfrm>
          <a:custGeom>
            <a:avLst/>
            <a:gdLst>
              <a:gd name="T0" fmla="*/ 2147483647 w 8196"/>
              <a:gd name="T1" fmla="*/ 636203066 h 1192"/>
              <a:gd name="T2" fmla="*/ 2147483647 w 8196"/>
              <a:gd name="T3" fmla="*/ 708272557 h 1192"/>
              <a:gd name="T4" fmla="*/ 2147483647 w 8196"/>
              <a:gd name="T5" fmla="*/ 770402158 h 1192"/>
              <a:gd name="T6" fmla="*/ 2147483647 w 8196"/>
              <a:gd name="T7" fmla="*/ 827560144 h 1192"/>
              <a:gd name="T8" fmla="*/ 2147483647 w 8196"/>
              <a:gd name="T9" fmla="*/ 872293546 h 1192"/>
              <a:gd name="T10" fmla="*/ 2147483647 w 8196"/>
              <a:gd name="T11" fmla="*/ 907085945 h 1192"/>
              <a:gd name="T12" fmla="*/ 2147483647 w 8196"/>
              <a:gd name="T13" fmla="*/ 931937340 h 1192"/>
              <a:gd name="T14" fmla="*/ 2147483647 w 8196"/>
              <a:gd name="T15" fmla="*/ 946848846 h 1192"/>
              <a:gd name="T16" fmla="*/ 2147483647 w 8196"/>
              <a:gd name="T17" fmla="*/ 944363037 h 1192"/>
              <a:gd name="T18" fmla="*/ 2147483647 w 8196"/>
              <a:gd name="T19" fmla="*/ 931937340 h 1192"/>
              <a:gd name="T20" fmla="*/ 2147483647 w 8196"/>
              <a:gd name="T21" fmla="*/ 902115443 h 1192"/>
              <a:gd name="T22" fmla="*/ 2147483647 w 8196"/>
              <a:gd name="T23" fmla="*/ 857382041 h 1192"/>
              <a:gd name="T24" fmla="*/ 2147483647 w 8196"/>
              <a:gd name="T25" fmla="*/ 797738247 h 1192"/>
              <a:gd name="T26" fmla="*/ 2147483647 w 8196"/>
              <a:gd name="T27" fmla="*/ 718213560 h 1192"/>
              <a:gd name="T28" fmla="*/ 2147483647 w 8196"/>
              <a:gd name="T29" fmla="*/ 621291560 h 1192"/>
              <a:gd name="T30" fmla="*/ 2147483647 w 8196"/>
              <a:gd name="T31" fmla="*/ 504488666 h 1192"/>
              <a:gd name="T32" fmla="*/ 2147483647 w 8196"/>
              <a:gd name="T33" fmla="*/ 367804880 h 1192"/>
              <a:gd name="T34" fmla="*/ 2147483647 w 8196"/>
              <a:gd name="T35" fmla="*/ 298220083 h 1192"/>
              <a:gd name="T36" fmla="*/ 2147483647 w 8196"/>
              <a:gd name="T37" fmla="*/ 183901883 h 1192"/>
              <a:gd name="T38" fmla="*/ 2147483647 w 8196"/>
              <a:gd name="T39" fmla="*/ 101891388 h 1192"/>
              <a:gd name="T40" fmla="*/ 2147483647 w 8196"/>
              <a:gd name="T41" fmla="*/ 44733403 h 1192"/>
              <a:gd name="T42" fmla="*/ 2011879287 w 8196"/>
              <a:gd name="T43" fmla="*/ 12425697 h 1192"/>
              <a:gd name="T44" fmla="*/ 1656175490 w 8196"/>
              <a:gd name="T45" fmla="*/ 0 h 1192"/>
              <a:gd name="T46" fmla="*/ 1338986883 w 8196"/>
              <a:gd name="T47" fmla="*/ 4970502 h 1192"/>
              <a:gd name="T48" fmla="*/ 1058048554 w 8196"/>
              <a:gd name="T49" fmla="*/ 24851395 h 1192"/>
              <a:gd name="T50" fmla="*/ 811095593 w 8196"/>
              <a:gd name="T51" fmla="*/ 54673292 h 1192"/>
              <a:gd name="T52" fmla="*/ 600391847 w 8196"/>
              <a:gd name="T53" fmla="*/ 91951499 h 1192"/>
              <a:gd name="T54" fmla="*/ 423672404 w 8196"/>
              <a:gd name="T55" fmla="*/ 134199093 h 1192"/>
              <a:gd name="T56" fmla="*/ 280938329 w 8196"/>
              <a:gd name="T57" fmla="*/ 178932495 h 1192"/>
              <a:gd name="T58" fmla="*/ 167656607 w 8196"/>
              <a:gd name="T59" fmla="*/ 218694281 h 1192"/>
              <a:gd name="T60" fmla="*/ 54374886 w 8196"/>
              <a:gd name="T61" fmla="*/ 268398186 h 1192"/>
              <a:gd name="T62" fmla="*/ 0 w 8196"/>
              <a:gd name="T63" fmla="*/ 298220083 h 1192"/>
              <a:gd name="T64" fmla="*/ 2147483647 w 8196"/>
              <a:gd name="T65" fmla="*/ 1481159409 h 1192"/>
              <a:gd name="T66" fmla="*/ 2147483647 w 8196"/>
              <a:gd name="T67" fmla="*/ 1473704213 h 1192"/>
              <a:gd name="T68" fmla="*/ 2147483647 w 8196"/>
              <a:gd name="T69" fmla="*/ 633717257 h 1192"/>
              <a:gd name="T70" fmla="*/ 2147483647 w 8196"/>
              <a:gd name="T71" fmla="*/ 63620306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29AA26F5-6BDE-4989-9072-3DF38DD7B1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EAF9CCB-C778-4DFC-B0B8-CCEDD143E0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62C8DB3-2A11-43F8-BEFF-51A87C2928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DB674E2-AA27-49A9-9D79-2BF5390AD4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5"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6"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7"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8" name="Freeform 25"/>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grpSp>
      <p:sp>
        <p:nvSpPr>
          <p:cNvPr id="9" name="Date Placeholder 1"/>
          <p:cNvSpPr>
            <a:spLocks noGrp="1"/>
          </p:cNvSpPr>
          <p:nvPr>
            <p:ph type="dt" sz="half" idx="10"/>
          </p:nvPr>
        </p:nvSpPr>
        <p:spPr/>
        <p:txBody>
          <a:bodyPr/>
          <a:lstStyle>
            <a:lvl1pPr>
              <a:defRPr/>
            </a:lvl1pPr>
          </a:lstStyle>
          <a:p>
            <a:pPr>
              <a:defRPr/>
            </a:pPr>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11CD54D7-239C-4DC7-86BF-05AE503392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8"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9"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10"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11" name="Freeform 25"/>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4538DC46-D43F-4B4C-BDE2-FE2E59F443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8"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9"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10"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11" name="Freeform 20"/>
            <p:cNvSpPr>
              <a:spLocks/>
            </p:cNvSpPr>
            <p:nvPr/>
          </p:nvSpPr>
          <p:spPr bwMode="hidden">
            <a:xfrm>
              <a:off x="-3905250" y="4294188"/>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4431875 w 8196"/>
                <a:gd name="T51" fmla="*/ 110886875 h 1192"/>
                <a:gd name="T52" fmla="*/ 1335682813 w 8196"/>
                <a:gd name="T53" fmla="*/ 186491563 h 1192"/>
                <a:gd name="T54" fmla="*/ 942538438 w 8196"/>
                <a:gd name="T55" fmla="*/ 272176875 h 1192"/>
                <a:gd name="T56" fmla="*/ 624998750 w 8196"/>
                <a:gd name="T57" fmla="*/ 362902500 h 1192"/>
                <a:gd name="T58" fmla="*/ 372983125 w 8196"/>
                <a:gd name="T59" fmla="*/ 443547500 h 1192"/>
                <a:gd name="T60" fmla="*/ 120967500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E11B6767-85FF-4059-BD0B-1B6CBC5A0D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488910313 h 640"/>
                <a:gd name="T22" fmla="*/ 2147483647 w 2706"/>
                <a:gd name="T23" fmla="*/ 635079375 h 640"/>
                <a:gd name="T24" fmla="*/ 2147483647 w 2706"/>
                <a:gd name="T25" fmla="*/ 766127500 h 640"/>
                <a:gd name="T26" fmla="*/ 2147483647 w 2706"/>
                <a:gd name="T27" fmla="*/ 887095000 h 640"/>
                <a:gd name="T28" fmla="*/ 1995963750 w 2706"/>
                <a:gd name="T29" fmla="*/ 1003022188 h 640"/>
                <a:gd name="T30" fmla="*/ 1471771250 w 2706"/>
                <a:gd name="T31" fmla="*/ 1103828438 h 640"/>
                <a:gd name="T32" fmla="*/ 962699688 w 2706"/>
                <a:gd name="T33" fmla="*/ 1194554063 h 640"/>
                <a:gd name="T34" fmla="*/ 473789375 w 2706"/>
                <a:gd name="T35" fmla="*/ 1280239375 h 640"/>
                <a:gd name="T36" fmla="*/ 0 w 2706"/>
                <a:gd name="T37" fmla="*/ 1355844063 h 640"/>
                <a:gd name="T38" fmla="*/ 0 w 2706"/>
                <a:gd name="T39" fmla="*/ 1355844063 h 640"/>
                <a:gd name="T40" fmla="*/ 327620313 w 2706"/>
                <a:gd name="T41" fmla="*/ 1401206875 h 640"/>
                <a:gd name="T42" fmla="*/ 640119688 w 2706"/>
                <a:gd name="T43" fmla="*/ 1441529375 h 640"/>
                <a:gd name="T44" fmla="*/ 942538438 w 2706"/>
                <a:gd name="T45" fmla="*/ 1476811563 h 640"/>
                <a:gd name="T46" fmla="*/ 1239916875 w 2706"/>
                <a:gd name="T47" fmla="*/ 1507053438 h 640"/>
                <a:gd name="T48" fmla="*/ 1527214688 w 2706"/>
                <a:gd name="T49" fmla="*/ 1537295313 h 640"/>
                <a:gd name="T50" fmla="*/ 1804431875 w 2706"/>
                <a:gd name="T51" fmla="*/ 1557456563 h 640"/>
                <a:gd name="T52" fmla="*/ 2071568438 w 2706"/>
                <a:gd name="T53" fmla="*/ 1577617813 h 640"/>
                <a:gd name="T54" fmla="*/ 2147483647 w 2706"/>
                <a:gd name="T55" fmla="*/ 1592738750 h 640"/>
                <a:gd name="T56" fmla="*/ 2147483647 w 2706"/>
                <a:gd name="T57" fmla="*/ 1602819375 h 640"/>
                <a:gd name="T58" fmla="*/ 2147483647 w 2706"/>
                <a:gd name="T59" fmla="*/ 1607859688 h 640"/>
                <a:gd name="T60" fmla="*/ 2147483647 w 2706"/>
                <a:gd name="T61" fmla="*/ 1612900000 h 640"/>
                <a:gd name="T62" fmla="*/ 2147483647 w 2706"/>
                <a:gd name="T63" fmla="*/ 1612900000 h 640"/>
                <a:gd name="T64" fmla="*/ 2147483647 w 2706"/>
                <a:gd name="T65" fmla="*/ 1607859688 h 640"/>
                <a:gd name="T66" fmla="*/ 2147483647 w 2706"/>
                <a:gd name="T67" fmla="*/ 1602819375 h 640"/>
                <a:gd name="T68" fmla="*/ 2147483647 w 2706"/>
                <a:gd name="T69" fmla="*/ 1592738750 h 640"/>
                <a:gd name="T70" fmla="*/ 2147483647 w 2706"/>
                <a:gd name="T71" fmla="*/ 1577617813 h 640"/>
                <a:gd name="T72" fmla="*/ 2147483647 w 2706"/>
                <a:gd name="T73" fmla="*/ 1562496875 h 640"/>
                <a:gd name="T74" fmla="*/ 2147483647 w 2706"/>
                <a:gd name="T75" fmla="*/ 1542335625 h 640"/>
                <a:gd name="T76" fmla="*/ 2147483647 w 2706"/>
                <a:gd name="T77" fmla="*/ 1517134063 h 640"/>
                <a:gd name="T78" fmla="*/ 2147483647 w 2706"/>
                <a:gd name="T79" fmla="*/ 1491932500 h 640"/>
                <a:gd name="T80" fmla="*/ 2147483647 w 2706"/>
                <a:gd name="T81" fmla="*/ 1461690625 h 640"/>
                <a:gd name="T82" fmla="*/ 2147483647 w 2706"/>
                <a:gd name="T83" fmla="*/ 1431448750 h 640"/>
                <a:gd name="T84" fmla="*/ 2147483647 w 2706"/>
                <a:gd name="T85" fmla="*/ 1396166563 h 640"/>
                <a:gd name="T86" fmla="*/ 2147483647 w 2706"/>
                <a:gd name="T87" fmla="*/ 1360884375 h 640"/>
                <a:gd name="T88" fmla="*/ 2147483647 w 2706"/>
                <a:gd name="T89" fmla="*/ 1320561875 h 640"/>
                <a:gd name="T90" fmla="*/ 2147483647 w 2706"/>
                <a:gd name="T91" fmla="*/ 1280239375 h 640"/>
                <a:gd name="T92" fmla="*/ 2147483647 w 2706"/>
                <a:gd name="T93" fmla="*/ 1234876563 h 640"/>
                <a:gd name="T94" fmla="*/ 2147483647 w 2706"/>
                <a:gd name="T95" fmla="*/ 1189513750 h 640"/>
                <a:gd name="T96" fmla="*/ 2147483647 w 2706"/>
                <a:gd name="T97" fmla="*/ 1088707500 h 640"/>
                <a:gd name="T98" fmla="*/ 2147483647 w 2706"/>
                <a:gd name="T99" fmla="*/ 982860938 h 640"/>
                <a:gd name="T100" fmla="*/ 2147483647 w 2706"/>
                <a:gd name="T101" fmla="*/ 982860938 h 640"/>
                <a:gd name="T102" fmla="*/ 2147483647 w 2706"/>
                <a:gd name="T103" fmla="*/ 977820625 h 640"/>
                <a:gd name="T104" fmla="*/ 2147483647 w 2706"/>
                <a:gd name="T105" fmla="*/ 977820625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sr-Latn-CS"/>
            </a:p>
          </p:txBody>
        </p:sp>
        <p:sp>
          <p:nvSpPr>
            <p:cNvPr id="1034" name="Freeform 18"/>
            <p:cNvSpPr>
              <a:spLocks/>
            </p:cNvSpPr>
            <p:nvPr/>
          </p:nvSpPr>
          <p:spPr bwMode="hidden">
            <a:xfrm>
              <a:off x="-309563" y="4318000"/>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745966250 h 762"/>
                <a:gd name="T12" fmla="*/ 2147483647 w 5216"/>
                <a:gd name="T13" fmla="*/ 594756875 h 762"/>
                <a:gd name="T14" fmla="*/ 2147483647 w 5216"/>
                <a:gd name="T15" fmla="*/ 463708750 h 762"/>
                <a:gd name="T16" fmla="*/ 2147483647 w 5216"/>
                <a:gd name="T17" fmla="*/ 352821875 h 762"/>
                <a:gd name="T18" fmla="*/ 2147483647 w 5216"/>
                <a:gd name="T19" fmla="*/ 257055938 h 762"/>
                <a:gd name="T20" fmla="*/ 2147483647 w 5216"/>
                <a:gd name="T21" fmla="*/ 181451250 h 762"/>
                <a:gd name="T22" fmla="*/ 2147483647 w 5216"/>
                <a:gd name="T23" fmla="*/ 70564375 h 762"/>
                <a:gd name="T24" fmla="*/ 2147483647 w 5216"/>
                <a:gd name="T25" fmla="*/ 10080625 h 762"/>
                <a:gd name="T26" fmla="*/ 1622980821 w 5216"/>
                <a:gd name="T27" fmla="*/ 0 h 762"/>
                <a:gd name="T28" fmla="*/ 902216046 w 5216"/>
                <a:gd name="T29" fmla="*/ 25201563 h 762"/>
                <a:gd name="T30" fmla="*/ 277217221 w 5216"/>
                <a:gd name="T31" fmla="*/ 80645000 h 762"/>
                <a:gd name="T32" fmla="*/ 0 w 5216"/>
                <a:gd name="T33" fmla="*/ 120967500 h 762"/>
                <a:gd name="T34" fmla="*/ 791329158 w 5216"/>
                <a:gd name="T35" fmla="*/ 216733438 h 762"/>
                <a:gd name="T36" fmla="*/ 1643142073 w 5216"/>
                <a:gd name="T37" fmla="*/ 352821875 h 762"/>
                <a:gd name="T38" fmla="*/ 2147483647 w 5216"/>
                <a:gd name="T39" fmla="*/ 529232813 h 762"/>
                <a:gd name="T40" fmla="*/ 2147483647 w 5216"/>
                <a:gd name="T41" fmla="*/ 745966250 h 762"/>
                <a:gd name="T42" fmla="*/ 2147483647 w 5216"/>
                <a:gd name="T43" fmla="*/ 952619063 h 762"/>
                <a:gd name="T44" fmla="*/ 2147483647 w 5216"/>
                <a:gd name="T45" fmla="*/ 1300400625 h 762"/>
                <a:gd name="T46" fmla="*/ 2147483647 w 5216"/>
                <a:gd name="T47" fmla="*/ 1441529375 h 762"/>
                <a:gd name="T48" fmla="*/ 2147483647 w 5216"/>
                <a:gd name="T49" fmla="*/ 1562496875 h 762"/>
                <a:gd name="T50" fmla="*/ 2147483647 w 5216"/>
                <a:gd name="T51" fmla="*/ 1668343438 h 762"/>
                <a:gd name="T52" fmla="*/ 2147483647 w 5216"/>
                <a:gd name="T53" fmla="*/ 1748988438 h 762"/>
                <a:gd name="T54" fmla="*/ 2147483647 w 5216"/>
                <a:gd name="T55" fmla="*/ 1819552813 h 762"/>
                <a:gd name="T56" fmla="*/ 2147483647 w 5216"/>
                <a:gd name="T57" fmla="*/ 1864915625 h 762"/>
                <a:gd name="T58" fmla="*/ 2147483647 w 5216"/>
                <a:gd name="T59" fmla="*/ 1900197813 h 762"/>
                <a:gd name="T60" fmla="*/ 2147483647 w 5216"/>
                <a:gd name="T61" fmla="*/ 1920359063 h 762"/>
                <a:gd name="T62" fmla="*/ 2147483647 w 5216"/>
                <a:gd name="T63" fmla="*/ 1920359063 h 762"/>
                <a:gd name="T64" fmla="*/ 2147483647 w 5216"/>
                <a:gd name="T65" fmla="*/ 1910278438 h 762"/>
                <a:gd name="T66" fmla="*/ 2147483647 w 5216"/>
                <a:gd name="T67" fmla="*/ 1885076875 h 762"/>
                <a:gd name="T68" fmla="*/ 2147483647 w 5216"/>
                <a:gd name="T69" fmla="*/ 1844754375 h 762"/>
                <a:gd name="T70" fmla="*/ 2147483647 w 5216"/>
                <a:gd name="T71" fmla="*/ 1799391563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sr-Latn-CS"/>
            </a:p>
          </p:txBody>
        </p:sp>
        <p:sp>
          <p:nvSpPr>
            <p:cNvPr id="1035" name="Freeform 22"/>
            <p:cNvSpPr>
              <a:spLocks/>
            </p:cNvSpPr>
            <p:nvPr/>
          </p:nvSpPr>
          <p:spPr bwMode="hidden">
            <a:xfrm>
              <a:off x="3175" y="4335463"/>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sr-Latn-CS"/>
            </a:p>
          </p:txBody>
        </p:sp>
        <p:sp>
          <p:nvSpPr>
            <p:cNvPr id="1036" name="Freeform 26"/>
            <p:cNvSpPr>
              <a:spLocks/>
            </p:cNvSpPr>
            <p:nvPr/>
          </p:nvSpPr>
          <p:spPr bwMode="hidden">
            <a:xfrm>
              <a:off x="4156075" y="4316413"/>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sr-Latn-CS"/>
            </a:p>
          </p:txBody>
        </p:sp>
        <p:sp useBgFill="1">
          <p:nvSpPr>
            <p:cNvPr id="1037" name="Freeform 10"/>
            <p:cNvSpPr>
              <a:spLocks/>
            </p:cNvSpPr>
            <p:nvPr/>
          </p:nvSpPr>
          <p:spPr bwMode="hidden">
            <a:xfrm>
              <a:off x="-3905251" y="4294188"/>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604837500 h 1192"/>
                <a:gd name="T36" fmla="*/ 2147483647 w 8196"/>
                <a:gd name="T37" fmla="*/ 372983125 h 1192"/>
                <a:gd name="T38" fmla="*/ 2147483647 w 8196"/>
                <a:gd name="T39" fmla="*/ 206652813 h 1192"/>
                <a:gd name="T40" fmla="*/ 2147483647 w 8196"/>
                <a:gd name="T41" fmla="*/ 90725625 h 1192"/>
                <a:gd name="T42" fmla="*/ 2147483647 w 8196"/>
                <a:gd name="T43" fmla="*/ 25201563 h 1192"/>
                <a:gd name="T44" fmla="*/ 2147483647 w 8196"/>
                <a:gd name="T45" fmla="*/ 0 h 1192"/>
                <a:gd name="T46" fmla="*/ 2147483647 w 8196"/>
                <a:gd name="T47" fmla="*/ 10080625 h 1192"/>
                <a:gd name="T48" fmla="*/ 2147483647 w 8196"/>
                <a:gd name="T49" fmla="*/ 50403125 h 1192"/>
                <a:gd name="T50" fmla="*/ 1809063908 w 8196"/>
                <a:gd name="T51" fmla="*/ 110886875 h 1192"/>
                <a:gd name="T52" fmla="*/ 1339111161 w 8196"/>
                <a:gd name="T53" fmla="*/ 186491563 h 1192"/>
                <a:gd name="T54" fmla="*/ 944958629 w 8196"/>
                <a:gd name="T55" fmla="*/ 272176875 h 1192"/>
                <a:gd name="T56" fmla="*/ 626603132 w 8196"/>
                <a:gd name="T57" fmla="*/ 362902500 h 1192"/>
                <a:gd name="T58" fmla="*/ 373939989 w 8196"/>
                <a:gd name="T59" fmla="*/ 443547500 h 1192"/>
                <a:gd name="T60" fmla="*/ 121278436 w 8196"/>
                <a:gd name="T61" fmla="*/ 544353750 h 1192"/>
                <a:gd name="T62" fmla="*/ 0 w 8196"/>
                <a:gd name="T63" fmla="*/ 604837500 h 1192"/>
                <a:gd name="T64" fmla="*/ 2147483647 w 8196"/>
                <a:gd name="T65" fmla="*/ 2147483647 h 1192"/>
                <a:gd name="T66" fmla="*/ 2147483647 w 8196"/>
                <a:gd name="T67" fmla="*/ 2147483647 h 1192"/>
                <a:gd name="T68" fmla="*/ 2147483647 w 8196"/>
                <a:gd name="T69" fmla="*/ 1285279688 h 1192"/>
                <a:gd name="T70" fmla="*/ 2147483647 w 8196"/>
                <a:gd name="T71" fmla="*/ 12903200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sr-Latn-CS"/>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C40F5FB5-D2E0-4270-ADF3-403C34AB9F39}" type="slidenum">
              <a:rPr lang="en-US"/>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122" r:id="rId1"/>
    <p:sldLayoutId id="2147484117" r:id="rId2"/>
    <p:sldLayoutId id="2147484123" r:id="rId3"/>
    <p:sldLayoutId id="2147484118" r:id="rId4"/>
    <p:sldLayoutId id="2147484119" r:id="rId5"/>
    <p:sldLayoutId id="2147484120" r:id="rId6"/>
    <p:sldLayoutId id="2147484124" r:id="rId7"/>
    <p:sldLayoutId id="2147484125" r:id="rId8"/>
    <p:sldLayoutId id="2147484126" r:id="rId9"/>
    <p:sldLayoutId id="2147484121" r:id="rId10"/>
    <p:sldLayoutId id="2147484127"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90600" y="1143000"/>
            <a:ext cx="7546975" cy="2819400"/>
          </a:xfrm>
        </p:spPr>
        <p:txBody>
          <a:bodyPr/>
          <a:lstStyle/>
          <a:p>
            <a:pPr eaLnBrk="1" hangingPunct="1"/>
            <a:r>
              <a:rPr lang="hr-BA" sz="6000" smtClean="0">
                <a:latin typeface="Times New Roman" pitchFamily="18" charset="0"/>
                <a:cs typeface="Times New Roman" pitchFamily="18" charset="0"/>
              </a:rPr>
              <a:t>POSEBNE ISTRAŽNE RADNJE</a:t>
            </a:r>
            <a:br>
              <a:rPr lang="hr-BA" sz="6000" smtClean="0">
                <a:latin typeface="Times New Roman" pitchFamily="18" charset="0"/>
                <a:cs typeface="Times New Roman" pitchFamily="18" charset="0"/>
              </a:rPr>
            </a:br>
            <a:endParaRPr lang="en-US" smtClean="0">
              <a:latin typeface="Times New Roman" pitchFamily="18" charset="0"/>
              <a:cs typeface="Times New Roman" pitchFamily="18" charset="0"/>
            </a:endParaRPr>
          </a:p>
        </p:txBody>
      </p:sp>
      <p:sp>
        <p:nvSpPr>
          <p:cNvPr id="8195" name="Rectangle 3"/>
          <p:cNvSpPr>
            <a:spLocks noGrp="1" noChangeArrowheads="1"/>
          </p:cNvSpPr>
          <p:nvPr>
            <p:ph type="subTitle" idx="1"/>
          </p:nvPr>
        </p:nvSpPr>
        <p:spPr>
          <a:xfrm>
            <a:off x="381000" y="3352800"/>
            <a:ext cx="8156575" cy="1676400"/>
          </a:xfrm>
        </p:spPr>
        <p:txBody>
          <a:bodyPr/>
          <a:lstStyle/>
          <a:p>
            <a:pPr eaLnBrk="1" hangingPunct="1"/>
            <a:r>
              <a:rPr lang="bs-Latn-BA" sz="1800" b="1" dirty="0" smtClean="0">
                <a:latin typeface="Times New Roman" pitchFamily="18" charset="0"/>
                <a:cs typeface="Times New Roman" pitchFamily="18" charset="0"/>
              </a:rPr>
              <a:t>“Posebne istražne radnje – zakonitost dokaza”</a:t>
            </a:r>
            <a:endParaRPr lang="bs-Latn-BA" sz="1600" dirty="0" smtClean="0">
              <a:latin typeface="Times New Roman" pitchFamily="18" charset="0"/>
              <a:cs typeface="Times New Roman" pitchFamily="18" charset="0"/>
            </a:endParaRPr>
          </a:p>
          <a:p>
            <a:pPr eaLnBrk="1" hangingPunct="1"/>
            <a:r>
              <a:rPr lang="bs-Latn-BA" sz="1600" b="1" dirty="0" smtClean="0">
                <a:latin typeface="Times New Roman" pitchFamily="18" charset="0"/>
                <a:cs typeface="Times New Roman" pitchFamily="18" charset="0"/>
              </a:rPr>
              <a:t> </a:t>
            </a:r>
            <a:endParaRPr lang="bs-Latn-BA" sz="1600" dirty="0" smtClean="0">
              <a:latin typeface="Times New Roman" pitchFamily="18" charset="0"/>
              <a:cs typeface="Times New Roman" pitchFamily="18" charset="0"/>
            </a:endParaRPr>
          </a:p>
          <a:p>
            <a:pPr algn="l" eaLnBrk="1" hangingPunct="1"/>
            <a:endParaRPr lang="hr-BA"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rtlCol="0">
            <a:normAutofit lnSpcReduction="10000"/>
          </a:bodyPr>
          <a:lstStyle/>
          <a:p>
            <a:pPr marL="0" indent="0" algn="ctr" eaLnBrk="1" fontAlgn="auto" hangingPunct="1">
              <a:spcAft>
                <a:spcPts val="0"/>
              </a:spcAft>
              <a:buFont typeface="Wingdings 2" pitchFamily="18" charset="2"/>
              <a:buNone/>
              <a:defRPr/>
            </a:pPr>
            <a:r>
              <a:rPr lang="bs-Latn-BA" sz="1800" b="1" dirty="0">
                <a:solidFill>
                  <a:prstClr val="black"/>
                </a:solidFill>
                <a:latin typeface="Times New Roman" panose="02020603050405020304" pitchFamily="18" charset="0"/>
                <a:ea typeface="Calibri"/>
                <a:cs typeface="Times New Roman" panose="02020603050405020304" pitchFamily="18" charset="0"/>
              </a:rPr>
              <a:t>b) pristup kompjuterskim sistemima i kompjutersko sravnjenje </a:t>
            </a:r>
            <a:r>
              <a:rPr lang="bs-Latn-BA" sz="1800" b="1" dirty="0" smtClean="0">
                <a:solidFill>
                  <a:prstClr val="black"/>
                </a:solidFill>
                <a:latin typeface="Times New Roman" panose="02020603050405020304" pitchFamily="18" charset="0"/>
                <a:ea typeface="Calibri"/>
                <a:cs typeface="Times New Roman" panose="02020603050405020304" pitchFamily="18" charset="0"/>
              </a:rPr>
              <a:t>podataka</a:t>
            </a:r>
          </a:p>
          <a:p>
            <a:pPr marL="0" indent="0" algn="just" eaLnBrk="1" fontAlgn="auto" hangingPunct="1">
              <a:lnSpc>
                <a:spcPct val="115000"/>
              </a:lnSpc>
              <a:spcAft>
                <a:spcPts val="1000"/>
              </a:spcAft>
              <a:buFont typeface="Wingdings 2" pitchFamily="18" charset="2"/>
              <a:buNone/>
              <a:defRPr/>
            </a:pPr>
            <a:r>
              <a:rPr lang="bs-Latn-BA" sz="1800" i="1" dirty="0" smtClean="0">
                <a:latin typeface="Times New Roman" panose="02020603050405020304" pitchFamily="18" charset="0"/>
                <a:ea typeface="Calibri"/>
                <a:cs typeface="Times New Roman" panose="02020603050405020304" pitchFamily="18" charset="0"/>
              </a:rPr>
              <a:t>Pristup kompjuterskim sistemima </a:t>
            </a:r>
            <a:r>
              <a:rPr lang="bs-Latn-BA" sz="1800" dirty="0" smtClean="0">
                <a:latin typeface="Times New Roman" panose="02020603050405020304" pitchFamily="18" charset="0"/>
                <a:ea typeface="Calibri"/>
                <a:cs typeface="Times New Roman" panose="02020603050405020304" pitchFamily="18" charset="0"/>
              </a:rPr>
              <a:t>označava skup različitih tehničkih sredstava i postupaka koji služe kako bi se iz jednog računarskog sistema prikriveno prikupili podaci putem zahvata provedenog iz daljine preko elektronske mreže. Ono se odnosi i na upoređivanje ličnih podataka građana u određenim bazama i ovom radnjom se mogu uporediti i sravniti različiti podaci građana (porezne prijave, finansijske transakcije, pranje novca i sl.)  </a:t>
            </a:r>
          </a:p>
          <a:p>
            <a:pPr marL="0" indent="0" algn="just" eaLnBrk="1" fontAlgn="auto" hangingPunct="1">
              <a:lnSpc>
                <a:spcPct val="115000"/>
              </a:lnSpc>
              <a:spcAft>
                <a:spcPts val="1000"/>
              </a:spcAft>
              <a:buFont typeface="Wingdings 2" pitchFamily="18" charset="2"/>
              <a:buNone/>
              <a:defRPr/>
            </a:pPr>
            <a:r>
              <a:rPr lang="bs-Latn-BA" sz="1800" dirty="0" smtClean="0">
                <a:latin typeface="Times New Roman" panose="02020603050405020304" pitchFamily="18" charset="0"/>
                <a:ea typeface="Calibri"/>
                <a:cs typeface="Times New Roman" panose="02020603050405020304" pitchFamily="18" charset="0"/>
              </a:rPr>
              <a:t>Pristup kompjuterskim sistemima i kompjutersko sravnjenje podataka je radnja koja je usko vezano za korišćenje računara, računskih programa i kompjuterskih sistema, što svakako zahtjeva određenu stručnost u poduzimanju ove posebne istražne radnje.</a:t>
            </a:r>
          </a:p>
          <a:p>
            <a:pPr marL="0" indent="0" algn="just" eaLnBrk="1" fontAlgn="auto" hangingPunct="1">
              <a:lnSpc>
                <a:spcPct val="115000"/>
              </a:lnSpc>
              <a:spcAft>
                <a:spcPts val="1000"/>
              </a:spcAft>
              <a:buFont typeface="Wingdings 2" pitchFamily="18" charset="2"/>
              <a:buNone/>
              <a:defRPr/>
            </a:pPr>
            <a:r>
              <a:rPr lang="bs-Latn-BA" sz="1800" dirty="0" smtClean="0">
                <a:latin typeface="Times New Roman" panose="02020603050405020304" pitchFamily="18" charset="0"/>
                <a:ea typeface="Calibri"/>
                <a:cs typeface="Times New Roman" panose="02020603050405020304" pitchFamily="18" charset="0"/>
              </a:rPr>
              <a:t>Ova posebna istražna radnja do sada je rijetko primjenjivana i u Zakonu o krivičnom postupku je nedovoljno objašnjena i još uvijek ima dileme u kojim slučajevima bi se mogla primjenjivati.</a:t>
            </a:r>
          </a:p>
          <a:p>
            <a:pPr marL="274320" indent="-274320" eaLnBrk="1" fontAlgn="auto" hangingPunct="1">
              <a:spcAft>
                <a:spcPts val="0"/>
              </a:spcAft>
              <a:defRPr/>
            </a:pPr>
            <a:endParaRPr lang="bs-Latn-BA" dirty="0">
              <a:latin typeface="Times New Roman" panose="02020603050405020304" pitchFamily="18" charset="0"/>
              <a:cs typeface="Times New Roman" panose="02020603050405020304" pitchFamily="18" charset="0"/>
            </a:endParaRPr>
          </a:p>
        </p:txBody>
      </p:sp>
      <p:sp>
        <p:nvSpPr>
          <p:cNvPr id="17411" name="Title 1"/>
          <p:cNvSpPr>
            <a:spLocks noGrp="1"/>
          </p:cNvSpPr>
          <p:nvPr>
            <p:ph type="title"/>
          </p:nvPr>
        </p:nvSpPr>
        <p:spPr>
          <a:xfrm>
            <a:off x="457200" y="704850"/>
            <a:ext cx="8229600" cy="8191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524000"/>
            <a:ext cx="8229600" cy="4770438"/>
          </a:xfrm>
        </p:spPr>
        <p:txBody>
          <a:bodyPr/>
          <a:lstStyle/>
          <a:p>
            <a:pPr marL="0" indent="0" algn="ctr" eaLnBrk="1" hangingPunct="1">
              <a:buFont typeface="Wingdings 2" pitchFamily="18" charset="2"/>
              <a:buNone/>
            </a:pPr>
            <a:r>
              <a:rPr lang="bs-Latn-BA" sz="1800" b="1" smtClean="0">
                <a:solidFill>
                  <a:srgbClr val="000000"/>
                </a:solidFill>
                <a:latin typeface="Times New Roman" pitchFamily="18" charset="0"/>
                <a:ea typeface="Calibri" pitchFamily="34" charset="0"/>
                <a:cs typeface="Times New Roman" pitchFamily="18" charset="0"/>
              </a:rPr>
              <a:t>c) nadzor i tehničko snimanje prostorija</a:t>
            </a:r>
          </a:p>
          <a:p>
            <a:pPr marL="0" indent="0" algn="just" eaLnBrk="1" hangingPunct="1">
              <a:buFont typeface="Wingdings 2" pitchFamily="18" charset="2"/>
              <a:buNone/>
            </a:pPr>
            <a:endParaRPr lang="bs-Latn-BA" sz="2000" smtClean="0">
              <a:latin typeface="Times New Roman" pitchFamily="18" charset="0"/>
              <a:ea typeface="Calibri" pitchFamily="34" charset="0"/>
              <a:cs typeface="Times New Roman" pitchFamily="18" charset="0"/>
            </a:endParaRPr>
          </a:p>
          <a:p>
            <a:pPr marL="0" indent="0" algn="just" eaLnBrk="1" hangingPunct="1">
              <a:buFont typeface="Wingdings 2" pitchFamily="18" charset="2"/>
              <a:buNone/>
            </a:pPr>
            <a:r>
              <a:rPr lang="vi-VN" sz="2000" smtClean="0">
                <a:latin typeface="Times New Roman" pitchFamily="18" charset="0"/>
                <a:ea typeface="Calibri" pitchFamily="34" charset="0"/>
                <a:cs typeface="Times New Roman" pitchFamily="18" charset="0"/>
              </a:rPr>
              <a:t>Ova PIR  podrazumijeva optičko i akustično snimanje određenog prostora, odnosno aktivnosti koje se u nadziranom prostoru odvijaju. Tehničke mogućnosti za nadzor i snimanje razgovora koji se obavljaju u nekom zatvorenom prostoru, a u određenim situacijama i na otvorenom prostoru, ali ugradnja i korišćenje tehničkih sredstava za tu svrhu, nije jednostavna i zahtjeva dosta stručnosti, opreznosti i tajnosti u radu, </a:t>
            </a:r>
            <a:r>
              <a:rPr lang="bs-Latn-BA" sz="2000" smtClean="0">
                <a:latin typeface="Times New Roman" pitchFamily="18" charset="0"/>
                <a:ea typeface="Calibri" pitchFamily="34" charset="0"/>
                <a:cs typeface="Times New Roman" pitchFamily="18" charset="0"/>
              </a:rPr>
              <a:t>kao  tehničke opremjenosti</a:t>
            </a:r>
            <a:r>
              <a:rPr lang="vi-VN" sz="2000" smtClean="0">
                <a:latin typeface="Times New Roman" pitchFamily="18" charset="0"/>
                <a:ea typeface="Calibri" pitchFamily="34" charset="0"/>
                <a:cs typeface="Times New Roman" pitchFamily="18" charset="0"/>
              </a:rPr>
              <a:t>.</a:t>
            </a:r>
          </a:p>
          <a:p>
            <a:pPr marL="0" indent="0" algn="just" eaLnBrk="1" hangingPunct="1">
              <a:buFont typeface="Wingdings 2" pitchFamily="18" charset="2"/>
              <a:buNone/>
            </a:pPr>
            <a:r>
              <a:rPr lang="vi-VN" sz="2000" smtClean="0">
                <a:latin typeface="Times New Roman" pitchFamily="18" charset="0"/>
                <a:ea typeface="Calibri" pitchFamily="34" charset="0"/>
                <a:cs typeface="Times New Roman" pitchFamily="18" charset="0"/>
              </a:rPr>
              <a:t>Kod ove posebne istražne radnje „podrazumijeva se tajno ulaženje policijskih službenika u tuđi stan</a:t>
            </a:r>
            <a:r>
              <a:rPr lang="bs-Latn-BA" sz="2000" smtClean="0">
                <a:latin typeface="Times New Roman" pitchFamily="18" charset="0"/>
                <a:ea typeface="Calibri" pitchFamily="34" charset="0"/>
                <a:cs typeface="Times New Roman" pitchFamily="18" charset="0"/>
              </a:rPr>
              <a:t>, automobil</a:t>
            </a:r>
            <a:r>
              <a:rPr lang="vi-VN" sz="2000" smtClean="0">
                <a:latin typeface="Times New Roman" pitchFamily="18" charset="0"/>
                <a:ea typeface="Calibri" pitchFamily="34" charset="0"/>
                <a:cs typeface="Times New Roman" pitchFamily="18" charset="0"/>
              </a:rPr>
              <a:t> ili prostorije sa svrhom tajnog „ugrađivanja tehničkih uređaja za optičko i akustičko snimanje prostorija i potom ulaženje u iste prostorije radi „demontiranja“ tih tehničkih „optički i akustičkih“ sredstava</a:t>
            </a:r>
            <a:r>
              <a:rPr lang="vi-VN" sz="1800" smtClean="0">
                <a:ea typeface="Calibri" pitchFamily="34" charset="0"/>
                <a:cs typeface="Times New Roman" pitchFamily="18" charset="0"/>
              </a:rPr>
              <a:t>.</a:t>
            </a:r>
          </a:p>
        </p:txBody>
      </p:sp>
      <p:sp>
        <p:nvSpPr>
          <p:cNvPr id="18435" name="Title 1"/>
          <p:cNvSpPr>
            <a:spLocks noGrp="1"/>
          </p:cNvSpPr>
          <p:nvPr>
            <p:ph type="title"/>
          </p:nvPr>
        </p:nvSpPr>
        <p:spPr>
          <a:xfrm>
            <a:off x="457200" y="704850"/>
            <a:ext cx="8229600" cy="7429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1676400"/>
            <a:ext cx="8229600" cy="4648200"/>
          </a:xfrm>
        </p:spPr>
        <p:txBody>
          <a:bodyPr/>
          <a:lstStyle/>
          <a:p>
            <a:pPr marL="0" indent="0" algn="ctr" eaLnBrk="1" hangingPunct="1">
              <a:buFont typeface="Wingdings 2" pitchFamily="18" charset="2"/>
              <a:buNone/>
            </a:pPr>
            <a:r>
              <a:rPr lang="bs-Latn-BA" sz="1800" b="1" smtClean="0">
                <a:solidFill>
                  <a:srgbClr val="000000"/>
                </a:solidFill>
                <a:latin typeface="Times New Roman" pitchFamily="18" charset="0"/>
                <a:ea typeface="Calibri" pitchFamily="34" charset="0"/>
                <a:cs typeface="Times New Roman" pitchFamily="18" charset="0"/>
              </a:rPr>
              <a:t>d) tajno praćenje i tehničko snimanje osoba, transportnih sredstava i predmeta koji stoje u vezi s njima</a:t>
            </a:r>
          </a:p>
          <a:p>
            <a:pPr marL="0" indent="0" algn="just" eaLnBrk="1" hangingPunct="1">
              <a:lnSpc>
                <a:spcPct val="115000"/>
              </a:lnSpc>
              <a:spcAft>
                <a:spcPts val="1000"/>
              </a:spcAft>
              <a:buFont typeface="Wingdings 2" pitchFamily="18" charset="2"/>
              <a:buNone/>
            </a:pPr>
            <a:endParaRPr lang="bs-Latn-BA" sz="2000" smtClean="0">
              <a:latin typeface="Times New Roman" pitchFamily="18" charset="0"/>
              <a:ea typeface="Calibri" pitchFamily="34" charset="0"/>
              <a:cs typeface="Times New Roman" pitchFamily="18" charset="0"/>
            </a:endParaRP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Ova PIR se može definisati kao kontinuirano ili povremeno optičko i (ili) akustičko nadgledanje određenih lica, objekata i prostora.</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Često se ova metoda koristi ozvučenjem lica - prikriveni istražitelj ili informator, ili u posebni slučajevima oštečenim (korupcija, iznuda i slično)</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U dokumentovanju tajnog praćenja značajnu ulogu ima tajno fotografisanje fotoaparatima, kamerama i skrivenim minijaturnim fotoaparatima u drugim prikladnim predmetima.</a:t>
            </a:r>
            <a:endParaRPr lang="bs-Latn-BA" smtClean="0">
              <a:latin typeface="Times New Roman" pitchFamily="18" charset="0"/>
              <a:ea typeface="Calibri" pitchFamily="34" charset="0"/>
              <a:cs typeface="Times New Roman" pitchFamily="18" charset="0"/>
            </a:endParaRPr>
          </a:p>
        </p:txBody>
      </p:sp>
      <p:sp>
        <p:nvSpPr>
          <p:cNvPr id="19459" name="Title 1"/>
          <p:cNvSpPr>
            <a:spLocks noGrp="1"/>
          </p:cNvSpPr>
          <p:nvPr>
            <p:ph type="title"/>
          </p:nvPr>
        </p:nvSpPr>
        <p:spPr>
          <a:xfrm>
            <a:off x="457200" y="704850"/>
            <a:ext cx="8229600" cy="8191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rtlCol="0">
            <a:normAutofit/>
          </a:bodyPr>
          <a:lstStyle/>
          <a:p>
            <a:pPr marL="0" indent="0" algn="ctr" eaLnBrk="1" fontAlgn="auto" hangingPunct="1">
              <a:spcAft>
                <a:spcPts val="0"/>
              </a:spcAft>
              <a:buFont typeface="Wingdings 2" pitchFamily="18" charset="2"/>
              <a:buNone/>
              <a:defRPr/>
            </a:pPr>
            <a:r>
              <a:rPr lang="bs-Latn-BA" sz="1800" b="1" dirty="0">
                <a:solidFill>
                  <a:prstClr val="black"/>
                </a:solidFill>
                <a:latin typeface="Times New Roman" panose="02020603050405020304" pitchFamily="18" charset="0"/>
                <a:ea typeface="Calibri"/>
                <a:cs typeface="Times New Roman" panose="02020603050405020304" pitchFamily="18" charset="0"/>
              </a:rPr>
              <a:t>e) korištenje prikrivenih istražitelja i korištenje </a:t>
            </a:r>
            <a:r>
              <a:rPr lang="bs-Latn-BA" sz="1800" b="1" dirty="0" smtClean="0">
                <a:solidFill>
                  <a:prstClr val="black"/>
                </a:solidFill>
                <a:latin typeface="Times New Roman" panose="02020603050405020304" pitchFamily="18" charset="0"/>
                <a:ea typeface="Calibri"/>
                <a:cs typeface="Times New Roman" panose="02020603050405020304" pitchFamily="18" charset="0"/>
              </a:rPr>
              <a:t>informatora</a:t>
            </a:r>
          </a:p>
          <a:p>
            <a:pPr marL="0" indent="0" algn="just" eaLnBrk="1" fontAlgn="auto" hangingPunct="1">
              <a:spcAft>
                <a:spcPts val="1000"/>
              </a:spcAft>
              <a:buFont typeface="Symbol" pitchFamily="18" charset="2"/>
              <a:buNone/>
              <a:defRPr/>
            </a:pPr>
            <a:endParaRPr lang="bs-Latn-BA" dirty="0" smtClean="0">
              <a:latin typeface="Times New Roman" panose="02020603050405020304" pitchFamily="18" charset="0"/>
              <a:ea typeface="Calibri"/>
              <a:cs typeface="Times New Roman" panose="02020603050405020304" pitchFamily="18" charset="0"/>
            </a:endParaRPr>
          </a:p>
          <a:p>
            <a:pPr marL="0" indent="0" algn="just" eaLnBrk="1" fontAlgn="auto" hangingPunct="1">
              <a:spcAft>
                <a:spcPts val="1000"/>
              </a:spcAft>
              <a:buFont typeface="Symbol" pitchFamily="18" charset="2"/>
              <a:buNone/>
              <a:defRPr/>
            </a:pPr>
            <a:r>
              <a:rPr lang="bs-Latn-BA" dirty="0" smtClean="0">
                <a:latin typeface="Times New Roman" panose="02020603050405020304" pitchFamily="18" charset="0"/>
                <a:ea typeface="Calibri"/>
                <a:cs typeface="Times New Roman" panose="02020603050405020304" pitchFamily="18" charset="0"/>
              </a:rPr>
              <a:t>Prikriveni istražitelj je posebno obučeno ovlašteno službeno lice koje istražuje pod izmijenjenim identitetom</a:t>
            </a:r>
          </a:p>
          <a:p>
            <a:pPr marL="0" indent="0" algn="just" eaLnBrk="1" fontAlgn="auto" hangingPunct="1">
              <a:spcAft>
                <a:spcPts val="1000"/>
              </a:spcAft>
              <a:buFont typeface="Symbol" pitchFamily="18" charset="2"/>
              <a:buNone/>
              <a:defRPr/>
            </a:pPr>
            <a:r>
              <a:rPr lang="bs-Latn-BA" dirty="0" smtClean="0">
                <a:latin typeface="Times New Roman" panose="02020603050405020304" pitchFamily="18" charset="0"/>
                <a:ea typeface="Calibri"/>
                <a:cs typeface="Times New Roman" panose="02020603050405020304" pitchFamily="18" charset="0"/>
              </a:rPr>
              <a:t>Upotreba prikrivenog istražitelja i informatora predstavlja najsloženiju posebnu istražnu radnju</a:t>
            </a:r>
          </a:p>
          <a:p>
            <a:pPr marL="0" indent="0" algn="just" eaLnBrk="1" fontAlgn="auto" hangingPunct="1">
              <a:spcAft>
                <a:spcPts val="1000"/>
              </a:spcAft>
              <a:buFont typeface="Symbol" pitchFamily="18" charset="2"/>
              <a:buNone/>
              <a:defRPr/>
            </a:pPr>
            <a:r>
              <a:rPr lang="bs-Latn-BA" dirty="0" smtClean="0">
                <a:latin typeface="Times New Roman" panose="02020603050405020304" pitchFamily="18" charset="0"/>
                <a:ea typeface="Calibri"/>
                <a:cs typeface="Times New Roman" panose="02020603050405020304" pitchFamily="18" charset="0"/>
              </a:rPr>
              <a:t>Razlika između informatora i informanta</a:t>
            </a:r>
          </a:p>
          <a:p>
            <a:pPr marL="0" indent="0" algn="just" eaLnBrk="1" fontAlgn="auto" hangingPunct="1">
              <a:spcAft>
                <a:spcPts val="1000"/>
              </a:spcAft>
              <a:buFont typeface="Symbol" pitchFamily="18" charset="2"/>
              <a:buNone/>
              <a:defRPr/>
            </a:pPr>
            <a:r>
              <a:rPr lang="bs-Latn-BA" dirty="0" smtClean="0">
                <a:latin typeface="Times New Roman" panose="02020603050405020304" pitchFamily="18" charset="0"/>
                <a:ea typeface="Calibri"/>
                <a:cs typeface="Times New Roman" panose="02020603050405020304" pitchFamily="18" charset="0"/>
              </a:rPr>
              <a:t>Saslušava se u svojstvu zaštićenog svjedoka sa kodnim imenom (Zakonu o </a:t>
            </a:r>
            <a:r>
              <a:rPr lang="bs-Latn-BA" smtClean="0">
                <a:latin typeface="Times New Roman" panose="02020603050405020304" pitchFamily="18" charset="0"/>
                <a:ea typeface="Calibri"/>
                <a:cs typeface="Times New Roman" panose="02020603050405020304" pitchFamily="18" charset="0"/>
              </a:rPr>
              <a:t>zaštiti svjedoka pod prijetnjom i ugroženih svjedoka)</a:t>
            </a:r>
            <a:endParaRPr lang="bs-Latn-BA" dirty="0" smtClean="0">
              <a:latin typeface="Times New Roman" panose="02020603050405020304" pitchFamily="18" charset="0"/>
              <a:ea typeface="Calibri"/>
              <a:cs typeface="Times New Roman" panose="02020603050405020304" pitchFamily="18" charset="0"/>
            </a:endParaRPr>
          </a:p>
          <a:p>
            <a:pPr marL="274320" indent="-274320" eaLnBrk="1" fontAlgn="auto" hangingPunct="1">
              <a:spcAft>
                <a:spcPts val="0"/>
              </a:spcAft>
              <a:defRPr/>
            </a:pPr>
            <a:endParaRPr lang="bs-Latn-BA" dirty="0">
              <a:latin typeface="Times New Roman" panose="02020603050405020304" pitchFamily="18" charset="0"/>
              <a:cs typeface="Times New Roman" panose="02020603050405020304" pitchFamily="18" charset="0"/>
            </a:endParaRPr>
          </a:p>
        </p:txBody>
      </p:sp>
      <p:sp>
        <p:nvSpPr>
          <p:cNvPr id="20483" name="Title 1"/>
          <p:cNvSpPr>
            <a:spLocks noGrp="1"/>
          </p:cNvSpPr>
          <p:nvPr>
            <p:ph type="title"/>
          </p:nvPr>
        </p:nvSpPr>
        <p:spPr>
          <a:xfrm>
            <a:off x="457200" y="704850"/>
            <a:ext cx="8229600" cy="8191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76800"/>
          </a:xfrm>
        </p:spPr>
        <p:txBody>
          <a:bodyPr rtlCol="0">
            <a:normAutofit lnSpcReduction="10000"/>
          </a:bodyPr>
          <a:lstStyle/>
          <a:p>
            <a:pPr marL="0" indent="0" algn="ctr" eaLnBrk="1" fontAlgn="auto" hangingPunct="1">
              <a:spcAft>
                <a:spcPts val="0"/>
              </a:spcAft>
              <a:buFont typeface="Wingdings 2" pitchFamily="18" charset="2"/>
              <a:buNone/>
              <a:defRPr/>
            </a:pPr>
            <a:r>
              <a:rPr lang="bs-Latn-BA" sz="1800" b="1" dirty="0">
                <a:solidFill>
                  <a:prstClr val="black"/>
                </a:solidFill>
                <a:latin typeface="Times New Roman" panose="02020603050405020304" pitchFamily="18" charset="0"/>
                <a:ea typeface="Calibri"/>
                <a:cs typeface="Times New Roman" panose="02020603050405020304" pitchFamily="18" charset="0"/>
              </a:rPr>
              <a:t>f) simulirani i kontrolirani otkup predmeta i simulirano davanje </a:t>
            </a:r>
            <a:r>
              <a:rPr lang="bs-Latn-BA" sz="1800" b="1" dirty="0" smtClean="0">
                <a:solidFill>
                  <a:prstClr val="black"/>
                </a:solidFill>
                <a:latin typeface="Times New Roman" panose="02020603050405020304" pitchFamily="18" charset="0"/>
                <a:ea typeface="Calibri"/>
                <a:cs typeface="Times New Roman" panose="02020603050405020304" pitchFamily="18" charset="0"/>
              </a:rPr>
              <a:t>potkupnine</a:t>
            </a:r>
          </a:p>
          <a:p>
            <a:pPr marL="0" indent="0" algn="just" eaLnBrk="1" fontAlgn="auto" hangingPunct="1">
              <a:lnSpc>
                <a:spcPct val="115000"/>
              </a:lnSpc>
              <a:spcAft>
                <a:spcPts val="1000"/>
              </a:spcAft>
              <a:buFont typeface="Wingdings 2" pitchFamily="18" charset="2"/>
              <a:buNone/>
              <a:defRPr/>
            </a:pPr>
            <a:r>
              <a:rPr lang="bs-Latn-BA" sz="1800" dirty="0" smtClean="0">
                <a:latin typeface="Times New Roman" panose="02020603050405020304" pitchFamily="18" charset="0"/>
                <a:ea typeface="Calibri"/>
                <a:cs typeface="Times New Roman" panose="02020603050405020304" pitchFamily="18" charset="0"/>
              </a:rPr>
              <a:t>- Simulirani i kontrolirani otkup je jedna, a simulovano davanje potkupnine druga posebna istražna radnja.</a:t>
            </a:r>
          </a:p>
          <a:p>
            <a:pPr marL="0" indent="0" algn="just" eaLnBrk="1" fontAlgn="auto" hangingPunct="1">
              <a:lnSpc>
                <a:spcPct val="115000"/>
              </a:lnSpc>
              <a:spcAft>
                <a:spcPts val="1000"/>
              </a:spcAft>
              <a:buFont typeface="Wingdings 2" pitchFamily="18" charset="2"/>
              <a:buNone/>
              <a:defRPr/>
            </a:pPr>
            <a:r>
              <a:rPr lang="bs-Latn-BA" sz="1800" dirty="0" smtClean="0">
                <a:latin typeface="Times New Roman" panose="02020603050405020304" pitchFamily="18" charset="0"/>
                <a:ea typeface="Calibri"/>
                <a:cs typeface="Times New Roman" panose="02020603050405020304" pitchFamily="18" charset="0"/>
              </a:rPr>
              <a:t>- Pod sklapanjem simuliranog i kontroliranog otkupa treba podrazumijevati kupoprodajne poslove, koji se odnose na robu ili predmete koji su proistekli, pribavljeni ili namijenjeni izvršenju krivičnog djela, ili su na drugi način u vezi sa nezakonitim djelatnostima. Takvi predmeti su najčešće opojne droge, oružje ili radioaktivni materijal, čija je proizvodnja i promet strogo zabranjena, odnosno strogo kontrolisana. To može biti i roba široke potrošnje, koja se u cilju izbjegavanja plaćanja carine ili poreza krijumčari. Predmet kupoprodaje mogu biti i lica u procesu trgovine ljudima, ukradeni automobili ili mobilni telefoni, kao i falsifikovani novac. </a:t>
            </a:r>
          </a:p>
          <a:p>
            <a:pPr marL="0" indent="0" algn="just" eaLnBrk="1" fontAlgn="auto" hangingPunct="1">
              <a:lnSpc>
                <a:spcPct val="115000"/>
              </a:lnSpc>
              <a:spcAft>
                <a:spcPts val="1000"/>
              </a:spcAft>
              <a:buFont typeface="Wingdings 2" pitchFamily="18" charset="2"/>
              <a:buNone/>
              <a:defRPr/>
            </a:pPr>
            <a:r>
              <a:rPr lang="bs-Latn-BA" sz="1800" dirty="0" smtClean="0">
                <a:latin typeface="Times New Roman" panose="02020603050405020304" pitchFamily="18" charset="0"/>
                <a:ea typeface="Calibri"/>
                <a:cs typeface="Times New Roman" panose="02020603050405020304" pitchFamily="18" charset="0"/>
              </a:rPr>
              <a:t>- Simulirano davanje potkupnine se pretežno odnosi na krivična djela primanja i davanja mita i druga korupcijska krivična djela, čije dokazivanje uobičajnim dokaznim sredstvima predstavlja poteškoće istražnim organima.</a:t>
            </a:r>
          </a:p>
          <a:p>
            <a:pPr marL="274320" indent="-274320" eaLnBrk="1" fontAlgn="auto" hangingPunct="1">
              <a:spcAft>
                <a:spcPts val="0"/>
              </a:spcAft>
              <a:defRPr/>
            </a:pPr>
            <a:endParaRPr lang="bs-Latn-BA" sz="1600" dirty="0">
              <a:latin typeface="Times New Roman" panose="02020603050405020304" pitchFamily="18" charset="0"/>
              <a:cs typeface="Times New Roman" panose="02020603050405020304" pitchFamily="18" charset="0"/>
            </a:endParaRPr>
          </a:p>
        </p:txBody>
      </p:sp>
      <p:sp>
        <p:nvSpPr>
          <p:cNvPr id="21507" name="Title 1"/>
          <p:cNvSpPr>
            <a:spLocks noGrp="1"/>
          </p:cNvSpPr>
          <p:nvPr>
            <p:ph type="title"/>
          </p:nvPr>
        </p:nvSpPr>
        <p:spPr>
          <a:xfrm>
            <a:off x="457200" y="685800"/>
            <a:ext cx="8229600" cy="83820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1524000"/>
            <a:ext cx="8229600" cy="4800600"/>
          </a:xfrm>
        </p:spPr>
        <p:txBody>
          <a:bodyPr rtlCol="0">
            <a:normAutofit fontScale="92500" lnSpcReduction="20000"/>
          </a:bodyPr>
          <a:lstStyle/>
          <a:p>
            <a:pPr marL="0" indent="0" algn="ctr" eaLnBrk="1" fontAlgn="auto" hangingPunct="1">
              <a:spcAft>
                <a:spcPts val="0"/>
              </a:spcAft>
              <a:buFont typeface="Wingdings 2" pitchFamily="18" charset="2"/>
              <a:buNone/>
              <a:defRPr/>
            </a:pPr>
            <a:r>
              <a:rPr lang="bs-Latn-BA" altLang="sr-Latn-RS" sz="1800" b="1" dirty="0" smtClean="0">
                <a:solidFill>
                  <a:srgbClr val="000000"/>
                </a:solidFill>
                <a:latin typeface="Times New Roman" pitchFamily="18" charset="0"/>
                <a:ea typeface="Calibri" pitchFamily="34" charset="0"/>
                <a:cs typeface="Times New Roman" pitchFamily="18" charset="0"/>
              </a:rPr>
              <a:t>g) nadzirani prijevoz i isporuka predmeta krivičnog djela</a:t>
            </a:r>
          </a:p>
          <a:p>
            <a:pPr marL="0" indent="0" algn="ctr" eaLnBrk="1" fontAlgn="auto" hangingPunct="1">
              <a:spcAft>
                <a:spcPts val="0"/>
              </a:spcAft>
              <a:buFont typeface="Wingdings 2" pitchFamily="18" charset="2"/>
              <a:buNone/>
              <a:defRPr/>
            </a:pPr>
            <a:endParaRPr lang="bs-Latn-BA" altLang="sr-Latn-RS" sz="1800" b="1" dirty="0" smtClean="0">
              <a:solidFill>
                <a:srgbClr val="000000"/>
              </a:solidFill>
              <a:latin typeface="Times New Roman" pitchFamily="18" charset="0"/>
              <a:ea typeface="Calibri" pitchFamily="34" charset="0"/>
              <a:cs typeface="Times New Roman" pitchFamily="18" charset="0"/>
            </a:endParaRPr>
          </a:p>
          <a:p>
            <a:pPr marL="0" indent="0" algn="just" eaLnBrk="1" fontAlgn="auto" hangingPunct="1">
              <a:lnSpc>
                <a:spcPct val="115000"/>
              </a:lnSpc>
              <a:spcAft>
                <a:spcPts val="1000"/>
              </a:spcAft>
              <a:buFont typeface="Wingdings 2" pitchFamily="18" charset="2"/>
              <a:buNone/>
              <a:defRPr/>
            </a:pPr>
            <a:r>
              <a:rPr lang="bs-Latn-BA" altLang="sr-Latn-RS" sz="1800" dirty="0" smtClean="0">
                <a:latin typeface="Times New Roman" pitchFamily="18" charset="0"/>
                <a:ea typeface="Calibri" pitchFamily="34" charset="0"/>
                <a:cs typeface="Times New Roman" pitchFamily="18" charset="0"/>
              </a:rPr>
              <a:t>-Ova posebna istražna radnja predviđena Konvencijom UN-a protiv transnacionalnog organizovanog kriminaliteta, pod nazivom kontrolisana isporuka, predstavlja značajnu posebnu istražnu radnju za otkrivanje, razjašnjavanje i dokazivanje krivičnih djela krijumčarenja opojnih droga, oružja, municije, zlata, novca, kulturnih dobara, tehničke i druge vrijedne robe. </a:t>
            </a:r>
          </a:p>
          <a:p>
            <a:pPr marL="0" indent="0" algn="just" eaLnBrk="1" fontAlgn="auto" hangingPunct="1">
              <a:spcAft>
                <a:spcPts val="0"/>
              </a:spcAft>
              <a:buFont typeface="Wingdings 2" pitchFamily="18" charset="2"/>
              <a:buNone/>
              <a:defRPr/>
            </a:pPr>
            <a:r>
              <a:rPr lang="bs-Latn-BA" altLang="sr-Latn-RS" sz="1800" dirty="0" smtClean="0">
                <a:latin typeface="Times New Roman" pitchFamily="18" charset="0"/>
                <a:ea typeface="Calibri" pitchFamily="34" charset="0"/>
                <a:cs typeface="Times New Roman" pitchFamily="18" charset="0"/>
              </a:rPr>
              <a:t>Ova radnja se u kriminalističkoj teoriji naziva i ''propuštanje'', a namijenjena je prvenstveno istraživanju i dokazivanju narkokriminala. Sastoji se u nadziranju prevoza, odnosno transporta droge kao radnje izvršenja krivičnog djela iz oblasti narkokriminala. Policija ne reaguje odmah, tj. ne preduzima nikakve represivne mjere prema licima koja trenutno vrše prevoz droge. Cilj je da se dođe do konkretnih podataka i dokaza o ilegalnom izvoru snabdjevanja drogom, skladištu droge, kuririma, posrednicima i, eventualno, samom organizatoru konkretne ilegalne narko-transakcije, te stvore povoljni uslovi za realizaciju, odnosno hapšenje učinilaca prilikom izvršenja djela.</a:t>
            </a:r>
          </a:p>
          <a:p>
            <a:pPr marL="0" indent="0" algn="just" eaLnBrk="1" fontAlgn="auto" hangingPunct="1">
              <a:spcAft>
                <a:spcPts val="0"/>
              </a:spcAft>
              <a:buFont typeface="Wingdings 2" pitchFamily="18" charset="2"/>
              <a:buNone/>
              <a:defRPr/>
            </a:pPr>
            <a:r>
              <a:rPr lang="bs-Latn-BA" altLang="sr-Latn-RS" sz="1800" dirty="0" smtClean="0">
                <a:latin typeface="Times New Roman" pitchFamily="18" charset="0"/>
                <a:ea typeface="Calibri" pitchFamily="34" charset="0"/>
                <a:cs typeface="Times New Roman" pitchFamily="18" charset="0"/>
              </a:rPr>
              <a:t>Kontrolisana isporuka je dozvola da nedozvoljene pošiljke (najčešće narkotici) izađu, uđu ili prođu teritoriju jedne ili više zemalja, kao i da se prate do krajnjeg odredišta, radi identifikovanja i hapšenja organizatora i pripadnika organizovane kriminalne grupe</a:t>
            </a:r>
            <a:endParaRPr lang="bs-Latn-BA" altLang="sr-Latn-RS" sz="1800" dirty="0" smtClean="0">
              <a:solidFill>
                <a:srgbClr val="000000"/>
              </a:solidFill>
              <a:latin typeface="Times New Roman" pitchFamily="18" charset="0"/>
              <a:ea typeface="Calibri" pitchFamily="34" charset="0"/>
              <a:cs typeface="Times New Roman" pitchFamily="18" charset="0"/>
            </a:endParaRPr>
          </a:p>
        </p:txBody>
      </p:sp>
      <p:sp>
        <p:nvSpPr>
          <p:cNvPr id="22531" name="Title 1"/>
          <p:cNvSpPr>
            <a:spLocks noGrp="1"/>
          </p:cNvSpPr>
          <p:nvPr>
            <p:ph type="title"/>
          </p:nvPr>
        </p:nvSpPr>
        <p:spPr>
          <a:xfrm>
            <a:off x="457200" y="704850"/>
            <a:ext cx="8229600" cy="7429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1752600"/>
            <a:ext cx="8229600" cy="4572000"/>
          </a:xfrm>
        </p:spPr>
        <p:txBody>
          <a:bodyPr/>
          <a:lstStyle/>
          <a:p>
            <a:pPr marL="0" indent="0" algn="ctr" eaLnBrk="1" hangingPunct="1">
              <a:buFont typeface="Wingdings 2" pitchFamily="18" charset="2"/>
              <a:buNone/>
            </a:pPr>
            <a:r>
              <a:rPr lang="bs-Latn-BA" sz="3200" b="1" smtClean="0">
                <a:latin typeface="Times New Roman" pitchFamily="18" charset="0"/>
                <a:cs typeface="Times New Roman" pitchFamily="18" charset="0"/>
              </a:rPr>
              <a:t>Izvršavanje Naredbe Suda</a:t>
            </a:r>
          </a:p>
          <a:p>
            <a:pPr marL="0" indent="0" algn="just" eaLnBrk="1" hangingPunct="1">
              <a:buFont typeface="Wingdings 2" pitchFamily="18" charset="2"/>
              <a:buNone/>
            </a:pPr>
            <a:r>
              <a:rPr lang="bs-Latn-BA" sz="3200" smtClean="0">
                <a:latin typeface="Times New Roman" pitchFamily="18" charset="0"/>
                <a:cs typeface="Times New Roman" pitchFamily="18" charset="0"/>
              </a:rPr>
              <a:t>Naredbe izvršava policijski organ, uz eventualnu asisitenciju drugih agencija ili preduzeća koja su dužna da Tužiocu i policiji omoguće provođenje PIR-a</a:t>
            </a:r>
          </a:p>
        </p:txBody>
      </p:sp>
      <p:sp>
        <p:nvSpPr>
          <p:cNvPr id="23555" name="Title 1"/>
          <p:cNvSpPr>
            <a:spLocks noGrp="1"/>
          </p:cNvSpPr>
          <p:nvPr>
            <p:ph type="title"/>
          </p:nvPr>
        </p:nvSpPr>
        <p:spPr>
          <a:xfrm>
            <a:off x="457200" y="704850"/>
            <a:ext cx="8229600" cy="6667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871538" y="1600200"/>
            <a:ext cx="7408862" cy="4525963"/>
          </a:xfrm>
        </p:spPr>
        <p:txBody>
          <a:bodyPr rtlCol="0">
            <a:normAutofit fontScale="92500"/>
          </a:bodyPr>
          <a:lstStyle/>
          <a:p>
            <a:pPr marL="0" indent="0" algn="ctr" eaLnBrk="1" fontAlgn="auto" hangingPunct="1">
              <a:spcAft>
                <a:spcPts val="0"/>
              </a:spcAft>
              <a:buFont typeface="Wingdings 2" pitchFamily="18" charset="2"/>
              <a:buNone/>
              <a:defRPr/>
            </a:pPr>
            <a:r>
              <a:rPr lang="hr-BA" altLang="sr-Latn-RS" b="1" dirty="0" smtClean="0">
                <a:latin typeface="Times New Roman" pitchFamily="18" charset="0"/>
                <a:cs typeface="Times New Roman" pitchFamily="18" charset="0"/>
              </a:rPr>
              <a:t>Obaveze po prestanku provođenja PIR</a:t>
            </a:r>
          </a:p>
          <a:p>
            <a:pPr marL="0" indent="0" algn="just" eaLnBrk="1" fontAlgn="auto" hangingPunct="1">
              <a:spcAft>
                <a:spcPts val="1000"/>
              </a:spcAft>
              <a:buFont typeface="Wingdings 2" pitchFamily="18" charset="2"/>
              <a:buNone/>
              <a:defRPr/>
            </a:pPr>
            <a:endParaRPr lang="bs-Latn-BA" altLang="sr-Latn-RS" dirty="0" smtClean="0">
              <a:latin typeface="Times New Roman" pitchFamily="18" charset="0"/>
              <a:ea typeface="Calibri" pitchFamily="34" charset="0"/>
              <a:cs typeface="Times New Roman" pitchFamily="18" charset="0"/>
            </a:endParaRPr>
          </a:p>
          <a:p>
            <a:pPr marL="0" indent="0" algn="just" eaLnBrk="1" fontAlgn="auto" hangingPunct="1">
              <a:spcAft>
                <a:spcPts val="1000"/>
              </a:spcAft>
              <a:buFont typeface="Wingdings 2" pitchFamily="18" charset="2"/>
              <a:buNone/>
              <a:defRPr/>
            </a:pPr>
            <a:r>
              <a:rPr lang="bs-Latn-BA" altLang="sr-Latn-RS" dirty="0" smtClean="0">
                <a:latin typeface="Times New Roman" pitchFamily="18" charset="0"/>
                <a:ea typeface="Calibri" pitchFamily="34" charset="0"/>
                <a:cs typeface="Times New Roman" pitchFamily="18" charset="0"/>
              </a:rPr>
              <a:t>Po prestanku PIR-a, policijski organi moraju sve informacije, podatke i predmete, kao i izvještaj o tome predati Tužitelju. Tužitelj je dužan dostaviti sudiji za prethodni postupak pismeni izvještaj o poduzetim radnjama. Na osnovu podnesenog izvještaja sudija za prethodni postupak provjerava da li je postupljeno po njegovoj naredbi. </a:t>
            </a:r>
          </a:p>
          <a:p>
            <a:pPr marL="0" indent="0" algn="just" eaLnBrk="1" fontAlgn="auto" hangingPunct="1">
              <a:spcAft>
                <a:spcPts val="1000"/>
              </a:spcAft>
              <a:buFont typeface="Wingdings 2" pitchFamily="18" charset="2"/>
              <a:buNone/>
              <a:defRPr/>
            </a:pPr>
            <a:r>
              <a:rPr lang="bs-Latn-BA" altLang="sr-Latn-RS" dirty="0" smtClean="0">
                <a:latin typeface="Times New Roman" pitchFamily="18" charset="0"/>
                <a:ea typeface="Calibri" pitchFamily="34" charset="0"/>
                <a:cs typeface="Times New Roman" pitchFamily="18" charset="0"/>
              </a:rPr>
              <a:t>SPP će, bez odlaganja, a nakon preduzimanja PIR, obavijestiti osobu protiv koje je radnja bila poduzeta.</a:t>
            </a:r>
          </a:p>
          <a:p>
            <a:pPr marL="0" indent="0" algn="just" eaLnBrk="1" fontAlgn="auto" hangingPunct="1">
              <a:spcAft>
                <a:spcPts val="1000"/>
              </a:spcAft>
              <a:buFont typeface="Wingdings 2" pitchFamily="18" charset="2"/>
              <a:buNone/>
              <a:defRPr/>
            </a:pPr>
            <a:r>
              <a:rPr lang="bs-Latn-BA" altLang="sr-Latn-RS" dirty="0" smtClean="0">
                <a:latin typeface="Times New Roman" pitchFamily="18" charset="0"/>
                <a:ea typeface="Calibri" pitchFamily="34" charset="0"/>
                <a:cs typeface="Times New Roman" pitchFamily="18" charset="0"/>
              </a:rPr>
              <a:t>Izuzeci od obavještavanja </a:t>
            </a:r>
          </a:p>
        </p:txBody>
      </p:sp>
      <p:sp>
        <p:nvSpPr>
          <p:cNvPr id="24579" name="Title 1"/>
          <p:cNvSpPr>
            <a:spLocks noGrp="1"/>
          </p:cNvSpPr>
          <p:nvPr>
            <p:ph type="title"/>
          </p:nvPr>
        </p:nvSpPr>
        <p:spPr>
          <a:xfrm>
            <a:off x="457200" y="704850"/>
            <a:ext cx="8229600" cy="6667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hr-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871538" y="1676400"/>
            <a:ext cx="7408862" cy="4449763"/>
          </a:xfrm>
        </p:spPr>
        <p:txBody>
          <a:bodyPr/>
          <a:lstStyle/>
          <a:p>
            <a:pPr marL="0" indent="0" algn="just" eaLnBrk="1" hangingPunct="1">
              <a:buFont typeface="Symbol" pitchFamily="18" charset="2"/>
              <a:buNone/>
            </a:pPr>
            <a:r>
              <a:rPr lang="vi-VN" smtClean="0">
                <a:latin typeface="Times New Roman" pitchFamily="18" charset="0"/>
                <a:cs typeface="Times New Roman" pitchFamily="18" charset="0"/>
              </a:rPr>
              <a:t>Ako Tuži</a:t>
            </a:r>
            <a:r>
              <a:rPr lang="bs-Latn-BA" smtClean="0">
                <a:latin typeface="Times New Roman" pitchFamily="18" charset="0"/>
                <a:cs typeface="Times New Roman" pitchFamily="18" charset="0"/>
              </a:rPr>
              <a:t>lac</a:t>
            </a:r>
            <a:r>
              <a:rPr lang="vi-VN" smtClean="0">
                <a:latin typeface="Times New Roman" pitchFamily="18" charset="0"/>
                <a:cs typeface="Times New Roman" pitchFamily="18" charset="0"/>
              </a:rPr>
              <a:t> odustane od krivičnog gonjenja, odnosno ako informacije i podaci pribavljeni naređenim radnjama nisu potrebni za krivični postupak, uništit će se pod nadzorom sudije za prethodni postupak, koji će o tome sastaviti posebni zapisnik. O preduzimanju radnji, razlozima za njihovo preduzimanje, informaciji da dobiveni materijal nije bio osnov za krivično gonjenje i da je uništen, pismeno se obavještava osoba protiv koje je neka od radnji iz </a:t>
            </a:r>
            <a:r>
              <a:rPr lang="bs-Latn-BA" smtClean="0">
                <a:latin typeface="Times New Roman" pitchFamily="18" charset="0"/>
                <a:cs typeface="Times New Roman" pitchFamily="18" charset="0"/>
              </a:rPr>
              <a:t>č</a:t>
            </a:r>
            <a:r>
              <a:rPr lang="vi-VN" smtClean="0">
                <a:latin typeface="Times New Roman" pitchFamily="18" charset="0"/>
                <a:cs typeface="Times New Roman" pitchFamily="18" charset="0"/>
              </a:rPr>
              <a:t>lana 116. stava 2. ovog zakona bila poduzeta. </a:t>
            </a:r>
            <a:endParaRPr lang="bs-Latn-BA" smtClean="0">
              <a:latin typeface="Times New Roman" pitchFamily="18" charset="0"/>
              <a:cs typeface="Times New Roman" pitchFamily="18" charset="0"/>
            </a:endParaRPr>
          </a:p>
        </p:txBody>
      </p:sp>
      <p:sp>
        <p:nvSpPr>
          <p:cNvPr id="25603" name="Title 1"/>
          <p:cNvSpPr>
            <a:spLocks noGrp="1"/>
          </p:cNvSpPr>
          <p:nvPr>
            <p:ph type="title"/>
          </p:nvPr>
        </p:nvSpPr>
        <p:spPr>
          <a:xfrm>
            <a:off x="457200" y="704850"/>
            <a:ext cx="8229600" cy="7429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408863" cy="4602163"/>
          </a:xfrm>
        </p:spPr>
        <p:txBody>
          <a:bodyPr rtlCol="0">
            <a:normAutofit/>
          </a:bodyPr>
          <a:lstStyle/>
          <a:p>
            <a:pPr marL="0" indent="0" algn="ctr" eaLnBrk="1" fontAlgn="auto" hangingPunct="1">
              <a:spcAft>
                <a:spcPts val="0"/>
              </a:spcAft>
              <a:buFont typeface="Wingdings 2" pitchFamily="18" charset="2"/>
              <a:buNone/>
              <a:defRPr/>
            </a:pPr>
            <a:r>
              <a:rPr lang="bs-Latn-BA" b="1" dirty="0" smtClean="0">
                <a:latin typeface="Times New Roman" panose="02020603050405020304" pitchFamily="18" charset="0"/>
                <a:cs typeface="Times New Roman" panose="02020603050405020304" pitchFamily="18" charset="0"/>
              </a:rPr>
              <a:t>“Slučajni nalazi”</a:t>
            </a:r>
          </a:p>
          <a:p>
            <a:pPr marL="0" indent="0" algn="just" eaLnBrk="1" fontAlgn="auto" hangingPunct="1">
              <a:spcAft>
                <a:spcPts val="0"/>
              </a:spcAft>
              <a:buFont typeface="Wingdings 2" pitchFamily="18" charset="2"/>
              <a:buNone/>
              <a:defRPr/>
            </a:pPr>
            <a:endParaRPr lang="bs-Latn-BA" dirty="0" smtClean="0">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2" pitchFamily="18" charset="2"/>
              <a:buNone/>
              <a:defRPr/>
            </a:pPr>
            <a:r>
              <a:rPr lang="bs-Latn-BA" dirty="0" smtClean="0">
                <a:latin typeface="Times New Roman" panose="02020603050405020304" pitchFamily="18" charset="0"/>
                <a:cs typeface="Times New Roman" panose="02020603050405020304" pitchFamily="18" charset="0"/>
              </a:rPr>
              <a:t>Ne mogu se koristiti kao dokaz informacije i podaci dobijeni preduzimanjem radnji iz člana 116. ovog zakona ako se ne odnose na krivično djelo iz člana 117. ovog zakona, a to su KD-a</a:t>
            </a:r>
            <a:r>
              <a:rPr lang="vi-VN" dirty="0" smtClean="0">
                <a:latin typeface="Times New Roman" panose="02020603050405020304" pitchFamily="18" charset="0"/>
                <a:cs typeface="Times New Roman" panose="02020603050405020304" pitchFamily="18" charset="0"/>
              </a:rPr>
              <a:t> protiv integriteta Bosne i Hercegovine, protiv čovječnosti i vrijednosti zaštićenih međunarodnim pravom, terorizma</a:t>
            </a:r>
            <a:r>
              <a:rPr lang="bs-Latn-BA" dirty="0" smtClean="0">
                <a:latin typeface="Times New Roman" panose="02020603050405020304" pitchFamily="18" charset="0"/>
                <a:cs typeface="Times New Roman" panose="02020603050405020304" pitchFamily="18" charset="0"/>
              </a:rPr>
              <a:t> i</a:t>
            </a:r>
            <a:r>
              <a:rPr lang="vi-VN" dirty="0" smtClean="0">
                <a:latin typeface="Times New Roman" panose="02020603050405020304" pitchFamily="18" charset="0"/>
                <a:cs typeface="Times New Roman" panose="02020603050405020304" pitchFamily="18" charset="0"/>
              </a:rPr>
              <a:t> za koja se prema zakonu može izreći kazna zatvora od tri godine ili teža kazna. </a:t>
            </a:r>
          </a:p>
          <a:p>
            <a:pPr marL="0" indent="0" algn="just" eaLnBrk="1" fontAlgn="auto" hangingPunct="1">
              <a:spcAft>
                <a:spcPts val="0"/>
              </a:spcAft>
              <a:buFont typeface="Wingdings 2" pitchFamily="18" charset="2"/>
              <a:buNone/>
              <a:defRPr/>
            </a:pPr>
            <a:endParaRPr lang="bs-Latn-BA" dirty="0" smtClean="0">
              <a:latin typeface="Times New Roman" panose="02020603050405020304" pitchFamily="18" charset="0"/>
              <a:cs typeface="Times New Roman" panose="02020603050405020304" pitchFamily="18" charset="0"/>
            </a:endParaRPr>
          </a:p>
          <a:p>
            <a:pPr marL="274320" indent="-274320" algn="just" eaLnBrk="1" fontAlgn="auto" hangingPunct="1">
              <a:spcAft>
                <a:spcPts val="0"/>
              </a:spcAft>
              <a:defRPr/>
            </a:pPr>
            <a:endParaRPr lang="bs-Latn-BA" dirty="0">
              <a:latin typeface="Times New Roman" panose="02020603050405020304" pitchFamily="18" charset="0"/>
              <a:cs typeface="Times New Roman" panose="02020603050405020304" pitchFamily="18" charset="0"/>
            </a:endParaRPr>
          </a:p>
        </p:txBody>
      </p:sp>
      <p:sp>
        <p:nvSpPr>
          <p:cNvPr id="26627" name="Title 1"/>
          <p:cNvSpPr>
            <a:spLocks noGrp="1"/>
          </p:cNvSpPr>
          <p:nvPr>
            <p:ph type="title"/>
          </p:nvPr>
        </p:nvSpPr>
        <p:spPr>
          <a:xfrm>
            <a:off x="457200" y="704850"/>
            <a:ext cx="8229600" cy="5905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524000"/>
            <a:ext cx="8229600" cy="4800600"/>
          </a:xfrm>
        </p:spPr>
        <p:txBody>
          <a:bodyPr rtlCol="0">
            <a:normAutofit/>
          </a:bodyPr>
          <a:lstStyle/>
          <a:p>
            <a:pPr marL="461772" indent="-342900" algn="just" eaLnBrk="1" fontAlgn="auto" hangingPunct="1">
              <a:spcBef>
                <a:spcPts val="0"/>
              </a:spcBef>
              <a:spcAft>
                <a:spcPts val="0"/>
              </a:spcAft>
              <a:buClr>
                <a:srgbClr val="F0AD00"/>
              </a:buClr>
              <a:buSzPct val="80000"/>
              <a:buFont typeface="Arial" panose="020B0604020202020204" pitchFamily="34" charset="0"/>
              <a:buChar char="•"/>
              <a:defRPr/>
            </a:pPr>
            <a:r>
              <a:rPr lang="hr-HR" sz="2200" dirty="0" smtClean="0">
                <a:solidFill>
                  <a:prstClr val="black"/>
                </a:solidFill>
                <a:latin typeface="Times New Roman" panose="02020603050405020304" pitchFamily="18" charset="0"/>
                <a:cs typeface="Times New Roman" panose="02020603050405020304" pitchFamily="18" charset="0"/>
              </a:rPr>
              <a:t>Pored standardnih radnji dokazivanja u krivičnom postupku, </a:t>
            </a:r>
            <a:r>
              <a:rPr lang="hr-HR" sz="2200" b="1" dirty="0" smtClean="0">
                <a:solidFill>
                  <a:prstClr val="black"/>
                </a:solidFill>
                <a:latin typeface="Times New Roman" panose="02020603050405020304" pitchFamily="18" charset="0"/>
                <a:cs typeface="Times New Roman" panose="02020603050405020304" pitchFamily="18" charset="0"/>
              </a:rPr>
              <a:t>ZKP su predviđene i posebne istražne radnje</a:t>
            </a:r>
            <a:r>
              <a:rPr lang="hr-HR" sz="2200" dirty="0" smtClean="0">
                <a:solidFill>
                  <a:prstClr val="black"/>
                </a:solidFill>
                <a:latin typeface="Times New Roman" panose="02020603050405020304" pitchFamily="18" charset="0"/>
                <a:cs typeface="Times New Roman" panose="02020603050405020304" pitchFamily="18" charset="0"/>
              </a:rPr>
              <a:t>, koje kako i sam naziv kaže, posebno značajno mjesto zauzimaju u fazi istrage. </a:t>
            </a:r>
          </a:p>
          <a:p>
            <a:pPr marL="461772" indent="-342900" algn="just" eaLnBrk="1" fontAlgn="auto" hangingPunct="1">
              <a:spcBef>
                <a:spcPts val="0"/>
              </a:spcBef>
              <a:spcAft>
                <a:spcPts val="0"/>
              </a:spcAft>
              <a:buClr>
                <a:srgbClr val="F0AD00"/>
              </a:buClr>
              <a:buSzPct val="80000"/>
              <a:buFont typeface="Arial" panose="020B0604020202020204" pitchFamily="34" charset="0"/>
              <a:buChar char="•"/>
              <a:defRPr/>
            </a:pPr>
            <a:r>
              <a:rPr lang="hr-HR" sz="2200" dirty="0" smtClean="0">
                <a:solidFill>
                  <a:prstClr val="black"/>
                </a:solidFill>
                <a:latin typeface="Times New Roman" panose="02020603050405020304" pitchFamily="18" charset="0"/>
                <a:cs typeface="Times New Roman" panose="02020603050405020304" pitchFamily="18" charset="0"/>
              </a:rPr>
              <a:t>One </a:t>
            </a:r>
            <a:r>
              <a:rPr lang="hr-HR" sz="2200" dirty="0">
                <a:solidFill>
                  <a:prstClr val="black"/>
                </a:solidFill>
                <a:latin typeface="Times New Roman" panose="02020603050405020304" pitchFamily="18" charset="0"/>
                <a:cs typeface="Times New Roman" panose="02020603050405020304" pitchFamily="18" charset="0"/>
              </a:rPr>
              <a:t>su </a:t>
            </a:r>
            <a:r>
              <a:rPr lang="hr-HR" sz="2200" dirty="0" smtClean="0">
                <a:solidFill>
                  <a:prstClr val="black"/>
                </a:solidFill>
                <a:latin typeface="Times New Roman" panose="02020603050405020304" pitchFamily="18" charset="0"/>
                <a:cs typeface="Times New Roman" panose="02020603050405020304" pitchFamily="18" charset="0"/>
              </a:rPr>
              <a:t>relativna novina </a:t>
            </a:r>
            <a:r>
              <a:rPr lang="hr-HR" sz="2200" dirty="0">
                <a:solidFill>
                  <a:prstClr val="black"/>
                </a:solidFill>
                <a:latin typeface="Times New Roman" panose="02020603050405020304" pitchFamily="18" charset="0"/>
                <a:cs typeface="Times New Roman" panose="02020603050405020304" pitchFamily="18" charset="0"/>
              </a:rPr>
              <a:t>u našem krivičnopravnom zakonodavstvu. Naime, rastući broj krivičnih djela </a:t>
            </a:r>
            <a:r>
              <a:rPr lang="hr-HR" sz="2200" dirty="0" smtClean="0">
                <a:solidFill>
                  <a:prstClr val="black"/>
                </a:solidFill>
                <a:latin typeface="Times New Roman" panose="02020603050405020304" pitchFamily="18" charset="0"/>
                <a:cs typeface="Times New Roman" panose="02020603050405020304" pitchFamily="18" charset="0"/>
              </a:rPr>
              <a:t>koja se čine u skupinama, grupama, organizovanim grupama, te grupama za organizovani kriminal, predstavlja </a:t>
            </a:r>
            <a:r>
              <a:rPr lang="hr-HR" sz="2200" dirty="0">
                <a:solidFill>
                  <a:prstClr val="black"/>
                </a:solidFill>
                <a:latin typeface="Times New Roman" panose="02020603050405020304" pitchFamily="18" charset="0"/>
                <a:cs typeface="Times New Roman" panose="02020603050405020304" pitchFamily="18" charset="0"/>
              </a:rPr>
              <a:t>poseban izazov za pravosuđe. </a:t>
            </a:r>
          </a:p>
          <a:p>
            <a:pPr marL="461772" indent="-342900" algn="just" eaLnBrk="1" fontAlgn="auto" hangingPunct="1">
              <a:spcBef>
                <a:spcPts val="0"/>
              </a:spcBef>
              <a:spcAft>
                <a:spcPts val="0"/>
              </a:spcAft>
              <a:buClr>
                <a:srgbClr val="F0AD00"/>
              </a:buClr>
              <a:buSzPct val="80000"/>
              <a:buFont typeface="Arial" panose="020B0604020202020204" pitchFamily="34" charset="0"/>
              <a:buChar char="•"/>
              <a:defRPr/>
            </a:pPr>
            <a:r>
              <a:rPr lang="hr-HR" sz="2200" dirty="0" smtClean="0">
                <a:solidFill>
                  <a:prstClr val="black"/>
                </a:solidFill>
                <a:latin typeface="Times New Roman" panose="02020603050405020304" pitchFamily="18" charset="0"/>
                <a:cs typeface="Times New Roman" panose="02020603050405020304" pitchFamily="18" charset="0"/>
              </a:rPr>
              <a:t>Dosadašnje </a:t>
            </a:r>
            <a:r>
              <a:rPr lang="hr-HR" sz="2200" dirty="0">
                <a:solidFill>
                  <a:prstClr val="black"/>
                </a:solidFill>
                <a:latin typeface="Times New Roman" panose="02020603050405020304" pitchFamily="18" charset="0"/>
                <a:cs typeface="Times New Roman" panose="02020603050405020304" pitchFamily="18" charset="0"/>
              </a:rPr>
              <a:t>radnje dokazivanja nekada nisu mogle uroditi plodom, zbog organiziranog i tajnog načina vršenja tih krivičnih djela. Zbog toga se javila potreba za uvođenjem posebnih istražnih radnji. </a:t>
            </a:r>
          </a:p>
          <a:p>
            <a:pPr marL="461772" indent="-342900" algn="just" eaLnBrk="1" fontAlgn="auto" hangingPunct="1">
              <a:spcBef>
                <a:spcPts val="0"/>
              </a:spcBef>
              <a:spcAft>
                <a:spcPts val="0"/>
              </a:spcAft>
              <a:buClr>
                <a:srgbClr val="F0AD00"/>
              </a:buClr>
              <a:buSzPct val="80000"/>
              <a:buFont typeface="Arial" panose="020B0604020202020204" pitchFamily="34" charset="0"/>
              <a:buChar char="•"/>
              <a:defRPr/>
            </a:pPr>
            <a:r>
              <a:rPr lang="hr-HR" sz="2200" dirty="0" smtClean="0">
                <a:solidFill>
                  <a:prstClr val="black"/>
                </a:solidFill>
                <a:latin typeface="Times New Roman" panose="02020603050405020304" pitchFamily="18" charset="0"/>
                <a:cs typeface="Times New Roman" panose="02020603050405020304" pitchFamily="18" charset="0"/>
              </a:rPr>
              <a:t>Osim </a:t>
            </a:r>
            <a:r>
              <a:rPr lang="hr-HR" sz="2200" dirty="0">
                <a:solidFill>
                  <a:prstClr val="black"/>
                </a:solidFill>
                <a:latin typeface="Times New Roman" panose="02020603050405020304" pitchFamily="18" charset="0"/>
                <a:cs typeface="Times New Roman" panose="02020603050405020304" pitchFamily="18" charset="0"/>
              </a:rPr>
              <a:t>što su od posebnog značaja za suzbijanje organiziranog kriminaliteta</a:t>
            </a:r>
            <a:r>
              <a:rPr lang="hr-HR" sz="2200" dirty="0" smtClean="0">
                <a:solidFill>
                  <a:prstClr val="black"/>
                </a:solidFill>
                <a:latin typeface="Times New Roman" panose="02020603050405020304" pitchFamily="18" charset="0"/>
                <a:cs typeface="Times New Roman" panose="02020603050405020304" pitchFamily="18" charset="0"/>
              </a:rPr>
              <a:t>, korupcije, terorizma i drugih najtežih KD-a, njihovo </a:t>
            </a:r>
            <a:r>
              <a:rPr lang="hr-HR" sz="2200" dirty="0">
                <a:solidFill>
                  <a:prstClr val="black"/>
                </a:solidFill>
                <a:latin typeface="Times New Roman" panose="02020603050405020304" pitchFamily="18" charset="0"/>
                <a:cs typeface="Times New Roman" panose="02020603050405020304" pitchFamily="18" charset="0"/>
              </a:rPr>
              <a:t>dejstvo se tu ne zaustavlja, nego su značajne i za krivična djela koja stvaraju povećanu društvenu opasnost po građane i imovinu.</a:t>
            </a:r>
            <a:endParaRPr lang="en-US" sz="2200" dirty="0">
              <a:solidFill>
                <a:prstClr val="black"/>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2" pitchFamily="18" charset="2"/>
              <a:buNone/>
              <a:defRPr/>
            </a:pPr>
            <a:endParaRPr lang="hr-HR" altLang="sr-Latn-RS" sz="2800" i="1" dirty="0" smtClean="0">
              <a:latin typeface="Times New Roman" panose="02020603050405020304" pitchFamily="18" charset="0"/>
              <a:cs typeface="Times New Roman" panose="02020603050405020304" pitchFamily="18" charset="0"/>
            </a:endParaRPr>
          </a:p>
        </p:txBody>
      </p:sp>
      <p:sp>
        <p:nvSpPr>
          <p:cNvPr id="9219" name="Rectangle 2"/>
          <p:cNvSpPr>
            <a:spLocks noGrp="1" noChangeArrowheads="1"/>
          </p:cNvSpPr>
          <p:nvPr>
            <p:ph type="title"/>
          </p:nvPr>
        </p:nvSpPr>
        <p:spPr/>
        <p:txBody>
          <a:bodyPr/>
          <a:lstStyle/>
          <a:p>
            <a:pPr eaLnBrk="1" hangingPunct="1"/>
            <a:r>
              <a:rPr lang="bs-Latn-BA" sz="1600" b="1" dirty="0" smtClean="0">
                <a:latin typeface="Times New Roman" pitchFamily="18" charset="0"/>
                <a:cs typeface="Times New Roman" pitchFamily="18" charset="0"/>
              </a:rPr>
              <a:t>“Posebne istražne radnje – zakonitost dokaza”</a:t>
            </a:r>
            <a:r>
              <a:rPr lang="bs-Latn-BA" sz="1400" b="1" dirty="0" smtClean="0">
                <a:latin typeface="Times New Roman" pitchFamily="18" charset="0"/>
                <a:cs typeface="Times New Roman" pitchFamily="18" charset="0"/>
              </a:rPr>
              <a:t/>
            </a:r>
            <a:br>
              <a:rPr lang="bs-Latn-BA" sz="1400" b="1" dirty="0" smtClean="0">
                <a:latin typeface="Times New Roman" pitchFamily="18" charset="0"/>
                <a:cs typeface="Times New Roman" pitchFamily="18" charset="0"/>
              </a:rPr>
            </a:br>
            <a:r>
              <a:rPr lang="bs-Latn-BA" sz="1400" dirty="0" smtClean="0">
                <a:latin typeface="Times New Roman" pitchFamily="18" charset="0"/>
                <a:cs typeface="Times New Roman" pitchFamily="18" charset="0"/>
              </a:rPr>
              <a:t/>
            </a:r>
            <a:br>
              <a:rPr lang="bs-Latn-BA" sz="1400" dirty="0" smtClean="0">
                <a:latin typeface="Times New Roman" pitchFamily="18" charset="0"/>
                <a:cs typeface="Times New Roman" pitchFamily="18" charset="0"/>
              </a:rPr>
            </a:br>
            <a:r>
              <a:rPr lang="bs-Latn-BA" sz="1400" b="1" dirty="0" smtClean="0">
                <a:latin typeface="Times New Roman" pitchFamily="18" charset="0"/>
                <a:cs typeface="Times New Roman" pitchFamily="18" charset="0"/>
              </a:rPr>
              <a:t> </a:t>
            </a:r>
            <a:r>
              <a:rPr lang="bs-Latn-BA" sz="1400" dirty="0" smtClean="0">
                <a:latin typeface="Times New Roman" pitchFamily="18" charset="0"/>
                <a:cs typeface="Times New Roman" pitchFamily="18" charset="0"/>
              </a:rPr>
              <a:t/>
            </a:r>
            <a:br>
              <a:rPr lang="bs-Latn-BA" sz="1400" dirty="0" smtClean="0">
                <a:latin typeface="Times New Roman" pitchFamily="18" charset="0"/>
                <a:cs typeface="Times New Roman" pitchFamily="18" charset="0"/>
              </a:rPr>
            </a:br>
            <a:endParaRPr lang="hr-HR"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457200" y="1371600"/>
            <a:ext cx="8229600" cy="4922838"/>
          </a:xfrm>
        </p:spPr>
        <p:txBody>
          <a:bodyPr/>
          <a:lstStyle/>
          <a:p>
            <a:pPr marL="0" indent="0" algn="ctr" eaLnBrk="1" hangingPunct="1">
              <a:buFont typeface="Wingdings 2" pitchFamily="18" charset="2"/>
              <a:buNone/>
            </a:pPr>
            <a:r>
              <a:rPr lang="en-US" b="1" smtClean="0">
                <a:latin typeface="Times New Roman" pitchFamily="18" charset="0"/>
                <a:cs typeface="Times New Roman" pitchFamily="18" charset="0"/>
              </a:rPr>
              <a:t>Iskustva i problemi u primjeni posebnih istražnih radnji </a:t>
            </a:r>
            <a:endParaRPr lang="bs-Latn-BA" b="1" smtClean="0">
              <a:latin typeface="Times New Roman" pitchFamily="18" charset="0"/>
              <a:cs typeface="Times New Roman" pitchFamily="18" charset="0"/>
            </a:endParaRPr>
          </a:p>
          <a:p>
            <a:pPr marL="0" indent="0" algn="just" eaLnBrk="1" hangingPunct="1">
              <a:buFont typeface="Wingdings 2" pitchFamily="18" charset="2"/>
              <a:buNone/>
            </a:pPr>
            <a:endParaRPr lang="bs-Latn-BA" sz="2000" smtClean="0">
              <a:latin typeface="Times New Roman" pitchFamily="18" charset="0"/>
              <a:cs typeface="Times New Roman" pitchFamily="18" charset="0"/>
            </a:endParaRPr>
          </a:p>
          <a:p>
            <a:pPr marL="0" indent="0" algn="just" eaLnBrk="1" hangingPunct="1">
              <a:buFont typeface="Wingdings 2" pitchFamily="18" charset="2"/>
              <a:buNone/>
            </a:pPr>
            <a:r>
              <a:rPr lang="bs-Latn-BA" sz="2000" smtClean="0">
                <a:latin typeface="Times New Roman" pitchFamily="18" charset="0"/>
                <a:cs typeface="Times New Roman" pitchFamily="18" charset="0"/>
              </a:rPr>
              <a:t>Kratak rok za provođenje PIR-a posebno </a:t>
            </a:r>
            <a:r>
              <a:rPr lang="pl-PL" sz="2000" smtClean="0">
                <a:latin typeface="Times New Roman" pitchFamily="18" charset="0"/>
                <a:cs typeface="Times New Roman" pitchFamily="18" charset="0"/>
              </a:rPr>
              <a:t>nadzor i tehničko snimanje telekomunikacija i </a:t>
            </a:r>
            <a:r>
              <a:rPr lang="bs-Latn-BA" sz="2000" smtClean="0">
                <a:latin typeface="Times New Roman" pitchFamily="18" charset="0"/>
                <a:cs typeface="Times New Roman" pitchFamily="18" charset="0"/>
              </a:rPr>
              <a:t>tajno praćenje i tehničko snimanje lica, prevoznih sredstava i predmeta koji su u vezi sa njim su posebne istražne radnje koje se najčešće provode zajedno, s tim što je za prvu posebnu istražnu radnju maksimalno predviđen rok 6 mjeseci, a za drugu posebnu istražnu radnju maksimalni rok provođenja 3 mjeseca, što dovodi do poteškoća prilikom kombinovanja provođenja ove dvije posebne istražne radnje.</a:t>
            </a:r>
          </a:p>
          <a:p>
            <a:pPr marL="0" indent="0" algn="just" eaLnBrk="1" hangingPunct="1">
              <a:buFont typeface="Wingdings 2" pitchFamily="18" charset="2"/>
              <a:buNone/>
            </a:pPr>
            <a:r>
              <a:rPr lang="bs-Latn-BA" sz="2000" smtClean="0">
                <a:latin typeface="Times New Roman" pitchFamily="18" charset="0"/>
                <a:cs typeface="Times New Roman" pitchFamily="18" charset="0"/>
              </a:rPr>
              <a:t>Sve češća komunikacija putem društvenih mreža</a:t>
            </a:r>
          </a:p>
          <a:p>
            <a:pPr marL="0" indent="0" algn="just" eaLnBrk="1" hangingPunct="1">
              <a:buFont typeface="Wingdings 2" pitchFamily="18" charset="2"/>
              <a:buNone/>
            </a:pPr>
            <a:r>
              <a:rPr lang="bs-Latn-BA" sz="2000" smtClean="0">
                <a:latin typeface="Times New Roman" pitchFamily="18" charset="0"/>
                <a:cs typeface="Times New Roman" pitchFamily="18" charset="0"/>
              </a:rPr>
              <a:t>Nadležnost i veći broj agencija za provedbu zakona (mjere se „sudaraju“)</a:t>
            </a:r>
          </a:p>
          <a:p>
            <a:pPr marL="0" indent="0" algn="just" eaLnBrk="1" hangingPunct="1">
              <a:buFont typeface="Wingdings 2" pitchFamily="18" charset="2"/>
              <a:buNone/>
            </a:pPr>
            <a:r>
              <a:rPr lang="bs-Latn-BA" sz="2000" smtClean="0">
                <a:latin typeface="Times New Roman" pitchFamily="18" charset="0"/>
                <a:cs typeface="Times New Roman" pitchFamily="18" charset="0"/>
              </a:rPr>
              <a:t>Korištenje prikrivenog istražitelja – mali broj obučenih lica i njihova istrošenost </a:t>
            </a:r>
          </a:p>
          <a:p>
            <a:pPr marL="0" indent="0" algn="just" eaLnBrk="1" hangingPunct="1">
              <a:buFont typeface="Wingdings 2" pitchFamily="18" charset="2"/>
              <a:buNone/>
            </a:pPr>
            <a:r>
              <a:rPr lang="bs-Latn-BA" sz="2000" smtClean="0">
                <a:latin typeface="Times New Roman" pitchFamily="18" charset="0"/>
                <a:cs typeface="Times New Roman" pitchFamily="18" charset="0"/>
              </a:rPr>
              <a:t>Dokaz - transkripti ili sažetci razgovora ili puštanje snimka?</a:t>
            </a:r>
          </a:p>
          <a:p>
            <a:pPr marL="0" indent="0" algn="just" eaLnBrk="1" hangingPunct="1">
              <a:buFont typeface="Wingdings 2" pitchFamily="18" charset="2"/>
              <a:buNone/>
            </a:pPr>
            <a:endParaRPr lang="bs-Latn-BA" sz="2000" smtClean="0">
              <a:latin typeface="Times New Roman" pitchFamily="18" charset="0"/>
              <a:cs typeface="Times New Roman" pitchFamily="18" charset="0"/>
            </a:endParaRPr>
          </a:p>
        </p:txBody>
      </p:sp>
      <p:sp>
        <p:nvSpPr>
          <p:cNvPr id="27651" name="Rectangle 2"/>
          <p:cNvSpPr>
            <a:spLocks noGrp="1" noChangeArrowheads="1"/>
          </p:cNvSpPr>
          <p:nvPr>
            <p:ph type="title"/>
          </p:nvPr>
        </p:nvSpPr>
        <p:spPr>
          <a:xfrm>
            <a:off x="457200" y="704850"/>
            <a:ext cx="8229600" cy="7429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hr-H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rtlCol="0">
            <a:normAutofit/>
          </a:bodyPr>
          <a:lstStyle/>
          <a:p>
            <a:pPr marL="342900" indent="-342900" eaLnBrk="1" fontAlgn="auto" hangingPunct="1">
              <a:spcAft>
                <a:spcPts val="0"/>
              </a:spcAft>
              <a:buClr>
                <a:srgbClr val="3333CC"/>
              </a:buClr>
              <a:buSzPct val="60000"/>
              <a:buFont typeface="Wingdings" pitchFamily="2" charset="2"/>
              <a:buChar char="n"/>
              <a:defRPr/>
            </a:pPr>
            <a:r>
              <a:rPr lang="hr-HR" altLang="sr-Latn-RS" sz="2800" kern="0" dirty="0" smtClean="0">
                <a:solidFill>
                  <a:srgbClr val="000000"/>
                </a:solidFill>
                <a:latin typeface="Times New Roman" panose="02020603050405020304" pitchFamily="18" charset="0"/>
                <a:cs typeface="Times New Roman" panose="02020603050405020304" pitchFamily="18" charset="0"/>
              </a:rPr>
              <a:t>Diana Kajmaković, tužilac</a:t>
            </a:r>
          </a:p>
          <a:p>
            <a:pPr marL="342900" indent="-342900" eaLnBrk="1" fontAlgn="auto" hangingPunct="1">
              <a:spcAft>
                <a:spcPts val="0"/>
              </a:spcAft>
              <a:buClr>
                <a:srgbClr val="3333CC"/>
              </a:buClr>
              <a:buSzPct val="60000"/>
              <a:buFont typeface="Wingdings" pitchFamily="2" charset="2"/>
              <a:buChar char="n"/>
              <a:defRPr/>
            </a:pPr>
            <a:r>
              <a:rPr lang="hr-HR" altLang="sr-Latn-RS" sz="2800" kern="0" dirty="0" smtClean="0">
                <a:solidFill>
                  <a:srgbClr val="000000"/>
                </a:solidFill>
                <a:latin typeface="Times New Roman" panose="02020603050405020304" pitchFamily="18" charset="0"/>
                <a:cs typeface="Times New Roman" panose="02020603050405020304" pitchFamily="18" charset="0"/>
              </a:rPr>
              <a:t>Tužiteljstvo BiH</a:t>
            </a:r>
          </a:p>
          <a:p>
            <a:pPr marL="342900" indent="-342900" eaLnBrk="1" fontAlgn="auto" hangingPunct="1">
              <a:spcAft>
                <a:spcPts val="0"/>
              </a:spcAft>
              <a:buClr>
                <a:srgbClr val="3333CC"/>
              </a:buClr>
              <a:buSzPct val="60000"/>
              <a:buFont typeface="Wingdings" pitchFamily="2" charset="2"/>
              <a:buChar char="n"/>
              <a:defRPr/>
            </a:pPr>
            <a:r>
              <a:rPr lang="hr-HR" altLang="sr-Latn-RS" sz="2800" kern="0" dirty="0" smtClean="0">
                <a:solidFill>
                  <a:srgbClr val="000000"/>
                </a:solidFill>
                <a:latin typeface="Times New Roman" panose="02020603050405020304" pitchFamily="18" charset="0"/>
                <a:cs typeface="Times New Roman" panose="02020603050405020304" pitchFamily="18" charset="0"/>
              </a:rPr>
              <a:t>Kraljice Jelene 88</a:t>
            </a:r>
          </a:p>
          <a:p>
            <a:pPr marL="342900" indent="-342900" eaLnBrk="1" fontAlgn="auto" hangingPunct="1">
              <a:spcAft>
                <a:spcPts val="0"/>
              </a:spcAft>
              <a:buClr>
                <a:srgbClr val="3333CC"/>
              </a:buClr>
              <a:buSzPct val="60000"/>
              <a:buFont typeface="Wingdings" pitchFamily="2" charset="2"/>
              <a:buChar char="n"/>
              <a:defRPr/>
            </a:pPr>
            <a:r>
              <a:rPr lang="hr-HR" altLang="sr-Latn-RS" sz="2800" kern="0" dirty="0" smtClean="0">
                <a:solidFill>
                  <a:srgbClr val="000000"/>
                </a:solidFill>
                <a:latin typeface="Times New Roman" panose="02020603050405020304" pitchFamily="18" charset="0"/>
                <a:cs typeface="Times New Roman" panose="02020603050405020304" pitchFamily="18" charset="0"/>
              </a:rPr>
              <a:t>71 000 Sarajevo</a:t>
            </a:r>
          </a:p>
          <a:p>
            <a:pPr marL="342900" indent="-342900" eaLnBrk="1" fontAlgn="auto" hangingPunct="1">
              <a:spcAft>
                <a:spcPts val="0"/>
              </a:spcAft>
              <a:buClr>
                <a:srgbClr val="3333CC"/>
              </a:buClr>
              <a:buSzPct val="60000"/>
              <a:buFont typeface="Wingdings" pitchFamily="2" charset="2"/>
              <a:buChar char="n"/>
              <a:defRPr/>
            </a:pPr>
            <a:r>
              <a:rPr lang="hr-HR" altLang="sr-Latn-RS" kern="0" dirty="0" smtClean="0">
                <a:solidFill>
                  <a:srgbClr val="000000"/>
                </a:solidFill>
                <a:latin typeface="Times New Roman" panose="02020603050405020304" pitchFamily="18" charset="0"/>
                <a:cs typeface="Times New Roman" panose="02020603050405020304" pitchFamily="18" charset="0"/>
              </a:rPr>
              <a:t>diana.kajmaković@tuzilastvobih.gov.ba</a:t>
            </a:r>
          </a:p>
          <a:p>
            <a:pPr marL="0" indent="0" eaLnBrk="1" fontAlgn="auto" hangingPunct="1">
              <a:spcAft>
                <a:spcPts val="0"/>
              </a:spcAft>
              <a:buClr>
                <a:srgbClr val="3333CC"/>
              </a:buClr>
              <a:buSzPct val="60000"/>
              <a:buNone/>
              <a:defRPr/>
            </a:pPr>
            <a:r>
              <a:rPr lang="hr-HR" altLang="sr-Latn-RS" kern="0" dirty="0" smtClean="0">
                <a:solidFill>
                  <a:srgbClr val="000000"/>
                </a:solidFill>
                <a:latin typeface="Times New Roman" panose="02020603050405020304" pitchFamily="18" charset="0"/>
                <a:cs typeface="Times New Roman" panose="02020603050405020304" pitchFamily="18" charset="0"/>
              </a:rPr>
              <a:t> </a:t>
            </a:r>
            <a:endParaRPr lang="en-US" altLang="sr-Latn-RS" kern="0" dirty="0" smtClean="0">
              <a:solidFill>
                <a:srgbClr val="00000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2" pitchFamily="18" charset="2"/>
              <a:buNone/>
              <a:defRPr/>
            </a:pPr>
            <a:endParaRPr lang="bs-Latn-BA" dirty="0">
              <a:latin typeface="Times New Roman" panose="02020603050405020304" pitchFamily="18" charset="0"/>
              <a:cs typeface="Times New Roman" panose="02020603050405020304" pitchFamily="18" charset="0"/>
            </a:endParaRPr>
          </a:p>
        </p:txBody>
      </p:sp>
      <p:sp>
        <p:nvSpPr>
          <p:cNvPr id="31747" name="Title 1"/>
          <p:cNvSpPr>
            <a:spLocks noGrp="1"/>
          </p:cNvSpPr>
          <p:nvPr>
            <p:ph type="title"/>
          </p:nvPr>
        </p:nvSpPr>
        <p:spPr>
          <a:xfrm>
            <a:off x="457200" y="704850"/>
            <a:ext cx="8229600" cy="7429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endParaRPr lang="bs-Latn-BA"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04800" y="1295400"/>
            <a:ext cx="8382000" cy="4876800"/>
          </a:xfrm>
        </p:spPr>
        <p:txBody>
          <a:bodyPr/>
          <a:lstStyle/>
          <a:p>
            <a:pPr marL="0" indent="0" algn="ctr" eaLnBrk="1" hangingPunct="1">
              <a:lnSpc>
                <a:spcPct val="115000"/>
              </a:lnSpc>
              <a:spcAft>
                <a:spcPts val="1000"/>
              </a:spcAft>
              <a:buFont typeface="Wingdings 2" pitchFamily="18" charset="2"/>
              <a:buNone/>
            </a:pPr>
            <a:r>
              <a:rPr lang="bs-Latn-BA" sz="2000" b="1" smtClean="0">
                <a:latin typeface="Times New Roman" pitchFamily="18" charset="0"/>
                <a:ea typeface="Calibri" pitchFamily="34" charset="0"/>
                <a:cs typeface="Times New Roman" pitchFamily="18" charset="0"/>
              </a:rPr>
              <a:t>ZKP BiH - GLAVA IX – POSEBNE ISTRAŽNE RADNJE </a:t>
            </a:r>
            <a:endParaRPr lang="bs-Latn-BA" sz="2000" smtClean="0">
              <a:latin typeface="Times New Roman" pitchFamily="18" charset="0"/>
              <a:ea typeface="Calibri" pitchFamily="34" charset="0"/>
              <a:cs typeface="Times New Roman" pitchFamily="18" charset="0"/>
            </a:endParaRPr>
          </a:p>
          <a:p>
            <a:pPr marL="0" indent="0" algn="ctr" eaLnBrk="1" hangingPunct="1">
              <a:lnSpc>
                <a:spcPct val="115000"/>
              </a:lnSpc>
              <a:spcAft>
                <a:spcPts val="1000"/>
              </a:spcAft>
              <a:buFont typeface="Wingdings 2" pitchFamily="18" charset="2"/>
              <a:buNone/>
            </a:pPr>
            <a:r>
              <a:rPr lang="bs-Latn-BA" sz="1800" b="1" smtClean="0">
                <a:latin typeface="Times New Roman" pitchFamily="18" charset="0"/>
                <a:ea typeface="Calibri" pitchFamily="34" charset="0"/>
                <a:cs typeface="Times New Roman" pitchFamily="18" charset="0"/>
              </a:rPr>
              <a:t>Član 116.</a:t>
            </a:r>
            <a:endParaRPr lang="bs-Latn-BA" sz="1800" smtClean="0">
              <a:latin typeface="Times New Roman" pitchFamily="18" charset="0"/>
              <a:ea typeface="Calibri" pitchFamily="34" charset="0"/>
              <a:cs typeface="Times New Roman" pitchFamily="18" charset="0"/>
            </a:endParaRPr>
          </a:p>
          <a:p>
            <a:pPr marL="0" indent="0" algn="ctr" eaLnBrk="1" hangingPunct="1">
              <a:lnSpc>
                <a:spcPct val="115000"/>
              </a:lnSpc>
              <a:spcAft>
                <a:spcPts val="1000"/>
              </a:spcAft>
              <a:buFont typeface="Wingdings 2" pitchFamily="18" charset="2"/>
              <a:buNone/>
            </a:pPr>
            <a:r>
              <a:rPr lang="bs-Latn-BA" sz="2000" b="1" smtClean="0">
                <a:latin typeface="Times New Roman" pitchFamily="18" charset="0"/>
                <a:ea typeface="Calibri" pitchFamily="34" charset="0"/>
                <a:cs typeface="Times New Roman" pitchFamily="18" charset="0"/>
              </a:rPr>
              <a:t>Vrste posebnih istražnih radnji i uvjeti za njihovu primjenu (dva uslova)</a:t>
            </a:r>
            <a:endParaRPr lang="bs-Latn-BA" sz="2000" smtClean="0">
              <a:latin typeface="Times New Roman" pitchFamily="18" charset="0"/>
              <a:ea typeface="Calibri" pitchFamily="34" charset="0"/>
              <a:cs typeface="Times New Roman" pitchFamily="18" charset="0"/>
            </a:endParaRPr>
          </a:p>
          <a:p>
            <a:pPr marL="0" indent="0" algn="just" eaLnBrk="1" hangingPunct="1">
              <a:lnSpc>
                <a:spcPct val="115000"/>
              </a:lnSpc>
              <a:spcAft>
                <a:spcPts val="1000"/>
              </a:spcAft>
              <a:buFont typeface="Wingdings 2" pitchFamily="18" charset="2"/>
              <a:buNone/>
            </a:pPr>
            <a:r>
              <a:rPr lang="bs-Latn-BA" sz="1800" smtClean="0">
                <a:latin typeface="Times New Roman" pitchFamily="18" charset="0"/>
                <a:ea typeface="Calibri" pitchFamily="34" charset="0"/>
                <a:cs typeface="Times New Roman" pitchFamily="18" charset="0"/>
              </a:rPr>
              <a:t>Protiv osobe za koju postoje </a:t>
            </a:r>
            <a:r>
              <a:rPr lang="bs-Latn-BA" sz="1800" b="1" smtClean="0">
                <a:latin typeface="Times New Roman" pitchFamily="18" charset="0"/>
                <a:ea typeface="Calibri" pitchFamily="34" charset="0"/>
                <a:cs typeface="Times New Roman" pitchFamily="18" charset="0"/>
              </a:rPr>
              <a:t>osnovi sumnje </a:t>
            </a:r>
            <a:r>
              <a:rPr lang="bs-Latn-BA" sz="1800" smtClean="0">
                <a:latin typeface="Times New Roman" pitchFamily="18" charset="0"/>
                <a:ea typeface="Calibri" pitchFamily="34" charset="0"/>
                <a:cs typeface="Times New Roman" pitchFamily="18" charset="0"/>
              </a:rPr>
              <a:t>da je sama ili s drugim osobama učestvovala ili učestvuje u učinjenju krivičnog djela iz člana 117. ovog zakona mogu se odrediti posebne istražne radnje, </a:t>
            </a:r>
            <a:r>
              <a:rPr lang="bs-Latn-BA" sz="1800" b="1" smtClean="0">
                <a:latin typeface="Times New Roman" pitchFamily="18" charset="0"/>
                <a:ea typeface="Calibri" pitchFamily="34" charset="0"/>
                <a:cs typeface="Times New Roman" pitchFamily="18" charset="0"/>
              </a:rPr>
              <a:t>ako se na drugi način </a:t>
            </a:r>
            <a:r>
              <a:rPr lang="bs-Latn-BA" sz="1800" smtClean="0">
                <a:latin typeface="Times New Roman" pitchFamily="18" charset="0"/>
                <a:ea typeface="Calibri" pitchFamily="34" charset="0"/>
                <a:cs typeface="Times New Roman" pitchFamily="18" charset="0"/>
              </a:rPr>
              <a:t>ne mogu pribaviti dokazi ili bi njihovo pribavljanje bilo povezano s nesrazmjernim teškoćama. </a:t>
            </a:r>
          </a:p>
          <a:p>
            <a:pPr marL="0" indent="0" algn="just" eaLnBrk="1" hangingPunct="1">
              <a:lnSpc>
                <a:spcPct val="115000"/>
              </a:lnSpc>
              <a:spcAft>
                <a:spcPts val="1000"/>
              </a:spcAft>
              <a:buFont typeface="Wingdings 2" pitchFamily="18" charset="2"/>
              <a:buNone/>
            </a:pPr>
            <a:r>
              <a:rPr lang="bs-Latn-BA" sz="1800" smtClean="0">
                <a:latin typeface="Times New Roman" pitchFamily="18" charset="0"/>
                <a:ea typeface="Calibri" pitchFamily="34" charset="0"/>
                <a:cs typeface="Times New Roman" pitchFamily="18" charset="0"/>
              </a:rPr>
              <a:t>Istražne radnje mogu se odrediti i prema osobi za koju postoje osnovi sumnje da učinitelju, odnosno od učinitelja krivičnog djela iz člana 117. ovog zakona prenosi informacije u vezi s krivičnim djelom, odnosno da učinitelj koristi njeno sredstvo telekomunikacije. </a:t>
            </a:r>
          </a:p>
          <a:p>
            <a:pPr marL="0" indent="0" eaLnBrk="1" hangingPunct="1">
              <a:buFont typeface="Wingdings 2" pitchFamily="18" charset="2"/>
              <a:buNone/>
            </a:pPr>
            <a:endParaRPr lang="bs-Latn-BA" sz="2000" smtClean="0">
              <a:latin typeface="Times New Roman" pitchFamily="18" charset="0"/>
              <a:ea typeface="Calibri" pitchFamily="34" charset="0"/>
              <a:cs typeface="Times New Roman" pitchFamily="18" charset="0"/>
            </a:endParaRPr>
          </a:p>
          <a:p>
            <a:pPr marL="0" indent="0" eaLnBrk="1" hangingPunct="1">
              <a:buFont typeface="Wingdings 2" pitchFamily="18" charset="2"/>
              <a:buNone/>
            </a:pPr>
            <a:endParaRPr lang="bs-Latn-BA" smtClean="0">
              <a:latin typeface="Times New Roman" pitchFamily="18" charset="0"/>
              <a:ea typeface="Calibri" pitchFamily="34" charset="0"/>
              <a:cs typeface="Times New Roman" pitchFamily="18" charset="0"/>
            </a:endParaRPr>
          </a:p>
        </p:txBody>
      </p:sp>
      <p:sp>
        <p:nvSpPr>
          <p:cNvPr id="10243" name="Title 1"/>
          <p:cNvSpPr>
            <a:spLocks noGrp="1"/>
          </p:cNvSpPr>
          <p:nvPr>
            <p:ph type="title"/>
          </p:nvPr>
        </p:nvSpPr>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r>
              <a:rPr lang="bs-Latn-BA" sz="1400" dirty="0" smtClean="0">
                <a:solidFill>
                  <a:srgbClr val="04617B"/>
                </a:solidFill>
                <a:latin typeface="Times New Roman" pitchFamily="18" charset="0"/>
                <a:cs typeface="Times New Roman" pitchFamily="18" charset="0"/>
              </a:rPr>
              <a:t/>
            </a:r>
            <a:br>
              <a:rPr lang="bs-Latn-BA" sz="1400"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752600"/>
            <a:ext cx="8229600" cy="4572000"/>
          </a:xfrm>
        </p:spPr>
        <p:txBody>
          <a:bodyPr/>
          <a:lstStyle/>
          <a:p>
            <a:pPr marL="0" indent="0" algn="ctr" eaLnBrk="1" hangingPunct="1">
              <a:buFont typeface="Wingdings 2" pitchFamily="18" charset="2"/>
              <a:buNone/>
            </a:pPr>
            <a:r>
              <a:rPr lang="bs-Latn-BA" b="1" smtClean="0">
                <a:latin typeface="Times New Roman" pitchFamily="18" charset="0"/>
                <a:cs typeface="Times New Roman" pitchFamily="18" charset="0"/>
              </a:rPr>
              <a:t>Poseban tretman razgovora osumnjičenog i branioca </a:t>
            </a:r>
          </a:p>
          <a:p>
            <a:pPr marL="0" indent="0" algn="ctr" eaLnBrk="1" hangingPunct="1">
              <a:buFont typeface="Wingdings 2" pitchFamily="18" charset="2"/>
              <a:buNone/>
            </a:pPr>
            <a:r>
              <a:rPr lang="bs-Latn-BA" sz="1800" b="1" smtClean="0">
                <a:latin typeface="Times New Roman" pitchFamily="18" charset="0"/>
                <a:cs typeface="Times New Roman" pitchFamily="18" charset="0"/>
              </a:rPr>
              <a:t>(član 116. stav 4. ZKP BiH)</a:t>
            </a:r>
          </a:p>
          <a:p>
            <a:pPr marL="0" indent="0" algn="just" eaLnBrk="1" hangingPunct="1">
              <a:buFont typeface="Wingdings 2" pitchFamily="18" charset="2"/>
              <a:buNone/>
            </a:pPr>
            <a:endParaRPr lang="bs-Latn-BA" smtClean="0">
              <a:latin typeface="Times New Roman" pitchFamily="18" charset="0"/>
              <a:ea typeface="Calibri" pitchFamily="34" charset="0"/>
              <a:cs typeface="Times New Roman" pitchFamily="18" charset="0"/>
            </a:endParaRPr>
          </a:p>
          <a:p>
            <a:pPr marL="0" indent="0" algn="just" eaLnBrk="1" hangingPunct="1">
              <a:buFont typeface="Wingdings 2" pitchFamily="18" charset="2"/>
              <a:buNone/>
            </a:pPr>
            <a:r>
              <a:rPr lang="bs-Latn-BA" smtClean="0">
                <a:latin typeface="Times New Roman" pitchFamily="18" charset="0"/>
                <a:ea typeface="Calibri" pitchFamily="34" charset="0"/>
                <a:cs typeface="Times New Roman" pitchFamily="18" charset="0"/>
              </a:rPr>
              <a:t>Na razgovore osumnjičene osobe i njenog branitelja shodno se primjenjuju odredbe o komunikaciji osumnjičenog i branitelja, tzv. braniteljska tajna, </a:t>
            </a:r>
            <a:r>
              <a:rPr lang="bs-Latn-BA" smtClean="0">
                <a:latin typeface="Times New Roman" pitchFamily="18" charset="0"/>
                <a:cs typeface="Times New Roman" pitchFamily="18" charset="0"/>
              </a:rPr>
              <a:t>što će reći da takva komunikacija ne može biti objektom prikrivene istrage.</a:t>
            </a:r>
          </a:p>
          <a:p>
            <a:pPr marL="0" indent="0" eaLnBrk="1" hangingPunct="1">
              <a:buFont typeface="Wingdings 2" pitchFamily="18" charset="2"/>
              <a:buNone/>
            </a:pPr>
            <a:endParaRPr lang="bs-Latn-BA" smtClean="0">
              <a:latin typeface="Times New Roman" pitchFamily="18" charset="0"/>
              <a:cs typeface="Times New Roman" pitchFamily="18" charset="0"/>
            </a:endParaRPr>
          </a:p>
        </p:txBody>
      </p:sp>
      <p:sp>
        <p:nvSpPr>
          <p:cNvPr id="11267" name="Title 1"/>
          <p:cNvSpPr>
            <a:spLocks noGrp="1"/>
          </p:cNvSpPr>
          <p:nvPr>
            <p:ph type="title"/>
          </p:nvPr>
        </p:nvSpPr>
        <p:spPr>
          <a:xfrm>
            <a:off x="457200" y="704850"/>
            <a:ext cx="8229600" cy="7429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371600"/>
            <a:ext cx="8229600" cy="4953000"/>
          </a:xfrm>
        </p:spPr>
        <p:txBody>
          <a:bodyPr/>
          <a:lstStyle/>
          <a:p>
            <a:pPr marL="0" indent="0" algn="ctr" eaLnBrk="1" hangingPunct="1">
              <a:lnSpc>
                <a:spcPct val="115000"/>
              </a:lnSpc>
              <a:spcAft>
                <a:spcPts val="1000"/>
              </a:spcAft>
              <a:buFont typeface="Wingdings 2" pitchFamily="18" charset="2"/>
              <a:buNone/>
            </a:pPr>
            <a:r>
              <a:rPr lang="bs-Latn-BA" sz="2000" b="1" smtClean="0">
                <a:latin typeface="Times New Roman" pitchFamily="18" charset="0"/>
                <a:ea typeface="Calibri" pitchFamily="34" charset="0"/>
                <a:cs typeface="Times New Roman" pitchFamily="18" charset="0"/>
              </a:rPr>
              <a:t>Krivična djela za koja se mogu odrediti posebne istražne radnje</a:t>
            </a:r>
            <a:endParaRPr lang="bs-Latn-BA" sz="2000" smtClean="0">
              <a:latin typeface="Times New Roman" pitchFamily="18" charset="0"/>
              <a:ea typeface="Calibri" pitchFamily="34" charset="0"/>
              <a:cs typeface="Times New Roman" pitchFamily="18" charset="0"/>
            </a:endParaRPr>
          </a:p>
          <a:p>
            <a:pPr marL="0" indent="0" algn="just" eaLnBrk="1" hangingPunct="1">
              <a:lnSpc>
                <a:spcPct val="115000"/>
              </a:lnSpc>
              <a:spcAft>
                <a:spcPts val="1000"/>
              </a:spcAft>
              <a:buFont typeface="Wingdings 2" pitchFamily="18" charset="2"/>
              <a:buNone/>
            </a:pPr>
            <a:endParaRPr lang="bs-Latn-BA" sz="2000" smtClean="0">
              <a:latin typeface="Times New Roman" pitchFamily="18" charset="0"/>
              <a:ea typeface="Calibri" pitchFamily="34" charset="0"/>
              <a:cs typeface="Times New Roman" pitchFamily="18" charset="0"/>
            </a:endParaRP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Istražne radnje iz člana 116. stav 2. ZKP BiH mogu se odrediti za krivična djela: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a) protiv integriteta Bosne i Hercegovine,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b) protiv čovječnosti i vrijednosti zaštićenih međunarodnim pravom,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c) terorizma,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d) za koja se prema zakonu može izreći kazna zatvora od tri godine ili teža kazna. </a:t>
            </a:r>
          </a:p>
          <a:p>
            <a:pPr marL="0" indent="0" algn="just" eaLnBrk="1" hangingPunct="1">
              <a:buFont typeface="Wingdings 2" pitchFamily="18" charset="2"/>
              <a:buNone/>
            </a:pPr>
            <a:endParaRPr lang="bs-Latn-BA" sz="2000" b="1" smtClean="0">
              <a:latin typeface="Times New Roman" pitchFamily="18" charset="0"/>
              <a:ea typeface="Calibri" pitchFamily="34" charset="0"/>
              <a:cs typeface="Times New Roman" pitchFamily="18" charset="0"/>
            </a:endParaRPr>
          </a:p>
        </p:txBody>
      </p:sp>
      <p:sp>
        <p:nvSpPr>
          <p:cNvPr id="9218" name="Title 1"/>
          <p:cNvSpPr>
            <a:spLocks noGrp="1"/>
          </p:cNvSpPr>
          <p:nvPr>
            <p:ph type="title"/>
          </p:nvPr>
        </p:nvSpPr>
        <p:spPr>
          <a:xfrm>
            <a:off x="457200" y="685800"/>
            <a:ext cx="8229600" cy="1143000"/>
          </a:xfrm>
        </p:spPr>
        <p:txBody>
          <a:bodyPr rtlCol="0">
            <a:normAutofit fontScale="90000"/>
          </a:bodyPr>
          <a:lstStyle/>
          <a:p>
            <a:pPr eaLnBrk="1" fontAlgn="auto" hangingPunct="1">
              <a:spcAft>
                <a:spcPts val="0"/>
              </a:spcAft>
              <a:defRPr/>
            </a:pPr>
            <a:r>
              <a:rPr lang="bs-Latn-BA" altLang="sr-Latn-RS" sz="1600" b="1" smtClean="0">
                <a:solidFill>
                  <a:srgbClr val="04617B"/>
                </a:solidFill>
                <a:latin typeface="Times New Roman" pitchFamily="18" charset="0"/>
                <a:cs typeface="Times New Roman" pitchFamily="18" charset="0"/>
              </a:rPr>
              <a:t>“Posebne istražne radnje – zakonitost dokaza”</a:t>
            </a:r>
            <a:r>
              <a:rPr lang="bs-Latn-BA" altLang="sr-Latn-RS" sz="1400" b="1" smtClean="0">
                <a:solidFill>
                  <a:srgbClr val="04617B"/>
                </a:solidFill>
                <a:latin typeface="Times New Roman" pitchFamily="18" charset="0"/>
                <a:cs typeface="Times New Roman" pitchFamily="18" charset="0"/>
              </a:rPr>
              <a:t/>
            </a:r>
            <a:br>
              <a:rPr lang="bs-Latn-BA" altLang="sr-Latn-RS" sz="1400" b="1" smtClean="0">
                <a:solidFill>
                  <a:srgbClr val="04617B"/>
                </a:solidFill>
                <a:latin typeface="Times New Roman" pitchFamily="18" charset="0"/>
                <a:cs typeface="Times New Roman" pitchFamily="18" charset="0"/>
              </a:rPr>
            </a:br>
            <a:r>
              <a:rPr lang="bs-Latn-BA" altLang="sr-Latn-RS" sz="1400" b="1" smtClean="0">
                <a:solidFill>
                  <a:srgbClr val="04617B"/>
                </a:solidFill>
                <a:latin typeface="Times New Roman" pitchFamily="18" charset="0"/>
                <a:cs typeface="Times New Roman" pitchFamily="18" charset="0"/>
              </a:rPr>
              <a:t>Mostar, 18.3.2016.godine</a:t>
            </a:r>
            <a:r>
              <a:rPr lang="bs-Latn-BA" altLang="sr-Latn-RS" sz="1400" smtClean="0">
                <a:solidFill>
                  <a:srgbClr val="04617B"/>
                </a:solidFill>
                <a:latin typeface="Times New Roman" pitchFamily="18" charset="0"/>
                <a:cs typeface="Times New Roman" pitchFamily="18" charset="0"/>
              </a:rPr>
              <a:t/>
            </a:r>
            <a:br>
              <a:rPr lang="bs-Latn-BA" altLang="sr-Latn-RS" sz="1400" smtClean="0">
                <a:solidFill>
                  <a:srgbClr val="04617B"/>
                </a:solidFill>
                <a:latin typeface="Times New Roman" pitchFamily="18" charset="0"/>
                <a:cs typeface="Times New Roman" pitchFamily="18" charset="0"/>
              </a:rPr>
            </a:br>
            <a:endParaRPr lang="bs-Latn-BA" altLang="sr-Latn-R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752600"/>
            <a:ext cx="8229600" cy="4572000"/>
          </a:xfrm>
        </p:spPr>
        <p:txBody>
          <a:bodyPr/>
          <a:lstStyle/>
          <a:p>
            <a:pPr marL="0" indent="0" algn="ctr"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 </a:t>
            </a:r>
            <a:r>
              <a:rPr lang="bs-Latn-BA" sz="2000" b="1" smtClean="0">
                <a:latin typeface="Times New Roman" pitchFamily="18" charset="0"/>
                <a:ea typeface="Calibri" pitchFamily="34" charset="0"/>
                <a:cs typeface="Times New Roman" pitchFamily="18" charset="0"/>
              </a:rPr>
              <a:t>Vrste posebnih istražnih radnji su: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a) nadzor i tehničko snimanje telekomunikacija,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b) pristup kompjuterskim sistemima i kompjutersko sravnjenje podataka,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c) nadzor i tehničko snimanje prostorija,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d) tajno praćenje i tehničko snimanje osoba, transportnih sredstava i predmeta koji stoje u vezi s njima,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e) korištenje prikrivenih istražitelja i korištenje informatora, </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f) simulirani i kontrolirani otkup predmeta i simulirano davanje potkupnine, </a:t>
            </a:r>
          </a:p>
          <a:p>
            <a:pPr marL="0" indent="0" eaLnBrk="1" hangingPunct="1">
              <a:buFont typeface="Wingdings 2" pitchFamily="18" charset="2"/>
              <a:buNone/>
            </a:pPr>
            <a:r>
              <a:rPr lang="bs-Latn-BA" sz="2000" smtClean="0">
                <a:latin typeface="Times New Roman" pitchFamily="18" charset="0"/>
                <a:ea typeface="Calibri" pitchFamily="34" charset="0"/>
                <a:cs typeface="Times New Roman" pitchFamily="18" charset="0"/>
              </a:rPr>
              <a:t>g) nadzirani prijevoz i isporuka predmeta krivičnog djela. </a:t>
            </a:r>
            <a:endParaRPr lang="bs-Latn-BA" sz="2000" b="1" smtClean="0">
              <a:latin typeface="Times New Roman" pitchFamily="18" charset="0"/>
              <a:ea typeface="Calibri" pitchFamily="34" charset="0"/>
              <a:cs typeface="Times New Roman" pitchFamily="18" charset="0"/>
            </a:endParaRPr>
          </a:p>
        </p:txBody>
      </p:sp>
      <p:sp>
        <p:nvSpPr>
          <p:cNvPr id="13315" name="Title 1"/>
          <p:cNvSpPr>
            <a:spLocks noGrp="1"/>
          </p:cNvSpPr>
          <p:nvPr>
            <p:ph type="title"/>
          </p:nvPr>
        </p:nvSpPr>
        <p:spPr>
          <a:xfrm>
            <a:off x="457200" y="704850"/>
            <a:ext cx="8229600" cy="8191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81000" y="1905000"/>
            <a:ext cx="8229600" cy="4389438"/>
          </a:xfrm>
        </p:spPr>
        <p:txBody>
          <a:bodyPr/>
          <a:lstStyle/>
          <a:p>
            <a:pPr marL="0" indent="0" algn="ctr" eaLnBrk="1" hangingPunct="1">
              <a:lnSpc>
                <a:spcPct val="115000"/>
              </a:lnSpc>
              <a:spcAft>
                <a:spcPts val="1000"/>
              </a:spcAft>
              <a:buFont typeface="Wingdings 2" pitchFamily="18" charset="2"/>
              <a:buNone/>
            </a:pPr>
            <a:r>
              <a:rPr lang="bs-Latn-BA" sz="2000" b="1" smtClean="0">
                <a:latin typeface="Times New Roman" pitchFamily="18" charset="0"/>
                <a:ea typeface="Calibri" pitchFamily="34" charset="0"/>
                <a:cs typeface="Times New Roman" pitchFamily="18" charset="0"/>
              </a:rPr>
              <a:t>Nadležnost za određivanje istražnih radnji</a:t>
            </a:r>
            <a:endParaRPr lang="bs-Latn-BA" sz="2000" smtClean="0">
              <a:latin typeface="Times New Roman" pitchFamily="18" charset="0"/>
              <a:ea typeface="Calibri" pitchFamily="34" charset="0"/>
              <a:cs typeface="Times New Roman" pitchFamily="18" charset="0"/>
            </a:endParaRPr>
          </a:p>
          <a:p>
            <a:pPr marL="0" indent="0" algn="just" eaLnBrk="1" hangingPunct="1">
              <a:lnSpc>
                <a:spcPct val="115000"/>
              </a:lnSpc>
              <a:spcAft>
                <a:spcPts val="1000"/>
              </a:spcAft>
              <a:buFont typeface="Wingdings 2" pitchFamily="18" charset="2"/>
              <a:buNone/>
            </a:pPr>
            <a:r>
              <a:rPr lang="bs-Latn-BA" sz="1800" smtClean="0">
                <a:latin typeface="Times New Roman" pitchFamily="18" charset="0"/>
                <a:ea typeface="Calibri" pitchFamily="34" charset="0"/>
                <a:cs typeface="Times New Roman" pitchFamily="18" charset="0"/>
              </a:rPr>
              <a:t>PIR određuje naredbom sudija za prethodni postupak, na obrazloženi prijedlog Tužitelja koji sadrži: podatke o osobi protiv koje se radnja preduzima, osnove sumnje, razloge za njeno preduzimanje, navođenje radnje koja se zahtijeva i način njenog izvođenja, obim i trajanje radnje. Naredba sadrži iste podatke kao i prijedlog Tužitelja, kao i utvrđivanje trajanja naređene radnje. </a:t>
            </a:r>
          </a:p>
          <a:p>
            <a:pPr marL="0" indent="0" algn="just" eaLnBrk="1" hangingPunct="1">
              <a:lnSpc>
                <a:spcPct val="115000"/>
              </a:lnSpc>
              <a:spcAft>
                <a:spcPts val="1000"/>
              </a:spcAft>
              <a:buFont typeface="Wingdings 2" pitchFamily="18" charset="2"/>
              <a:buNone/>
            </a:pPr>
            <a:r>
              <a:rPr lang="bs-Latn-BA" sz="1800" smtClean="0">
                <a:latin typeface="Times New Roman" pitchFamily="18" charset="0"/>
                <a:ea typeface="Calibri" pitchFamily="34" charset="0"/>
                <a:cs typeface="Times New Roman" pitchFamily="18" charset="0"/>
              </a:rPr>
              <a:t>Izuzetno, ako se pismena naredba ne može dobiti na vrijeme i ako postoji opasnost od odlaganja, može se započeti s izvršavanjem mjere iz člana 116. ovog zakona i na osnovu usmene naredbe sudije za prethodni postupak. Pismena naredba sudije za prethodni postupak mora biti pribavljena u roku od 24 sata od izdavanja usmene naredbe. </a:t>
            </a:r>
          </a:p>
          <a:p>
            <a:pPr marL="0" indent="0" algn="just" eaLnBrk="1" hangingPunct="1">
              <a:buFont typeface="Wingdings 2" pitchFamily="18" charset="2"/>
              <a:buNone/>
            </a:pPr>
            <a:endParaRPr lang="bs-Latn-BA" sz="1800" b="1" smtClean="0">
              <a:latin typeface="Times New Roman" pitchFamily="18" charset="0"/>
              <a:ea typeface="Calibri" pitchFamily="34" charset="0"/>
              <a:cs typeface="Times New Roman" pitchFamily="18" charset="0"/>
            </a:endParaRPr>
          </a:p>
        </p:txBody>
      </p:sp>
      <p:sp>
        <p:nvSpPr>
          <p:cNvPr id="14339" name="Title 1"/>
          <p:cNvSpPr>
            <a:spLocks noGrp="1"/>
          </p:cNvSpPr>
          <p:nvPr>
            <p:ph type="title"/>
          </p:nvPr>
        </p:nvSpPr>
        <p:spPr>
          <a:xfrm>
            <a:off x="457200" y="704850"/>
            <a:ext cx="8229600" cy="8953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1752600"/>
            <a:ext cx="8229600" cy="4572000"/>
          </a:xfrm>
        </p:spPr>
        <p:txBody>
          <a:bodyPr rtlCol="0">
            <a:normAutofit lnSpcReduction="10000"/>
          </a:bodyPr>
          <a:lstStyle/>
          <a:p>
            <a:pPr marL="0" indent="0" algn="ctr" eaLnBrk="1" fontAlgn="auto" hangingPunct="1">
              <a:lnSpc>
                <a:spcPct val="115000"/>
              </a:lnSpc>
              <a:spcAft>
                <a:spcPts val="1000"/>
              </a:spcAft>
              <a:buFont typeface="Wingdings 2" pitchFamily="18" charset="2"/>
              <a:buNone/>
              <a:defRPr/>
            </a:pPr>
            <a:r>
              <a:rPr lang="bs-Latn-BA" altLang="sr-Latn-RS" b="1" dirty="0" smtClean="0">
                <a:latin typeface="Times New Roman" pitchFamily="18" charset="0"/>
                <a:ea typeface="Calibri" pitchFamily="34" charset="0"/>
                <a:cs typeface="Times New Roman" pitchFamily="18" charset="0"/>
              </a:rPr>
              <a:t>Trajanje PIR</a:t>
            </a:r>
          </a:p>
          <a:p>
            <a:pPr marL="0" indent="0" algn="just" eaLnBrk="1" fontAlgn="auto" hangingPunct="1">
              <a:lnSpc>
                <a:spcPct val="115000"/>
              </a:lnSpc>
              <a:spcAft>
                <a:spcPts val="100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a) nadzor i tehničko snimanje telekomunikacija  (1m+5m)</a:t>
            </a:r>
          </a:p>
          <a:p>
            <a:pPr marL="0" indent="0" algn="just" eaLnBrk="1" fontAlgn="auto" hangingPunct="1">
              <a:lnSpc>
                <a:spcPct val="115000"/>
              </a:lnSpc>
              <a:spcAft>
                <a:spcPts val="100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b) pristup kompjuterskim sistemima i kompjutersko sravnjenje podataka (1m+5m)</a:t>
            </a:r>
          </a:p>
          <a:p>
            <a:pPr marL="0" indent="0" algn="just" eaLnBrk="1" fontAlgn="auto" hangingPunct="1">
              <a:lnSpc>
                <a:spcPct val="115000"/>
              </a:lnSpc>
              <a:spcAft>
                <a:spcPts val="100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c) nadzor i tehničko snimanje prostorija  (1m+5m)</a:t>
            </a:r>
          </a:p>
          <a:p>
            <a:pPr marL="0" indent="0" algn="just" eaLnBrk="1" fontAlgn="auto" hangingPunct="1">
              <a:lnSpc>
                <a:spcPct val="115000"/>
              </a:lnSpc>
              <a:spcAft>
                <a:spcPts val="100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d) tajno praćenje i tehničko snimanje osoba, transportnih sredstava i predmeta koji stoje u vezi s njima, (1m+2m)</a:t>
            </a:r>
          </a:p>
          <a:p>
            <a:pPr marL="0" indent="0" algn="just" eaLnBrk="1" fontAlgn="auto" hangingPunct="1">
              <a:lnSpc>
                <a:spcPct val="115000"/>
              </a:lnSpc>
              <a:spcAft>
                <a:spcPts val="100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e) korištenje prikrivenih istražitelja i korištenje informatora, (dok traje istraga)</a:t>
            </a:r>
          </a:p>
          <a:p>
            <a:pPr marL="0" indent="0" algn="just" eaLnBrk="1" fontAlgn="auto" hangingPunct="1">
              <a:lnSpc>
                <a:spcPct val="115000"/>
              </a:lnSpc>
              <a:spcAft>
                <a:spcPts val="100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f) simulirani i kontrolirani otkup predmeta i simulirano davanje potkupnine, (jednokratno)</a:t>
            </a:r>
          </a:p>
          <a:p>
            <a:pPr marL="0" indent="0" eaLnBrk="1" fontAlgn="auto" hangingPunct="1">
              <a:spcAft>
                <a:spcPts val="0"/>
              </a:spcAft>
              <a:buFont typeface="Wingdings 2" pitchFamily="18" charset="2"/>
              <a:buNone/>
              <a:defRPr/>
            </a:pPr>
            <a:r>
              <a:rPr lang="bs-Latn-BA" altLang="sr-Latn-RS" sz="1800" dirty="0" smtClean="0">
                <a:solidFill>
                  <a:srgbClr val="000000"/>
                </a:solidFill>
                <a:latin typeface="Times New Roman" pitchFamily="18" charset="0"/>
                <a:ea typeface="Calibri" pitchFamily="34" charset="0"/>
                <a:cs typeface="Times New Roman" pitchFamily="18" charset="0"/>
              </a:rPr>
              <a:t>g) nadzirani prijevoz i isporuka predmeta krivičnog djela. (1m+2m)</a:t>
            </a:r>
            <a:endParaRPr lang="bs-Latn-BA" altLang="sr-Latn-RS" sz="1800" b="1" dirty="0" smtClean="0">
              <a:solidFill>
                <a:srgbClr val="000000"/>
              </a:solidFill>
              <a:latin typeface="Times New Roman" pitchFamily="18" charset="0"/>
              <a:ea typeface="Calibri" pitchFamily="34" charset="0"/>
              <a:cs typeface="Times New Roman" pitchFamily="18" charset="0"/>
            </a:endParaRPr>
          </a:p>
          <a:p>
            <a:pPr marL="0" indent="0" algn="just" eaLnBrk="1" fontAlgn="auto" hangingPunct="1">
              <a:lnSpc>
                <a:spcPct val="115000"/>
              </a:lnSpc>
              <a:spcAft>
                <a:spcPts val="1000"/>
              </a:spcAft>
              <a:buFont typeface="Wingdings 2" pitchFamily="18" charset="2"/>
              <a:buNone/>
              <a:defRPr/>
            </a:pPr>
            <a:endParaRPr lang="bs-Latn-BA" altLang="sr-Latn-RS" sz="1800" dirty="0" smtClean="0">
              <a:latin typeface="Times New Roman" pitchFamily="18" charset="0"/>
              <a:ea typeface="Calibri" pitchFamily="34" charset="0"/>
              <a:cs typeface="Times New Roman" pitchFamily="18" charset="0"/>
            </a:endParaRPr>
          </a:p>
        </p:txBody>
      </p:sp>
      <p:sp>
        <p:nvSpPr>
          <p:cNvPr id="15363" name="Title 1"/>
          <p:cNvSpPr>
            <a:spLocks noGrp="1"/>
          </p:cNvSpPr>
          <p:nvPr>
            <p:ph type="title"/>
          </p:nvPr>
        </p:nvSpPr>
        <p:spPr>
          <a:xfrm>
            <a:off x="457200" y="704850"/>
            <a:ext cx="8229600" cy="8191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bs-Latn-B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871538" y="1752600"/>
            <a:ext cx="7408862" cy="4373563"/>
          </a:xfrm>
        </p:spPr>
        <p:txBody>
          <a:bodyPr/>
          <a:lstStyle/>
          <a:p>
            <a:pPr marL="0" indent="0" algn="ctr" eaLnBrk="1" hangingPunct="1">
              <a:lnSpc>
                <a:spcPct val="115000"/>
              </a:lnSpc>
              <a:spcAft>
                <a:spcPts val="1000"/>
              </a:spcAft>
              <a:buFont typeface="Wingdings 2" pitchFamily="18" charset="2"/>
              <a:buNone/>
            </a:pPr>
            <a:r>
              <a:rPr lang="bs-Latn-BA" sz="1800" b="1" smtClean="0">
                <a:solidFill>
                  <a:srgbClr val="000000"/>
                </a:solidFill>
                <a:latin typeface="Times New Roman" pitchFamily="18" charset="0"/>
                <a:ea typeface="Calibri" pitchFamily="34" charset="0"/>
                <a:cs typeface="Times New Roman" pitchFamily="18" charset="0"/>
              </a:rPr>
              <a:t>a) nadzor i tehničko snimanje telekomunikacija</a:t>
            </a:r>
          </a:p>
          <a:p>
            <a:pPr marL="0" indent="0" algn="just" eaLnBrk="1" hangingPunct="1">
              <a:lnSpc>
                <a:spcPct val="115000"/>
              </a:lnSpc>
              <a:spcAft>
                <a:spcPts val="1000"/>
              </a:spcAft>
              <a:buFont typeface="Wingdings 2" pitchFamily="18" charset="2"/>
              <a:buNone/>
            </a:pPr>
            <a:r>
              <a:rPr lang="bs-Latn-BA" sz="2000" smtClean="0">
                <a:latin typeface="Times New Roman" pitchFamily="18" charset="0"/>
                <a:ea typeface="Calibri" pitchFamily="34" charset="0"/>
                <a:cs typeface="Times New Roman" pitchFamily="18" charset="0"/>
              </a:rPr>
              <a:t>Ova posebna istražna radnja sastoji se u tajnom nadzoru (prisluškivanju) i snimanju razgovora koji se vode na daljinu. U tehničkom pogledu taj nadzor se odnosi na sva tehnička sredstva, u bilo kojem obliku (stacioniranom, mobilnom, analognom, digitalnom, tonskom, slikovnom, integrisanom i dr.), koje korisnici upotrebljavaju bilo preko poštanskih (npr. privatni telefonski priključci, javne govornice i sl.), bilo preko drugih organizacija (npr. telekomunikacije u prometu i sl.).</a:t>
            </a:r>
          </a:p>
          <a:p>
            <a:pPr marL="0" indent="0" algn="just" eaLnBrk="1" hangingPunct="1">
              <a:lnSpc>
                <a:spcPct val="90000"/>
              </a:lnSpc>
              <a:buFont typeface="Wingdings 2" pitchFamily="18" charset="2"/>
              <a:buNone/>
            </a:pPr>
            <a:endParaRPr lang="hr-HR" sz="2000" smtClean="0">
              <a:latin typeface="Times New Roman" pitchFamily="18" charset="0"/>
              <a:ea typeface="Calibri" pitchFamily="34" charset="0"/>
              <a:cs typeface="Times New Roman" pitchFamily="18" charset="0"/>
            </a:endParaRPr>
          </a:p>
        </p:txBody>
      </p:sp>
      <p:sp>
        <p:nvSpPr>
          <p:cNvPr id="16387" name="Rectangle 2"/>
          <p:cNvSpPr>
            <a:spLocks noGrp="1" noChangeArrowheads="1"/>
          </p:cNvSpPr>
          <p:nvPr>
            <p:ph type="title"/>
          </p:nvPr>
        </p:nvSpPr>
        <p:spPr>
          <a:xfrm>
            <a:off x="368300" y="488950"/>
            <a:ext cx="8229600" cy="882650"/>
          </a:xfrm>
        </p:spPr>
        <p:txBody>
          <a:bodyPr/>
          <a:lstStyle/>
          <a:p>
            <a:pPr eaLnBrk="1" hangingPunct="1"/>
            <a:r>
              <a:rPr lang="bs-Latn-BA" sz="1600" b="1" dirty="0" smtClean="0">
                <a:solidFill>
                  <a:srgbClr val="04617B"/>
                </a:solidFill>
                <a:latin typeface="Times New Roman" pitchFamily="18" charset="0"/>
                <a:cs typeface="Times New Roman" pitchFamily="18" charset="0"/>
              </a:rPr>
              <a:t>“Posebne istražne radnje – zakonitost dokaza”</a:t>
            </a:r>
            <a:r>
              <a:rPr lang="bs-Latn-BA" sz="1400" b="1" dirty="0" smtClean="0">
                <a:solidFill>
                  <a:srgbClr val="04617B"/>
                </a:solidFill>
                <a:latin typeface="Times New Roman" pitchFamily="18" charset="0"/>
                <a:cs typeface="Times New Roman" pitchFamily="18" charset="0"/>
              </a:rPr>
              <a:t/>
            </a:r>
            <a:br>
              <a:rPr lang="bs-Latn-BA" sz="1400" b="1" dirty="0" smtClean="0">
                <a:solidFill>
                  <a:srgbClr val="04617B"/>
                </a:solidFill>
                <a:latin typeface="Times New Roman" pitchFamily="18" charset="0"/>
                <a:cs typeface="Times New Roman" pitchFamily="18" charset="0"/>
              </a:rPr>
            </a:br>
            <a:endParaRPr lang="hr-H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3120</TotalTime>
  <Words>2147</Words>
  <Application>Microsoft Office PowerPoint</Application>
  <PresentationFormat>On-screen Show (4:3)</PresentationFormat>
  <Paragraphs>118</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POSEBNE ISTRAŽNE RADNJE </vt:lpstr>
      <vt:lpstr>“Posebne istražne radnje – zakonitost dokaza”    </vt:lpstr>
      <vt:lpstr>“Posebne istražne radnje – zakonitost dokaza”  </vt:lpstr>
      <vt:lpstr>“Posebne istražne radnje – zakonitost dokaza” </vt:lpstr>
      <vt:lpstr>“Posebne istražne radnje – zakonitost dokaza” Mostar, 18.3.2016.godine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 </vt:lpstr>
      <vt:lpstr>“Posebne istražne radnje – zakonitost dokaza”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Haris</dc:creator>
  <cp:lastModifiedBy>Ana Stojanovic</cp:lastModifiedBy>
  <cp:revision>172</cp:revision>
  <dcterms:created xsi:type="dcterms:W3CDTF">2007-02-12T19:43:08Z</dcterms:created>
  <dcterms:modified xsi:type="dcterms:W3CDTF">2018-05-14T10:48:12Z</dcterms:modified>
</cp:coreProperties>
</file>