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57" r:id="rId2"/>
    <p:sldId id="268" r:id="rId3"/>
    <p:sldId id="269" r:id="rId4"/>
    <p:sldId id="270" r:id="rId5"/>
    <p:sldId id="271" r:id="rId6"/>
    <p:sldId id="272" r:id="rId7"/>
    <p:sldId id="273" r:id="rId8"/>
    <p:sldId id="274" r:id="rId9"/>
    <p:sldId id="275" r:id="rId10"/>
    <p:sldId id="276" r:id="rId11"/>
    <p:sldId id="266" r:id="rId12"/>
  </p:sldIdLst>
  <p:sldSz cx="9144000" cy="6858000" type="screen4x3"/>
  <p:notesSz cx="7035800" cy="9321800"/>
  <p:defaultTextStyle>
    <a:defPPr>
      <a:defRPr lang="en-US"/>
    </a:defPPr>
    <a:lvl1pPr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5pPr>
    <a:lvl6pPr marL="2286000" algn="l" defTabSz="914400" rtl="0" eaLnBrk="1" latinLnBrk="0" hangingPunct="1">
      <a:defRPr sz="2800" b="1" kern="1200">
        <a:solidFill>
          <a:schemeClr val="tx1"/>
        </a:solidFill>
        <a:latin typeface="Times" panose="02020603050405020304" pitchFamily="18" charset="0"/>
        <a:ea typeface="+mn-ea"/>
        <a:cs typeface="+mn-cs"/>
      </a:defRPr>
    </a:lvl6pPr>
    <a:lvl7pPr marL="2743200" algn="l" defTabSz="914400" rtl="0" eaLnBrk="1" latinLnBrk="0" hangingPunct="1">
      <a:defRPr sz="2800" b="1" kern="1200">
        <a:solidFill>
          <a:schemeClr val="tx1"/>
        </a:solidFill>
        <a:latin typeface="Times" panose="02020603050405020304" pitchFamily="18" charset="0"/>
        <a:ea typeface="+mn-ea"/>
        <a:cs typeface="+mn-cs"/>
      </a:defRPr>
    </a:lvl7pPr>
    <a:lvl8pPr marL="3200400" algn="l" defTabSz="914400" rtl="0" eaLnBrk="1" latinLnBrk="0" hangingPunct="1">
      <a:defRPr sz="2800" b="1" kern="1200">
        <a:solidFill>
          <a:schemeClr val="tx1"/>
        </a:solidFill>
        <a:latin typeface="Times" panose="02020603050405020304" pitchFamily="18" charset="0"/>
        <a:ea typeface="+mn-ea"/>
        <a:cs typeface="+mn-cs"/>
      </a:defRPr>
    </a:lvl8pPr>
    <a:lvl9pPr marL="3657600" algn="l" defTabSz="914400" rtl="0" eaLnBrk="1" latinLnBrk="0" hangingPunct="1">
      <a:defRPr sz="2800" b="1"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CCCCC"/>
    <a:srgbClr val="666666"/>
    <a:srgbClr val="1E4ABD"/>
    <a:srgbClr val="003366"/>
    <a:srgbClr val="E10040"/>
    <a:srgbClr val="002A6C"/>
    <a:srgbClr val="C211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0929" autoAdjust="0"/>
  </p:normalViewPr>
  <p:slideViewPr>
    <p:cSldViewPr>
      <p:cViewPr varScale="1">
        <p:scale>
          <a:sx n="113" d="100"/>
          <a:sy n="113" d="100"/>
        </p:scale>
        <p:origin x="14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1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9588" cy="466725"/>
          </a:xfrm>
          <a:prstGeom prst="rect">
            <a:avLst/>
          </a:prstGeom>
        </p:spPr>
        <p:txBody>
          <a:bodyPr vert="horz" lIns="91440" tIns="45720" rIns="91440" bIns="45720" rtlCol="0"/>
          <a:lstStyle>
            <a:lvl1pPr algn="l">
              <a:defRPr sz="1200" smtClean="0"/>
            </a:lvl1pPr>
          </a:lstStyle>
          <a:p>
            <a:pPr>
              <a:defRPr/>
            </a:pPr>
            <a:endParaRPr lang="bs-Latn-BA"/>
          </a:p>
        </p:txBody>
      </p:sp>
      <p:sp>
        <p:nvSpPr>
          <p:cNvPr id="3" name="Date Placeholder 2"/>
          <p:cNvSpPr>
            <a:spLocks noGrp="1"/>
          </p:cNvSpPr>
          <p:nvPr>
            <p:ph type="dt" idx="1"/>
          </p:nvPr>
        </p:nvSpPr>
        <p:spPr>
          <a:xfrm>
            <a:off x="3984625" y="0"/>
            <a:ext cx="3049588" cy="466725"/>
          </a:xfrm>
          <a:prstGeom prst="rect">
            <a:avLst/>
          </a:prstGeom>
        </p:spPr>
        <p:txBody>
          <a:bodyPr vert="horz" lIns="91440" tIns="45720" rIns="91440" bIns="45720" rtlCol="0"/>
          <a:lstStyle>
            <a:lvl1pPr algn="r">
              <a:defRPr sz="1200" smtClean="0"/>
            </a:lvl1pPr>
          </a:lstStyle>
          <a:p>
            <a:pPr>
              <a:defRPr/>
            </a:pPr>
            <a:fld id="{8251E204-E3BC-406D-951A-D1981CCEC4E8}" type="datetimeFigureOut">
              <a:rPr lang="bs-Latn-BA"/>
              <a:pPr>
                <a:defRPr/>
              </a:pPr>
              <a:t>26.3.2018</a:t>
            </a:fld>
            <a:endParaRPr lang="bs-Latn-BA"/>
          </a:p>
        </p:txBody>
      </p:sp>
      <p:sp>
        <p:nvSpPr>
          <p:cNvPr id="4" name="Slide Image Placeholder 3"/>
          <p:cNvSpPr>
            <a:spLocks noGrp="1" noRot="1" noChangeAspect="1"/>
          </p:cNvSpPr>
          <p:nvPr>
            <p:ph type="sldImg" idx="2"/>
          </p:nvPr>
        </p:nvSpPr>
        <p:spPr>
          <a:xfrm>
            <a:off x="1420813" y="1165225"/>
            <a:ext cx="4194175" cy="3146425"/>
          </a:xfrm>
          <a:prstGeom prst="rect">
            <a:avLst/>
          </a:prstGeom>
          <a:noFill/>
          <a:ln w="12700">
            <a:solidFill>
              <a:prstClr val="black"/>
            </a:solidFill>
          </a:ln>
        </p:spPr>
        <p:txBody>
          <a:bodyPr vert="horz" lIns="91440" tIns="45720" rIns="91440" bIns="45720" rtlCol="0" anchor="ctr"/>
          <a:lstStyle/>
          <a:p>
            <a:pPr lvl="0"/>
            <a:endParaRPr lang="bs-Latn-BA" noProof="0"/>
          </a:p>
        </p:txBody>
      </p:sp>
      <p:sp>
        <p:nvSpPr>
          <p:cNvPr id="5" name="Notes Placeholder 4"/>
          <p:cNvSpPr>
            <a:spLocks noGrp="1"/>
          </p:cNvSpPr>
          <p:nvPr>
            <p:ph type="body" sz="quarter" idx="3"/>
          </p:nvPr>
        </p:nvSpPr>
        <p:spPr>
          <a:xfrm>
            <a:off x="703263" y="4486275"/>
            <a:ext cx="5629275" cy="36703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bs-Latn-BA" noProof="0"/>
          </a:p>
        </p:txBody>
      </p:sp>
      <p:sp>
        <p:nvSpPr>
          <p:cNvPr id="6" name="Footer Placeholder 5"/>
          <p:cNvSpPr>
            <a:spLocks noGrp="1"/>
          </p:cNvSpPr>
          <p:nvPr>
            <p:ph type="ftr" sz="quarter" idx="4"/>
          </p:nvPr>
        </p:nvSpPr>
        <p:spPr>
          <a:xfrm>
            <a:off x="0" y="8855075"/>
            <a:ext cx="3049588" cy="466725"/>
          </a:xfrm>
          <a:prstGeom prst="rect">
            <a:avLst/>
          </a:prstGeom>
        </p:spPr>
        <p:txBody>
          <a:bodyPr vert="horz" lIns="91440" tIns="45720" rIns="91440" bIns="45720" rtlCol="0" anchor="b"/>
          <a:lstStyle>
            <a:lvl1pPr algn="l">
              <a:defRPr sz="1200" smtClean="0"/>
            </a:lvl1pPr>
          </a:lstStyle>
          <a:p>
            <a:pPr>
              <a:defRPr/>
            </a:pPr>
            <a:endParaRPr lang="bs-Latn-BA"/>
          </a:p>
        </p:txBody>
      </p:sp>
      <p:sp>
        <p:nvSpPr>
          <p:cNvPr id="7" name="Slide Number Placeholder 6"/>
          <p:cNvSpPr>
            <a:spLocks noGrp="1"/>
          </p:cNvSpPr>
          <p:nvPr>
            <p:ph type="sldNum" sz="quarter" idx="5"/>
          </p:nvPr>
        </p:nvSpPr>
        <p:spPr>
          <a:xfrm>
            <a:off x="3984625" y="8855075"/>
            <a:ext cx="3049588" cy="466725"/>
          </a:xfrm>
          <a:prstGeom prst="rect">
            <a:avLst/>
          </a:prstGeom>
        </p:spPr>
        <p:txBody>
          <a:bodyPr vert="horz" lIns="91440" tIns="45720" rIns="91440" bIns="45720" rtlCol="0" anchor="b"/>
          <a:lstStyle>
            <a:lvl1pPr algn="r">
              <a:defRPr sz="1200" smtClean="0"/>
            </a:lvl1pPr>
          </a:lstStyle>
          <a:p>
            <a:pPr>
              <a:defRPr/>
            </a:pPr>
            <a:fld id="{12735DD4-DC24-48F6-A747-49919B4CE7AD}" type="slidenum">
              <a:rPr lang="bs-Latn-BA"/>
              <a:pPr>
                <a:defRPr/>
              </a:pPr>
              <a:t>‹#›</a:t>
            </a:fld>
            <a:endParaRPr lang="bs-Latn-BA"/>
          </a:p>
        </p:txBody>
      </p:sp>
    </p:spTree>
    <p:extLst>
      <p:ext uri="{BB962C8B-B14F-4D97-AF65-F5344CB8AC3E}">
        <p14:creationId xmlns:p14="http://schemas.microsoft.com/office/powerpoint/2010/main" val="19254282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4C8B62F-D182-4388-843B-6FA50C13F6F6}" type="slidenum">
              <a:rPr lang="bs-Latn-BA" altLang="sr-Latn-RS" sz="1200"/>
              <a:pPr/>
              <a:t>1</a:t>
            </a:fld>
            <a:endParaRPr lang="bs-Latn-BA" altLang="sr-Latn-RS" sz="1200"/>
          </a:p>
        </p:txBody>
      </p:sp>
    </p:spTree>
    <p:extLst>
      <p:ext uri="{BB962C8B-B14F-4D97-AF65-F5344CB8AC3E}">
        <p14:creationId xmlns:p14="http://schemas.microsoft.com/office/powerpoint/2010/main" val="2388927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A6F4F652-CEFB-4A83-9D89-B65978EBC2A9}"/>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xmlns="" id="{C991A62F-C772-4FFC-AA1B-642CDC26A9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3964027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1920184-160E-4332-A390-5F6E00DCF8CF}" type="slidenum">
              <a:rPr lang="bs-Latn-BA" altLang="sr-Latn-RS" sz="1200"/>
              <a:pPr/>
              <a:t>11</a:t>
            </a:fld>
            <a:endParaRPr lang="bs-Latn-BA" altLang="sr-Latn-RS" sz="1200"/>
          </a:p>
        </p:txBody>
      </p:sp>
    </p:spTree>
    <p:extLst>
      <p:ext uri="{BB962C8B-B14F-4D97-AF65-F5344CB8AC3E}">
        <p14:creationId xmlns:p14="http://schemas.microsoft.com/office/powerpoint/2010/main" val="4233872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xmlns="" id="{C72C4451-788B-4776-A762-8A91163200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36B6030-AA6D-484E-9A41-4103256D02E6}" type="slidenum">
              <a:rPr lang="en-US" altLang="en-US" smtClean="0"/>
              <a:pPr>
                <a:spcBef>
                  <a:spcPct val="0"/>
                </a:spcBef>
              </a:pPr>
              <a:t>2</a:t>
            </a:fld>
            <a:endParaRPr lang="en-US" altLang="en-US"/>
          </a:p>
        </p:txBody>
      </p:sp>
      <p:sp>
        <p:nvSpPr>
          <p:cNvPr id="22531" name="Rectangle 2">
            <a:extLst>
              <a:ext uri="{FF2B5EF4-FFF2-40B4-BE49-F238E27FC236}">
                <a16:creationId xmlns:a16="http://schemas.microsoft.com/office/drawing/2014/main" xmlns="" id="{36A01A72-BDA7-428D-8446-3A9E0BD63E23}"/>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xmlns="" id="{F7861221-5354-4373-948A-14C16CB544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r-HR" altLang="en-US">
              <a:latin typeface="Arial" panose="020B0604020202020204" pitchFamily="34" charset="0"/>
            </a:endParaRPr>
          </a:p>
        </p:txBody>
      </p:sp>
    </p:spTree>
    <p:extLst>
      <p:ext uri="{BB962C8B-B14F-4D97-AF65-F5344CB8AC3E}">
        <p14:creationId xmlns:p14="http://schemas.microsoft.com/office/powerpoint/2010/main" val="2743968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xmlns="" id="{00F5B66C-B94C-47D7-93FA-E04E3FCB86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0CAA56-8425-438D-BCCC-8D6F999FF201}" type="slidenum">
              <a:rPr lang="en-US" altLang="en-US" smtClean="0"/>
              <a:pPr>
                <a:spcBef>
                  <a:spcPct val="0"/>
                </a:spcBef>
              </a:pPr>
              <a:t>3</a:t>
            </a:fld>
            <a:endParaRPr lang="en-US" altLang="en-US"/>
          </a:p>
        </p:txBody>
      </p:sp>
      <p:sp>
        <p:nvSpPr>
          <p:cNvPr id="24579" name="Rectangle 2">
            <a:extLst>
              <a:ext uri="{FF2B5EF4-FFF2-40B4-BE49-F238E27FC236}">
                <a16:creationId xmlns:a16="http://schemas.microsoft.com/office/drawing/2014/main" xmlns="" id="{99D070DC-CD03-404D-A188-32BC5078E85A}"/>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xmlns="" id="{48FA0736-DF54-4CF6-B4EC-20D50FBA517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r-HR" altLang="en-US">
              <a:latin typeface="Arial" panose="020B0604020202020204" pitchFamily="34" charset="0"/>
            </a:endParaRPr>
          </a:p>
        </p:txBody>
      </p:sp>
    </p:spTree>
    <p:extLst>
      <p:ext uri="{BB962C8B-B14F-4D97-AF65-F5344CB8AC3E}">
        <p14:creationId xmlns:p14="http://schemas.microsoft.com/office/powerpoint/2010/main" val="2061241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xmlns="" id="{03F62921-1AA2-4B81-B1AD-B4B960353483}"/>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xmlns="" id="{BB73312E-1930-4B2D-A9B5-57793580DA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r-HR" altLang="en-US">
              <a:latin typeface="Arial" panose="020B0604020202020204" pitchFamily="34" charset="0"/>
            </a:endParaRPr>
          </a:p>
        </p:txBody>
      </p:sp>
    </p:spTree>
    <p:extLst>
      <p:ext uri="{BB962C8B-B14F-4D97-AF65-F5344CB8AC3E}">
        <p14:creationId xmlns:p14="http://schemas.microsoft.com/office/powerpoint/2010/main" val="1182487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xmlns="" id="{03FBF9B7-582B-4F0F-927B-7C0ABD958118}"/>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xmlns="" id="{F875CDBC-94D6-41EC-8A39-30D5177585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1390240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xmlns="" id="{ECF789E3-F681-43DD-92DA-7BC567AF68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BB60EC6-D6A9-41EC-B535-9F816289F8A0}" type="slidenum">
              <a:rPr lang="en-US" altLang="en-US" smtClean="0"/>
              <a:pPr>
                <a:spcBef>
                  <a:spcPct val="0"/>
                </a:spcBef>
              </a:pPr>
              <a:t>6</a:t>
            </a:fld>
            <a:endParaRPr lang="en-US" altLang="en-US"/>
          </a:p>
        </p:txBody>
      </p:sp>
      <p:sp>
        <p:nvSpPr>
          <p:cNvPr id="30723" name="Rectangle 2">
            <a:extLst>
              <a:ext uri="{FF2B5EF4-FFF2-40B4-BE49-F238E27FC236}">
                <a16:creationId xmlns:a16="http://schemas.microsoft.com/office/drawing/2014/main" xmlns="" id="{CDB6D50F-14B8-4D4C-B3B6-7F490F6E59B0}"/>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xmlns="" id="{DC85319E-C51D-4F13-A2CF-73AB6C53EC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r-HR" altLang="en-US">
              <a:latin typeface="Arial" panose="020B0604020202020204" pitchFamily="34" charset="0"/>
            </a:endParaRPr>
          </a:p>
        </p:txBody>
      </p:sp>
    </p:spTree>
    <p:extLst>
      <p:ext uri="{BB962C8B-B14F-4D97-AF65-F5344CB8AC3E}">
        <p14:creationId xmlns:p14="http://schemas.microsoft.com/office/powerpoint/2010/main" val="329322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104FC273-5B2F-47EB-99D7-912589924C19}"/>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xmlns="" id="{6F93A302-CD59-48C1-ABBB-A4E3E228D21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4279382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xmlns="" id="{02A1B465-B456-4C68-AD61-9EB54E8C9A87}"/>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xmlns="" id="{DF214C32-EA92-4B29-94B5-73FD088BD8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726178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xmlns="" id="{F38A0E30-4AD7-4FCF-91C2-BC46829BCAF6}"/>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xmlns="" id="{824BBDC8-D105-4968-86B1-31AA1C8D84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37603954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152400" y="1752600"/>
            <a:ext cx="8991600" cy="5105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5" name="Rectangle 8"/>
          <p:cNvSpPr>
            <a:spLocks noChangeArrowheads="1"/>
          </p:cNvSpPr>
          <p:nvPr userDrawn="1"/>
        </p:nvSpPr>
        <p:spPr bwMode="auto">
          <a:xfrm>
            <a:off x="0" y="12192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6" name="Rectangle 9"/>
          <p:cNvSpPr>
            <a:spLocks noChangeArrowheads="1"/>
          </p:cNvSpPr>
          <p:nvPr userDrawn="1"/>
        </p:nvSpPr>
        <p:spPr bwMode="auto">
          <a:xfrm>
            <a:off x="0" y="1905000"/>
            <a:ext cx="152400" cy="49530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pic>
        <p:nvPicPr>
          <p:cNvPr id="7"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3429000"/>
            <a:ext cx="7772400" cy="1143000"/>
          </a:xfrm>
        </p:spPr>
        <p:txBody>
          <a:bodyPr/>
          <a:lstStyle>
            <a:lvl1pPr algn="ctr">
              <a:defRPr sz="4000"/>
            </a:lvl1pPr>
          </a:lstStyle>
          <a:p>
            <a:r>
              <a:rPr lang="en-US"/>
              <a:t>Click to edit Master title style</a:t>
            </a:r>
          </a:p>
        </p:txBody>
      </p:sp>
      <p:sp>
        <p:nvSpPr>
          <p:cNvPr id="5123" name="Rectangle 3"/>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1545E865-A8D1-44DF-854C-B74674E8ACCA}" type="slidenum">
              <a:rPr lang="en-US" altLang="sr-Latn-RS"/>
              <a:pPr>
                <a:defRPr/>
              </a:pPr>
              <a:t>‹#›</a:t>
            </a:fld>
            <a:r>
              <a:rPr lang="en-US" altLang="sr-Latn-RS"/>
              <a:t>a</a:t>
            </a:r>
          </a:p>
        </p:txBody>
      </p:sp>
    </p:spTree>
    <p:extLst>
      <p:ext uri="{BB962C8B-B14F-4D97-AF65-F5344CB8AC3E}">
        <p14:creationId xmlns:p14="http://schemas.microsoft.com/office/powerpoint/2010/main" val="5788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59E1F1-3CB6-4AFB-88FD-A85FBF41F234}" type="slidenum">
              <a:rPr lang="en-US" altLang="sr-Latn-RS"/>
              <a:pPr>
                <a:defRPr/>
              </a:pPr>
              <a:t>‹#›</a:t>
            </a:fld>
            <a:endParaRPr lang="en-US" altLang="sr-Latn-RS"/>
          </a:p>
        </p:txBody>
      </p:sp>
    </p:spTree>
    <p:extLst>
      <p:ext uri="{BB962C8B-B14F-4D97-AF65-F5344CB8AC3E}">
        <p14:creationId xmlns:p14="http://schemas.microsoft.com/office/powerpoint/2010/main" val="433234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032CEC-580B-48EB-8CBA-7AE38D41F8F7}" type="slidenum">
              <a:rPr lang="en-US" altLang="sr-Latn-RS"/>
              <a:pPr>
                <a:defRPr/>
              </a:pPr>
              <a:t>‹#›</a:t>
            </a:fld>
            <a:endParaRPr lang="en-US" altLang="sr-Latn-RS"/>
          </a:p>
        </p:txBody>
      </p:sp>
    </p:spTree>
    <p:extLst>
      <p:ext uri="{BB962C8B-B14F-4D97-AF65-F5344CB8AC3E}">
        <p14:creationId xmlns:p14="http://schemas.microsoft.com/office/powerpoint/2010/main" val="4187179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7137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7AD20-7C26-4FD4-AA40-7B84FEFCFB57}" type="slidenum">
              <a:rPr lang="en-US" altLang="sr-Latn-RS"/>
              <a:pPr>
                <a:defRPr/>
              </a:pPr>
              <a:t>‹#›</a:t>
            </a:fld>
            <a:endParaRPr lang="en-US" altLang="sr-Latn-RS"/>
          </a:p>
        </p:txBody>
      </p:sp>
    </p:spTree>
    <p:extLst>
      <p:ext uri="{BB962C8B-B14F-4D97-AF65-F5344CB8AC3E}">
        <p14:creationId xmlns:p14="http://schemas.microsoft.com/office/powerpoint/2010/main" val="139010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B21B7D-7E02-4346-AAF9-C7EECB382469}" type="slidenum">
              <a:rPr lang="en-US" altLang="sr-Latn-RS"/>
              <a:pPr>
                <a:defRPr/>
              </a:pPr>
              <a:t>‹#›</a:t>
            </a:fld>
            <a:endParaRPr lang="en-US" altLang="sr-Latn-RS"/>
          </a:p>
        </p:txBody>
      </p:sp>
    </p:spTree>
    <p:extLst>
      <p:ext uri="{BB962C8B-B14F-4D97-AF65-F5344CB8AC3E}">
        <p14:creationId xmlns:p14="http://schemas.microsoft.com/office/powerpoint/2010/main" val="348667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25F114-0B84-49FD-BB42-A9B6B9550315}" type="slidenum">
              <a:rPr lang="en-US" altLang="sr-Latn-RS"/>
              <a:pPr>
                <a:defRPr/>
              </a:pPr>
              <a:t>‹#›</a:t>
            </a:fld>
            <a:endParaRPr lang="en-US" altLang="sr-Latn-RS"/>
          </a:p>
        </p:txBody>
      </p:sp>
    </p:spTree>
    <p:extLst>
      <p:ext uri="{BB962C8B-B14F-4D97-AF65-F5344CB8AC3E}">
        <p14:creationId xmlns:p14="http://schemas.microsoft.com/office/powerpoint/2010/main" val="64033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6C95EF2-DA20-453F-B6B7-8A4B1A6701BE}" type="slidenum">
              <a:rPr lang="en-US" altLang="sr-Latn-RS"/>
              <a:pPr>
                <a:defRPr/>
              </a:pPr>
              <a:t>‹#›</a:t>
            </a:fld>
            <a:endParaRPr lang="en-US" altLang="sr-Latn-RS"/>
          </a:p>
        </p:txBody>
      </p:sp>
    </p:spTree>
    <p:extLst>
      <p:ext uri="{BB962C8B-B14F-4D97-AF65-F5344CB8AC3E}">
        <p14:creationId xmlns:p14="http://schemas.microsoft.com/office/powerpoint/2010/main" val="14470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F32D51-CE93-470E-A354-6F02BEFAE0BD}" type="slidenum">
              <a:rPr lang="en-US" altLang="sr-Latn-RS"/>
              <a:pPr>
                <a:defRPr/>
              </a:pPr>
              <a:t>‹#›</a:t>
            </a:fld>
            <a:endParaRPr lang="en-US" altLang="sr-Latn-RS"/>
          </a:p>
        </p:txBody>
      </p:sp>
    </p:spTree>
    <p:extLst>
      <p:ext uri="{BB962C8B-B14F-4D97-AF65-F5344CB8AC3E}">
        <p14:creationId xmlns:p14="http://schemas.microsoft.com/office/powerpoint/2010/main" val="64890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AC7F7C3-9D78-4E6E-B32C-25DC41A6CDB3}" type="slidenum">
              <a:rPr lang="en-US" altLang="sr-Latn-RS"/>
              <a:pPr>
                <a:defRPr/>
              </a:pPr>
              <a:t>‹#›</a:t>
            </a:fld>
            <a:endParaRPr lang="en-US" altLang="sr-Latn-RS"/>
          </a:p>
        </p:txBody>
      </p:sp>
    </p:spTree>
    <p:extLst>
      <p:ext uri="{BB962C8B-B14F-4D97-AF65-F5344CB8AC3E}">
        <p14:creationId xmlns:p14="http://schemas.microsoft.com/office/powerpoint/2010/main" val="222547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BA04F-27B0-42F6-B809-D2FE46E6F277}" type="slidenum">
              <a:rPr lang="en-US" altLang="sr-Latn-RS"/>
              <a:pPr>
                <a:defRPr/>
              </a:pPr>
              <a:t>‹#›</a:t>
            </a:fld>
            <a:endParaRPr lang="en-US" altLang="sr-Latn-RS"/>
          </a:p>
        </p:txBody>
      </p:sp>
    </p:spTree>
    <p:extLst>
      <p:ext uri="{BB962C8B-B14F-4D97-AF65-F5344CB8AC3E}">
        <p14:creationId xmlns:p14="http://schemas.microsoft.com/office/powerpoint/2010/main" val="236117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66DD50-B8A7-4CF0-B370-BD32FD8676DB}" type="slidenum">
              <a:rPr lang="en-US" altLang="sr-Latn-RS"/>
              <a:pPr>
                <a:defRPr/>
              </a:pPr>
              <a:t>‹#›</a:t>
            </a:fld>
            <a:endParaRPr lang="en-US" altLang="sr-Latn-RS"/>
          </a:p>
        </p:txBody>
      </p:sp>
    </p:spTree>
    <p:extLst>
      <p:ext uri="{BB962C8B-B14F-4D97-AF65-F5344CB8AC3E}">
        <p14:creationId xmlns:p14="http://schemas.microsoft.com/office/powerpoint/2010/main" val="26139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panose="020B0604020202020204" pitchFamily="34" charset="0"/>
              </a:defRPr>
            </a:lvl1pPr>
          </a:lstStyle>
          <a:p>
            <a:pPr>
              <a:defRPr/>
            </a:pPr>
            <a:fld id="{5ABA747E-D53D-4F06-BF98-AA6148E8AABA}" type="slidenum">
              <a:rPr lang="en-US" altLang="sr-Latn-RS"/>
              <a:pPr>
                <a:defRPr/>
              </a:pPr>
              <a:t>‹#›</a:t>
            </a:fld>
            <a:endParaRPr lang="en-US" altLang="sr-Latn-RS"/>
          </a:p>
        </p:txBody>
      </p:sp>
      <p:sp>
        <p:nvSpPr>
          <p:cNvPr id="1031" name="Rectangle 10"/>
          <p:cNvSpPr>
            <a:spLocks noChangeArrowheads="1"/>
          </p:cNvSpPr>
          <p:nvPr userDrawn="1"/>
        </p:nvSpPr>
        <p:spPr bwMode="auto">
          <a:xfrm>
            <a:off x="0" y="10668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1032" name="Rectangle 11"/>
          <p:cNvSpPr>
            <a:spLocks noChangeArrowheads="1"/>
          </p:cNvSpPr>
          <p:nvPr userDrawn="1"/>
        </p:nvSpPr>
        <p:spPr bwMode="auto">
          <a:xfrm>
            <a:off x="0" y="1219200"/>
            <a:ext cx="152400" cy="56388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ctr"/>
            <a:endParaRPr lang="sr-Latn-RS" altLang="sr-Latn-RS" b="0">
              <a:solidFill>
                <a:srgbClr val="002A6C"/>
              </a:solidFill>
            </a:endParaRPr>
          </a:p>
        </p:txBody>
      </p:sp>
      <p:pic>
        <p:nvPicPr>
          <p:cNvPr id="1033" name="Picture 20"/>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3"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4" r:id="rId12"/>
  </p:sldLayoutIdLst>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xmlns="" id="{595FAE5F-F2AA-43D3-8374-FE9EFEF90B02}"/>
              </a:ext>
            </a:extLst>
          </p:cNvPr>
          <p:cNvSpPr txBox="1">
            <a:spLocks/>
          </p:cNvSpPr>
          <p:nvPr/>
        </p:nvSpPr>
        <p:spPr>
          <a:xfrm>
            <a:off x="1116013" y="3933825"/>
            <a:ext cx="6840537" cy="2303463"/>
          </a:xfrm>
          <a:prstGeom prst="rect">
            <a:avLst/>
          </a:prstGeom>
        </p:spPr>
        <p:txBody>
          <a:bodyPr>
            <a:normAutofit/>
          </a:bodyPr>
          <a:lst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eaLnBrk="1" fontAlgn="auto" hangingPunct="1">
              <a:spcAft>
                <a:spcPts val="0"/>
              </a:spcAft>
              <a:buFont typeface="Arial" panose="020B0604020202020204" pitchFamily="34" charset="0"/>
              <a:buNone/>
              <a:defRPr/>
            </a:pPr>
            <a:endParaRPr lang="bs-Cyrl-BA" sz="2200" dirty="0">
              <a:latin typeface="Times New Roman" pitchFamily="18" charset="0"/>
              <a:cs typeface="Times New Roman" pitchFamily="18" charset="0"/>
            </a:endParaRPr>
          </a:p>
          <a:p>
            <a:pPr marL="0" indent="0" algn="ctr" eaLnBrk="1" fontAlgn="auto" hangingPunct="1">
              <a:spcAft>
                <a:spcPts val="0"/>
              </a:spcAft>
              <a:buFont typeface="Arial" panose="020B0604020202020204" pitchFamily="34" charset="0"/>
              <a:buNone/>
              <a:defRPr/>
            </a:pPr>
            <a:r>
              <a:rPr lang="bs-Latn-BA" sz="3600" b="1" dirty="0">
                <a:solidFill>
                  <a:schemeClr val="tx1">
                    <a:lumMod val="75000"/>
                    <a:lumOff val="25000"/>
                  </a:schemeClr>
                </a:solidFill>
                <a:latin typeface="Times New Roman" pitchFamily="18" charset="0"/>
                <a:cs typeface="Times New Roman" pitchFamily="18" charset="0"/>
              </a:rPr>
              <a:t>TEHNIČKE SPECIFIKACIJE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xmlns="" id="{718F0D94-0A67-4EB5-B75D-624A5B3DF804}"/>
              </a:ext>
            </a:extLst>
          </p:cNvPr>
          <p:cNvSpPr>
            <a:spLocks noGrp="1" noChangeArrowheads="1"/>
          </p:cNvSpPr>
          <p:nvPr>
            <p:ph type="title" idx="4294967295"/>
          </p:nvPr>
        </p:nvSpPr>
        <p:spPr bwMode="auto">
          <a:xfrm>
            <a:off x="533400" y="1427163"/>
            <a:ext cx="7696200" cy="561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bs-Latn-BA" altLang="en-US" sz="3200" b="1" dirty="0">
                <a:solidFill>
                  <a:srgbClr val="000000"/>
                </a:solidFill>
                <a:latin typeface="Times New Roman" panose="02020603050405020304" pitchFamily="18" charset="0"/>
              </a:rPr>
              <a:t>Tehničke specifikacije</a:t>
            </a:r>
            <a:endParaRPr lang="en-US" altLang="en-US" sz="2100" dirty="0">
              <a:latin typeface="Times New Roman" panose="02020603050405020304" pitchFamily="18" charset="0"/>
            </a:endParaRPr>
          </a:p>
        </p:txBody>
      </p:sp>
      <p:sp>
        <p:nvSpPr>
          <p:cNvPr id="37891" name="Rectangle 3">
            <a:extLst>
              <a:ext uri="{FF2B5EF4-FFF2-40B4-BE49-F238E27FC236}">
                <a16:creationId xmlns:a16="http://schemas.microsoft.com/office/drawing/2014/main" xmlns="" id="{75B991DB-F8A7-4D24-91E9-868BEA4E0BD7}"/>
              </a:ext>
            </a:extLst>
          </p:cNvPr>
          <p:cNvSpPr>
            <a:spLocks noGrp="1" noChangeArrowheads="1"/>
          </p:cNvSpPr>
          <p:nvPr>
            <p:ph idx="4294967295"/>
          </p:nvPr>
        </p:nvSpPr>
        <p:spPr bwMode="auto">
          <a:xfrm>
            <a:off x="533400" y="2781300"/>
            <a:ext cx="76962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Font typeface="Wingdings" panose="05000000000000000000" pitchFamily="2" charset="2"/>
              <a:buChar char="Ø"/>
            </a:pPr>
            <a:endParaRPr lang="bs-Latn-BA" altLang="en-US" sz="2000" dirty="0">
              <a:latin typeface="Times New Roman" panose="02020603050405020304" pitchFamily="18" charset="0"/>
            </a:endParaRPr>
          </a:p>
          <a:p>
            <a:pPr algn="just">
              <a:buFont typeface="Wingdings" panose="05000000000000000000" pitchFamily="2" charset="2"/>
              <a:buChar char="Ø"/>
            </a:pPr>
            <a:r>
              <a:rPr lang="en-US" altLang="en-US" sz="2000" dirty="0" err="1">
                <a:latin typeface="Times New Roman" panose="02020603050405020304" pitchFamily="18" charset="0"/>
              </a:rPr>
              <a:t>Ukupan</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trošak</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posjedovanja</a:t>
            </a:r>
            <a:r>
              <a:rPr lang="en-US" altLang="en-US" sz="2000" dirty="0">
                <a:latin typeface="Times New Roman" panose="02020603050405020304" pitchFamily="18" charset="0"/>
              </a:rPr>
              <a:t>/Total cost of ownership</a:t>
            </a:r>
            <a:r>
              <a:rPr lang="bs-Latn-BA" altLang="en-US" sz="2000" dirty="0">
                <a:latin typeface="Times New Roman" panose="02020603050405020304" pitchFamily="18" charset="0"/>
              </a:rPr>
              <a:t> - </a:t>
            </a:r>
            <a:r>
              <a:rPr lang="en-US" altLang="en-US" sz="2000" dirty="0">
                <a:latin typeface="Times New Roman" panose="02020603050405020304" pitchFamily="18" charset="0"/>
              </a:rPr>
              <a:t>TCO </a:t>
            </a:r>
            <a:r>
              <a:rPr lang="bs-Latn-BA" altLang="en-US" sz="2000" dirty="0">
                <a:latin typeface="Times New Roman" panose="02020603050405020304" pitchFamily="18" charset="0"/>
              </a:rPr>
              <a:t>(</a:t>
            </a:r>
            <a:r>
              <a:rPr lang="en-US" altLang="en-US" sz="2000" dirty="0" err="1">
                <a:latin typeface="Times New Roman" panose="02020603050405020304" pitchFamily="18" charset="0"/>
              </a:rPr>
              <a:t>financijska</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procjena</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koja</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odre</a:t>
            </a:r>
            <a:r>
              <a:rPr lang="bs-Latn-BA" altLang="en-US" sz="2000" dirty="0">
                <a:latin typeface="Times New Roman" panose="02020603050405020304" pitchFamily="18" charset="0"/>
              </a:rPr>
              <a:t>đ</a:t>
            </a:r>
            <a:r>
              <a:rPr lang="en-US" altLang="en-US" sz="2000" dirty="0" err="1">
                <a:latin typeface="Times New Roman" panose="02020603050405020304" pitchFamily="18" charset="0"/>
              </a:rPr>
              <a:t>uje</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direktne</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i</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indirektne</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tro</a:t>
            </a:r>
            <a:r>
              <a:rPr lang="bs-Latn-BA" altLang="en-US" sz="2000" dirty="0">
                <a:latin typeface="Times New Roman" panose="02020603050405020304" pitchFamily="18" charset="0"/>
              </a:rPr>
              <a:t>š</a:t>
            </a:r>
            <a:r>
              <a:rPr lang="en-US" altLang="en-US" sz="2000" dirty="0" err="1">
                <a:latin typeface="Times New Roman" panose="02020603050405020304" pitchFamily="18" charset="0"/>
              </a:rPr>
              <a:t>kove</a:t>
            </a:r>
            <a:r>
              <a:rPr lang="bs-Latn-BA" altLang="en-US" sz="2000" dirty="0">
                <a:latin typeface="Times New Roman" panose="02020603050405020304" pitchFamily="18" charset="0"/>
              </a:rPr>
              <a:t>)</a:t>
            </a:r>
            <a:endParaRPr lang="en-US" altLang="en-US" sz="2000" dirty="0">
              <a:latin typeface="Times New Roman" panose="02020603050405020304" pitchFamily="18" charset="0"/>
            </a:endParaRPr>
          </a:p>
          <a:p>
            <a:pPr algn="just">
              <a:buFont typeface="Wingdings" panose="05000000000000000000" pitchFamily="2" charset="2"/>
              <a:buChar char="Ø"/>
            </a:pPr>
            <a:r>
              <a:rPr lang="en-US" altLang="en-US" sz="2000" dirty="0" err="1">
                <a:latin typeface="Times New Roman" panose="02020603050405020304" pitchFamily="18" charset="0"/>
              </a:rPr>
              <a:t>Voditi</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ra</a:t>
            </a:r>
            <a:r>
              <a:rPr lang="bs-Latn-BA" altLang="en-US" sz="2000" dirty="0">
                <a:latin typeface="Times New Roman" panose="02020603050405020304" pitchFamily="18" charset="0"/>
              </a:rPr>
              <a:t>č</a:t>
            </a:r>
            <a:r>
              <a:rPr lang="en-US" altLang="en-US" sz="2000" dirty="0" err="1">
                <a:latin typeface="Times New Roman" panose="02020603050405020304" pitchFamily="18" charset="0"/>
              </a:rPr>
              <a:t>una</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prilikom</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pripreme</a:t>
            </a:r>
            <a:r>
              <a:rPr lang="en-US" altLang="en-US" sz="2000" dirty="0">
                <a:latin typeface="Times New Roman" panose="02020603050405020304" pitchFamily="18" charset="0"/>
              </a:rPr>
              <a:t> TS </a:t>
            </a:r>
            <a:r>
              <a:rPr lang="en-US" altLang="en-US" sz="2000" dirty="0" err="1">
                <a:latin typeface="Times New Roman" panose="02020603050405020304" pitchFamily="18" charset="0"/>
              </a:rPr>
              <a:t>i</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kriterija</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za</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dodjelu</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ugovora</a:t>
            </a:r>
            <a:endParaRPr lang="en-US" altLang="en-US" sz="2000" dirty="0">
              <a:latin typeface="Times New Roman" panose="02020603050405020304" pitchFamily="18" charset="0"/>
            </a:endParaRPr>
          </a:p>
          <a:p>
            <a:pPr algn="just">
              <a:buFont typeface="Wingdings" panose="05000000000000000000" pitchFamily="2" charset="2"/>
              <a:buChar char="Ø"/>
            </a:pPr>
            <a:r>
              <a:rPr lang="en-US" altLang="en-US" sz="2000" dirty="0">
                <a:latin typeface="Times New Roman" panose="02020603050405020304" pitchFamily="18" charset="0"/>
              </a:rPr>
              <a:t>Da li </a:t>
            </a:r>
            <a:r>
              <a:rPr lang="en-US" altLang="en-US" sz="2000" dirty="0" err="1">
                <a:latin typeface="Times New Roman" panose="02020603050405020304" pitchFamily="18" charset="0"/>
              </a:rPr>
              <a:t>je</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najni</a:t>
            </a:r>
            <a:r>
              <a:rPr lang="bs-Latn-BA" altLang="en-US" sz="2000" dirty="0">
                <a:latin typeface="Times New Roman" panose="02020603050405020304" pitchFamily="18" charset="0"/>
              </a:rPr>
              <a:t>ž</a:t>
            </a:r>
            <a:r>
              <a:rPr lang="en-US" altLang="en-US" sz="2000" dirty="0">
                <a:latin typeface="Times New Roman" panose="02020603050405020304" pitchFamily="18" charset="0"/>
              </a:rPr>
              <a:t>a </a:t>
            </a:r>
            <a:r>
              <a:rPr lang="en-US" altLang="en-US" sz="2000" dirty="0" err="1">
                <a:latin typeface="Times New Roman" panose="02020603050405020304" pitchFamily="18" charset="0"/>
              </a:rPr>
              <a:t>cijena</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uvijek</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najni</a:t>
            </a:r>
            <a:r>
              <a:rPr lang="bs-Latn-BA" altLang="en-US" sz="2000" dirty="0">
                <a:latin typeface="Times New Roman" panose="02020603050405020304" pitchFamily="18" charset="0"/>
              </a:rPr>
              <a:t>ž</a:t>
            </a:r>
            <a:r>
              <a:rPr lang="en-US" altLang="en-US" sz="2000" dirty="0">
                <a:latin typeface="Times New Roman" panose="02020603050405020304" pitchFamily="18" charset="0"/>
              </a:rPr>
              <a:t>a (</a:t>
            </a:r>
            <a:r>
              <a:rPr lang="en-US" altLang="en-US" sz="2000" dirty="0" err="1">
                <a:latin typeface="Times New Roman" panose="02020603050405020304" pitchFamily="18" charset="0"/>
              </a:rPr>
              <a:t>uzev</a:t>
            </a:r>
            <a:r>
              <a:rPr lang="bs-Latn-BA" altLang="en-US" sz="2000" dirty="0">
                <a:latin typeface="Times New Roman" panose="02020603050405020304" pitchFamily="18" charset="0"/>
              </a:rPr>
              <a:t>š</a:t>
            </a:r>
            <a:r>
              <a:rPr lang="en-US" altLang="en-US" sz="2000" dirty="0" err="1">
                <a:latin typeface="Times New Roman" panose="02020603050405020304" pitchFamily="18" charset="0"/>
              </a:rPr>
              <a:t>i</a:t>
            </a:r>
            <a:r>
              <a:rPr lang="en-US" altLang="en-US" sz="2000" dirty="0">
                <a:latin typeface="Times New Roman" panose="02020603050405020304" pitchFamily="18" charset="0"/>
              </a:rPr>
              <a:t> u </a:t>
            </a:r>
            <a:r>
              <a:rPr lang="en-US" altLang="en-US" sz="2000" dirty="0" err="1">
                <a:latin typeface="Times New Roman" panose="02020603050405020304" pitchFamily="18" charset="0"/>
              </a:rPr>
              <a:t>obzir</a:t>
            </a:r>
            <a:r>
              <a:rPr lang="en-US" altLang="en-US" sz="2000" dirty="0">
                <a:latin typeface="Times New Roman" panose="02020603050405020304" pitchFamily="18" charset="0"/>
              </a:rPr>
              <a:t> TCO)</a:t>
            </a:r>
            <a:endParaRPr lang="bs-Latn-BA" altLang="en-US" sz="2000" dirty="0">
              <a:latin typeface="Times New Roman" panose="02020603050405020304" pitchFamily="18" charset="0"/>
            </a:endParaRPr>
          </a:p>
          <a:p>
            <a:pPr algn="just">
              <a:buFont typeface="Wingdings" panose="05000000000000000000" pitchFamily="2" charset="2"/>
              <a:buChar char="Ø"/>
            </a:pPr>
            <a:r>
              <a:rPr lang="bs-Latn-BA" altLang="en-US" sz="2000" dirty="0">
                <a:latin typeface="Times New Roman" panose="02020603050405020304" pitchFamily="18" charset="0"/>
              </a:rPr>
              <a:t>Mogućnost zloupotrebe (naglašen visok kvalitet u TD – a isporuka niskog kvaliteta)</a:t>
            </a:r>
            <a:endParaRPr lang="en-US" altLang="en-US" sz="2000" dirty="0">
              <a:latin typeface="Times New Roman" panose="02020603050405020304" pitchFamily="18" charset="0"/>
            </a:endParaRPr>
          </a:p>
          <a:p>
            <a:pPr algn="just">
              <a:buFont typeface="Wingdings" panose="05000000000000000000" pitchFamily="2" charset="2"/>
              <a:buNone/>
            </a:pPr>
            <a:endParaRPr lang="bs-Latn-BA" altLang="en-US" sz="2000" dirty="0">
              <a:latin typeface="Times New Roman" panose="02020603050405020304" pitchFamily="18" charset="0"/>
            </a:endParaRPr>
          </a:p>
        </p:txBody>
      </p:sp>
    </p:spTree>
    <p:extLst>
      <p:ext uri="{BB962C8B-B14F-4D97-AF65-F5344CB8AC3E}">
        <p14:creationId xmlns:p14="http://schemas.microsoft.com/office/powerpoint/2010/main" val="2740465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stretch>
            <a:fillRect/>
          </a:stretch>
        </p:blipFill>
        <p:spPr>
          <a:xfrm>
            <a:off x="609600" y="2362200"/>
            <a:ext cx="7772400" cy="3500458"/>
          </a:xfrm>
          <a:prstGeom prst="rect">
            <a:avLst/>
          </a:prstGeom>
        </p:spPr>
      </p:pic>
      <p:pic>
        <p:nvPicPr>
          <p:cNvPr id="3" name="Picture 2"/>
          <p:cNvPicPr>
            <a:picLocks noChangeAspect="1"/>
          </p:cNvPicPr>
          <p:nvPr/>
        </p:nvPicPr>
        <p:blipFill>
          <a:blip r:embed="rId4"/>
          <a:stretch>
            <a:fillRect/>
          </a:stretch>
        </p:blipFill>
        <p:spPr>
          <a:xfrm>
            <a:off x="1115268" y="4495800"/>
            <a:ext cx="6913463" cy="158509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D3668C1B-10F0-45FE-BA51-61CFA0236FED}"/>
              </a:ext>
            </a:extLst>
          </p:cNvPr>
          <p:cNvSpPr>
            <a:spLocks noGrp="1" noChangeArrowheads="1"/>
          </p:cNvSpPr>
          <p:nvPr>
            <p:ph type="title" idx="4294967295"/>
          </p:nvPr>
        </p:nvSpPr>
        <p:spPr bwMode="auto">
          <a:xfrm>
            <a:off x="381000" y="1268413"/>
            <a:ext cx="7848600" cy="7207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bs-Latn-BA" altLang="en-US" sz="3200" b="1" dirty="0">
                <a:latin typeface="Times New Roman" panose="02020603050405020304" pitchFamily="18" charset="0"/>
              </a:rPr>
              <a:t>Tehničke specifikacije</a:t>
            </a:r>
            <a:endParaRPr lang="hr-HR" altLang="en-US" sz="3200" b="1" dirty="0">
              <a:latin typeface="Times New Roman" panose="02020603050405020304" pitchFamily="18" charset="0"/>
            </a:endParaRPr>
          </a:p>
        </p:txBody>
      </p:sp>
      <p:sp>
        <p:nvSpPr>
          <p:cNvPr id="21507" name="Rectangle 3">
            <a:extLst>
              <a:ext uri="{FF2B5EF4-FFF2-40B4-BE49-F238E27FC236}">
                <a16:creationId xmlns:a16="http://schemas.microsoft.com/office/drawing/2014/main" xmlns="" id="{C221C3FC-CD71-4971-98C6-64D605B34F76}"/>
              </a:ext>
            </a:extLst>
          </p:cNvPr>
          <p:cNvSpPr>
            <a:spLocks noGrp="1" noChangeArrowheads="1"/>
          </p:cNvSpPr>
          <p:nvPr>
            <p:ph idx="4294967295"/>
          </p:nvPr>
        </p:nvSpPr>
        <p:spPr bwMode="auto">
          <a:xfrm>
            <a:off x="381000" y="2133600"/>
            <a:ext cx="7848600" cy="4535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Font typeface="Wingdings" panose="05000000000000000000" pitchFamily="2" charset="2"/>
              <a:buChar char="Ø"/>
            </a:pPr>
            <a:r>
              <a:rPr lang="hr-HR" altLang="en-US" sz="1800" dirty="0">
                <a:solidFill>
                  <a:srgbClr val="000000"/>
                </a:solidFill>
                <a:latin typeface="Times New Roman" panose="02020603050405020304" pitchFamily="18" charset="0"/>
                <a:cs typeface="Times New Roman" panose="02020603050405020304" pitchFamily="18" charset="0"/>
              </a:rPr>
              <a:t>Ključni korak u postupku nabavke</a:t>
            </a:r>
          </a:p>
          <a:p>
            <a:pPr algn="just">
              <a:buFont typeface="Wingdings" panose="05000000000000000000" pitchFamily="2" charset="2"/>
              <a:buChar char="Ø"/>
            </a:pPr>
            <a:r>
              <a:rPr lang="hr-HR" altLang="en-US" sz="1800" dirty="0">
                <a:solidFill>
                  <a:srgbClr val="000000"/>
                </a:solidFill>
                <a:latin typeface="Times New Roman" panose="02020603050405020304" pitchFamily="18" charset="0"/>
                <a:cs typeface="Times New Roman" panose="02020603050405020304" pitchFamily="18" charset="0"/>
              </a:rPr>
              <a:t>Skup preciznih, jasnih i objektivnih zahtjeva - preduslov koji ponuđačima daje mogućnost da na zahtjeve ugovornog organa odgovore na realan i konkurentan način</a:t>
            </a:r>
            <a:endParaRPr lang="bs-Latn-BA" altLang="en-US" sz="1800" dirty="0">
              <a:latin typeface="Times New Roman" panose="02020603050405020304" pitchFamily="18" charset="0"/>
            </a:endParaRPr>
          </a:p>
          <a:p>
            <a:pPr algn="just">
              <a:buFont typeface="Wingdings" panose="05000000000000000000" pitchFamily="2" charset="2"/>
              <a:buChar char="Ø"/>
            </a:pPr>
            <a:r>
              <a:rPr lang="bs-Latn-BA" altLang="en-US" sz="1800" dirty="0">
                <a:latin typeface="Times New Roman" panose="02020603050405020304" pitchFamily="18" charset="0"/>
              </a:rPr>
              <a:t>U fazi podnošenja ponuda </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instrukcija</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ponu</a:t>
            </a:r>
            <a:r>
              <a:rPr lang="bs-Latn-BA" altLang="en-US" sz="1800" dirty="0">
                <a:latin typeface="Times New Roman" panose="02020603050405020304" pitchFamily="18" charset="0"/>
              </a:rPr>
              <a:t>đ</a:t>
            </a:r>
            <a:r>
              <a:rPr lang="en-US" altLang="en-US" sz="1800" dirty="0">
                <a:latin typeface="Times New Roman" panose="02020603050405020304" pitchFamily="18" charset="0"/>
              </a:rPr>
              <a:t>a</a:t>
            </a:r>
            <a:r>
              <a:rPr lang="bs-Latn-BA" altLang="en-US" sz="1800" dirty="0">
                <a:latin typeface="Times New Roman" panose="02020603050405020304" pitchFamily="18" charset="0"/>
              </a:rPr>
              <a:t>č</a:t>
            </a:r>
            <a:r>
              <a:rPr lang="en-US" altLang="en-US" sz="1800" dirty="0" err="1">
                <a:latin typeface="Times New Roman" panose="02020603050405020304" pitchFamily="18" charset="0"/>
              </a:rPr>
              <a:t>ima</a:t>
            </a:r>
            <a:r>
              <a:rPr lang="en-US" altLang="en-US" sz="1800" dirty="0">
                <a:latin typeface="Times New Roman" panose="02020603050405020304" pitchFamily="18" charset="0"/>
              </a:rPr>
              <a:t> o </a:t>
            </a:r>
            <a:r>
              <a:rPr lang="en-US" altLang="en-US" sz="1800" dirty="0" err="1">
                <a:latin typeface="Times New Roman" panose="02020603050405020304" pitchFamily="18" charset="0"/>
              </a:rPr>
              <a:t>svim</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tehni</a:t>
            </a:r>
            <a:r>
              <a:rPr lang="bs-Latn-BA" altLang="en-US" sz="1800" dirty="0">
                <a:latin typeface="Times New Roman" panose="02020603050405020304" pitchFamily="18" charset="0"/>
              </a:rPr>
              <a:t>č</a:t>
            </a:r>
            <a:r>
              <a:rPr lang="en-US" altLang="en-US" sz="1800" dirty="0" err="1">
                <a:latin typeface="Times New Roman" panose="02020603050405020304" pitchFamily="18" charset="0"/>
              </a:rPr>
              <a:t>kim</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detaljima</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koje</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njihove</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ponude</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moraju</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sadr</a:t>
            </a:r>
            <a:r>
              <a:rPr lang="bs-Latn-BA" altLang="en-US" sz="1800" dirty="0">
                <a:latin typeface="Times New Roman" panose="02020603050405020304" pitchFamily="18" charset="0"/>
              </a:rPr>
              <a:t>ž</a:t>
            </a:r>
            <a:r>
              <a:rPr lang="en-US" altLang="en-US" sz="1800" dirty="0" err="1">
                <a:latin typeface="Times New Roman" panose="02020603050405020304" pitchFamily="18" charset="0"/>
              </a:rPr>
              <a:t>avati</a:t>
            </a:r>
            <a:endParaRPr lang="bs-Latn-BA" altLang="en-US" sz="1800" dirty="0">
              <a:latin typeface="Times New Roman" panose="02020603050405020304" pitchFamily="18" charset="0"/>
            </a:endParaRPr>
          </a:p>
          <a:p>
            <a:pPr algn="just">
              <a:buFont typeface="Wingdings" panose="05000000000000000000" pitchFamily="2" charset="2"/>
              <a:buChar char="Ø"/>
            </a:pPr>
            <a:r>
              <a:rPr lang="bs-Latn-BA" altLang="en-US" sz="1800" dirty="0">
                <a:latin typeface="Times New Roman" panose="02020603050405020304" pitchFamily="18" charset="0"/>
              </a:rPr>
              <a:t>U fazi realizacije ugovora – „nalog“ dat dobavljaču za izvršenje posla</a:t>
            </a:r>
            <a:endParaRPr lang="en-US" altLang="en-US" sz="1800" dirty="0">
              <a:latin typeface="Times New Roman" panose="02020603050405020304" pitchFamily="18" charset="0"/>
            </a:endParaRPr>
          </a:p>
          <a:p>
            <a:pPr algn="just">
              <a:buFont typeface="Wingdings" panose="05000000000000000000" pitchFamily="2" charset="2"/>
              <a:buChar char="Ø"/>
            </a:pPr>
            <a:r>
              <a:rPr lang="en-US" altLang="en-US" sz="1800" dirty="0">
                <a:latin typeface="Times New Roman" panose="02020603050405020304" pitchFamily="18" charset="0"/>
              </a:rPr>
              <a:t>TS</a:t>
            </a:r>
            <a:r>
              <a:rPr lang="bs-Latn-BA" altLang="en-US" sz="1800" dirty="0">
                <a:latin typeface="Times New Roman" panose="02020603050405020304" pitchFamily="18" charset="0"/>
              </a:rPr>
              <a:t> </a:t>
            </a:r>
            <a:r>
              <a:rPr lang="en-US" altLang="en-US" sz="1800" dirty="0">
                <a:latin typeface="Times New Roman" panose="02020603050405020304" pitchFamily="18" charset="0"/>
              </a:rPr>
              <a:t>– </a:t>
            </a:r>
            <a:r>
              <a:rPr lang="bs-Latn-BA" altLang="en-US" sz="1800" dirty="0">
                <a:latin typeface="Times New Roman" panose="02020603050405020304" pitchFamily="18" charset="0"/>
              </a:rPr>
              <a:t>omogućavaju najveću moguću konkurenciju i </a:t>
            </a:r>
            <a:r>
              <a:rPr lang="hr-HR" altLang="en-US" sz="1800" dirty="0">
                <a:solidFill>
                  <a:srgbClr val="000000"/>
                </a:solidFill>
                <a:latin typeface="Times New Roman" panose="02020603050405020304" pitchFamily="18" charset="0"/>
                <a:cs typeface="Times New Roman" panose="02020603050405020304" pitchFamily="18" charset="0"/>
              </a:rPr>
              <a:t>odražavaju stvarne potrebe ugovornog organa i procjena budžeta alociranog za nabavku. </a:t>
            </a:r>
          </a:p>
          <a:p>
            <a:pPr algn="just">
              <a:buFont typeface="Wingdings" panose="05000000000000000000" pitchFamily="2" charset="2"/>
              <a:buChar char="Ø"/>
            </a:pPr>
            <a:r>
              <a:rPr lang="en-US" altLang="en-US" sz="1800" dirty="0" err="1">
                <a:latin typeface="Times New Roman" panose="02020603050405020304" pitchFamily="18" charset="0"/>
              </a:rPr>
              <a:t>Kvalitetna</a:t>
            </a:r>
            <a:r>
              <a:rPr lang="en-US" altLang="en-US" sz="1800" dirty="0">
                <a:latin typeface="Times New Roman" panose="02020603050405020304" pitchFamily="18" charset="0"/>
              </a:rPr>
              <a:t> TS </a:t>
            </a:r>
            <a:r>
              <a:rPr lang="bs-Latn-BA" altLang="en-US" sz="1800" dirty="0">
                <a:latin typeface="Times New Roman" panose="02020603050405020304" pitchFamily="18" charset="0"/>
              </a:rPr>
              <a:t>š</a:t>
            </a:r>
            <a:r>
              <a:rPr lang="en-US" altLang="en-US" sz="1800" dirty="0" err="1">
                <a:latin typeface="Times New Roman" panose="02020603050405020304" pitchFamily="18" charset="0"/>
              </a:rPr>
              <a:t>tedi</a:t>
            </a:r>
            <a:r>
              <a:rPr lang="en-US" altLang="en-US" sz="1800" dirty="0">
                <a:latin typeface="Times New Roman" panose="02020603050405020304" pitchFamily="18" charset="0"/>
              </a:rPr>
              <a:t> </a:t>
            </a:r>
            <a:r>
              <a:rPr lang="bs-Latn-BA" altLang="en-US" sz="1800" dirty="0">
                <a:latin typeface="Times New Roman" panose="02020603050405020304" pitchFamily="18" charset="0"/>
              </a:rPr>
              <a:t>resurse</a:t>
            </a:r>
            <a:r>
              <a:rPr lang="en-US" altLang="en-US" sz="1800" dirty="0">
                <a:latin typeface="Times New Roman" panose="02020603050405020304" pitchFamily="18" charset="0"/>
              </a:rPr>
              <a:t> u </a:t>
            </a:r>
            <a:r>
              <a:rPr lang="en-US" altLang="en-US" sz="1800" dirty="0" err="1">
                <a:latin typeface="Times New Roman" panose="02020603050405020304" pitchFamily="18" charset="0"/>
              </a:rPr>
              <a:t>postupku</a:t>
            </a:r>
            <a:r>
              <a:rPr lang="en-US" altLang="en-US" sz="1800" dirty="0">
                <a:latin typeface="Times New Roman" panose="02020603050405020304" pitchFamily="18" charset="0"/>
              </a:rPr>
              <a:t> JN </a:t>
            </a:r>
            <a:r>
              <a:rPr lang="en-US" altLang="en-US" sz="1800" dirty="0" err="1">
                <a:latin typeface="Times New Roman" panose="02020603050405020304" pitchFamily="18" charset="0"/>
              </a:rPr>
              <a:t>i</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realizaciji</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ugovora</a:t>
            </a:r>
            <a:endParaRPr lang="bs-Latn-BA" altLang="en-US" sz="1800" dirty="0">
              <a:latin typeface="Times New Roman" panose="02020603050405020304" pitchFamily="18" charset="0"/>
            </a:endParaRPr>
          </a:p>
          <a:p>
            <a:pPr algn="just">
              <a:buFont typeface="Wingdings" panose="05000000000000000000" pitchFamily="2" charset="2"/>
              <a:buChar char="Ø"/>
            </a:pPr>
            <a:r>
              <a:rPr lang="bs-Latn-BA" altLang="en-US" sz="1800" dirty="0">
                <a:latin typeface="Times New Roman" panose="02020603050405020304" pitchFamily="18" charset="0"/>
              </a:rPr>
              <a:t>Loša TS – izmjene TD, odugovlačenje postupka, žalbe, poništenje, problemi u realizaciji (Ekstremni slučaj - </a:t>
            </a:r>
            <a:r>
              <a:rPr lang="bs-Latn-BA" altLang="en-US" sz="1800" dirty="0">
                <a:solidFill>
                  <a:srgbClr val="000000"/>
                </a:solidFill>
                <a:latin typeface="Times New Roman" panose="02020603050405020304" pitchFamily="18" charset="0"/>
                <a:cs typeface="Times New Roman" panose="02020603050405020304" pitchFamily="18" charset="0"/>
              </a:rPr>
              <a:t>kupovina onoga što ugovornom organu nije potrebno, jer ne može zadovoljiti njegove zahtjeve)</a:t>
            </a:r>
            <a:endParaRPr lang="en-US" altLang="en-US" sz="1800" dirty="0">
              <a:solidFill>
                <a:srgbClr val="00000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bs-Latn-BA" altLang="en-US" sz="1800" dirty="0">
              <a:latin typeface="Times New Roman" panose="02020603050405020304" pitchFamily="18" charset="0"/>
            </a:endParaRPr>
          </a:p>
          <a:p>
            <a:pPr algn="just">
              <a:buFont typeface="Wingdings" panose="05000000000000000000" pitchFamily="2" charset="2"/>
              <a:buChar char="Ø"/>
            </a:pPr>
            <a:endParaRPr lang="en-US" altLang="en-US" sz="1800" dirty="0">
              <a:latin typeface="Times New Roman" panose="02020603050405020304" pitchFamily="18" charset="0"/>
            </a:endParaRPr>
          </a:p>
          <a:p>
            <a:pPr algn="just">
              <a:buFont typeface="Wingdings" panose="05000000000000000000" pitchFamily="2" charset="2"/>
              <a:buChar char="Ø"/>
            </a:pPr>
            <a:endParaRPr lang="en-US" altLang="en-US" sz="1800" dirty="0">
              <a:latin typeface="Times New Roman" panose="02020603050405020304" pitchFamily="18" charset="0"/>
            </a:endParaRPr>
          </a:p>
          <a:p>
            <a:pPr algn="just">
              <a:buFont typeface="Wingdings" panose="05000000000000000000" pitchFamily="2" charset="2"/>
              <a:buChar char="Ø"/>
            </a:pPr>
            <a:endParaRPr lang="bs-Latn-BA" altLang="en-US" sz="1800" dirty="0">
              <a:latin typeface="Times New Roman" panose="02020603050405020304" pitchFamily="18" charset="0"/>
            </a:endParaRPr>
          </a:p>
          <a:p>
            <a:pPr>
              <a:buFont typeface="Wingdings" panose="05000000000000000000" pitchFamily="2" charset="2"/>
              <a:buChar char="Ø"/>
            </a:pPr>
            <a:endParaRPr lang="bs-Latn-BA" altLang="en-US" sz="1800" dirty="0">
              <a:latin typeface="Times New Roman" panose="02020603050405020304" pitchFamily="18" charset="0"/>
            </a:endParaRPr>
          </a:p>
        </p:txBody>
      </p:sp>
    </p:spTree>
    <p:extLst>
      <p:ext uri="{BB962C8B-B14F-4D97-AF65-F5344CB8AC3E}">
        <p14:creationId xmlns:p14="http://schemas.microsoft.com/office/powerpoint/2010/main" val="2930613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76F450DE-67A0-4BDF-AF2D-B3641A6E6838}"/>
              </a:ext>
            </a:extLst>
          </p:cNvPr>
          <p:cNvSpPr>
            <a:spLocks noGrp="1" noChangeArrowheads="1"/>
          </p:cNvSpPr>
          <p:nvPr>
            <p:ph type="title" idx="4294967295"/>
          </p:nvPr>
        </p:nvSpPr>
        <p:spPr bwMode="auto">
          <a:xfrm>
            <a:off x="533400" y="1485900"/>
            <a:ext cx="7696200" cy="719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bs-Latn-BA" altLang="en-US" sz="3200" b="1" dirty="0">
                <a:solidFill>
                  <a:srgbClr val="000000"/>
                </a:solidFill>
                <a:latin typeface="Times New Roman" panose="02020603050405020304" pitchFamily="18" charset="0"/>
              </a:rPr>
              <a:t>Tehničke specifikacije</a:t>
            </a:r>
            <a:endParaRPr lang="hr-HR" altLang="en-US" sz="2100" dirty="0">
              <a:latin typeface="Times New Roman" panose="02020603050405020304" pitchFamily="18" charset="0"/>
            </a:endParaRPr>
          </a:p>
        </p:txBody>
      </p:sp>
      <p:sp>
        <p:nvSpPr>
          <p:cNvPr id="23555" name="Rectangle 3">
            <a:extLst>
              <a:ext uri="{FF2B5EF4-FFF2-40B4-BE49-F238E27FC236}">
                <a16:creationId xmlns:a16="http://schemas.microsoft.com/office/drawing/2014/main" xmlns="" id="{67F73AA3-5739-4CF4-BDFB-AC0A63358B44}"/>
              </a:ext>
            </a:extLst>
          </p:cNvPr>
          <p:cNvSpPr>
            <a:spLocks noGrp="1" noChangeArrowheads="1"/>
          </p:cNvSpPr>
          <p:nvPr>
            <p:ph idx="4294967295"/>
          </p:nvPr>
        </p:nvSpPr>
        <p:spPr>
          <a:xfrm>
            <a:off x="914400" y="2997200"/>
            <a:ext cx="8229600" cy="3384550"/>
          </a:xfrm>
          <a:prstGeom prst="rect">
            <a:avLst/>
          </a:prstGeom>
        </p:spPr>
        <p:txBody>
          <a:bodyPr/>
          <a:lstStyle/>
          <a:p>
            <a:pPr fontAlgn="auto">
              <a:spcAft>
                <a:spcPts val="0"/>
              </a:spcAft>
              <a:buFontTx/>
              <a:buNone/>
              <a:defRPr/>
            </a:pPr>
            <a:endParaRPr lang="en-US" altLang="en-US" sz="2400" dirty="0">
              <a:latin typeface="Times New Roman" panose="02020603050405020304" pitchFamily="18" charset="0"/>
            </a:endParaRPr>
          </a:p>
          <a:p>
            <a:pPr lvl="1" algn="just" fontAlgn="auto">
              <a:spcAft>
                <a:spcPts val="0"/>
              </a:spcAft>
              <a:buFont typeface="Wingdings" panose="05000000000000000000" pitchFamily="2" charset="2"/>
              <a:buChar char="Ø"/>
              <a:defRPr/>
            </a:pPr>
            <a:r>
              <a:rPr lang="en-US" altLang="en-US" sz="2400" dirty="0" err="1">
                <a:latin typeface="Times New Roman" panose="02020603050405020304" pitchFamily="18" charset="0"/>
              </a:rPr>
              <a:t>Objektivn</a:t>
            </a:r>
            <a:r>
              <a:rPr lang="bs-Latn-BA" altLang="en-US" sz="2400" dirty="0">
                <a:latin typeface="Times New Roman" panose="02020603050405020304" pitchFamily="18" charset="0"/>
              </a:rPr>
              <a:t>e</a:t>
            </a:r>
          </a:p>
          <a:p>
            <a:pPr lvl="1" algn="just" fontAlgn="auto">
              <a:spcAft>
                <a:spcPts val="0"/>
              </a:spcAft>
              <a:buFont typeface="Wingdings" panose="05000000000000000000" pitchFamily="2" charset="2"/>
              <a:buChar char="Ø"/>
              <a:defRPr/>
            </a:pPr>
            <a:endParaRPr lang="en-US" altLang="en-US" sz="1000" dirty="0">
              <a:latin typeface="Times New Roman" panose="02020603050405020304" pitchFamily="18" charset="0"/>
            </a:endParaRPr>
          </a:p>
          <a:p>
            <a:pPr lvl="1" algn="just" fontAlgn="auto">
              <a:spcAft>
                <a:spcPts val="0"/>
              </a:spcAft>
              <a:buFont typeface="Wingdings" panose="05000000000000000000" pitchFamily="2" charset="2"/>
              <a:buChar char="Ø"/>
              <a:defRPr/>
            </a:pPr>
            <a:r>
              <a:rPr lang="en-US" altLang="en-US" sz="2400" dirty="0" err="1">
                <a:latin typeface="Times New Roman" panose="02020603050405020304" pitchFamily="18" charset="0"/>
              </a:rPr>
              <a:t>Nediskriminatorn</a:t>
            </a:r>
            <a:r>
              <a:rPr lang="bs-Latn-BA" altLang="en-US" sz="2400" dirty="0">
                <a:latin typeface="Times New Roman" panose="02020603050405020304" pitchFamily="18" charset="0"/>
              </a:rPr>
              <a:t>e</a:t>
            </a:r>
          </a:p>
          <a:p>
            <a:pPr lvl="1" algn="just" fontAlgn="auto">
              <a:spcAft>
                <a:spcPts val="0"/>
              </a:spcAft>
              <a:buFont typeface="Wingdings" panose="05000000000000000000" pitchFamily="2" charset="2"/>
              <a:buChar char="Ø"/>
              <a:defRPr/>
            </a:pPr>
            <a:endParaRPr lang="en-US" altLang="en-US" sz="1000" dirty="0">
              <a:latin typeface="Times New Roman" panose="02020603050405020304" pitchFamily="18" charset="0"/>
            </a:endParaRPr>
          </a:p>
          <a:p>
            <a:pPr lvl="1" algn="just" fontAlgn="auto">
              <a:spcAft>
                <a:spcPts val="0"/>
              </a:spcAft>
              <a:buFont typeface="Wingdings" panose="05000000000000000000" pitchFamily="2" charset="2"/>
              <a:buChar char="Ø"/>
              <a:defRPr/>
            </a:pPr>
            <a:r>
              <a:rPr lang="en-US" altLang="en-US" sz="2400" dirty="0" err="1">
                <a:latin typeface="Times New Roman" panose="02020603050405020304" pitchFamily="18" charset="0"/>
              </a:rPr>
              <a:t>Precizn</a:t>
            </a:r>
            <a:r>
              <a:rPr lang="bs-Latn-BA" altLang="en-US" sz="2400" dirty="0">
                <a:latin typeface="Times New Roman" panose="02020603050405020304" pitchFamily="18" charset="0"/>
              </a:rPr>
              <a:t>e</a:t>
            </a:r>
          </a:p>
          <a:p>
            <a:pPr lvl="1" algn="just" fontAlgn="auto">
              <a:spcAft>
                <a:spcPts val="0"/>
              </a:spcAft>
              <a:buFont typeface="Wingdings" panose="05000000000000000000" pitchFamily="2" charset="2"/>
              <a:buChar char="Ø"/>
              <a:defRPr/>
            </a:pPr>
            <a:endParaRPr lang="en-US" altLang="en-US" sz="1000" dirty="0">
              <a:latin typeface="Times New Roman" panose="02020603050405020304" pitchFamily="18" charset="0"/>
            </a:endParaRPr>
          </a:p>
          <a:p>
            <a:pPr lvl="1" algn="just" fontAlgn="auto">
              <a:spcAft>
                <a:spcPts val="0"/>
              </a:spcAft>
              <a:buFont typeface="Wingdings" panose="05000000000000000000" pitchFamily="2" charset="2"/>
              <a:buChar char="Ø"/>
              <a:defRPr/>
            </a:pPr>
            <a:r>
              <a:rPr lang="bs-Latn-BA" altLang="en-US" sz="2400" dirty="0">
                <a:latin typeface="Times New Roman" panose="02020603050405020304" pitchFamily="18" charset="0"/>
              </a:rPr>
              <a:t>Bez</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prostora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za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manipulaciju</a:t>
            </a:r>
            <a:endParaRPr lang="bs-Latn-BA" altLang="en-US" sz="2400" dirty="0">
              <a:latin typeface="Times New Roman" panose="02020603050405020304" pitchFamily="18" charset="0"/>
            </a:endParaRPr>
          </a:p>
          <a:p>
            <a:pPr marL="457200" lvl="1" indent="0" algn="just" fontAlgn="auto">
              <a:spcAft>
                <a:spcPts val="0"/>
              </a:spcAft>
              <a:buFont typeface="Arial" panose="020B0604020202020204" pitchFamily="34" charset="0"/>
              <a:buNone/>
              <a:defRPr/>
            </a:pPr>
            <a:endParaRPr lang="en-US" altLang="en-US" sz="1000" dirty="0">
              <a:latin typeface="Times New Roman" panose="02020603050405020304" pitchFamily="18" charset="0"/>
            </a:endParaRPr>
          </a:p>
          <a:p>
            <a:pPr lvl="1" algn="just" fontAlgn="auto">
              <a:spcAft>
                <a:spcPts val="0"/>
              </a:spcAft>
              <a:buFont typeface="Wingdings" panose="05000000000000000000" pitchFamily="2" charset="2"/>
              <a:buChar char="Ø"/>
              <a:defRPr/>
            </a:pPr>
            <a:r>
              <a:rPr lang="en-US" altLang="en-US" sz="2400" dirty="0" err="1">
                <a:latin typeface="Times New Roman" panose="02020603050405020304" pitchFamily="18" charset="0"/>
              </a:rPr>
              <a:t>Stimulirati</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maksimalnu</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konkurenciju</a:t>
            </a:r>
            <a:r>
              <a:rPr lang="en-US" altLang="en-US" sz="2400" dirty="0">
                <a:latin typeface="Times New Roman" panose="02020603050405020304" pitchFamily="18" charset="0"/>
              </a:rPr>
              <a:t> </a:t>
            </a:r>
          </a:p>
          <a:p>
            <a:pPr fontAlgn="auto">
              <a:spcAft>
                <a:spcPts val="0"/>
              </a:spcAft>
              <a:buFontTx/>
              <a:buNone/>
              <a:defRPr/>
            </a:pPr>
            <a:endParaRPr lang="bs-Latn-BA" altLang="en-US" sz="2400" dirty="0">
              <a:latin typeface="Times New Roman" panose="02020603050405020304" pitchFamily="18" charset="0"/>
            </a:endParaRPr>
          </a:p>
          <a:p>
            <a:pPr fontAlgn="auto">
              <a:spcAft>
                <a:spcPts val="0"/>
              </a:spcAft>
              <a:buFontTx/>
              <a:buNone/>
              <a:defRPr/>
            </a:pPr>
            <a:endParaRPr lang="hr-HR" altLang="en-US" sz="2400" dirty="0">
              <a:latin typeface="Times New Roman" panose="02020603050405020304" pitchFamily="18" charset="0"/>
            </a:endParaRPr>
          </a:p>
        </p:txBody>
      </p:sp>
    </p:spTree>
    <p:extLst>
      <p:ext uri="{BB962C8B-B14F-4D97-AF65-F5344CB8AC3E}">
        <p14:creationId xmlns:p14="http://schemas.microsoft.com/office/powerpoint/2010/main" val="3331277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12BF9A4A-23CB-4F50-91D3-F9B0E2D75866}"/>
              </a:ext>
            </a:extLst>
          </p:cNvPr>
          <p:cNvSpPr>
            <a:spLocks noGrp="1" noChangeArrowheads="1"/>
          </p:cNvSpPr>
          <p:nvPr>
            <p:ph type="title" idx="4294967295"/>
          </p:nvPr>
        </p:nvSpPr>
        <p:spPr bwMode="auto">
          <a:xfrm>
            <a:off x="609600" y="1484313"/>
            <a:ext cx="7620000" cy="6334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bs-Latn-BA" altLang="en-US" sz="3200" b="1" dirty="0">
                <a:solidFill>
                  <a:srgbClr val="000000"/>
                </a:solidFill>
                <a:latin typeface="Times New Roman" panose="02020603050405020304" pitchFamily="18" charset="0"/>
              </a:rPr>
              <a:t>Tehničke specifikacije</a:t>
            </a:r>
            <a:endParaRPr lang="hr-HR" altLang="en-US" sz="2100" dirty="0">
              <a:latin typeface="Times New Roman" panose="02020603050405020304" pitchFamily="18" charset="0"/>
            </a:endParaRPr>
          </a:p>
        </p:txBody>
      </p:sp>
      <p:sp>
        <p:nvSpPr>
          <p:cNvPr id="25603" name="Rectangle 3">
            <a:extLst>
              <a:ext uri="{FF2B5EF4-FFF2-40B4-BE49-F238E27FC236}">
                <a16:creationId xmlns:a16="http://schemas.microsoft.com/office/drawing/2014/main" xmlns="" id="{B84D62C5-B043-4307-9342-36D28E9A586F}"/>
              </a:ext>
            </a:extLst>
          </p:cNvPr>
          <p:cNvSpPr>
            <a:spLocks noGrp="1" noChangeArrowheads="1"/>
          </p:cNvSpPr>
          <p:nvPr>
            <p:ph idx="4294967295"/>
          </p:nvPr>
        </p:nvSpPr>
        <p:spPr bwMode="auto">
          <a:xfrm>
            <a:off x="457200" y="2493963"/>
            <a:ext cx="7772400" cy="37544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FontTx/>
              <a:buNone/>
            </a:pPr>
            <a:r>
              <a:rPr lang="bs-Latn-BA" altLang="en-US" sz="2000" dirty="0"/>
              <a:t> </a:t>
            </a:r>
            <a:r>
              <a:rPr lang="en-US" altLang="en-US" sz="2000" dirty="0">
                <a:latin typeface="Times New Roman" panose="02020603050405020304" pitchFamily="18" charset="0"/>
              </a:rPr>
              <a:t>Obi</a:t>
            </a:r>
            <a:r>
              <a:rPr lang="bs-Latn-BA" altLang="en-US" sz="2000" dirty="0">
                <a:latin typeface="Times New Roman" panose="02020603050405020304" pitchFamily="18" charset="0"/>
              </a:rPr>
              <a:t>č</a:t>
            </a:r>
            <a:r>
              <a:rPr lang="en-US" altLang="en-US" sz="2000" dirty="0">
                <a:latin typeface="Times New Roman" panose="02020603050405020304" pitchFamily="18" charset="0"/>
              </a:rPr>
              <a:t>no se </a:t>
            </a:r>
            <a:r>
              <a:rPr lang="bs-Latn-BA" altLang="en-US" sz="2000" dirty="0">
                <a:latin typeface="Times New Roman" panose="02020603050405020304" pitchFamily="18" charset="0"/>
              </a:rPr>
              <a:t>tiču:</a:t>
            </a:r>
            <a:endParaRPr lang="en-US" altLang="en-US" sz="2000" dirty="0">
              <a:latin typeface="Times New Roman" panose="02020603050405020304" pitchFamily="18" charset="0"/>
            </a:endParaRPr>
          </a:p>
          <a:p>
            <a:pPr>
              <a:buFontTx/>
              <a:buNone/>
            </a:pPr>
            <a:endParaRPr lang="en-US" altLang="en-US" sz="2000" dirty="0">
              <a:latin typeface="Times New Roman" panose="02020603050405020304" pitchFamily="18" charset="0"/>
            </a:endParaRPr>
          </a:p>
          <a:p>
            <a:pPr lvl="1">
              <a:buFont typeface="Wingdings" panose="05000000000000000000" pitchFamily="2" charset="2"/>
              <a:buChar char="Ø"/>
            </a:pPr>
            <a:r>
              <a:rPr lang="en-US" altLang="en-US" dirty="0" err="1">
                <a:latin typeface="Times New Roman" panose="02020603050405020304" pitchFamily="18" charset="0"/>
              </a:rPr>
              <a:t>Kvalitet</a:t>
            </a:r>
            <a:r>
              <a:rPr lang="bs-Latn-BA" altLang="en-US" dirty="0">
                <a:latin typeface="Times New Roman" panose="02020603050405020304" pitchFamily="18" charset="0"/>
              </a:rPr>
              <a:t>a</a:t>
            </a:r>
            <a:endParaRPr lang="en-US" altLang="en-US" dirty="0">
              <a:latin typeface="Times New Roman" panose="02020603050405020304" pitchFamily="18" charset="0"/>
            </a:endParaRPr>
          </a:p>
          <a:p>
            <a:pPr lvl="1">
              <a:buFont typeface="Wingdings" panose="05000000000000000000" pitchFamily="2" charset="2"/>
              <a:buChar char="Ø"/>
            </a:pPr>
            <a:r>
              <a:rPr lang="bs-Latn-BA" altLang="en-US" dirty="0">
                <a:latin typeface="Times New Roman" panose="02020603050405020304" pitchFamily="18" charset="0"/>
              </a:rPr>
              <a:t>R</a:t>
            </a:r>
            <a:r>
              <a:rPr lang="en-US" altLang="en-US" dirty="0" err="1">
                <a:latin typeface="Times New Roman" panose="02020603050405020304" pitchFamily="18" charset="0"/>
              </a:rPr>
              <a:t>je</a:t>
            </a:r>
            <a:r>
              <a:rPr lang="bs-Latn-BA" altLang="en-US" dirty="0">
                <a:latin typeface="Times New Roman" panose="02020603050405020304" pitchFamily="18" charset="0"/>
              </a:rPr>
              <a:t>š</a:t>
            </a:r>
            <a:r>
              <a:rPr lang="en-US" altLang="en-US" dirty="0" err="1">
                <a:latin typeface="Times New Roman" panose="02020603050405020304" pitchFamily="18" charset="0"/>
              </a:rPr>
              <a:t>enj</a:t>
            </a:r>
            <a:r>
              <a:rPr lang="bs-Latn-BA" altLang="en-US" dirty="0">
                <a:latin typeface="Times New Roman" panose="02020603050405020304" pitchFamily="18" charset="0"/>
              </a:rPr>
              <a:t>a</a:t>
            </a:r>
            <a:endParaRPr lang="en-US" altLang="en-US" dirty="0">
              <a:latin typeface="Times New Roman" panose="02020603050405020304" pitchFamily="18" charset="0"/>
            </a:endParaRPr>
          </a:p>
          <a:p>
            <a:pPr lvl="1">
              <a:buFont typeface="Wingdings" panose="05000000000000000000" pitchFamily="2" charset="2"/>
              <a:buChar char="Ø"/>
            </a:pPr>
            <a:r>
              <a:rPr lang="en-US" altLang="en-US" dirty="0" err="1">
                <a:latin typeface="Times New Roman" panose="02020603050405020304" pitchFamily="18" charset="0"/>
              </a:rPr>
              <a:t>Dimenzij</a:t>
            </a:r>
            <a:r>
              <a:rPr lang="bs-Latn-BA" altLang="en-US" dirty="0">
                <a:latin typeface="Times New Roman" panose="02020603050405020304" pitchFamily="18" charset="0"/>
              </a:rPr>
              <a:t>a</a:t>
            </a:r>
            <a:endParaRPr lang="en-US" altLang="en-US" dirty="0">
              <a:latin typeface="Times New Roman" panose="02020603050405020304" pitchFamily="18" charset="0"/>
            </a:endParaRPr>
          </a:p>
          <a:p>
            <a:pPr lvl="1">
              <a:buFont typeface="Wingdings" panose="05000000000000000000" pitchFamily="2" charset="2"/>
              <a:buChar char="Ø"/>
            </a:pPr>
            <a:r>
              <a:rPr lang="en-US" altLang="en-US" dirty="0">
                <a:latin typeface="Times New Roman" panose="02020603050405020304" pitchFamily="18" charset="0"/>
              </a:rPr>
              <a:t>Standard</a:t>
            </a:r>
            <a:r>
              <a:rPr lang="bs-Latn-BA" altLang="en-US" dirty="0">
                <a:latin typeface="Times New Roman" panose="02020603050405020304" pitchFamily="18" charset="0"/>
              </a:rPr>
              <a:t>a</a:t>
            </a:r>
            <a:endParaRPr lang="en-US" altLang="en-US" dirty="0">
              <a:latin typeface="Times New Roman" panose="02020603050405020304" pitchFamily="18" charset="0"/>
            </a:endParaRPr>
          </a:p>
          <a:p>
            <a:pPr lvl="1">
              <a:buFont typeface="Wingdings" panose="05000000000000000000" pitchFamily="2" charset="2"/>
              <a:buChar char="Ø"/>
            </a:pPr>
            <a:r>
              <a:rPr lang="en-US" altLang="en-US" dirty="0" err="1">
                <a:latin typeface="Times New Roman" panose="02020603050405020304" pitchFamily="18" charset="0"/>
              </a:rPr>
              <a:t>Sigurnost</a:t>
            </a:r>
            <a:r>
              <a:rPr lang="bs-Latn-BA" altLang="en-US" dirty="0">
                <a:latin typeface="Times New Roman" panose="02020603050405020304" pitchFamily="18" charset="0"/>
              </a:rPr>
              <a:t>i</a:t>
            </a:r>
            <a:endParaRPr lang="en-US" altLang="en-US" dirty="0">
              <a:latin typeface="Times New Roman" panose="02020603050405020304" pitchFamily="18" charset="0"/>
            </a:endParaRPr>
          </a:p>
          <a:p>
            <a:pPr lvl="1">
              <a:buFont typeface="Wingdings" panose="05000000000000000000" pitchFamily="2" charset="2"/>
              <a:buChar char="Ø"/>
            </a:pPr>
            <a:r>
              <a:rPr lang="en-US" altLang="en-US" dirty="0" err="1">
                <a:latin typeface="Times New Roman" panose="02020603050405020304" pitchFamily="18" charset="0"/>
              </a:rPr>
              <a:t>Terminologij</a:t>
            </a:r>
            <a:r>
              <a:rPr lang="bs-Latn-BA" altLang="en-US" dirty="0">
                <a:latin typeface="Times New Roman" panose="02020603050405020304" pitchFamily="18" charset="0"/>
              </a:rPr>
              <a:t>e</a:t>
            </a:r>
            <a:endParaRPr lang="en-US" altLang="en-US" dirty="0">
              <a:latin typeface="Times New Roman" panose="02020603050405020304" pitchFamily="18" charset="0"/>
            </a:endParaRPr>
          </a:p>
          <a:p>
            <a:pPr lvl="1">
              <a:buFont typeface="Wingdings" panose="05000000000000000000" pitchFamily="2" charset="2"/>
              <a:buChar char="Ø"/>
            </a:pPr>
            <a:r>
              <a:rPr lang="en-US" altLang="en-US" dirty="0" err="1">
                <a:latin typeface="Times New Roman" panose="02020603050405020304" pitchFamily="18" charset="0"/>
              </a:rPr>
              <a:t>Testiranj</a:t>
            </a:r>
            <a:r>
              <a:rPr lang="bs-Latn-BA" altLang="en-US" dirty="0">
                <a:latin typeface="Times New Roman" panose="02020603050405020304" pitchFamily="18" charset="0"/>
              </a:rPr>
              <a:t>a</a:t>
            </a:r>
          </a:p>
          <a:p>
            <a:pPr lvl="1">
              <a:buFont typeface="Wingdings" panose="05000000000000000000" pitchFamily="2" charset="2"/>
              <a:buChar char="Ø"/>
            </a:pPr>
            <a:r>
              <a:rPr lang="bs-Latn-BA" altLang="en-US" dirty="0">
                <a:latin typeface="Times New Roman" panose="02020603050405020304" pitchFamily="18" charset="0"/>
              </a:rPr>
              <a:t>Uzoraka</a:t>
            </a:r>
            <a:endParaRPr lang="en-US" altLang="en-US" dirty="0">
              <a:latin typeface="Times New Roman" panose="02020603050405020304" pitchFamily="18" charset="0"/>
            </a:endParaRPr>
          </a:p>
          <a:p>
            <a:pPr lvl="1">
              <a:buFont typeface="Wingdings" panose="05000000000000000000" pitchFamily="2" charset="2"/>
              <a:buChar char="Ø"/>
            </a:pPr>
            <a:r>
              <a:rPr lang="en-US" altLang="en-US" dirty="0">
                <a:latin typeface="Times New Roman" panose="02020603050405020304" pitchFamily="18" charset="0"/>
              </a:rPr>
              <a:t>Ambala</a:t>
            </a:r>
            <a:r>
              <a:rPr lang="bs-Latn-BA" altLang="en-US" dirty="0">
                <a:latin typeface="Times New Roman" panose="02020603050405020304" pitchFamily="18" charset="0"/>
              </a:rPr>
              <a:t>že</a:t>
            </a:r>
            <a:endParaRPr lang="hr-HR" altLang="en-US" dirty="0">
              <a:latin typeface="Times New Roman" panose="02020603050405020304" pitchFamily="18" charset="0"/>
            </a:endParaRPr>
          </a:p>
        </p:txBody>
      </p:sp>
    </p:spTree>
    <p:extLst>
      <p:ext uri="{BB962C8B-B14F-4D97-AF65-F5344CB8AC3E}">
        <p14:creationId xmlns:p14="http://schemas.microsoft.com/office/powerpoint/2010/main" val="1720472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959B1A92-C642-449D-AB93-235F73DD588A}"/>
              </a:ext>
            </a:extLst>
          </p:cNvPr>
          <p:cNvSpPr>
            <a:spLocks noGrp="1" noChangeArrowheads="1"/>
          </p:cNvSpPr>
          <p:nvPr>
            <p:ph type="title" idx="4294967295"/>
          </p:nvPr>
        </p:nvSpPr>
        <p:spPr bwMode="auto">
          <a:xfrm>
            <a:off x="457200" y="1427163"/>
            <a:ext cx="7772400" cy="6334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bs-Latn-BA" altLang="en-US" sz="3200" b="1" dirty="0">
                <a:solidFill>
                  <a:srgbClr val="000000"/>
                </a:solidFill>
                <a:latin typeface="Times New Roman" panose="02020603050405020304" pitchFamily="18" charset="0"/>
              </a:rPr>
              <a:t>Tehničke specifikacije</a:t>
            </a:r>
            <a:endParaRPr lang="en-US" altLang="en-US" sz="2100" dirty="0">
              <a:latin typeface="Times New Roman" panose="02020603050405020304" pitchFamily="18" charset="0"/>
            </a:endParaRPr>
          </a:p>
        </p:txBody>
      </p:sp>
      <p:sp>
        <p:nvSpPr>
          <p:cNvPr id="27651" name="Rectangle 3">
            <a:extLst>
              <a:ext uri="{FF2B5EF4-FFF2-40B4-BE49-F238E27FC236}">
                <a16:creationId xmlns:a16="http://schemas.microsoft.com/office/drawing/2014/main" xmlns="" id="{9D825B55-16D6-4031-8F85-7CFD741B53E8}"/>
              </a:ext>
            </a:extLst>
          </p:cNvPr>
          <p:cNvSpPr>
            <a:spLocks noGrp="1" noChangeArrowheads="1"/>
          </p:cNvSpPr>
          <p:nvPr>
            <p:ph idx="4294967295"/>
          </p:nvPr>
        </p:nvSpPr>
        <p:spPr bwMode="auto">
          <a:xfrm>
            <a:off x="457200" y="2362201"/>
            <a:ext cx="7696200" cy="41767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FontTx/>
              <a:buNone/>
            </a:pPr>
            <a:r>
              <a:rPr lang="bs-Latn-BA" altLang="en-US" sz="2000" dirty="0">
                <a:latin typeface="Times New Roman" panose="02020603050405020304" pitchFamily="18" charset="0"/>
              </a:rPr>
              <a:t>Vrste</a:t>
            </a:r>
          </a:p>
          <a:p>
            <a:pPr algn="just">
              <a:buFontTx/>
              <a:buNone/>
            </a:pPr>
            <a:endParaRPr lang="bs-Latn-BA" altLang="en-US" sz="2000" dirty="0">
              <a:latin typeface="Times New Roman" panose="02020603050405020304" pitchFamily="18" charset="0"/>
            </a:endParaRPr>
          </a:p>
          <a:p>
            <a:pPr algn="just">
              <a:buFont typeface="Wingdings" panose="05000000000000000000" pitchFamily="2" charset="2"/>
              <a:buChar char="Ø"/>
            </a:pPr>
            <a:r>
              <a:rPr lang="bs-Latn-BA" altLang="en-US" sz="2000" dirty="0">
                <a:latin typeface="Times New Roman" panose="02020603050405020304" pitchFamily="18" charset="0"/>
                <a:cs typeface="Times New Roman" panose="02020603050405020304" pitchFamily="18" charset="0"/>
              </a:rPr>
              <a:t>Generička, koja odgovara najvećem mogućem broju privrednih subjekata (uopšten opis – mineralna voda, flaširana, staklo ili pvc, ½ l, ...)</a:t>
            </a:r>
            <a:endParaRPr lang="en-US" altLang="en-US"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s-Latn-BA" altLang="en-US" sz="2000" dirty="0">
                <a:latin typeface="Times New Roman" panose="02020603050405020304" pitchFamily="18" charset="0"/>
                <a:cs typeface="Times New Roman" panose="02020603050405020304" pitchFamily="18" charset="0"/>
              </a:rPr>
              <a:t>Specifikacija detaljnog dizajna (visina, širina, dužina, kvalitet, obim, opseg, trajanje, projekat, predmjer, nacrt, skica)</a:t>
            </a:r>
            <a:endParaRPr lang="en-US" altLang="en-US"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s-Latn-BA" altLang="en-US" sz="2000" dirty="0">
                <a:latin typeface="Times New Roman" panose="02020603050405020304" pitchFamily="18" charset="0"/>
                <a:cs typeface="Times New Roman" panose="02020603050405020304" pitchFamily="18" charset="0"/>
              </a:rPr>
              <a:t>Funkcionalna (opisuje rezultate/outpute predmeta nabavke)</a:t>
            </a:r>
            <a:endParaRPr lang="en-US"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7866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xmlns="" id="{773B2040-8003-4134-A050-3C1F08FF48F3}"/>
              </a:ext>
            </a:extLst>
          </p:cNvPr>
          <p:cNvSpPr>
            <a:spLocks noGrp="1" noChangeArrowheads="1"/>
          </p:cNvSpPr>
          <p:nvPr>
            <p:ph type="title" idx="4294967295"/>
          </p:nvPr>
        </p:nvSpPr>
        <p:spPr bwMode="auto">
          <a:xfrm>
            <a:off x="533400" y="1414463"/>
            <a:ext cx="7696200" cy="7191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bs-Latn-BA" altLang="en-US" sz="3200" b="1" dirty="0">
                <a:solidFill>
                  <a:srgbClr val="000000"/>
                </a:solidFill>
                <a:latin typeface="Times New Roman" panose="02020603050405020304" pitchFamily="18" charset="0"/>
              </a:rPr>
              <a:t>Tehničke specifikacije</a:t>
            </a:r>
            <a:endParaRPr lang="hr-HR" altLang="en-US" sz="2100" dirty="0">
              <a:latin typeface="Times New Roman" panose="02020603050405020304" pitchFamily="18" charset="0"/>
            </a:endParaRPr>
          </a:p>
        </p:txBody>
      </p:sp>
      <p:sp>
        <p:nvSpPr>
          <p:cNvPr id="29699" name="Rectangle 3">
            <a:extLst>
              <a:ext uri="{FF2B5EF4-FFF2-40B4-BE49-F238E27FC236}">
                <a16:creationId xmlns:a16="http://schemas.microsoft.com/office/drawing/2014/main" xmlns="" id="{885C0C0A-4BEB-43AF-A3E7-C1CBEF493F3B}"/>
              </a:ext>
            </a:extLst>
          </p:cNvPr>
          <p:cNvSpPr>
            <a:spLocks noGrp="1" noChangeArrowheads="1"/>
          </p:cNvSpPr>
          <p:nvPr>
            <p:ph idx="4294967295"/>
          </p:nvPr>
        </p:nvSpPr>
        <p:spPr bwMode="auto">
          <a:xfrm>
            <a:off x="533400" y="2660773"/>
            <a:ext cx="8534400" cy="297802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Font typeface="Arial" panose="020B0604020202020204" pitchFamily="34" charset="0"/>
              <a:buNone/>
            </a:pPr>
            <a:r>
              <a:rPr lang="bs-Latn-BA" altLang="en-US" sz="1800" dirty="0">
                <a:latin typeface="Times New Roman" panose="02020603050405020304" pitchFamily="18" charset="0"/>
              </a:rPr>
              <a:t>K</a:t>
            </a:r>
            <a:r>
              <a:rPr lang="en-US" altLang="en-US" sz="1800" dirty="0" err="1">
                <a:latin typeface="Times New Roman" panose="02020603050405020304" pitchFamily="18" charset="0"/>
              </a:rPr>
              <a:t>rucijaln</a:t>
            </a:r>
            <a:r>
              <a:rPr lang="bs-Latn-BA" altLang="en-US" sz="1800" dirty="0">
                <a:latin typeface="Times New Roman" panose="02020603050405020304" pitchFamily="18" charset="0"/>
              </a:rPr>
              <a:t>o</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pitanj</a:t>
            </a:r>
            <a:r>
              <a:rPr lang="bs-Latn-BA" altLang="en-US" sz="1800" dirty="0">
                <a:latin typeface="Times New Roman" panose="02020603050405020304" pitchFamily="18" charset="0"/>
              </a:rPr>
              <a:t>e</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svake</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javne</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nabav</a:t>
            </a:r>
            <a:r>
              <a:rPr lang="bs-Latn-BA" altLang="en-US" sz="1800" dirty="0">
                <a:latin typeface="Times New Roman" panose="02020603050405020304" pitchFamily="18" charset="0"/>
              </a:rPr>
              <a:t>k</a:t>
            </a:r>
            <a:r>
              <a:rPr lang="en-US" altLang="en-US" sz="1800" dirty="0">
                <a:latin typeface="Times New Roman" panose="02020603050405020304" pitchFamily="18" charset="0"/>
              </a:rPr>
              <a:t>e</a:t>
            </a:r>
            <a:endParaRPr lang="bs-Latn-BA" altLang="en-US" sz="1800" dirty="0">
              <a:latin typeface="Times New Roman" panose="02020603050405020304" pitchFamily="18" charset="0"/>
            </a:endParaRPr>
          </a:p>
          <a:p>
            <a:pPr marL="0" indent="0" algn="just">
              <a:buFont typeface="Arial" panose="020B0604020202020204" pitchFamily="34" charset="0"/>
              <a:buNone/>
            </a:pPr>
            <a:endParaRPr lang="bs-Latn-BA" altLang="en-US" sz="1800" dirty="0">
              <a:latin typeface="Times New Roman" panose="02020603050405020304" pitchFamily="18" charset="0"/>
            </a:endParaRPr>
          </a:p>
          <a:p>
            <a:pPr marL="0" indent="0" algn="just">
              <a:buFont typeface="Arial" panose="020B0604020202020204" pitchFamily="34" charset="0"/>
              <a:buNone/>
            </a:pPr>
            <a:r>
              <a:rPr lang="bs-Latn-BA" altLang="en-US" sz="1800" dirty="0">
                <a:latin typeface="Times New Roman" panose="02020603050405020304" pitchFamily="18" charset="0"/>
              </a:rPr>
              <a:t>Osim ako nije opravdano predmetom nabavke, u tehničkoj specifikaciji ne smije se uputiti na određenog proizvođača, na porijeklo ili na poseban postupak, na marke, patente, tipove ili određeno porijeklo, ako bi se time pogodovalo ili bi se isključili određeni privredni subjekti ili određeni proizvodi. Takve napomene dopuštene su samo ako se predmet nabavke ne može dovoljno precizno i razumljivo opisati, ali se bez izuzetka moraju označiti s dodatkom "ili ekvivalent". Nepoznavanje predmeta nabavke ne oslobađa ugovorni organ obaveze za definisanje predmeta nabavke na stvarno konkurentskoj osnovi. </a:t>
            </a:r>
          </a:p>
        </p:txBody>
      </p:sp>
    </p:spTree>
    <p:extLst>
      <p:ext uri="{BB962C8B-B14F-4D97-AF65-F5344CB8AC3E}">
        <p14:creationId xmlns:p14="http://schemas.microsoft.com/office/powerpoint/2010/main" val="3280593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xmlns="" id="{708E4921-4142-4BD3-A250-E3D1C85CEF9A}"/>
              </a:ext>
            </a:extLst>
          </p:cNvPr>
          <p:cNvSpPr>
            <a:spLocks noGrp="1" noChangeArrowheads="1"/>
          </p:cNvSpPr>
          <p:nvPr>
            <p:ph type="title" idx="4294967295"/>
          </p:nvPr>
        </p:nvSpPr>
        <p:spPr bwMode="auto">
          <a:xfrm>
            <a:off x="533400" y="1716088"/>
            <a:ext cx="7696200" cy="6334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bs-Latn-BA" altLang="en-US" sz="3200" b="1" dirty="0">
                <a:solidFill>
                  <a:srgbClr val="000000"/>
                </a:solidFill>
                <a:latin typeface="Times New Roman" panose="02020603050405020304" pitchFamily="18" charset="0"/>
              </a:rPr>
              <a:t>Tehničke specifikacije</a:t>
            </a:r>
            <a:endParaRPr lang="en-US" altLang="en-US" sz="2100" dirty="0">
              <a:latin typeface="Times New Roman" panose="02020603050405020304" pitchFamily="18" charset="0"/>
            </a:endParaRPr>
          </a:p>
        </p:txBody>
      </p:sp>
      <p:sp>
        <p:nvSpPr>
          <p:cNvPr id="31747" name="Rectangle 3">
            <a:extLst>
              <a:ext uri="{FF2B5EF4-FFF2-40B4-BE49-F238E27FC236}">
                <a16:creationId xmlns:a16="http://schemas.microsoft.com/office/drawing/2014/main" xmlns="" id="{10FE0E1C-1519-48D5-967B-137CC9D9DD4A}"/>
              </a:ext>
            </a:extLst>
          </p:cNvPr>
          <p:cNvSpPr>
            <a:spLocks noGrp="1" noChangeArrowheads="1"/>
          </p:cNvSpPr>
          <p:nvPr>
            <p:ph idx="4294967295"/>
          </p:nvPr>
        </p:nvSpPr>
        <p:spPr bwMode="auto">
          <a:xfrm>
            <a:off x="533400" y="3140075"/>
            <a:ext cx="7696200" cy="28813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bs-Latn-BA" altLang="en-US" sz="1800" dirty="0">
                <a:latin typeface="Times New Roman" panose="02020603050405020304" pitchFamily="18" charset="0"/>
              </a:rPr>
              <a:t>N</a:t>
            </a:r>
            <a:r>
              <a:rPr lang="en-US" altLang="en-US" sz="1800" dirty="0" err="1">
                <a:latin typeface="Times New Roman" panose="02020603050405020304" pitchFamily="18" charset="0"/>
              </a:rPr>
              <a:t>ije</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dozvoljeno</a:t>
            </a:r>
            <a:r>
              <a:rPr lang="bs-Latn-BA" altLang="en-US" sz="1800" dirty="0">
                <a:latin typeface="Times New Roman" panose="02020603050405020304" pitchFamily="18" charset="0"/>
              </a:rPr>
              <a:t>:</a:t>
            </a:r>
          </a:p>
          <a:p>
            <a:pPr>
              <a:buFontTx/>
              <a:buNone/>
            </a:pPr>
            <a:endParaRPr lang="en-US" altLang="en-US" sz="1800" dirty="0">
              <a:latin typeface="Times New Roman" panose="02020603050405020304" pitchFamily="18" charset="0"/>
            </a:endParaRPr>
          </a:p>
          <a:p>
            <a:pPr lvl="1" algn="just">
              <a:buFont typeface="Wingdings" panose="05000000000000000000" pitchFamily="2" charset="2"/>
              <a:buChar char="Ø"/>
            </a:pPr>
            <a:r>
              <a:rPr lang="bs-Latn-BA" altLang="en-US" sz="1800" dirty="0">
                <a:latin typeface="Times New Roman" panose="02020603050405020304" pitchFamily="18" charset="0"/>
              </a:rPr>
              <a:t>Pozivanje na marke, tipove, porijeklo, proces, proizvodnju, metodu, </a:t>
            </a:r>
            <a:r>
              <a:rPr lang="en-US" altLang="en-US" sz="1800" dirty="0">
                <a:latin typeface="Times New Roman" panose="02020603050405020304" pitchFamily="18" charset="0"/>
              </a:rPr>
              <a:t>(</a:t>
            </a:r>
            <a:r>
              <a:rPr lang="en-US" altLang="en-US" sz="1800" dirty="0" err="1">
                <a:latin typeface="Times New Roman" panose="02020603050405020304" pitchFamily="18" charset="0"/>
              </a:rPr>
              <a:t>osim</a:t>
            </a:r>
            <a:r>
              <a:rPr lang="en-US" altLang="en-US" sz="1800" dirty="0">
                <a:latin typeface="Times New Roman" panose="02020603050405020304" pitchFamily="18" charset="0"/>
              </a:rPr>
              <a:t> u </a:t>
            </a:r>
            <a:r>
              <a:rPr lang="en-US" altLang="en-US" sz="1800" dirty="0" err="1">
                <a:latin typeface="Times New Roman" panose="02020603050405020304" pitchFamily="18" charset="0"/>
              </a:rPr>
              <a:t>slucaju</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kada</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nije</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mogu</a:t>
            </a:r>
            <a:r>
              <a:rPr lang="bs-Latn-BA" altLang="en-US" sz="1800" dirty="0">
                <a:latin typeface="Times New Roman" panose="02020603050405020304" pitchFamily="18" charset="0"/>
              </a:rPr>
              <a:t>ć</a:t>
            </a:r>
            <a:r>
              <a:rPr lang="en-US" altLang="en-US" sz="1800" dirty="0">
                <a:latin typeface="Times New Roman" panose="02020603050405020304" pitchFamily="18" charset="0"/>
              </a:rPr>
              <a:t>e </a:t>
            </a:r>
            <a:r>
              <a:rPr lang="en-US" altLang="en-US" sz="1800" dirty="0" err="1">
                <a:latin typeface="Times New Roman" panose="02020603050405020304" pitchFamily="18" charset="0"/>
              </a:rPr>
              <a:t>dati</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tehni</a:t>
            </a:r>
            <a:r>
              <a:rPr lang="bs-Latn-BA" altLang="en-US" sz="1800" dirty="0">
                <a:latin typeface="Times New Roman" panose="02020603050405020304" pitchFamily="18" charset="0"/>
              </a:rPr>
              <a:t>č</a:t>
            </a:r>
            <a:r>
              <a:rPr lang="en-US" altLang="en-US" sz="1800" dirty="0" err="1">
                <a:latin typeface="Times New Roman" panose="02020603050405020304" pitchFamily="18" charset="0"/>
              </a:rPr>
              <a:t>ki</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opis</a:t>
            </a:r>
            <a:r>
              <a:rPr lang="bs-Latn-BA" altLang="en-US" sz="1800" dirty="0">
                <a:latin typeface="Times New Roman" panose="02020603050405020304" pitchFamily="18" charset="0"/>
              </a:rPr>
              <a:t> </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obaveza</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navodjenja</a:t>
            </a:r>
            <a:r>
              <a:rPr lang="en-US" altLang="en-US" sz="1800" dirty="0">
                <a:latin typeface="Times New Roman" panose="02020603050405020304" pitchFamily="18" charset="0"/>
              </a:rPr>
              <a:t> </a:t>
            </a:r>
            <a:r>
              <a:rPr lang="bs-Latn-BA" altLang="en-US" sz="1800" dirty="0">
                <a:latin typeface="Times New Roman" panose="02020603050405020304" pitchFamily="18" charset="0"/>
              </a:rPr>
              <a:t>“ili </a:t>
            </a:r>
            <a:r>
              <a:rPr lang="en-US" altLang="en-US" sz="1800" dirty="0" err="1">
                <a:latin typeface="Times New Roman" panose="02020603050405020304" pitchFamily="18" charset="0"/>
              </a:rPr>
              <a:t>ekvivalent</a:t>
            </a:r>
            <a:r>
              <a:rPr lang="en-US" altLang="en-US" sz="1800" dirty="0">
                <a:latin typeface="Times New Roman" panose="02020603050405020304" pitchFamily="18" charset="0"/>
              </a:rPr>
              <a:t>”)</a:t>
            </a:r>
          </a:p>
          <a:p>
            <a:pPr lvl="1" algn="just">
              <a:buFont typeface="Wingdings" panose="05000000000000000000" pitchFamily="2" charset="2"/>
              <a:buChar char="Ø"/>
            </a:pPr>
            <a:r>
              <a:rPr lang="en-US" altLang="en-US" sz="1800" dirty="0">
                <a:latin typeface="Times New Roman" panose="02020603050405020304" pitchFamily="18" charset="0"/>
              </a:rPr>
              <a:t>Kori</a:t>
            </a:r>
            <a:r>
              <a:rPr lang="bs-Latn-BA" altLang="en-US" sz="1800" dirty="0">
                <a:latin typeface="Times New Roman" panose="02020603050405020304" pitchFamily="18" charset="0"/>
              </a:rPr>
              <a:t>š</a:t>
            </a:r>
            <a:r>
              <a:rPr lang="en-US" altLang="en-US" sz="1800" dirty="0" err="1">
                <a:latin typeface="Times New Roman" panose="02020603050405020304" pitchFamily="18" charset="0"/>
              </a:rPr>
              <a:t>tenje</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kataloga</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odre</a:t>
            </a:r>
            <a:r>
              <a:rPr lang="bs-Latn-BA" altLang="en-US" sz="1800" dirty="0">
                <a:latin typeface="Times New Roman" panose="02020603050405020304" pitchFamily="18" charset="0"/>
              </a:rPr>
              <a:t>đ</a:t>
            </a:r>
            <a:r>
              <a:rPr lang="en-US" altLang="en-US" sz="1800" dirty="0" err="1">
                <a:latin typeface="Times New Roman" panose="02020603050405020304" pitchFamily="18" charset="0"/>
              </a:rPr>
              <a:t>en</a:t>
            </a:r>
            <a:r>
              <a:rPr lang="bs-Latn-BA" altLang="en-US" sz="1800" dirty="0">
                <a:latin typeface="Times New Roman" panose="02020603050405020304" pitchFamily="18" charset="0"/>
              </a:rPr>
              <a:t>og privrednog subjekta</a:t>
            </a:r>
          </a:p>
          <a:p>
            <a:pPr lvl="1" algn="just">
              <a:buFont typeface="Wingdings" panose="05000000000000000000" pitchFamily="2" charset="2"/>
              <a:buChar char="Ø"/>
            </a:pPr>
            <a:r>
              <a:rPr lang="en-US" altLang="en-US" sz="1800" dirty="0">
                <a:latin typeface="Times New Roman" panose="02020603050405020304" pitchFamily="18" charset="0"/>
              </a:rPr>
              <a:t>Kori</a:t>
            </a:r>
            <a:r>
              <a:rPr lang="bs-Latn-BA" altLang="en-US" sz="1800" dirty="0">
                <a:latin typeface="Times New Roman" panose="02020603050405020304" pitchFamily="18" charset="0"/>
              </a:rPr>
              <a:t>š</a:t>
            </a:r>
            <a:r>
              <a:rPr lang="en-US" altLang="en-US" sz="1800" dirty="0" err="1">
                <a:latin typeface="Times New Roman" panose="02020603050405020304" pitchFamily="18" charset="0"/>
              </a:rPr>
              <a:t>tenje</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katalo</a:t>
            </a:r>
            <a:r>
              <a:rPr lang="bs-Latn-BA" altLang="en-US" sz="1800" dirty="0">
                <a:latin typeface="Times New Roman" panose="02020603050405020304" pitchFamily="18" charset="0"/>
              </a:rPr>
              <a:t>škog broja</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odre</a:t>
            </a:r>
            <a:r>
              <a:rPr lang="bs-Latn-BA" altLang="en-US" sz="1800" dirty="0">
                <a:latin typeface="Times New Roman" panose="02020603050405020304" pitchFamily="18" charset="0"/>
              </a:rPr>
              <a:t>đ</a:t>
            </a:r>
            <a:r>
              <a:rPr lang="en-US" altLang="en-US" sz="1800" dirty="0" err="1">
                <a:latin typeface="Times New Roman" panose="02020603050405020304" pitchFamily="18" charset="0"/>
              </a:rPr>
              <a:t>en</a:t>
            </a:r>
            <a:r>
              <a:rPr lang="bs-Latn-BA" altLang="en-US" sz="1800" dirty="0">
                <a:latin typeface="Times New Roman" panose="02020603050405020304" pitchFamily="18" charset="0"/>
              </a:rPr>
              <a:t>og privrednog subjekta</a:t>
            </a:r>
          </a:p>
          <a:p>
            <a:pPr lvl="1" algn="just">
              <a:buFont typeface="Wingdings" panose="05000000000000000000" pitchFamily="2" charset="2"/>
              <a:buChar char="Ø"/>
            </a:pPr>
            <a:r>
              <a:rPr lang="hr-HR" altLang="en-US" sz="1800" dirty="0">
                <a:solidFill>
                  <a:srgbClr val="000000"/>
                </a:solidFill>
                <a:latin typeface="Times New Roman" panose="02020603050405020304" pitchFamily="18" charset="0"/>
                <a:cs typeface="Times New Roman" panose="02020603050405020304" pitchFamily="18" charset="0"/>
              </a:rPr>
              <a:t>Korištenje različitih detalja iz kataloga određenog privrednog subjekta</a:t>
            </a:r>
            <a:endParaRPr lang="bs-Latn-BA" altLang="en-US" sz="1800" dirty="0">
              <a:latin typeface="Times New Roman" panose="02020603050405020304" pitchFamily="18" charset="0"/>
            </a:endParaRPr>
          </a:p>
          <a:p>
            <a:pPr lvl="1" algn="just">
              <a:buFont typeface="Wingdings" panose="05000000000000000000" pitchFamily="2" charset="2"/>
              <a:buChar char="Ø"/>
            </a:pPr>
            <a:endParaRPr lang="en-US" altLang="en-US" sz="1800" dirty="0">
              <a:latin typeface="Times New Roman" panose="02020603050405020304" pitchFamily="18" charset="0"/>
            </a:endParaRPr>
          </a:p>
          <a:p>
            <a:pPr lvl="1" algn="just">
              <a:buFont typeface="Wingdings" panose="05000000000000000000" pitchFamily="2" charset="2"/>
              <a:buChar char="Ø"/>
            </a:pPr>
            <a:endParaRPr lang="en-US" altLang="en-US" sz="1800" dirty="0">
              <a:latin typeface="Times New Roman" panose="02020603050405020304" pitchFamily="18" charset="0"/>
            </a:endParaRPr>
          </a:p>
          <a:p>
            <a:endParaRPr lang="en-US" altLang="en-US" sz="1800" dirty="0">
              <a:latin typeface="Times New Roman" panose="02020603050405020304" pitchFamily="18" charset="0"/>
            </a:endParaRPr>
          </a:p>
        </p:txBody>
      </p:sp>
    </p:spTree>
    <p:extLst>
      <p:ext uri="{BB962C8B-B14F-4D97-AF65-F5344CB8AC3E}">
        <p14:creationId xmlns:p14="http://schemas.microsoft.com/office/powerpoint/2010/main" val="2155770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xmlns="" id="{EAAD87C8-F5F8-4744-87EB-07C94169A1CE}"/>
              </a:ext>
            </a:extLst>
          </p:cNvPr>
          <p:cNvSpPr>
            <a:spLocks noGrp="1" noChangeArrowheads="1"/>
          </p:cNvSpPr>
          <p:nvPr>
            <p:ph type="title" idx="4294967295"/>
          </p:nvPr>
        </p:nvSpPr>
        <p:spPr bwMode="auto">
          <a:xfrm>
            <a:off x="533400" y="1508125"/>
            <a:ext cx="7696200" cy="912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bs-Latn-BA" altLang="en-US" sz="3200" b="1" dirty="0">
                <a:solidFill>
                  <a:srgbClr val="000000"/>
                </a:solidFill>
                <a:latin typeface="Times New Roman" panose="02020603050405020304" pitchFamily="18" charset="0"/>
              </a:rPr>
              <a:t>Tehničke specifikacije</a:t>
            </a:r>
            <a:endParaRPr lang="en-US" altLang="en-US" sz="2100" dirty="0">
              <a:latin typeface="Times New Roman" panose="02020603050405020304" pitchFamily="18" charset="0"/>
            </a:endParaRPr>
          </a:p>
        </p:txBody>
      </p:sp>
      <p:sp>
        <p:nvSpPr>
          <p:cNvPr id="31747" name="Rectangle 3">
            <a:extLst>
              <a:ext uri="{FF2B5EF4-FFF2-40B4-BE49-F238E27FC236}">
                <a16:creationId xmlns:a16="http://schemas.microsoft.com/office/drawing/2014/main" xmlns="" id="{5EFC3B9D-EE27-41A4-937E-123E62AB815B}"/>
              </a:ext>
            </a:extLst>
          </p:cNvPr>
          <p:cNvSpPr>
            <a:spLocks noGrp="1" noChangeArrowheads="1"/>
          </p:cNvSpPr>
          <p:nvPr>
            <p:ph idx="4294967295"/>
          </p:nvPr>
        </p:nvSpPr>
        <p:spPr>
          <a:xfrm>
            <a:off x="533400" y="3001963"/>
            <a:ext cx="7696200" cy="2730500"/>
          </a:xfrm>
          <a:prstGeom prst="rect">
            <a:avLst/>
          </a:prstGeom>
        </p:spPr>
        <p:txBody>
          <a:bodyPr/>
          <a:lstStyle/>
          <a:p>
            <a:pPr fontAlgn="auto">
              <a:spcAft>
                <a:spcPts val="0"/>
              </a:spcAft>
              <a:buFontTx/>
              <a:buNone/>
              <a:defRPr/>
            </a:pPr>
            <a:r>
              <a:rPr lang="en-US" altLang="en-US" sz="2800" dirty="0" err="1">
                <a:latin typeface="Times New Roman" panose="02020603050405020304" pitchFamily="18" charset="0"/>
              </a:rPr>
              <a:t>Pripremanje</a:t>
            </a:r>
            <a:r>
              <a:rPr lang="en-US" altLang="en-US" sz="2800" dirty="0">
                <a:latin typeface="Times New Roman" panose="02020603050405020304" pitchFamily="18" charset="0"/>
              </a:rPr>
              <a:t> TS u </a:t>
            </a:r>
            <a:r>
              <a:rPr lang="en-US" altLang="en-US" sz="2800" dirty="0" err="1">
                <a:latin typeface="Times New Roman" panose="02020603050405020304" pitchFamily="18" charset="0"/>
              </a:rPr>
              <a:t>praksi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sudionici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pripreme</a:t>
            </a:r>
            <a:r>
              <a:rPr lang="en-US" altLang="en-US" sz="2800" dirty="0">
                <a:latin typeface="Times New Roman" panose="02020603050405020304" pitchFamily="18" charset="0"/>
              </a:rPr>
              <a:t>)</a:t>
            </a:r>
            <a:endParaRPr lang="bs-Latn-BA" altLang="en-US" sz="2800" dirty="0">
              <a:latin typeface="Times New Roman" panose="02020603050405020304" pitchFamily="18" charset="0"/>
            </a:endParaRPr>
          </a:p>
          <a:p>
            <a:pPr fontAlgn="auto">
              <a:spcAft>
                <a:spcPts val="0"/>
              </a:spcAft>
              <a:buFontTx/>
              <a:buNone/>
              <a:defRPr/>
            </a:pPr>
            <a:endParaRPr lang="en-US" altLang="en-US" sz="2800" dirty="0">
              <a:latin typeface="Times New Roman" panose="02020603050405020304" pitchFamily="18" charset="0"/>
            </a:endParaRPr>
          </a:p>
          <a:p>
            <a:pPr lvl="1" algn="just" fontAlgn="auto">
              <a:spcAft>
                <a:spcPts val="0"/>
              </a:spcAft>
              <a:buFont typeface="Wingdings" panose="05000000000000000000" pitchFamily="2" charset="2"/>
              <a:buChar char="Ø"/>
              <a:defRPr/>
            </a:pPr>
            <a:r>
              <a:rPr lang="en-US" altLang="en-US" dirty="0" err="1">
                <a:latin typeface="Times New Roman" panose="02020603050405020304" pitchFamily="18" charset="0"/>
              </a:rPr>
              <a:t>Slu</a:t>
            </a:r>
            <a:r>
              <a:rPr lang="bs-Latn-BA" altLang="en-US" dirty="0">
                <a:latin typeface="Times New Roman" panose="02020603050405020304" pitchFamily="18" charset="0"/>
              </a:rPr>
              <a:t>ž</a:t>
            </a:r>
            <a:r>
              <a:rPr lang="en-US" altLang="en-US" dirty="0" err="1">
                <a:latin typeface="Times New Roman" panose="02020603050405020304" pitchFamily="18" charset="0"/>
              </a:rPr>
              <a:t>benik</a:t>
            </a:r>
            <a:r>
              <a:rPr lang="en-US" altLang="en-US" dirty="0">
                <a:latin typeface="Times New Roman" panose="02020603050405020304" pitchFamily="18" charset="0"/>
              </a:rPr>
              <a:t> </a:t>
            </a:r>
            <a:r>
              <a:rPr lang="en-US" altLang="en-US" dirty="0" err="1">
                <a:latin typeface="Times New Roman" panose="02020603050405020304" pitchFamily="18" charset="0"/>
              </a:rPr>
              <a:t>za</a:t>
            </a:r>
            <a:r>
              <a:rPr lang="en-US" altLang="en-US" dirty="0">
                <a:latin typeface="Times New Roman" panose="02020603050405020304" pitchFamily="18" charset="0"/>
              </a:rPr>
              <a:t> JN</a:t>
            </a:r>
            <a:r>
              <a:rPr lang="bs-Latn-BA" altLang="en-US" dirty="0">
                <a:latin typeface="Times New Roman" panose="02020603050405020304" pitchFamily="18" charset="0"/>
              </a:rPr>
              <a:t> (kada je to moguće – iskustvo)</a:t>
            </a:r>
            <a:endParaRPr lang="en-US" altLang="en-US" dirty="0">
              <a:latin typeface="Times New Roman" panose="02020603050405020304" pitchFamily="18" charset="0"/>
            </a:endParaRPr>
          </a:p>
          <a:p>
            <a:pPr lvl="1" algn="just" fontAlgn="auto">
              <a:spcAft>
                <a:spcPts val="0"/>
              </a:spcAft>
              <a:buFont typeface="Wingdings" panose="05000000000000000000" pitchFamily="2" charset="2"/>
              <a:buChar char="Ø"/>
              <a:defRPr/>
            </a:pPr>
            <a:r>
              <a:rPr lang="en-US" altLang="en-US" dirty="0" err="1">
                <a:latin typeface="Times New Roman" panose="02020603050405020304" pitchFamily="18" charset="0"/>
              </a:rPr>
              <a:t>Tehni</a:t>
            </a:r>
            <a:r>
              <a:rPr lang="bs-Latn-BA" altLang="en-US" dirty="0">
                <a:latin typeface="Times New Roman" panose="02020603050405020304" pitchFamily="18" charset="0"/>
              </a:rPr>
              <a:t>č</a:t>
            </a:r>
            <a:r>
              <a:rPr lang="en-US" altLang="en-US" dirty="0" err="1">
                <a:latin typeface="Times New Roman" panose="02020603050405020304" pitchFamily="18" charset="0"/>
              </a:rPr>
              <a:t>ka</a:t>
            </a:r>
            <a:r>
              <a:rPr lang="en-US" altLang="en-US" dirty="0">
                <a:latin typeface="Times New Roman" panose="02020603050405020304" pitchFamily="18" charset="0"/>
              </a:rPr>
              <a:t> </a:t>
            </a:r>
            <a:r>
              <a:rPr lang="en-US" altLang="en-US" dirty="0" err="1">
                <a:latin typeface="Times New Roman" panose="02020603050405020304" pitchFamily="18" charset="0"/>
              </a:rPr>
              <a:t>osoba</a:t>
            </a:r>
            <a:r>
              <a:rPr lang="en-US" altLang="en-US" dirty="0">
                <a:latin typeface="Times New Roman" panose="02020603050405020304" pitchFamily="18" charset="0"/>
              </a:rPr>
              <a:t> </a:t>
            </a:r>
            <a:r>
              <a:rPr lang="en-US" altLang="en-US" dirty="0" err="1">
                <a:latin typeface="Times New Roman" panose="02020603050405020304" pitchFamily="18" charset="0"/>
              </a:rPr>
              <a:t>unutar</a:t>
            </a:r>
            <a:r>
              <a:rPr lang="en-US" altLang="en-US" dirty="0">
                <a:latin typeface="Times New Roman" panose="02020603050405020304" pitchFamily="18" charset="0"/>
              </a:rPr>
              <a:t> </a:t>
            </a:r>
            <a:r>
              <a:rPr lang="bs-Latn-BA" altLang="en-US" dirty="0">
                <a:latin typeface="Times New Roman" panose="02020603050405020304" pitchFamily="18" charset="0"/>
              </a:rPr>
              <a:t>ugovornog organa</a:t>
            </a:r>
            <a:r>
              <a:rPr lang="en-US" altLang="en-US" dirty="0">
                <a:latin typeface="Times New Roman" panose="02020603050405020304" pitchFamily="18" charset="0"/>
              </a:rPr>
              <a:t> </a:t>
            </a:r>
          </a:p>
          <a:p>
            <a:pPr lvl="1" algn="just" fontAlgn="auto">
              <a:spcAft>
                <a:spcPts val="0"/>
              </a:spcAft>
              <a:buFont typeface="Wingdings" panose="05000000000000000000" pitchFamily="2" charset="2"/>
              <a:buChar char="Ø"/>
              <a:defRPr/>
            </a:pPr>
            <a:r>
              <a:rPr lang="bs-Latn-BA" altLang="en-US" dirty="0">
                <a:latin typeface="Times New Roman" panose="02020603050405020304" pitchFamily="18" charset="0"/>
              </a:rPr>
              <a:t>“</a:t>
            </a:r>
            <a:r>
              <a:rPr lang="en-US" altLang="en-US" dirty="0" err="1">
                <a:latin typeface="Times New Roman" panose="02020603050405020304" pitchFamily="18" charset="0"/>
              </a:rPr>
              <a:t>Stakeholderi</a:t>
            </a:r>
            <a:r>
              <a:rPr lang="bs-Latn-BA" altLang="en-US" dirty="0">
                <a:latin typeface="Times New Roman" panose="02020603050405020304" pitchFamily="18" charset="0"/>
              </a:rPr>
              <a:t>”</a:t>
            </a:r>
            <a:r>
              <a:rPr lang="en-US" altLang="en-US" dirty="0">
                <a:latin typeface="Times New Roman" panose="02020603050405020304" pitchFamily="18" charset="0"/>
              </a:rPr>
              <a:t> </a:t>
            </a:r>
            <a:r>
              <a:rPr lang="en-US" altLang="en-US" dirty="0" err="1">
                <a:latin typeface="Times New Roman" panose="02020603050405020304" pitchFamily="18" charset="0"/>
              </a:rPr>
              <a:t>unutar</a:t>
            </a:r>
            <a:r>
              <a:rPr lang="en-US" altLang="en-US" dirty="0">
                <a:latin typeface="Times New Roman" panose="02020603050405020304" pitchFamily="18" charset="0"/>
              </a:rPr>
              <a:t> </a:t>
            </a:r>
            <a:r>
              <a:rPr lang="bs-Latn-BA" altLang="en-US" dirty="0">
                <a:latin typeface="Times New Roman" panose="02020603050405020304" pitchFamily="18" charset="0"/>
              </a:rPr>
              <a:t>ugovornog organa</a:t>
            </a:r>
          </a:p>
          <a:p>
            <a:pPr lvl="1" algn="just" fontAlgn="auto">
              <a:spcAft>
                <a:spcPts val="0"/>
              </a:spcAft>
              <a:buFont typeface="Wingdings" panose="05000000000000000000" pitchFamily="2" charset="2"/>
              <a:buChar char="Ø"/>
              <a:defRPr/>
            </a:pPr>
            <a:endParaRPr lang="bs-Latn-BA" altLang="en-US" dirty="0">
              <a:latin typeface="Times New Roman" panose="02020603050405020304" pitchFamily="18" charset="0"/>
            </a:endParaRPr>
          </a:p>
          <a:p>
            <a:pPr marL="0" lvl="1" indent="0" algn="just" fontAlgn="auto">
              <a:spcAft>
                <a:spcPts val="0"/>
              </a:spcAft>
              <a:buFont typeface="Arial" panose="020B0604020202020204" pitchFamily="34" charset="0"/>
              <a:buNone/>
              <a:defRPr/>
            </a:pPr>
            <a:r>
              <a:rPr lang="bs-Latn-BA" altLang="en-US" dirty="0">
                <a:latin typeface="Times New Roman" panose="02020603050405020304" pitchFamily="18" charset="0"/>
              </a:rPr>
              <a:t>Problemi na relaciji: službenik za JN – tehnička osoba/korisnik</a:t>
            </a:r>
            <a:endParaRPr lang="en-US" altLang="en-US" dirty="0">
              <a:latin typeface="Times New Roman" panose="02020603050405020304" pitchFamily="18" charset="0"/>
            </a:endParaRPr>
          </a:p>
          <a:p>
            <a:pPr fontAlgn="auto">
              <a:spcAft>
                <a:spcPts val="0"/>
              </a:spcAft>
              <a:defRPr/>
            </a:pPr>
            <a:endParaRPr lang="bs-Latn-BA" altLang="en-US" sz="2400" dirty="0">
              <a:latin typeface="Times New Roman" panose="02020603050405020304" pitchFamily="18" charset="0"/>
            </a:endParaRPr>
          </a:p>
          <a:p>
            <a:pPr fontAlgn="auto">
              <a:spcAft>
                <a:spcPts val="0"/>
              </a:spcAft>
              <a:defRPr/>
            </a:pP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1727469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xmlns="" id="{D50207D2-C2C9-4220-8702-4B41F72677B1}"/>
              </a:ext>
            </a:extLst>
          </p:cNvPr>
          <p:cNvSpPr>
            <a:spLocks noGrp="1" noChangeArrowheads="1"/>
          </p:cNvSpPr>
          <p:nvPr>
            <p:ph type="title" idx="4294967295"/>
          </p:nvPr>
        </p:nvSpPr>
        <p:spPr bwMode="auto">
          <a:xfrm>
            <a:off x="533400" y="1354138"/>
            <a:ext cx="7696200" cy="7064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bs-Latn-BA" altLang="en-US" sz="3200" b="1" dirty="0">
                <a:solidFill>
                  <a:srgbClr val="000000"/>
                </a:solidFill>
                <a:latin typeface="Times New Roman" panose="02020603050405020304" pitchFamily="18" charset="0"/>
              </a:rPr>
              <a:t>Tehničke specifikacije</a:t>
            </a:r>
            <a:endParaRPr lang="en-US" altLang="en-US" sz="2100" dirty="0">
              <a:latin typeface="Times New Roman" panose="02020603050405020304" pitchFamily="18" charset="0"/>
            </a:endParaRPr>
          </a:p>
        </p:txBody>
      </p:sp>
      <p:sp>
        <p:nvSpPr>
          <p:cNvPr id="33795" name="Rectangle 3">
            <a:extLst>
              <a:ext uri="{FF2B5EF4-FFF2-40B4-BE49-F238E27FC236}">
                <a16:creationId xmlns:a16="http://schemas.microsoft.com/office/drawing/2014/main" xmlns="" id="{EB979E50-466A-4CB6-92F4-8197684468A2}"/>
              </a:ext>
            </a:extLst>
          </p:cNvPr>
          <p:cNvSpPr>
            <a:spLocks noGrp="1" noChangeArrowheads="1"/>
          </p:cNvSpPr>
          <p:nvPr>
            <p:ph idx="4294967295"/>
          </p:nvPr>
        </p:nvSpPr>
        <p:spPr>
          <a:xfrm>
            <a:off x="381000" y="2052027"/>
            <a:ext cx="7696200" cy="4681538"/>
          </a:xfrm>
          <a:prstGeom prst="rect">
            <a:avLst/>
          </a:prstGeom>
        </p:spPr>
        <p:txBody>
          <a:bodyPr>
            <a:normAutofit/>
          </a:bodyPr>
          <a:lstStyle/>
          <a:p>
            <a:pPr algn="just" fontAlgn="auto">
              <a:spcAft>
                <a:spcPts val="0"/>
              </a:spcAft>
              <a:buFont typeface="Wingdings" panose="05000000000000000000" pitchFamily="2" charset="2"/>
              <a:buChar char="Ø"/>
              <a:defRPr/>
            </a:pPr>
            <a:endParaRPr lang="bs-Latn-BA" altLang="en-US" sz="2000" dirty="0">
              <a:latin typeface="Times New Roman" panose="02020603050405020304" pitchFamily="18" charset="0"/>
            </a:endParaRPr>
          </a:p>
          <a:p>
            <a:pPr algn="just" fontAlgn="auto">
              <a:spcAft>
                <a:spcPts val="0"/>
              </a:spcAft>
              <a:buFont typeface="Wingdings" panose="05000000000000000000" pitchFamily="2" charset="2"/>
              <a:buChar char="Ø"/>
              <a:defRPr/>
            </a:pPr>
            <a:r>
              <a:rPr lang="en-US" altLang="en-US" sz="2000" dirty="0">
                <a:latin typeface="Times New Roman" panose="02020603050405020304" pitchFamily="18" charset="0"/>
              </a:rPr>
              <a:t>Ni</a:t>
            </a:r>
            <a:r>
              <a:rPr lang="bs-Latn-BA" altLang="en-US" sz="2000" dirty="0">
                <a:latin typeface="Times New Roman" panose="02020603050405020304" pitchFamily="18" charset="0"/>
              </a:rPr>
              <a:t>š</a:t>
            </a:r>
            <a:r>
              <a:rPr lang="en-US" altLang="en-US" sz="2000" dirty="0">
                <a:latin typeface="Times New Roman" panose="02020603050405020304" pitchFamily="18" charset="0"/>
              </a:rPr>
              <a:t>ta se “ne </a:t>
            </a:r>
            <a:r>
              <a:rPr lang="en-US" altLang="en-US" sz="2000" dirty="0" err="1">
                <a:latin typeface="Times New Roman" panose="02020603050405020304" pitchFamily="18" charset="0"/>
              </a:rPr>
              <a:t>pretpostavlja</a:t>
            </a:r>
            <a:r>
              <a:rPr lang="en-US" altLang="en-US" sz="2000" dirty="0">
                <a:latin typeface="Times New Roman" panose="02020603050405020304" pitchFamily="18" charset="0"/>
              </a:rPr>
              <a:t>”</a:t>
            </a:r>
          </a:p>
          <a:p>
            <a:pPr algn="just" fontAlgn="auto">
              <a:spcAft>
                <a:spcPts val="0"/>
              </a:spcAft>
              <a:buFont typeface="Wingdings" panose="05000000000000000000" pitchFamily="2" charset="2"/>
              <a:buChar char="Ø"/>
              <a:defRPr/>
            </a:pPr>
            <a:r>
              <a:rPr lang="en-US" altLang="en-US" sz="2000" dirty="0" err="1">
                <a:latin typeface="Times New Roman" panose="02020603050405020304" pitchFamily="18" charset="0"/>
              </a:rPr>
              <a:t>Preciznost</a:t>
            </a:r>
            <a:r>
              <a:rPr lang="en-US" altLang="en-US" sz="2000" dirty="0">
                <a:latin typeface="Times New Roman" panose="02020603050405020304" pitchFamily="18" charset="0"/>
              </a:rPr>
              <a:t> je </a:t>
            </a:r>
            <a:r>
              <a:rPr lang="en-US" altLang="en-US" sz="2000" dirty="0" err="1">
                <a:latin typeface="Times New Roman" panose="02020603050405020304" pitchFamily="18" charset="0"/>
              </a:rPr>
              <a:t>imperativ</a:t>
            </a:r>
            <a:r>
              <a:rPr lang="bs-Latn-BA" altLang="en-US" sz="2000" dirty="0">
                <a:latin typeface="Times New Roman" panose="02020603050405020304" pitchFamily="18" charset="0"/>
              </a:rPr>
              <a:t> - </a:t>
            </a:r>
            <a:r>
              <a:rPr lang="en-US" altLang="en-US" sz="2000" dirty="0" err="1">
                <a:latin typeface="Times New Roman" panose="02020603050405020304" pitchFamily="18" charset="0"/>
              </a:rPr>
              <a:t>naoko</a:t>
            </a:r>
            <a:r>
              <a:rPr lang="en-US" altLang="en-US" sz="2000" dirty="0">
                <a:latin typeface="Times New Roman" panose="02020603050405020304" pitchFamily="18" charset="0"/>
              </a:rPr>
              <a:t> male </a:t>
            </a:r>
            <a:r>
              <a:rPr lang="en-US" altLang="en-US" sz="2000" dirty="0" err="1">
                <a:latin typeface="Times New Roman" panose="02020603050405020304" pitchFamily="18" charset="0"/>
              </a:rPr>
              <a:t>gre</a:t>
            </a:r>
            <a:r>
              <a:rPr lang="bs-Latn-BA" altLang="en-US" sz="2000" dirty="0">
                <a:latin typeface="Times New Roman" panose="02020603050405020304" pitchFamily="18" charset="0"/>
              </a:rPr>
              <a:t>š</a:t>
            </a:r>
            <a:r>
              <a:rPr lang="en-US" altLang="en-US" sz="2000" dirty="0" err="1">
                <a:latin typeface="Times New Roman" panose="02020603050405020304" pitchFamily="18" charset="0"/>
              </a:rPr>
              <a:t>ke</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mogu</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ugroziti</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cijel</a:t>
            </a:r>
            <a:r>
              <a:rPr lang="bs-Latn-BA" altLang="en-US" sz="2000" dirty="0">
                <a:latin typeface="Times New Roman" panose="02020603050405020304" pitchFamily="18" charset="0"/>
              </a:rPr>
              <a:t>u nabavku</a:t>
            </a:r>
            <a:endParaRPr lang="en-US" altLang="en-US" sz="2000" dirty="0">
              <a:latin typeface="Times New Roman" panose="02020603050405020304" pitchFamily="18" charset="0"/>
            </a:endParaRPr>
          </a:p>
          <a:p>
            <a:pPr algn="just" fontAlgn="auto">
              <a:spcAft>
                <a:spcPts val="0"/>
              </a:spcAft>
              <a:buFont typeface="Wingdings" panose="05000000000000000000" pitchFamily="2" charset="2"/>
              <a:buChar char="Ø"/>
              <a:defRPr/>
            </a:pPr>
            <a:r>
              <a:rPr lang="bs-Latn-BA" altLang="en-US" sz="2000" dirty="0">
                <a:latin typeface="Times New Roman" panose="02020603050405020304" pitchFamily="18" charset="0"/>
              </a:rPr>
              <a:t>Ne koristiti </a:t>
            </a:r>
            <a:r>
              <a:rPr lang="en-US" altLang="en-US" sz="2000" dirty="0" err="1">
                <a:latin typeface="Times New Roman" panose="02020603050405020304" pitchFamily="18" charset="0"/>
              </a:rPr>
              <a:t>rije</a:t>
            </a:r>
            <a:r>
              <a:rPr lang="bs-Latn-BA" altLang="en-US" sz="2000" dirty="0">
                <a:latin typeface="Times New Roman" panose="02020603050405020304" pitchFamily="18" charset="0"/>
              </a:rPr>
              <a:t>č</a:t>
            </a:r>
            <a:r>
              <a:rPr lang="en-US" altLang="en-US" sz="2000" dirty="0">
                <a:latin typeface="Times New Roman" panose="02020603050405020304" pitchFamily="18" charset="0"/>
              </a:rPr>
              <a:t>i:</a:t>
            </a:r>
          </a:p>
          <a:p>
            <a:pPr lvl="1" fontAlgn="auto">
              <a:spcAft>
                <a:spcPts val="0"/>
              </a:spcAft>
              <a:defRPr/>
            </a:pPr>
            <a:r>
              <a:rPr lang="en-US" altLang="en-US" dirty="0">
                <a:latin typeface="Times New Roman" panose="02020603050405020304" pitchFamily="18" charset="0"/>
              </a:rPr>
              <a:t>Mo</a:t>
            </a:r>
            <a:r>
              <a:rPr lang="bs-Latn-BA" altLang="en-US" dirty="0">
                <a:latin typeface="Times New Roman" panose="02020603050405020304" pitchFamily="18" charset="0"/>
              </a:rPr>
              <a:t>ž</a:t>
            </a:r>
            <a:r>
              <a:rPr lang="en-US" altLang="en-US" dirty="0">
                <a:latin typeface="Times New Roman" panose="02020603050405020304" pitchFamily="18" charset="0"/>
              </a:rPr>
              <a:t>da</a:t>
            </a:r>
            <a:r>
              <a:rPr lang="bs-Latn-BA" altLang="en-US" dirty="0">
                <a:latin typeface="Times New Roman" panose="02020603050405020304" pitchFamily="18" charset="0"/>
              </a:rPr>
              <a:t>,</a:t>
            </a:r>
            <a:endParaRPr lang="en-US" altLang="en-US" dirty="0">
              <a:latin typeface="Times New Roman" panose="02020603050405020304" pitchFamily="18" charset="0"/>
            </a:endParaRPr>
          </a:p>
          <a:p>
            <a:pPr lvl="1" fontAlgn="auto">
              <a:spcAft>
                <a:spcPts val="0"/>
              </a:spcAft>
              <a:defRPr/>
            </a:pPr>
            <a:r>
              <a:rPr lang="en-US" altLang="en-US" dirty="0" err="1">
                <a:latin typeface="Times New Roman" panose="02020603050405020304" pitchFamily="18" charset="0"/>
              </a:rPr>
              <a:t>Normalno</a:t>
            </a:r>
            <a:r>
              <a:rPr lang="bs-Latn-BA" altLang="en-US" dirty="0">
                <a:latin typeface="Times New Roman" panose="02020603050405020304" pitchFamily="18" charset="0"/>
              </a:rPr>
              <a:t>,</a:t>
            </a:r>
            <a:endParaRPr lang="en-US" altLang="en-US" dirty="0">
              <a:latin typeface="Times New Roman" panose="02020603050405020304" pitchFamily="18" charset="0"/>
            </a:endParaRPr>
          </a:p>
          <a:p>
            <a:pPr lvl="1" fontAlgn="auto">
              <a:spcAft>
                <a:spcPts val="0"/>
              </a:spcAft>
              <a:defRPr/>
            </a:pPr>
            <a:r>
              <a:rPr lang="en-US" altLang="en-US" dirty="0" err="1">
                <a:latin typeface="Times New Roman" panose="02020603050405020304" pitchFamily="18" charset="0"/>
              </a:rPr>
              <a:t>Otprilike</a:t>
            </a:r>
            <a:r>
              <a:rPr lang="bs-Latn-BA" altLang="en-US" dirty="0">
                <a:latin typeface="Times New Roman" panose="02020603050405020304" pitchFamily="18" charset="0"/>
              </a:rPr>
              <a:t>,</a:t>
            </a:r>
          </a:p>
          <a:p>
            <a:pPr lvl="1" fontAlgn="auto">
              <a:spcAft>
                <a:spcPts val="0"/>
              </a:spcAft>
              <a:defRPr/>
            </a:pPr>
            <a:r>
              <a:rPr lang="bs-Latn-BA" altLang="en-US" dirty="0">
                <a:latin typeface="Times New Roman" panose="02020603050405020304" pitchFamily="18" charset="0"/>
              </a:rPr>
              <a:t>Slično,</a:t>
            </a:r>
          </a:p>
          <a:p>
            <a:pPr lvl="1" fontAlgn="auto">
              <a:spcAft>
                <a:spcPts val="0"/>
              </a:spcAft>
              <a:defRPr/>
            </a:pPr>
            <a:r>
              <a:rPr lang="bs-Latn-BA" altLang="en-US" dirty="0">
                <a:latin typeface="Times New Roman" panose="02020603050405020304" pitchFamily="18" charset="0"/>
              </a:rPr>
              <a:t>Cca,</a:t>
            </a:r>
            <a:endParaRPr lang="en-US" altLang="en-US" dirty="0">
              <a:latin typeface="Times New Roman" panose="02020603050405020304" pitchFamily="18" charset="0"/>
            </a:endParaRPr>
          </a:p>
          <a:p>
            <a:pPr lvl="1" fontAlgn="auto">
              <a:spcAft>
                <a:spcPts val="0"/>
              </a:spcAft>
              <a:defRPr/>
            </a:pPr>
            <a:r>
              <a:rPr lang="en-US" altLang="en-US" dirty="0">
                <a:latin typeface="Times New Roman" panose="02020603050405020304" pitchFamily="18" charset="0"/>
              </a:rPr>
              <a:t>Po </a:t>
            </a:r>
            <a:r>
              <a:rPr lang="en-US" altLang="en-US" dirty="0" err="1">
                <a:latin typeface="Times New Roman" panose="02020603050405020304" pitchFamily="18" charset="0"/>
              </a:rPr>
              <a:t>mogu</a:t>
            </a:r>
            <a:r>
              <a:rPr lang="bs-Latn-BA" altLang="en-US" dirty="0">
                <a:latin typeface="Times New Roman" panose="02020603050405020304" pitchFamily="18" charset="0"/>
              </a:rPr>
              <a:t>ć</a:t>
            </a:r>
            <a:r>
              <a:rPr lang="en-US" altLang="en-US" dirty="0" err="1">
                <a:latin typeface="Times New Roman" panose="02020603050405020304" pitchFamily="18" charset="0"/>
              </a:rPr>
              <a:t>nosti</a:t>
            </a:r>
            <a:r>
              <a:rPr lang="bs-Latn-BA" altLang="en-US" dirty="0">
                <a:latin typeface="Times New Roman" panose="02020603050405020304" pitchFamily="18" charset="0"/>
              </a:rPr>
              <a:t>,</a:t>
            </a:r>
            <a:r>
              <a:rPr lang="en-US" altLang="en-US" dirty="0">
                <a:latin typeface="Times New Roman" panose="02020603050405020304" pitchFamily="18" charset="0"/>
              </a:rPr>
              <a:t>…</a:t>
            </a:r>
            <a:endParaRPr lang="bs-Latn-BA" altLang="en-US" dirty="0">
              <a:latin typeface="Times New Roman" panose="02020603050405020304" pitchFamily="18" charset="0"/>
            </a:endParaRPr>
          </a:p>
          <a:p>
            <a:pPr marL="357188" lvl="1" indent="-357188" fontAlgn="auto">
              <a:spcAft>
                <a:spcPts val="0"/>
              </a:spcAft>
              <a:buFont typeface="Wingdings" panose="05000000000000000000" pitchFamily="2" charset="2"/>
              <a:buChar char="Ø"/>
              <a:defRPr/>
            </a:pPr>
            <a:r>
              <a:rPr lang="bs-Latn-BA" altLang="en-US" dirty="0">
                <a:latin typeface="Times New Roman" panose="02020603050405020304" pitchFamily="18" charset="0"/>
              </a:rPr>
              <a:t>Dozvoliti odstupanje (+/-) kade je to moguće</a:t>
            </a:r>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081940223"/>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5184814A-9ECF-40A1-8E7D-18C8CCF2136A}" vid="{16CD00C5-D280-42CC-A04D-524917EA95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USAID JP PowerPoint_template</Template>
  <TotalTime>6</TotalTime>
  <Words>596</Words>
  <Application>Microsoft Office PowerPoint</Application>
  <PresentationFormat>On-screen Show (4:3)</PresentationFormat>
  <Paragraphs>85</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Times</vt:lpstr>
      <vt:lpstr>Times New Roman</vt:lpstr>
      <vt:lpstr>Wingdings</vt:lpstr>
      <vt:lpstr>Blank</vt:lpstr>
      <vt:lpstr>PowerPoint Presentation</vt:lpstr>
      <vt:lpstr>Tehničke specifikacije</vt:lpstr>
      <vt:lpstr>Tehničke specifikacije</vt:lpstr>
      <vt:lpstr>Tehničke specifikacije</vt:lpstr>
      <vt:lpstr>Tehničke specifikacije</vt:lpstr>
      <vt:lpstr>Tehničke specifikacije</vt:lpstr>
      <vt:lpstr>Tehničke specifikacije</vt:lpstr>
      <vt:lpstr>Tehničke specifikacije</vt:lpstr>
      <vt:lpstr>Tehničke specifikacije</vt:lpstr>
      <vt:lpstr>Tehničke specifikacije</vt:lpstr>
      <vt:lpstr>PowerPoint Presentation</vt:lpstr>
    </vt:vector>
  </TitlesOfParts>
  <Company>JDG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Maja Kapetanović</dc:creator>
  <cp:lastModifiedBy>Maja Kapetanović</cp:lastModifiedBy>
  <cp:revision>2</cp:revision>
  <cp:lastPrinted>2004-09-30T16:41:33Z</cp:lastPrinted>
  <dcterms:created xsi:type="dcterms:W3CDTF">2018-03-19T16:22:44Z</dcterms:created>
  <dcterms:modified xsi:type="dcterms:W3CDTF">2018-03-26T10:32:33Z</dcterms:modified>
</cp:coreProperties>
</file>