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260" autoAdjust="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4C11-9B67-4137-8348-0F802A06DF7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FA3A-701D-4E2A-9A71-52D372104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FA3A-701D-4E2A-9A71-52D372104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FA3A-701D-4E2A-9A71-52D372104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FA3A-701D-4E2A-9A71-52D372104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3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2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0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2545F9-9911-4619-A2D6-0484839B4A0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5148D79-53EF-404F-B3BE-0E8CD16C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Diskriminacija po osnovu dobi i vjere – praksa ESLJP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382" y="4777380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bs-Latn-BA" dirty="0" smtClean="0"/>
              <a:t>Sevima Sali-Terzić</a:t>
            </a:r>
          </a:p>
          <a:p>
            <a:endParaRPr lang="bs-Latn-BA" dirty="0"/>
          </a:p>
          <a:p>
            <a:r>
              <a:rPr lang="bs-Latn-BA" dirty="0" smtClean="0"/>
              <a:t>Mart </a:t>
            </a:r>
            <a:r>
              <a:rPr lang="bs-Latn-BA" dirty="0" smtClean="0"/>
              <a:t>201</a:t>
            </a:r>
            <a:r>
              <a:rPr lang="en-US" smtClean="0"/>
              <a:t>8</a:t>
            </a:r>
            <a:r>
              <a:rPr lang="bs-Latn-BA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065" y="530298"/>
            <a:ext cx="2613184" cy="19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Diskriminacija po osnovu dobi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Različit tretman po osnovu starosti žrtve – „dob“ je uključena u pojam „drugi status“</a:t>
            </a:r>
          </a:p>
          <a:p>
            <a:r>
              <a:rPr lang="bs-Latn-BA" dirty="0" smtClean="0"/>
              <a:t>Schwizgebel protiv Švicarske (br. 25762/07): odbijena dozvola za usvojenje djeteta zbog godina starosti koje su prelazile maksimum propisan zakonom za usvojitelja, ali i zbog razlike u godinama između usvojitelja i usvojenika</a:t>
            </a:r>
          </a:p>
          <a:p>
            <a:r>
              <a:rPr lang="bs-Latn-BA" dirty="0" smtClean="0"/>
              <a:t>T. </a:t>
            </a:r>
            <a:r>
              <a:rPr lang="bs-Latn-BA" dirty="0"/>
              <a:t>protiv </a:t>
            </a:r>
            <a:r>
              <a:rPr lang="bs-Latn-BA" dirty="0" smtClean="0"/>
              <a:t>UK (24724/94) i V. </a:t>
            </a:r>
            <a:r>
              <a:rPr lang="bs-Latn-BA" dirty="0"/>
              <a:t>protiv </a:t>
            </a:r>
            <a:r>
              <a:rPr lang="bs-Latn-BA" dirty="0" smtClean="0"/>
              <a:t>UK (24888/94) : krivično osuđeni za otmicu i ubistvo dvogodišnjeg djeteta; u vrijeme suđenja su imali po 10 godina</a:t>
            </a:r>
          </a:p>
          <a:p>
            <a:r>
              <a:rPr lang="bs-Latn-BA" dirty="0" smtClean="0"/>
              <a:t>D.G. protiv Irske (39474/98) i Bouamar protiv Belgije (9106/80)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46" y="4979004"/>
            <a:ext cx="1320114" cy="1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>Diskriminacija po osnovu vjere/uvjerenja</a:t>
            </a:r>
            <a:r>
              <a:rPr lang="en-US" dirty="0"/>
              <a:t/>
            </a:r>
            <a:br>
              <a:rPr lang="en-US" dirty="0"/>
            </a:b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Vjera/uvjerenje kao osnov diskriminacije, za razliku od „dobi“ je sadržano u pravu na slobodu vjere/uvjerenja iz člana 9 EK</a:t>
            </a:r>
          </a:p>
          <a:p>
            <a:r>
              <a:rPr lang="bs-Latn-BA" dirty="0" smtClean="0"/>
              <a:t>Thlimmenos protiv Grčke – odbijanje registracije aplikanta kao certificiranog računovođe na osnovu njegove ranije osude zbog „prigovora savjesti“ - kršenje</a:t>
            </a:r>
          </a:p>
          <a:p>
            <a:r>
              <a:rPr lang="bs-Latn-BA" dirty="0" smtClean="0"/>
              <a:t>Grželak </a:t>
            </a:r>
            <a:r>
              <a:rPr lang="bs-Latn-BA" dirty="0"/>
              <a:t>protiv </a:t>
            </a:r>
            <a:r>
              <a:rPr lang="bs-Latn-BA" dirty="0" smtClean="0"/>
              <a:t>Poljske – Propust da se učeniku koji nije pohađao časove vjeronauke da pohađa časove etike i da mu se te ocjene uzmu u obzir</a:t>
            </a:r>
            <a:r>
              <a:rPr lang="bs-Latn-BA" dirty="0"/>
              <a:t> </a:t>
            </a:r>
            <a:r>
              <a:rPr lang="bs-Latn-BA" dirty="0" smtClean="0"/>
              <a:t>– kršenje</a:t>
            </a:r>
          </a:p>
          <a:p>
            <a:r>
              <a:rPr lang="bs-Latn-BA" dirty="0" smtClean="0"/>
              <a:t>Jehovini svjedoci u Austriji </a:t>
            </a:r>
            <a:r>
              <a:rPr lang="bs-Latn-BA" dirty="0"/>
              <a:t>protiv </a:t>
            </a:r>
            <a:r>
              <a:rPr lang="bs-Latn-BA" dirty="0" smtClean="0"/>
              <a:t>Austrije – različit tretman u primjeni zakona koji reguliše zapošljavanje stranaca i oslobođenje od poreza kakvo uživaju i priznate vjerske zajednice – nema kršenja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8" y="3126881"/>
            <a:ext cx="1786159" cy="23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76" y="627679"/>
            <a:ext cx="8761413" cy="706964"/>
          </a:xfrm>
        </p:spPr>
        <p:txBody>
          <a:bodyPr/>
          <a:lstStyle/>
          <a:p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Diskriminacija po osnovu vjere/uvjerenja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sz="2400" dirty="0" smtClean="0"/>
              <a:t>Ako država omogući neka druga prava koja ulaze u širi opseg člana 9, to mora učiniti bez diskriminacije – Savez crkava „Riječ života“ i dr. v. Hrvatske</a:t>
            </a:r>
          </a:p>
          <a:p>
            <a:pPr lvl="1"/>
            <a:endParaRPr lang="bs-Latn-BA" dirty="0" smtClean="0"/>
          </a:p>
          <a:p>
            <a:pPr lvl="1"/>
            <a:r>
              <a:rPr lang="bs-Latn-BA" sz="2000" dirty="0" smtClean="0"/>
              <a:t>Pravo na ispoljavanje vjere podučavanjem, koje je garantovano čl. 9 st. 1 EK, prema stavu ES ne znači obavezu države da dozvoli vjersku poduku u javnim školama i vrtićima. Također, država nema obavezu priznati iste efekte braka zaključenog prema vjerskim pravilima kao one koje ima civilni brak</a:t>
            </a:r>
          </a:p>
          <a:p>
            <a:pPr lvl="1"/>
            <a:r>
              <a:rPr lang="bs-Latn-BA" sz="2000" dirty="0" smtClean="0"/>
              <a:t>Ali, kada država prizna neka dodatna prava u okviru nekog od garantovanih prava, onda se član 14 primjenjuje i u odnosu na da dodatna prava.</a:t>
            </a:r>
          </a:p>
          <a:p>
            <a:pPr lvl="1"/>
            <a:endParaRPr lang="bs-Latn-BA" dirty="0" smtClean="0"/>
          </a:p>
          <a:p>
            <a:pPr lvl="1"/>
            <a:endParaRPr lang="bs-Latn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173" y="3805247"/>
            <a:ext cx="1851290" cy="18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</TotalTime>
  <Words>336</Words>
  <Application>Microsoft Office PowerPoint</Application>
  <PresentationFormat>Widescreen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 Boardroom</vt:lpstr>
      <vt:lpstr>Diskriminacija po osnovu dobi i vjere – praksa ESLJP</vt:lpstr>
      <vt:lpstr>Diskriminacija po osnovu dobi</vt:lpstr>
      <vt:lpstr>  Diskriminacija po osnovu vjere/uvjerenja  </vt:lpstr>
      <vt:lpstr> Diskriminacija po osnovu vjere/uvjerenja</vt:lpstr>
    </vt:vector>
  </TitlesOfParts>
  <Company>SCCM01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Diskriminacija po osnovu dobi i vjere – praksa ESLJP</dc:title>
  <dc:creator>Sevima Sali-Terzic</dc:creator>
  <cp:lastModifiedBy>hp</cp:lastModifiedBy>
  <cp:revision>29</cp:revision>
  <dcterms:created xsi:type="dcterms:W3CDTF">2016-10-27T12:35:16Z</dcterms:created>
  <dcterms:modified xsi:type="dcterms:W3CDTF">2018-03-21T08:36:17Z</dcterms:modified>
</cp:coreProperties>
</file>