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9"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92" r:id="rId20"/>
    <p:sldId id="293" r:id="rId21"/>
    <p:sldId id="275" r:id="rId22"/>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4660"/>
  </p:normalViewPr>
  <p:slideViewPr>
    <p:cSldViewPr snapToGrid="0">
      <p:cViewPr varScale="1">
        <p:scale>
          <a:sx n="66" d="100"/>
          <a:sy n="66" d="100"/>
        </p:scale>
        <p:origin x="644"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2BB4CB-A08F-4957-AA94-716C3593DE9E}" type="datetimeFigureOut">
              <a:rPr lang="hr-HR" smtClean="0"/>
              <a:t>19.3.2018.</a:t>
            </a:fld>
            <a:endParaRPr lang="hr-H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1C1650-0264-44D3-8CEF-3C8BEBEF2DAC}" type="slidenum">
              <a:rPr lang="hr-HR" smtClean="0"/>
              <a:t>‹#›</a:t>
            </a:fld>
            <a:endParaRPr lang="hr-HR"/>
          </a:p>
        </p:txBody>
      </p:sp>
    </p:spTree>
    <p:extLst>
      <p:ext uri="{BB962C8B-B14F-4D97-AF65-F5344CB8AC3E}">
        <p14:creationId xmlns:p14="http://schemas.microsoft.com/office/powerpoint/2010/main" val="1747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941C1650-0264-44D3-8CEF-3C8BEBEF2DAC}" type="slidenum">
              <a:rPr lang="hr-HR" smtClean="0"/>
              <a:t>1</a:t>
            </a:fld>
            <a:endParaRPr lang="hr-HR"/>
          </a:p>
        </p:txBody>
      </p:sp>
    </p:spTree>
    <p:extLst>
      <p:ext uri="{BB962C8B-B14F-4D97-AF65-F5344CB8AC3E}">
        <p14:creationId xmlns:p14="http://schemas.microsoft.com/office/powerpoint/2010/main" val="1533083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6C62DE7-29B6-4F64-B82F-4BEF15709B2F}" type="datetimeFigureOut">
              <a:rPr lang="hr-HR" smtClean="0"/>
              <a:t>19.3.2018.</a:t>
            </a:fld>
            <a:endParaRPr lang="hr-HR"/>
          </a:p>
        </p:txBody>
      </p:sp>
      <p:sp>
        <p:nvSpPr>
          <p:cNvPr id="5" name="Footer Placeholder 4"/>
          <p:cNvSpPr>
            <a:spLocks noGrp="1"/>
          </p:cNvSpPr>
          <p:nvPr>
            <p:ph type="ftr" sz="quarter" idx="11"/>
          </p:nvPr>
        </p:nvSpPr>
        <p:spPr/>
        <p:txBody>
          <a:bodyPr/>
          <a:lstStyle/>
          <a:p>
            <a:endParaRPr lang="hr-H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2321345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C62DE7-29B6-4F64-B82F-4BEF15709B2F}" type="datetimeFigureOut">
              <a:rPr lang="hr-HR" smtClean="0"/>
              <a:t>19.3.2018.</a:t>
            </a:fld>
            <a:endParaRPr lang="hr-HR"/>
          </a:p>
        </p:txBody>
      </p:sp>
      <p:sp>
        <p:nvSpPr>
          <p:cNvPr id="5" name="Footer Placeholder 4"/>
          <p:cNvSpPr>
            <a:spLocks noGrp="1"/>
          </p:cNvSpPr>
          <p:nvPr>
            <p:ph type="ftr" sz="quarter" idx="11"/>
          </p:nvPr>
        </p:nvSpPr>
        <p:spPr/>
        <p:txBody>
          <a:bodyPr/>
          <a:lstStyle/>
          <a:p>
            <a:endParaRPr lang="hr-H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2286435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C62DE7-29B6-4F64-B82F-4BEF15709B2F}" type="datetimeFigureOut">
              <a:rPr lang="hr-HR" smtClean="0"/>
              <a:t>19.3.2018.</a:t>
            </a:fld>
            <a:endParaRPr lang="hr-HR"/>
          </a:p>
        </p:txBody>
      </p:sp>
      <p:sp>
        <p:nvSpPr>
          <p:cNvPr id="5" name="Footer Placeholder 4"/>
          <p:cNvSpPr>
            <a:spLocks noGrp="1"/>
          </p:cNvSpPr>
          <p:nvPr>
            <p:ph type="ftr" sz="quarter" idx="11"/>
          </p:nvPr>
        </p:nvSpPr>
        <p:spPr/>
        <p:txBody>
          <a:bodyPr/>
          <a:lstStyle/>
          <a:p>
            <a:endParaRPr lang="hr-H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0B19C57-EF5E-4718-9137-1E766BFB3C34}" type="slidenum">
              <a:rPr lang="hr-HR" smtClean="0"/>
              <a:t>‹#›</a:t>
            </a:fld>
            <a:endParaRPr lang="hr-H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697886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6C62DE7-29B6-4F64-B82F-4BEF15709B2F}" type="datetimeFigureOut">
              <a:rPr lang="hr-HR" smtClean="0"/>
              <a:t>19.3.2018.</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11900336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6C62DE7-29B6-4F64-B82F-4BEF15709B2F}" type="datetimeFigureOut">
              <a:rPr lang="hr-HR" smtClean="0"/>
              <a:t>19.3.2018.</a:t>
            </a:fld>
            <a:endParaRPr lang="hr-HR"/>
          </a:p>
        </p:txBody>
      </p:sp>
      <p:sp>
        <p:nvSpPr>
          <p:cNvPr id="6" name="Footer Placeholder 5"/>
          <p:cNvSpPr>
            <a:spLocks noGrp="1"/>
          </p:cNvSpPr>
          <p:nvPr>
            <p:ph type="ftr" sz="quarter" idx="11"/>
          </p:nvPr>
        </p:nvSpPr>
        <p:spPr/>
        <p:txBody>
          <a:bodyPr/>
          <a:lstStyle/>
          <a:p>
            <a:endParaRPr lang="hr-H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0B19C57-EF5E-4718-9137-1E766BFB3C34}" type="slidenum">
              <a:rPr lang="hr-HR" smtClean="0"/>
              <a:t>‹#›</a:t>
            </a:fld>
            <a:endParaRPr lang="hr-H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249444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6C62DE7-29B6-4F64-B82F-4BEF15709B2F}" type="datetimeFigureOut">
              <a:rPr lang="hr-HR" smtClean="0"/>
              <a:t>19.3.2018.</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8186319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C62DE7-29B6-4F64-B82F-4BEF15709B2F}" type="datetimeFigureOut">
              <a:rPr lang="hr-HR" smtClean="0"/>
              <a:t>19.3.2018.</a:t>
            </a:fld>
            <a:endParaRPr lang="hr-HR"/>
          </a:p>
        </p:txBody>
      </p:sp>
      <p:sp>
        <p:nvSpPr>
          <p:cNvPr id="5" name="Footer Placeholder 4"/>
          <p:cNvSpPr>
            <a:spLocks noGrp="1"/>
          </p:cNvSpPr>
          <p:nvPr>
            <p:ph type="ftr" sz="quarter" idx="11"/>
          </p:nvPr>
        </p:nvSpPr>
        <p:spPr/>
        <p:txBody>
          <a:bodyPr/>
          <a:lstStyle/>
          <a:p>
            <a:endParaRPr lang="hr-H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610891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C62DE7-29B6-4F64-B82F-4BEF15709B2F}" type="datetimeFigureOut">
              <a:rPr lang="hr-HR" smtClean="0"/>
              <a:t>19.3.2018.</a:t>
            </a:fld>
            <a:endParaRPr lang="hr-HR"/>
          </a:p>
        </p:txBody>
      </p:sp>
      <p:sp>
        <p:nvSpPr>
          <p:cNvPr id="5" name="Footer Placeholder 4"/>
          <p:cNvSpPr>
            <a:spLocks noGrp="1"/>
          </p:cNvSpPr>
          <p:nvPr>
            <p:ph type="ftr" sz="quarter" idx="11"/>
          </p:nvPr>
        </p:nvSpPr>
        <p:spPr/>
        <p:txBody>
          <a:bodyPr/>
          <a:lstStyle/>
          <a:p>
            <a:endParaRPr lang="hr-H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3606060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C62DE7-29B6-4F64-B82F-4BEF15709B2F}" type="datetimeFigureOut">
              <a:rPr lang="hr-HR" smtClean="0"/>
              <a:t>19.3.2018.</a:t>
            </a:fld>
            <a:endParaRPr lang="hr-HR"/>
          </a:p>
        </p:txBody>
      </p:sp>
      <p:sp>
        <p:nvSpPr>
          <p:cNvPr id="5" name="Footer Placeholder 4"/>
          <p:cNvSpPr>
            <a:spLocks noGrp="1"/>
          </p:cNvSpPr>
          <p:nvPr>
            <p:ph type="ftr" sz="quarter" idx="11"/>
          </p:nvPr>
        </p:nvSpPr>
        <p:spPr/>
        <p:txBody>
          <a:bodyPr/>
          <a:lstStyle/>
          <a:p>
            <a:endParaRPr lang="hr-H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2001704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C62DE7-29B6-4F64-B82F-4BEF15709B2F}" type="datetimeFigureOut">
              <a:rPr lang="hr-HR" smtClean="0"/>
              <a:t>19.3.2018.</a:t>
            </a:fld>
            <a:endParaRPr lang="hr-HR"/>
          </a:p>
        </p:txBody>
      </p:sp>
      <p:sp>
        <p:nvSpPr>
          <p:cNvPr id="5" name="Footer Placeholder 4"/>
          <p:cNvSpPr>
            <a:spLocks noGrp="1"/>
          </p:cNvSpPr>
          <p:nvPr>
            <p:ph type="ftr" sz="quarter" idx="11"/>
          </p:nvPr>
        </p:nvSpPr>
        <p:spPr/>
        <p:txBody>
          <a:bodyPr/>
          <a:lstStyle/>
          <a:p>
            <a:endParaRPr lang="hr-H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3971879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6C62DE7-29B6-4F64-B82F-4BEF15709B2F}" type="datetimeFigureOut">
              <a:rPr lang="hr-HR" smtClean="0"/>
              <a:t>19.3.2018.</a:t>
            </a:fld>
            <a:endParaRPr lang="hr-HR"/>
          </a:p>
        </p:txBody>
      </p:sp>
      <p:sp>
        <p:nvSpPr>
          <p:cNvPr id="6" name="Footer Placeholder 5"/>
          <p:cNvSpPr>
            <a:spLocks noGrp="1"/>
          </p:cNvSpPr>
          <p:nvPr>
            <p:ph type="ftr" sz="quarter" idx="11"/>
          </p:nvPr>
        </p:nvSpPr>
        <p:spPr/>
        <p:txBody>
          <a:bodyPr/>
          <a:lstStyle/>
          <a:p>
            <a:endParaRPr lang="hr-H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4264784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C62DE7-29B6-4F64-B82F-4BEF15709B2F}" type="datetimeFigureOut">
              <a:rPr lang="hr-HR" smtClean="0"/>
              <a:t>19.3.2018.</a:t>
            </a:fld>
            <a:endParaRPr lang="hr-HR"/>
          </a:p>
        </p:txBody>
      </p:sp>
      <p:sp>
        <p:nvSpPr>
          <p:cNvPr id="8" name="Footer Placeholder 7"/>
          <p:cNvSpPr>
            <a:spLocks noGrp="1"/>
          </p:cNvSpPr>
          <p:nvPr>
            <p:ph type="ftr" sz="quarter" idx="11"/>
          </p:nvPr>
        </p:nvSpPr>
        <p:spPr/>
        <p:txBody>
          <a:bodyPr/>
          <a:lstStyle/>
          <a:p>
            <a:endParaRPr lang="hr-H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3053543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6C62DE7-29B6-4F64-B82F-4BEF15709B2F}" type="datetimeFigureOut">
              <a:rPr lang="hr-HR" smtClean="0"/>
              <a:t>19.3.2018.</a:t>
            </a:fld>
            <a:endParaRPr lang="hr-HR"/>
          </a:p>
        </p:txBody>
      </p:sp>
      <p:sp>
        <p:nvSpPr>
          <p:cNvPr id="4" name="Footer Placeholder 3"/>
          <p:cNvSpPr>
            <a:spLocks noGrp="1"/>
          </p:cNvSpPr>
          <p:nvPr>
            <p:ph type="ftr" sz="quarter" idx="11"/>
          </p:nvPr>
        </p:nvSpPr>
        <p:spPr/>
        <p:txBody>
          <a:bodyPr/>
          <a:lstStyle/>
          <a:p>
            <a:endParaRPr lang="hr-H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3789675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C62DE7-29B6-4F64-B82F-4BEF15709B2F}" type="datetimeFigureOut">
              <a:rPr lang="hr-HR" smtClean="0"/>
              <a:t>19.3.2018.</a:t>
            </a:fld>
            <a:endParaRPr lang="hr-HR"/>
          </a:p>
        </p:txBody>
      </p:sp>
      <p:sp>
        <p:nvSpPr>
          <p:cNvPr id="3" name="Footer Placeholder 2"/>
          <p:cNvSpPr>
            <a:spLocks noGrp="1"/>
          </p:cNvSpPr>
          <p:nvPr>
            <p:ph type="ftr" sz="quarter" idx="11"/>
          </p:nvPr>
        </p:nvSpPr>
        <p:spPr/>
        <p:txBody>
          <a:bodyPr/>
          <a:lstStyle/>
          <a:p>
            <a:endParaRPr lang="hr-H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3419251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C62DE7-29B6-4F64-B82F-4BEF15709B2F}" type="datetimeFigureOut">
              <a:rPr lang="hr-HR" smtClean="0"/>
              <a:t>19.3.2018.</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3173377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C62DE7-29B6-4F64-B82F-4BEF15709B2F}" type="datetimeFigureOut">
              <a:rPr lang="hr-HR" smtClean="0"/>
              <a:t>19.3.2018.</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0B19C57-EF5E-4718-9137-1E766BFB3C34}" type="slidenum">
              <a:rPr lang="hr-HR" smtClean="0"/>
              <a:t>‹#›</a:t>
            </a:fld>
            <a:endParaRPr lang="hr-HR"/>
          </a:p>
        </p:txBody>
      </p:sp>
    </p:spTree>
    <p:extLst>
      <p:ext uri="{BB962C8B-B14F-4D97-AF65-F5344CB8AC3E}">
        <p14:creationId xmlns:p14="http://schemas.microsoft.com/office/powerpoint/2010/main" val="3863120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6C62DE7-29B6-4F64-B82F-4BEF15709B2F}" type="datetimeFigureOut">
              <a:rPr lang="hr-HR" smtClean="0"/>
              <a:t>19.3.2018.</a:t>
            </a:fld>
            <a:endParaRPr lang="hr-H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r-H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0B19C57-EF5E-4718-9137-1E766BFB3C34}" type="slidenum">
              <a:rPr lang="hr-HR" smtClean="0"/>
              <a:t>‹#›</a:t>
            </a:fld>
            <a:endParaRPr lang="hr-HR"/>
          </a:p>
        </p:txBody>
      </p:sp>
    </p:spTree>
    <p:extLst>
      <p:ext uri="{BB962C8B-B14F-4D97-AF65-F5344CB8AC3E}">
        <p14:creationId xmlns:p14="http://schemas.microsoft.com/office/powerpoint/2010/main" val="13976757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721896"/>
            <a:ext cx="8915399" cy="3676850"/>
          </a:xfrm>
        </p:spPr>
        <p:txBody>
          <a:bodyPr>
            <a:normAutofit/>
          </a:bodyPr>
          <a:lstStyle/>
          <a:p>
            <a:pPr algn="ctr"/>
            <a:r>
              <a:rPr lang="hr-HR" sz="3600" dirty="0" smtClean="0">
                <a:latin typeface="Arial" panose="020B0604020202020204" pitchFamily="34" charset="0"/>
                <a:cs typeface="Arial" panose="020B0604020202020204" pitchFamily="34" charset="0"/>
              </a:rPr>
              <a:t>Uvod u zabranu diskriminacije prema EKLJP – struktura i pregled članka 14. Konvencije i Protokola br. 12 uz Konvenciju</a:t>
            </a:r>
            <a:endParaRPr lang="hr-HR" sz="36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a:bodyPr>
          <a:lstStyle/>
          <a:p>
            <a:pPr algn="r"/>
            <a:r>
              <a:rPr lang="hr-HR" sz="2800" dirty="0" smtClean="0">
                <a:latin typeface="Arial" panose="020B0604020202020204" pitchFamily="34" charset="0"/>
                <a:cs typeface="Arial" panose="020B0604020202020204" pitchFamily="34" charset="0"/>
              </a:rPr>
              <a:t>Nikolina Katić, </a:t>
            </a:r>
            <a:r>
              <a:rPr lang="hr-HR" sz="2800" dirty="0" err="1" smtClean="0">
                <a:latin typeface="Arial" panose="020B0604020202020204" pitchFamily="34" charset="0"/>
                <a:cs typeface="Arial" panose="020B0604020202020204" pitchFamily="34" charset="0"/>
              </a:rPr>
              <a:t>dipl.iur</a:t>
            </a:r>
            <a:endParaRPr lang="hr-H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2676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latin typeface="Arial" panose="020B0604020202020204" pitchFamily="34" charset="0"/>
                <a:cs typeface="Arial" panose="020B0604020202020204" pitchFamily="34" charset="0"/>
              </a:rPr>
              <a:t>Predstavlja li svako nejednako postupanje diskriminaciju?</a:t>
            </a:r>
            <a:endParaRPr lang="hr-HR"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61953" y="1905000"/>
            <a:ext cx="8915400" cy="4495800"/>
          </a:xfrm>
        </p:spPr>
        <p:txBody>
          <a:bodyPr>
            <a:noAutofit/>
          </a:bodyPr>
          <a:lstStyle/>
          <a:p>
            <a:r>
              <a:rPr lang="hr-HR" sz="2400" b="1" dirty="0" smtClean="0">
                <a:latin typeface="Arial" panose="020B0604020202020204" pitchFamily="34" charset="0"/>
                <a:cs typeface="Arial" panose="020B0604020202020204" pitchFamily="34" charset="0"/>
              </a:rPr>
              <a:t>NE</a:t>
            </a:r>
          </a:p>
          <a:p>
            <a:r>
              <a:rPr lang="hr-HR" sz="2400" dirty="0">
                <a:latin typeface="Arial" panose="020B0604020202020204" pitchFamily="34" charset="0"/>
                <a:cs typeface="Arial" panose="020B0604020202020204" pitchFamily="34" charset="0"/>
              </a:rPr>
              <a:t>Različito postupanje je diskriminacijsko ako nema objektivnog i razumnog opravdanja (vidi </a:t>
            </a:r>
            <a:r>
              <a:rPr lang="hr-HR" sz="2400" i="1" dirty="0" err="1">
                <a:latin typeface="Arial" panose="020B0604020202020204" pitchFamily="34" charset="0"/>
                <a:cs typeface="Arial" panose="020B0604020202020204" pitchFamily="34" charset="0"/>
              </a:rPr>
              <a:t>Topčić</a:t>
            </a:r>
            <a:r>
              <a:rPr lang="hr-HR" sz="2400" i="1" dirty="0">
                <a:latin typeface="Arial" panose="020B0604020202020204" pitchFamily="34" charset="0"/>
                <a:cs typeface="Arial" panose="020B0604020202020204" pitchFamily="34" charset="0"/>
              </a:rPr>
              <a:t>- </a:t>
            </a:r>
            <a:r>
              <a:rPr lang="hr-HR" sz="2400" i="1" dirty="0" err="1">
                <a:latin typeface="Arial" panose="020B0604020202020204" pitchFamily="34" charset="0"/>
                <a:cs typeface="Arial" panose="020B0604020202020204" pitchFamily="34" charset="0"/>
              </a:rPr>
              <a:t>Rosenberg</a:t>
            </a:r>
            <a:r>
              <a:rPr lang="hr-HR" sz="2400" i="1" dirty="0">
                <a:latin typeface="Arial" panose="020B0604020202020204" pitchFamily="34" charset="0"/>
                <a:cs typeface="Arial" panose="020B0604020202020204" pitchFamily="34" charset="0"/>
              </a:rPr>
              <a:t> protiv Hrvatske</a:t>
            </a:r>
            <a:r>
              <a:rPr lang="hr-HR" sz="2400" dirty="0">
                <a:latin typeface="Arial" panose="020B0604020202020204" pitchFamily="34" charset="0"/>
                <a:cs typeface="Arial" panose="020B0604020202020204" pitchFamily="34" charset="0"/>
              </a:rPr>
              <a:t>, br 19391/11, presuda od 14. studenog 2013. godine). </a:t>
            </a:r>
            <a:endParaRPr lang="hr-HR" sz="2400" dirty="0" smtClean="0">
              <a:latin typeface="Arial" panose="020B0604020202020204" pitchFamily="34" charset="0"/>
              <a:cs typeface="Arial" panose="020B0604020202020204" pitchFamily="34" charset="0"/>
            </a:endParaRPr>
          </a:p>
          <a:p>
            <a:r>
              <a:rPr lang="hr-HR" sz="2400" dirty="0" smtClean="0">
                <a:latin typeface="Arial" panose="020B0604020202020204" pitchFamily="34" charset="0"/>
                <a:cs typeface="Arial" panose="020B0604020202020204" pitchFamily="34" charset="0"/>
              </a:rPr>
              <a:t>Države </a:t>
            </a:r>
            <a:r>
              <a:rPr lang="hr-HR" sz="2400" dirty="0">
                <a:latin typeface="Arial" panose="020B0604020202020204" pitchFamily="34" charset="0"/>
                <a:cs typeface="Arial" panose="020B0604020202020204" pitchFamily="34" charset="0"/>
              </a:rPr>
              <a:t>ugovornice uživaju određenu slobodu procjene u tom pogledu, a doseg te slobode razlikuje se prema okolnostima, predmetu spora i njegovoj pozadini, a konačnu odluku o poštivanju zahtjeva iz Konvencije donosi Sud (vidi predmet </a:t>
            </a:r>
            <a:r>
              <a:rPr lang="hr-HR" sz="2400" i="1" dirty="0">
                <a:latin typeface="Arial" panose="020B0604020202020204" pitchFamily="34" charset="0"/>
                <a:cs typeface="Arial" panose="020B0604020202020204" pitchFamily="34" charset="0"/>
              </a:rPr>
              <a:t>Konstantin </a:t>
            </a:r>
            <a:r>
              <a:rPr lang="hr-HR" sz="2400" i="1" dirty="0" err="1">
                <a:latin typeface="Arial" panose="020B0604020202020204" pitchFamily="34" charset="0"/>
                <a:cs typeface="Arial" panose="020B0604020202020204" pitchFamily="34" charset="0"/>
              </a:rPr>
              <a:t>Markin</a:t>
            </a:r>
            <a:r>
              <a:rPr lang="hr-HR" sz="2400" i="1" dirty="0">
                <a:latin typeface="Arial" panose="020B0604020202020204" pitchFamily="34" charset="0"/>
                <a:cs typeface="Arial" panose="020B0604020202020204" pitchFamily="34" charset="0"/>
              </a:rPr>
              <a:t> protiv Rusije </a:t>
            </a:r>
            <a:r>
              <a:rPr lang="hr-HR" sz="2400" dirty="0">
                <a:latin typeface="Arial" panose="020B0604020202020204" pitchFamily="34" charset="0"/>
                <a:cs typeface="Arial" panose="020B0604020202020204" pitchFamily="34" charset="0"/>
              </a:rPr>
              <a:t>[VV], br  </a:t>
            </a:r>
            <a:r>
              <a:rPr lang="hr-HR" sz="2400" dirty="0" err="1">
                <a:latin typeface="Arial" panose="020B0604020202020204" pitchFamily="34" charset="0"/>
                <a:cs typeface="Arial" panose="020B0604020202020204" pitchFamily="34" charset="0"/>
              </a:rPr>
              <a:t>br</a:t>
            </a:r>
            <a:r>
              <a:rPr lang="hr-HR" sz="2400" dirty="0">
                <a:latin typeface="Arial" panose="020B0604020202020204" pitchFamily="34" charset="0"/>
                <a:cs typeface="Arial" panose="020B0604020202020204" pitchFamily="34" charset="0"/>
              </a:rPr>
              <a:t>. 30078/06, ECHR </a:t>
            </a:r>
            <a:r>
              <a:rPr lang="hr-HR" sz="2400" dirty="0" smtClean="0">
                <a:latin typeface="Arial" panose="020B0604020202020204" pitchFamily="34" charset="0"/>
                <a:cs typeface="Arial" panose="020B0604020202020204" pitchFamily="34" charset="0"/>
              </a:rPr>
              <a:t>2012) </a:t>
            </a:r>
            <a:r>
              <a:rPr lang="hr-HR" sz="2400" dirty="0">
                <a:latin typeface="Arial" panose="020B0604020202020204" pitchFamily="34" charset="0"/>
                <a:cs typeface="Arial" panose="020B0604020202020204" pitchFamily="34" charset="0"/>
              </a:rPr>
              <a:t>§ 126.).</a:t>
            </a:r>
          </a:p>
        </p:txBody>
      </p:sp>
    </p:spTree>
    <p:extLst>
      <p:ext uri="{BB962C8B-B14F-4D97-AF65-F5344CB8AC3E}">
        <p14:creationId xmlns:p14="http://schemas.microsoft.com/office/powerpoint/2010/main" val="4129564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latin typeface="Arial" panose="020B0604020202020204" pitchFamily="34" charset="0"/>
                <a:cs typeface="Arial" panose="020B0604020202020204" pitchFamily="34" charset="0"/>
              </a:rPr>
              <a:t>Što ESLJP razmatra kad utvrđuje da li je bilo diskriminacije protivno čl. 14.</a:t>
            </a:r>
            <a:endParaRPr lang="hr-HR"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hr-HR" sz="2800" dirty="0" smtClean="0">
                <a:latin typeface="Arial" panose="020B0604020202020204" pitchFamily="34" charset="0"/>
                <a:cs typeface="Arial" panose="020B0604020202020204" pitchFamily="34" charset="0"/>
              </a:rPr>
              <a:t>Je </a:t>
            </a:r>
            <a:r>
              <a:rPr lang="hr-HR" sz="2800" dirty="0">
                <a:latin typeface="Arial" panose="020B0604020202020204" pitchFamily="34" charset="0"/>
                <a:cs typeface="Arial" panose="020B0604020202020204" pitchFamily="34" charset="0"/>
              </a:rPr>
              <a:t>li bilo nejednakog postupanja</a:t>
            </a:r>
          </a:p>
          <a:p>
            <a:r>
              <a:rPr lang="hr-HR" sz="2800" dirty="0" smtClean="0">
                <a:latin typeface="Arial" panose="020B0604020202020204" pitchFamily="34" charset="0"/>
                <a:cs typeface="Arial" panose="020B0604020202020204" pitchFamily="34" charset="0"/>
              </a:rPr>
              <a:t>Da </a:t>
            </a:r>
            <a:r>
              <a:rPr lang="hr-HR" sz="2800" dirty="0">
                <a:latin typeface="Arial" panose="020B0604020202020204" pitchFamily="34" charset="0"/>
                <a:cs typeface="Arial" panose="020B0604020202020204" pitchFamily="34" charset="0"/>
              </a:rPr>
              <a:t>li je takvo nejednako postupanje imalo razumno opravdanje – legitiman cilj</a:t>
            </a:r>
          </a:p>
          <a:p>
            <a:r>
              <a:rPr lang="hr-HR" sz="2800" dirty="0" smtClean="0">
                <a:latin typeface="Arial" panose="020B0604020202020204" pitchFamily="34" charset="0"/>
                <a:cs typeface="Arial" panose="020B0604020202020204" pitchFamily="34" charset="0"/>
              </a:rPr>
              <a:t>Je </a:t>
            </a:r>
            <a:r>
              <a:rPr lang="hr-HR" sz="2800" dirty="0">
                <a:latin typeface="Arial" panose="020B0604020202020204" pitchFamily="34" charset="0"/>
                <a:cs typeface="Arial" panose="020B0604020202020204" pitchFamily="34" charset="0"/>
              </a:rPr>
              <a:t>li postupanje države bilo proporcionalno cilju koji se želio </a:t>
            </a:r>
            <a:r>
              <a:rPr lang="hr-HR" sz="2800" dirty="0" smtClean="0">
                <a:latin typeface="Arial" panose="020B0604020202020204" pitchFamily="34" charset="0"/>
                <a:cs typeface="Arial" panose="020B0604020202020204" pitchFamily="34" charset="0"/>
              </a:rPr>
              <a:t>postići</a:t>
            </a:r>
            <a:endParaRPr lang="hr-H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5304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latin typeface="Arial" panose="020B0604020202020204" pitchFamily="34" charset="0"/>
                <a:cs typeface="Arial" panose="020B0604020202020204" pitchFamily="34" charset="0"/>
              </a:rPr>
              <a:t>Izravna diskriminacija</a:t>
            </a:r>
            <a:endParaRPr lang="hr-HR"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hr-HR" sz="2800" dirty="0">
                <a:latin typeface="Arial" panose="020B0604020202020204" pitchFamily="34" charset="0"/>
                <a:cs typeface="Arial" panose="020B0604020202020204" pitchFamily="34" charset="0"/>
              </a:rPr>
              <a:t>Izravna (neposredna) diskriminacija temelji se na ideji formalne jednakosti. Može se definirati kao manje povoljno (</a:t>
            </a:r>
            <a:r>
              <a:rPr lang="hr-HR" sz="2800" i="1" dirty="0" err="1">
                <a:latin typeface="Arial" panose="020B0604020202020204" pitchFamily="34" charset="0"/>
                <a:cs typeface="Arial" panose="020B0604020202020204" pitchFamily="34" charset="0"/>
              </a:rPr>
              <a:t>less</a:t>
            </a:r>
            <a:r>
              <a:rPr lang="hr-HR" sz="2800" i="1" dirty="0">
                <a:latin typeface="Arial" panose="020B0604020202020204" pitchFamily="34" charset="0"/>
                <a:cs typeface="Arial" panose="020B0604020202020204" pitchFamily="34" charset="0"/>
              </a:rPr>
              <a:t> </a:t>
            </a:r>
            <a:r>
              <a:rPr lang="hr-HR" sz="2800" i="1" dirty="0" err="1">
                <a:latin typeface="Arial" panose="020B0604020202020204" pitchFamily="34" charset="0"/>
                <a:cs typeface="Arial" panose="020B0604020202020204" pitchFamily="34" charset="0"/>
              </a:rPr>
              <a:t>favourable</a:t>
            </a:r>
            <a:r>
              <a:rPr lang="hr-HR" sz="2800" dirty="0">
                <a:latin typeface="Arial" panose="020B0604020202020204" pitchFamily="34" charset="0"/>
                <a:cs typeface="Arial" panose="020B0604020202020204" pitchFamily="34" charset="0"/>
              </a:rPr>
              <a:t>) ili štetno (</a:t>
            </a:r>
            <a:r>
              <a:rPr lang="hr-HR" sz="2800" i="1" dirty="0" err="1">
                <a:latin typeface="Arial" panose="020B0604020202020204" pitchFamily="34" charset="0"/>
                <a:cs typeface="Arial" panose="020B0604020202020204" pitchFamily="34" charset="0"/>
              </a:rPr>
              <a:t>detrimental</a:t>
            </a:r>
            <a:r>
              <a:rPr lang="hr-HR" sz="2800" dirty="0">
                <a:latin typeface="Arial" panose="020B0604020202020204" pitchFamily="34" charset="0"/>
                <a:cs typeface="Arial" panose="020B0604020202020204" pitchFamily="34" charset="0"/>
              </a:rPr>
              <a:t>) postupanje prema pojedincu ili skupini pojedinaca na osnovi zabranjenih ili diskriminatornih osnova kao </a:t>
            </a:r>
            <a:r>
              <a:rPr lang="el-GR" sz="2800" dirty="0">
                <a:latin typeface="Arial" panose="020B0604020202020204" pitchFamily="34" charset="0"/>
                <a:cs typeface="Arial" panose="020B0604020202020204" pitchFamily="34" charset="0"/>
              </a:rPr>
              <a:t>π</a:t>
            </a:r>
            <a:r>
              <a:rPr lang="hr-HR" sz="2800" dirty="0">
                <a:latin typeface="Arial" panose="020B0604020202020204" pitchFamily="34" charset="0"/>
                <a:cs typeface="Arial" panose="020B0604020202020204" pitchFamily="34" charset="0"/>
              </a:rPr>
              <a:t>to su one navedene u članku 14. Konvencije</a:t>
            </a:r>
          </a:p>
        </p:txBody>
      </p:sp>
    </p:spTree>
    <p:extLst>
      <p:ext uri="{BB962C8B-B14F-4D97-AF65-F5344CB8AC3E}">
        <p14:creationId xmlns:p14="http://schemas.microsoft.com/office/powerpoint/2010/main" val="2432908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42847"/>
            <a:ext cx="8911687" cy="1280890"/>
          </a:xfrm>
        </p:spPr>
        <p:txBody>
          <a:bodyPr/>
          <a:lstStyle/>
          <a:p>
            <a:pPr algn="ctr"/>
            <a:r>
              <a:rPr lang="hr-HR" dirty="0" smtClean="0">
                <a:latin typeface="Arial" panose="020B0604020202020204" pitchFamily="34" charset="0"/>
                <a:cs typeface="Arial" panose="020B0604020202020204" pitchFamily="34" charset="0"/>
              </a:rPr>
              <a:t>Izravna diskriminacija – primjer iz prakse ESLJP</a:t>
            </a:r>
            <a:endParaRPr lang="hr-HR"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55986" y="1423736"/>
            <a:ext cx="8915400" cy="5265821"/>
          </a:xfrm>
        </p:spPr>
        <p:txBody>
          <a:bodyPr>
            <a:noAutofit/>
          </a:bodyPr>
          <a:lstStyle/>
          <a:p>
            <a:r>
              <a:rPr lang="hr-HR" sz="2000" dirty="0" smtClean="0">
                <a:latin typeface="Arial" panose="020B0604020202020204" pitchFamily="34" charset="0"/>
                <a:cs typeface="Arial" panose="020B0604020202020204" pitchFamily="34" charset="0"/>
              </a:rPr>
              <a:t>PAJIĆ protiv HRVATSKE</a:t>
            </a:r>
          </a:p>
          <a:p>
            <a:r>
              <a:rPr lang="hr-HR" sz="2000" dirty="0" smtClean="0">
                <a:latin typeface="Arial" panose="020B0604020202020204" pitchFamily="34" charset="0"/>
                <a:cs typeface="Arial" panose="020B0604020202020204" pitchFamily="34" charset="0"/>
              </a:rPr>
              <a:t>Podnositeljica je </a:t>
            </a:r>
            <a:r>
              <a:rPr lang="hr-HR" sz="2000" dirty="0">
                <a:latin typeface="Arial" panose="020B0604020202020204" pitchFamily="34" charset="0"/>
                <a:cs typeface="Arial" panose="020B0604020202020204" pitchFamily="34" charset="0"/>
              </a:rPr>
              <a:t>tijekom 2011. godine, </a:t>
            </a:r>
            <a:r>
              <a:rPr lang="hr-HR" sz="2000" dirty="0" err="1" smtClean="0">
                <a:latin typeface="Arial" panose="020B0604020202020204" pitchFamily="34" charset="0"/>
                <a:cs typeface="Arial" panose="020B0604020202020204" pitchFamily="34" charset="0"/>
              </a:rPr>
              <a:t>policijipodnijela</a:t>
            </a:r>
            <a:r>
              <a:rPr lang="hr-HR" sz="2000" dirty="0" smtClean="0">
                <a:latin typeface="Arial" panose="020B0604020202020204" pitchFamily="34" charset="0"/>
                <a:cs typeface="Arial" panose="020B0604020202020204" pitchFamily="34" charset="0"/>
              </a:rPr>
              <a:t> </a:t>
            </a:r>
            <a:r>
              <a:rPr lang="hr-HR" sz="2000" dirty="0">
                <a:latin typeface="Arial" panose="020B0604020202020204" pitchFamily="34" charset="0"/>
                <a:cs typeface="Arial" panose="020B0604020202020204" pitchFamily="34" charset="0"/>
              </a:rPr>
              <a:t>zahtjev za privremeni boravak u Republici Hrvatskoj u svrhu spajanja obitelji. Navela je kako se već nekoliko godina nalazi u stabilnoj </a:t>
            </a:r>
            <a:r>
              <a:rPr lang="hr-HR" sz="2000" dirty="0" err="1">
                <a:latin typeface="Arial" panose="020B0604020202020204" pitchFamily="34" charset="0"/>
                <a:cs typeface="Arial" panose="020B0604020202020204" pitchFamily="34" charset="0"/>
              </a:rPr>
              <a:t>istospolnoj</a:t>
            </a:r>
            <a:r>
              <a:rPr lang="hr-HR" sz="2000" dirty="0">
                <a:latin typeface="Arial" panose="020B0604020202020204" pitchFamily="34" charset="0"/>
                <a:cs typeface="Arial" panose="020B0604020202020204" pitchFamily="34" charset="0"/>
              </a:rPr>
              <a:t> vezi s partnericom iz Hrvatske koja prema njezinom mišljenju predstavlja obitelj te kako se želi privremeno preseliti kod nje. </a:t>
            </a:r>
            <a:endParaRPr lang="hr-HR" sz="2000" dirty="0" smtClean="0">
              <a:latin typeface="Arial" panose="020B0604020202020204" pitchFamily="34" charset="0"/>
              <a:cs typeface="Arial" panose="020B0604020202020204" pitchFamily="34" charset="0"/>
            </a:endParaRPr>
          </a:p>
          <a:p>
            <a:r>
              <a:rPr lang="hr-HR" sz="2000" dirty="0" smtClean="0">
                <a:latin typeface="Arial" panose="020B0604020202020204" pitchFamily="34" charset="0"/>
                <a:cs typeface="Arial" panose="020B0604020202020204" pitchFamily="34" charset="0"/>
              </a:rPr>
              <a:t>policija </a:t>
            </a:r>
            <a:r>
              <a:rPr lang="hr-HR" sz="2000" dirty="0">
                <a:latin typeface="Arial" panose="020B0604020202020204" pitchFamily="34" charset="0"/>
                <a:cs typeface="Arial" panose="020B0604020202020204" pitchFamily="34" charset="0"/>
              </a:rPr>
              <a:t>je odbila podnositeljičin zahtjev uz obrazloženje da sukladno važećem Zakonu o strancima, </a:t>
            </a:r>
            <a:r>
              <a:rPr lang="hr-HR" sz="2000" dirty="0" err="1">
                <a:latin typeface="Arial" panose="020B0604020202020204" pitchFamily="34" charset="0"/>
                <a:cs typeface="Arial" panose="020B0604020202020204" pitchFamily="34" charset="0"/>
              </a:rPr>
              <a:t>istospolna</a:t>
            </a:r>
            <a:r>
              <a:rPr lang="hr-HR" sz="2000" dirty="0">
                <a:latin typeface="Arial" panose="020B0604020202020204" pitchFamily="34" charset="0"/>
                <a:cs typeface="Arial" panose="020B0604020202020204" pitchFamily="34" charset="0"/>
              </a:rPr>
              <a:t> zajednica ne predstavlja obitelj. </a:t>
            </a:r>
            <a:endParaRPr lang="hr-HR" sz="2000" dirty="0" smtClean="0">
              <a:latin typeface="Arial" panose="020B0604020202020204" pitchFamily="34" charset="0"/>
              <a:cs typeface="Arial" panose="020B0604020202020204" pitchFamily="34" charset="0"/>
            </a:endParaRPr>
          </a:p>
          <a:p>
            <a:r>
              <a:rPr lang="hr-HR" sz="2000" dirty="0" smtClean="0">
                <a:latin typeface="Arial" panose="020B0604020202020204" pitchFamily="34" charset="0"/>
                <a:cs typeface="Arial" panose="020B0604020202020204" pitchFamily="34" charset="0"/>
              </a:rPr>
              <a:t>Uz </a:t>
            </a:r>
            <a:r>
              <a:rPr lang="hr-HR" sz="2000" dirty="0">
                <a:latin typeface="Arial" panose="020B0604020202020204" pitchFamily="34" charset="0"/>
                <a:cs typeface="Arial" panose="020B0604020202020204" pitchFamily="34" charset="0"/>
              </a:rPr>
              <a:t>isto obrazloženje, Upravni sud u Zagrebu je u upravnom sporu odbio podnositeljičinu tužbu. Na posljetku, Ustavni sud Republike Hrvatske odbacio je podnositeljičinu ustavnu tužbu uz obrazloženje da podnositeljica nije iskoristila pravno sredstvo predviđeno važećem Zakonom o suzbijanju diskriminacije.</a:t>
            </a:r>
          </a:p>
        </p:txBody>
      </p:sp>
    </p:spTree>
    <p:extLst>
      <p:ext uri="{BB962C8B-B14F-4D97-AF65-F5344CB8AC3E}">
        <p14:creationId xmlns:p14="http://schemas.microsoft.com/office/powerpoint/2010/main" val="2404754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latin typeface="Arial" panose="020B0604020202020204" pitchFamily="34" charset="0"/>
                <a:cs typeface="Arial" panose="020B0604020202020204" pitchFamily="34" charset="0"/>
              </a:rPr>
              <a:t>Izravna diskriminacija – primjer iz prakse ESLJP</a:t>
            </a:r>
            <a:endParaRPr lang="hr-HR"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905000"/>
            <a:ext cx="8915400" cy="3777622"/>
          </a:xfrm>
        </p:spPr>
        <p:txBody>
          <a:bodyPr>
            <a:noAutofit/>
          </a:bodyPr>
          <a:lstStyle/>
          <a:p>
            <a:r>
              <a:rPr lang="hr-HR" sz="2200" dirty="0" smtClean="0">
                <a:latin typeface="Arial" panose="020B0604020202020204" pitchFamily="34" charset="0"/>
                <a:cs typeface="Arial" panose="020B0604020202020204" pitchFamily="34" charset="0"/>
              </a:rPr>
              <a:t>Europski sud utvrdio  </a:t>
            </a:r>
            <a:r>
              <a:rPr lang="hr-HR" sz="2200" dirty="0">
                <a:latin typeface="Arial" panose="020B0604020202020204" pitchFamily="34" charset="0"/>
                <a:cs typeface="Arial" panose="020B0604020202020204" pitchFamily="34" charset="0"/>
              </a:rPr>
              <a:t>kako se podnositeljica i njezina djevojka nalaze u stabilnoj vezi koja potpada pod konvencijski pojam </a:t>
            </a:r>
            <a:r>
              <a:rPr lang="hr-HR" sz="2200" dirty="0" smtClean="0">
                <a:latin typeface="Arial" panose="020B0604020202020204" pitchFamily="34" charset="0"/>
                <a:cs typeface="Arial" panose="020B0604020202020204" pitchFamily="34" charset="0"/>
              </a:rPr>
              <a:t>obitelji</a:t>
            </a:r>
          </a:p>
          <a:p>
            <a:r>
              <a:rPr lang="hr-HR" sz="2200" dirty="0">
                <a:latin typeface="Arial" panose="020B0604020202020204" pitchFamily="34" charset="0"/>
                <a:cs typeface="Arial" panose="020B0604020202020204" pitchFamily="34" charset="0"/>
              </a:rPr>
              <a:t>Europski sud je istaknuo kako je važeći Zakon o strancima diskriminatoran jer predviđa različito postupanje između </a:t>
            </a:r>
            <a:r>
              <a:rPr lang="hr-HR" sz="2200" dirty="0" err="1">
                <a:latin typeface="Arial" panose="020B0604020202020204" pitchFamily="34" charset="0"/>
                <a:cs typeface="Arial" panose="020B0604020202020204" pitchFamily="34" charset="0"/>
              </a:rPr>
              <a:t>istospolnih</a:t>
            </a:r>
            <a:r>
              <a:rPr lang="hr-HR" sz="2200" dirty="0">
                <a:latin typeface="Arial" panose="020B0604020202020204" pitchFamily="34" charset="0"/>
                <a:cs typeface="Arial" panose="020B0604020202020204" pitchFamily="34" charset="0"/>
              </a:rPr>
              <a:t> i heteroseksualnih parova, zbog toga što je pravo na privremeni boravak u RH u svrhu spajanja obitelji isključivo rezervirano za heteroseksualne parove. </a:t>
            </a:r>
            <a:endParaRPr lang="hr-HR" sz="2200" dirty="0" smtClean="0">
              <a:latin typeface="Arial" panose="020B0604020202020204" pitchFamily="34" charset="0"/>
              <a:cs typeface="Arial" panose="020B0604020202020204" pitchFamily="34" charset="0"/>
            </a:endParaRPr>
          </a:p>
          <a:p>
            <a:r>
              <a:rPr lang="hr-HR" sz="2200" dirty="0">
                <a:latin typeface="Arial" panose="020B0604020202020204" pitchFamily="34" charset="0"/>
                <a:cs typeface="Arial" panose="020B0604020202020204" pitchFamily="34" charset="0"/>
              </a:rPr>
              <a:t>Europski sud je istaknuo kako domaća tijela prilikom postupanja po zahtjevu za privremeni boravak nisu u dovoljnoj mjeri ispitala podnositeljičinu situaciju već su se automatizmom pozvala na odredbe Zakona o strancima iz kojih proizlazi da </a:t>
            </a:r>
            <a:r>
              <a:rPr lang="hr-HR" sz="2200" dirty="0" err="1">
                <a:latin typeface="Arial" panose="020B0604020202020204" pitchFamily="34" charset="0"/>
                <a:cs typeface="Arial" panose="020B0604020202020204" pitchFamily="34" charset="0"/>
              </a:rPr>
              <a:t>istospolna</a:t>
            </a:r>
            <a:r>
              <a:rPr lang="hr-HR" sz="2200" dirty="0">
                <a:latin typeface="Arial" panose="020B0604020202020204" pitchFamily="34" charset="0"/>
                <a:cs typeface="Arial" panose="020B0604020202020204" pitchFamily="34" charset="0"/>
              </a:rPr>
              <a:t> zajednica ne predstavlja obitelj.</a:t>
            </a:r>
          </a:p>
        </p:txBody>
      </p:sp>
    </p:spTree>
    <p:extLst>
      <p:ext uri="{BB962C8B-B14F-4D97-AF65-F5344CB8AC3E}">
        <p14:creationId xmlns:p14="http://schemas.microsoft.com/office/powerpoint/2010/main" val="3861912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latin typeface="Arial" panose="020B0604020202020204" pitchFamily="34" charset="0"/>
                <a:cs typeface="Arial" panose="020B0604020202020204" pitchFamily="34" charset="0"/>
              </a:rPr>
              <a:t>Neizravna diskriminacija</a:t>
            </a:r>
            <a:endParaRPr lang="hr-HR"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a:r>
              <a:rPr lang="hr-HR" sz="2800" dirty="0">
                <a:latin typeface="Arial" panose="020B0604020202020204" pitchFamily="34" charset="0"/>
                <a:cs typeface="Arial" panose="020B0604020202020204" pitchFamily="34" charset="0"/>
              </a:rPr>
              <a:t>Neizravna (posredna) diskriminacija postoji onda kad su praksa, propisi ili pravila, zahtjevi ili uvjeti naizgled neutralni, ali nerazmjerno nepovoljno utječu na određene skupine, osim ako su ta praksa, propisi ili pravila, zahtjevi ili uvjeti opravdani. Zabrana neizravne diskriminacije zahtijeva od države da uvažava relevantne razlike među skupinama</a:t>
            </a:r>
          </a:p>
        </p:txBody>
      </p:sp>
    </p:spTree>
    <p:extLst>
      <p:ext uri="{BB962C8B-B14F-4D97-AF65-F5344CB8AC3E}">
        <p14:creationId xmlns:p14="http://schemas.microsoft.com/office/powerpoint/2010/main" val="3154518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7679" y="94720"/>
            <a:ext cx="8911687" cy="1280890"/>
          </a:xfrm>
        </p:spPr>
        <p:txBody>
          <a:bodyPr/>
          <a:lstStyle/>
          <a:p>
            <a:pPr algn="ctr"/>
            <a:r>
              <a:rPr lang="hr-HR" dirty="0" smtClean="0">
                <a:latin typeface="Arial" panose="020B0604020202020204" pitchFamily="34" charset="0"/>
                <a:cs typeface="Arial" panose="020B0604020202020204" pitchFamily="34" charset="0"/>
              </a:rPr>
              <a:t>Neizravna diskriminacija - primjer iz prakse ESLJP</a:t>
            </a:r>
            <a:endParaRPr lang="hr-HR"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375610"/>
            <a:ext cx="8915400" cy="4842310"/>
          </a:xfrm>
        </p:spPr>
        <p:txBody>
          <a:bodyPr>
            <a:noAutofit/>
          </a:bodyPr>
          <a:lstStyle/>
          <a:p>
            <a:r>
              <a:rPr lang="hr-HR" sz="2000" dirty="0" smtClean="0">
                <a:latin typeface="Arial" panose="020B0604020202020204" pitchFamily="34" charset="0"/>
                <a:cs typeface="Arial" panose="020B0604020202020204" pitchFamily="34" charset="0"/>
              </a:rPr>
              <a:t>ORŠUŠ protiv HRVTSKE</a:t>
            </a:r>
          </a:p>
          <a:p>
            <a:r>
              <a:rPr lang="hr-HR" sz="2000" dirty="0">
                <a:latin typeface="Arial" panose="020B0604020202020204" pitchFamily="34" charset="0"/>
                <a:cs typeface="Arial" panose="020B0604020202020204" pitchFamily="34" charset="0"/>
              </a:rPr>
              <a:t>Sud konstatira da je mjera raspoređivanja djece u posebne razredne odjele na temelju njihovog nedovoljnog poznavanja hrvatskog jezika primijenjena samo u odnosu na romsku djecu u nekoliko škola u Međimurskoj županiji, među kojima se nalaze i dvije osnovne škole koje su pohađali podnositelji zahtjeva u ovome predmetu. To znači da mjera o kojoj je riječ jasno predstavlja razliku u postupanju</a:t>
            </a:r>
            <a:r>
              <a:rPr lang="hr-HR" sz="2000" dirty="0" smtClean="0">
                <a:latin typeface="Arial" panose="020B0604020202020204" pitchFamily="34" charset="0"/>
                <a:cs typeface="Arial" panose="020B0604020202020204" pitchFamily="34" charset="0"/>
              </a:rPr>
              <a:t>. (§ 153)</a:t>
            </a:r>
          </a:p>
          <a:p>
            <a:r>
              <a:rPr lang="hr-HR" sz="2000" dirty="0">
                <a:latin typeface="Arial" panose="020B0604020202020204" pitchFamily="34" charset="0"/>
                <a:cs typeface="Arial" panose="020B0604020202020204" pitchFamily="34" charset="0"/>
              </a:rPr>
              <a:t>U okolnostima ovoga predmeta, čak i ako mjerodavne državne vlasti nisu imali nikakvu namjeru diskriminacije, činjenica da je mjera o kojoj je riječ primijenjena isključivo na pripadnike jedne etničke skupine, u kombinaciji s navodnim protivljenjem roditelja ostale djece raspoređivanju romske djece u mješovite razredne odjele, zahtijeva odgovor države kojim bi dokazala da je praksa o kojoj je riječ bila objektivno opravdana nekim legitimnim ciljem, te da su sredstva za postizanje tog cilja bila primjerena, potrebna i </a:t>
            </a:r>
            <a:r>
              <a:rPr lang="hr-HR" sz="2000" dirty="0" smtClean="0">
                <a:latin typeface="Arial" panose="020B0604020202020204" pitchFamily="34" charset="0"/>
                <a:cs typeface="Arial" panose="020B0604020202020204" pitchFamily="34" charset="0"/>
              </a:rPr>
              <a:t>razmjerna (§155)</a:t>
            </a:r>
            <a:endParaRPr lang="hr-H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4992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latin typeface="Arial" panose="020B0604020202020204" pitchFamily="34" charset="0"/>
                <a:cs typeface="Arial" panose="020B0604020202020204" pitchFamily="34" charset="0"/>
              </a:rPr>
              <a:t>Neizravna diskriminacija – primjer iz prakse ESLJP</a:t>
            </a:r>
            <a:endParaRPr lang="hr-HR"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hr-HR" sz="2400" dirty="0">
                <a:latin typeface="Arial" panose="020B0604020202020204" pitchFamily="34" charset="0"/>
                <a:cs typeface="Arial" panose="020B0604020202020204" pitchFamily="34" charset="0"/>
              </a:rPr>
              <a:t>Sve u svemu, uzimajući u obzir okolnosti ovoga predmeta i priznajući napore što su ih hrvatske vlasti uložile kako bi romskoj djeci osigurale školovanje, Sud smatra da u relevantno vrijeme nisu postojala odgovarajuća jamstva koja su mogla osigurati da se postigne i održi razuman odnos razmjernosti između upotrijebljenih sredstava i legitimnog cilja kojemu se težilo. Iz toga slijedi da raspoređivanje podnositelja zahtjeva u isključivo romske razredne odjele u određenim razdobljima tijekom njihovoga osnovnog obrazovanja nije imalo objektivno i razumno opravdanje.</a:t>
            </a:r>
          </a:p>
        </p:txBody>
      </p:sp>
    </p:spTree>
    <p:extLst>
      <p:ext uri="{BB962C8B-B14F-4D97-AF65-F5344CB8AC3E}">
        <p14:creationId xmlns:p14="http://schemas.microsoft.com/office/powerpoint/2010/main" val="9127626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267975"/>
            <a:ext cx="8911687" cy="1280890"/>
          </a:xfrm>
        </p:spPr>
        <p:txBody>
          <a:bodyPr/>
          <a:lstStyle/>
          <a:p>
            <a:pPr algn="ctr"/>
            <a:r>
              <a:rPr lang="hr-HR" dirty="0" smtClean="0">
                <a:latin typeface="Arial" panose="020B0604020202020204" pitchFamily="34" charset="0"/>
                <a:cs typeface="Arial" panose="020B0604020202020204" pitchFamily="34" charset="0"/>
              </a:rPr>
              <a:t>Neizravna diskriminacija  - primjer prakse ESLJP</a:t>
            </a:r>
            <a:endParaRPr lang="hr-HR"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613737" y="1548865"/>
            <a:ext cx="8915400" cy="3777622"/>
          </a:xfrm>
        </p:spPr>
        <p:txBody>
          <a:bodyPr>
            <a:noAutofit/>
          </a:bodyPr>
          <a:lstStyle/>
          <a:p>
            <a:r>
              <a:rPr lang="hr-HR" sz="2000" dirty="0" smtClean="0">
                <a:latin typeface="Arial" panose="020B0604020202020204" pitchFamily="34" charset="0"/>
                <a:cs typeface="Arial" panose="020B0604020202020204" pitchFamily="34" charset="0"/>
              </a:rPr>
              <a:t>GUBERINA protiv HRVATSKE</a:t>
            </a:r>
          </a:p>
          <a:p>
            <a:r>
              <a:rPr lang="hr-HR" sz="2000" dirty="0">
                <a:latin typeface="Arial" panose="020B0604020202020204" pitchFamily="34" charset="0"/>
                <a:cs typeface="Arial" panose="020B0604020202020204" pitchFamily="34" charset="0"/>
              </a:rPr>
              <a:t>Ovaj se predmet odnosi na situaciju u kojoj podnositelj zahtjeva nije naveo diskriminatorno postupanje u vezi s vlastitim invaliditetom već navodno nepovoljno postupanje prema njemu na osnovi invaliditeta njegovog djeteta s kojim živi i kojemu pruža skrb. Drugim riječima, u ovome se predmetu postavlja pitanje u kojoj mjeri podnositelj zahtjeva, koji sam ne pripada skupini koja je u nepovoljnom položaju, ipak pati zbog manje povoljnog postupanja na osnovi invaliditeta njegovog </a:t>
            </a:r>
            <a:r>
              <a:rPr lang="hr-HR" sz="2000" dirty="0" smtClean="0">
                <a:latin typeface="Arial" panose="020B0604020202020204" pitchFamily="34" charset="0"/>
                <a:cs typeface="Arial" panose="020B0604020202020204" pitchFamily="34" charset="0"/>
              </a:rPr>
              <a:t>djeteta</a:t>
            </a:r>
          </a:p>
          <a:p>
            <a:r>
              <a:rPr lang="hr-HR" sz="2000" dirty="0">
                <a:latin typeface="Arial" panose="020B0604020202020204" pitchFamily="34" charset="0"/>
                <a:cs typeface="Arial" panose="020B0604020202020204" pitchFamily="34" charset="0"/>
              </a:rPr>
              <a:t>Europski sud za ljudska prava je utvrdio da su porezne vlasti, bez razumnog i dostatnog objašnjenja, odbile uzeti u obzir specifičnost tužiteljevih stambenih potreba, imajući u vidu teški invaliditet njegovog djeteta. Time je tužitelj diskriminiran u odnosu na sve druge osobe koje stječu nekretninu radi zadovoljenja svojih stambenih potreba, te su oslobođene poreza na promet nekretnina ako postojeća nekretnina ne zadovoljava njihove stambene potrebe. </a:t>
            </a:r>
          </a:p>
        </p:txBody>
      </p:sp>
    </p:spTree>
    <p:extLst>
      <p:ext uri="{BB962C8B-B14F-4D97-AF65-F5344CB8AC3E}">
        <p14:creationId xmlns:p14="http://schemas.microsoft.com/office/powerpoint/2010/main" val="1655590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7422" y="325727"/>
            <a:ext cx="8911687" cy="1280890"/>
          </a:xfrm>
        </p:spPr>
        <p:txBody>
          <a:bodyPr/>
          <a:lstStyle/>
          <a:p>
            <a:pPr algn="ctr"/>
            <a:r>
              <a:rPr lang="hr-HR" dirty="0" smtClean="0">
                <a:latin typeface="Arial" panose="020B0604020202020204" pitchFamily="34" charset="0"/>
                <a:cs typeface="Arial" panose="020B0604020202020204" pitchFamily="34" charset="0"/>
              </a:rPr>
              <a:t>Zašto onda Protokol 12?</a:t>
            </a:r>
            <a:endParaRPr lang="hr-HR"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58205" y="1488707"/>
            <a:ext cx="8915400" cy="4478955"/>
          </a:xfrm>
        </p:spPr>
        <p:txBody>
          <a:bodyPr>
            <a:noAutofit/>
          </a:bodyPr>
          <a:lstStyle/>
          <a:p>
            <a:r>
              <a:rPr lang="hr-HR" sz="2400" dirty="0" smtClean="0">
                <a:latin typeface="Arial" panose="020B0604020202020204" pitchFamily="34" charset="0"/>
                <a:cs typeface="Arial" panose="020B0604020202020204" pitchFamily="34" charset="0"/>
              </a:rPr>
              <a:t>Države članice odlučile su se  </a:t>
            </a:r>
            <a:r>
              <a:rPr lang="hr-HR" sz="2400" dirty="0">
                <a:latin typeface="Arial" panose="020B0604020202020204" pitchFamily="34" charset="0"/>
                <a:cs typeface="Arial" panose="020B0604020202020204" pitchFamily="34" charset="0"/>
              </a:rPr>
              <a:t>na poduzimanje “daljnjih koraka u promicanju jednakosti </a:t>
            </a:r>
            <a:r>
              <a:rPr lang="hr-HR" sz="2400" dirty="0" smtClean="0">
                <a:latin typeface="Arial" panose="020B0604020202020204" pitchFamily="34" charset="0"/>
                <a:cs typeface="Arial" panose="020B0604020202020204" pitchFamily="34" charset="0"/>
              </a:rPr>
              <a:t>svih osoba </a:t>
            </a:r>
            <a:r>
              <a:rPr lang="hr-HR" sz="2400" dirty="0">
                <a:latin typeface="Arial" panose="020B0604020202020204" pitchFamily="34" charset="0"/>
                <a:cs typeface="Arial" panose="020B0604020202020204" pitchFamily="34" charset="0"/>
              </a:rPr>
              <a:t>kroz kolektivno prisilno </a:t>
            </a:r>
            <a:r>
              <a:rPr lang="hr-HR" sz="2400" dirty="0" smtClean="0">
                <a:latin typeface="Arial" panose="020B0604020202020204" pitchFamily="34" charset="0"/>
                <a:cs typeface="Arial" panose="020B0604020202020204" pitchFamily="34" charset="0"/>
              </a:rPr>
              <a:t>izvršenje </a:t>
            </a:r>
            <a:r>
              <a:rPr lang="hr-HR" sz="2400" dirty="0">
                <a:latin typeface="Arial" panose="020B0604020202020204" pitchFamily="34" charset="0"/>
                <a:cs typeface="Arial" panose="020B0604020202020204" pitchFamily="34" charset="0"/>
              </a:rPr>
              <a:t>(</a:t>
            </a:r>
            <a:r>
              <a:rPr lang="hr-HR" sz="2400" dirty="0" err="1">
                <a:latin typeface="Arial" panose="020B0604020202020204" pitchFamily="34" charset="0"/>
                <a:cs typeface="Arial" panose="020B0604020202020204" pitchFamily="34" charset="0"/>
              </a:rPr>
              <a:t>collective</a:t>
            </a:r>
            <a:r>
              <a:rPr lang="hr-HR" sz="2400" dirty="0">
                <a:latin typeface="Arial" panose="020B0604020202020204" pitchFamily="34" charset="0"/>
                <a:cs typeface="Arial" panose="020B0604020202020204" pitchFamily="34" charset="0"/>
              </a:rPr>
              <a:t> </a:t>
            </a:r>
            <a:r>
              <a:rPr lang="hr-HR" sz="2400" dirty="0" err="1">
                <a:latin typeface="Arial" panose="020B0604020202020204" pitchFamily="34" charset="0"/>
                <a:cs typeface="Arial" panose="020B0604020202020204" pitchFamily="34" charset="0"/>
              </a:rPr>
              <a:t>enforcement</a:t>
            </a:r>
            <a:r>
              <a:rPr lang="hr-HR" sz="2400" dirty="0">
                <a:latin typeface="Arial" panose="020B0604020202020204" pitchFamily="34" charset="0"/>
                <a:cs typeface="Arial" panose="020B0604020202020204" pitchFamily="34" charset="0"/>
              </a:rPr>
              <a:t>) </a:t>
            </a:r>
            <a:r>
              <a:rPr lang="hr-HR" sz="2400" dirty="0" smtClean="0">
                <a:latin typeface="Arial" panose="020B0604020202020204" pitchFamily="34" charset="0"/>
                <a:cs typeface="Arial" panose="020B0604020202020204" pitchFamily="34" charset="0"/>
              </a:rPr>
              <a:t>opće zabrane diskriminacije pomoću </a:t>
            </a:r>
            <a:r>
              <a:rPr lang="hr-HR" sz="2400" dirty="0">
                <a:latin typeface="Arial" panose="020B0604020202020204" pitchFamily="34" charset="0"/>
                <a:cs typeface="Arial" panose="020B0604020202020204" pitchFamily="34" charset="0"/>
              </a:rPr>
              <a:t>Konvencije za </a:t>
            </a:r>
            <a:r>
              <a:rPr lang="hr-HR" sz="2400" dirty="0" smtClean="0">
                <a:latin typeface="Arial" panose="020B0604020202020204" pitchFamily="34" charset="0"/>
                <a:cs typeface="Arial" panose="020B0604020202020204" pitchFamily="34" charset="0"/>
              </a:rPr>
              <a:t>zaštitu </a:t>
            </a:r>
            <a:r>
              <a:rPr lang="hr-HR" sz="2400" dirty="0">
                <a:latin typeface="Arial" panose="020B0604020202020204" pitchFamily="34" charset="0"/>
                <a:cs typeface="Arial" panose="020B0604020202020204" pitchFamily="34" charset="0"/>
              </a:rPr>
              <a:t>ljudskih prava i temeljnih sloboda”,</a:t>
            </a:r>
          </a:p>
          <a:p>
            <a:r>
              <a:rPr lang="hr-HR" sz="2400" dirty="0">
                <a:latin typeface="Arial" panose="020B0604020202020204" pitchFamily="34" charset="0"/>
                <a:cs typeface="Arial" panose="020B0604020202020204" pitchFamily="34" charset="0"/>
              </a:rPr>
              <a:t>te opetovano </a:t>
            </a:r>
            <a:r>
              <a:rPr lang="hr-HR" sz="2400" dirty="0" smtClean="0">
                <a:latin typeface="Arial" panose="020B0604020202020204" pitchFamily="34" charset="0"/>
                <a:cs typeface="Arial" panose="020B0604020202020204" pitchFamily="34" charset="0"/>
              </a:rPr>
              <a:t>potvrđuju da </a:t>
            </a:r>
            <a:r>
              <a:rPr lang="hr-HR" sz="2400" dirty="0">
                <a:latin typeface="Arial" panose="020B0604020202020204" pitchFamily="34" charset="0"/>
                <a:cs typeface="Arial" panose="020B0604020202020204" pitchFamily="34" charset="0"/>
              </a:rPr>
              <a:t>“</a:t>
            </a:r>
            <a:r>
              <a:rPr lang="hr-HR" sz="2400" dirty="0" smtClean="0">
                <a:latin typeface="Arial" panose="020B0604020202020204" pitchFamily="34" charset="0"/>
                <a:cs typeface="Arial" panose="020B0604020202020204" pitchFamily="34" charset="0"/>
              </a:rPr>
              <a:t>načelo </a:t>
            </a:r>
            <a:r>
              <a:rPr lang="hr-HR" sz="2400" dirty="0">
                <a:latin typeface="Arial" panose="020B0604020202020204" pitchFamily="34" charset="0"/>
                <a:cs typeface="Arial" panose="020B0604020202020204" pitchFamily="34" charset="0"/>
              </a:rPr>
              <a:t>nediskriminacije ne </a:t>
            </a:r>
            <a:r>
              <a:rPr lang="hr-HR" sz="2400" dirty="0" smtClean="0">
                <a:latin typeface="Arial" panose="020B0604020202020204" pitchFamily="34" charset="0"/>
                <a:cs typeface="Arial" panose="020B0604020202020204" pitchFamily="34" charset="0"/>
              </a:rPr>
              <a:t>sprječava države stranke </a:t>
            </a:r>
            <a:r>
              <a:rPr lang="hr-HR" sz="2400" dirty="0">
                <a:latin typeface="Arial" panose="020B0604020202020204" pitchFamily="34" charset="0"/>
                <a:cs typeface="Arial" panose="020B0604020202020204" pitchFamily="34" charset="0"/>
              </a:rPr>
              <a:t>da poduzimaju mjere za promicanje potpune i djelotvorne jednakosti</a:t>
            </a:r>
            <a:r>
              <a:rPr lang="hr-HR" sz="2400" dirty="0" smtClean="0">
                <a:latin typeface="Arial" panose="020B0604020202020204" pitchFamily="34" charset="0"/>
                <a:cs typeface="Arial" panose="020B0604020202020204" pitchFamily="34" charset="0"/>
              </a:rPr>
              <a:t>, pod </a:t>
            </a:r>
            <a:r>
              <a:rPr lang="hr-HR" sz="2400" dirty="0">
                <a:latin typeface="Arial" panose="020B0604020202020204" pitchFamily="34" charset="0"/>
                <a:cs typeface="Arial" panose="020B0604020202020204" pitchFamily="34" charset="0"/>
              </a:rPr>
              <a:t>uvjetom da postoji objektivno i razumno opravda nje za te mjere</a:t>
            </a:r>
            <a:r>
              <a:rPr lang="hr-HR" sz="2400" dirty="0" smtClean="0">
                <a:latin typeface="Arial" panose="020B0604020202020204" pitchFamily="34" charset="0"/>
                <a:cs typeface="Arial" panose="020B0604020202020204" pitchFamily="34" charset="0"/>
              </a:rPr>
              <a:t>”,</a:t>
            </a:r>
            <a:endParaRPr lang="hr-HR" sz="2400" dirty="0">
              <a:latin typeface="Arial" panose="020B0604020202020204" pitchFamily="34" charset="0"/>
              <a:cs typeface="Arial" panose="020B0604020202020204" pitchFamily="34" charset="0"/>
            </a:endParaRPr>
          </a:p>
          <a:p>
            <a:r>
              <a:rPr lang="hr-HR" sz="2400" dirty="0" smtClean="0">
                <a:latin typeface="Arial" panose="020B0604020202020204" pitchFamily="34" charset="0"/>
                <a:cs typeface="Arial" panose="020B0604020202020204" pitchFamily="34" charset="0"/>
              </a:rPr>
              <a:t>Rim, 4. studenog 200. godine</a:t>
            </a:r>
            <a:endParaRPr lang="hr-H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3896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8955" y="1113322"/>
            <a:ext cx="8915400" cy="3777622"/>
          </a:xfrm>
        </p:spPr>
        <p:txBody>
          <a:bodyPr>
            <a:normAutofit fontScale="92500" lnSpcReduction="20000"/>
          </a:bodyPr>
          <a:lstStyle/>
          <a:p>
            <a:pPr marL="0" indent="0">
              <a:buNone/>
            </a:pPr>
            <a:r>
              <a:rPr lang="hr-HR" sz="3600" dirty="0">
                <a:latin typeface="Arial" panose="020B0604020202020204" pitchFamily="34" charset="0"/>
                <a:cs typeface="Arial" panose="020B0604020202020204" pitchFamily="34" charset="0"/>
              </a:rPr>
              <a:t>„Nitko nije rođen da mrzi drugo ljudsko biće zbog njegove boje kože, rase, podrijetla ili religije. Ljudi nauče da mrze, a ako su naučili da mrze onda mogu naučiti da vole, jer ljubav je prirodnija ljudskom srcu nego njezina suprotnost”</a:t>
            </a:r>
            <a:endParaRPr lang="hr-HR" sz="3600" dirty="0" smtClean="0">
              <a:latin typeface="Arial" panose="020B0604020202020204" pitchFamily="34" charset="0"/>
              <a:cs typeface="Arial" panose="020B0604020202020204" pitchFamily="34" charset="0"/>
            </a:endParaRPr>
          </a:p>
          <a:p>
            <a:pPr marL="0" indent="0">
              <a:buNone/>
            </a:pPr>
            <a:endParaRPr lang="hr-HR" sz="3600" dirty="0" smtClean="0">
              <a:latin typeface="Arial" panose="020B0604020202020204" pitchFamily="34" charset="0"/>
              <a:cs typeface="Arial" panose="020B0604020202020204" pitchFamily="34" charset="0"/>
            </a:endParaRPr>
          </a:p>
          <a:p>
            <a:pPr marL="0" indent="0" algn="r">
              <a:buNone/>
            </a:pPr>
            <a:r>
              <a:rPr lang="hr-HR" sz="3000" i="1" dirty="0" smtClean="0">
                <a:latin typeface="Arial" panose="020B0604020202020204" pitchFamily="34" charset="0"/>
                <a:cs typeface="Arial" panose="020B0604020202020204" pitchFamily="34" charset="0"/>
              </a:rPr>
              <a:t>Nelson Mandela</a:t>
            </a:r>
            <a:r>
              <a:rPr lang="hr-HR" sz="2400" dirty="0" smtClean="0">
                <a:latin typeface="Arial" panose="020B0604020202020204" pitchFamily="34" charset="0"/>
                <a:cs typeface="Arial" panose="020B0604020202020204" pitchFamily="34" charset="0"/>
              </a:rPr>
              <a:t> </a:t>
            </a:r>
            <a:endParaRPr lang="hr-H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95373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latin typeface="Arial" panose="020B0604020202020204" pitchFamily="34" charset="0"/>
                <a:cs typeface="Arial" panose="020B0604020202020204" pitchFamily="34" charset="0"/>
              </a:rPr>
              <a:t>Razlika čl.14. Konvencije i Protokola br. 12. uz Konvenciju</a:t>
            </a:r>
            <a:endParaRPr lang="hr-HR"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790299"/>
            <a:ext cx="8915400" cy="4120923"/>
          </a:xfrm>
        </p:spPr>
        <p:txBody>
          <a:bodyPr>
            <a:normAutofit/>
          </a:bodyPr>
          <a:lstStyle/>
          <a:p>
            <a:r>
              <a:rPr lang="hr-HR" sz="2400" dirty="0">
                <a:latin typeface="Arial" panose="020B0604020202020204" pitchFamily="34" charset="0"/>
                <a:cs typeface="Arial" panose="020B0604020202020204" pitchFamily="34" charset="0"/>
              </a:rPr>
              <a:t>Dok članak 14. Konvencije zabranjuje diskriminaciju u pogledu uživanja „prava i sloboda priznatih Konvencijom“, članak 1. Protokola br. 12. proširuje obim zaštite na „sva prava predviđena zakonom“. On na taj način uvodi generalnu zabranu diskriminacije (vidi primjerice </a:t>
            </a:r>
            <a:r>
              <a:rPr lang="hr-HR" sz="2400" i="1" dirty="0" err="1">
                <a:latin typeface="Arial" panose="020B0604020202020204" pitchFamily="34" charset="0"/>
                <a:cs typeface="Arial" panose="020B0604020202020204" pitchFamily="34" charset="0"/>
              </a:rPr>
              <a:t>Sejdić</a:t>
            </a:r>
            <a:r>
              <a:rPr lang="hr-HR" sz="2400" i="1" dirty="0">
                <a:latin typeface="Arial" panose="020B0604020202020204" pitchFamily="34" charset="0"/>
                <a:cs typeface="Arial" panose="020B0604020202020204" pitchFamily="34" charset="0"/>
              </a:rPr>
              <a:t> i Finci protiv Bosne i Hercegovine</a:t>
            </a:r>
            <a:r>
              <a:rPr lang="hr-HR" sz="2400" dirty="0">
                <a:latin typeface="Arial" panose="020B0604020202020204" pitchFamily="34" charset="0"/>
                <a:cs typeface="Arial" panose="020B0604020202020204" pitchFamily="34" charset="0"/>
              </a:rPr>
              <a:t>, broj 27996/06 i 34836/06, VV presuda od 22. prosinca 2009 ). </a:t>
            </a:r>
            <a:endParaRPr lang="hr-HR" sz="2400" dirty="0" smtClean="0">
              <a:latin typeface="Arial" panose="020B0604020202020204" pitchFamily="34" charset="0"/>
              <a:cs typeface="Arial" panose="020B0604020202020204" pitchFamily="34" charset="0"/>
            </a:endParaRPr>
          </a:p>
          <a:p>
            <a:r>
              <a:rPr lang="hr-HR" sz="2400" dirty="0" smtClean="0">
                <a:latin typeface="Arial" panose="020B0604020202020204" pitchFamily="34" charset="0"/>
                <a:cs typeface="Arial" panose="020B0604020202020204" pitchFamily="34" charset="0"/>
              </a:rPr>
              <a:t>Bez </a:t>
            </a:r>
            <a:r>
              <a:rPr lang="hr-HR" sz="2400" dirty="0">
                <a:latin typeface="Arial" panose="020B0604020202020204" pitchFamily="34" charset="0"/>
                <a:cs typeface="Arial" panose="020B0604020202020204" pitchFamily="34" charset="0"/>
              </a:rPr>
              <a:t>obzira na razlike u širini obima između ovih odredbi, značenje ovog pojma u članku 1. Protokola br. 12. trebalo bi biti identično tumačenju iz članka 14 Konvencije</a:t>
            </a:r>
          </a:p>
          <a:p>
            <a:endParaRPr lang="hr-HR" dirty="0"/>
          </a:p>
          <a:p>
            <a:endParaRPr lang="hr-HR" dirty="0"/>
          </a:p>
        </p:txBody>
      </p:sp>
    </p:spTree>
    <p:extLst>
      <p:ext uri="{BB962C8B-B14F-4D97-AF65-F5344CB8AC3E}">
        <p14:creationId xmlns:p14="http://schemas.microsoft.com/office/powerpoint/2010/main" val="30192119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normAutofit/>
          </a:bodyPr>
          <a:lstStyle/>
          <a:p>
            <a:pPr marL="0" indent="0" algn="ctr">
              <a:buNone/>
            </a:pPr>
            <a:r>
              <a:rPr lang="hr-HR" sz="4800" dirty="0" smtClean="0"/>
              <a:t>Hvala na pažnji ! </a:t>
            </a:r>
            <a:endParaRPr lang="hr-HR" sz="4800" dirty="0"/>
          </a:p>
        </p:txBody>
      </p:sp>
    </p:spTree>
    <p:extLst>
      <p:ext uri="{BB962C8B-B14F-4D97-AF65-F5344CB8AC3E}">
        <p14:creationId xmlns:p14="http://schemas.microsoft.com/office/powerpoint/2010/main" val="607753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88698" y="728312"/>
            <a:ext cx="8915400" cy="4709962"/>
          </a:xfrm>
        </p:spPr>
        <p:txBody>
          <a:bodyPr>
            <a:normAutofit lnSpcReduction="10000"/>
          </a:bodyPr>
          <a:lstStyle/>
          <a:p>
            <a:r>
              <a:rPr lang="hr-HR" sz="2800" dirty="0" smtClean="0">
                <a:latin typeface="Arial" panose="020B0604020202020204" pitchFamily="34" charset="0"/>
                <a:cs typeface="Arial" panose="020B0604020202020204" pitchFamily="34" charset="0"/>
              </a:rPr>
              <a:t>Načelo </a:t>
            </a:r>
            <a:r>
              <a:rPr lang="hr-HR" sz="2800" dirty="0">
                <a:latin typeface="Arial" panose="020B0604020202020204" pitchFamily="34" charset="0"/>
                <a:cs typeface="Arial" panose="020B0604020202020204" pitchFamily="34" charset="0"/>
              </a:rPr>
              <a:t>jednakosti pred zakonom ne znači … apsolutnu jednakost, naime jednako postupanje prema ljudima bez obzira na pojedinačne, konkretne okolnosti, nego znači … relativnu jednakost, naime načelo postupati jednako prema onome </a:t>
            </a:r>
            <a:r>
              <a:rPr lang="el-GR" sz="2800" dirty="0">
                <a:latin typeface="Arial" panose="020B0604020202020204" pitchFamily="34" charset="0"/>
                <a:cs typeface="Arial" panose="020B0604020202020204" pitchFamily="34" charset="0"/>
              </a:rPr>
              <a:t>π</a:t>
            </a:r>
            <a:r>
              <a:rPr lang="hr-HR" sz="2800" dirty="0">
                <a:latin typeface="Arial" panose="020B0604020202020204" pitchFamily="34" charset="0"/>
                <a:cs typeface="Arial" panose="020B0604020202020204" pitchFamily="34" charset="0"/>
              </a:rPr>
              <a:t>to je jednako i nejednako prema onome što je nejednako… Postupati različito prema nejednakim stvarima u skladu s njihovom </a:t>
            </a:r>
            <a:r>
              <a:rPr lang="hr-HR" sz="2800" dirty="0" smtClean="0">
                <a:latin typeface="Arial" panose="020B0604020202020204" pitchFamily="34" charset="0"/>
                <a:cs typeface="Arial" panose="020B0604020202020204" pitchFamily="34" charset="0"/>
              </a:rPr>
              <a:t>nejednakošću </a:t>
            </a:r>
            <a:r>
              <a:rPr lang="hr-HR" sz="2800" dirty="0">
                <a:latin typeface="Arial" panose="020B0604020202020204" pitchFamily="34" charset="0"/>
                <a:cs typeface="Arial" panose="020B0604020202020204" pitchFamily="34" charset="0"/>
              </a:rPr>
              <a:t>nije samo dopušteno nego se </a:t>
            </a:r>
            <a:r>
              <a:rPr lang="hr-HR" sz="2800" dirty="0" smtClean="0">
                <a:latin typeface="Arial" panose="020B0604020202020204" pitchFamily="34" charset="0"/>
                <a:cs typeface="Arial" panose="020B0604020202020204" pitchFamily="34" charset="0"/>
              </a:rPr>
              <a:t>zahtijeva</a:t>
            </a:r>
          </a:p>
          <a:p>
            <a:pPr marL="0" indent="0">
              <a:buNone/>
            </a:pPr>
            <a:endParaRPr lang="hr-HR" sz="2800" dirty="0">
              <a:latin typeface="Arial" panose="020B0604020202020204" pitchFamily="34" charset="0"/>
              <a:cs typeface="Arial" panose="020B0604020202020204" pitchFamily="34" charset="0"/>
            </a:endParaRPr>
          </a:p>
          <a:p>
            <a:pPr marL="0" indent="0" algn="r">
              <a:buNone/>
            </a:pPr>
            <a:r>
              <a:rPr lang="en-US" sz="2800" i="1" dirty="0">
                <a:latin typeface="Arial" panose="020B0604020202020204" pitchFamily="34" charset="0"/>
                <a:cs typeface="Arial" panose="020B0604020202020204" pitchFamily="34" charset="0"/>
              </a:rPr>
              <a:t>South West Africa Case</a:t>
            </a:r>
            <a:r>
              <a:rPr lang="en-US" sz="2800" dirty="0">
                <a:latin typeface="Arial" panose="020B0604020202020204" pitchFamily="34" charset="0"/>
                <a:cs typeface="Arial" panose="020B0604020202020204" pitchFamily="34" charset="0"/>
              </a:rPr>
              <a:t>, ICJ Rep. 1966., </a:t>
            </a:r>
            <a:r>
              <a:rPr lang="hr-HR" sz="2800" dirty="0" smtClean="0">
                <a:latin typeface="Arial" panose="020B0604020202020204" pitchFamily="34" charset="0"/>
                <a:cs typeface="Arial" panose="020B0604020202020204" pitchFamily="34" charset="0"/>
              </a:rPr>
              <a:t>§</a:t>
            </a:r>
            <a:r>
              <a:rPr lang="en-US" sz="2800" dirty="0" smtClean="0">
                <a:latin typeface="Arial" panose="020B0604020202020204" pitchFamily="34" charset="0"/>
                <a:cs typeface="Arial" panose="020B0604020202020204" pitchFamily="34" charset="0"/>
              </a:rPr>
              <a:t>4</a:t>
            </a:r>
            <a:r>
              <a:rPr lang="en-US" sz="2800" dirty="0">
                <a:latin typeface="Arial" panose="020B0604020202020204" pitchFamily="34" charset="0"/>
                <a:cs typeface="Arial" panose="020B0604020202020204" pitchFamily="34" charset="0"/>
              </a:rPr>
              <a:t>.</a:t>
            </a:r>
            <a:endParaRPr lang="hr-H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1494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smtClean="0">
                <a:latin typeface="Arial" panose="020B0604020202020204" pitchFamily="34" charset="0"/>
                <a:cs typeface="Arial" panose="020B0604020202020204" pitchFamily="34" charset="0"/>
              </a:rPr>
              <a:t>Članak </a:t>
            </a:r>
            <a:r>
              <a:rPr lang="pl-PL" dirty="0">
                <a:latin typeface="Arial" panose="020B0604020202020204" pitchFamily="34" charset="0"/>
                <a:cs typeface="Arial" panose="020B0604020202020204" pitchFamily="34" charset="0"/>
              </a:rPr>
              <a:t>14. </a:t>
            </a:r>
            <a:r>
              <a:rPr lang="pl-PL" dirty="0" smtClean="0">
                <a:latin typeface="Arial" panose="020B0604020202020204" pitchFamily="34" charset="0"/>
                <a:cs typeface="Arial" panose="020B0604020202020204" pitchFamily="34" charset="0"/>
              </a:rPr>
              <a:t/>
            </a:r>
            <a:br>
              <a:rPr lang="pl-PL" dirty="0" smtClean="0">
                <a:latin typeface="Arial" panose="020B0604020202020204" pitchFamily="34" charset="0"/>
                <a:cs typeface="Arial" panose="020B0604020202020204" pitchFamily="34" charset="0"/>
              </a:rPr>
            </a:br>
            <a:r>
              <a:rPr lang="pl-PL" dirty="0" smtClean="0">
                <a:latin typeface="Arial" panose="020B0604020202020204" pitchFamily="34" charset="0"/>
                <a:cs typeface="Arial" panose="020B0604020202020204" pitchFamily="34" charset="0"/>
              </a:rPr>
              <a:t>ZABRANA </a:t>
            </a:r>
            <a:r>
              <a:rPr lang="pl-PL" dirty="0">
                <a:latin typeface="Arial" panose="020B0604020202020204" pitchFamily="34" charset="0"/>
                <a:cs typeface="Arial" panose="020B0604020202020204" pitchFamily="34" charset="0"/>
              </a:rPr>
              <a:t>DISKRIMINACIJE</a:t>
            </a:r>
            <a:endParaRPr lang="hr-HR"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hr-HR" sz="2800" dirty="0">
                <a:latin typeface="Arial" panose="020B0604020202020204" pitchFamily="34" charset="0"/>
                <a:cs typeface="Arial" panose="020B0604020202020204" pitchFamily="34" charset="0"/>
              </a:rPr>
              <a:t>Uživanje prava i sloboda koje su priznate u ovoj Konvenciji osigurat će se bez diskriminacije na bilo kojoj osnovi, kao </a:t>
            </a:r>
            <a:r>
              <a:rPr lang="el-GR" sz="2800" dirty="0">
                <a:latin typeface="Arial" panose="020B0604020202020204" pitchFamily="34" charset="0"/>
                <a:cs typeface="Arial" panose="020B0604020202020204" pitchFamily="34" charset="0"/>
              </a:rPr>
              <a:t>π</a:t>
            </a:r>
            <a:r>
              <a:rPr lang="hr-HR" sz="2800" dirty="0">
                <a:latin typeface="Arial" panose="020B0604020202020204" pitchFamily="34" charset="0"/>
                <a:cs typeface="Arial" panose="020B0604020202020204" pitchFamily="34" charset="0"/>
              </a:rPr>
              <a:t>to je spol, rasa, boja kože, jezik, vjeroispovijed, političko ili drugo mišljenje, nacionalno ili društveno podrijetlo, pripadnost nacionalnoj manjini, imovina, rođenje ili druga okolnost.</a:t>
            </a:r>
          </a:p>
        </p:txBody>
      </p:sp>
    </p:spTree>
    <p:extLst>
      <p:ext uri="{BB962C8B-B14F-4D97-AF65-F5344CB8AC3E}">
        <p14:creationId xmlns:p14="http://schemas.microsoft.com/office/powerpoint/2010/main" val="3091829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latin typeface="Arial" panose="020B0604020202020204" pitchFamily="34" charset="0"/>
                <a:cs typeface="Arial" panose="020B0604020202020204" pitchFamily="34" charset="0"/>
              </a:rPr>
              <a:t>Diskriminatorne osnove</a:t>
            </a:r>
            <a:endParaRPr lang="hr-HR"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a:r>
              <a:rPr lang="hr-HR" sz="2400" dirty="0" smtClean="0">
                <a:latin typeface="Arial" panose="020B0604020202020204" pitchFamily="34" charset="0"/>
                <a:cs typeface="Arial" panose="020B0604020202020204" pitchFamily="34" charset="0"/>
              </a:rPr>
              <a:t>Osnove </a:t>
            </a:r>
            <a:r>
              <a:rPr lang="hr-HR" sz="2400" dirty="0">
                <a:latin typeface="Arial" panose="020B0604020202020204" pitchFamily="34" charset="0"/>
                <a:cs typeface="Arial" panose="020B0604020202020204" pitchFamily="34" charset="0"/>
              </a:rPr>
              <a:t>po kojima se zabranjuje diskriminacija ( </a:t>
            </a:r>
            <a:r>
              <a:rPr lang="hr-HR" sz="2400" dirty="0" smtClean="0">
                <a:latin typeface="Arial" panose="020B0604020202020204" pitchFamily="34" charset="0"/>
                <a:cs typeface="Arial" panose="020B0604020202020204" pitchFamily="34" charset="0"/>
              </a:rPr>
              <a:t>diskriminatorne </a:t>
            </a:r>
            <a:r>
              <a:rPr lang="hr-HR" sz="2400" dirty="0">
                <a:latin typeface="Arial" panose="020B0604020202020204" pitchFamily="34" charset="0"/>
                <a:cs typeface="Arial" panose="020B0604020202020204" pitchFamily="34" charset="0"/>
              </a:rPr>
              <a:t>osnove, zabranjene osnove) u Članku 14. Konvencije navedene su egzemplifikativno. To je potvrdio i Europski sud u predmetu </a:t>
            </a:r>
            <a:r>
              <a:rPr lang="hr-HR" sz="2400" i="1" dirty="0" err="1">
                <a:latin typeface="Arial" panose="020B0604020202020204" pitchFamily="34" charset="0"/>
                <a:cs typeface="Arial" panose="020B0604020202020204" pitchFamily="34" charset="0"/>
              </a:rPr>
              <a:t>Engel</a:t>
            </a:r>
            <a:r>
              <a:rPr lang="hr-HR" sz="2400" i="1" dirty="0">
                <a:latin typeface="Arial" panose="020B0604020202020204" pitchFamily="34" charset="0"/>
                <a:cs typeface="Arial" panose="020B0604020202020204" pitchFamily="34" charset="0"/>
              </a:rPr>
              <a:t> i drugi protiv Nizozemske </a:t>
            </a:r>
            <a:r>
              <a:rPr lang="hr-HR" sz="2400" dirty="0">
                <a:latin typeface="Arial" panose="020B0604020202020204" pitchFamily="34" charset="0"/>
                <a:cs typeface="Arial" panose="020B0604020202020204" pitchFamily="34" charset="0"/>
              </a:rPr>
              <a:t>(1976.), utvrđujući da je popis osnova naveden u članku 14. “ilustrativan, ali ne i iscrpljen, na što upućuje izričaj ‘na bilo kojoj osnovi, kao što je’ </a:t>
            </a:r>
            <a:endParaRPr lang="hr-HR" sz="2400" dirty="0" smtClean="0">
              <a:latin typeface="Arial" panose="020B0604020202020204" pitchFamily="34" charset="0"/>
              <a:cs typeface="Arial" panose="020B0604020202020204" pitchFamily="34" charset="0"/>
            </a:endParaRPr>
          </a:p>
          <a:p>
            <a:pPr algn="just"/>
            <a:r>
              <a:rPr lang="hr-HR" sz="2400" i="1" dirty="0" err="1" smtClean="0">
                <a:latin typeface="Arial" panose="020B0604020202020204" pitchFamily="34" charset="0"/>
                <a:cs typeface="Arial" panose="020B0604020202020204" pitchFamily="34" charset="0"/>
              </a:rPr>
              <a:t>Engel</a:t>
            </a:r>
            <a:r>
              <a:rPr lang="hr-HR" sz="2400" i="1" dirty="0" smtClean="0">
                <a:latin typeface="Arial" panose="020B0604020202020204" pitchFamily="34" charset="0"/>
                <a:cs typeface="Arial" panose="020B0604020202020204" pitchFamily="34" charset="0"/>
              </a:rPr>
              <a:t> i drugi protiv Nizozemske</a:t>
            </a:r>
            <a:r>
              <a:rPr lang="hr-HR" sz="2400" dirty="0" smtClean="0">
                <a:latin typeface="Arial" panose="020B0604020202020204" pitchFamily="34" charset="0"/>
                <a:cs typeface="Arial" panose="020B0604020202020204" pitchFamily="34" charset="0"/>
              </a:rPr>
              <a:t> § </a:t>
            </a:r>
            <a:r>
              <a:rPr lang="hr-HR" sz="2400" dirty="0">
                <a:latin typeface="Arial" panose="020B0604020202020204" pitchFamily="34" charset="0"/>
                <a:cs typeface="Arial" panose="020B0604020202020204" pitchFamily="34" charset="0"/>
              </a:rPr>
              <a:t>72 presude</a:t>
            </a:r>
          </a:p>
        </p:txBody>
      </p:sp>
    </p:spTree>
    <p:extLst>
      <p:ext uri="{BB962C8B-B14F-4D97-AF65-F5344CB8AC3E}">
        <p14:creationId xmlns:p14="http://schemas.microsoft.com/office/powerpoint/2010/main" val="2717446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latin typeface="Arial" panose="020B0604020202020204" pitchFamily="34" charset="0"/>
                <a:cs typeface="Arial" panose="020B0604020202020204" pitchFamily="34" charset="0"/>
              </a:rPr>
              <a:t>Osnove za zabranu diskriminacije u praksi ESLJP</a:t>
            </a:r>
            <a:endParaRPr lang="hr-HR"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2133600"/>
            <a:ext cx="8915400" cy="4084320"/>
          </a:xfrm>
        </p:spPr>
        <p:txBody>
          <a:bodyPr>
            <a:normAutofit lnSpcReduction="10000"/>
          </a:bodyPr>
          <a:lstStyle/>
          <a:p>
            <a:r>
              <a:rPr lang="hr-HR" sz="2400" dirty="0">
                <a:latin typeface="Arial" panose="020B0604020202020204" pitchFamily="34" charset="0"/>
                <a:cs typeface="Arial" panose="020B0604020202020204" pitchFamily="34" charset="0"/>
              </a:rPr>
              <a:t>skladu s dijelom odredbe članka 14. Konvencije o “drugoj okolnosti”, odnosno “drugom svojstvu” ili “drugoj osobini” (</a:t>
            </a:r>
            <a:r>
              <a:rPr lang="hr-HR" sz="2400" dirty="0" err="1">
                <a:latin typeface="Arial" panose="020B0604020202020204" pitchFamily="34" charset="0"/>
                <a:cs typeface="Arial" panose="020B0604020202020204" pitchFamily="34" charset="0"/>
              </a:rPr>
              <a:t>other</a:t>
            </a:r>
            <a:r>
              <a:rPr lang="hr-HR" sz="2400" dirty="0">
                <a:latin typeface="Arial" panose="020B0604020202020204" pitchFamily="34" charset="0"/>
                <a:cs typeface="Arial" panose="020B0604020202020204" pitchFamily="34" charset="0"/>
              </a:rPr>
              <a:t> status) </a:t>
            </a:r>
            <a:endParaRPr lang="hr-HR" sz="2400" dirty="0" smtClean="0">
              <a:latin typeface="Arial" panose="020B0604020202020204" pitchFamily="34" charset="0"/>
              <a:cs typeface="Arial" panose="020B0604020202020204" pitchFamily="34" charset="0"/>
            </a:endParaRPr>
          </a:p>
          <a:p>
            <a:r>
              <a:rPr lang="hr-HR" sz="2400" dirty="0" smtClean="0">
                <a:latin typeface="Arial" panose="020B0604020202020204" pitchFamily="34" charset="0"/>
                <a:cs typeface="Arial" panose="020B0604020202020204" pitchFamily="34" charset="0"/>
              </a:rPr>
              <a:t>Obuhvaćaju:</a:t>
            </a:r>
            <a:endParaRPr lang="hr-HR" sz="2400" dirty="0">
              <a:latin typeface="Arial" panose="020B0604020202020204" pitchFamily="34" charset="0"/>
              <a:cs typeface="Arial" panose="020B0604020202020204" pitchFamily="34" charset="0"/>
            </a:endParaRPr>
          </a:p>
          <a:p>
            <a:pPr marL="0" indent="0">
              <a:buNone/>
            </a:pPr>
            <a:r>
              <a:rPr lang="hr-HR" sz="2400" dirty="0">
                <a:latin typeface="Arial" panose="020B0604020202020204" pitchFamily="34" charset="0"/>
                <a:cs typeface="Arial" panose="020B0604020202020204" pitchFamily="34" charset="0"/>
              </a:rPr>
              <a:t>1. bračni status,</a:t>
            </a:r>
          </a:p>
          <a:p>
            <a:pPr marL="0" indent="0">
              <a:buNone/>
            </a:pPr>
            <a:r>
              <a:rPr lang="hr-HR" sz="2400" dirty="0">
                <a:latin typeface="Arial" panose="020B0604020202020204" pitchFamily="34" charset="0"/>
                <a:cs typeface="Arial" panose="020B0604020202020204" pitchFamily="34" charset="0"/>
              </a:rPr>
              <a:t>2. spolnu orijentaciju,</a:t>
            </a:r>
          </a:p>
          <a:p>
            <a:pPr marL="0" indent="0">
              <a:buNone/>
            </a:pPr>
            <a:r>
              <a:rPr lang="hr-HR" sz="2400" dirty="0">
                <a:latin typeface="Arial" panose="020B0604020202020204" pitchFamily="34" charset="0"/>
                <a:cs typeface="Arial" panose="020B0604020202020204" pitchFamily="34" charset="0"/>
              </a:rPr>
              <a:t>3. zakonitost ili nezakonitost po rođenju,</a:t>
            </a:r>
          </a:p>
          <a:p>
            <a:pPr marL="0" indent="0">
              <a:buNone/>
            </a:pPr>
            <a:r>
              <a:rPr lang="hr-HR" sz="2400" dirty="0">
                <a:latin typeface="Arial" panose="020B0604020202020204" pitchFamily="34" charset="0"/>
                <a:cs typeface="Arial" panose="020B0604020202020204" pitchFamily="34" charset="0"/>
              </a:rPr>
              <a:t>4. profesionalni status, i</a:t>
            </a:r>
          </a:p>
          <a:p>
            <a:pPr marL="0" indent="0">
              <a:buNone/>
            </a:pPr>
            <a:r>
              <a:rPr lang="hr-HR" sz="2400" dirty="0">
                <a:latin typeface="Arial" panose="020B0604020202020204" pitchFamily="34" charset="0"/>
                <a:cs typeface="Arial" panose="020B0604020202020204" pitchFamily="34" charset="0"/>
              </a:rPr>
              <a:t>5. vojni status odnosno vojni </a:t>
            </a:r>
            <a:r>
              <a:rPr lang="hr-HR" sz="2400" dirty="0" smtClean="0">
                <a:latin typeface="Arial" panose="020B0604020202020204" pitchFamily="34" charset="0"/>
                <a:cs typeface="Arial" panose="020B0604020202020204" pitchFamily="34" charset="0"/>
              </a:rPr>
              <a:t>čin…..</a:t>
            </a:r>
            <a:endParaRPr lang="hr-HR" sz="2400" dirty="0">
              <a:latin typeface="Arial" panose="020B0604020202020204" pitchFamily="34" charset="0"/>
              <a:cs typeface="Arial" panose="020B0604020202020204" pitchFamily="34" charset="0"/>
            </a:endParaRPr>
          </a:p>
          <a:p>
            <a:endParaRPr lang="hr-HR" dirty="0"/>
          </a:p>
        </p:txBody>
      </p:sp>
    </p:spTree>
    <p:extLst>
      <p:ext uri="{BB962C8B-B14F-4D97-AF65-F5344CB8AC3E}">
        <p14:creationId xmlns:p14="http://schemas.microsoft.com/office/powerpoint/2010/main" val="1025397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smtClean="0">
                <a:latin typeface="Arial" panose="020B0604020202020204" pitchFamily="34" charset="0"/>
                <a:cs typeface="Arial" panose="020B0604020202020204" pitchFamily="34" charset="0"/>
              </a:rPr>
              <a:t>Zabrana diskriminacije – akcesorno pravo</a:t>
            </a:r>
            <a:endParaRPr lang="hr-HR"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501541"/>
            <a:ext cx="8915400" cy="4409681"/>
          </a:xfrm>
        </p:spPr>
        <p:txBody>
          <a:bodyPr>
            <a:noAutofit/>
          </a:bodyPr>
          <a:lstStyle/>
          <a:p>
            <a:pPr algn="just"/>
            <a:r>
              <a:rPr lang="hr-HR" sz="2200" dirty="0" smtClean="0">
                <a:latin typeface="Arial" panose="020B0604020202020204" pitchFamily="34" charset="0"/>
                <a:cs typeface="Arial" panose="020B0604020202020204" pitchFamily="34" charset="0"/>
              </a:rPr>
              <a:t>Svrha </a:t>
            </a:r>
            <a:r>
              <a:rPr lang="hr-HR" sz="2200" dirty="0">
                <a:latin typeface="Arial" panose="020B0604020202020204" pitchFamily="34" charset="0"/>
                <a:cs typeface="Arial" panose="020B0604020202020204" pitchFamily="34" charset="0"/>
              </a:rPr>
              <a:t>je članka 14. Konvencije da se pojedinci zaštite od diskriminacije u uživanju (samostalnih) materijalnih ili supstancijalnih prava zajamčenih odredbama Konvencije i pripadajućih joj protokola. </a:t>
            </a:r>
            <a:endParaRPr lang="hr-HR" sz="2200" dirty="0" smtClean="0">
              <a:latin typeface="Arial" panose="020B0604020202020204" pitchFamily="34" charset="0"/>
              <a:cs typeface="Arial" panose="020B0604020202020204" pitchFamily="34" charset="0"/>
            </a:endParaRPr>
          </a:p>
          <a:p>
            <a:pPr algn="just"/>
            <a:r>
              <a:rPr lang="hr-HR" sz="2200" dirty="0" smtClean="0">
                <a:latin typeface="Arial" panose="020B0604020202020204" pitchFamily="34" charset="0"/>
                <a:cs typeface="Arial" panose="020B0604020202020204" pitchFamily="34" charset="0"/>
              </a:rPr>
              <a:t>Zabrana </a:t>
            </a:r>
            <a:r>
              <a:rPr lang="hr-HR" sz="2200" dirty="0">
                <a:latin typeface="Arial" panose="020B0604020202020204" pitchFamily="34" charset="0"/>
                <a:cs typeface="Arial" panose="020B0604020202020204" pitchFamily="34" charset="0"/>
              </a:rPr>
              <a:t>diskriminacije u smislu članka 14. stoga se ne može smatrati ni zasebnim (samostalnim) materijalnim ili supstancijalnim konvencijskim pravom. Ona ima instrumentalni karakter, jer se područje njezine primjene proteže odnosno ograničeno je na materijalna konvencijska prava uređena u člancima 2. - 13. Konvencije i u mjerodavnim odredbama pripadajućih joj protokola, u smislu u kojem ih je protumačio Europski sud</a:t>
            </a:r>
            <a:r>
              <a:rPr lang="hr-HR" sz="2200" dirty="0" smtClean="0">
                <a:latin typeface="Arial" panose="020B0604020202020204" pitchFamily="34" charset="0"/>
                <a:cs typeface="Arial" panose="020B0604020202020204" pitchFamily="34" charset="0"/>
              </a:rPr>
              <a:t>.</a:t>
            </a:r>
            <a:endParaRPr lang="hr-H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6782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dirty="0">
                <a:latin typeface="Arial" panose="020B0604020202020204" pitchFamily="34" charset="0"/>
                <a:cs typeface="Arial" panose="020B0604020202020204" pitchFamily="34" charset="0"/>
              </a:rPr>
              <a:t>Zabrana diskriminacije – akcesorno pravo</a:t>
            </a:r>
          </a:p>
        </p:txBody>
      </p:sp>
      <p:sp>
        <p:nvSpPr>
          <p:cNvPr id="3" name="Content Placeholder 2"/>
          <p:cNvSpPr>
            <a:spLocks noGrp="1"/>
          </p:cNvSpPr>
          <p:nvPr>
            <p:ph idx="1"/>
          </p:nvPr>
        </p:nvSpPr>
        <p:spPr>
          <a:xfrm>
            <a:off x="2589211" y="1395663"/>
            <a:ext cx="9307613" cy="4515559"/>
          </a:xfrm>
        </p:spPr>
        <p:txBody>
          <a:bodyPr>
            <a:noAutofit/>
          </a:bodyPr>
          <a:lstStyle/>
          <a:p>
            <a:r>
              <a:rPr lang="hr-HR" sz="2200" dirty="0" smtClean="0">
                <a:latin typeface="Arial" panose="020B0604020202020204" pitchFamily="34" charset="0"/>
                <a:cs typeface="Arial" panose="020B0604020202020204" pitchFamily="34" charset="0"/>
              </a:rPr>
              <a:t>Prema </a:t>
            </a:r>
            <a:r>
              <a:rPr lang="hr-HR" sz="2200" dirty="0">
                <a:latin typeface="Arial" panose="020B0604020202020204" pitchFamily="34" charset="0"/>
                <a:cs typeface="Arial" panose="020B0604020202020204" pitchFamily="34" charset="0"/>
              </a:rPr>
              <a:t>dobro utvrđenoj sudskoj praksi Suda, članak 14. Konvencije nadopunjuje druge materijalne odredbe Konvencije i Protokola. On ne postoji samostalno, budući da ima učinak vezan samo za "uživanje prava i sloboda" koje su time zajamčene. Iako primjena članka 14. ne pretpostavlja povredu tih odredaba - i u toj mjeri je autonoman - nema mjesta za njegovu primjenu osim u slučaju kada činjenice predmeta spadaju u doseg jedne ili više odredaba. Zabrana diskriminacije, sadržana u članku 14., time se proširuje i izvan uživanja prava i sloboda čije se jamstvo traži od država Konvencijom i pripadajućim Protokolima</a:t>
            </a:r>
            <a:r>
              <a:rPr lang="hr-HR" sz="2200" dirty="0" smtClean="0">
                <a:latin typeface="Arial" panose="020B0604020202020204" pitchFamily="34" charset="0"/>
                <a:cs typeface="Arial" panose="020B0604020202020204" pitchFamily="34" charset="0"/>
              </a:rPr>
              <a:t>.</a:t>
            </a:r>
          </a:p>
          <a:p>
            <a:r>
              <a:rPr lang="hr-HR" sz="2200" dirty="0" smtClean="0">
                <a:latin typeface="Arial" panose="020B0604020202020204" pitchFamily="34" charset="0"/>
                <a:cs typeface="Arial" panose="020B0604020202020204" pitchFamily="34" charset="0"/>
              </a:rPr>
              <a:t> </a:t>
            </a:r>
            <a:r>
              <a:rPr lang="hr-HR" sz="2200" dirty="0">
                <a:latin typeface="Arial" panose="020B0604020202020204" pitchFamily="34" charset="0"/>
                <a:cs typeface="Arial" panose="020B0604020202020204" pitchFamily="34" charset="0"/>
              </a:rPr>
              <a:t>Također se primjenjuje na ona dodatna prava koja su obuhvaćena općim dosegom bilo kojeg članka Konvencije, koja je država dobrovoljno odlučila osigurati </a:t>
            </a:r>
            <a:endParaRPr lang="hr-HR" sz="2200" dirty="0" smtClean="0">
              <a:latin typeface="Arial" panose="020B0604020202020204" pitchFamily="34" charset="0"/>
              <a:cs typeface="Arial" panose="020B0604020202020204" pitchFamily="34" charset="0"/>
            </a:endParaRPr>
          </a:p>
          <a:p>
            <a:r>
              <a:rPr lang="hr-HR" sz="2200" i="1" dirty="0" smtClean="0">
                <a:latin typeface="Arial" panose="020B0604020202020204" pitchFamily="34" charset="0"/>
                <a:cs typeface="Arial" panose="020B0604020202020204" pitchFamily="34" charset="0"/>
              </a:rPr>
              <a:t>E.B</a:t>
            </a:r>
            <a:r>
              <a:rPr lang="hr-HR" sz="2200" i="1" dirty="0">
                <a:latin typeface="Arial" panose="020B0604020202020204" pitchFamily="34" charset="0"/>
                <a:cs typeface="Arial" panose="020B0604020202020204" pitchFamily="34" charset="0"/>
              </a:rPr>
              <a:t>. protiv Francuske </a:t>
            </a:r>
            <a:r>
              <a:rPr lang="hr-HR" sz="2200" dirty="0">
                <a:latin typeface="Arial" panose="020B0604020202020204" pitchFamily="34" charset="0"/>
                <a:cs typeface="Arial" panose="020B0604020202020204" pitchFamily="34" charset="0"/>
              </a:rPr>
              <a:t>[VV], br. 43546/02, § 47.-48., 22. siječnja 2008</a:t>
            </a:r>
            <a:r>
              <a:rPr lang="hr-HR" sz="2200" dirty="0" smtClean="0">
                <a:latin typeface="Arial" panose="020B0604020202020204" pitchFamily="34" charset="0"/>
                <a:cs typeface="Arial" panose="020B0604020202020204" pitchFamily="34" charset="0"/>
              </a:rPr>
              <a:t>.</a:t>
            </a:r>
            <a:endParaRPr lang="hr-H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3770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54602"/>
            <a:ext cx="8911687" cy="1280890"/>
          </a:xfrm>
        </p:spPr>
        <p:txBody>
          <a:bodyPr/>
          <a:lstStyle/>
          <a:p>
            <a:pPr algn="ctr"/>
            <a:r>
              <a:rPr lang="hr-HR" dirty="0" smtClean="0">
                <a:latin typeface="Arial" panose="020B0604020202020204" pitchFamily="34" charset="0"/>
                <a:cs typeface="Arial" panose="020B0604020202020204" pitchFamily="34" charset="0"/>
              </a:rPr>
              <a:t>Značenje diskriminacije prema praksi ESLJP</a:t>
            </a:r>
            <a:endParaRPr lang="hr-HR"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635492"/>
            <a:ext cx="8915400" cy="4900062"/>
          </a:xfrm>
        </p:spPr>
        <p:txBody>
          <a:bodyPr>
            <a:normAutofit/>
          </a:bodyPr>
          <a:lstStyle/>
          <a:p>
            <a:pPr algn="just"/>
            <a:r>
              <a:rPr lang="hr-HR" sz="2000" dirty="0" smtClean="0">
                <a:latin typeface="Arial" panose="020B0604020202020204" pitchFamily="34" charset="0"/>
                <a:cs typeface="Arial" panose="020B0604020202020204" pitchFamily="34" charset="0"/>
              </a:rPr>
              <a:t>Sud </a:t>
            </a:r>
            <a:r>
              <a:rPr lang="hr-HR" sz="2000" dirty="0">
                <a:latin typeface="Arial" panose="020B0604020202020204" pitchFamily="34" charset="0"/>
                <a:cs typeface="Arial" panose="020B0604020202020204" pitchFamily="34" charset="0"/>
              </a:rPr>
              <a:t>ponavlja da diskriminacija znači različito tretiranje osoba koja se nalaze u sličnoj situaciji bez objektivnog i razumnog opravdanja. „Nepostojanje objektivnog i razumnog opravdanja“ znači da sporna razlika ne slijedi „legitiman cilj“ ili da nema „razumnog odnosa proporcionalnosti između sredstava koja se koriste i cilja koji se želi postići“ </a:t>
            </a:r>
            <a:endParaRPr lang="hr-HR" sz="2000" dirty="0" smtClean="0">
              <a:latin typeface="Arial" panose="020B0604020202020204" pitchFamily="34" charset="0"/>
              <a:cs typeface="Arial" panose="020B0604020202020204" pitchFamily="34" charset="0"/>
            </a:endParaRPr>
          </a:p>
          <a:p>
            <a:r>
              <a:rPr lang="hr-HR" i="1" dirty="0">
                <a:latin typeface="Arial" panose="020B0604020202020204" pitchFamily="34" charset="0"/>
                <a:cs typeface="Arial" panose="020B0604020202020204" pitchFamily="34" charset="0"/>
              </a:rPr>
              <a:t>Andrejeva protiv Latvije </a:t>
            </a:r>
            <a:r>
              <a:rPr lang="hr-HR" dirty="0">
                <a:latin typeface="Arial" panose="020B0604020202020204" pitchFamily="34" charset="0"/>
                <a:cs typeface="Arial" panose="020B0604020202020204" pitchFamily="34" charset="0"/>
              </a:rPr>
              <a:t>[GC], br. 55707/00, stav 81, 18. veljača </a:t>
            </a:r>
            <a:r>
              <a:rPr lang="hr-HR" dirty="0" smtClean="0">
                <a:latin typeface="Arial" panose="020B0604020202020204" pitchFamily="34" charset="0"/>
                <a:cs typeface="Arial" panose="020B0604020202020204" pitchFamily="34" charset="0"/>
              </a:rPr>
              <a:t>2009</a:t>
            </a:r>
          </a:p>
          <a:p>
            <a:pPr algn="just"/>
            <a:r>
              <a:rPr lang="hr-HR" sz="2000" dirty="0">
                <a:latin typeface="Arial" panose="020B0604020202020204" pitchFamily="34" charset="0"/>
                <a:cs typeface="Arial" panose="020B0604020202020204" pitchFamily="34" charset="0"/>
              </a:rPr>
              <a:t>Štoviše, članak 14. ne zabranjuje ugovornim strankama da prema određenim skupinama postupaju različito kako bi ispravile „činjenične nejednakosti među njima“. Doista, pravo ne biti diskriminiran u uživanju prava zajamčenih na temelju Konvencije također je povrijeđeno kada države bez objektivnog i razumnog opravdanja ne postupaju drugačije prema osobama čija je situacija znatno </a:t>
            </a:r>
            <a:r>
              <a:rPr lang="hr-HR" sz="2000" dirty="0" smtClean="0">
                <a:latin typeface="Arial" panose="020B0604020202020204" pitchFamily="34" charset="0"/>
                <a:cs typeface="Arial" panose="020B0604020202020204" pitchFamily="34" charset="0"/>
              </a:rPr>
              <a:t>drugačija</a:t>
            </a:r>
          </a:p>
          <a:p>
            <a:r>
              <a:rPr lang="hr-HR" i="1" dirty="0" smtClean="0">
                <a:latin typeface="Arial" panose="020B0604020202020204" pitchFamily="34" charset="0"/>
                <a:cs typeface="Arial" panose="020B0604020202020204" pitchFamily="34" charset="0"/>
              </a:rPr>
              <a:t>Guberina protiv Hrvatske</a:t>
            </a:r>
            <a:r>
              <a:rPr lang="hr-HR" dirty="0" smtClean="0">
                <a:latin typeface="Arial" panose="020B0604020202020204" pitchFamily="34" charset="0"/>
                <a:cs typeface="Arial" panose="020B0604020202020204" pitchFamily="34" charset="0"/>
              </a:rPr>
              <a:t>, </a:t>
            </a:r>
            <a:r>
              <a:rPr lang="hr-HR" dirty="0">
                <a:latin typeface="Arial" panose="020B0604020202020204" pitchFamily="34" charset="0"/>
                <a:cs typeface="Arial" panose="020B0604020202020204" pitchFamily="34" charset="0"/>
              </a:rPr>
              <a:t>br  </a:t>
            </a:r>
            <a:r>
              <a:rPr lang="hr-HR" dirty="0" smtClean="0">
                <a:latin typeface="Arial" panose="020B0604020202020204" pitchFamily="34" charset="0"/>
                <a:cs typeface="Arial" panose="020B0604020202020204" pitchFamily="34" charset="0"/>
              </a:rPr>
              <a:t>23682/13. 22.ožujka 2016</a:t>
            </a:r>
            <a:endParaRPr lang="hr-H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646417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5171</TotalTime>
  <Words>1844</Words>
  <Application>Microsoft Office PowerPoint</Application>
  <PresentationFormat>Widescreen</PresentationFormat>
  <Paragraphs>73</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Century Gothic</vt:lpstr>
      <vt:lpstr>Wingdings 3</vt:lpstr>
      <vt:lpstr>Wisp</vt:lpstr>
      <vt:lpstr>Uvod u zabranu diskriminacije prema EKLJP – struktura i pregled članka 14. Konvencije i Protokola br. 12 uz Konvenciju</vt:lpstr>
      <vt:lpstr>PowerPoint Presentation</vt:lpstr>
      <vt:lpstr>PowerPoint Presentation</vt:lpstr>
      <vt:lpstr>Članak 14.  ZABRANA DISKRIMINACIJE</vt:lpstr>
      <vt:lpstr>Diskriminatorne osnove</vt:lpstr>
      <vt:lpstr>Osnove za zabranu diskriminacije u praksi ESLJP</vt:lpstr>
      <vt:lpstr>Zabrana diskriminacije – akcesorno pravo</vt:lpstr>
      <vt:lpstr>Zabrana diskriminacije – akcesorno pravo</vt:lpstr>
      <vt:lpstr>Značenje diskriminacije prema praksi ESLJP</vt:lpstr>
      <vt:lpstr>Predstavlja li svako nejednako postupanje diskriminaciju?</vt:lpstr>
      <vt:lpstr>Što ESLJP razmatra kad utvrđuje da li je bilo diskriminacije protivno čl. 14.</vt:lpstr>
      <vt:lpstr>Izravna diskriminacija</vt:lpstr>
      <vt:lpstr>Izravna diskriminacija – primjer iz prakse ESLJP</vt:lpstr>
      <vt:lpstr>Izravna diskriminacija – primjer iz prakse ESLJP</vt:lpstr>
      <vt:lpstr>Neizravna diskriminacija</vt:lpstr>
      <vt:lpstr>Neizravna diskriminacija - primjer iz prakse ESLJP</vt:lpstr>
      <vt:lpstr>Neizravna diskriminacija – primjer iz prakse ESLJP</vt:lpstr>
      <vt:lpstr>Neizravna diskriminacija  - primjer prakse ESLJP</vt:lpstr>
      <vt:lpstr>Zašto onda Protokol 12?</vt:lpstr>
      <vt:lpstr>Razlika čl.14. Konvencije i Protokola br. 12. uz Konvenciju</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Pozitivne obveze države iz čl. 6, 8 i 10 Europske konvencije za zaštitu ljudskih prava</dc:title>
  <dc:creator>Nikolina</dc:creator>
  <cp:lastModifiedBy>Nikolina</cp:lastModifiedBy>
  <cp:revision>29</cp:revision>
  <dcterms:created xsi:type="dcterms:W3CDTF">2017-02-19T08:39:47Z</dcterms:created>
  <dcterms:modified xsi:type="dcterms:W3CDTF">2018-03-19T18:40:51Z</dcterms:modified>
</cp:coreProperties>
</file>