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7" r:id="rId3"/>
    <p:sldId id="278" r:id="rId4"/>
    <p:sldId id="279" r:id="rId5"/>
    <p:sldId id="294" r:id="rId6"/>
    <p:sldId id="295" r:id="rId7"/>
    <p:sldId id="296" r:id="rId8"/>
    <p:sldId id="280" r:id="rId9"/>
    <p:sldId id="297" r:id="rId10"/>
    <p:sldId id="281" r:id="rId11"/>
    <p:sldId id="282" r:id="rId12"/>
    <p:sldId id="283" r:id="rId13"/>
    <p:sldId id="284" r:id="rId14"/>
    <p:sldId id="275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BB4CB-A08F-4957-AA94-716C3593DE9E}" type="datetimeFigureOut">
              <a:rPr lang="hr-HR" smtClean="0"/>
              <a:t>19.3.2018.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C1650-0264-44D3-8CEF-3C8BEBEF2D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7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C1650-0264-44D3-8CEF-3C8BEBEF2DAC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3083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2DE7-29B6-4F64-B82F-4BEF15709B2F}" type="datetimeFigureOut">
              <a:rPr lang="hr-HR" smtClean="0"/>
              <a:t>19.3.2018.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0B19C57-EF5E-4718-9137-1E766BFB3C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134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2DE7-29B6-4F64-B82F-4BEF15709B2F}" type="datetimeFigureOut">
              <a:rPr lang="hr-HR" smtClean="0"/>
              <a:t>19.3.2018.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B19C57-EF5E-4718-9137-1E766BFB3C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6435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2DE7-29B6-4F64-B82F-4BEF15709B2F}" type="datetimeFigureOut">
              <a:rPr lang="hr-HR" smtClean="0"/>
              <a:t>19.3.2018.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B19C57-EF5E-4718-9137-1E766BFB3C34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9788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2DE7-29B6-4F64-B82F-4BEF15709B2F}" type="datetimeFigureOut">
              <a:rPr lang="hr-HR" smtClean="0"/>
              <a:t>19.3.2018.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B19C57-EF5E-4718-9137-1E766BFB3C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0033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2DE7-29B6-4F64-B82F-4BEF15709B2F}" type="datetimeFigureOut">
              <a:rPr lang="hr-HR" smtClean="0"/>
              <a:t>19.3.2018.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B19C57-EF5E-4718-9137-1E766BFB3C34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4944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2DE7-29B6-4F64-B82F-4BEF15709B2F}" type="datetimeFigureOut">
              <a:rPr lang="hr-HR" smtClean="0"/>
              <a:t>19.3.2018.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B19C57-EF5E-4718-9137-1E766BFB3C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8631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2DE7-29B6-4F64-B82F-4BEF15709B2F}" type="datetimeFigureOut">
              <a:rPr lang="hr-HR" smtClean="0"/>
              <a:t>19.3.2018.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9C57-EF5E-4718-9137-1E766BFB3C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0891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2DE7-29B6-4F64-B82F-4BEF15709B2F}" type="datetimeFigureOut">
              <a:rPr lang="hr-HR" smtClean="0"/>
              <a:t>19.3.2018.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9C57-EF5E-4718-9137-1E766BFB3C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606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2DE7-29B6-4F64-B82F-4BEF15709B2F}" type="datetimeFigureOut">
              <a:rPr lang="hr-HR" smtClean="0"/>
              <a:t>19.3.2018.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9C57-EF5E-4718-9137-1E766BFB3C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170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2DE7-29B6-4F64-B82F-4BEF15709B2F}" type="datetimeFigureOut">
              <a:rPr lang="hr-HR" smtClean="0"/>
              <a:t>19.3.2018.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B19C57-EF5E-4718-9137-1E766BFB3C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187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2DE7-29B6-4F64-B82F-4BEF15709B2F}" type="datetimeFigureOut">
              <a:rPr lang="hr-HR" smtClean="0"/>
              <a:t>19.3.2018.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0B19C57-EF5E-4718-9137-1E766BFB3C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478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2DE7-29B6-4F64-B82F-4BEF15709B2F}" type="datetimeFigureOut">
              <a:rPr lang="hr-HR" smtClean="0"/>
              <a:t>19.3.2018.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0B19C57-EF5E-4718-9137-1E766BFB3C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354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2DE7-29B6-4F64-B82F-4BEF15709B2F}" type="datetimeFigureOut">
              <a:rPr lang="hr-HR" smtClean="0"/>
              <a:t>19.3.2018.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9C57-EF5E-4718-9137-1E766BFB3C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967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2DE7-29B6-4F64-B82F-4BEF15709B2F}" type="datetimeFigureOut">
              <a:rPr lang="hr-HR" smtClean="0"/>
              <a:t>19.3.2018.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9C57-EF5E-4718-9137-1E766BFB3C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925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2DE7-29B6-4F64-B82F-4BEF15709B2F}" type="datetimeFigureOut">
              <a:rPr lang="hr-HR" smtClean="0"/>
              <a:t>19.3.2018.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9C57-EF5E-4718-9137-1E766BFB3C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337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2DE7-29B6-4F64-B82F-4BEF15709B2F}" type="datetimeFigureOut">
              <a:rPr lang="hr-HR" smtClean="0"/>
              <a:t>19.3.2018.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B19C57-EF5E-4718-9137-1E766BFB3C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312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62DE7-29B6-4F64-B82F-4BEF15709B2F}" type="datetimeFigureOut">
              <a:rPr lang="hr-HR" smtClean="0"/>
              <a:t>19.3.2018.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0B19C57-EF5E-4718-9137-1E766BFB3C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767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721896"/>
            <a:ext cx="8915399" cy="3676850"/>
          </a:xfrm>
        </p:spPr>
        <p:txBody>
          <a:bodyPr>
            <a:normAutofit/>
          </a:bodyPr>
          <a:lstStyle/>
          <a:p>
            <a:pPr algn="ctr"/>
            <a:r>
              <a:rPr lang="hr-HR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Komparatori</a:t>
            </a:r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i obrazloženje diskriminacije</a:t>
            </a:r>
            <a:b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relevantni faktori za uspjeh sudskog postupka uz postojanje tvrdnji o diskriminaciji - </a:t>
            </a:r>
            <a:endParaRPr lang="hr-H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Nikolina Katić, </a:t>
            </a:r>
            <a:r>
              <a:rPr lang="hr-H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dipl.iur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676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dokaza diskriminacije u praksi ESLJP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905000"/>
            <a:ext cx="9307613" cy="4006222"/>
          </a:xfrm>
        </p:spPr>
        <p:txBody>
          <a:bodyPr>
            <a:noAutofit/>
          </a:bodyPr>
          <a:lstStyle/>
          <a:p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Dva standarda</a:t>
            </a:r>
          </a:p>
          <a:p>
            <a:pPr marL="457200" indent="-457200">
              <a:buAutoNum type="arabicPeriod"/>
            </a:pP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Izvan razumne sumnje (</a:t>
            </a:r>
            <a:r>
              <a:rPr lang="hr-H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reasonable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doubt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Vaganje vjerojatnosti (</a:t>
            </a:r>
            <a:r>
              <a:rPr lang="hr-H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balance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probabilities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770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354602"/>
            <a:ext cx="8911687" cy="1280890"/>
          </a:xfrm>
        </p:spPr>
        <p:txBody>
          <a:bodyPr/>
          <a:lstStyle/>
          <a:p>
            <a:pPr algn="ctr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dokaza – izvan razumne sumnje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35492"/>
            <a:ext cx="8915400" cy="4900062"/>
          </a:xfrm>
        </p:spPr>
        <p:txBody>
          <a:bodyPr>
            <a:normAutofit/>
          </a:bodyPr>
          <a:lstStyle/>
          <a:p>
            <a:pPr algn="just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Europski sud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će “neku činjenicu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smatrati </a:t>
            </a:r>
            <a:r>
              <a:rPr lang="hr-HR" sz="2400" dirty="0" err="1">
                <a:latin typeface="Arial" panose="020B0604020202020204" pitchFamily="34" charset="0"/>
                <a:cs typeface="Arial" panose="020B0604020202020204" pitchFamily="34" charset="0"/>
              </a:rPr>
              <a:t>utvr</a:t>
            </a:r>
            <a:r>
              <a:rPr lang="hr-H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đenom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ukoliko nema mjesta razumnoj sumnji da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predočeni dokazi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upućuju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na postojanje te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činjenice”</a:t>
            </a:r>
          </a:p>
          <a:p>
            <a:pPr algn="just"/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To je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najviši standard dokaza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jer je prikladan za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najteža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kaznena djela koja za sobom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povlače najteže posljedice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počinitelja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hr-H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 pravilu standard dokazivanja u kaznenom pravu</a:t>
            </a:r>
          </a:p>
          <a:p>
            <a:pPr algn="just"/>
            <a:r>
              <a:rPr lang="hr-H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termin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464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dokazivanja – vaganjem vjerojatnosti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9330" y="2203383"/>
            <a:ext cx="8915400" cy="4495800"/>
          </a:xfrm>
        </p:spPr>
        <p:txBody>
          <a:bodyPr>
            <a:noAutofit/>
          </a:bodyPr>
          <a:lstStyle/>
          <a:p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postavlja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blaže zahtjeve</a:t>
            </a:r>
          </a:p>
          <a:p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Europski sud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treba uvjeriti samo u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da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tužbeni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zahtjev “vjerojatno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više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osnovan no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što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nije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Pravilo dokazivanja izvan razumne sumnje Europski sud je kroz praksu utemeljio kao pravilo – </a:t>
            </a:r>
            <a:r>
              <a:rPr lang="hr-H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vagnje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vjerojatnosti u iznimnim slučajevima</a:t>
            </a:r>
          </a:p>
          <a:p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Što odlučuje?  - činjenice i okolnosti svakog pojedinog predmeta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564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Pozitivne obveze iz 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čl. 14.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ne propisuje nijednu pozitivnu 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obvezu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svaka </a:t>
            </a: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obveza te vrste mora biti izvedena iz prakse Europskoga 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suda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Belgijski jezični slučaj – 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prvo utvrđenje i definiranje čl. 14. Konvencije u praksi ESLJP</a:t>
            </a:r>
          </a:p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Pozitivna obveza uvijek vezana uz odluku o materijalnom pravu o kojem je riječ – „unutar opsega nekog od </a:t>
            </a:r>
            <a:r>
              <a:rPr lang="hr-HR" sz="2800" smtClean="0">
                <a:latin typeface="Arial" panose="020B0604020202020204" pitchFamily="34" charset="0"/>
                <a:cs typeface="Arial" panose="020B0604020202020204" pitchFamily="34" charset="0"/>
              </a:rPr>
              <a:t>temeljnih prava”</a:t>
            </a:r>
            <a:endParaRPr lang="hr-H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304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800" dirty="0" smtClean="0"/>
              <a:t>Hvala na pažnji ! </a:t>
            </a:r>
            <a:endParaRPr lang="hr-HR" sz="4800" dirty="0"/>
          </a:p>
        </p:txBody>
      </p:sp>
    </p:spTree>
    <p:extLst>
      <p:ext uri="{BB962C8B-B14F-4D97-AF65-F5344CB8AC3E}">
        <p14:creationId xmlns:p14="http://schemas.microsoft.com/office/powerpoint/2010/main" val="607753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Test dokazivanja diskriminacije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 li pozivanje na diskriminaciju potpada pod jedno od (materijalnih) prava koje štiti Konvencija</a:t>
            </a:r>
          </a:p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Postoji li nejednako postupanje?</a:t>
            </a:r>
          </a:p>
          <a:p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Ako da, postoji li opravdanje za nejednako postupanje – je li utemeljeno na zakonu, ima li legitiman cilj, je li proporcionalno cilju koji se želio postići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829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8171" y="248724"/>
            <a:ext cx="8911687" cy="1280890"/>
          </a:xfrm>
        </p:spPr>
        <p:txBody>
          <a:bodyPr/>
          <a:lstStyle/>
          <a:p>
            <a:pPr algn="ctr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Diskriminatorne osnove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4458" y="1007444"/>
            <a:ext cx="8915400" cy="56532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r-H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Nije iscrpna niti taksativno navedena lista</a:t>
            </a:r>
          </a:p>
          <a:p>
            <a:pPr algn="just"/>
            <a:r>
              <a:rPr lang="hr-HR" sz="3800" dirty="0">
                <a:latin typeface="Arial" panose="020B0604020202020204" pitchFamily="34" charset="0"/>
                <a:cs typeface="Arial" panose="020B0604020202020204" pitchFamily="34" charset="0"/>
              </a:rPr>
              <a:t>Spol</a:t>
            </a:r>
          </a:p>
          <a:p>
            <a:pPr algn="just"/>
            <a:r>
              <a:rPr lang="hr-HR" sz="3800" dirty="0">
                <a:latin typeface="Arial" panose="020B0604020202020204" pitchFamily="34" charset="0"/>
                <a:cs typeface="Arial" panose="020B0604020202020204" pitchFamily="34" charset="0"/>
              </a:rPr>
              <a:t>Seksualna orijentacija</a:t>
            </a:r>
          </a:p>
          <a:p>
            <a:pPr algn="just"/>
            <a:r>
              <a:rPr lang="hr-HR" sz="3800" dirty="0">
                <a:latin typeface="Arial" panose="020B0604020202020204" pitchFamily="34" charset="0"/>
                <a:cs typeface="Arial" panose="020B0604020202020204" pitchFamily="34" charset="0"/>
              </a:rPr>
              <a:t>Invaliditet</a:t>
            </a:r>
          </a:p>
          <a:p>
            <a:pPr algn="just"/>
            <a:r>
              <a:rPr lang="hr-HR" sz="3800" dirty="0">
                <a:latin typeface="Arial" panose="020B0604020202020204" pitchFamily="34" charset="0"/>
                <a:cs typeface="Arial" panose="020B0604020202020204" pitchFamily="34" charset="0"/>
              </a:rPr>
              <a:t>Starost</a:t>
            </a:r>
          </a:p>
          <a:p>
            <a:pPr algn="just"/>
            <a:r>
              <a:rPr lang="hr-HR" sz="3800" dirty="0">
                <a:latin typeface="Arial" panose="020B0604020202020204" pitchFamily="34" charset="0"/>
                <a:cs typeface="Arial" panose="020B0604020202020204" pitchFamily="34" charset="0"/>
              </a:rPr>
              <a:t>Rasna, nacionalna, etnička pripadnost</a:t>
            </a:r>
          </a:p>
          <a:p>
            <a:pPr algn="just"/>
            <a:r>
              <a:rPr lang="hr-HR" sz="3800" dirty="0">
                <a:latin typeface="Arial" panose="020B0604020202020204" pitchFamily="34" charset="0"/>
                <a:cs typeface="Arial" panose="020B0604020202020204" pitchFamily="34" charset="0"/>
              </a:rPr>
              <a:t>Državljanstvo ili nacionalno porijeklo</a:t>
            </a:r>
          </a:p>
          <a:p>
            <a:pPr algn="just"/>
            <a:r>
              <a:rPr lang="hr-HR" sz="3800" dirty="0">
                <a:latin typeface="Arial" panose="020B0604020202020204" pitchFamily="34" charset="0"/>
                <a:cs typeface="Arial" panose="020B0604020202020204" pitchFamily="34" charset="0"/>
              </a:rPr>
              <a:t>Vjera </a:t>
            </a:r>
            <a:endParaRPr lang="hr-HR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Jezik</a:t>
            </a:r>
            <a:endParaRPr lang="hr-HR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3800" dirty="0">
                <a:latin typeface="Arial" panose="020B0604020202020204" pitchFamily="34" charset="0"/>
                <a:cs typeface="Arial" panose="020B0604020202020204" pitchFamily="34" charset="0"/>
              </a:rPr>
              <a:t>Socijalno porijeklo, rođenje, imovina</a:t>
            </a:r>
          </a:p>
          <a:p>
            <a:pPr algn="just"/>
            <a:r>
              <a:rPr lang="hr-HR" sz="3800" dirty="0">
                <a:latin typeface="Arial" panose="020B0604020202020204" pitchFamily="34" charset="0"/>
                <a:cs typeface="Arial" panose="020B0604020202020204" pitchFamily="34" charset="0"/>
              </a:rPr>
              <a:t>Političko ili drugo mišljenje</a:t>
            </a:r>
          </a:p>
          <a:p>
            <a:pPr algn="just"/>
            <a:r>
              <a:rPr lang="hr-H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hr-HR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446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Što znače </a:t>
            </a:r>
            <a:r>
              <a:rPr lang="hr-H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komparatori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 ? 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84320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Odgovaraju na pitanje da li bi se prema nekoj osobi jednako postupalo da je ta osoba druge rase/vjere/spola….</a:t>
            </a:r>
          </a:p>
          <a:p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Komparirati se mogu samo osobe koje se nalaze u bitno jednakoj situaciji – kod takvih se situacija gleda je li prema jednoj osobi u odnosu na drugu osobu koja je u bitno isto situaciji </a:t>
            </a:r>
            <a:r>
              <a:rPr lang="hr-H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postupano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drugačije i ako da ima li takvo drugačije postupanje opravdanje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25397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hr-H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usporediosti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07419"/>
            <a:ext cx="8915400" cy="4303803"/>
          </a:xfrm>
        </p:spPr>
        <p:txBody>
          <a:bodyPr>
            <a:normAutofit/>
          </a:bodyPr>
          <a:lstStyle/>
          <a:p>
            <a:r>
              <a:rPr lang="hr-HR" sz="2400" dirty="0" err="1">
                <a:latin typeface="Arial" panose="020B0604020202020204" pitchFamily="34" charset="0"/>
                <a:cs typeface="Arial" panose="020B0604020202020204" pitchFamily="34" charset="0"/>
              </a:rPr>
              <a:t>Weller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protiv </a:t>
            </a:r>
            <a:r>
              <a:rPr lang="hr-H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Mađ</a:t>
            </a:r>
            <a:r>
              <a:rPr lang="hr-HR" sz="2400" dirty="0" err="1">
                <a:latin typeface="Arial" panose="020B0604020202020204" pitchFamily="34" charset="0"/>
                <a:cs typeface="Arial" panose="020B0604020202020204" pitchFamily="34" charset="0"/>
              </a:rPr>
              <a:t>arske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Pravo bioloških očeva na </a:t>
            </a:r>
            <a:r>
              <a:rPr lang="hr-H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porodiljnu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naknadu (</a:t>
            </a:r>
            <a:r>
              <a:rPr lang="hr-HR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maternity</a:t>
            </a:r>
            <a:r>
              <a:rPr lang="hr-H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benefit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na koju su po zakonu imali pravo samo majke, skrbnici i </a:t>
            </a:r>
            <a:r>
              <a:rPr lang="hr-H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posvojitelji</a:t>
            </a:r>
            <a:endParaRPr lang="hr-H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Povreda čl. 14. Konvencije -  nejednako postupanje bez opravdanja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297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Weller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 protiv Mađarske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34164"/>
            <a:ext cx="8915400" cy="4477058"/>
          </a:xfrm>
        </p:spPr>
        <p:txBody>
          <a:bodyPr>
            <a:noAutofit/>
          </a:bodyPr>
          <a:lstStyle/>
          <a:p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Početna točka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u ocjeni Suda jest priroda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majčinskog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dodatka,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budući da je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ključni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element za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definiranje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skupine s kojom se situacija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podnositelja treba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usporediti. Sud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primjećuje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da se taj dodatak odnosi na razdoblje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nakon poroda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. Za Sud, primarni fi </a:t>
            </a:r>
            <a:r>
              <a:rPr lang="hr-HR" sz="2200" dirty="0" err="1">
                <a:latin typeface="Arial" panose="020B0604020202020204" pitchFamily="34" charset="0"/>
                <a:cs typeface="Arial" panose="020B0604020202020204" pitchFamily="34" charset="0"/>
              </a:rPr>
              <a:t>nancijski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 karakter dodatka posve je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razvidan iz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injenice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da ga </a:t>
            </a:r>
            <a:r>
              <a:rPr lang="hr-HR" sz="2200" dirty="0" err="1">
                <a:latin typeface="Arial" panose="020B0604020202020204" pitchFamily="34" charset="0"/>
                <a:cs typeface="Arial" panose="020B0604020202020204" pitchFamily="34" charset="0"/>
              </a:rPr>
              <a:t>posvojitelji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 i skrbnici, a u posebnim okolnostima i </a:t>
            </a:r>
            <a:r>
              <a:rPr lang="hr-H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očevi,također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mogu zahtijevati.</a:t>
            </a:r>
          </a:p>
          <a:p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Sud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mišljenja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da ovaj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široki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krug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ovlaštenih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osoba dokazuje da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dodatak ima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za cilj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pružiti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potporu </a:t>
            </a:r>
            <a:r>
              <a:rPr lang="hr-HR" sz="2200" dirty="0" err="1">
                <a:latin typeface="Arial" panose="020B0604020202020204" pitchFamily="34" charset="0"/>
                <a:cs typeface="Arial" panose="020B0604020202020204" pitchFamily="34" charset="0"/>
              </a:rPr>
              <a:t>novoro</a:t>
            </a:r>
            <a:r>
              <a:rPr lang="hr-H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đenoj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djeci i cijeloj obitelji koja ih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podiže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, a ne ga reducirati samo na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teškoće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poroda koje je pretrpjela majka.</a:t>
            </a:r>
          </a:p>
          <a:p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Situacija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podnositelja stoga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može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biti usporediva s onim obiteljima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 njihovim članovima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koji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uživaju majčinski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dodatak</a:t>
            </a:r>
          </a:p>
        </p:txBody>
      </p:sp>
    </p:spTree>
    <p:extLst>
      <p:ext uri="{BB962C8B-B14F-4D97-AF65-F5344CB8AC3E}">
        <p14:creationId xmlns:p14="http://schemas.microsoft.com/office/powerpoint/2010/main" val="216807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 smtClean="0"/>
              <a:t>Odievre</a:t>
            </a:r>
            <a:r>
              <a:rPr lang="hr-HR" dirty="0" smtClean="0"/>
              <a:t> protiv Francuske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960" y="1382830"/>
            <a:ext cx="8915400" cy="4709962"/>
          </a:xfrm>
        </p:spPr>
        <p:txBody>
          <a:bodyPr>
            <a:noAutofit/>
          </a:bodyPr>
          <a:lstStyle/>
          <a:p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Podnositeljicu je njezina biološka majka dala na posvajanje nakon poroda. Biološka majka zahtijevala je sukladno francuskom zakonu da podaci o njoj budu tajni</a:t>
            </a:r>
          </a:p>
          <a:p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Podnositeljica je nakon punoljetnosti pokušala doći do podataka o biološkoj majci – odbijen joj je zahtjev</a:t>
            </a:r>
          </a:p>
          <a:p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Pozvala se na povredu čl. 14. u vezi sa čl. 8 Konvencije</a:t>
            </a:r>
          </a:p>
          <a:p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Nema povrede- nije diskriminirana u odnosu na one u usporedivoj situaciji</a:t>
            </a:r>
          </a:p>
          <a:p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 može se usporediti s djecom koja su s roditeljima ostvarila vezu i imaju podatke o roditeljima – ona je svoju roditeljsku vezu ostvarila s potvoriteljima ne s biološkom majkom</a:t>
            </a:r>
          </a:p>
          <a:p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Zakon bio jednak za sve u istoj poziciji</a:t>
            </a: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342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Teret dokazivanja diskriminacije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01541"/>
            <a:ext cx="8915400" cy="4409681"/>
          </a:xfrm>
        </p:spPr>
        <p:txBody>
          <a:bodyPr>
            <a:noAutofit/>
          </a:bodyPr>
          <a:lstStyle/>
          <a:p>
            <a:pPr algn="just"/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Kad se pozove na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članak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14. Konvencije, na podnositelju zahtjeva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leži teret dokazivanja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burden</a:t>
            </a:r>
            <a:r>
              <a:rPr lang="hr-HR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hr-HR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) da je diskriminiran. Dostatno je da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podnositelj pokaže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da je postupanje prema njemu bilo nepovoljnije nego prema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nekom drugom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u usporedivoj (analognoj) situaciji, a da je ta razlika u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postupanju utemeljena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na jednoj od zabranjenih osnova. </a:t>
            </a:r>
          </a:p>
          <a:p>
            <a:pPr algn="just"/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Tužitelj/ podnositelj dokazuje postojanje bitnih činjenica</a:t>
            </a:r>
          </a:p>
          <a:p>
            <a:pPr algn="just"/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 temelju tako dokazanih činjenica dokazuje se </a:t>
            </a:r>
            <a:r>
              <a:rPr lang="hr-HR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prima </a:t>
            </a:r>
            <a:r>
              <a:rPr lang="hr-HR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facie</a:t>
            </a:r>
            <a:r>
              <a:rPr lang="hr-HR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diskriminacija </a:t>
            </a:r>
            <a:r>
              <a:rPr lang="hr-HR" sz="22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→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mora postojati nejednakost u postupanju</a:t>
            </a:r>
          </a:p>
          <a:p>
            <a:pPr algn="just"/>
            <a:endParaRPr lang="hr-H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r-H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r-H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782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Prebacivanje tereta dokazivanja na tuženu državu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Nakon </a:t>
            </a:r>
            <a:r>
              <a:rPr lang="hr-H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prima </a:t>
            </a:r>
            <a:r>
              <a:rPr lang="hr-HR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facie</a:t>
            </a:r>
            <a:r>
              <a:rPr lang="hr-H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dokaza prebacuje se teret na tuženu državu</a:t>
            </a:r>
          </a:p>
          <a:p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Tužena država dokazuje opravdanje nejednakog postupanja → zakonitost, legitiman cilj, proporcionalnost</a:t>
            </a:r>
          </a:p>
          <a:p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Mehanizam prebacivanja tereta dokazivanja na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tuženu državu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jedno je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 sredstava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kojima se nastoje ukloniti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poteškoće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podnositelja zahtjeva u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dokazivanju diskriminacije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59404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5281</TotalTime>
  <Words>789</Words>
  <Application>Microsoft Office PowerPoint</Application>
  <PresentationFormat>Widescreen</PresentationFormat>
  <Paragraphs>68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Wisp</vt:lpstr>
      <vt:lpstr>Komparatori i obrazloženje diskriminacije  - relevantni faktori za uspjeh sudskog postupka uz postojanje tvrdnji o diskriminaciji - </vt:lpstr>
      <vt:lpstr>Test dokazivanja diskriminacije</vt:lpstr>
      <vt:lpstr>Diskriminatorne osnove</vt:lpstr>
      <vt:lpstr>Što znače komparatori ? </vt:lpstr>
      <vt:lpstr>Test usporediosti</vt:lpstr>
      <vt:lpstr>Weller protiv Mađarske</vt:lpstr>
      <vt:lpstr>Odievre protiv Francuske</vt:lpstr>
      <vt:lpstr>Teret dokazivanja diskriminacije</vt:lpstr>
      <vt:lpstr>Prebacivanje tereta dokazivanja na tuženu državu</vt:lpstr>
      <vt:lpstr>Standard dokaza diskriminacije u praksi ESLJP</vt:lpstr>
      <vt:lpstr>Standard dokaza – izvan razumne sumnje</vt:lpstr>
      <vt:lpstr>Standard dokazivanja – vaganjem vjerojatnosti</vt:lpstr>
      <vt:lpstr>Pozitivne obveze iz  čl. 14.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Pozitivne obveze države iz čl. 6, 8 i 10 Europske konvencije za zaštitu ljudskih prava</dc:title>
  <dc:creator>Nikolina</dc:creator>
  <cp:lastModifiedBy>Nikolina</cp:lastModifiedBy>
  <cp:revision>39</cp:revision>
  <dcterms:created xsi:type="dcterms:W3CDTF">2017-02-19T08:39:47Z</dcterms:created>
  <dcterms:modified xsi:type="dcterms:W3CDTF">2018-03-19T20:32:22Z</dcterms:modified>
</cp:coreProperties>
</file>