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3" r:id="rId13"/>
    <p:sldId id="264" r:id="rId14"/>
    <p:sldId id="265" r:id="rId15"/>
    <p:sldId id="272" r:id="rId16"/>
    <p:sldId id="275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Značaj profesionalnih vještina u radu sa žrtvama seksualnog nasilja-psihološki aspekt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Olga Lola Ninković, </a:t>
            </a:r>
            <a:r>
              <a:rPr lang="bs-Latn-BA" dirty="0" err="1" smtClean="0"/>
              <a:t>dipl.psihol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Sarajevo/ </a:t>
            </a:r>
            <a:r>
              <a:rPr lang="bs-Latn-BA" dirty="0" err="1" smtClean="0"/>
              <a:t>banjaluka</a:t>
            </a:r>
            <a:r>
              <a:rPr lang="bs-Latn-BA" dirty="0" smtClean="0"/>
              <a:t>, mart 2018.godine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7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785769"/>
          </a:xfrm>
        </p:spPr>
        <p:txBody>
          <a:bodyPr>
            <a:normAutofit fontScale="90000"/>
          </a:bodyPr>
          <a:lstStyle/>
          <a:p>
            <a:r>
              <a:rPr lang="bs-Latn-BA" dirty="0"/>
              <a:t>faktori  prema kojima razlikujemo zlostavljajuće od </a:t>
            </a:r>
            <a:r>
              <a:rPr lang="bs-Latn-BA" dirty="0" err="1"/>
              <a:t>nezlostavljajućeg</a:t>
            </a:r>
            <a:r>
              <a:rPr lang="bs-Latn-BA" dirty="0"/>
              <a:t> seksualnog odnosa </a:t>
            </a:r>
            <a:r>
              <a:rPr lang="bs-Latn-BA" dirty="0" smtClean="0"/>
              <a:t>sa djecom: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33948"/>
            <a:ext cx="9905999" cy="4457253"/>
          </a:xfrm>
        </p:spPr>
        <p:txBody>
          <a:bodyPr>
            <a:normAutofit/>
          </a:bodyPr>
          <a:lstStyle/>
          <a:p>
            <a:r>
              <a:rPr lang="bs-Latn-BA" dirty="0" smtClean="0"/>
              <a:t>RAZLIKA  U MOĆI </a:t>
            </a:r>
          </a:p>
          <a:p>
            <a:r>
              <a:rPr lang="bs-Latn-BA" dirty="0" smtClean="0"/>
              <a:t>RAZLIKA U ZNANJU </a:t>
            </a:r>
          </a:p>
          <a:p>
            <a:r>
              <a:rPr lang="bs-Latn-BA" dirty="0" smtClean="0"/>
              <a:t>RAZLIKA U ZADOVOLJENJU </a:t>
            </a:r>
          </a:p>
          <a:p>
            <a:r>
              <a:rPr lang="bs-Latn-BA" sz="2100" b="1" dirty="0"/>
              <a:t>„</a:t>
            </a:r>
            <a:r>
              <a:rPr lang="vi-VN" sz="2100" b="1" dirty="0"/>
              <a:t>Uvođenje djece i adolescen</a:t>
            </a:r>
            <a:r>
              <a:rPr lang="bs-Latn-BA" sz="2100" b="1" dirty="0" err="1"/>
              <a:t>tkinja</a:t>
            </a:r>
            <a:r>
              <a:rPr lang="bs-Latn-BA" sz="2100" b="1" dirty="0"/>
              <a:t>/adolescenata</a:t>
            </a:r>
            <a:r>
              <a:rPr lang="vi-VN" sz="2100" b="1" dirty="0"/>
              <a:t> u seksualne aktivnosti s</a:t>
            </a:r>
            <a:r>
              <a:rPr lang="bs-Latn-BA" sz="2100" b="1" dirty="0"/>
              <a:t>a</a:t>
            </a:r>
            <a:r>
              <a:rPr lang="vi-VN" sz="2100" b="1" dirty="0"/>
              <a:t> odraslim osobama ili bilo kojom starijom djecom, </a:t>
            </a:r>
            <a:r>
              <a:rPr lang="bs-Latn-BA" sz="2100" b="1" dirty="0"/>
              <a:t>gdje</a:t>
            </a:r>
            <a:r>
              <a:rPr lang="vi-VN" sz="2100" b="1" dirty="0"/>
              <a:t> postoji razlika u starosti, veličini i moći, pri čemu se dijete</a:t>
            </a:r>
            <a:r>
              <a:rPr lang="bs-Latn-BA" sz="2100" b="1" dirty="0"/>
              <a:t>/</a:t>
            </a:r>
            <a:r>
              <a:rPr lang="bs-Latn-BA" sz="2100" b="1" dirty="0" err="1"/>
              <a:t>adolescentkinja</a:t>
            </a:r>
            <a:r>
              <a:rPr lang="vi-VN" sz="2100" b="1" dirty="0"/>
              <a:t> koristi kao seksualni objekt za zadovoljenje potreba ili </a:t>
            </a:r>
            <a:r>
              <a:rPr lang="bs-Latn-BA" sz="2100" b="1" dirty="0"/>
              <a:t>nagona</a:t>
            </a:r>
            <a:r>
              <a:rPr lang="vi-VN" sz="2100" b="1" dirty="0"/>
              <a:t> osoba – zlostavljača, čemu </a:t>
            </a:r>
            <a:r>
              <a:rPr lang="bs-Latn-BA" sz="2100" b="1" dirty="0"/>
              <a:t>maloljetna osoba</a:t>
            </a:r>
            <a:r>
              <a:rPr lang="vi-VN" sz="2100" b="1" dirty="0"/>
              <a:t> nije sposobn</a:t>
            </a:r>
            <a:r>
              <a:rPr lang="bs-Latn-BA" sz="2100" b="1" dirty="0"/>
              <a:t>a</a:t>
            </a:r>
            <a:r>
              <a:rPr lang="vi-VN" sz="2100" b="1" dirty="0"/>
              <a:t> da se odupre zbog neravnoteže moći ili bilo kojeg oblika mentalne, odnosno </a:t>
            </a:r>
            <a:r>
              <a:rPr lang="bs-Latn-BA" sz="2100" b="1" dirty="0"/>
              <a:t>fizičke s</a:t>
            </a:r>
            <a:r>
              <a:rPr lang="vi-VN" sz="2100" b="1" dirty="0"/>
              <a:t>posobnosti</a:t>
            </a:r>
            <a:r>
              <a:rPr lang="vi-VN" sz="2100" b="1" dirty="0" smtClean="0"/>
              <a:t>”</a:t>
            </a:r>
            <a:r>
              <a:rPr lang="bs-Latn-BA" sz="2100" b="1" dirty="0" smtClean="0"/>
              <a:t> (</a:t>
            </a:r>
            <a:r>
              <a:rPr lang="bs-Latn-BA" sz="2100" b="1" dirty="0" err="1" smtClean="0"/>
              <a:t>Sanderson</a:t>
            </a:r>
            <a:r>
              <a:rPr lang="bs-Latn-BA" sz="2100" b="1" dirty="0" smtClean="0"/>
              <a:t>)</a:t>
            </a:r>
            <a:endParaRPr lang="en-US" sz="2100" dirty="0"/>
          </a:p>
          <a:p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6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1491"/>
          </a:xfrm>
        </p:spPr>
        <p:txBody>
          <a:bodyPr/>
          <a:lstStyle/>
          <a:p>
            <a:r>
              <a:rPr lang="bs-Latn-BA" dirty="0" smtClean="0"/>
              <a:t>Činjenice o </a:t>
            </a:r>
            <a:r>
              <a:rPr lang="bs-Latn-BA" dirty="0" err="1" smtClean="0"/>
              <a:t>pedofiliJI</a:t>
            </a:r>
            <a:r>
              <a:rPr lang="bs-Latn-B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 smtClean="0"/>
              <a:t>Većina </a:t>
            </a:r>
            <a:r>
              <a:rPr lang="bs-Latn-BA" dirty="0"/>
              <a:t>uhapšenih su osobe između 35-45 godina. </a:t>
            </a:r>
            <a:endParaRPr lang="en-US" dirty="0"/>
          </a:p>
          <a:p>
            <a:r>
              <a:rPr lang="bs-Latn-BA" dirty="0" err="1"/>
              <a:t>Počinitelji</a:t>
            </a:r>
            <a:r>
              <a:rPr lang="bs-Latn-BA" dirty="0"/>
              <a:t> su najčešće između 26-40 </a:t>
            </a:r>
            <a:r>
              <a:rPr lang="bs-Latn-BA" dirty="0" smtClean="0"/>
              <a:t>godina (udio </a:t>
            </a:r>
            <a:r>
              <a:rPr lang="bs-Latn-BA" dirty="0"/>
              <a:t>maloljetnih počinilaca 11,6% </a:t>
            </a:r>
            <a:r>
              <a:rPr lang="bs-Latn-BA" dirty="0" smtClean="0"/>
              <a:t>).</a:t>
            </a:r>
          </a:p>
          <a:p>
            <a:r>
              <a:rPr lang="bs-Latn-BA" dirty="0" smtClean="0"/>
              <a:t>Biraju </a:t>
            </a:r>
            <a:r>
              <a:rPr lang="bs-Latn-BA" dirty="0"/>
              <a:t>profesije u kojima lako mogu doći do djece. </a:t>
            </a:r>
            <a:endParaRPr lang="bs-Latn-BA" dirty="0" smtClean="0"/>
          </a:p>
          <a:p>
            <a:r>
              <a:rPr lang="bs-Latn-BA" dirty="0" smtClean="0"/>
              <a:t>Mali </a:t>
            </a:r>
            <a:r>
              <a:rPr lang="bs-Latn-BA" dirty="0"/>
              <a:t>postotak njih boluje od neke mentalne bolesti</a:t>
            </a:r>
            <a:r>
              <a:rPr lang="bs-Latn-BA" dirty="0" smtClean="0"/>
              <a:t>.</a:t>
            </a:r>
          </a:p>
          <a:p>
            <a:r>
              <a:rPr lang="bs-Latn-BA" dirty="0"/>
              <a:t>Većina zlostavljača je heteroseksualna. Zlostavljači  više biraju uzrast, a ne pol djece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Oko </a:t>
            </a:r>
            <a:r>
              <a:rPr lang="bs-Latn-BA" dirty="0"/>
              <a:t>20 do 25 </a:t>
            </a:r>
            <a:r>
              <a:rPr lang="bs-Latn-BA" dirty="0" err="1"/>
              <a:t>posto</a:t>
            </a:r>
            <a:r>
              <a:rPr lang="bs-Latn-BA" dirty="0"/>
              <a:t> seksualnog zlostavljanja djece počinjeno od strane žena. </a:t>
            </a:r>
            <a:endParaRPr lang="bs-Latn-BA" dirty="0" smtClean="0"/>
          </a:p>
          <a:p>
            <a:r>
              <a:rPr lang="bs-Latn-BA" dirty="0"/>
              <a:t>Jedno od osmoro seksualno zlostavljane djece počinje seksualno zlostavljati drugu </a:t>
            </a:r>
            <a:r>
              <a:rPr lang="bs-Latn-BA" dirty="0" smtClean="0"/>
              <a:t>djecu. </a:t>
            </a:r>
          </a:p>
          <a:p>
            <a:r>
              <a:rPr lang="bs-Latn-BA" dirty="0" smtClean="0"/>
              <a:t>Oko </a:t>
            </a:r>
            <a:r>
              <a:rPr lang="bs-Latn-BA" dirty="0"/>
              <a:t>50 </a:t>
            </a:r>
            <a:r>
              <a:rPr lang="bs-Latn-BA" dirty="0" err="1"/>
              <a:t>odsto</a:t>
            </a:r>
            <a:r>
              <a:rPr lang="bs-Latn-BA" dirty="0"/>
              <a:t> incestuoznih zlostavljača zlostavlja djecu i van svoje </a:t>
            </a:r>
            <a:r>
              <a:rPr lang="bs-Latn-BA" dirty="0" smtClean="0"/>
              <a:t>porodice.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7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59675"/>
          </a:xfrm>
        </p:spPr>
        <p:txBody>
          <a:bodyPr>
            <a:normAutofit fontScale="90000"/>
          </a:bodyPr>
          <a:lstStyle/>
          <a:p>
            <a:r>
              <a:rPr lang="bs-Latn-BA" dirty="0" err="1" smtClean="0"/>
              <a:t>Muškarci</a:t>
            </a:r>
            <a:r>
              <a:rPr lang="bs-Latn-BA" dirty="0" smtClean="0"/>
              <a:t> -</a:t>
            </a:r>
            <a:r>
              <a:rPr lang="bs-Latn-BA" dirty="0" err="1" smtClean="0"/>
              <a:t>najnevidljivije</a:t>
            </a:r>
            <a:r>
              <a:rPr lang="bs-Latn-BA" dirty="0" smtClean="0"/>
              <a:t> žrtve seksualnog zlostavljanja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16828"/>
            <a:ext cx="9905999" cy="4274373"/>
          </a:xfrm>
        </p:spPr>
        <p:txBody>
          <a:bodyPr/>
          <a:lstStyle/>
          <a:p>
            <a:pPr lvl="0"/>
            <a:r>
              <a:rPr lang="bs-Latn-BA" dirty="0"/>
              <a:t>seksualno nasilje nad </a:t>
            </a:r>
            <a:r>
              <a:rPr lang="bs-Latn-BA" dirty="0" err="1"/>
              <a:t>muškarcima</a:t>
            </a:r>
            <a:r>
              <a:rPr lang="bs-Latn-BA" dirty="0"/>
              <a:t> nekompatibilno je sa ulogom </a:t>
            </a:r>
            <a:r>
              <a:rPr lang="bs-Latn-BA" dirty="0" err="1"/>
              <a:t>muškaraca</a:t>
            </a:r>
            <a:r>
              <a:rPr lang="bs-Latn-BA" dirty="0"/>
              <a:t> u društvu,</a:t>
            </a:r>
            <a:endParaRPr lang="en-US" dirty="0"/>
          </a:p>
          <a:p>
            <a:pPr lvl="0"/>
            <a:r>
              <a:rPr lang="bs-Latn-BA" dirty="0" err="1"/>
              <a:t>muškarci</a:t>
            </a:r>
            <a:r>
              <a:rPr lang="bs-Latn-BA" dirty="0"/>
              <a:t> su naučeni da ne pričaju o svojim problemima i </a:t>
            </a:r>
            <a:r>
              <a:rPr lang="bs-Latn-BA" dirty="0" err="1"/>
              <a:t>izražavaju</a:t>
            </a:r>
            <a:r>
              <a:rPr lang="bs-Latn-BA" dirty="0"/>
              <a:t> emocije,</a:t>
            </a:r>
            <a:endParaRPr lang="en-US" dirty="0"/>
          </a:p>
          <a:p>
            <a:pPr lvl="0"/>
            <a:r>
              <a:rPr lang="bs-Latn-BA" dirty="0"/>
              <a:t>ako </a:t>
            </a:r>
            <a:r>
              <a:rPr lang="bs-Latn-BA" dirty="0" err="1"/>
              <a:t>muškarac</a:t>
            </a:r>
            <a:r>
              <a:rPr lang="bs-Latn-BA" dirty="0"/>
              <a:t> prijavi seksualno nasilje biće označen kao homoseksualac ,  </a:t>
            </a:r>
            <a:endParaRPr lang="en-US" dirty="0"/>
          </a:p>
          <a:p>
            <a:pPr lvl="0"/>
            <a:r>
              <a:rPr lang="bs-Latn-BA" dirty="0"/>
              <a:t>suočavanje sa počiniocima i problem dokazivanja djela,</a:t>
            </a:r>
            <a:endParaRPr lang="en-US" dirty="0"/>
          </a:p>
          <a:p>
            <a:pPr lvl="0"/>
            <a:r>
              <a:rPr lang="bs-Latn-BA" dirty="0" err="1"/>
              <a:t>muškarci</a:t>
            </a:r>
            <a:r>
              <a:rPr lang="bs-Latn-BA" dirty="0"/>
              <a:t>  teško prijavljuju čak i fizičko zlostavljanje zbog gubitka uloge moći,</a:t>
            </a:r>
            <a:endParaRPr lang="en-US" dirty="0"/>
          </a:p>
          <a:p>
            <a:pPr lvl="0"/>
            <a:r>
              <a:rPr lang="bs-Latn-BA" dirty="0"/>
              <a:t>medicinski radnici i druge službe nisu obučeni da traže znakove seksualnog nasilja kod </a:t>
            </a:r>
            <a:r>
              <a:rPr lang="bs-Latn-BA" dirty="0" err="1"/>
              <a:t>muškaraca</a:t>
            </a:r>
            <a:r>
              <a:rPr lang="bs-Latn-BA" dirty="0"/>
              <a:t>, prosto ne prepoznaju simptome.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08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Zašto </a:t>
            </a:r>
            <a:r>
              <a:rPr lang="bs-Latn-BA" dirty="0" err="1" smtClean="0"/>
              <a:t>muškarci</a:t>
            </a:r>
            <a:r>
              <a:rPr lang="bs-Latn-BA" dirty="0" smtClean="0"/>
              <a:t> žrtve biraju da ćute?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/>
              <a:t> </a:t>
            </a:r>
            <a:r>
              <a:rPr lang="bs-Latn-BA" dirty="0" smtClean="0"/>
              <a:t>Za </a:t>
            </a:r>
            <a:r>
              <a:rPr lang="bs-Latn-BA" dirty="0"/>
              <a:t>neprijavljivanje ovih krivičnih djela najzaslužnija je kombinacija srama, zbunjenosti, krivnje, straha i stigme (</a:t>
            </a:r>
            <a:r>
              <a:rPr lang="bs-Latn-BA" dirty="0" err="1"/>
              <a:t>Sivakumaran</a:t>
            </a:r>
            <a:r>
              <a:rPr lang="bs-Latn-BA" dirty="0"/>
              <a:t>, 2005). </a:t>
            </a:r>
            <a:endParaRPr lang="bs-Latn-BA" dirty="0" smtClean="0"/>
          </a:p>
          <a:p>
            <a:r>
              <a:rPr lang="bs-Latn-BA" dirty="0"/>
              <a:t>Kod </a:t>
            </a:r>
            <a:r>
              <a:rPr lang="bs-Latn-BA" dirty="0" err="1"/>
              <a:t>muškaraca</a:t>
            </a:r>
            <a:r>
              <a:rPr lang="bs-Latn-BA" dirty="0"/>
              <a:t> to može biti naročito teško zbog nevoljnih fizičkih reakcija u toku napada koje uključuju erekciju i ejakulaciju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Specifični </a:t>
            </a:r>
            <a:r>
              <a:rPr lang="bs-Latn-BA" dirty="0"/>
              <a:t>su slučajevi gdje adolescente i mlađe </a:t>
            </a:r>
            <a:r>
              <a:rPr lang="bs-Latn-BA" dirty="0" err="1"/>
              <a:t>muškarce</a:t>
            </a:r>
            <a:r>
              <a:rPr lang="bs-Latn-BA" dirty="0"/>
              <a:t> seksualno zlostavlja starija žena. Ovi slučajevi su potpuno neprepoznati kao zlostavljanje,  jer se </a:t>
            </a:r>
            <a:r>
              <a:rPr lang="bs-Latn-BA" dirty="0" err="1"/>
              <a:t>počiniteljka</a:t>
            </a:r>
            <a:r>
              <a:rPr lang="bs-Latn-BA" dirty="0"/>
              <a:t>  percipira kao „učiteljica za seks“, osoba koja ga na direktan način uvodi u „svijet odraslih“. </a:t>
            </a:r>
            <a:endParaRPr lang="bs-Latn-BA" dirty="0" smtClean="0"/>
          </a:p>
          <a:p>
            <a:r>
              <a:rPr lang="bs-Latn-BA" dirty="0" smtClean="0"/>
              <a:t>Strah </a:t>
            </a:r>
            <a:r>
              <a:rPr lang="bs-Latn-BA" dirty="0"/>
              <a:t>da će prijavom biti označen kao homoseksualac, seksualni </a:t>
            </a:r>
            <a:r>
              <a:rPr lang="bs-Latn-BA" dirty="0" err="1"/>
              <a:t>devijant</a:t>
            </a:r>
            <a:r>
              <a:rPr lang="bs-Latn-BA" dirty="0"/>
              <a:t> ili potencijalni seksualni prestupnik - zlostavljač djece i sl..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93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58184"/>
            <a:ext cx="9905998" cy="1838904"/>
          </a:xfrm>
        </p:spPr>
        <p:txBody>
          <a:bodyPr>
            <a:normAutofit fontScale="90000"/>
          </a:bodyPr>
          <a:lstStyle/>
          <a:p>
            <a:r>
              <a:rPr lang="bs-Latn-BA" i="1" dirty="0"/>
              <a:t>Činjenice o seksualnom zlostavljanju </a:t>
            </a:r>
            <a:r>
              <a:rPr lang="bs-Latn-BA" i="1" dirty="0" err="1"/>
              <a:t>muškaraca</a:t>
            </a:r>
            <a:r>
              <a:rPr lang="bs-Latn-BA" i="1" dirty="0"/>
              <a:t> </a:t>
            </a:r>
            <a:r>
              <a:rPr lang="en-US" i="1" dirty="0"/>
              <a:t>(</a:t>
            </a:r>
            <a:r>
              <a:rPr lang="en-US" i="1" dirty="0" err="1"/>
              <a:t>Lisak</a:t>
            </a:r>
            <a:r>
              <a:rPr lang="en-US" i="1" dirty="0"/>
              <a:t>, Hopper, Song, 1996; </a:t>
            </a:r>
            <a:r>
              <a:rPr lang="en-US" i="1" dirty="0" err="1"/>
              <a:t>Finkelhor</a:t>
            </a:r>
            <a:r>
              <a:rPr lang="en-US" i="1" dirty="0"/>
              <a:t>, </a:t>
            </a:r>
            <a:r>
              <a:rPr lang="en-US" i="1" dirty="0" err="1"/>
              <a:t>Hotaling</a:t>
            </a:r>
            <a:r>
              <a:rPr lang="en-US" i="1" dirty="0"/>
              <a:t>, Lewis, Smith, 1990; Gartner, 1999):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78193"/>
            <a:ext cx="9905999" cy="411300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bs-Latn-BA" i="1" dirty="0"/>
              <a:t>Jedan od šest </a:t>
            </a:r>
            <a:r>
              <a:rPr lang="bs-Latn-BA" i="1" dirty="0" err="1"/>
              <a:t>muškaraca</a:t>
            </a:r>
            <a:r>
              <a:rPr lang="bs-Latn-BA" i="1" dirty="0"/>
              <a:t> je imao neželjeni seksualni odnos sa starijom osobom do svoje 16-te godine. Ako uključimo ne kontaktno seksualno zlostavljanje taj broj je jedan od četiri </a:t>
            </a:r>
            <a:r>
              <a:rPr lang="bs-Latn-BA" i="1" dirty="0" err="1"/>
              <a:t>muškarca</a:t>
            </a:r>
            <a:r>
              <a:rPr lang="bs-Latn-BA" i="1" dirty="0"/>
              <a:t>.</a:t>
            </a:r>
            <a:endParaRPr lang="en-US" dirty="0"/>
          </a:p>
          <a:p>
            <a:pPr lvl="0"/>
            <a:r>
              <a:rPr lang="bs-Latn-BA" i="1" dirty="0"/>
              <a:t>U prosjeku dječaci doživljavaju seksualno zlostavljanje u dobi od 10 godina</a:t>
            </a:r>
            <a:endParaRPr lang="en-US" dirty="0"/>
          </a:p>
          <a:p>
            <a:pPr lvl="0"/>
            <a:r>
              <a:rPr lang="bs-Latn-BA" i="1" dirty="0"/>
              <a:t>Dječake najviše zlostavljaju </a:t>
            </a:r>
            <a:r>
              <a:rPr lang="bs-Latn-BA" i="1" dirty="0" err="1"/>
              <a:t>muškarci</a:t>
            </a:r>
            <a:r>
              <a:rPr lang="bs-Latn-BA" i="1" dirty="0"/>
              <a:t>, oko 50 do 75 </a:t>
            </a:r>
            <a:r>
              <a:rPr lang="bs-Latn-BA" i="1" dirty="0" err="1"/>
              <a:t>odsto</a:t>
            </a:r>
            <a:r>
              <a:rPr lang="bs-Latn-BA" i="1" dirty="0"/>
              <a:t>.</a:t>
            </a:r>
            <a:endParaRPr lang="en-US" dirty="0"/>
          </a:p>
          <a:p>
            <a:pPr lvl="0"/>
            <a:r>
              <a:rPr lang="bs-Latn-BA" i="1" dirty="0"/>
              <a:t>Zlostavljanje </a:t>
            </a:r>
            <a:r>
              <a:rPr lang="bs-Latn-BA" i="1" dirty="0" err="1"/>
              <a:t>muškaraca</a:t>
            </a:r>
            <a:r>
              <a:rPr lang="bs-Latn-BA" i="1" dirty="0"/>
              <a:t> i dječaka od strane žena je teško procijeniti, jer se ono ne smatra zlostavljanjem </a:t>
            </a:r>
            <a:endParaRPr lang="en-US" dirty="0"/>
          </a:p>
          <a:p>
            <a:pPr lvl="0"/>
            <a:r>
              <a:rPr lang="bs-Latn-BA" i="1" dirty="0"/>
              <a:t>Velika većina seksualno zlostavljanih dječaka, oko 80 </a:t>
            </a:r>
            <a:r>
              <a:rPr lang="bs-Latn-BA" i="1" dirty="0" err="1"/>
              <a:t>odsto</a:t>
            </a:r>
            <a:r>
              <a:rPr lang="bs-Latn-BA" i="1" dirty="0"/>
              <a:t> u odraslom dobu ne postaje seksualni </a:t>
            </a:r>
            <a:r>
              <a:rPr lang="bs-Latn-BA" i="1" dirty="0" err="1"/>
              <a:t>počinitelj</a:t>
            </a:r>
            <a:endParaRPr lang="en-US" dirty="0"/>
          </a:p>
          <a:p>
            <a:pPr lvl="0"/>
            <a:r>
              <a:rPr lang="bs-Latn-BA" i="1" dirty="0"/>
              <a:t>Moguće je da se </a:t>
            </a:r>
            <a:r>
              <a:rPr lang="bs-Latn-BA" i="1" dirty="0" err="1"/>
              <a:t>muškarac</a:t>
            </a:r>
            <a:r>
              <a:rPr lang="bs-Latn-BA" i="1" dirty="0"/>
              <a:t> uzbudi tokom seksualnog zlostavljanja, ali i dalje to je zlostavljanje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16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90734"/>
          </a:xfrm>
        </p:spPr>
        <p:txBody>
          <a:bodyPr/>
          <a:lstStyle/>
          <a:p>
            <a:r>
              <a:rPr lang="bs-Latn-BA" dirty="0"/>
              <a:t>Implikacije za istragu i obradu predmeta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53697"/>
              </p:ext>
            </p:extLst>
          </p:nvPr>
        </p:nvGraphicFramePr>
        <p:xfrm>
          <a:off x="1141413" y="1333500"/>
          <a:ext cx="99060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47133243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115048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s-Latn-BA" dirty="0" smtClean="0"/>
                        <a:t>- Reakcije i stavovi </a:t>
                      </a:r>
                      <a:r>
                        <a:rPr lang="bs-Latn-BA" dirty="0" err="1" smtClean="0"/>
                        <a:t>ispitivača</a:t>
                      </a:r>
                      <a:r>
                        <a:rPr lang="bs-Latn-BA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+ Reakcije i stavovi </a:t>
                      </a:r>
                      <a:r>
                        <a:rPr lang="bs-Latn-BA" dirty="0" err="1" smtClean="0"/>
                        <a:t>ispitivača</a:t>
                      </a:r>
                      <a:r>
                        <a:rPr lang="bs-Latn-BA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09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Praviti izraze čuđenja, gađenja i nevjerice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err="1" smtClean="0"/>
                        <a:t>Zadržati</a:t>
                      </a:r>
                      <a:r>
                        <a:rPr lang="bs-Latn-BA" dirty="0" smtClean="0"/>
                        <a:t> profesionalan izraz.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0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Postavljati pitanje ZAŠTO?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Koristite</a:t>
                      </a:r>
                      <a:r>
                        <a:rPr lang="bs-Latn-BA" baseline="0" dirty="0" smtClean="0"/>
                        <a:t> KAKO?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10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Govoriti žrtvama da znate kako im je.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Sugerisati žrtvi šta da osjeća.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Osjećanja su autentična, ne znate kako im je.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83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Govoriti  da se ne plaši i da će sve biti u redu.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 žrtve osjećaju strah, </a:t>
                      </a:r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normalizujte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njihova osjećanja.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92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Požurivati žrtvu da da odgovor.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Pustite neka žrtva sama odredi </a:t>
                      </a:r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dinamku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ispitivanja.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6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Davati savjete koji nisu u vašoj </a:t>
                      </a:r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nadležnosti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niti nuditi pomoć koja prelazi granice profesionalnog postupanja.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Uputiti na ustanove i organizacije koje mogu pomoći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2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Obećavati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ono u što niste sigurni da možete ispuniti.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Žrtve se vežu za </a:t>
                      </a:r>
                      <a:r>
                        <a:rPr lang="bs-Latn-BA" dirty="0" err="1" smtClean="0"/>
                        <a:t>obećanja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777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Postavljati višestruka pitanja i pitanja pretpostavke.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Uvijek ići sa otvorenim pitanjima i nikada postavljati više pitanja od jednom.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93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171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87553"/>
          </a:xfrm>
        </p:spPr>
        <p:txBody>
          <a:bodyPr>
            <a:normAutofit fontScale="90000"/>
          </a:bodyPr>
          <a:lstStyle/>
          <a:p>
            <a:r>
              <a:rPr lang="bs-Latn-BA" dirty="0"/>
              <a:t>FAKTORI KOJI utiču na motivaciju žrtve da sarađuje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98494"/>
            <a:ext cx="9905999" cy="5282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Latn-BA" b="1" dirty="0"/>
              <a:t>a.) Pol </a:t>
            </a:r>
            <a:r>
              <a:rPr lang="bs-Latn-BA" b="1" dirty="0" err="1"/>
              <a:t>ispitivača</a:t>
            </a:r>
            <a:endParaRPr lang="en-US" dirty="0"/>
          </a:p>
          <a:p>
            <a:pPr marL="0" indent="0">
              <a:buNone/>
            </a:pPr>
            <a:r>
              <a:rPr lang="bs-Latn-BA" b="1" dirty="0"/>
              <a:t>b.) Vrijeme i broj ispitivanja</a:t>
            </a:r>
            <a:endParaRPr lang="en-US" dirty="0"/>
          </a:p>
          <a:p>
            <a:pPr marL="0" indent="0">
              <a:buNone/>
            </a:pPr>
            <a:r>
              <a:rPr lang="bs-Latn-BA" b="1" dirty="0"/>
              <a:t>c.) Snimanje razgovora </a:t>
            </a:r>
            <a:endParaRPr lang="en-US" dirty="0"/>
          </a:p>
          <a:p>
            <a:pPr marL="0" indent="0">
              <a:buNone/>
            </a:pPr>
            <a:r>
              <a:rPr lang="bs-Latn-BA" b="1" dirty="0"/>
              <a:t>d.) </a:t>
            </a:r>
            <a:r>
              <a:rPr lang="bs-Latn-BA" b="1" dirty="0" err="1"/>
              <a:t>Predočavanje</a:t>
            </a:r>
            <a:r>
              <a:rPr lang="bs-Latn-BA" b="1" dirty="0"/>
              <a:t> materijalnih dokaza i rekonstrukcija događaja </a:t>
            </a:r>
          </a:p>
          <a:p>
            <a:pPr marL="0" indent="0">
              <a:buNone/>
            </a:pPr>
            <a:r>
              <a:rPr lang="bs-Latn-BA" b="1" dirty="0"/>
              <a:t>e.) Vještačenja  i ginekološki pregledi </a:t>
            </a:r>
          </a:p>
          <a:p>
            <a:pPr marL="0" indent="0">
              <a:buNone/>
            </a:pPr>
            <a:r>
              <a:rPr lang="bs-Latn-BA" b="1" dirty="0"/>
              <a:t>f.) Informisanje žrtava o njihovim pravima </a:t>
            </a:r>
            <a:endParaRPr lang="en-US" dirty="0"/>
          </a:p>
          <a:p>
            <a:pPr marL="0" indent="0">
              <a:buNone/>
            </a:pPr>
            <a:r>
              <a:rPr lang="bs-Latn-BA" b="1" dirty="0"/>
              <a:t>g.) Saslušanje žrtava u svom stanu ili mjestu gdje borave </a:t>
            </a:r>
            <a:endParaRPr lang="en-US" dirty="0"/>
          </a:p>
          <a:p>
            <a:pPr marL="0" indent="0">
              <a:buNone/>
            </a:pPr>
            <a:r>
              <a:rPr lang="bs-Latn-BA" b="1" dirty="0" err="1"/>
              <a:t>h.</a:t>
            </a:r>
            <a:r>
              <a:rPr lang="bs-Latn-BA" b="1" dirty="0"/>
              <a:t>) Dolazak žrtava u institucije na </a:t>
            </a:r>
            <a:r>
              <a:rPr lang="bs-Latn-BA" b="1" dirty="0" err="1"/>
              <a:t>saslušanje,vještačenja</a:t>
            </a:r>
            <a:r>
              <a:rPr lang="bs-Latn-BA" b="1" dirty="0"/>
              <a:t> i druge radnje koje se </a:t>
            </a:r>
            <a:r>
              <a:rPr lang="bs-Latn-BA" b="1" dirty="0" err="1"/>
              <a:t>preduzimaju</a:t>
            </a:r>
            <a:r>
              <a:rPr lang="bs-Latn-BA" b="1" dirty="0"/>
              <a:t> prema žrtvi </a:t>
            </a:r>
          </a:p>
          <a:p>
            <a:pPr marL="0" indent="0">
              <a:buNone/>
            </a:pPr>
            <a:r>
              <a:rPr lang="bs-Latn-BA" b="1" dirty="0"/>
              <a:t>i.)Saslušanja uz pomoć tumača, prevodioca i ostalih stručnih lica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00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87136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Faktori rizika za profesionalno sagorijevanje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445995"/>
              </p:ext>
            </p:extLst>
          </p:nvPr>
        </p:nvGraphicFramePr>
        <p:xfrm>
          <a:off x="1141413" y="656217"/>
          <a:ext cx="9906000" cy="602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57271942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4060481090"/>
                    </a:ext>
                  </a:extLst>
                </a:gridCol>
              </a:tblGrid>
              <a:tr h="725196">
                <a:tc>
                  <a:txBody>
                    <a:bodyPr/>
                    <a:lstStyle/>
                    <a:p>
                      <a:r>
                        <a:rPr lang="bs-Latn-BA" dirty="0" smtClean="0"/>
                        <a:t>Uslovi rada i karakteristike posla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Lične karakteristike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2950"/>
                  </a:ext>
                </a:extLst>
              </a:tr>
              <a:tr h="5148479">
                <a:tc>
                  <a:txBody>
                    <a:bodyPr/>
                    <a:lstStyle/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Neadekvatni, loši uslovi rada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Prekovremeni rad, dežurstva, noćni rad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Norme, ocjene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Nedostatak pohvala, nagrada, napredovanja  i drugih beneficija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Emocionalno teški predmeti /slučajevi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Kompleksni predmeti /slučajevi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Izloženost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posla ocjeni i pritisku javnosti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Rizični predmeti/ugrožena lična bezbjednost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Pritisak i nerazumijevanje pretpostavljenih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Loši međuljudski odnosi (česti sukobi, </a:t>
                      </a:r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izolovanost,ogovaranja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Loš timski rad i neadekvatna saradnja sa drugim institucijama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Nedostatak povratnih informacija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Nedostatak kontinuiranog usavršavanja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Često </a:t>
                      </a:r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mijenjanje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pravila, propisa i zakonske regulative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Perfekcionizam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Potreba za kontrolom (nepovjerenje u rad drugih)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Ambicioznost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Idealizacija profesije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Nemogućnost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se kaže NE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Strah od otvorenog </a:t>
                      </a:r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izražavanja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mišljenja, potreba i osjećanja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Neravnoteža između privatnog i profesionalnog života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Nekorištenje slobodnog vremena (vikendi se koriste za rad, ne koristi se godišnji odmor)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Nerazumijevanje i nedostatak podrške porodice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Pretjerana odgovornost za druge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Neiskustvo i nedostatak profesionalnih znanja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Iskustvo, dugotrajan rad na teškim slučajevima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647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422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33764"/>
          </a:xfrm>
        </p:spPr>
        <p:txBody>
          <a:bodyPr/>
          <a:lstStyle/>
          <a:p>
            <a:r>
              <a:rPr lang="bs-Latn-BA" dirty="0" smtClean="0"/>
              <a:t>Simptomi profesionalnog sagorijevanja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15614"/>
            <a:ext cx="9905999" cy="5464885"/>
          </a:xfrm>
        </p:spPr>
        <p:txBody>
          <a:bodyPr>
            <a:normAutofit/>
          </a:bodyPr>
          <a:lstStyle/>
          <a:p>
            <a:pPr lvl="0"/>
            <a:r>
              <a:rPr lang="bs-Latn-BA" b="1" dirty="0"/>
              <a:t>Emocionalna iscrpljenost </a:t>
            </a:r>
            <a:r>
              <a:rPr lang="bs-Latn-BA" b="1" dirty="0" smtClean="0"/>
              <a:t>(</a:t>
            </a:r>
            <a:r>
              <a:rPr lang="bs-Latn-BA" dirty="0" smtClean="0"/>
              <a:t> prazni ste, istrošeni, radni </a:t>
            </a:r>
            <a:r>
              <a:rPr lang="bs-Latn-BA" dirty="0"/>
              <a:t>elan </a:t>
            </a:r>
            <a:r>
              <a:rPr lang="bs-Latn-BA" dirty="0" smtClean="0"/>
              <a:t>smanjen, društvene </a:t>
            </a:r>
            <a:r>
              <a:rPr lang="bs-Latn-BA" dirty="0"/>
              <a:t>aktivnosti se </a:t>
            </a:r>
            <a:r>
              <a:rPr lang="bs-Latn-BA" dirty="0" smtClean="0"/>
              <a:t>izbjegavaju, nema zadovoljstva nigdje. </a:t>
            </a:r>
            <a:r>
              <a:rPr lang="bs-Latn-BA" dirty="0"/>
              <a:t>Na tjelesnom </a:t>
            </a:r>
            <a:r>
              <a:rPr lang="bs-Latn-BA" dirty="0" smtClean="0"/>
              <a:t>planu: glavobolje</a:t>
            </a:r>
            <a:r>
              <a:rPr lang="bs-Latn-BA" dirty="0"/>
              <a:t>, </a:t>
            </a:r>
            <a:r>
              <a:rPr lang="bs-Latn-BA" dirty="0" smtClean="0"/>
              <a:t>bol </a:t>
            </a:r>
            <a:r>
              <a:rPr lang="bs-Latn-BA" dirty="0"/>
              <a:t>u cijelom tijelu, nesanica, smanjen ili pojačan apetit, pretjerana konzumacija kafe, cigareta, alkohola</a:t>
            </a:r>
            <a:r>
              <a:rPr lang="bs-Latn-BA" dirty="0" smtClean="0"/>
              <a:t>.</a:t>
            </a:r>
          </a:p>
          <a:p>
            <a:pPr lvl="0"/>
            <a:r>
              <a:rPr lang="bs-Latn-BA" b="1" dirty="0" err="1"/>
              <a:t>Izmjenjena</a:t>
            </a:r>
            <a:r>
              <a:rPr lang="bs-Latn-BA" b="1" dirty="0"/>
              <a:t> percepcija radnih sposobnosti </a:t>
            </a:r>
            <a:r>
              <a:rPr lang="bs-Latn-BA" b="1" dirty="0" smtClean="0"/>
              <a:t>(</a:t>
            </a:r>
            <a:r>
              <a:rPr lang="bs-Latn-BA" dirty="0" smtClean="0"/>
              <a:t>negativno procjenjivanje prof. </a:t>
            </a:r>
            <a:r>
              <a:rPr lang="bs-Latn-BA" dirty="0"/>
              <a:t>aktivnosti, </a:t>
            </a:r>
            <a:r>
              <a:rPr lang="bs-Latn-BA" dirty="0" smtClean="0"/>
              <a:t>ništa </a:t>
            </a:r>
            <a:r>
              <a:rPr lang="bs-Latn-BA" dirty="0"/>
              <a:t>nije </a:t>
            </a:r>
            <a:r>
              <a:rPr lang="bs-Latn-BA" dirty="0" smtClean="0"/>
              <a:t>dobro. </a:t>
            </a:r>
            <a:r>
              <a:rPr lang="bs-Latn-BA" dirty="0"/>
              <a:t>Posao nema više nikakav smisao, stvara se želja da ga napustite, promijenite i sl. U praktičnom smislu česti su izostanci sa posla</a:t>
            </a:r>
            <a:r>
              <a:rPr lang="bs-Latn-BA" dirty="0" smtClean="0"/>
              <a:t>.</a:t>
            </a:r>
          </a:p>
          <a:p>
            <a:pPr lvl="0"/>
            <a:r>
              <a:rPr lang="bs-Latn-BA" b="1" dirty="0"/>
              <a:t>Distanciranje i dehumanizacija stranaka </a:t>
            </a:r>
            <a:r>
              <a:rPr lang="bs-Latn-BA" b="1" dirty="0" smtClean="0"/>
              <a:t>(o</a:t>
            </a:r>
            <a:r>
              <a:rPr lang="bs-Latn-BA" dirty="0" smtClean="0"/>
              <a:t>dnosi </a:t>
            </a:r>
            <a:r>
              <a:rPr lang="bs-Latn-BA" dirty="0"/>
              <a:t>se na fizičko i emocionalno izbjegavanje, </a:t>
            </a:r>
            <a:r>
              <a:rPr lang="bs-Latn-BA" dirty="0" err="1"/>
              <a:t>intelektualizaciju</a:t>
            </a:r>
            <a:r>
              <a:rPr lang="bs-Latn-BA" dirty="0"/>
              <a:t>, stereotipno    procjenjivanje </a:t>
            </a:r>
            <a:r>
              <a:rPr lang="bs-Latn-BA" dirty="0" err="1" smtClean="0"/>
              <a:t>drugih,javlja</a:t>
            </a:r>
            <a:r>
              <a:rPr lang="bs-Latn-BA" dirty="0" smtClean="0"/>
              <a:t> </a:t>
            </a:r>
            <a:r>
              <a:rPr lang="bs-Latn-BA" dirty="0"/>
              <a:t>se cinizam i </a:t>
            </a:r>
            <a:r>
              <a:rPr lang="bs-Latn-BA" dirty="0" err="1" smtClean="0"/>
              <a:t>pesimizam,gubi</a:t>
            </a:r>
            <a:r>
              <a:rPr lang="bs-Latn-BA" dirty="0" smtClean="0"/>
              <a:t> </a:t>
            </a:r>
            <a:r>
              <a:rPr lang="bs-Latn-BA" dirty="0"/>
              <a:t>se </a:t>
            </a:r>
            <a:r>
              <a:rPr lang="bs-Latn-BA" dirty="0" err="1"/>
              <a:t>zainteresovanost</a:t>
            </a:r>
            <a:r>
              <a:rPr lang="bs-Latn-BA" dirty="0"/>
              <a:t> za druge i  briga za </a:t>
            </a:r>
            <a:r>
              <a:rPr lang="bs-Latn-BA" dirty="0" smtClean="0"/>
              <a:t>druge)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49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261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/>
          </a:p>
          <a:p>
            <a:pPr marL="914400" lvl="2" indent="0">
              <a:buNone/>
            </a:pPr>
            <a:r>
              <a:rPr lang="bs-Latn-BA" dirty="0" smtClean="0"/>
              <a:t>		</a:t>
            </a:r>
            <a:r>
              <a:rPr lang="bs-Latn-BA" sz="3600" b="1" dirty="0" smtClean="0"/>
              <a:t>HVALA NA PAŽNJI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Zašto se seksualno nasilje smatra jednim od najtežih krivičnih djela?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Posljedice po žrtvu </a:t>
            </a:r>
          </a:p>
          <a:p>
            <a:r>
              <a:rPr lang="bs-Latn-BA" dirty="0" smtClean="0"/>
              <a:t>Problem dokazivanja i vođenja postupka </a:t>
            </a:r>
          </a:p>
          <a:p>
            <a:r>
              <a:rPr lang="bs-Latn-BA" dirty="0" smtClean="0"/>
              <a:t>Seksualnost spada u domen najveće čovjekove intime </a:t>
            </a:r>
          </a:p>
          <a:p>
            <a:r>
              <a:rPr lang="bs-Latn-BA" dirty="0" smtClean="0"/>
              <a:t>Društveni odnos prema seksualnosti tabuiziran, zasićen predrasudama i stereotipima o rodnim ulogama </a:t>
            </a:r>
            <a:r>
              <a:rPr lang="bs-Latn-BA" dirty="0" err="1" smtClean="0"/>
              <a:t>muškarca</a:t>
            </a:r>
            <a:r>
              <a:rPr lang="bs-Latn-BA" dirty="0" smtClean="0"/>
              <a:t> i žene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Vještine profesionalaca koji rade na predmetima seksualnog nasilja treba da budu na najvišem nivou jer doprinose: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BOLJEM RAZUMIJEVANJU DOGAĐAJA</a:t>
            </a:r>
          </a:p>
          <a:p>
            <a:r>
              <a:rPr lang="bs-Latn-BA" dirty="0" smtClean="0"/>
              <a:t>USPJEŠNIJEM VOĐENJU ISTRAŽNIH RADNJI I SUDSKIH POSTUPAKA</a:t>
            </a:r>
          </a:p>
          <a:p>
            <a:r>
              <a:rPr lang="bs-Latn-BA" dirty="0" smtClean="0"/>
              <a:t>SMANJUJU SEKUNDARNU TRAUMU I  VIKTIMIZACIJU </a:t>
            </a:r>
          </a:p>
          <a:p>
            <a:r>
              <a:rPr lang="bs-Latn-BA" dirty="0" smtClean="0"/>
              <a:t>ŠTITE PROFESIONALCE OD SAGORIJEVANJA</a:t>
            </a:r>
          </a:p>
          <a:p>
            <a:r>
              <a:rPr lang="bs-Latn-BA" dirty="0" smtClean="0"/>
              <a:t>DOPRINOSE IZGRADNJI DRUŠTVENE ODGOVORNOSTI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3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2097088"/>
          </a:xfrm>
        </p:spPr>
        <p:txBody>
          <a:bodyPr>
            <a:norm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Mit</a:t>
            </a:r>
            <a:r>
              <a:rPr lang="bs-Latn-BA" dirty="0" smtClean="0"/>
              <a:t>: žrtve se uvijek brane</a:t>
            </a:r>
            <a:br>
              <a:rPr lang="bs-Latn-BA" dirty="0" smtClean="0"/>
            </a:br>
            <a:r>
              <a:rPr lang="bs-Latn-BA" dirty="0" smtClean="0">
                <a:solidFill>
                  <a:srgbClr val="FF0000"/>
                </a:solidFill>
              </a:rPr>
              <a:t>ISTINA</a:t>
            </a:r>
            <a:r>
              <a:rPr lang="bs-Latn-BA" dirty="0" smtClean="0"/>
              <a:t>:SAMO SE JEDAN BROJ ŽRTVA BRANI, BORBA JE SAMO JEDAN OD NAČINA DA SE ODGOVORI NA </a:t>
            </a:r>
            <a:r>
              <a:rPr lang="bs-Latn-BA" dirty="0" err="1" smtClean="0"/>
              <a:t>SEKsualni</a:t>
            </a:r>
            <a:r>
              <a:rPr lang="bs-Latn-BA" dirty="0" smtClean="0"/>
              <a:t> NAPAD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Da li će žrtva izabrati da se odupire napadu zavisi od mnogo  </a:t>
            </a:r>
            <a:r>
              <a:rPr lang="bs-Latn-BA" dirty="0" smtClean="0"/>
              <a:t>faktora.</a:t>
            </a:r>
          </a:p>
          <a:p>
            <a:r>
              <a:rPr lang="bs-Latn-BA" dirty="0" smtClean="0"/>
              <a:t>Dva su osnovna načina </a:t>
            </a:r>
            <a:r>
              <a:rPr lang="bs-Latn-BA" dirty="0" err="1" smtClean="0"/>
              <a:t>reagovanja</a:t>
            </a:r>
            <a:r>
              <a:rPr lang="bs-Latn-BA" dirty="0" smtClean="0"/>
              <a:t>:</a:t>
            </a:r>
          </a:p>
          <a:p>
            <a:pPr marL="0" indent="0">
              <a:buNone/>
            </a:pPr>
            <a:r>
              <a:rPr lang="bs-Latn-BA" dirty="0" smtClean="0"/>
              <a:t>a.)</a:t>
            </a:r>
            <a:r>
              <a:rPr lang="bs-Latn-BA" b="1" dirty="0" smtClean="0"/>
              <a:t>aktivni </a:t>
            </a:r>
            <a:r>
              <a:rPr lang="bs-Latn-BA" dirty="0" smtClean="0"/>
              <a:t> (bori se  </a:t>
            </a:r>
            <a:r>
              <a:rPr lang="bs-Latn-BA" dirty="0"/>
              <a:t>ili </a:t>
            </a:r>
            <a:r>
              <a:rPr lang="bs-Latn-BA" dirty="0" smtClean="0"/>
              <a:t>bježi</a:t>
            </a:r>
            <a:r>
              <a:rPr lang="bs-Latn-BA" dirty="0" smtClean="0"/>
              <a:t>) i </a:t>
            </a:r>
          </a:p>
          <a:p>
            <a:pPr marL="0" indent="0">
              <a:buNone/>
            </a:pPr>
            <a:r>
              <a:rPr lang="bs-Latn-BA" dirty="0" smtClean="0"/>
              <a:t>b.)</a:t>
            </a:r>
            <a:r>
              <a:rPr lang="bs-Latn-BA" b="1" dirty="0" smtClean="0"/>
              <a:t>pasivni </a:t>
            </a:r>
            <a:r>
              <a:rPr lang="bs-Latn-BA" dirty="0" smtClean="0"/>
              <a:t>(imobilizacijom </a:t>
            </a:r>
            <a:r>
              <a:rPr lang="bs-Latn-BA" dirty="0"/>
              <a:t>koja uključuje stanje ukočenosti ili tonične </a:t>
            </a:r>
            <a:r>
              <a:rPr lang="bs-Latn-BA" dirty="0" smtClean="0"/>
              <a:t>nepokretnosti)</a:t>
            </a:r>
            <a:endParaRPr lang="en-US" dirty="0"/>
          </a:p>
          <a:p>
            <a:r>
              <a:rPr lang="bs-Latn-BA" dirty="0" smtClean="0"/>
              <a:t>Bez </a:t>
            </a:r>
            <a:r>
              <a:rPr lang="bs-Latn-BA" dirty="0"/>
              <a:t>obzira koji mehanizam odbrane se </a:t>
            </a:r>
            <a:r>
              <a:rPr lang="bs-Latn-BA" dirty="0" smtClean="0"/>
              <a:t>koristi </a:t>
            </a:r>
            <a:r>
              <a:rPr lang="bs-Latn-BA" dirty="0"/>
              <a:t>svi imaju istu </a:t>
            </a:r>
            <a:r>
              <a:rPr lang="bs-Latn-BA" dirty="0" smtClean="0"/>
              <a:t>funkciju-  </a:t>
            </a:r>
            <a:r>
              <a:rPr lang="bs-Latn-BA" dirty="0"/>
              <a:t>adaptacija na traumatsku </a:t>
            </a:r>
            <a:r>
              <a:rPr lang="bs-Latn-BA" dirty="0" smtClean="0"/>
              <a:t>situaciju.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0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36668"/>
            <a:ext cx="9905998" cy="849854"/>
          </a:xfrm>
        </p:spPr>
        <p:txBody>
          <a:bodyPr>
            <a:normAutofit fontScale="90000"/>
          </a:bodyPr>
          <a:lstStyle/>
          <a:p>
            <a:r>
              <a:rPr lang="bs-Latn-BA" dirty="0"/>
              <a:t>Reakcije na traumatski događaj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049257"/>
              </p:ext>
            </p:extLst>
          </p:nvPr>
        </p:nvGraphicFramePr>
        <p:xfrm>
          <a:off x="1141413" y="709612"/>
          <a:ext cx="9906000" cy="592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579035318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174599626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954351500"/>
                    </a:ext>
                  </a:extLst>
                </a:gridCol>
              </a:tblGrid>
              <a:tr h="757318">
                <a:tc>
                  <a:txBody>
                    <a:bodyPr/>
                    <a:lstStyle/>
                    <a:p>
                      <a:r>
                        <a:rPr lang="bs-Latn-B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Borba ili bijeg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Ukočenost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Tonična nepokretnost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462483"/>
                  </a:ext>
                </a:extLst>
              </a:tr>
              <a:tr h="5170537">
                <a:tc>
                  <a:txBody>
                    <a:bodyPr/>
                    <a:lstStyle/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Disanje postaje ubrzano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“Lupanje” srca (brže i jače)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Povišen krvni pritisak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Napetost mišića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Hladne i znojne ruke i stopala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Suha usta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Usporava se rad srca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Smanjuje se krvni pritisak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Mozak utrne / disocijacija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Kompromituje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kognitivna funkcija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Pamćenje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otežano (pristup i pohranjivanje)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Motorna inhibicija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Vokalizacija je obustavljena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Tremor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Otkucaji srca usporeni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Povišena tjelesna temperatura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Disanje je ubrzano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bs-Latn-B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Periodi zatvaranja očiju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84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62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0583"/>
          </a:xfrm>
        </p:spPr>
        <p:txBody>
          <a:bodyPr/>
          <a:lstStyle/>
          <a:p>
            <a:r>
              <a:rPr lang="bs-Latn-BA" dirty="0" err="1" smtClean="0"/>
              <a:t>Zbližavanje</a:t>
            </a:r>
            <a:r>
              <a:rPr lang="bs-Latn-BA" dirty="0" smtClean="0"/>
              <a:t> se na napadačem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23191"/>
            <a:ext cx="9905999" cy="446801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 smtClean="0"/>
              <a:t>traumatsko vezivanje </a:t>
            </a:r>
            <a:r>
              <a:rPr lang="bs-Latn-BA" dirty="0"/>
              <a:t>počinioca i </a:t>
            </a:r>
            <a:r>
              <a:rPr lang="bs-Latn-BA" dirty="0" smtClean="0"/>
              <a:t>žrtve</a:t>
            </a:r>
          </a:p>
          <a:p>
            <a:r>
              <a:rPr lang="bs-Latn-BA" dirty="0" smtClean="0"/>
              <a:t> </a:t>
            </a:r>
            <a:r>
              <a:rPr lang="bs-Latn-BA" dirty="0"/>
              <a:t>privrženost, lojalnost i emotivna veza uslovljena </a:t>
            </a:r>
            <a:r>
              <a:rPr lang="bs-Latn-BA" dirty="0" smtClean="0"/>
              <a:t>prisilom, neravnotežom </a:t>
            </a:r>
            <a:r>
              <a:rPr lang="bs-Latn-BA" dirty="0"/>
              <a:t>moći i primjenom naizmjenično dobro - lošeg postupanja prema </a:t>
            </a:r>
            <a:r>
              <a:rPr lang="bs-Latn-BA" dirty="0" smtClean="0"/>
              <a:t>žrtvi </a:t>
            </a:r>
          </a:p>
          <a:p>
            <a:r>
              <a:rPr lang="bs-Latn-BA" dirty="0" smtClean="0"/>
              <a:t>mehanizam </a:t>
            </a:r>
            <a:r>
              <a:rPr lang="bs-Latn-BA" dirty="0"/>
              <a:t>odbrane kojim </a:t>
            </a:r>
            <a:r>
              <a:rPr lang="bs-Latn-BA" dirty="0" smtClean="0"/>
              <a:t>se nastoji izbjeći, </a:t>
            </a:r>
            <a:r>
              <a:rPr lang="bs-Latn-BA" dirty="0" err="1" smtClean="0"/>
              <a:t>odložiti</a:t>
            </a:r>
            <a:r>
              <a:rPr lang="bs-Latn-BA" dirty="0" smtClean="0"/>
              <a:t> </a:t>
            </a:r>
            <a:r>
              <a:rPr lang="bs-Latn-BA" dirty="0"/>
              <a:t>ili ublaži nasilje nad sobom u cilju fizičkog i psihičkog </a:t>
            </a:r>
            <a:r>
              <a:rPr lang="bs-Latn-BA" dirty="0" err="1" smtClean="0"/>
              <a:t>preživljavanja</a:t>
            </a:r>
            <a:r>
              <a:rPr lang="bs-Latn-BA" dirty="0" smtClean="0"/>
              <a:t> </a:t>
            </a:r>
          </a:p>
          <a:p>
            <a:r>
              <a:rPr lang="bs-Latn-BA" dirty="0" smtClean="0"/>
              <a:t>nije </a:t>
            </a:r>
            <a:r>
              <a:rPr lang="bs-Latn-BA" dirty="0"/>
              <a:t>svjestan, racionalan izbor </a:t>
            </a:r>
            <a:r>
              <a:rPr lang="bs-Latn-BA" dirty="0" smtClean="0"/>
              <a:t>žrtve </a:t>
            </a:r>
          </a:p>
          <a:p>
            <a:r>
              <a:rPr lang="bs-Latn-BA" dirty="0" smtClean="0"/>
              <a:t>često odbijaju </a:t>
            </a:r>
            <a:r>
              <a:rPr lang="bs-Latn-BA" dirty="0"/>
              <a:t>saradnju i pomoć, staju na stranu </a:t>
            </a:r>
            <a:r>
              <a:rPr lang="bs-Latn-BA" dirty="0" err="1"/>
              <a:t>počnioca</a:t>
            </a:r>
            <a:r>
              <a:rPr lang="bs-Latn-BA" dirty="0"/>
              <a:t>, brane i minimiziraju njegove postupke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ove žrtve imaju visok nivo osjećaja krivice </a:t>
            </a:r>
          </a:p>
          <a:p>
            <a:r>
              <a:rPr lang="bs-Latn-BA" dirty="0" smtClean="0"/>
              <a:t> </a:t>
            </a:r>
            <a:r>
              <a:rPr lang="bs-Latn-BA" dirty="0"/>
              <a:t>sindrom karakterističan je za pojave nasilja u porodici i incest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prije </a:t>
            </a:r>
            <a:r>
              <a:rPr lang="bs-Latn-BA" dirty="0"/>
              <a:t>upuštanja </a:t>
            </a:r>
            <a:r>
              <a:rPr lang="bs-Latn-BA" dirty="0" smtClean="0"/>
              <a:t>istražni i pravosudni </a:t>
            </a:r>
            <a:r>
              <a:rPr lang="bs-Latn-BA" dirty="0"/>
              <a:t>postupak potrebno </a:t>
            </a:r>
            <a:r>
              <a:rPr lang="bs-Latn-BA" dirty="0" err="1"/>
              <a:t>obezbjediti</a:t>
            </a:r>
            <a:r>
              <a:rPr lang="bs-Latn-BA" dirty="0"/>
              <a:t> stručnu pomoć, a nalazom vještaka utvrditi stepen poremećaja u cilju objašnjenja </a:t>
            </a:r>
            <a:r>
              <a:rPr lang="bs-Latn-BA" dirty="0" err="1"/>
              <a:t>ponašanja</a:t>
            </a:r>
            <a:r>
              <a:rPr lang="bs-Latn-BA" dirty="0"/>
              <a:t> žrtve.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9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9848"/>
            <a:ext cx="9905998" cy="194713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Žrtve</a:t>
            </a:r>
            <a:r>
              <a:rPr lang="en-US" dirty="0"/>
              <a:t> </a:t>
            </a:r>
            <a:r>
              <a:rPr lang="en-US" dirty="0" err="1"/>
              <a:t>silovanja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trajnog</a:t>
            </a:r>
            <a:r>
              <a:rPr lang="en-US" dirty="0"/>
              <a:t> </a:t>
            </a:r>
            <a:r>
              <a:rPr lang="en-US" dirty="0" err="1"/>
              <a:t>Posttraumatskog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u </a:t>
            </a:r>
            <a:r>
              <a:rPr lang="en-US" dirty="0" err="1"/>
              <a:t>poređenju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žrtvama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zločina</a:t>
            </a:r>
            <a:r>
              <a:rPr lang="en-US" dirty="0"/>
              <a:t> (Herman, 1992).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657815"/>
            <a:ext cx="9905999" cy="5076471"/>
          </a:xfrm>
        </p:spPr>
        <p:txBody>
          <a:bodyPr/>
          <a:lstStyle/>
          <a:p>
            <a:r>
              <a:rPr lang="bs-Latn-BA" sz="2800" i="1" dirty="0" err="1" smtClean="0"/>
              <a:t>Intruzivni</a:t>
            </a:r>
            <a:r>
              <a:rPr lang="bs-Latn-BA" sz="2800" i="1" dirty="0" smtClean="0"/>
              <a:t> simptomi </a:t>
            </a:r>
          </a:p>
          <a:p>
            <a:r>
              <a:rPr lang="bs-Latn-BA" sz="2800" i="1" dirty="0" smtClean="0"/>
              <a:t>Simptomi izbjegavanja </a:t>
            </a:r>
          </a:p>
          <a:p>
            <a:r>
              <a:rPr lang="bs-Latn-BA" sz="2800" i="1" dirty="0" smtClean="0"/>
              <a:t>Simptomi pojačane pobuđenosti </a:t>
            </a:r>
          </a:p>
          <a:p>
            <a:endParaRPr lang="bs-Latn-BA" i="1" dirty="0"/>
          </a:p>
          <a:p>
            <a:endParaRPr lang="bs-Latn-BA" i="1" dirty="0" smtClean="0"/>
          </a:p>
          <a:p>
            <a:r>
              <a:rPr lang="en-US" dirty="0" err="1" smtClean="0"/>
              <a:t>Ispitivanje</a:t>
            </a:r>
            <a:r>
              <a:rPr lang="en-US" dirty="0" smtClean="0"/>
              <a:t> </a:t>
            </a:r>
            <a:r>
              <a:rPr lang="en-US" dirty="0" err="1"/>
              <a:t>žrtva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simptomatologijom</a:t>
            </a:r>
            <a:r>
              <a:rPr lang="en-US" dirty="0"/>
              <a:t> PTSP-</a:t>
            </a:r>
            <a:r>
              <a:rPr lang="en-US" dirty="0" err="1"/>
              <a:t>ija</a:t>
            </a:r>
            <a:r>
              <a:rPr lang="en-US" dirty="0"/>
              <a:t> je </a:t>
            </a:r>
            <a:r>
              <a:rPr lang="en-US" dirty="0" err="1"/>
              <a:t>otežano</a:t>
            </a:r>
            <a:r>
              <a:rPr lang="en-US" dirty="0"/>
              <a:t>,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konsultacije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psihijatrijsko-psihološkom</a:t>
            </a:r>
            <a:r>
              <a:rPr lang="en-US" dirty="0"/>
              <a:t> </a:t>
            </a:r>
            <a:r>
              <a:rPr lang="en-US" dirty="0" err="1"/>
              <a:t>strukom</a:t>
            </a:r>
            <a:r>
              <a:rPr lang="en-US" dirty="0"/>
              <a:t>. </a:t>
            </a:r>
            <a:r>
              <a:rPr lang="en-US" dirty="0" err="1"/>
              <a:t>Preporuka</a:t>
            </a:r>
            <a:r>
              <a:rPr lang="en-US" dirty="0"/>
              <a:t> je da se </a:t>
            </a:r>
            <a:r>
              <a:rPr lang="en-US" dirty="0" err="1"/>
              <a:t>saslušanje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bs-Latn-BA" dirty="0" smtClean="0"/>
              <a:t>stručnog lica.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08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742278"/>
            <a:ext cx="9905998" cy="419548"/>
          </a:xfrm>
        </p:spPr>
        <p:txBody>
          <a:bodyPr>
            <a:normAutofit fontScale="90000"/>
          </a:bodyPr>
          <a:lstStyle/>
          <a:p>
            <a:r>
              <a:rPr lang="bs-Latn-BA" dirty="0"/>
              <a:t>Najrašireniji mitovi i predrasude o seksualnom nasilju i činjenice</a:t>
            </a:r>
            <a:r>
              <a:rPr lang="en-US" dirty="0"/>
              <a:t/>
            </a:r>
            <a:br>
              <a:rPr lang="en-US" dirty="0"/>
            </a:br>
            <a:r>
              <a:rPr lang="bs-Latn-BA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109162"/>
              </p:ext>
            </p:extLst>
          </p:nvPr>
        </p:nvGraphicFramePr>
        <p:xfrm>
          <a:off x="1141413" y="1290636"/>
          <a:ext cx="9906000" cy="547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572949202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659304052"/>
                    </a:ext>
                  </a:extLst>
                </a:gridCol>
              </a:tblGrid>
              <a:tr h="544365">
                <a:tc>
                  <a:txBody>
                    <a:bodyPr/>
                    <a:lstStyle/>
                    <a:p>
                      <a:r>
                        <a:rPr lang="bs-Latn-BA" dirty="0" smtClean="0"/>
                        <a:t>              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        ČINJENICE</a:t>
                      </a:r>
                      <a:r>
                        <a:rPr lang="bs-Latn-B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562864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Seksualno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nasilje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često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zmeđu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25%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30%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žena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tokom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života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doživi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seksualno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nasilje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41102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Seksualni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napadi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dešavaju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noću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praznim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haustorima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mračnim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ulicama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70%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seksualnih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napada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zlostavljanja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dešava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u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žrtve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12001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Silovatelji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nepoznati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muškarci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80%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slučajeva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počinitelji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žrtva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poznaje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081017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Silovanje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impulzivan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Većina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slučajeva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30605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Žene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često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lažno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optužuju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muškarce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silovanje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roj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lažnih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prijava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drugih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krivičnih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djela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kreće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2%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(podaci FBI)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091240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Silovanje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posljedica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nekontrolisanog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seksualnog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nagona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Silovanje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pseudoseksualni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potreba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seksom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već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kontrolom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moći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dominacijom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488101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Žene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počinitelji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seksualnih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delikata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počiniteljke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,često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saučesnice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444956"/>
                  </a:ext>
                </a:extLst>
              </a:tr>
              <a:tr h="54436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Silovatelje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prepoznati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tipičnog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seksualnog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prestupnika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prepoznati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585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56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45736"/>
          </a:xfrm>
        </p:spPr>
        <p:txBody>
          <a:bodyPr/>
          <a:lstStyle/>
          <a:p>
            <a:r>
              <a:rPr lang="bs-Latn-BA" dirty="0" smtClean="0"/>
              <a:t>Psihopatija i seksualno prestupništvo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84555"/>
            <a:ext cx="9905999" cy="4306646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Psihopatija je poremećaj ličnosti. Nije bolest, ne liječi se.</a:t>
            </a:r>
          </a:p>
          <a:p>
            <a:r>
              <a:rPr lang="bs-Latn-BA" dirty="0" smtClean="0"/>
              <a:t>U populaciji ima 4,6 % psihopata </a:t>
            </a:r>
            <a:r>
              <a:rPr lang="bs-Latn-BA" dirty="0" err="1" smtClean="0"/>
              <a:t>muškaraca</a:t>
            </a:r>
            <a:r>
              <a:rPr lang="bs-Latn-BA" dirty="0" smtClean="0"/>
              <a:t> i 0,8 % žena.</a:t>
            </a:r>
          </a:p>
          <a:p>
            <a:r>
              <a:rPr lang="bs-Latn-BA" dirty="0" smtClean="0"/>
              <a:t>Psihopatija je dominantna u etiologiji kriminalnog </a:t>
            </a:r>
            <a:r>
              <a:rPr lang="bs-Latn-BA" dirty="0" err="1" smtClean="0"/>
              <a:t>ponašanja</a:t>
            </a:r>
            <a:r>
              <a:rPr lang="bs-Latn-BA" dirty="0" smtClean="0"/>
              <a:t> uopšte, polovina repetitivnih silovatelja su psihopate.</a:t>
            </a:r>
          </a:p>
          <a:p>
            <a:r>
              <a:rPr lang="bs-Latn-BA" dirty="0" smtClean="0"/>
              <a:t>Identifikacija </a:t>
            </a:r>
            <a:r>
              <a:rPr lang="bs-Latn-BA" dirty="0"/>
              <a:t>psihopata </a:t>
            </a:r>
            <a:r>
              <a:rPr lang="bs-Latn-BA" dirty="0" smtClean="0"/>
              <a:t>u </a:t>
            </a:r>
            <a:r>
              <a:rPr lang="bs-Latn-BA" dirty="0"/>
              <a:t>populaciji </a:t>
            </a:r>
            <a:r>
              <a:rPr lang="bs-Latn-BA" dirty="0" smtClean="0"/>
              <a:t>seksualnih prestupnika važna je zbog: utvrđivanja </a:t>
            </a:r>
            <a:r>
              <a:rPr lang="bs-Latn-BA" dirty="0"/>
              <a:t>odgovornosti, </a:t>
            </a:r>
            <a:r>
              <a:rPr lang="bs-Latn-BA" dirty="0" smtClean="0"/>
              <a:t>izricanja sankcija i  tretmana.</a:t>
            </a:r>
          </a:p>
          <a:p>
            <a:r>
              <a:rPr lang="bs-Latn-BA" dirty="0" smtClean="0"/>
              <a:t>Ispitivanje ovih lica u istražnom postupku i saslušavanju pred sudom je profesionalni izazov za njih je postupak još jedna igra moći u kojoj će nastojati da pobijede.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24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763</TotalTime>
  <Words>1596</Words>
  <Application>Microsoft Office PowerPoint</Application>
  <PresentationFormat>Widescreen</PresentationFormat>
  <Paragraphs>201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Tw Cen MT</vt:lpstr>
      <vt:lpstr>Circuit</vt:lpstr>
      <vt:lpstr>Značaj profesionalnih vještina u radu sa žrtvama seksualnog nasilja-psihološki aspekt </vt:lpstr>
      <vt:lpstr>Zašto se seksualno nasilje smatra jednim od najtežih krivičnih djela?</vt:lpstr>
      <vt:lpstr>Vještine profesionalaca koji rade na predmetima seksualnog nasilja treba da budu na najvišem nivou jer doprinose:</vt:lpstr>
      <vt:lpstr>Mit: žrtve se uvijek brane ISTINA:SAMO SE JEDAN BROJ ŽRTVA BRANI, BORBA JE SAMO JEDAN OD NAČINA DA SE ODGOVORI NA SEKsualni NAPAD</vt:lpstr>
      <vt:lpstr>Reakcije na traumatski događaj </vt:lpstr>
      <vt:lpstr>Zbližavanje se na napadačem </vt:lpstr>
      <vt:lpstr>Žrtve silovanja imaju visok nivo trajnog Posttraumatskog poremećaja u poređenju sa žrtvama ostalih zločina (Herman, 1992). </vt:lpstr>
      <vt:lpstr>Najrašireniji mitovi i predrasude o seksualnom nasilju i činjenice   </vt:lpstr>
      <vt:lpstr>Psihopatija i seksualno prestupništvo </vt:lpstr>
      <vt:lpstr>faktori  prema kojima razlikujemo zlostavljajuće od nezlostavljajućeg seksualnog odnosa sa djecom: </vt:lpstr>
      <vt:lpstr>Činjenice o pedofiliJI </vt:lpstr>
      <vt:lpstr>Muškarci -najnevidljivije žrtve seksualnog zlostavljanja </vt:lpstr>
      <vt:lpstr>Zašto muškarci žrtve biraju da ćute?</vt:lpstr>
      <vt:lpstr>Činjenice o seksualnom zlostavljanju muškaraca (Lisak, Hopper, Song, 1996; Finkelhor, Hotaling, Lewis, Smith, 1990; Gartner, 1999): </vt:lpstr>
      <vt:lpstr>Implikacije za istragu i obradu predmeta </vt:lpstr>
      <vt:lpstr>FAKTORI KOJI utiču na motivaciju žrtve da sarađuje </vt:lpstr>
      <vt:lpstr>Faktori rizika za profesionalno sagorijevanje </vt:lpstr>
      <vt:lpstr>Simptomi profesionalnog sagorijevanja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Značaj profesionalnih vještina u radu sa žrtvama seksualnog nasilja-psihološki pristup </dc:title>
  <dc:creator>Olga Lola Ninkovic</dc:creator>
  <cp:lastModifiedBy>Olga Lola Ninkovic</cp:lastModifiedBy>
  <cp:revision>39</cp:revision>
  <dcterms:created xsi:type="dcterms:W3CDTF">2018-03-07T08:07:32Z</dcterms:created>
  <dcterms:modified xsi:type="dcterms:W3CDTF">2018-03-13T07:20:58Z</dcterms:modified>
</cp:coreProperties>
</file>