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1" r:id="rId3"/>
    <p:sldId id="288" r:id="rId4"/>
    <p:sldId id="296" r:id="rId5"/>
    <p:sldId id="328" r:id="rId6"/>
    <p:sldId id="329" r:id="rId7"/>
    <p:sldId id="308" r:id="rId8"/>
    <p:sldId id="309" r:id="rId9"/>
    <p:sldId id="289" r:id="rId10"/>
    <p:sldId id="284" r:id="rId11"/>
    <p:sldId id="290" r:id="rId12"/>
    <p:sldId id="291" r:id="rId13"/>
    <p:sldId id="292" r:id="rId14"/>
    <p:sldId id="293" r:id="rId15"/>
    <p:sldId id="313" r:id="rId16"/>
    <p:sldId id="319" r:id="rId17"/>
    <p:sldId id="320" r:id="rId18"/>
    <p:sldId id="314" r:id="rId19"/>
    <p:sldId id="295" r:id="rId20"/>
    <p:sldId id="294" r:id="rId21"/>
    <p:sldId id="318" r:id="rId22"/>
    <p:sldId id="311" r:id="rId23"/>
    <p:sldId id="315" r:id="rId24"/>
    <p:sldId id="323" r:id="rId25"/>
    <p:sldId id="316" r:id="rId26"/>
    <p:sldId id="298" r:id="rId27"/>
    <p:sldId id="301" r:id="rId28"/>
    <p:sldId id="317" r:id="rId29"/>
    <p:sldId id="302" r:id="rId30"/>
    <p:sldId id="300" r:id="rId31"/>
    <p:sldId id="306" r:id="rId32"/>
    <p:sldId id="312" r:id="rId33"/>
    <p:sldId id="299" r:id="rId34"/>
    <p:sldId id="307" r:id="rId35"/>
    <p:sldId id="304" r:id="rId36"/>
    <p:sldId id="325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79CC93D-E52E-4D84-901B-11D7331DD495}">
          <p14:sldIdLst>
            <p14:sldId id="259"/>
          </p14:sldIdLst>
        </p14:section>
        <p14:section name="Overview and Objectives" id="{ABA716BF-3A5C-4ADB-94C9-CFEF84EBA240}">
          <p14:sldIdLst>
            <p14:sldId id="261"/>
            <p14:sldId id="288"/>
            <p14:sldId id="296"/>
            <p14:sldId id="281"/>
            <p14:sldId id="328"/>
            <p14:sldId id="329"/>
            <p14:sldId id="308"/>
            <p14:sldId id="309"/>
            <p14:sldId id="289"/>
            <p14:sldId id="284"/>
            <p14:sldId id="290"/>
            <p14:sldId id="291"/>
            <p14:sldId id="292"/>
            <p14:sldId id="293"/>
            <p14:sldId id="313"/>
            <p14:sldId id="319"/>
            <p14:sldId id="320"/>
            <p14:sldId id="314"/>
            <p14:sldId id="295"/>
            <p14:sldId id="294"/>
            <p14:sldId id="318"/>
            <p14:sldId id="311"/>
            <p14:sldId id="315"/>
            <p14:sldId id="323"/>
            <p14:sldId id="316"/>
            <p14:sldId id="298"/>
            <p14:sldId id="324"/>
            <p14:sldId id="301"/>
            <p14:sldId id="317"/>
            <p14:sldId id="302"/>
            <p14:sldId id="300"/>
            <p14:sldId id="306"/>
            <p14:sldId id="312"/>
            <p14:sldId id="299"/>
            <p14:sldId id="307"/>
            <p14:sldId id="304"/>
            <p14:sldId id="325"/>
            <p14:sldId id="305"/>
            <p14:sldId id="303"/>
            <p14:sldId id="297"/>
          </p14:sldIdLst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91" d="100"/>
          <a:sy n="91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13188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337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447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template can be used as a starter file for presenting training materials in a group setting.</a:t>
            </a:r>
          </a:p>
          <a:p>
            <a:endParaRPr lang="en-US" dirty="0"/>
          </a:p>
          <a:p>
            <a:pPr lvl="0"/>
            <a:r>
              <a:rPr lang="en-US" sz="1200" b="1" dirty="0"/>
              <a:t>Sections</a:t>
            </a:r>
            <a:endParaRPr lang="en-US" sz="1200" b="0" dirty="0"/>
          </a:p>
          <a:p>
            <a:pPr lvl="0"/>
            <a:r>
              <a:rPr lang="en-US" sz="1200" b="0" dirty="0"/>
              <a:t>Right-click on a slide to add sections.</a:t>
            </a:r>
            <a:r>
              <a:rPr lang="en-US" sz="1200" b="0" baseline="0" dirty="0"/>
              <a:t> Sections can help to organize your slides or facilitate collaboration between multiple authors.</a:t>
            </a:r>
            <a:endParaRPr lang="en-US" sz="1200" b="0" dirty="0"/>
          </a:p>
          <a:p>
            <a:pPr lvl="0"/>
            <a:endParaRPr lang="en-US" sz="1200" b="1" dirty="0"/>
          </a:p>
          <a:p>
            <a:pPr lvl="0"/>
            <a:r>
              <a:rPr lang="en-US" sz="1200" b="1" dirty="0"/>
              <a:t>Notes</a:t>
            </a:r>
          </a:p>
          <a:p>
            <a:pPr lvl="0"/>
            <a:r>
              <a:rPr lang="en-US" sz="1200" dirty="0"/>
              <a:t>Use the Notes section for delivery notes or to provide additional details for the audience.</a:t>
            </a:r>
            <a:r>
              <a:rPr lang="en-US" sz="1200" baseline="0" dirty="0"/>
              <a:t> View these notes in Presentation View during your presentation. </a:t>
            </a:r>
          </a:p>
          <a:p>
            <a:pPr lvl="0">
              <a:buFontTx/>
              <a:buNone/>
            </a:pPr>
            <a:r>
              <a:rPr lang="en-US" sz="1200" dirty="0"/>
              <a:t>Keep in mind the font size (important for accessibility, visibility, videotaping, and online production)</a:t>
            </a:r>
          </a:p>
          <a:p>
            <a:pPr lvl="0"/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Coordinated colors </a:t>
            </a:r>
          </a:p>
          <a:p>
            <a:pPr lvl="0">
              <a:buFontTx/>
              <a:buNone/>
            </a:pPr>
            <a:r>
              <a:rPr lang="en-US" sz="1200" dirty="0"/>
              <a:t>Pay particular attention to the graphs, charts, and text boxes.</a:t>
            </a:r>
            <a:r>
              <a:rPr lang="en-US" sz="1200" baseline="0" dirty="0"/>
              <a:t> </a:t>
            </a:r>
            <a:endParaRPr lang="en-US" sz="1200" dirty="0"/>
          </a:p>
          <a:p>
            <a:pPr lvl="0"/>
            <a:r>
              <a:rPr lang="en-US" sz="1200" dirty="0"/>
              <a:t>Consider that attendees will print in black and white or </a:t>
            </a:r>
            <a:r>
              <a:rPr lang="en-US" sz="1200" dirty="0" err="1"/>
              <a:t>grayscale</a:t>
            </a:r>
            <a:r>
              <a:rPr lang="en-US" sz="1200" dirty="0"/>
              <a:t>. Run a test print to make sure your colors work when printed in pure black and white and </a:t>
            </a:r>
            <a:r>
              <a:rPr lang="en-US" sz="1200" dirty="0" err="1"/>
              <a:t>grayscale</a:t>
            </a:r>
            <a:r>
              <a:rPr lang="en-US" sz="1200" dirty="0"/>
              <a:t>.</a:t>
            </a:r>
          </a:p>
          <a:p>
            <a:pPr lvl="0">
              <a:buFontTx/>
              <a:buNone/>
            </a:pPr>
            <a:endParaRPr lang="en-US" sz="1200" dirty="0"/>
          </a:p>
          <a:p>
            <a:pPr lvl="0">
              <a:buFontTx/>
              <a:buNone/>
            </a:pPr>
            <a:r>
              <a:rPr lang="en-US" sz="1200" b="1" dirty="0"/>
              <a:t>Graphics, tables, and graphs</a:t>
            </a:r>
          </a:p>
          <a:p>
            <a:pPr lvl="0"/>
            <a:r>
              <a:rPr lang="en-US" sz="1200" dirty="0"/>
              <a:t>Keep it simple: If possible, use consistent, non-distracting styles and colors.</a:t>
            </a:r>
          </a:p>
          <a:p>
            <a:pPr lvl="0"/>
            <a:r>
              <a:rPr lang="en-US" sz="1200" dirty="0"/>
              <a:t>Label all graphs and tables.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4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7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357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35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0082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is another option</a:t>
            </a:r>
            <a:r>
              <a:rPr lang="en-US" sz="1200" baseline="0" dirty="0"/>
              <a:t> for an Overview slides using transitions.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9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435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B5B66-AF8C-45F4-B38A-693A8A87054C}" type="datetime1">
              <a:rPr lang="en-US" smtClean="0"/>
              <a:pPr/>
              <a:t>10/30/2017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Stress management workshop - Mujanovic Erol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7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Company Logo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D9DzCx9EcY&amp;list=RDZmcE0y3d5SM&amp;index=20" TargetMode="External"/><Relationship Id="rId2" Type="http://schemas.openxmlformats.org/officeDocument/2006/relationships/hyperlink" Target="https://www.youtube.com/watch?v=lGQi8Rr-W_8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XqTItdUlJPk&amp;index=30&amp;list=RDZmcE0y3d5S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rol.mujanovic@sarajevomarathon.ba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bs-Latn-BA" dirty="0"/>
              <a:t>Karakteristike dobrog i lošeg menadžera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bs-Latn-BA" sz="2400" dirty="0">
                <a:latin typeface="+mn-lt"/>
              </a:rPr>
              <a:t>Erol Mujanović</a:t>
            </a:r>
            <a:endParaRPr lang="en-US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/>
              <a:t>Welcome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29862" y="1514197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5" name="Picture 4" descr="Global Management Consulting Market 2011 - 20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595" y="116632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SUMA PREDSTAVLJA: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dirty="0"/>
              <a:t>15 x  GDP Bosne i Hercegovine</a:t>
            </a:r>
          </a:p>
          <a:p>
            <a:pPr marL="514350" indent="-514350">
              <a:buFont typeface="+mj-lt"/>
              <a:buAutoNum type="arabicPeriod"/>
            </a:pPr>
            <a:endParaRPr lang="bs-Latn-BA" dirty="0"/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208 x budžet Republike Srpske</a:t>
            </a:r>
          </a:p>
          <a:p>
            <a:pPr marL="514350" indent="-514350">
              <a:buFont typeface="+mj-lt"/>
              <a:buAutoNum type="arabicPeriod"/>
            </a:pPr>
            <a:endParaRPr lang="bs-Latn-BA" dirty="0"/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613 x budžet Kantona Sarajevo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060876268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Stalni rast industrije od 4-5% godišnje: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Najveći dio novca se troši na „Operational consulting“ – Konsalting operacija (svakodnevni procesi upravljanja u organizaciji – finansije, nabavke, upravljanje ljudskim  resursima itd.).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746377463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Stalni rast industrije od 4-5% godišnje: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		Zašto ova industrija raste?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13</a:t>
            </a:fld>
            <a:endParaRPr lang="bs-Latn-BA"/>
          </a:p>
        </p:txBody>
      </p:sp>
      <p:pic>
        <p:nvPicPr>
          <p:cNvPr id="2050" name="Picture 2" descr="http://www.muslimmastery.com/wp-content/uploads/2014/01/revenue-growt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3347" y="2793324"/>
            <a:ext cx="5177306" cy="406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7914073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Stalni rast industrije od 4-5% godišnje: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dirty="0"/>
              <a:t>Industrija raste jer uprkos cijeni i dalje je veći broj problema  čijem rješenju doprinosi. 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/>
              <a:t>Sve je veći pritisak na menadžere/rukovodioce danas, sve je više stresa/pritiska na uposlenicima. 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dirty="0"/>
              <a:t>Shodno tome potrebni su novi alati za efikasno obavljanje posla i za odgovor na svakodnevne poslovne izazove.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090049370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Šta znači danas VODITI TIM i šta to nosi sa sobom?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9787252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503157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Da li se slažete sa tvrdnjom da je vaša uloga jednako važna kao uloga predsjednika suda? </a:t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Takođe i vaša odgovornost za poslovne rezultate i za kvalitet međuljudskih odnosa je jednako značajna.</a:t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20270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75365956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423948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 BEZ VAS I BEZ PREDSJEDNIKA </a:t>
            </a:r>
            <a:r>
              <a:rPr lang="bs-Latn-BA" sz="3200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SUDa </a:t>
            </a: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INSTITUCIJA NE BI MOGLA DA FUNKCIONIŠE NITI DA OBAVLJA SVOJU ULOGU U DRUŠTVU?</a:t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STOGA JE VAŽNO SHVATITI DA STE JEDNI DRUGIMA PODJEDNAKO VAŽNI, SVAKAKO NEOPHODNI ZA USPJEH (LJUDSKI I POSLOVNI), I MORATE DATI SVE OD SEBE DA FUNKCIONIŠETE KAO JEDAN TIM. </a:t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100698249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2363450"/>
            <a:ext cx="6781800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7200" dirty="0"/>
              <a:t>New Work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6300" y="0"/>
            <a:ext cx="7765662" cy="16476125"/>
          </a:xfrm>
          <a:prstGeom prst="rect">
            <a:avLst/>
          </a:prstGeom>
        </p:spPr>
      </p:pic>
      <p:pic>
        <p:nvPicPr>
          <p:cNvPr id="3074" name="Picture 2" descr="http://www.link-elearning.com/linkdl/coursefiles/251/1_5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05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54288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RAZLIKA IZMEĐU DOBROG I LOŠEG MENADŽERA: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dirty="0"/>
              <a:t>Otežavajuća okolnost za vas: </a:t>
            </a:r>
          </a:p>
          <a:p>
            <a:pPr marL="0" indent="0">
              <a:buNone/>
            </a:pPr>
            <a:r>
              <a:rPr lang="bs-Latn-BA" dirty="0"/>
              <a:t>Traži se da budete  po potrebi lideri a po potrebi menadžeri, i to više puta u toku svakog dana. </a:t>
            </a:r>
            <a:r>
              <a:rPr lang="bs-Latn-BA" sz="2800" dirty="0"/>
              <a:t>Što  je vrlo teško spojivo.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Razlog: Poslovno okruženje i potrebe korisnika (u najširem smislu) prebrzo evoluiraju i pisana pravila i procedure ih ne stižu pratiti. </a:t>
            </a:r>
          </a:p>
          <a:p>
            <a:pPr marL="0" indent="0">
              <a:buNone/>
            </a:pPr>
            <a:r>
              <a:rPr lang="bs-Latn-BA" sz="2800" dirty="0"/>
              <a:t>Drugim riječima za sve više situacija morate se sami snalaziti.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19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250589594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bs-Latn-BA" dirty="0"/>
              <a:t>Plan prezentacije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s-Latn-BA" dirty="0"/>
              <a:t>Upoznavanje: o treneru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Definisanje očekivanja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Uvod: Zašto uopšte govorimo o poboljšanju menadžerskih praksi?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Karakteristike dobrog i lošeg menadžera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dirty="0"/>
              <a:t>Korisni alati za vašu svakodnevnicu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91865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RAZLIKA IZMEĐU DOBROG I LOŠEG MENADŽERA: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Radi se u sup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20</a:t>
            </a:fld>
            <a:endParaRPr lang="bs-Latn-BA"/>
          </a:p>
        </p:txBody>
      </p:sp>
      <p:pic>
        <p:nvPicPr>
          <p:cNvPr id="3074" name="Picture 2" descr="http://www.radanpro.com/literatura/imgs2/s30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9556239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34474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Šta (SE) OD VAS TRAŽI I KAKVA JE SARADNJA SA PREDSJEDNICIMA SUDA? </a:t>
            </a:r>
            <a:b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3" y="0"/>
            <a:ext cx="9180513" cy="3284984"/>
          </a:xfrm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21</a:t>
            </a:fld>
            <a:endParaRPr lang="bs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3" y="3251064"/>
            <a:ext cx="9181679" cy="36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3673822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PITANJE ZA UČESNIKE: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sz="2800" dirty="0"/>
              <a:t>RAZMISLITE PAR MINUTA I NAPIŠITE NA LIST PAPIRA JEDNU STVAR/STAVKU  KOD VAS KOJA BI VAS UČINILA JOŠ BOLJIM MENADŽEROM.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668090170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DO</a:t>
            </a:r>
            <a:r>
              <a:rPr lang="en-US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AR/LOŠ MENADŽER: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r>
              <a:rPr lang="bs-Latn-BA" sz="2800" dirty="0"/>
              <a:t>DOBAR STE ILI LOŠ MENADŽER ONOLIKO KOLIKO STE SPOSOBNI DA STVORITE ČVRST, SOLIDARAN I VRIJEDAN TIM JER SAMI NE MOŽETE NIŠTA.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VAŠ KAPACITET ZA STVARANJE TIMA ZAVISI OD VAŠE SPOSOBNOSTI DA MOTIVIŠETE UPOSLENIKE.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VAŠA SPOSOBNOST DA MOTIVIŠETE UPOSLENIKE ZAVISI OD TOGA KOLIKO IH MOŽETE RAZUMJETI (EMPATIJA, EMOTIVNA INTELIGENCIJA, AKTIVNO SLUŠANJE).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964718028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ZADATAK - PREPISITE NA LIST PAPIRA FAKTORE MOTIVACIJE ISPOD: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/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Prepoznavanje urađenog posla i pohvale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Radni uslovi i ambijent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Atmosfera u timu i na poslu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Visina plate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Mogućnost napredovanja i sticanja novih znanja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Zanimljivost posla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Podrška nadređenog u teškim situacijama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Mogućnost odlučivanja u poslu</a:t>
            </a:r>
          </a:p>
          <a:p>
            <a:pPr>
              <a:buFontTx/>
              <a:buChar char="-"/>
            </a:pPr>
            <a:endParaRPr lang="bs-Latn-BA" sz="2800" dirty="0"/>
          </a:p>
          <a:p>
            <a:pPr>
              <a:buFontTx/>
              <a:buChar char="-"/>
            </a:pPr>
            <a:endParaRPr lang="bs-Latn-BA" sz="2800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730079944"/>
      </p:ext>
    </p:extLst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56708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53244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800" b="1" dirty="0">
                <a:solidFill>
                  <a:srgbClr val="FF0000"/>
                </a:solidFill>
              </a:rPr>
              <a:t>Rangirajte po važnosti za vaše uposlenike faktore motivacije ispod</a:t>
            </a:r>
            <a:endParaRPr lang="bs-Latn-BA" sz="2800" dirty="0"/>
          </a:p>
          <a:p>
            <a:pPr marL="0" indent="0">
              <a:buNone/>
            </a:pPr>
            <a:endParaRPr lang="bs-Latn-BA" sz="2800" dirty="0"/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Prepoznavanje urađenog posla i pohvale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Radni uslovi i ambijent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Atmosfera u timu i na poslu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Visina plate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Mogućnost napredovanja i sticanja novih znanja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Zanimljivost posla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Podrška nadređenog u teškim situacijama</a:t>
            </a:r>
          </a:p>
          <a:p>
            <a:pPr marL="514350" indent="-514350">
              <a:buFont typeface="+mj-lt"/>
              <a:buAutoNum type="arabicPeriod"/>
            </a:pPr>
            <a:r>
              <a:rPr lang="bs-Latn-BA" sz="2800" dirty="0"/>
              <a:t>Mogućnost odlučivanja u poslu</a:t>
            </a:r>
          </a:p>
          <a:p>
            <a:pPr>
              <a:buFontTx/>
              <a:buChar char="-"/>
            </a:pPr>
            <a:endParaRPr lang="bs-Latn-BA" sz="2800" dirty="0"/>
          </a:p>
          <a:p>
            <a:pPr>
              <a:buFontTx/>
              <a:buChar char="-"/>
            </a:pPr>
            <a:endParaRPr lang="bs-Latn-BA" sz="2800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640128188"/>
      </p:ext>
    </p:extLst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 alata i ideja koji će vam pomoći u menadžerskoj svakodnevnici: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bs-Latn-BA" dirty="0"/>
          </a:p>
          <a:p>
            <a:pPr marL="514350" indent="-514350">
              <a:buAutoNum type="arabicPeriod"/>
            </a:pPr>
            <a:r>
              <a:rPr lang="bs-Latn-BA" dirty="0"/>
              <a:t>Efikasno upravljanje vremenom</a:t>
            </a:r>
          </a:p>
          <a:p>
            <a:pPr marL="514350" indent="-514350">
              <a:buAutoNum type="arabicPeriod"/>
            </a:pPr>
            <a:endParaRPr lang="bs-Latn-BA" dirty="0"/>
          </a:p>
          <a:p>
            <a:pPr marL="514350" indent="-514350">
              <a:buAutoNum type="arabicPeriod"/>
            </a:pPr>
            <a:r>
              <a:rPr lang="bs-Latn-BA" sz="2800" dirty="0"/>
              <a:t>Najvažnije: Upravljanje vlastitim stresom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515281152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EFIKASNO UPRAVLJANJE VREMENOM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Kod najuspješnijih ljudi upravljanje vremenom je jedna od najrigoroznije i najbolje isplaniranih oblasti.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Pitanje za učesnike: Kako upravljate vremenom i koje alate koristite u svakodnevnici?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168443562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EFIKASNO UPRAVLJANJE VREMENOM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Savjet: uspostavite sistem u kojem ćete provjeravati emailove 2 puta dnevno, npr u 09h i u 13h.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Savjet: vaš Inbox ne bi smio imati više od 10-20 emailova.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Savjet: Start with big wins. Počnite radni dan radeći najvažnije ili najteže aktivnosti/predmete.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755562084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EFIKASNO UPRAVLJANJE VREMENOM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800" dirty="0"/>
              <a:t>Popunite ovu matricu sa primjerima iz vaše prakse: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29</a:t>
            </a:fld>
            <a:endParaRPr lang="bs-Latn-BA"/>
          </a:p>
        </p:txBody>
      </p:sp>
      <p:pic>
        <p:nvPicPr>
          <p:cNvPr id="8194" name="Picture 2" descr="http://www.istokpavlovic.com/blog/wp-content/uploads/2011/03/organizacija-vreme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63869"/>
            <a:ext cx="846043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005155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 TRENERU: Mujanović Erol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s-Latn-BA" dirty="0"/>
              <a:t>Par korisnih informacija za današnju radionicu: </a:t>
            </a:r>
          </a:p>
          <a:p>
            <a:pPr>
              <a:buFont typeface="+mj-lt"/>
              <a:buAutoNum type="arabicPeriod"/>
            </a:pPr>
            <a:endParaRPr lang="bs-Latn-BA" sz="8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/>
              <a:t>15+ godina iskustva  u oblasti menadžmenta</a:t>
            </a:r>
            <a:endParaRPr lang="en-US" sz="28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/>
              <a:t> </a:t>
            </a:r>
            <a:r>
              <a:rPr lang="bs-Latn-BA" sz="2800" dirty="0"/>
              <a:t>Magisterij iz menadžmenta, doktorat u toku i posebni edukativni programi iz ove oblasti (Poslovna škola na Bledu, Washington DC, London, Pariz).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/>
              <a:t>Zaposlen kao ekspert iz oblasti menadžmenta ili kao projektni menadžer za mnoge strane organizacije u BiH (WB, EBRD, UN, 4 strane Ambasade, DEL EU, itd).</a:t>
            </a:r>
          </a:p>
          <a:p>
            <a:pPr marL="514350" lvl="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s-Latn-BA" sz="2800" dirty="0"/>
              <a:t>Certificirani i iskusni trener iz oblasti mendžmenta sa preko 1500h predavanja/radionica.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036936678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 alata i ideja koji će vam pomoći u menadžerskoj svakodnevnici: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30</a:t>
            </a:fld>
            <a:endParaRPr lang="bs-Latn-BA"/>
          </a:p>
        </p:txBody>
      </p:sp>
      <p:pic>
        <p:nvPicPr>
          <p:cNvPr id="4098" name="Picture 2" descr="https://duanmarketing.files.wordpress.com/2014/01/upravljanje_vremenom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7543"/>
            <a:ext cx="9252520" cy="670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1889411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VREMENOM JE USKO VEZANO ZA UPRAVLJANJE STRESOM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Stres je danas najveći uzročnik odsustva na poslu/bolovanja.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Stres košta ekonomiju svake zemlje od nekoliko stotina miliona eura godišnje pa do nekoliko stotina milijardi eura godišnje.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4507567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STRESOM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Bez obzira na to kako savršene tehnike liderstva  i menadžmenta možete poznavati, ako ste podložni stresu, i štetama koje iz toga proizilaze, ne možete biti dobri ni sebi ni drugima.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Dakle bez odličnog upravljanja stresom nema dobrog lidera niti menadžera.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002883368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>
                <a:solidFill>
                  <a:srgbClr val="FF0000"/>
                </a:solidFill>
              </a:rPr>
              <a:t/>
            </a:r>
            <a:br>
              <a:rPr lang="bs-Latn-BA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>
            <a:normAutofit/>
          </a:bodyPr>
          <a:lstStyle/>
          <a:p>
            <a:pPr algn="l"/>
            <a:endParaRPr lang="en-US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Stress management workshop - Mujanovic Erol</a:t>
            </a:r>
          </a:p>
        </p:txBody>
      </p:sp>
      <p:pic>
        <p:nvPicPr>
          <p:cNvPr id="25602" name="Picture 2" descr="http://www.eng.morgan.edu/~mahmud/learning/stress_files/stress_cu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3616"/>
            <a:ext cx="9144000" cy="6931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27573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UPRAVLJANJE VREMENOM JE USKO VEZANO ZA UPRAVLJANJE STRESOM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51911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Stres na poslu je posebno važan jer utiče na sve sfere vašeg života kao i na produktivnost, međuljudske odnose itd.</a:t>
            </a:r>
          </a:p>
          <a:p>
            <a:pPr marL="0" indent="0">
              <a:buNone/>
            </a:pPr>
            <a:r>
              <a:rPr lang="bs-Latn-BA" sz="2800" dirty="0"/>
              <a:t>Primjer:</a:t>
            </a:r>
          </a:p>
          <a:p>
            <a:pPr marL="0" indent="0">
              <a:buNone/>
            </a:pPr>
            <a:r>
              <a:rPr lang="en-US" sz="2800" u="sng" dirty="0">
                <a:hlinkClick r:id="rId2"/>
              </a:rPr>
              <a:t>https://www.youtube.com/watch?v=lGQi8Rr-W_8</a:t>
            </a:r>
            <a:endParaRPr lang="bs-Latn-BA" sz="2800" u="sng" dirty="0"/>
          </a:p>
          <a:p>
            <a:endParaRPr lang="bs-Latn-BA" sz="2800" u="sng" dirty="0"/>
          </a:p>
          <a:p>
            <a:pPr marL="0" indent="0">
              <a:buNone/>
            </a:pPr>
            <a:r>
              <a:rPr lang="en-US" sz="2800" u="sng" dirty="0">
                <a:hlinkClick r:id="rId3"/>
              </a:rPr>
              <a:t>https://www.youtube.com/watch?v=3D9DzCx9EcY&amp;list=RDZmcE0y3d5SM&amp;index=20</a:t>
            </a:r>
            <a:r>
              <a:rPr lang="bs-Latn-BA" sz="2800" u="sng"/>
              <a:t> </a:t>
            </a:r>
            <a:endParaRPr lang="bs-Latn-BA" sz="2800" u="sng" dirty="0"/>
          </a:p>
          <a:p>
            <a:pPr marL="0" indent="0">
              <a:buNone/>
            </a:pPr>
            <a:r>
              <a:rPr lang="bs-Latn-BA" sz="2800" u="sng" dirty="0">
                <a:hlinkClick r:id="rId4"/>
              </a:rPr>
              <a:t>https://www.youtube.com/watch?v=XqTItdUlJPk&amp;index=30&amp;list=RDZmcE0y3d5SM</a:t>
            </a:r>
            <a:r>
              <a:rPr lang="bs-Latn-BA" sz="2800" u="sng" dirty="0"/>
              <a:t>  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678355886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26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>
                <a:solidFill>
                  <a:srgbClr val="FF0000"/>
                </a:solidFill>
              </a:rPr>
              <a:t/>
            </a:r>
            <a:br>
              <a:rPr lang="bs-Latn-BA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l"/>
            <a:endParaRPr lang="bs-Latn-BA" sz="2400" b="1" dirty="0">
              <a:latin typeface="+mj-lt"/>
            </a:endParaRPr>
          </a:p>
          <a:p>
            <a:pPr algn="l"/>
            <a:r>
              <a:rPr lang="bs-Latn-BA" sz="2400" b="1" dirty="0">
                <a:latin typeface="+mj-lt"/>
              </a:rPr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Stress management workshop - Mujanovic Erol</a:t>
            </a:r>
          </a:p>
        </p:txBody>
      </p:sp>
      <p:pic>
        <p:nvPicPr>
          <p:cNvPr id="3074" name="Picture 2" descr="Stress lev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83820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0605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926" y="609600"/>
            <a:ext cx="8305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>
                <a:solidFill>
                  <a:srgbClr val="FF0000"/>
                </a:solidFill>
              </a:rPr>
              <a:t/>
            </a:r>
            <a:br>
              <a:rPr lang="bs-Latn-BA" dirty="0">
                <a:solidFill>
                  <a:srgbClr val="FF0000"/>
                </a:solidFill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534400" cy="5105400"/>
          </a:xfrm>
        </p:spPr>
        <p:txBody>
          <a:bodyPr/>
          <a:lstStyle/>
          <a:p>
            <a:pPr algn="l"/>
            <a:endParaRPr lang="bs-Latn-BA" sz="2400" b="1" dirty="0">
              <a:latin typeface="+mj-lt"/>
            </a:endParaRPr>
          </a:p>
          <a:p>
            <a:pPr algn="l"/>
            <a:r>
              <a:rPr lang="bs-Latn-BA" sz="2400" b="1" dirty="0">
                <a:latin typeface="+mj-lt"/>
              </a:rPr>
              <a:t>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C5B7-C798-439F-B06C-B7D4F9D3154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Stress management workshop - Mujanovic Erol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871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4471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9632"/>
            <a:ext cx="853244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bs-Latn-BA" sz="36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	HVALA NA PAŽNJI </a:t>
            </a:r>
            <a:r>
              <a:rPr lang="bs-Latn-BA" sz="36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sym typeface="Wingdings" panose="05000000000000000000" pitchFamily="2" charset="2"/>
              </a:rPr>
              <a:t> </a:t>
            </a:r>
            <a:r>
              <a:rPr lang="bs-Latn-BA" sz="3600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833979"/>
            <a:ext cx="8532440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Erol Mujanović</a:t>
            </a:r>
          </a:p>
          <a:p>
            <a:pPr marL="0" indent="0">
              <a:buNone/>
            </a:pPr>
            <a:r>
              <a:rPr lang="bs-Latn-BA" sz="2800" dirty="0"/>
              <a:t>+ 387 61 356 061</a:t>
            </a:r>
          </a:p>
          <a:p>
            <a:pPr marL="0" indent="0">
              <a:buNone/>
            </a:pPr>
            <a:r>
              <a:rPr lang="bs-Latn-BA" sz="2800" dirty="0">
                <a:hlinkClick r:id="rId2"/>
              </a:rPr>
              <a:t>erol.mujanovic@sarajevomarathon.ba</a:t>
            </a:r>
            <a:r>
              <a:rPr lang="bs-Latn-BA" sz="2800" dirty="0"/>
              <a:t>  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37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189631919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DEFINISANJE OČEKIVANJA POLAZNIKA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MOLIMO VAS DA NA LIST PAPIRA NAPIŠETE VAŠE GLAVNO OČEKIVANJE OD DANAŠNJE RADIONICE.</a:t>
            </a:r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r>
              <a:rPr lang="bs-Latn-BA" sz="2800" dirty="0"/>
              <a:t>LIST PREDAJTE TRENERU.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3554353682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412632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sr-Cyrl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r-Cyrl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zadatak</a:t>
            </a:r>
            <a:br>
              <a:rPr lang="sr-Cyrl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sr-Cyrl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SPOJITE sve TACKE U STO MANJE POTEZA I NE DIZUCI OLOVKU</a:t>
            </a: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5</a:t>
            </a:fld>
            <a:endParaRPr lang="bs-Latn-B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920880" cy="49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38217766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382000" cy="14126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sr-Cyrl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bs-Latn-BA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11560" y="1484785"/>
            <a:ext cx="8532440" cy="4975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sz="2800" dirty="0"/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6</a:t>
            </a:fld>
            <a:endParaRPr lang="bs-Latn-BA"/>
          </a:p>
        </p:txBody>
      </p:sp>
      <p:pic>
        <p:nvPicPr>
          <p:cNvPr id="3074" name="Picture 2" descr="https://doodlemaths.files.wordpress.com/2015/09/9-dots-answer.png?w=165&amp;h=1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5767624" cy="536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0642995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Mali menadžerski zadatak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/>
              <a:t>MOLIMO VAS DA UZMETE DRUGI (PRAZNI) LIST PAPIRA I OLOVKU.</a:t>
            </a: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162739746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99912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Obični ljudi rade ovaj zadatak u 2 minute a top menadžment poput vas za 1:30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586700" cy="511918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bs-Latn-BA" sz="2600" dirty="0"/>
          </a:p>
          <a:p>
            <a:pPr marL="514350" indent="-514350">
              <a:buAutoNum type="arabicPeriod"/>
            </a:pPr>
            <a:r>
              <a:rPr lang="bs-Latn-BA" sz="2600" dirty="0"/>
              <a:t>U GORNJEM DESNOM UGLU NAPIŠITE IME I PREZIME</a:t>
            </a:r>
          </a:p>
          <a:p>
            <a:pPr marL="514350" indent="-514350">
              <a:buAutoNum type="arabicPeriod"/>
            </a:pPr>
            <a:r>
              <a:rPr lang="bs-Latn-BA" sz="2600" dirty="0"/>
              <a:t>U DONJEM DESNOM UGLU NAPIŠITE DATUM RODJENJA</a:t>
            </a:r>
          </a:p>
          <a:p>
            <a:pPr marL="514350" indent="-514350">
              <a:buAutoNum type="arabicPeriod"/>
            </a:pPr>
            <a:r>
              <a:rPr lang="bs-Latn-BA" sz="2600" dirty="0"/>
              <a:t>U SREDINI  LISTA PAPIRA NACRTAJTE KRUG</a:t>
            </a:r>
          </a:p>
          <a:p>
            <a:pPr marL="514350" indent="-514350">
              <a:buAutoNum type="arabicPeriod"/>
            </a:pPr>
            <a:r>
              <a:rPr lang="bs-Latn-BA" sz="2600" dirty="0"/>
              <a:t>U KRUGU NACRTAJTE PSA</a:t>
            </a:r>
          </a:p>
          <a:p>
            <a:pPr marL="514350" indent="-514350">
              <a:buAutoNum type="arabicPeriod"/>
            </a:pPr>
            <a:r>
              <a:rPr lang="bs-Latn-BA" sz="2600" dirty="0"/>
              <a:t>U GORNJEM LIJEVOM UGLU NAPIŠITE IMENA VAŠIH ČLANOVA PORODICE</a:t>
            </a:r>
          </a:p>
          <a:p>
            <a:pPr marL="514350" indent="-514350">
              <a:buAutoNum type="arabicPeriod"/>
            </a:pPr>
            <a:r>
              <a:rPr lang="bs-Latn-BA" sz="2600" dirty="0"/>
              <a:t>U DONJEM LIJEVOM UGLU NAPIŠITE VAŠE OMILJENO JELO</a:t>
            </a:r>
          </a:p>
          <a:p>
            <a:pPr marL="514350" indent="-514350">
              <a:buAutoNum type="arabicPeriod"/>
            </a:pPr>
            <a:r>
              <a:rPr lang="bs-Latn-BA" sz="2600" dirty="0"/>
              <a:t>POTPIŠITE SE BILO GDJE NA LISTU PAPIRA </a:t>
            </a:r>
          </a:p>
          <a:p>
            <a:pPr marL="514350" indent="-514350">
              <a:buAutoNum type="arabicPeriod"/>
            </a:pPr>
            <a:r>
              <a:rPr lang="bs-Latn-BA" sz="2600" dirty="0"/>
              <a:t>URADITE SAMO ZADATAK POD 1 I POD 2</a:t>
            </a:r>
            <a:endParaRPr lang="en-US" sz="26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590272727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MENADŽMENT KONSALTING: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3568" y="1833979"/>
            <a:ext cx="8370676" cy="4625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bs-Latn-BA" dirty="0"/>
              <a:t>Proces kojim  koristeći stručnu pomoć organizacije analiziraju postojeće stanje i izazove i žele napraviti poboljšanja u upravljanju.</a:t>
            </a:r>
          </a:p>
          <a:p>
            <a:pPr marL="514350" indent="-514350" algn="just">
              <a:buFont typeface="+mj-lt"/>
              <a:buAutoNum type="arabicPeriod"/>
            </a:pPr>
            <a:endParaRPr lang="bs-Latn-BA" dirty="0"/>
          </a:p>
          <a:p>
            <a:pPr marL="0" indent="0" algn="just">
              <a:buNone/>
            </a:pPr>
            <a:r>
              <a:rPr lang="bs-Latn-BA" dirty="0"/>
              <a:t>Pitanje za učesnike:  </a:t>
            </a:r>
          </a:p>
          <a:p>
            <a:pPr marL="0" indent="0" algn="just">
              <a:buNone/>
            </a:pPr>
            <a:r>
              <a:rPr lang="bs-Latn-BA" dirty="0"/>
              <a:t>Molimo procijenite koliko novca se godišnje troši u svijetu na  kupovinu usluga menadžment konsaltinga ?</a:t>
            </a:r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72375" y="5715000"/>
            <a:ext cx="1298575" cy="985838"/>
            <a:chOff x="7572396" y="5715016"/>
            <a:chExt cx="1297894" cy="985842"/>
          </a:xfrm>
        </p:grpSpPr>
        <p:pic>
          <p:nvPicPr>
            <p:cNvPr id="9221" name="Picture 4" descr="C:\Documents and Settings\ICA\Desktop\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15272" y="5715016"/>
              <a:ext cx="1071570" cy="744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2" descr="C:\Documents and Settings\ICA\Desktop\1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72396" y="6572272"/>
              <a:ext cx="1297894" cy="12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0C792-4085-470C-A046-DD6664B6F777}" type="slidenum">
              <a:rPr lang="bs-Latn-BA" smtClean="0"/>
              <a:pPr>
                <a:defRPr/>
              </a:pPr>
              <a:t>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582899263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1126</Words>
  <Application>Microsoft Office PowerPoint</Application>
  <PresentationFormat>On-screen Show (4:3)</PresentationFormat>
  <Paragraphs>217</Paragraphs>
  <Slides>37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Training</vt:lpstr>
      <vt:lpstr>Karakteristike dobrog i lošeg menadžera</vt:lpstr>
      <vt:lpstr>Plan prezentacije</vt:lpstr>
      <vt:lpstr>O TRENERU: Mujanović Erol</vt:lpstr>
      <vt:lpstr>DEFINISANJE OČEKIVANJA POLAZNIKA</vt:lpstr>
      <vt:lpstr> zadatak SPOJITE sve TACKE U STO MANJE POTEZA I NE DIZUCI OLOVKU</vt:lpstr>
      <vt:lpstr> </vt:lpstr>
      <vt:lpstr>Mali menadžerski zadatak</vt:lpstr>
      <vt:lpstr>Obični ljudi rade ovaj zadatak u 2 minute a top menadžment poput vas za 1:30</vt:lpstr>
      <vt:lpstr>MENADŽMENT KONSALTING: </vt:lpstr>
      <vt:lpstr>Slide 10</vt:lpstr>
      <vt:lpstr>SUMA PREDSTAVLJA: </vt:lpstr>
      <vt:lpstr>Stalni rast industrije od 4-5% godišnje: </vt:lpstr>
      <vt:lpstr>Stalni rast industrije od 4-5% godišnje: </vt:lpstr>
      <vt:lpstr>Stalni rast industrije od 4-5% godišnje: </vt:lpstr>
      <vt:lpstr> Šta znači danas VODITI TIM i šta to nosi sa sobom? </vt:lpstr>
      <vt:lpstr>Da li se slažete sa tvrdnjom da je vaša uloga jednako važna kao uloga predsjednika suda?   Takođe i vaša odgovornost za poslovne rezultate i za kvalitet međuljudskih odnosa je jednako značajna. </vt:lpstr>
      <vt:lpstr>I BEZ VAS I BEZ PREDSJEDNIKA SUDa INSTITUCIJA NE BI MOGLA DA FUNKCIONIŠE NITI DA OBAVLJA SVOJU ULOGU U DRUŠTVU?  STOGA JE VAŽNO SHVATITI DA STE JEDNI DRUGIMA PODJEDNAKO VAŽNI, SVAKAKO NEOPHODNI ZA USPJEH (LJUDSKI I POSLOVNI), I MORATE DATI SVE OD SEBE DA FUNKCIONIŠETE KAO JEDAN TIM.  </vt:lpstr>
      <vt:lpstr>Slide 18</vt:lpstr>
      <vt:lpstr>RAZLIKA IZMEĐU DOBROG I LOŠEG MENADŽERA: </vt:lpstr>
      <vt:lpstr>RAZLIKA IZMEĐU DOBROG I LOŠEG MENADŽERA: </vt:lpstr>
      <vt:lpstr>Šta (SE) OD VAS TRAŽI I KAKVA JE SARADNJA SA PREDSJEDNICIMA SUDA?  </vt:lpstr>
      <vt:lpstr>PITANJE ZA UČESNIKE: </vt:lpstr>
      <vt:lpstr>DOBAR/LOŠ MENADŽER: </vt:lpstr>
      <vt:lpstr>ZADATAK - PREPISITE NA LIST PAPIRA FAKTORE MOTIVACIJE ISPOD:</vt:lpstr>
      <vt:lpstr>Slide 25</vt:lpstr>
      <vt:lpstr>Par alata i ideja koji će vam pomoći u menadžerskoj svakodnevnici: </vt:lpstr>
      <vt:lpstr>EFIKASNO UPRAVLJANJE VREMENOM</vt:lpstr>
      <vt:lpstr>EFIKASNO UPRAVLJANJE VREMENOM</vt:lpstr>
      <vt:lpstr>EFIKASNO UPRAVLJANJE VREMENOM</vt:lpstr>
      <vt:lpstr>Par alata i ideja koji će vam pomoći u menadžerskoj svakodnevnici: </vt:lpstr>
      <vt:lpstr>UPRAVLJANJE VREMENOM JE USKO VEZANO ZA UPRAVLJANJE STRESOM</vt:lpstr>
      <vt:lpstr>UPRAVLJANJE STRESOM</vt:lpstr>
      <vt:lpstr> </vt:lpstr>
      <vt:lpstr>UPRAVLJANJE VREMENOM JE USKO VEZANO ZA UPRAVLJANJE STRESOM</vt:lpstr>
      <vt:lpstr> </vt:lpstr>
      <vt:lpstr> </vt:lpstr>
      <vt:lpstr>  HVALA NA PAŽNJI 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2015-06-22T14:02:51Z</dcterms:created>
  <dcterms:modified xsi:type="dcterms:W3CDTF">2017-10-30T11:25:28Z</dcterms:modified>
</cp:coreProperties>
</file>