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2" r:id="rId2"/>
    <p:sldId id="258" r:id="rId3"/>
    <p:sldId id="284" r:id="rId4"/>
    <p:sldId id="293" r:id="rId5"/>
    <p:sldId id="294" r:id="rId6"/>
    <p:sldId id="295" r:id="rId7"/>
    <p:sldId id="296" r:id="rId8"/>
    <p:sldId id="297" r:id="rId9"/>
    <p:sldId id="287" r:id="rId10"/>
    <p:sldId id="298" r:id="rId11"/>
    <p:sldId id="299" r:id="rId12"/>
    <p:sldId id="300" r:id="rId13"/>
    <p:sldId id="301" r:id="rId14"/>
    <p:sldId id="302" r:id="rId15"/>
    <p:sldId id="303" r:id="rId16"/>
    <p:sldId id="305" r:id="rId17"/>
    <p:sldId id="306" r:id="rId18"/>
    <p:sldId id="286" r:id="rId19"/>
    <p:sldId id="273" r:id="rId20"/>
  </p:sldIdLst>
  <p:sldSz cx="9144000" cy="6858000" type="screen4x3"/>
  <p:notesSz cx="6761163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3E1D9-6B3C-42EE-8A2C-4B82E1DBE932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209C-CED5-4C21-8660-280A39CF5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A04D4-275F-4E7D-BA06-53B0FB60338D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A86A3-DB0C-48DC-ADCC-D5976B7C9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14DA7-EC3A-4D51-83F0-823F6DBEF9C1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95D32-AA2C-4D44-B86B-74DAD2C3AC1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2E207-C08E-4BAF-9C74-7A4B37FED796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92E3-086B-4716-9095-CE8D7CD71D06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5F2F9-BF42-44D6-9CB9-0B011927E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2F7B1-01AC-4043-811F-3848F5F1841A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8DDAC-2E7E-41A5-9518-7EC2583B9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3DCE-CF3B-4A08-B942-485BA7785FB6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1FA-9192-43C0-B38A-84CC526A5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28958-93FC-413A-BAB5-EE766119D33A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2625D-24E9-4090-B493-E762288CBCD0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D2B8C-3C1E-4BE3-9341-29C74432E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7A42-FA40-4106-AB74-3C6FF698875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BA730-7D75-47D7-8519-4B777FC9C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3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5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637E-BEF9-4B18-8A7E-F0E8FCF347E7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AE03B-E76E-4C65-83CD-1A7B183C1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82F64-6055-4C2B-836B-429576395C59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064A-FA37-45E5-885F-9B965AED9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00DF0-EF37-4CCE-A7A5-30EFFC556BB7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BB17-F5A6-47A2-B816-06132232F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0F9F-5D25-43EA-BE14-3CFDF625105B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26CE1-0F54-44C4-891B-0565E3554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A7F131-47FF-493B-806B-2A64D580452E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8DEC6B-D762-4A12-AC3F-D9F4F3A73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6" r:id="rId3"/>
    <p:sldLayoutId id="2147483673" r:id="rId4"/>
    <p:sldLayoutId id="2147483672" r:id="rId5"/>
    <p:sldLayoutId id="2147483677" r:id="rId6"/>
    <p:sldLayoutId id="2147483671" r:id="rId7"/>
    <p:sldLayoutId id="2147483670" r:id="rId8"/>
    <p:sldLayoutId id="2147483669" r:id="rId9"/>
    <p:sldLayoutId id="2147483668" r:id="rId10"/>
    <p:sldLayoutId id="2147483678" r:id="rId11"/>
    <p:sldLayoutId id="2147483679" r:id="rId12"/>
    <p:sldLayoutId id="2147483680" r:id="rId13"/>
    <p:sldLayoutId id="2147483667" r:id="rId14"/>
    <p:sldLayoutId id="2147483666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 idx="4294967295"/>
          </p:nvPr>
        </p:nvSpPr>
        <p:spPr>
          <a:xfrm>
            <a:off x="0" y="530225"/>
            <a:ext cx="9144000" cy="2587625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sr-Cyrl-BA" b="1" dirty="0" smtClean="0"/>
              <a:t>Дјеца у сукобу са законом у прекршајном поступку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3549650"/>
            <a:ext cx="8001000" cy="3308350"/>
          </a:xfrm>
          <a:solidFill>
            <a:schemeClr val="bg2">
              <a:lumMod val="40000"/>
              <a:lumOff val="60000"/>
            </a:schemeClr>
          </a:solidFill>
          <a:ln w="25400" cap="flat" algn="ctr"/>
        </p:spPr>
        <p:txBody>
          <a:bodyPr lIns="292608" tIns="91440" rIns="274320" bIns="91440">
            <a:normAutofit/>
          </a:bodyPr>
          <a:lstStyle/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endParaRPr lang="sr-Latn-CS" dirty="0" smtClean="0">
              <a:latin typeface="Arial" charset="0"/>
            </a:endParaRP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endParaRPr lang="sr-Latn-CS" dirty="0" smtClean="0">
              <a:latin typeface="Arial" charset="0"/>
            </a:endParaRP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Latn-CS" dirty="0" err="1" smtClean="0">
                <a:latin typeface="Arial" charset="0"/>
              </a:rPr>
              <a:t>Драгослав</a:t>
            </a:r>
            <a:r>
              <a:rPr lang="sr-Latn-CS" dirty="0" smtClean="0">
                <a:latin typeface="Arial" charset="0"/>
              </a:rPr>
              <a:t> </a:t>
            </a:r>
            <a:r>
              <a:rPr lang="sr-Latn-CS" dirty="0" err="1" smtClean="0">
                <a:latin typeface="Arial" charset="0"/>
              </a:rPr>
              <a:t>Ерделић</a:t>
            </a:r>
            <a:r>
              <a:rPr lang="sr-Latn-CS" dirty="0" smtClean="0">
                <a:latin typeface="Arial" charset="0"/>
              </a:rPr>
              <a:t>, </a:t>
            </a:r>
            <a:r>
              <a:rPr lang="sr-Latn-CS" dirty="0" err="1" smtClean="0">
                <a:latin typeface="Arial" charset="0"/>
              </a:rPr>
              <a:t>мр</a:t>
            </a:r>
            <a:endParaRPr lang="pl-PL" dirty="0" smtClean="0">
              <a:latin typeface="Arial" charset="0"/>
            </a:endParaRPr>
          </a:p>
          <a:p>
            <a:pPr marL="0" indent="0" algn="r">
              <a:lnSpc>
                <a:spcPct val="80000"/>
              </a:lnSpc>
              <a:buFont typeface="Wingdings 2" pitchFamily="18" charset="2"/>
              <a:buNone/>
            </a:pPr>
            <a:r>
              <a:rPr lang="pl-PL" dirty="0" smtClean="0">
                <a:latin typeface="Arial" charset="0"/>
              </a:rPr>
              <a:t>судија Основног суда у </a:t>
            </a:r>
            <a:r>
              <a:rPr lang="pl-PL" dirty="0" smtClean="0">
                <a:latin typeface="Arial" charset="0"/>
              </a:rPr>
              <a:t>Бијељин</a:t>
            </a:r>
            <a:r>
              <a:rPr lang="sr-Cyrl-BA" dirty="0" smtClean="0">
                <a:latin typeface="Arial" charset="0"/>
              </a:rPr>
              <a:t>и</a:t>
            </a:r>
            <a:r>
              <a:rPr lang="en-US" dirty="0" smtClean="0">
                <a:latin typeface="Arial" charset="0"/>
              </a:rPr>
              <a:t> </a:t>
            </a:r>
            <a:endParaRPr lang="en-US" dirty="0" smtClean="0">
              <a:latin typeface="Arial" charset="0"/>
            </a:endParaRP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Latn-CS" dirty="0" err="1" smtClean="0">
                <a:latin typeface="Arial" charset="0"/>
              </a:rPr>
              <a:t>Бањa</a:t>
            </a:r>
            <a:r>
              <a:rPr lang="sr-Latn-CS" dirty="0" smtClean="0">
                <a:latin typeface="Arial" charset="0"/>
              </a:rPr>
              <a:t> </a:t>
            </a:r>
            <a:r>
              <a:rPr lang="sr-Latn-CS" dirty="0" err="1" smtClean="0">
                <a:latin typeface="Arial" charset="0"/>
              </a:rPr>
              <a:t>Лука</a:t>
            </a:r>
            <a:r>
              <a:rPr lang="sr-Latn-CS" dirty="0" smtClean="0">
                <a:latin typeface="Arial" charset="0"/>
              </a:rPr>
              <a:t>, 08.09.2017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године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32772" name="Picture 3" descr="scales-of-justic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" y="4759325"/>
            <a:ext cx="2506663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0" y="223838"/>
            <a:ext cx="9144000" cy="914400"/>
          </a:xfrm>
          <a:solidFill>
            <a:srgbClr val="333399"/>
          </a:solidFill>
        </p:spPr>
        <p:txBody>
          <a:bodyPr/>
          <a:lstStyle/>
          <a:p>
            <a:pPr algn="ctr"/>
            <a:r>
              <a:rPr lang="sr-Cyrl-CS" sz="2400" b="1" smtClean="0"/>
              <a:t>Покретање прекршајног поступак против малољетника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0" y="1252538"/>
            <a:ext cx="9144000" cy="5576887"/>
          </a:xfrm>
        </p:spPr>
        <p:txBody>
          <a:bodyPr/>
          <a:lstStyle/>
          <a:p>
            <a:pPr marL="381000" indent="-381000" algn="just"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sz="1500" smtClean="0">
                <a:solidFill>
                  <a:schemeClr val="tx1"/>
                </a:solidFill>
              </a:rPr>
              <a:t>Малољетник се позива преко законског заступника</a:t>
            </a:r>
            <a:r>
              <a:rPr lang="sr-Latn-CS" sz="1500" smtClean="0">
                <a:solidFill>
                  <a:schemeClr val="tx1"/>
                </a:solidFill>
              </a:rPr>
              <a:t> према правилима достављања позива у прекршајном поступку</a:t>
            </a:r>
            <a:r>
              <a:rPr lang="en-US" sz="1500" smtClean="0">
                <a:solidFill>
                  <a:schemeClr val="tx1"/>
                </a:solidFill>
              </a:rPr>
              <a:t>, осим ако то није могуће због потреба да се хитно поступа и из других оправданих разлога</a:t>
            </a:r>
            <a:r>
              <a:rPr lang="sr-Latn-CS" sz="1500" smtClean="0">
                <a:solidFill>
                  <a:schemeClr val="tx1"/>
                </a:solidFill>
              </a:rPr>
              <a:t> (хитни прекршајни поступак, када овлаштени орган у суд приступа ван радног времена заједно са малољетником)</a:t>
            </a:r>
            <a:r>
              <a:rPr lang="en-US" sz="1500" smtClean="0">
                <a:solidFill>
                  <a:schemeClr val="tx1"/>
                </a:solidFill>
              </a:rPr>
              <a:t>.</a:t>
            </a: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sr-Latn-CS" sz="1500" smtClean="0">
                <a:solidFill>
                  <a:schemeClr val="tx1"/>
                </a:solidFill>
              </a:rPr>
              <a:t>Уколико се малољетник не одазове на уредан позив суда суд у односу на малољетника примјењује мјеру довођења, као мјеру</a:t>
            </a:r>
            <a:r>
              <a:rPr lang="en-US" sz="1500" smtClean="0">
                <a:solidFill>
                  <a:schemeClr val="tx1"/>
                </a:solidFill>
              </a:rPr>
              <a:t> којом се обезбјеђује присуство малољетника за успјешно вођење прекршајног поступка</a:t>
            </a:r>
            <a:r>
              <a:rPr lang="sr-Latn-CS" sz="1500" smtClean="0">
                <a:solidFill>
                  <a:schemeClr val="tx1"/>
                </a:solidFill>
              </a:rPr>
              <a:t>, а исту мјеру</a:t>
            </a:r>
            <a:r>
              <a:rPr lang="en-US" sz="1500" smtClean="0">
                <a:solidFill>
                  <a:schemeClr val="tx1"/>
                </a:solidFill>
              </a:rPr>
              <a:t> спроводи судска полиција </a:t>
            </a:r>
            <a:r>
              <a:rPr lang="sr-Latn-CS" sz="1500" smtClean="0">
                <a:solidFill>
                  <a:schemeClr val="tx1"/>
                </a:solidFill>
              </a:rPr>
              <a:t>по наредби суда </a:t>
            </a:r>
            <a:r>
              <a:rPr lang="en-US" sz="1500" smtClean="0">
                <a:solidFill>
                  <a:schemeClr val="tx1"/>
                </a:solidFill>
              </a:rPr>
              <a:t>у цивилној одјећи, водећи рачуна да то чине на неупадљив начин.</a:t>
            </a: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en-US" sz="1500" smtClean="0">
                <a:solidFill>
                  <a:schemeClr val="tx1"/>
                </a:solidFill>
              </a:rPr>
              <a:t>Достављање одлука и писмена малољетнику врши се </a:t>
            </a:r>
            <a:r>
              <a:rPr lang="sr-Latn-CS" sz="1500" smtClean="0">
                <a:solidFill>
                  <a:schemeClr val="tx1"/>
                </a:solidFill>
              </a:rPr>
              <a:t>преко законског заступника</a:t>
            </a:r>
            <a:r>
              <a:rPr lang="en-US" sz="1500" smtClean="0">
                <a:solidFill>
                  <a:schemeClr val="tx1"/>
                </a:solidFill>
              </a:rPr>
              <a:t>, а одлуке и друга писмена се достављају и законским заступницима малољетника</a:t>
            </a:r>
            <a:r>
              <a:rPr lang="sr-Latn-CS" sz="1500" smtClean="0">
                <a:solidFill>
                  <a:schemeClr val="tx1"/>
                </a:solidFill>
              </a:rPr>
              <a:t>,</a:t>
            </a: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en-US" sz="1500" smtClean="0">
                <a:solidFill>
                  <a:schemeClr val="tx1"/>
                </a:solidFill>
              </a:rPr>
              <a:t>Када је малољетник учествовао у извршењу прекршаја заједно са пунољетним лицима, поступак према њему ће се раздвојити и спровести по одредбама поглавља о малољетницима.</a:t>
            </a:r>
            <a:r>
              <a:rPr lang="sr-Cyrl-CS" sz="1500" b="1" smtClean="0">
                <a:solidFill>
                  <a:schemeClr val="tx1"/>
                </a:solidFill>
              </a:rPr>
              <a:t> </a:t>
            </a:r>
            <a:endParaRPr lang="en-US" sz="150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en-US" sz="1500" smtClean="0">
                <a:solidFill>
                  <a:schemeClr val="tx1"/>
                </a:solidFill>
              </a:rPr>
              <a:t>Поступак према малољетнику може се водити заједно са поступком против пунољетних лица и спроводи се по одредбама поглавља о малољетницима. </a:t>
            </a: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en-US" sz="1500" smtClean="0">
                <a:solidFill>
                  <a:schemeClr val="tx1"/>
                </a:solidFill>
              </a:rPr>
              <a:t>Нико не може бити ослобођен од дужности да свједочи о околностима потребним за оцјењивање душевне развијености малољетника, упознавање његове личности и прилика у којима живи.</a:t>
            </a:r>
            <a:r>
              <a:rPr lang="sr-Latn-CS" sz="1500" smtClean="0">
                <a:solidFill>
                  <a:schemeClr val="tx1"/>
                </a:solidFill>
              </a:rPr>
              <a:t> </a:t>
            </a:r>
            <a:r>
              <a:rPr lang="en-US" sz="1500" smtClean="0">
                <a:solidFill>
                  <a:schemeClr val="tx1"/>
                </a:solidFill>
              </a:rPr>
              <a:t>Дужности свједочења ослобођени су само вјерски службеник, исповједник и бранилац.</a:t>
            </a:r>
            <a:r>
              <a:rPr lang="sr-Latn-CS" sz="1500" smtClean="0">
                <a:solidFill>
                  <a:schemeClr val="tx1"/>
                </a:solidFill>
              </a:rPr>
              <a:t> </a:t>
            </a:r>
            <a:r>
              <a:rPr lang="en-US" sz="1500" smtClean="0">
                <a:solidFill>
                  <a:schemeClr val="tx1"/>
                </a:solidFill>
              </a:rPr>
              <a:t>Када свједочи социјални радник органа старатељства, његово испитивање се не може односити на околности учињеног прекршаја о којима је сазнао испитујући малољетника у поступку сачињавања социјалне анамнезе и других извјештаја по захтјеву суда </a:t>
            </a:r>
            <a:endParaRPr lang="sr-Latn-CS" sz="150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en-US" sz="1500" smtClean="0">
                <a:solidFill>
                  <a:schemeClr val="tx1"/>
                </a:solidFill>
              </a:rPr>
              <a:t>Ако је малољетни починилац прекршаја прије или у току поступка постао пунољетан, примјењиваће се одредбе о малољетницима.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0" y="238125"/>
            <a:ext cx="9144000" cy="841375"/>
          </a:xfrm>
          <a:solidFill>
            <a:srgbClr val="333399"/>
          </a:solidFill>
        </p:spPr>
        <p:txBody>
          <a:bodyPr/>
          <a:lstStyle/>
          <a:p>
            <a:pPr algn="ctr"/>
            <a:r>
              <a:rPr lang="sr-Cyrl-CS" sz="2400" b="1" smtClean="0"/>
              <a:t>Прекршајне санкције код малољетника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0" y="1152525"/>
            <a:ext cx="9144000" cy="4676775"/>
          </a:xfrm>
        </p:spPr>
        <p:txBody>
          <a:bodyPr/>
          <a:lstStyle/>
          <a:p>
            <a:pPr marL="381000" indent="-381000" algn="just">
              <a:lnSpc>
                <a:spcPct val="80000"/>
              </a:lnSpc>
            </a:pPr>
            <a:r>
              <a:rPr lang="sr-Latn-CS" sz="1500" smtClean="0">
                <a:solidFill>
                  <a:schemeClr val="tx1"/>
                </a:solidFill>
              </a:rPr>
              <a:t>Малољетнику се могу изрећи васпитне </a:t>
            </a:r>
            <a:r>
              <a:rPr lang="sr-Cyrl-CS" sz="1500" smtClean="0">
                <a:solidFill>
                  <a:schemeClr val="tx1"/>
                </a:solidFill>
              </a:rPr>
              <a:t>мјере упозорења</a:t>
            </a:r>
            <a:r>
              <a:rPr lang="sr-Latn-CS" sz="1500" smtClean="0">
                <a:solidFill>
                  <a:schemeClr val="tx1"/>
                </a:solidFill>
              </a:rPr>
              <a:t> или појачаног надзора. Ако је због природе прекршаја то неопходно</a:t>
            </a:r>
            <a:r>
              <a:rPr lang="en-US" sz="1500" smtClean="0">
                <a:solidFill>
                  <a:schemeClr val="tx1"/>
                </a:solidFill>
              </a:rPr>
              <a:t>,</a:t>
            </a:r>
            <a:r>
              <a:rPr lang="sr-Latn-CS" sz="1500" smtClean="0">
                <a:solidFill>
                  <a:schemeClr val="tx1"/>
                </a:solidFill>
              </a:rPr>
              <a:t> заштитна мјера се може изрећи малољетнику уз васпитну мјеру</a:t>
            </a:r>
            <a:r>
              <a:rPr lang="en-US" sz="1500" smtClean="0">
                <a:solidFill>
                  <a:schemeClr val="tx1"/>
                </a:solidFill>
              </a:rPr>
              <a:t> </a:t>
            </a:r>
            <a:endParaRPr lang="sr-Latn-CS" sz="150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</a:pPr>
            <a:r>
              <a:rPr lang="en-US" sz="1500" smtClean="0">
                <a:solidFill>
                  <a:schemeClr val="tx1"/>
                </a:solidFill>
              </a:rPr>
              <a:t>М</a:t>
            </a:r>
            <a:r>
              <a:rPr lang="sr-Latn-CS" sz="1500" smtClean="0">
                <a:solidFill>
                  <a:schemeClr val="tx1"/>
                </a:solidFill>
              </a:rPr>
              <a:t>јера упозорења</a:t>
            </a:r>
            <a:r>
              <a:rPr lang="en-US" sz="1500" smtClean="0">
                <a:solidFill>
                  <a:schemeClr val="tx1"/>
                </a:solidFill>
              </a:rPr>
              <a:t> је</a:t>
            </a:r>
            <a:r>
              <a:rPr lang="sr-Latn-CS" sz="1500" smtClean="0">
                <a:solidFill>
                  <a:schemeClr val="tx1"/>
                </a:solidFill>
              </a:rPr>
              <a:t> судски укор</a:t>
            </a:r>
            <a:r>
              <a:rPr lang="en-US" sz="1500" smtClean="0">
                <a:solidFill>
                  <a:schemeClr val="tx1"/>
                </a:solidFill>
              </a:rPr>
              <a:t>.</a:t>
            </a:r>
          </a:p>
          <a:p>
            <a:pPr marL="381000" indent="-381000" algn="just">
              <a:lnSpc>
                <a:spcPct val="80000"/>
              </a:lnSpc>
            </a:pPr>
            <a:r>
              <a:rPr lang="en-US" sz="1500" smtClean="0">
                <a:solidFill>
                  <a:schemeClr val="tx1"/>
                </a:solidFill>
              </a:rPr>
              <a:t>В</a:t>
            </a:r>
            <a:r>
              <a:rPr lang="sr-Latn-CS" sz="1500" smtClean="0">
                <a:solidFill>
                  <a:schemeClr val="tx1"/>
                </a:solidFill>
              </a:rPr>
              <a:t>аспитне мјере</a:t>
            </a:r>
            <a:r>
              <a:rPr lang="en-US" sz="1500" smtClean="0">
                <a:solidFill>
                  <a:schemeClr val="tx1"/>
                </a:solidFill>
              </a:rPr>
              <a:t> појачаног надзора су</a:t>
            </a:r>
            <a:r>
              <a:rPr lang="sr-Latn-CS" sz="1500" smtClean="0">
                <a:solidFill>
                  <a:schemeClr val="tx1"/>
                </a:solidFill>
              </a:rPr>
              <a:t>: </a:t>
            </a:r>
            <a:r>
              <a:rPr lang="sr-Cyrl-CS" sz="1500" smtClean="0">
                <a:solidFill>
                  <a:schemeClr val="tx1"/>
                </a:solidFill>
              </a:rPr>
              <a:t>појачани надзор од стране родитеља, усвојиоца или стараоца и појачани надзор надлежног органа с</a:t>
            </a:r>
            <a:r>
              <a:rPr lang="en-US" sz="1500" smtClean="0">
                <a:solidFill>
                  <a:schemeClr val="tx1"/>
                </a:solidFill>
              </a:rPr>
              <a:t>таратељства.</a:t>
            </a:r>
            <a:r>
              <a:rPr lang="sr-Latn-CS" sz="1500" smtClean="0">
                <a:solidFill>
                  <a:schemeClr val="tx1"/>
                </a:solidFill>
              </a:rPr>
              <a:t> Васпитне мјере појачаног надзора изричу се кад</a:t>
            </a:r>
            <a:r>
              <a:rPr lang="en-US" sz="1500" smtClean="0">
                <a:solidFill>
                  <a:schemeClr val="tx1"/>
                </a:solidFill>
              </a:rPr>
              <a:t>а</a:t>
            </a:r>
            <a:r>
              <a:rPr lang="sr-Latn-CS" sz="1500" smtClean="0">
                <a:solidFill>
                  <a:schemeClr val="tx1"/>
                </a:solidFill>
              </a:rPr>
              <a:t> за васпитавање и развој малољетника треба предузети трајније мјере васпитања и преваспита</a:t>
            </a:r>
            <a:r>
              <a:rPr lang="en-US" sz="1500" smtClean="0">
                <a:solidFill>
                  <a:schemeClr val="tx1"/>
                </a:solidFill>
              </a:rPr>
              <a:t>ва</a:t>
            </a:r>
            <a:r>
              <a:rPr lang="sr-Latn-CS" sz="1500" smtClean="0">
                <a:solidFill>
                  <a:schemeClr val="tx1"/>
                </a:solidFill>
              </a:rPr>
              <a:t>ња уз одговарајући стручни надзор и помоћ.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Latn-CS" sz="1500" smtClean="0">
                <a:solidFill>
                  <a:schemeClr val="tx1"/>
                </a:solidFill>
              </a:rPr>
              <a:t>С</a:t>
            </a:r>
            <a:r>
              <a:rPr lang="sr-Cyrl-CS" sz="1500" smtClean="0">
                <a:solidFill>
                  <a:schemeClr val="tx1"/>
                </a:solidFill>
              </a:rPr>
              <a:t>врха </a:t>
            </a:r>
            <a:r>
              <a:rPr lang="en-US" sz="1500" smtClean="0">
                <a:solidFill>
                  <a:schemeClr val="tx1"/>
                </a:solidFill>
              </a:rPr>
              <a:t>прекршајних</a:t>
            </a:r>
            <a:r>
              <a:rPr lang="sr-Cyrl-CS" sz="1500" smtClean="0">
                <a:solidFill>
                  <a:schemeClr val="tx1"/>
                </a:solidFill>
              </a:rPr>
              <a:t> санкција према малољетницима је да се пружањем заштите, бриге, помоћи и надзора, као и обезбјеђењем општег и стручног оспособљавања утиче на развој и јачање личне одговорности малољетника, обезбиједи васпитање и правилан развој његове личности, да би се обезбиједило поновно укључивање малољетника у друштвену заједницу.</a:t>
            </a:r>
            <a:r>
              <a:rPr lang="en-US" sz="1500" smtClean="0">
                <a:solidFill>
                  <a:schemeClr val="tx1"/>
                </a:solidFill>
              </a:rPr>
              <a:t> </a:t>
            </a:r>
            <a:endParaRPr lang="sr-Latn-CS" sz="150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</a:pPr>
            <a:r>
              <a:rPr lang="sr-Latn-CS" sz="1500" smtClean="0">
                <a:solidFill>
                  <a:schemeClr val="tx1"/>
                </a:solidFill>
              </a:rPr>
              <a:t>При</a:t>
            </a:r>
            <a:r>
              <a:rPr lang="en-US" sz="1500" smtClean="0">
                <a:solidFill>
                  <a:schemeClr val="tx1"/>
                </a:solidFill>
              </a:rPr>
              <a:t>ликом</a:t>
            </a:r>
            <a:r>
              <a:rPr lang="sr-Latn-CS" sz="1500" smtClean="0">
                <a:solidFill>
                  <a:schemeClr val="tx1"/>
                </a:solidFill>
              </a:rPr>
              <a:t> изрицањ</a:t>
            </a:r>
            <a:r>
              <a:rPr lang="en-US" sz="1500" smtClean="0">
                <a:solidFill>
                  <a:schemeClr val="tx1"/>
                </a:solidFill>
              </a:rPr>
              <a:t>а</a:t>
            </a:r>
            <a:r>
              <a:rPr lang="sr-Latn-CS" sz="1500" smtClean="0">
                <a:solidFill>
                  <a:schemeClr val="tx1"/>
                </a:solidFill>
              </a:rPr>
              <a:t> васпитних мјера узима се у обзир старост малољетника, степен његовог душевног развоја, психичке </a:t>
            </a:r>
            <a:r>
              <a:rPr lang="en-US" sz="1500" smtClean="0">
                <a:solidFill>
                  <a:schemeClr val="tx1"/>
                </a:solidFill>
              </a:rPr>
              <a:t>особин</a:t>
            </a:r>
            <a:r>
              <a:rPr lang="sr-Latn-CS" sz="1500" smtClean="0">
                <a:solidFill>
                  <a:schemeClr val="tx1"/>
                </a:solidFill>
              </a:rPr>
              <a:t>е</a:t>
            </a:r>
            <a:r>
              <a:rPr lang="sr-Latn-CS" sz="1500" b="1" smtClean="0">
                <a:solidFill>
                  <a:schemeClr val="tx1"/>
                </a:solidFill>
              </a:rPr>
              <a:t> </a:t>
            </a:r>
            <a:r>
              <a:rPr lang="sr-Latn-CS" sz="1500" smtClean="0">
                <a:solidFill>
                  <a:schemeClr val="tx1"/>
                </a:solidFill>
              </a:rPr>
              <a:t>и мотиви због којих је починио прекршај, досадашње васпитање, околина и услови под којима је живио, тежина прекршаја, да ли му је већ прије тога била изречена васпитна мјера, као и све остале околности које утичу на избор васпитне м</a:t>
            </a:r>
            <a:r>
              <a:rPr lang="en-US" sz="1500" smtClean="0">
                <a:solidFill>
                  <a:schemeClr val="tx1"/>
                </a:solidFill>
              </a:rPr>
              <a:t>ј</a:t>
            </a:r>
            <a:r>
              <a:rPr lang="sr-Latn-CS" sz="1500" smtClean="0">
                <a:solidFill>
                  <a:schemeClr val="tx1"/>
                </a:solidFill>
              </a:rPr>
              <a:t>ере којом ће се најбоље постићи сврха васпитања.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Latn-CS" sz="1500" smtClean="0">
                <a:solidFill>
                  <a:schemeClr val="tx1"/>
                </a:solidFill>
              </a:rPr>
              <a:t>Ако је малољетник починио више прекршаја у стицају</a:t>
            </a:r>
            <a:r>
              <a:rPr lang="en-US" sz="1500" smtClean="0">
                <a:solidFill>
                  <a:schemeClr val="tx1"/>
                </a:solidFill>
              </a:rPr>
              <a:t>,</a:t>
            </a:r>
            <a:r>
              <a:rPr lang="sr-Latn-CS" sz="1500" smtClean="0">
                <a:solidFill>
                  <a:schemeClr val="tx1"/>
                </a:solidFill>
              </a:rPr>
              <a:t> суд ће при избору васпитних мјера јединствено ц</a:t>
            </a:r>
            <a:r>
              <a:rPr lang="en-US" sz="1500" smtClean="0">
                <a:solidFill>
                  <a:schemeClr val="tx1"/>
                </a:solidFill>
              </a:rPr>
              <a:t>и</a:t>
            </a:r>
            <a:r>
              <a:rPr lang="sr-Latn-CS" sz="1500" smtClean="0">
                <a:solidFill>
                  <a:schemeClr val="tx1"/>
                </a:solidFill>
              </a:rPr>
              <a:t>јенити све прекршаје и изрећи само једну мјеру, а</a:t>
            </a:r>
            <a:r>
              <a:rPr lang="en-US" sz="1500" smtClean="0">
                <a:solidFill>
                  <a:schemeClr val="tx1"/>
                </a:solidFill>
              </a:rPr>
              <a:t> суд</a:t>
            </a:r>
            <a:r>
              <a:rPr lang="sr-Latn-CS" sz="1500" smtClean="0">
                <a:solidFill>
                  <a:schemeClr val="tx1"/>
                </a:solidFill>
              </a:rPr>
              <a:t> ће на исти начин поступити ако се послије изречене васпитне мјере утврди да је малољетник прије или послије њеног изрицања починио прекршај.</a:t>
            </a:r>
            <a:endParaRPr lang="sr-Cyrl-CS" sz="15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0" y="295275"/>
            <a:ext cx="9144000" cy="1471613"/>
          </a:xfrm>
          <a:solidFill>
            <a:srgbClr val="333399"/>
          </a:solidFill>
        </p:spPr>
        <p:txBody>
          <a:bodyPr/>
          <a:lstStyle/>
          <a:p>
            <a:pPr algn="ctr"/>
            <a:r>
              <a:rPr lang="sr-Cyrl-CS" sz="2400" b="1" smtClean="0"/>
              <a:t>Судски укор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0" y="2009775"/>
            <a:ext cx="9144000" cy="4676775"/>
          </a:xfrm>
        </p:spPr>
        <p:txBody>
          <a:bodyPr/>
          <a:lstStyle/>
          <a:p>
            <a:pPr marL="381000" indent="-381000" algn="just">
              <a:lnSpc>
                <a:spcPct val="80000"/>
              </a:lnSpc>
            </a:pPr>
            <a:r>
              <a:rPr lang="sr-Latn-CS" sz="1600" smtClean="0">
                <a:solidFill>
                  <a:schemeClr val="tx1"/>
                </a:solidFill>
              </a:rPr>
              <a:t>Судски укор се изриче кад</a:t>
            </a:r>
            <a:r>
              <a:rPr lang="en-US" sz="1600" smtClean="0">
                <a:solidFill>
                  <a:schemeClr val="tx1"/>
                </a:solidFill>
              </a:rPr>
              <a:t>а</a:t>
            </a:r>
            <a:r>
              <a:rPr lang="sr-Latn-CS" sz="1600" smtClean="0">
                <a:solidFill>
                  <a:schemeClr val="tx1"/>
                </a:solidFill>
              </a:rPr>
              <a:t> </a:t>
            </a:r>
            <a:r>
              <a:rPr lang="en-US" sz="1600" smtClean="0">
                <a:solidFill>
                  <a:schemeClr val="tx1"/>
                </a:solidFill>
              </a:rPr>
              <a:t>с</a:t>
            </a:r>
            <a:r>
              <a:rPr lang="sr-Latn-CS" sz="1600" smtClean="0">
                <a:solidFill>
                  <a:schemeClr val="tx1"/>
                </a:solidFill>
              </a:rPr>
              <a:t>е таквом мјером </a:t>
            </a:r>
            <a:r>
              <a:rPr lang="en-US" sz="1600" smtClean="0">
                <a:solidFill>
                  <a:schemeClr val="tx1"/>
                </a:solidFill>
              </a:rPr>
              <a:t>може</a:t>
            </a:r>
            <a:r>
              <a:rPr lang="sr-Latn-CS" sz="1600" smtClean="0">
                <a:solidFill>
                  <a:schemeClr val="tx1"/>
                </a:solidFill>
              </a:rPr>
              <a:t> утицати на личност малољетника и његово понашање и када није потребно предузети трајније васпитне мјере, а нарочито кад</a:t>
            </a:r>
            <a:r>
              <a:rPr lang="en-US" sz="1600" smtClean="0">
                <a:solidFill>
                  <a:schemeClr val="tx1"/>
                </a:solidFill>
              </a:rPr>
              <a:t>а</a:t>
            </a:r>
            <a:r>
              <a:rPr lang="sr-Latn-CS" sz="1600" smtClean="0">
                <a:solidFill>
                  <a:schemeClr val="tx1"/>
                </a:solidFill>
              </a:rPr>
              <a:t> се из његовог односа према почињеном прекршају и његове спремности да убудуће не чини прекршаје може закључити да ће изреченом васпитном мјером бити постигнута сврха ове мјере.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Latn-CS" sz="1600" smtClean="0">
                <a:solidFill>
                  <a:schemeClr val="tx1"/>
                </a:solidFill>
              </a:rPr>
              <a:t>При изрицању судског укора</a:t>
            </a:r>
            <a:r>
              <a:rPr lang="en-US" sz="1600" smtClean="0">
                <a:solidFill>
                  <a:schemeClr val="tx1"/>
                </a:solidFill>
              </a:rPr>
              <a:t>,</a:t>
            </a:r>
            <a:r>
              <a:rPr lang="sr-Latn-CS" sz="1600" smtClean="0">
                <a:solidFill>
                  <a:schemeClr val="tx1"/>
                </a:solidFill>
              </a:rPr>
              <a:t> малољетнику ће се указати на друштвену неприхватљивост његовог поступка и уколико поново почини прекршај, могућност изрицања и друге васпитне мјере.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Latn-CS" sz="1600" smtClean="0">
                <a:solidFill>
                  <a:schemeClr val="tx1"/>
                </a:solidFill>
              </a:rPr>
              <a:t>Васпитну мјеру судског укора </a:t>
            </a:r>
            <a:r>
              <a:rPr lang="sr-Cyrl-CS" sz="1600" smtClean="0">
                <a:solidFill>
                  <a:schemeClr val="tx1"/>
                </a:solidFill>
              </a:rPr>
              <a:t>као нaјблaжу</a:t>
            </a:r>
            <a:r>
              <a:rPr lang="sr-Latn-CS" sz="1600" smtClean="0">
                <a:solidFill>
                  <a:schemeClr val="tx1"/>
                </a:solidFill>
              </a:rPr>
              <a:t>, суд углавном изриче ако малољетник од раније није прекршајно санкционисан, односно ако против њега није покретан прекршајни поступак, а које податке суд прибавља од надлежног органа старатељства који води евиденцију о изреченим васпитним мјерама према малољетницима, а што је у складу са начелом поступности (изрицање васпитних мјера од најблаже ка најстрожијој). 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Закон није посебно прописао садржај рјешења о прекршају којим се малољетнику изриче васпитна мјера судског укора, па судови углавном исту изричу у форми прекршајних рјешења за пунољетна лица.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0" y="295275"/>
            <a:ext cx="9144000" cy="1471613"/>
          </a:xfrm>
          <a:solidFill>
            <a:srgbClr val="333399"/>
          </a:solidFill>
        </p:spPr>
        <p:txBody>
          <a:bodyPr/>
          <a:lstStyle/>
          <a:p>
            <a:pPr algn="ctr"/>
            <a:r>
              <a:rPr lang="sr-Cyrl-CS" sz="2400" b="1" smtClean="0"/>
              <a:t>Појачан надзор родитеља, усвојиоца или стараоца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0" y="2009775"/>
            <a:ext cx="9144000" cy="4676775"/>
          </a:xfrm>
        </p:spPr>
        <p:txBody>
          <a:bodyPr/>
          <a:lstStyle/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Мјеру појачаног надзора родитеља, усвојиоца или стараоца</a:t>
            </a:r>
            <a:r>
              <a:rPr lang="sr-Latn-CS" sz="1600" smtClean="0">
                <a:solidFill>
                  <a:schemeClr val="tx1"/>
                </a:solidFill>
              </a:rPr>
              <a:t>, као трајнију васпитну мјеру,</a:t>
            </a:r>
            <a:r>
              <a:rPr lang="sr-Cyrl-CS" sz="1600" smtClean="0">
                <a:solidFill>
                  <a:schemeClr val="tx1"/>
                </a:solidFill>
              </a:rPr>
              <a:t> суд изриче ако су родитељи, усвојилац или старалац пропустили да врше бригу и надзор над малољетником, а у могућности су да овакву бригу и надзор врше. 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При изрицању </a:t>
            </a:r>
            <a:r>
              <a:rPr lang="sr-Latn-CS" sz="1600" smtClean="0">
                <a:solidFill>
                  <a:schemeClr val="tx1"/>
                </a:solidFill>
              </a:rPr>
              <a:t>ове </a:t>
            </a:r>
            <a:r>
              <a:rPr lang="sr-Cyrl-CS" sz="1600" smtClean="0">
                <a:solidFill>
                  <a:schemeClr val="tx1"/>
                </a:solidFill>
              </a:rPr>
              <a:t>мјере суд може родитељу, усвојиоцу или стараоцу дати потребна упутства и наложити му одређене дужности у погледу мјера које треба предузети ради васпитања малољетника, његовог лијечења и отклањања штетних утицаја на њега</a:t>
            </a:r>
            <a:r>
              <a:rPr lang="sr-Latn-CS" sz="1600" smtClean="0">
                <a:solidFill>
                  <a:schemeClr val="tx1"/>
                </a:solidFill>
              </a:rPr>
              <a:t>, а </a:t>
            </a:r>
            <a:r>
              <a:rPr lang="sr-Cyrl-CS" sz="1600" smtClean="0">
                <a:solidFill>
                  <a:schemeClr val="tx1"/>
                </a:solidFill>
              </a:rPr>
              <a:t>суд одређује да надлежни орган старатељства провјерава њено извршавање и указује помоћ родитељу, усвојиоцу или стараоцу. 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Ова мјера може да траје најмање шест мјесеци, а највише годин</a:t>
            </a:r>
            <a:r>
              <a:rPr lang="en-US" sz="1600" smtClean="0">
                <a:solidFill>
                  <a:schemeClr val="tx1"/>
                </a:solidFill>
              </a:rPr>
              <a:t>у дана</a:t>
            </a:r>
            <a:r>
              <a:rPr lang="sr-Cyrl-CS" sz="1600" smtClean="0">
                <a:solidFill>
                  <a:schemeClr val="tx1"/>
                </a:solidFill>
              </a:rPr>
              <a:t>, с тим да суд накнадно одлучује о престанку мјере. </a:t>
            </a:r>
            <a:endParaRPr lang="en-US" sz="160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Када орган старатељства задужен за спровођење ове мјере утврди да родитељ, усвојилац или старалац не поступа по посебним упутствима и не сарађује са стручним лицем, мора о томе обавијестити </a:t>
            </a:r>
            <a:r>
              <a:rPr lang="en-US" sz="1600" smtClean="0">
                <a:solidFill>
                  <a:schemeClr val="tx1"/>
                </a:solidFill>
              </a:rPr>
              <a:t>суд</a:t>
            </a:r>
            <a:r>
              <a:rPr lang="sr-Cyrl-CS" sz="1600" smtClean="0">
                <a:solidFill>
                  <a:schemeClr val="tx1"/>
                </a:solidFill>
              </a:rPr>
              <a:t>. </a:t>
            </a:r>
            <a:endParaRPr lang="sr-Latn-CS" sz="160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Ова мјера се углавном изриче малољетним повратницима, када мјера судског укора није дала очекиване резултате.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0" y="295275"/>
            <a:ext cx="9144000" cy="1471613"/>
          </a:xfrm>
          <a:solidFill>
            <a:srgbClr val="333399"/>
          </a:solidFill>
        </p:spPr>
        <p:txBody>
          <a:bodyPr/>
          <a:lstStyle/>
          <a:p>
            <a:pPr algn="ctr"/>
            <a:r>
              <a:rPr lang="sr-Cyrl-CS" sz="2400" b="1" smtClean="0"/>
              <a:t>Појачан надзор </a:t>
            </a:r>
            <a:r>
              <a:rPr lang="sr-Latn-CS" sz="2400" b="1" smtClean="0"/>
              <a:t>надлежног органа старатељства</a:t>
            </a:r>
            <a:endParaRPr lang="sr-Cyrl-CS" sz="2400" b="1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0" y="2009775"/>
            <a:ext cx="9144000" cy="4676775"/>
          </a:xfrm>
        </p:spPr>
        <p:txBody>
          <a:bodyPr/>
          <a:lstStyle/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Ако родитељи, усвојилац, односно старалац малољетника нису у могућности да врше појачани надзор, малољетник </a:t>
            </a:r>
            <a:r>
              <a:rPr lang="en-US" sz="1600" smtClean="0">
                <a:solidFill>
                  <a:schemeClr val="tx1"/>
                </a:solidFill>
              </a:rPr>
              <a:t>се </a:t>
            </a:r>
            <a:r>
              <a:rPr lang="sr-Cyrl-CS" sz="1600" smtClean="0">
                <a:solidFill>
                  <a:schemeClr val="tx1"/>
                </a:solidFill>
              </a:rPr>
              <a:t>ставља под појачани надзор органа старатељства.</a:t>
            </a:r>
            <a:r>
              <a:rPr lang="sr-Cyrl-CS" sz="1600" b="1" smtClean="0">
                <a:solidFill>
                  <a:schemeClr val="tx1"/>
                </a:solidFill>
              </a:rPr>
              <a:t> </a:t>
            </a:r>
            <a:endParaRPr lang="sr-Cyrl-CS" sz="160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Док траје ова мјера, малољетник остаје код својих родитеља, усвојилаца, односно код других лица која се о њему брину, а појачани надзор над њим врши лице надлежног органа старатељства или друго стручно лице које одреди орган старатељства. 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Орган старатељства брине се о школовању малољетника, његовом запослењу, одвајању из средине која на њега штетно утиче, потребном лијечењу и сређивању прилика у којима живи.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Ова мјера може да траје најмање шест мјесеци, а највише годин</a:t>
            </a:r>
            <a:r>
              <a:rPr lang="en-US" sz="1600" smtClean="0">
                <a:solidFill>
                  <a:schemeClr val="tx1"/>
                </a:solidFill>
              </a:rPr>
              <a:t>у дана</a:t>
            </a:r>
            <a:r>
              <a:rPr lang="sr-Cyrl-CS" sz="1600" smtClean="0">
                <a:solidFill>
                  <a:schemeClr val="tx1"/>
                </a:solidFill>
              </a:rPr>
              <a:t>, с тим да суд накнадно одлучује о престанку мјере. 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Када орган старатељства задужен за спровођење мјере појачаног надзора утврди да родитељ не поступа по посебним упутствима и не сарађује са стручним лицем, мора о томе обавијестити </a:t>
            </a:r>
            <a:r>
              <a:rPr lang="en-US" sz="1600" smtClean="0">
                <a:solidFill>
                  <a:schemeClr val="tx1"/>
                </a:solidFill>
              </a:rPr>
              <a:t>суд</a:t>
            </a:r>
            <a:r>
              <a:rPr lang="sr-Cyrl-CS" sz="1600" smtClean="0">
                <a:solidFill>
                  <a:schemeClr val="tx1"/>
                </a:solidFill>
              </a:rPr>
              <a:t>.</a:t>
            </a:r>
            <a:endParaRPr lang="sr-Latn-CS" sz="160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</a:pPr>
            <a:r>
              <a:rPr lang="sr-Cyrl-CS" sz="1600" smtClean="0">
                <a:solidFill>
                  <a:schemeClr val="tx1"/>
                </a:solidFill>
              </a:rPr>
              <a:t>Ово је уједно и најстрожија мјера која се може изрећи малољетнику у прекршајном поступку.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0" y="223838"/>
            <a:ext cx="9144000" cy="1069975"/>
          </a:xfrm>
          <a:solidFill>
            <a:srgbClr val="333399"/>
          </a:solidFill>
        </p:spPr>
        <p:txBody>
          <a:bodyPr/>
          <a:lstStyle/>
          <a:p>
            <a:pPr algn="ctr"/>
            <a:r>
              <a:rPr lang="sr-Cyrl-CS" sz="2400" b="1" smtClean="0"/>
              <a:t>Извршење васпитних мјера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0" y="1438275"/>
            <a:ext cx="9144000" cy="5476875"/>
          </a:xfrm>
        </p:spPr>
        <p:txBody>
          <a:bodyPr/>
          <a:lstStyle/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en-US" sz="1500" dirty="0" err="1" smtClean="0">
                <a:solidFill>
                  <a:schemeClr val="tx1"/>
                </a:solidFill>
              </a:rPr>
              <a:t>За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извршење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васпитних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мјера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појачаног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надзора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надлежан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орган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старатељства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према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мјесту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пребивалишта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односно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боравишта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малољетника</a:t>
            </a:r>
            <a:r>
              <a:rPr lang="en-US" sz="1500" dirty="0" smtClean="0">
                <a:solidFill>
                  <a:schemeClr val="tx1"/>
                </a:solidFill>
              </a:rPr>
              <a:t> у </a:t>
            </a:r>
            <a:r>
              <a:rPr lang="en-US" sz="1500" dirty="0" err="1" smtClean="0">
                <a:solidFill>
                  <a:schemeClr val="tx1"/>
                </a:solidFill>
              </a:rPr>
              <a:t>вријеме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када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одлука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мјера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изречена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постала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извршна</a:t>
            </a:r>
            <a:r>
              <a:rPr lang="en-US" sz="1500" dirty="0" smtClean="0">
                <a:solidFill>
                  <a:schemeClr val="tx1"/>
                </a:solidFill>
              </a:rPr>
              <a:t>. </a:t>
            </a: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en-US" sz="1500" dirty="0" err="1" smtClean="0">
                <a:solidFill>
                  <a:schemeClr val="tx1"/>
                </a:solidFill>
              </a:rPr>
              <a:t>Орган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старатељства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дужан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пријему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извршне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одлуке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васпитна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мјера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појачаног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надзора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изречена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одреди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службено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лице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органа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старатељства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или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друго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стручно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лице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ће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мјеру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спроводити</a:t>
            </a:r>
            <a:r>
              <a:rPr lang="en-US" sz="1500" dirty="0" smtClean="0">
                <a:solidFill>
                  <a:schemeClr val="tx1"/>
                </a:solidFill>
              </a:rPr>
              <a:t> и о </a:t>
            </a:r>
            <a:r>
              <a:rPr lang="en-US" sz="1500" dirty="0" err="1" smtClean="0">
                <a:solidFill>
                  <a:schemeClr val="tx1"/>
                </a:solidFill>
              </a:rPr>
              <a:t>томе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обавјештавати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суд</a:t>
            </a:r>
            <a:r>
              <a:rPr lang="en-US" sz="1500" dirty="0" smtClean="0">
                <a:solidFill>
                  <a:schemeClr val="tx1"/>
                </a:solidFill>
              </a:rPr>
              <a:t>. </a:t>
            </a: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en-US" sz="1500" dirty="0" err="1" smtClean="0">
                <a:solidFill>
                  <a:schemeClr val="tx1"/>
                </a:solidFill>
              </a:rPr>
              <a:t>Судија</a:t>
            </a:r>
            <a:r>
              <a:rPr lang="en-US" sz="1500" dirty="0" smtClean="0">
                <a:solidFill>
                  <a:schemeClr val="tx1"/>
                </a:solidFill>
              </a:rPr>
              <a:t> и с</a:t>
            </a:r>
            <a:r>
              <a:rPr lang="sr-Cyrl-CS" sz="1500" dirty="0" err="1" smtClean="0">
                <a:solidFill>
                  <a:schemeClr val="tx1"/>
                </a:solidFill>
              </a:rPr>
              <a:t>тручни</a:t>
            </a:r>
            <a:r>
              <a:rPr lang="sr-Cyrl-CS" sz="1500" dirty="0" smtClean="0">
                <a:solidFill>
                  <a:schemeClr val="tx1"/>
                </a:solidFill>
              </a:rPr>
              <a:t> </a:t>
            </a:r>
            <a:r>
              <a:rPr lang="sr-Cyrl-CS" sz="1500" dirty="0" err="1" smtClean="0">
                <a:solidFill>
                  <a:schemeClr val="tx1"/>
                </a:solidFill>
              </a:rPr>
              <a:t>савјетници</a:t>
            </a:r>
            <a:r>
              <a:rPr lang="sr-Cyrl-CS" sz="1500" dirty="0" smtClean="0">
                <a:solidFill>
                  <a:schemeClr val="tx1"/>
                </a:solidFill>
              </a:rPr>
              <a:t> суда, </a:t>
            </a:r>
            <a:r>
              <a:rPr lang="en-US" sz="1500" dirty="0" smtClean="0">
                <a:solidFill>
                  <a:schemeClr val="tx1"/>
                </a:solidFill>
              </a:rPr>
              <a:t>т</a:t>
            </a:r>
            <a:r>
              <a:rPr lang="sr-Cyrl-CS" sz="1500" dirty="0" smtClean="0">
                <a:solidFill>
                  <a:schemeClr val="tx1"/>
                </a:solidFill>
              </a:rPr>
              <a:t>амо </a:t>
            </a:r>
            <a:r>
              <a:rPr lang="sr-Cyrl-CS" sz="1500" dirty="0" err="1" smtClean="0">
                <a:solidFill>
                  <a:schemeClr val="tx1"/>
                </a:solidFill>
              </a:rPr>
              <a:t>гдје</a:t>
            </a:r>
            <a:r>
              <a:rPr lang="sr-Cyrl-C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их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има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прате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извршење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изречене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васпитне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мјере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појачаног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надзора</a:t>
            </a:r>
            <a:r>
              <a:rPr lang="en-US" sz="1500" dirty="0" smtClean="0">
                <a:solidFill>
                  <a:schemeClr val="tx1"/>
                </a:solidFill>
              </a:rPr>
              <a:t>.  </a:t>
            </a:r>
            <a:endParaRPr lang="sr-Cyrl-CS" sz="1500" dirty="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sr-Cyrl-CS" sz="1500" dirty="0" smtClean="0">
                <a:solidFill>
                  <a:schemeClr val="tx1"/>
                </a:solidFill>
              </a:rPr>
              <a:t>Надлежни орган старатељства дужан је да свака </a:t>
            </a:r>
            <a:r>
              <a:rPr lang="en-US" sz="1500" dirty="0" err="1" smtClean="0">
                <a:solidFill>
                  <a:schemeClr val="tx1"/>
                </a:solidFill>
              </a:rPr>
              <a:t>три</a:t>
            </a:r>
            <a:r>
              <a:rPr lang="sr-Cyrl-CS" sz="1500" dirty="0" smtClean="0">
                <a:solidFill>
                  <a:schemeClr val="tx1"/>
                </a:solidFill>
              </a:rPr>
              <a:t> </a:t>
            </a:r>
            <a:r>
              <a:rPr lang="sr-Cyrl-CS" sz="1500" dirty="0" err="1" smtClean="0">
                <a:solidFill>
                  <a:schemeClr val="tx1"/>
                </a:solidFill>
              </a:rPr>
              <a:t>мјесец</a:t>
            </a:r>
            <a:r>
              <a:rPr lang="en-US" sz="1500" dirty="0" smtClean="0">
                <a:solidFill>
                  <a:schemeClr val="tx1"/>
                </a:solidFill>
              </a:rPr>
              <a:t>а</a:t>
            </a:r>
            <a:r>
              <a:rPr lang="sr-Cyrl-CS" sz="1500" dirty="0" smtClean="0">
                <a:solidFill>
                  <a:schemeClr val="tx1"/>
                </a:solidFill>
              </a:rPr>
              <a:t> доставља </a:t>
            </a:r>
            <a:r>
              <a:rPr lang="sr-Cyrl-CS" sz="1500" dirty="0" err="1" smtClean="0">
                <a:solidFill>
                  <a:schemeClr val="tx1"/>
                </a:solidFill>
              </a:rPr>
              <a:t>извјештај</a:t>
            </a:r>
            <a:r>
              <a:rPr lang="sr-Cyrl-CS" sz="1500" dirty="0" smtClean="0">
                <a:solidFill>
                  <a:schemeClr val="tx1"/>
                </a:solidFill>
              </a:rPr>
              <a:t> суду о извршењу васпитних </a:t>
            </a:r>
            <a:r>
              <a:rPr lang="sr-Cyrl-CS" sz="1500" dirty="0" err="1" smtClean="0">
                <a:solidFill>
                  <a:schemeClr val="tx1"/>
                </a:solidFill>
              </a:rPr>
              <a:t>мјера</a:t>
            </a:r>
            <a:r>
              <a:rPr lang="en-US" sz="1500" dirty="0" smtClean="0">
                <a:solidFill>
                  <a:schemeClr val="tx1"/>
                </a:solidFill>
              </a:rPr>
              <a:t>, а</a:t>
            </a:r>
            <a:r>
              <a:rPr lang="sr-Cyrl-C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с</a:t>
            </a:r>
            <a:r>
              <a:rPr lang="sr-Cyrl-CS" sz="1500" dirty="0" err="1" smtClean="0">
                <a:solidFill>
                  <a:schemeClr val="tx1"/>
                </a:solidFill>
              </a:rPr>
              <a:t>удија</a:t>
            </a:r>
            <a:r>
              <a:rPr lang="sr-Cyrl-CS" sz="1500" dirty="0" smtClean="0">
                <a:solidFill>
                  <a:schemeClr val="tx1"/>
                </a:solidFill>
              </a:rPr>
              <a:t> може, када нађе да је то потребно, тражити </a:t>
            </a:r>
            <a:r>
              <a:rPr lang="sr-Cyrl-CS" sz="1500" dirty="0" err="1" smtClean="0">
                <a:solidFill>
                  <a:schemeClr val="tx1"/>
                </a:solidFill>
              </a:rPr>
              <a:t>извјештај</a:t>
            </a:r>
            <a:r>
              <a:rPr lang="sr-Cyrl-CS" sz="1500" dirty="0" smtClean="0">
                <a:solidFill>
                  <a:schemeClr val="tx1"/>
                </a:solidFill>
              </a:rPr>
              <a:t> у краћем року</a:t>
            </a:r>
            <a:r>
              <a:rPr lang="sr-Latn-CS" sz="1500" dirty="0" smtClean="0">
                <a:solidFill>
                  <a:schemeClr val="tx1"/>
                </a:solidFill>
              </a:rPr>
              <a:t>, а </a:t>
            </a:r>
            <a:r>
              <a:rPr lang="sr-Latn-CS" sz="1500" dirty="0" err="1" smtClean="0">
                <a:solidFill>
                  <a:schemeClr val="tx1"/>
                </a:solidFill>
              </a:rPr>
              <a:t>ови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извјештаји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Cyrl-CS" sz="1500" dirty="0" smtClean="0">
                <a:solidFill>
                  <a:schemeClr val="tx1"/>
                </a:solidFill>
              </a:rPr>
              <a:t>чине саставни </a:t>
            </a:r>
            <a:r>
              <a:rPr lang="sr-Cyrl-CS" sz="1500" dirty="0" err="1" smtClean="0">
                <a:solidFill>
                  <a:schemeClr val="tx1"/>
                </a:solidFill>
              </a:rPr>
              <a:t>дио</a:t>
            </a:r>
            <a:r>
              <a:rPr lang="sr-Cyrl-CS" sz="1500" dirty="0" smtClean="0">
                <a:solidFill>
                  <a:schemeClr val="tx1"/>
                </a:solidFill>
              </a:rPr>
              <a:t> списа.</a:t>
            </a:r>
            <a:endParaRPr lang="sr-Latn-CS" sz="1500" dirty="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sr-Latn-CS" sz="1500" dirty="0" err="1" smtClean="0">
                <a:solidFill>
                  <a:schemeClr val="tx1"/>
                </a:solidFill>
              </a:rPr>
              <a:t>Кад</a:t>
            </a:r>
            <a:r>
              <a:rPr lang="en-US" sz="1500" dirty="0" smtClean="0">
                <a:solidFill>
                  <a:schemeClr val="tx1"/>
                </a:solidFill>
              </a:rPr>
              <a:t>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се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послије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доношења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рјешења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кој</a:t>
            </a:r>
            <a:r>
              <a:rPr lang="en-US" sz="1500" dirty="0" smtClean="0">
                <a:solidFill>
                  <a:schemeClr val="tx1"/>
                </a:solidFill>
              </a:rPr>
              <a:t>и</a:t>
            </a:r>
            <a:r>
              <a:rPr lang="sr-Latn-CS" sz="1500" dirty="0" smtClean="0">
                <a:solidFill>
                  <a:schemeClr val="tx1"/>
                </a:solidFill>
              </a:rPr>
              <a:t>м </a:t>
            </a:r>
            <a:r>
              <a:rPr lang="sr-Latn-CS" sz="1500" dirty="0" err="1" smtClean="0">
                <a:solidFill>
                  <a:schemeClr val="tx1"/>
                </a:solidFill>
              </a:rPr>
              <a:t>је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изречена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васпитна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мјера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појаве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околности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којих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није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било</a:t>
            </a:r>
            <a:r>
              <a:rPr lang="sr-Latn-CS" sz="1500" dirty="0" smtClean="0">
                <a:solidFill>
                  <a:schemeClr val="tx1"/>
                </a:solidFill>
              </a:rPr>
              <a:t> у </a:t>
            </a:r>
            <a:r>
              <a:rPr lang="sr-Latn-CS" sz="1500" dirty="0" err="1" smtClean="0">
                <a:solidFill>
                  <a:schemeClr val="tx1"/>
                </a:solidFill>
              </a:rPr>
              <a:t>вријеме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доношења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одлуке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или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се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за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њих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није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знало</a:t>
            </a:r>
            <a:r>
              <a:rPr lang="sr-Latn-CS" sz="1500" dirty="0" smtClean="0">
                <a:solidFill>
                  <a:schemeClr val="tx1"/>
                </a:solidFill>
              </a:rPr>
              <a:t>, а </a:t>
            </a:r>
            <a:r>
              <a:rPr lang="sr-Latn-CS" sz="1500" dirty="0" err="1" smtClean="0">
                <a:solidFill>
                  <a:schemeClr val="tx1"/>
                </a:solidFill>
              </a:rPr>
              <a:t>оне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би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биле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од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утицаја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на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доношење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одлуке</a:t>
            </a:r>
            <a:r>
              <a:rPr lang="sr-Latn-CS" sz="1500" dirty="0" smtClean="0">
                <a:solidFill>
                  <a:schemeClr val="tx1"/>
                </a:solidFill>
              </a:rPr>
              <a:t>, </a:t>
            </a:r>
            <a:r>
              <a:rPr lang="sr-Cyrl-CS" sz="1500" dirty="0" smtClean="0">
                <a:solidFill>
                  <a:schemeClr val="tx1"/>
                </a:solidFill>
              </a:rPr>
              <a:t>или ако се одлука не може извршити </a:t>
            </a:r>
            <a:r>
              <a:rPr lang="sr-Cyrl-CS" sz="1500" dirty="0" err="1" smtClean="0">
                <a:solidFill>
                  <a:schemeClr val="tx1"/>
                </a:solidFill>
              </a:rPr>
              <a:t>усљед</a:t>
            </a:r>
            <a:r>
              <a:rPr lang="sr-Cyrl-CS" sz="1500" dirty="0" smtClean="0">
                <a:solidFill>
                  <a:schemeClr val="tx1"/>
                </a:solidFill>
              </a:rPr>
              <a:t> одбијања </a:t>
            </a:r>
            <a:r>
              <a:rPr lang="sr-Cyrl-CS" sz="1500" dirty="0" err="1" smtClean="0">
                <a:solidFill>
                  <a:schemeClr val="tx1"/>
                </a:solidFill>
              </a:rPr>
              <a:t>малољетника</a:t>
            </a:r>
            <a:r>
              <a:rPr lang="sr-Cyrl-CS" sz="1500" dirty="0" smtClean="0">
                <a:solidFill>
                  <a:schemeClr val="tx1"/>
                </a:solidFill>
              </a:rPr>
              <a:t> или његових родитеља, усвојиоца, односно стараоца да поступе по изреченој васпитној </a:t>
            </a:r>
            <a:r>
              <a:rPr lang="sr-Cyrl-CS" sz="1500" dirty="0" err="1" smtClean="0">
                <a:solidFill>
                  <a:schemeClr val="tx1"/>
                </a:solidFill>
              </a:rPr>
              <a:t>мјери</a:t>
            </a:r>
            <a:r>
              <a:rPr lang="sr-Cyrl-CS" sz="1500" dirty="0" smtClean="0">
                <a:solidFill>
                  <a:schemeClr val="tx1"/>
                </a:solidFill>
              </a:rPr>
              <a:t> или по налогу онога ко </a:t>
            </a:r>
            <a:r>
              <a:rPr lang="sr-Cyrl-CS" sz="1500" dirty="0" err="1" smtClean="0">
                <a:solidFill>
                  <a:schemeClr val="tx1"/>
                </a:solidFill>
              </a:rPr>
              <a:t>мјеру</a:t>
            </a:r>
            <a:r>
              <a:rPr lang="sr-Cyrl-CS" sz="1500" dirty="0" smtClean="0">
                <a:solidFill>
                  <a:schemeClr val="tx1"/>
                </a:solidFill>
              </a:rPr>
              <a:t> извршава или наступе друге околности предвиђене законом, а оне би биле од утицаја за доношење одлуке, </a:t>
            </a:r>
            <a:r>
              <a:rPr lang="sr-Latn-CS" sz="1500" dirty="0" err="1" smtClean="0">
                <a:solidFill>
                  <a:schemeClr val="tx1"/>
                </a:solidFill>
              </a:rPr>
              <a:t>извршење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изречене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мјере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може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се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обуставити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или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се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изречена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мјера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може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зам</a:t>
            </a:r>
            <a:r>
              <a:rPr lang="en-US" sz="1500" dirty="0" smtClean="0">
                <a:solidFill>
                  <a:schemeClr val="tx1"/>
                </a:solidFill>
              </a:rPr>
              <a:t>и</a:t>
            </a:r>
            <a:r>
              <a:rPr lang="sr-Latn-CS" sz="1500" dirty="0" err="1" smtClean="0">
                <a:solidFill>
                  <a:schemeClr val="tx1"/>
                </a:solidFill>
              </a:rPr>
              <a:t>јенити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другом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одговарајућом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васпитном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мјером</a:t>
            </a:r>
            <a:r>
              <a:rPr lang="sr-Latn-CS" sz="1500" dirty="0" smtClean="0">
                <a:solidFill>
                  <a:schemeClr val="tx1"/>
                </a:solidFill>
              </a:rPr>
              <a:t>.</a:t>
            </a: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sr-Latn-CS" sz="1500" dirty="0" err="1" smtClean="0">
                <a:solidFill>
                  <a:schemeClr val="tx1"/>
                </a:solidFill>
              </a:rPr>
              <a:t>Када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су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престали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разлози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због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којих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је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мјера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изречена</a:t>
            </a:r>
            <a:r>
              <a:rPr lang="en-US" sz="1500" dirty="0" smtClean="0">
                <a:solidFill>
                  <a:schemeClr val="tx1"/>
                </a:solidFill>
              </a:rPr>
              <a:t>,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суд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доноси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одлуку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којом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се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изречена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васпитна</a:t>
            </a:r>
            <a:r>
              <a:rPr lang="sr-Latn-CS" sz="1500" dirty="0" smtClean="0">
                <a:solidFill>
                  <a:schemeClr val="tx1"/>
                </a:solidFill>
              </a:rPr>
              <a:t>  </a:t>
            </a:r>
            <a:r>
              <a:rPr lang="sr-Latn-CS" sz="1500" dirty="0" err="1" smtClean="0">
                <a:solidFill>
                  <a:schemeClr val="tx1"/>
                </a:solidFill>
              </a:rPr>
              <a:t>мјера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обуставља</a:t>
            </a:r>
            <a:r>
              <a:rPr lang="sr-Latn-CS" sz="1500" dirty="0" smtClean="0">
                <a:solidFill>
                  <a:schemeClr val="tx1"/>
                </a:solidFill>
              </a:rPr>
              <a:t>.</a:t>
            </a:r>
          </a:p>
          <a:p>
            <a:pPr marL="381000" indent="-381000" algn="just">
              <a:lnSpc>
                <a:spcPct val="80000"/>
              </a:lnSpc>
              <a:spcBef>
                <a:spcPts val="1000"/>
              </a:spcBef>
            </a:pPr>
            <a:r>
              <a:rPr lang="sr-Latn-CS" sz="1500" dirty="0" err="1" smtClean="0">
                <a:solidFill>
                  <a:schemeClr val="tx1"/>
                </a:solidFill>
              </a:rPr>
              <a:t>Ако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је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малољетник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постао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пунољетан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послије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доношења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одлуке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кој</a:t>
            </a:r>
            <a:r>
              <a:rPr lang="en-US" sz="1500" dirty="0" err="1" smtClean="0">
                <a:solidFill>
                  <a:schemeClr val="tx1"/>
                </a:solidFill>
              </a:rPr>
              <a:t>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је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изречена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васпитна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мјера</a:t>
            </a:r>
            <a:r>
              <a:rPr lang="sr-Latn-CS" sz="1500" dirty="0" smtClean="0">
                <a:solidFill>
                  <a:schemeClr val="tx1"/>
                </a:solidFill>
              </a:rPr>
              <a:t>, </a:t>
            </a:r>
            <a:r>
              <a:rPr lang="sr-Latn-CS" sz="1500" dirty="0" err="1" smtClean="0">
                <a:solidFill>
                  <a:schemeClr val="tx1"/>
                </a:solidFill>
              </a:rPr>
              <a:t>обуставља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се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извршење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те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мјере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ако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је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err="1" smtClean="0">
                <a:solidFill>
                  <a:schemeClr val="tx1"/>
                </a:solidFill>
              </a:rPr>
              <a:t>навршио</a:t>
            </a:r>
            <a:r>
              <a:rPr lang="sr-Latn-CS" sz="1500" dirty="0" smtClean="0">
                <a:solidFill>
                  <a:schemeClr val="tx1"/>
                </a:solidFill>
              </a:rPr>
              <a:t> 23 </a:t>
            </a:r>
            <a:r>
              <a:rPr lang="sr-Latn-CS" sz="1500" dirty="0" err="1" smtClean="0">
                <a:solidFill>
                  <a:schemeClr val="tx1"/>
                </a:solidFill>
              </a:rPr>
              <a:t>године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endParaRPr lang="sr-Cyrl-CS" sz="1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0" y="223838"/>
            <a:ext cx="9144000" cy="1069975"/>
          </a:xfrm>
          <a:solidFill>
            <a:srgbClr val="333399"/>
          </a:solidFill>
        </p:spPr>
        <p:txBody>
          <a:bodyPr/>
          <a:lstStyle/>
          <a:p>
            <a:pPr algn="ctr"/>
            <a:r>
              <a:rPr lang="sr-Cyrl-CS" sz="2400" b="1" smtClean="0"/>
              <a:t>Прекршајана евиденција код малољетника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0" y="1581150"/>
            <a:ext cx="9144000" cy="4676775"/>
          </a:xfrm>
        </p:spPr>
        <p:txBody>
          <a:bodyPr/>
          <a:lstStyle/>
          <a:p>
            <a:pPr marL="381000" indent="-381000" algn="just">
              <a:lnSpc>
                <a:spcPct val="80000"/>
              </a:lnSpc>
            </a:pPr>
            <a:r>
              <a:rPr lang="sr-Cyrl-CS" sz="1600" dirty="0" smtClean="0">
                <a:solidFill>
                  <a:schemeClr val="tx1"/>
                </a:solidFill>
              </a:rPr>
              <a:t>Полицијски органи воде евиденцију изречених </a:t>
            </a:r>
            <a:r>
              <a:rPr lang="sr-Cyrl-CS" sz="1600" dirty="0" err="1" smtClean="0">
                <a:solidFill>
                  <a:schemeClr val="tx1"/>
                </a:solidFill>
              </a:rPr>
              <a:t>мјера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полицијског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smtClean="0">
                <a:solidFill>
                  <a:schemeClr val="tx1"/>
                </a:solidFill>
              </a:rPr>
              <a:t>упозорења која нема карактер </a:t>
            </a:r>
            <a:r>
              <a:rPr lang="en-US" sz="1600" dirty="0" err="1" smtClean="0">
                <a:solidFill>
                  <a:schemeClr val="tx1"/>
                </a:solidFill>
              </a:rPr>
              <a:t>прекршајне</a:t>
            </a:r>
            <a:r>
              <a:rPr lang="sr-Cyrl-CS" sz="1600" dirty="0" smtClean="0">
                <a:solidFill>
                  <a:schemeClr val="tx1"/>
                </a:solidFill>
              </a:rPr>
              <a:t> евиденције о </a:t>
            </a:r>
            <a:r>
              <a:rPr lang="sr-Cyrl-CS" sz="1600" dirty="0" err="1" smtClean="0">
                <a:solidFill>
                  <a:schemeClr val="tx1"/>
                </a:solidFill>
              </a:rPr>
              <a:t>осуђиваности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err="1" smtClean="0">
                <a:solidFill>
                  <a:schemeClr val="tx1"/>
                </a:solidFill>
              </a:rPr>
              <a:t>малољетника</a:t>
            </a:r>
            <a:r>
              <a:rPr lang="sr-Cyrl-CS" sz="1600" dirty="0" smtClean="0">
                <a:solidFill>
                  <a:schemeClr val="tx1"/>
                </a:solidFill>
              </a:rPr>
              <a:t> и не могу се </a:t>
            </a:r>
            <a:r>
              <a:rPr lang="sr-Cyrl-CS" sz="1600" dirty="0" err="1" smtClean="0">
                <a:solidFill>
                  <a:schemeClr val="tx1"/>
                </a:solidFill>
              </a:rPr>
              <a:t>употријебити</a:t>
            </a:r>
            <a:r>
              <a:rPr lang="sr-Cyrl-CS" sz="1600" dirty="0" smtClean="0">
                <a:solidFill>
                  <a:schemeClr val="tx1"/>
                </a:solidFill>
              </a:rPr>
              <a:t> на било који начин који би штетио </a:t>
            </a:r>
            <a:r>
              <a:rPr lang="sr-Cyrl-CS" sz="1600" dirty="0" err="1" smtClean="0">
                <a:solidFill>
                  <a:schemeClr val="tx1"/>
                </a:solidFill>
              </a:rPr>
              <a:t>малољетнику</a:t>
            </a:r>
            <a:r>
              <a:rPr lang="sr-Latn-CS" sz="1600" dirty="0" smtClean="0">
                <a:solidFill>
                  <a:schemeClr val="tx1"/>
                </a:solidFill>
              </a:rPr>
              <a:t>.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Cyrl-CS" sz="1600" dirty="0" smtClean="0">
                <a:solidFill>
                  <a:schemeClr val="tx1"/>
                </a:solidFill>
              </a:rPr>
              <a:t>Евиденцију о изреченим васпитним </a:t>
            </a:r>
            <a:r>
              <a:rPr lang="sr-Cyrl-CS" sz="1600" dirty="0" err="1" smtClean="0">
                <a:solidFill>
                  <a:schemeClr val="tx1"/>
                </a:solidFill>
              </a:rPr>
              <a:t>мјерама</a:t>
            </a:r>
            <a:r>
              <a:rPr lang="sr-Cyrl-CS" sz="1600" dirty="0" smtClean="0">
                <a:solidFill>
                  <a:schemeClr val="tx1"/>
                </a:solidFill>
              </a:rPr>
              <a:t> воде надлежни органи старатељства на основу прописа које доноси министарство </a:t>
            </a:r>
            <a:r>
              <a:rPr lang="sr-Cyrl-CS" sz="1600" dirty="0" err="1" smtClean="0">
                <a:solidFill>
                  <a:schemeClr val="tx1"/>
                </a:solidFill>
              </a:rPr>
              <a:t>надлежано</a:t>
            </a:r>
            <a:r>
              <a:rPr lang="sr-Cyrl-CS" sz="1600" dirty="0" smtClean="0">
                <a:solidFill>
                  <a:schemeClr val="tx1"/>
                </a:solidFill>
              </a:rPr>
              <a:t> за послове социјалне заштите.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Cyrl-CS" sz="1600" dirty="0" smtClean="0">
                <a:solidFill>
                  <a:schemeClr val="tx1"/>
                </a:solidFill>
              </a:rPr>
              <a:t>Подаци о изреченим васпитним </a:t>
            </a:r>
            <a:r>
              <a:rPr lang="sr-Cyrl-CS" sz="1600" dirty="0" err="1" smtClean="0">
                <a:solidFill>
                  <a:schemeClr val="tx1"/>
                </a:solidFill>
              </a:rPr>
              <a:t>мјерама</a:t>
            </a:r>
            <a:r>
              <a:rPr lang="sr-Cyrl-CS" sz="1600" dirty="0" smtClean="0">
                <a:solidFill>
                  <a:schemeClr val="tx1"/>
                </a:solidFill>
              </a:rPr>
              <a:t> могу се дати само суду, органима </a:t>
            </a:r>
            <a:r>
              <a:rPr lang="sr-Cyrl-CS" sz="1600" dirty="0" err="1" smtClean="0">
                <a:solidFill>
                  <a:schemeClr val="tx1"/>
                </a:solidFill>
              </a:rPr>
              <a:t>унутрашњ</a:t>
            </a:r>
            <a:r>
              <a:rPr lang="en-US" sz="1600" dirty="0" smtClean="0">
                <a:solidFill>
                  <a:schemeClr val="tx1"/>
                </a:solidFill>
              </a:rPr>
              <a:t>и</a:t>
            </a:r>
            <a:r>
              <a:rPr lang="sr-Cyrl-CS" sz="1600" dirty="0" smtClean="0">
                <a:solidFill>
                  <a:schemeClr val="tx1"/>
                </a:solidFill>
              </a:rPr>
              <a:t>х послова и органима старатељства у вези са </a:t>
            </a:r>
            <a:r>
              <a:rPr lang="en-US" sz="1600" dirty="0" err="1" smtClean="0">
                <a:solidFill>
                  <a:schemeClr val="tx1"/>
                </a:solidFill>
              </a:rPr>
              <a:t>прекршајним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smtClean="0">
                <a:solidFill>
                  <a:schemeClr val="tx1"/>
                </a:solidFill>
              </a:rPr>
              <a:t>поступком који се води </a:t>
            </a:r>
            <a:r>
              <a:rPr lang="sr-Cyrl-CS" sz="1600" dirty="0" err="1" smtClean="0">
                <a:solidFill>
                  <a:schemeClr val="tx1"/>
                </a:solidFill>
              </a:rPr>
              <a:t>пр</a:t>
            </a:r>
            <a:r>
              <a:rPr lang="en-US" sz="1600" dirty="0" err="1" smtClean="0">
                <a:solidFill>
                  <a:schemeClr val="tx1"/>
                </a:solidFill>
              </a:rPr>
              <a:t>ема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err="1" smtClean="0">
                <a:solidFill>
                  <a:schemeClr val="tx1"/>
                </a:solidFill>
              </a:rPr>
              <a:t>лиц</a:t>
            </a:r>
            <a:r>
              <a:rPr lang="en-US" sz="1600" dirty="0" smtClean="0">
                <a:solidFill>
                  <a:schemeClr val="tx1"/>
                </a:solidFill>
              </a:rPr>
              <a:t>у</a:t>
            </a:r>
            <a:r>
              <a:rPr lang="sr-Cyrl-CS" sz="1600" dirty="0" smtClean="0">
                <a:solidFill>
                  <a:schemeClr val="tx1"/>
                </a:solidFill>
              </a:rPr>
              <a:t> коме је изречена васпитна </a:t>
            </a:r>
            <a:r>
              <a:rPr lang="sr-Cyrl-CS" sz="1600" dirty="0" err="1" smtClean="0">
                <a:solidFill>
                  <a:schemeClr val="tx1"/>
                </a:solidFill>
              </a:rPr>
              <a:t>мјера</a:t>
            </a:r>
            <a:r>
              <a:rPr lang="sr-Cyrl-CS" sz="1600" dirty="0" smtClean="0">
                <a:solidFill>
                  <a:schemeClr val="tx1"/>
                </a:solidFill>
              </a:rPr>
              <a:t>. 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Cyrl-CS" sz="1600" dirty="0" smtClean="0">
                <a:solidFill>
                  <a:schemeClr val="tx1"/>
                </a:solidFill>
              </a:rPr>
              <a:t>Лица која су на било који начин дошла до </a:t>
            </a:r>
            <a:r>
              <a:rPr lang="sr-Latn-CS" sz="1600" dirty="0" smtClean="0">
                <a:solidFill>
                  <a:schemeClr val="tx1"/>
                </a:solidFill>
              </a:rPr>
              <a:t>ovakvih </a:t>
            </a:r>
            <a:r>
              <a:rPr lang="sr-Cyrl-CS" sz="1600" dirty="0" smtClean="0">
                <a:solidFill>
                  <a:schemeClr val="tx1"/>
                </a:solidFill>
              </a:rPr>
              <a:t>података, не смију </a:t>
            </a:r>
            <a:r>
              <a:rPr lang="sr-Cyrl-CS" sz="1600" dirty="0" err="1" smtClean="0">
                <a:solidFill>
                  <a:schemeClr val="tx1"/>
                </a:solidFill>
              </a:rPr>
              <a:t>употријебити</a:t>
            </a:r>
            <a:r>
              <a:rPr lang="sr-Cyrl-CS" sz="1600" dirty="0" smtClean="0">
                <a:solidFill>
                  <a:schemeClr val="tx1"/>
                </a:solidFill>
              </a:rPr>
              <a:t> те податке на начин који би био од штете за рехабилитацију лица против кога је вођен </a:t>
            </a:r>
            <a:r>
              <a:rPr lang="en-US" sz="1600" dirty="0" err="1" smtClean="0">
                <a:solidFill>
                  <a:schemeClr val="tx1"/>
                </a:solidFill>
              </a:rPr>
              <a:t>прекршајни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smtClean="0">
                <a:solidFill>
                  <a:schemeClr val="tx1"/>
                </a:solidFill>
              </a:rPr>
              <a:t>поступак.</a:t>
            </a:r>
          </a:p>
          <a:p>
            <a:pPr marL="381000" indent="-381000" algn="just">
              <a:lnSpc>
                <a:spcPct val="80000"/>
              </a:lnSpc>
            </a:pPr>
            <a:r>
              <a:rPr lang="sr-Cyrl-CS" sz="1600" dirty="0" smtClean="0">
                <a:solidFill>
                  <a:schemeClr val="tx1"/>
                </a:solidFill>
              </a:rPr>
              <a:t>Подаци о изреченој васпитној </a:t>
            </a:r>
            <a:r>
              <a:rPr lang="sr-Cyrl-CS" sz="1600" dirty="0" err="1" smtClean="0">
                <a:solidFill>
                  <a:schemeClr val="tx1"/>
                </a:solidFill>
              </a:rPr>
              <a:t>мјери</a:t>
            </a:r>
            <a:r>
              <a:rPr lang="sr-Cyrl-CS" sz="1600" dirty="0" smtClean="0">
                <a:solidFill>
                  <a:schemeClr val="tx1"/>
                </a:solidFill>
              </a:rPr>
              <a:t> бришу се из евиденције након </a:t>
            </a:r>
            <a:r>
              <a:rPr lang="sr-Cyrl-CS" sz="1600" dirty="0" err="1" smtClean="0">
                <a:solidFill>
                  <a:schemeClr val="tx1"/>
                </a:solidFill>
              </a:rPr>
              <a:t>протека</a:t>
            </a:r>
            <a:r>
              <a:rPr lang="sr-Cyrl-CS" sz="1600" dirty="0" smtClean="0">
                <a:solidFill>
                  <a:schemeClr val="tx1"/>
                </a:solidFill>
              </a:rPr>
              <a:t> рока од три године од дана када је престало извршење васпитне </a:t>
            </a:r>
            <a:r>
              <a:rPr lang="sr-Cyrl-CS" sz="1600" dirty="0" err="1" smtClean="0">
                <a:solidFill>
                  <a:schemeClr val="tx1"/>
                </a:solidFill>
              </a:rPr>
              <a:t>мјере</a:t>
            </a:r>
            <a:r>
              <a:rPr lang="sr-Cyrl-CS" sz="1600" dirty="0" smtClean="0">
                <a:solidFill>
                  <a:schemeClr val="tx1"/>
                </a:solidFill>
              </a:rPr>
              <a:t>, а у сваком случају када евидентирано лице наврши 23 године</a:t>
            </a:r>
            <a:r>
              <a:rPr lang="sr-Latn-CS" sz="1600" dirty="0" smtClean="0">
                <a:solidFill>
                  <a:schemeClr val="tx1"/>
                </a:solidFill>
              </a:rPr>
              <a:t>. </a:t>
            </a:r>
            <a:endParaRPr lang="sr-Cyrl-C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0" y="223838"/>
            <a:ext cx="9144000" cy="635000"/>
          </a:xfrm>
          <a:solidFill>
            <a:srgbClr val="333399"/>
          </a:solidFill>
        </p:spPr>
        <p:txBody>
          <a:bodyPr/>
          <a:lstStyle/>
          <a:p>
            <a:pPr algn="ctr"/>
            <a:r>
              <a:rPr lang="sr-Cyrl-CS" sz="2400" b="1" smtClean="0"/>
              <a:t>Уочени недостаци и недоречености закона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>
          <a:xfrm>
            <a:off x="0" y="930545"/>
            <a:ext cx="9144000" cy="5670975"/>
          </a:xfrm>
        </p:spPr>
        <p:txBody>
          <a:bodyPr/>
          <a:lstStyle/>
          <a:p>
            <a:pPr marL="381000" indent="-381000" algn="just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sr-Latn-CS" sz="1400" dirty="0" smtClean="0">
                <a:solidFill>
                  <a:schemeClr val="tx1"/>
                </a:solidFill>
              </a:rPr>
              <a:t>	</a:t>
            </a:r>
            <a:r>
              <a:rPr lang="sr-Latn-CS" sz="1400" b="1" dirty="0" err="1" smtClean="0">
                <a:solidFill>
                  <a:schemeClr val="tx1"/>
                </a:solidFill>
              </a:rPr>
              <a:t>Трошкови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прекршајног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постука</a:t>
            </a:r>
            <a:endParaRPr lang="sr-Latn-CS" sz="1400" b="1" dirty="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  <a:spcBef>
                <a:spcPts val="0"/>
              </a:spcBef>
            </a:pPr>
            <a:r>
              <a:rPr lang="sr-Latn-CS" sz="1400" dirty="0" err="1" smtClean="0">
                <a:solidFill>
                  <a:schemeClr val="tx1"/>
                </a:solidFill>
              </a:rPr>
              <a:t>Закон</a:t>
            </a:r>
            <a:r>
              <a:rPr lang="sr-Latn-CS" sz="1400" dirty="0" smtClean="0">
                <a:solidFill>
                  <a:schemeClr val="tx1"/>
                </a:solidFill>
              </a:rPr>
              <a:t> о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прекршајима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Републике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Српске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није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прописао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одредбе</a:t>
            </a:r>
            <a:r>
              <a:rPr lang="sr-Latn-CS" sz="1400" dirty="0" smtClean="0">
                <a:solidFill>
                  <a:schemeClr val="tx1"/>
                </a:solidFill>
              </a:rPr>
              <a:t> о </a:t>
            </a:r>
            <a:r>
              <a:rPr lang="sr-Latn-CS" sz="1400" dirty="0" err="1" smtClean="0">
                <a:solidFill>
                  <a:schemeClr val="tx1"/>
                </a:solidFill>
              </a:rPr>
              <a:t>трошковима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прекршајног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поступка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против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малољетних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починилаца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прекршаја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па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судови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сваком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прекршајном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поступку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морају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разматрати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могућност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одређивања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трошкова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терет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малољетника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или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утврдити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основ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за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ослобађање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малољетника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од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обавезе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плаћања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трошкова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поступка</a:t>
            </a:r>
            <a:r>
              <a:rPr lang="sr-Latn-CS" sz="1400" dirty="0" smtClean="0">
                <a:solidFill>
                  <a:schemeClr val="tx1"/>
                </a:solidFill>
              </a:rPr>
              <a:t>. </a:t>
            </a:r>
            <a:r>
              <a:rPr lang="sr-Latn-CS" sz="1400" dirty="0" err="1" smtClean="0">
                <a:solidFill>
                  <a:schemeClr val="tx1"/>
                </a:solidFill>
              </a:rPr>
              <a:t>Иако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је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очигледно</a:t>
            </a:r>
            <a:r>
              <a:rPr lang="sr-Latn-CS" sz="1400" dirty="0" smtClean="0">
                <a:solidFill>
                  <a:schemeClr val="tx1"/>
                </a:solidFill>
              </a:rPr>
              <a:t> и у </a:t>
            </a:r>
            <a:r>
              <a:rPr lang="sr-Latn-CS" sz="1400" dirty="0" err="1" smtClean="0">
                <a:solidFill>
                  <a:schemeClr val="tx1"/>
                </a:solidFill>
              </a:rPr>
              <a:t>пракси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ријетко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малољетник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имовину</a:t>
            </a:r>
            <a:r>
              <a:rPr lang="sr-Latn-CS" sz="1400" dirty="0" smtClean="0">
                <a:solidFill>
                  <a:schemeClr val="tx1"/>
                </a:solidFill>
              </a:rPr>
              <a:t> и </a:t>
            </a:r>
            <a:r>
              <a:rPr lang="sr-Latn-CS" sz="1400" dirty="0" err="1" smtClean="0">
                <a:solidFill>
                  <a:schemeClr val="tx1"/>
                </a:solidFill>
              </a:rPr>
              <a:t>могућност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плати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трошкове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поступка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без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адекватне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законске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одредбе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која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обавезу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плаћања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трошкова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поступка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када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питању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малољетници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упути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терет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буџетских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средстава</a:t>
            </a:r>
            <a:r>
              <a:rPr lang="sr-Cyrl-BA" sz="1400" dirty="0" smtClean="0">
                <a:solidFill>
                  <a:schemeClr val="tx1"/>
                </a:solidFill>
              </a:rPr>
              <a:t>,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судови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немају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основа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без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посебног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образложења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ослободе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малољетника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обавезе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плаћања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трошкова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поступка</a:t>
            </a:r>
            <a:r>
              <a:rPr lang="sr-Latn-CS" sz="1400" dirty="0" smtClean="0">
                <a:solidFill>
                  <a:schemeClr val="tx1"/>
                </a:solidFill>
              </a:rPr>
              <a:t>.</a:t>
            </a:r>
          </a:p>
          <a:p>
            <a:pPr marL="381000" indent="-381000" algn="just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sr-Latn-CS" sz="1400" dirty="0" smtClean="0">
                <a:solidFill>
                  <a:schemeClr val="tx1"/>
                </a:solidFill>
              </a:rPr>
              <a:t>	</a:t>
            </a:r>
            <a:r>
              <a:rPr lang="sr-Latn-CS" sz="1400" b="1" dirty="0" err="1" smtClean="0">
                <a:solidFill>
                  <a:schemeClr val="tx1"/>
                </a:solidFill>
              </a:rPr>
              <a:t>Могућност</a:t>
            </a:r>
            <a:r>
              <a:rPr lang="sr-Latn-CS" sz="1400" b="1" dirty="0" smtClean="0">
                <a:solidFill>
                  <a:schemeClr val="tx1"/>
                </a:solidFill>
              </a:rPr>
              <a:t> а </a:t>
            </a:r>
            <a:r>
              <a:rPr lang="sr-Latn-CS" sz="1400" b="1" dirty="0" err="1" smtClean="0">
                <a:solidFill>
                  <a:schemeClr val="tx1"/>
                </a:solidFill>
              </a:rPr>
              <a:t>не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обавеза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изрицања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полицијског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упозорења</a:t>
            </a:r>
            <a:endParaRPr lang="sr-Latn-CS" sz="1400" b="1" dirty="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  <a:spcBef>
                <a:spcPts val="0"/>
              </a:spcBef>
            </a:pPr>
            <a:r>
              <a:rPr lang="sr-Latn-CS" sz="1400" dirty="0" err="1" smtClean="0">
                <a:solidFill>
                  <a:schemeClr val="tx1"/>
                </a:solidFill>
              </a:rPr>
              <a:t>Систем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полицијског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упозорења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који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оставља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могућност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избора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овлаштеном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органу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исто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примјени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малољетника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оставио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је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довољно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простора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да</a:t>
            </a:r>
            <a:r>
              <a:rPr lang="sr-Latn-CS" sz="1400" dirty="0" smtClean="0">
                <a:solidFill>
                  <a:schemeClr val="tx1"/>
                </a:solidFill>
              </a:rPr>
              <a:t> и </a:t>
            </a:r>
            <a:r>
              <a:rPr lang="sr-Latn-CS" sz="1400" dirty="0" err="1" smtClean="0">
                <a:solidFill>
                  <a:schemeClr val="tx1"/>
                </a:solidFill>
              </a:rPr>
              <a:t>најбаналнији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случајеви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долазе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пред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судове</a:t>
            </a:r>
            <a:r>
              <a:rPr lang="sr-Latn-CS" sz="1400" dirty="0" smtClean="0">
                <a:solidFill>
                  <a:schemeClr val="tx1"/>
                </a:solidFill>
              </a:rPr>
              <a:t>, а </a:t>
            </a:r>
            <a:r>
              <a:rPr lang="sr-Latn-CS" sz="1400" dirty="0" err="1" smtClean="0">
                <a:solidFill>
                  <a:schemeClr val="tx1"/>
                </a:solidFill>
              </a:rPr>
              <a:t>тиме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обесмислио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обавезну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одбрану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малољетника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прекрпшајном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поступку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па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често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судови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за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за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које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прописане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фиксне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новчане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казне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од</a:t>
            </a:r>
            <a:r>
              <a:rPr lang="sr-Latn-CS" sz="1400" dirty="0" smtClean="0">
                <a:solidFill>
                  <a:schemeClr val="tx1"/>
                </a:solidFill>
              </a:rPr>
              <a:t> 30,00 КМ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поставља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малољетнику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браниоца</a:t>
            </a:r>
            <a:r>
              <a:rPr lang="sr-Latn-CS" sz="1400" dirty="0" smtClean="0">
                <a:solidFill>
                  <a:schemeClr val="tx1"/>
                </a:solidFill>
              </a:rPr>
              <a:t> и </a:t>
            </a:r>
            <a:r>
              <a:rPr lang="sr-Latn-CS" sz="1400" dirty="0" err="1" smtClean="0">
                <a:solidFill>
                  <a:schemeClr val="tx1"/>
                </a:solidFill>
              </a:rPr>
              <a:t>проводи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ком</a:t>
            </a:r>
            <a:r>
              <a:rPr lang="sr-Cyrl-BA" sz="1400" dirty="0" smtClean="0">
                <a:solidFill>
                  <a:schemeClr val="tx1"/>
                </a:solidFill>
              </a:rPr>
              <a:t>п</a:t>
            </a:r>
            <a:r>
              <a:rPr lang="sr-Latn-CS" sz="1400" dirty="0" err="1" smtClean="0">
                <a:solidFill>
                  <a:schemeClr val="tx1"/>
                </a:solidFill>
              </a:rPr>
              <a:t>ликоване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процедуре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прекршајног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поступка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иако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малољетници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испунили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све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услове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за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изрицање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полицијског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упозорења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па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судови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тим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случајевима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приморани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кроз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начело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опортунитета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покушају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отклонити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пропуст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овлаштених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органа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изрекну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мјеру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полицијског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упозорења</a:t>
            </a:r>
            <a:r>
              <a:rPr lang="sr-Latn-CS" sz="1400" dirty="0" smtClean="0">
                <a:solidFill>
                  <a:schemeClr val="tx1"/>
                </a:solidFill>
              </a:rPr>
              <a:t>.</a:t>
            </a:r>
            <a:endParaRPr lang="sr-Cyrl-CS" sz="1400" dirty="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sr-Latn-CS" sz="1400" dirty="0" smtClean="0">
                <a:solidFill>
                  <a:schemeClr val="tx1"/>
                </a:solidFill>
              </a:rPr>
              <a:t>	</a:t>
            </a:r>
            <a:r>
              <a:rPr lang="sr-Latn-CS" sz="1400" b="1" dirty="0" err="1" smtClean="0">
                <a:solidFill>
                  <a:schemeClr val="tx1"/>
                </a:solidFill>
              </a:rPr>
              <a:t>Забрана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суђења</a:t>
            </a:r>
            <a:r>
              <a:rPr lang="sr-Latn-CS" sz="1400" b="1" dirty="0" smtClean="0">
                <a:solidFill>
                  <a:schemeClr val="tx1"/>
                </a:solidFill>
              </a:rPr>
              <a:t> у </a:t>
            </a:r>
            <a:r>
              <a:rPr lang="sr-Latn-CS" sz="1400" b="1" dirty="0" err="1" smtClean="0">
                <a:solidFill>
                  <a:schemeClr val="tx1"/>
                </a:solidFill>
              </a:rPr>
              <a:t>одсуству</a:t>
            </a:r>
            <a:endParaRPr lang="sr-Latn-CS" sz="1400" b="1" dirty="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  <a:spcBef>
                <a:spcPts val="0"/>
              </a:spcBef>
            </a:pPr>
            <a:r>
              <a:rPr lang="sr-Latn-CS" sz="1400" dirty="0" err="1" smtClean="0">
                <a:solidFill>
                  <a:schemeClr val="tx1"/>
                </a:solidFill>
              </a:rPr>
              <a:t>Забрана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суђења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одсуству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искључује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могућност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примјене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писменог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признања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прекршаја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многоме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компликује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прекршајни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поступак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малољетницима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када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ради</a:t>
            </a:r>
            <a:r>
              <a:rPr lang="sr-Latn-CS" sz="1400" dirty="0" smtClean="0">
                <a:solidFill>
                  <a:schemeClr val="tx1"/>
                </a:solidFill>
              </a:rPr>
              <a:t> о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малољетницима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који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бораве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иностранству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па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судови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таквим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случајевима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прекидају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прекршајни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поступак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остављајући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терет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овлаштеним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органима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прате</a:t>
            </a:r>
            <a:r>
              <a:rPr lang="sr-Latn-CS" sz="1400" dirty="0" smtClean="0">
                <a:solidFill>
                  <a:schemeClr val="tx1"/>
                </a:solidFill>
              </a:rPr>
              <a:t> и </a:t>
            </a:r>
            <a:r>
              <a:rPr lang="sr-Latn-CS" sz="1400" dirty="0" err="1" smtClean="0">
                <a:solidFill>
                  <a:schemeClr val="tx1"/>
                </a:solidFill>
              </a:rPr>
              <a:t>обезбиједе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малољетника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односно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предложе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наставак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поступка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када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га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пронађу</a:t>
            </a:r>
            <a:r>
              <a:rPr lang="sr-Latn-CS" sz="1400" dirty="0" smtClean="0">
                <a:solidFill>
                  <a:schemeClr val="tx1"/>
                </a:solidFill>
              </a:rPr>
              <a:t>,</a:t>
            </a:r>
            <a:r>
              <a:rPr lang="sr-Cyrl-CS" sz="1400" dirty="0" smtClean="0">
                <a:solidFill>
                  <a:schemeClr val="tx1"/>
                </a:solidFill>
              </a:rPr>
              <a:t> </a:t>
            </a:r>
            <a:endParaRPr lang="sr-Latn-CS" sz="1400" dirty="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sr-Latn-CS" sz="1400" dirty="0" smtClean="0">
                <a:solidFill>
                  <a:schemeClr val="tx1"/>
                </a:solidFill>
              </a:rPr>
              <a:t>	</a:t>
            </a:r>
            <a:r>
              <a:rPr lang="sr-Latn-CS" sz="1400" b="1" dirty="0" err="1" smtClean="0">
                <a:solidFill>
                  <a:schemeClr val="tx1"/>
                </a:solidFill>
              </a:rPr>
              <a:t>Благе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прекршајне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санкције</a:t>
            </a:r>
            <a:endParaRPr lang="sr-Latn-CS" sz="1400" dirty="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80000"/>
              </a:lnSpc>
              <a:spcBef>
                <a:spcPts val="0"/>
              </a:spcBef>
            </a:pPr>
            <a:r>
              <a:rPr lang="sr-Latn-CS" sz="1400" dirty="0" err="1" smtClean="0">
                <a:solidFill>
                  <a:schemeClr val="tx1"/>
                </a:solidFill>
              </a:rPr>
              <a:t>Законска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могућност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изрицања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мјере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судског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укора</a:t>
            </a:r>
            <a:r>
              <a:rPr lang="sr-Latn-CS" sz="1400" dirty="0" smtClean="0">
                <a:solidFill>
                  <a:schemeClr val="tx1"/>
                </a:solidFill>
              </a:rPr>
              <a:t> и </a:t>
            </a:r>
            <a:r>
              <a:rPr lang="sr-Latn-CS" sz="1400" dirty="0" err="1" smtClean="0">
                <a:solidFill>
                  <a:schemeClr val="tx1"/>
                </a:solidFill>
              </a:rPr>
              <a:t>васпитних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мјера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појачаног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надзора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случајевима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тежих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елементима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насиља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као</a:t>
            </a:r>
            <a:r>
              <a:rPr lang="sr-Latn-CS" sz="1400" dirty="0" smtClean="0">
                <a:solidFill>
                  <a:schemeClr val="tx1"/>
                </a:solidFill>
              </a:rPr>
              <a:t> и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малољетника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повратника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вршењу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нису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адекватне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санкције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посебно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када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има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виду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поједини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малољетници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периоду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од</a:t>
            </a:r>
            <a:r>
              <a:rPr lang="sr-Latn-CS" sz="1400" dirty="0" smtClean="0">
                <a:solidFill>
                  <a:schemeClr val="tx1"/>
                </a:solidFill>
              </a:rPr>
              <a:t> 14 </a:t>
            </a:r>
            <a:r>
              <a:rPr lang="sr-Latn-CS" sz="1400" dirty="0" err="1" smtClean="0">
                <a:solidFill>
                  <a:schemeClr val="tx1"/>
                </a:solidFill>
              </a:rPr>
              <a:t>до</a:t>
            </a:r>
            <a:r>
              <a:rPr lang="sr-Latn-CS" sz="1400" dirty="0" smtClean="0">
                <a:solidFill>
                  <a:schemeClr val="tx1"/>
                </a:solidFill>
              </a:rPr>
              <a:t> 18. </a:t>
            </a:r>
            <a:r>
              <a:rPr lang="sr-Latn-CS" sz="1400" dirty="0" err="1" smtClean="0">
                <a:solidFill>
                  <a:schemeClr val="tx1"/>
                </a:solidFill>
              </a:rPr>
              <a:t>године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</a:t>
            </a:r>
            <a:r>
              <a:rPr lang="sr-Cyrl-BA" sz="1400" dirty="0" smtClean="0">
                <a:solidFill>
                  <a:schemeClr val="tx1"/>
                </a:solidFill>
              </a:rPr>
              <a:t>ч</a:t>
            </a:r>
            <a:r>
              <a:rPr lang="sr-Latn-CS" sz="1400" dirty="0" err="1" smtClean="0">
                <a:solidFill>
                  <a:schemeClr val="tx1"/>
                </a:solidFill>
              </a:rPr>
              <a:t>ине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smtClean="0">
                <a:solidFill>
                  <a:schemeClr val="tx1"/>
                </a:solidFill>
              </a:rPr>
              <a:t>и </a:t>
            </a:r>
            <a:r>
              <a:rPr lang="sr-Latn-CS" sz="1400" dirty="0" err="1" smtClean="0">
                <a:solidFill>
                  <a:schemeClr val="tx1"/>
                </a:solidFill>
              </a:rPr>
              <a:t>по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неколико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десетина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прекршаја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па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суд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примјеном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начела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поступности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веома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брзо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изрекне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све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три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законом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прописане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санкције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па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накнадно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изрицање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истих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санкција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повратницима</a:t>
            </a:r>
            <a:r>
              <a:rPr lang="sr-Latn-CS" sz="1400" dirty="0" smtClean="0">
                <a:solidFill>
                  <a:schemeClr val="tx1"/>
                </a:solidFill>
              </a:rPr>
              <a:t>, </a:t>
            </a:r>
            <a:r>
              <a:rPr lang="sr-Latn-CS" sz="1400" dirty="0" err="1" smtClean="0">
                <a:solidFill>
                  <a:schemeClr val="tx1"/>
                </a:solidFill>
              </a:rPr>
              <a:t>нема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превентивно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дејство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нити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таквим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санкцијама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постиже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сврха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прекршајног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кажњавања</a:t>
            </a:r>
            <a:r>
              <a:rPr lang="sr-Latn-CS" sz="1400" dirty="0" smtClean="0">
                <a:solidFill>
                  <a:schemeClr val="tx1"/>
                </a:solidFill>
              </a:rPr>
              <a:t>.</a:t>
            </a:r>
            <a:endParaRPr lang="sr-Cyrl-C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0" y="366713"/>
            <a:ext cx="7532688" cy="914400"/>
          </a:xfrm>
          <a:solidFill>
            <a:srgbClr val="333399">
              <a:alpha val="79999"/>
            </a:srgbClr>
          </a:solidFill>
        </p:spPr>
        <p:txBody>
          <a:bodyPr/>
          <a:lstStyle/>
          <a:p>
            <a:pPr algn="ctr" eaLnBrk="1" hangingPunct="1"/>
            <a:r>
              <a:rPr lang="hr-BA" sz="4000" smtClean="0">
                <a:latin typeface="Calibri" pitchFamily="34" charset="0"/>
              </a:rPr>
              <a:t>Закључак </a:t>
            </a:r>
            <a:endParaRPr lang="en-US" sz="4000" smtClean="0">
              <a:latin typeface="Calibri" pitchFamily="34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217488" y="1282700"/>
            <a:ext cx="8507412" cy="5372100"/>
          </a:xfrm>
        </p:spPr>
        <p:txBody>
          <a:bodyPr/>
          <a:lstStyle/>
          <a:p>
            <a:pPr algn="just">
              <a:spcBef>
                <a:spcPts val="1000"/>
              </a:spcBef>
            </a:pPr>
            <a:r>
              <a:rPr lang="sr-Cyrl-CS" sz="1500" smtClean="0">
                <a:solidFill>
                  <a:schemeClr val="tx1"/>
                </a:solidFill>
              </a:rPr>
              <a:t>Закон о прекршајима Републике Српске дао је добар правни оквир за заштиту малољетних лица која су починила прекршај, као и вођење прекршајног поступка према малољетницима.</a:t>
            </a:r>
          </a:p>
          <a:p>
            <a:pPr algn="just">
              <a:spcBef>
                <a:spcPts val="1000"/>
              </a:spcBef>
            </a:pPr>
            <a:r>
              <a:rPr lang="sr-Cyrl-CS" sz="1500" smtClean="0">
                <a:solidFill>
                  <a:schemeClr val="tx1"/>
                </a:solidFill>
              </a:rPr>
              <a:t>Положај малољетних починилаца прекршаја заштићен је, како у фази прије покретања прекршајног поступка (претходни прекршајни поступак), тако и у фази након покретања прекршајног поступка.</a:t>
            </a:r>
          </a:p>
          <a:p>
            <a:pPr algn="just">
              <a:spcBef>
                <a:spcPts val="1000"/>
              </a:spcBef>
            </a:pPr>
            <a:r>
              <a:rPr lang="sr-Cyrl-CS" sz="1500" smtClean="0">
                <a:solidFill>
                  <a:schemeClr val="tx1"/>
                </a:solidFill>
              </a:rPr>
              <a:t>Иако на први поглед нека законска рјешења можда изгледају компликовано за прекршајни поступак и непотребна у прекршајном поступку, не може се рећи да су сувишна, када је у питању заштита интереса малољетних починилаца прекршаја,  посебно када се има у виду да су то лица којима је то први сукоб са законом и која углавном имају први контакт са судом, па уколико овлаштени органи и суд на адекватан начин проведу процедуре и прекршајни поступак, ове процедуре у прекршајном поступку би се могле посматрати као један облик превенције од чињења кривичних дјела у најранијој фази развоја личности малољетника.</a:t>
            </a:r>
          </a:p>
          <a:p>
            <a:pPr algn="just">
              <a:spcBef>
                <a:spcPts val="1000"/>
              </a:spcBef>
            </a:pPr>
            <a:r>
              <a:rPr lang="sr-Cyrl-CS" sz="1500" smtClean="0">
                <a:solidFill>
                  <a:schemeClr val="tx1"/>
                </a:solidFill>
              </a:rPr>
              <a:t>Одређени недостаци и недоречености закона, када су у питању малољетни починиоци прекршаја, нису такви, да би нарушили концепт заштите малољетних лица у сукобу са законом у прекршајном поступку, али би се у некој од наредних измјена и допуна уочени недостаци могли отклонити, што би доприњело адекватнијој и ефикаснијој заштити малољетника у прекршајном поступку.</a:t>
            </a:r>
          </a:p>
        </p:txBody>
      </p:sp>
      <p:pic>
        <p:nvPicPr>
          <p:cNvPr id="25603" name="Picture 3" descr="scales-of-justic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0"/>
            <a:ext cx="133667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solidFill>
            <a:srgbClr val="333399">
              <a:alpha val="89803"/>
            </a:srgbClr>
          </a:solidFill>
        </p:spPr>
        <p:txBody>
          <a:bodyPr/>
          <a:lstStyle/>
          <a:p>
            <a:pPr algn="ctr" eaLnBrk="1" hangingPunct="1"/>
            <a:r>
              <a:rPr lang="en-US" sz="4000" smtClean="0">
                <a:latin typeface="Calibri" pitchFamily="34" charset="0"/>
              </a:rPr>
              <a:t>Хвала на пажњи!</a:t>
            </a:r>
          </a:p>
        </p:txBody>
      </p:sp>
      <p:pic>
        <p:nvPicPr>
          <p:cNvPr id="26626" name="Picture 3" descr="scales-of-justic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0088" y="2325688"/>
            <a:ext cx="5332412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1123950"/>
            <a:ext cx="9144000" cy="914400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eaLnBrk="1" hangingPunct="1"/>
            <a:r>
              <a:rPr lang="sv-SE" sz="2400" b="1" smtClean="0"/>
              <a:t>Кратак преглед </a:t>
            </a:r>
            <a:r>
              <a:rPr lang="sr-Latn-CS" sz="2400" b="1" smtClean="0"/>
              <a:t>прекршајног законодавства БиХ</a:t>
            </a:r>
            <a:endParaRPr lang="en-US" sz="2400" b="1" smtClean="0"/>
          </a:p>
        </p:txBody>
      </p:sp>
      <p:sp>
        <p:nvSpPr>
          <p:cNvPr id="1843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82575" y="1881188"/>
            <a:ext cx="8578850" cy="463073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en-US" sz="1600" dirty="0" smtClean="0">
              <a:latin typeface="Calibri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sr-Cyrl-CS" sz="1600" dirty="0" smtClean="0">
                <a:solidFill>
                  <a:schemeClr val="tx1"/>
                </a:solidFill>
              </a:rPr>
              <a:t>У Босни и Херцеговини су у </a:t>
            </a:r>
            <a:r>
              <a:rPr lang="sr-Cyrl-CS" sz="1600" dirty="0" err="1" smtClean="0">
                <a:solidFill>
                  <a:schemeClr val="tx1"/>
                </a:solidFill>
              </a:rPr>
              <a:t>примјени</a:t>
            </a:r>
            <a:r>
              <a:rPr lang="sr-Cyrl-CS" sz="1600" dirty="0" smtClean="0">
                <a:solidFill>
                  <a:schemeClr val="tx1"/>
                </a:solidFill>
              </a:rPr>
              <a:t> четири закона који регулишу прекршајни поступак:</a:t>
            </a:r>
          </a:p>
          <a:p>
            <a:pPr algn="just">
              <a:lnSpc>
                <a:spcPct val="80000"/>
              </a:lnSpc>
            </a:pPr>
            <a:r>
              <a:rPr lang="sr-Cyrl-CS" sz="1600" dirty="0" smtClean="0">
                <a:solidFill>
                  <a:schemeClr val="tx1"/>
                </a:solidFill>
              </a:rPr>
              <a:t>Закон о прекршајима Републике Српске објављен дана 18.7.2014. године у Службеном гласнику Републике Српске број 63/14, ступио на снагу дана 26.7.2014. године, </a:t>
            </a:r>
            <a:r>
              <a:rPr lang="sr-Cyrl-CS" sz="1600" dirty="0" err="1" smtClean="0">
                <a:solidFill>
                  <a:schemeClr val="tx1"/>
                </a:solidFill>
              </a:rPr>
              <a:t>Измјене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smtClean="0">
                <a:solidFill>
                  <a:schemeClr val="tx1"/>
                </a:solidFill>
              </a:rPr>
              <a:t>и допуне Закона о прекршајима Републике Српске објављене </a:t>
            </a:r>
            <a:r>
              <a:rPr lang="sr-Cyrl-CS" sz="1600" dirty="0" smtClean="0">
                <a:solidFill>
                  <a:schemeClr val="tx1"/>
                </a:solidFill>
              </a:rPr>
              <a:t>дана </a:t>
            </a:r>
            <a:r>
              <a:rPr lang="sr-Cyrl-CS" sz="1600" dirty="0" smtClean="0">
                <a:solidFill>
                  <a:schemeClr val="tx1"/>
                </a:solidFill>
              </a:rPr>
              <a:t>12.12.2016. године у Службеном гласнику Републике Српске број </a:t>
            </a:r>
            <a:r>
              <a:rPr lang="sr-Cyrl-CS" sz="1600" dirty="0" smtClean="0">
                <a:solidFill>
                  <a:schemeClr val="tx1"/>
                </a:solidFill>
              </a:rPr>
              <a:t>110/16 </a:t>
            </a:r>
            <a:r>
              <a:rPr lang="sr-Cyrl-CS" sz="1600" dirty="0" smtClean="0">
                <a:solidFill>
                  <a:schemeClr val="tx1"/>
                </a:solidFill>
              </a:rPr>
              <a:t>ступиле </a:t>
            </a:r>
            <a:r>
              <a:rPr lang="sr-Cyrl-CS" sz="1600" dirty="0" smtClean="0">
                <a:solidFill>
                  <a:schemeClr val="tx1"/>
                </a:solidFill>
              </a:rPr>
              <a:t>на </a:t>
            </a:r>
            <a:r>
              <a:rPr lang="sr-Cyrl-CS" sz="1600" dirty="0" smtClean="0">
                <a:solidFill>
                  <a:schemeClr val="tx1"/>
                </a:solidFill>
              </a:rPr>
              <a:t>снагу дана 30.12.2016. године;</a:t>
            </a:r>
          </a:p>
          <a:p>
            <a:pPr algn="just">
              <a:lnSpc>
                <a:spcPct val="80000"/>
              </a:lnSpc>
            </a:pPr>
            <a:r>
              <a:rPr lang="sr-Cyrl-CS" sz="1600" dirty="0" smtClean="0">
                <a:solidFill>
                  <a:schemeClr val="tx1"/>
                </a:solidFill>
              </a:rPr>
              <a:t>Закон о прекршајима Босне и Херцеговине објављен у Службеном гласнику БиХ, бр. 41/07, који је имао </a:t>
            </a:r>
            <a:r>
              <a:rPr lang="sr-Cyrl-CS" sz="1600" dirty="0" err="1" smtClean="0">
                <a:solidFill>
                  <a:schemeClr val="tx1"/>
                </a:solidFill>
              </a:rPr>
              <a:t>измјене</a:t>
            </a:r>
            <a:r>
              <a:rPr lang="sr-Cyrl-CS" sz="1600" dirty="0" smtClean="0">
                <a:solidFill>
                  <a:schemeClr val="tx1"/>
                </a:solidFill>
              </a:rPr>
              <a:t> и допуне објављене у Службеном гласнику БиХ бр. 18/12, број 36/14 и 81/15;</a:t>
            </a:r>
          </a:p>
          <a:p>
            <a:pPr algn="just">
              <a:lnSpc>
                <a:spcPct val="80000"/>
              </a:lnSpc>
            </a:pPr>
            <a:r>
              <a:rPr lang="sr-Cyrl-CS" sz="1600" dirty="0" smtClean="0">
                <a:solidFill>
                  <a:schemeClr val="tx1"/>
                </a:solidFill>
              </a:rPr>
              <a:t>Закон о прекршајима Федерације БиХ објављен у Службеном гласнику </a:t>
            </a:r>
            <a:r>
              <a:rPr lang="sr-Cyrl-CS" sz="1600" dirty="0" err="1" smtClean="0">
                <a:solidFill>
                  <a:schemeClr val="tx1"/>
                </a:solidFill>
              </a:rPr>
              <a:t>ФБиХ</a:t>
            </a:r>
            <a:r>
              <a:rPr lang="sr-Cyrl-CS" sz="1600" dirty="0" smtClean="0">
                <a:solidFill>
                  <a:schemeClr val="tx1"/>
                </a:solidFill>
              </a:rPr>
              <a:t>, бр. 63/14 и није имао </a:t>
            </a:r>
            <a:r>
              <a:rPr lang="sr-Cyrl-CS" sz="1600" dirty="0" err="1" smtClean="0">
                <a:solidFill>
                  <a:schemeClr val="tx1"/>
                </a:solidFill>
              </a:rPr>
              <a:t>измјена</a:t>
            </a:r>
            <a:r>
              <a:rPr lang="sr-Cyrl-CS" sz="1600" dirty="0" smtClean="0">
                <a:solidFill>
                  <a:schemeClr val="tx1"/>
                </a:solidFill>
              </a:rPr>
              <a:t> ни допуна до данас;</a:t>
            </a:r>
          </a:p>
          <a:p>
            <a:pPr algn="just">
              <a:lnSpc>
                <a:spcPct val="80000"/>
              </a:lnSpc>
            </a:pPr>
            <a:r>
              <a:rPr lang="sr-Cyrl-CS" sz="1600" dirty="0" smtClean="0">
                <a:solidFill>
                  <a:schemeClr val="tx1"/>
                </a:solidFill>
              </a:rPr>
              <a:t>Закон о прекршајима Брчко </a:t>
            </a:r>
            <a:r>
              <a:rPr lang="sr-Cyrl-CS" sz="1600" dirty="0" smtClean="0">
                <a:solidFill>
                  <a:schemeClr val="tx1"/>
                </a:solidFill>
              </a:rPr>
              <a:t>Дистрикта </a:t>
            </a:r>
            <a:r>
              <a:rPr lang="sr-Cyrl-CS" sz="1600" dirty="0" smtClean="0">
                <a:solidFill>
                  <a:schemeClr val="tx1"/>
                </a:solidFill>
              </a:rPr>
              <a:t>БиХ објављен у Службеном гласнику Брчко </a:t>
            </a:r>
            <a:r>
              <a:rPr lang="sr-Cyrl-CS" sz="1600" dirty="0" smtClean="0">
                <a:solidFill>
                  <a:schemeClr val="tx1"/>
                </a:solidFill>
              </a:rPr>
              <a:t>Дистрикта </a:t>
            </a:r>
            <a:r>
              <a:rPr lang="sr-Cyrl-CS" sz="1600" dirty="0" smtClean="0">
                <a:solidFill>
                  <a:schemeClr val="tx1"/>
                </a:solidFill>
              </a:rPr>
              <a:t>БиХ бр. </a:t>
            </a:r>
            <a:r>
              <a:rPr lang="sr-Cyrl-CS" sz="1600" dirty="0" smtClean="0">
                <a:solidFill>
                  <a:schemeClr val="tx1"/>
                </a:solidFill>
              </a:rPr>
              <a:t>75/07, исправке</a:t>
            </a:r>
            <a:r>
              <a:rPr lang="sr-Cyrl-CS" sz="1600" dirty="0" smtClean="0">
                <a:solidFill>
                  <a:schemeClr val="tx1"/>
                </a:solidFill>
              </a:rPr>
              <a:t>, </a:t>
            </a:r>
            <a:r>
              <a:rPr lang="sr-Cyrl-CS" sz="1600" dirty="0" err="1" smtClean="0">
                <a:solidFill>
                  <a:schemeClr val="tx1"/>
                </a:solidFill>
              </a:rPr>
              <a:t>измјене</a:t>
            </a:r>
            <a:r>
              <a:rPr lang="sr-Cyrl-CS" sz="1600" dirty="0" smtClean="0">
                <a:solidFill>
                  <a:schemeClr val="tx1"/>
                </a:solidFill>
              </a:rPr>
              <a:t> и допуне објављене у Службеном гласнику Брчко </a:t>
            </a:r>
            <a:r>
              <a:rPr lang="sr-Cyrl-CS" sz="1600" dirty="0" smtClean="0">
                <a:solidFill>
                  <a:schemeClr val="tx1"/>
                </a:solidFill>
              </a:rPr>
              <a:t>Дистрикта </a:t>
            </a:r>
            <a:r>
              <a:rPr lang="sr-Cyrl-CS" sz="1600" dirty="0" smtClean="0">
                <a:solidFill>
                  <a:schemeClr val="tx1"/>
                </a:solidFill>
              </a:rPr>
              <a:t>БиХ број: 6/12, 11/12 и 29/16.</a:t>
            </a:r>
          </a:p>
        </p:txBody>
      </p:sp>
      <p:pic>
        <p:nvPicPr>
          <p:cNvPr id="18435" name="Picture 4" descr="scales-of-justic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0"/>
            <a:ext cx="133667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885089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800" b="1" dirty="0" smtClean="0"/>
              <a:t>Малољетници у прекршајном </a:t>
            </a:r>
            <a:r>
              <a:rPr lang="pl-PL" sz="2800" b="1" dirty="0" smtClean="0"/>
              <a:t>поступку </a:t>
            </a:r>
            <a:r>
              <a:rPr lang="sr-Cyrl-BA" sz="2800" b="1" dirty="0" smtClean="0"/>
              <a:t>Републике Српске</a:t>
            </a:r>
            <a:endParaRPr lang="en-US" sz="2800" b="1" dirty="0" smtClean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349250" y="1117908"/>
            <a:ext cx="8553450" cy="5550522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ClrTx/>
              <a:buFontTx/>
              <a:buNone/>
            </a:pPr>
            <a:r>
              <a:rPr lang="sr-Latn-CS" sz="1600" b="1" dirty="0" smtClean="0">
                <a:solidFill>
                  <a:schemeClr val="tx1"/>
                </a:solidFill>
              </a:rPr>
              <a:t>	</a:t>
            </a:r>
            <a:r>
              <a:rPr lang="sr-Cyrl-BA" sz="1400" b="1" dirty="0" smtClean="0">
                <a:solidFill>
                  <a:schemeClr val="tx1"/>
                </a:solidFill>
              </a:rPr>
              <a:t>	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Малољетници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smtClean="0">
                <a:solidFill>
                  <a:schemeClr val="tx1"/>
                </a:solidFill>
              </a:rPr>
              <a:t>у </a:t>
            </a:r>
            <a:r>
              <a:rPr lang="sr-Latn-CS" sz="1400" dirty="0" err="1" smtClean="0">
                <a:solidFill>
                  <a:schemeClr val="tx1"/>
                </a:solidFill>
              </a:rPr>
              <a:t>прекршајном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поступку</a:t>
            </a:r>
            <a:r>
              <a:rPr lang="sr-Cyrl-BA" sz="1400" dirty="0" smtClean="0">
                <a:solidFill>
                  <a:schemeClr val="tx1"/>
                </a:solidFill>
              </a:rPr>
              <a:t> у Републици Српској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регулисани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су</a:t>
            </a:r>
            <a:r>
              <a:rPr lang="sr-Latn-CS" sz="1400" dirty="0" smtClean="0">
                <a:solidFill>
                  <a:schemeClr val="tx1"/>
                </a:solidFill>
              </a:rPr>
              <a:t> у </a:t>
            </a:r>
            <a:r>
              <a:rPr lang="sr-Latn-CS" sz="1400" dirty="0" err="1" smtClean="0">
                <a:solidFill>
                  <a:schemeClr val="tx1"/>
                </a:solidFill>
              </a:rPr>
              <a:t>поглављу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smtClean="0">
                <a:solidFill>
                  <a:schemeClr val="tx1"/>
                </a:solidFill>
              </a:rPr>
              <a:t>VI</a:t>
            </a:r>
            <a:r>
              <a:rPr lang="sr-Cyrl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под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називом</a:t>
            </a:r>
            <a:r>
              <a:rPr lang="sr-Latn-CS" sz="1400" dirty="0" smtClean="0">
                <a:solidFill>
                  <a:schemeClr val="tx1"/>
                </a:solidFill>
              </a:rPr>
              <a:t> “</a:t>
            </a:r>
            <a:r>
              <a:rPr lang="sr-Latn-CS" sz="1400" dirty="0" err="1" smtClean="0">
                <a:solidFill>
                  <a:schemeClr val="tx1"/>
                </a:solidFill>
              </a:rPr>
              <a:t>Одредбе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малољетницима</a:t>
            </a:r>
            <a:r>
              <a:rPr lang="sr-Latn-CS" sz="1400" dirty="0" smtClean="0">
                <a:solidFill>
                  <a:schemeClr val="tx1"/>
                </a:solidFill>
              </a:rPr>
              <a:t>” </a:t>
            </a:r>
            <a:r>
              <a:rPr lang="sr-Latn-CS" sz="1400" dirty="0" err="1" smtClean="0">
                <a:solidFill>
                  <a:schemeClr val="tx1"/>
                </a:solidFill>
              </a:rPr>
              <a:t>члановима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од</a:t>
            </a:r>
            <a:r>
              <a:rPr lang="sr-Latn-CS" sz="1400" dirty="0" smtClean="0">
                <a:solidFill>
                  <a:schemeClr val="tx1"/>
                </a:solidFill>
              </a:rPr>
              <a:t> 73. </a:t>
            </a:r>
            <a:r>
              <a:rPr lang="sr-Latn-CS" sz="1400" dirty="0" err="1" smtClean="0">
                <a:solidFill>
                  <a:schemeClr val="tx1"/>
                </a:solidFill>
              </a:rPr>
              <a:t>до</a:t>
            </a:r>
            <a:r>
              <a:rPr lang="sr-Latn-CS" sz="1400" dirty="0" smtClean="0">
                <a:solidFill>
                  <a:schemeClr val="tx1"/>
                </a:solidFill>
              </a:rPr>
              <a:t> 98. </a:t>
            </a:r>
            <a:r>
              <a:rPr lang="sr-Cyrl-CS" sz="1400" dirty="0">
                <a:solidFill>
                  <a:schemeClr val="tx1"/>
                </a:solidFill>
              </a:rPr>
              <a:t>Закона о прекршајима Републике Српске (Службени гласник Републике Српске бр.63/14 и 110/16)</a:t>
            </a:r>
            <a:r>
              <a:rPr lang="sr-Latn-CS" sz="1400" dirty="0" smtClean="0">
                <a:solidFill>
                  <a:schemeClr val="tx1"/>
                </a:solidFill>
              </a:rPr>
              <a:t>.</a:t>
            </a:r>
            <a:endParaRPr lang="sr-Cyrl-BA" sz="1400" dirty="0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  <a:buClrTx/>
              <a:buFontTx/>
              <a:buNone/>
            </a:pPr>
            <a:endParaRPr lang="sr-Latn-CS" sz="600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sr-Cyrl-BA" sz="1400" dirty="0" smtClean="0">
                <a:solidFill>
                  <a:schemeClr val="tx1"/>
                </a:solidFill>
              </a:rPr>
              <a:t>	</a:t>
            </a:r>
            <a:r>
              <a:rPr lang="sr-Latn-CS" sz="1400" dirty="0" err="1" smtClean="0">
                <a:solidFill>
                  <a:schemeClr val="tx1"/>
                </a:solidFill>
              </a:rPr>
              <a:t>Закон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регулише</a:t>
            </a:r>
            <a:r>
              <a:rPr lang="sr-Latn-CS" sz="1400" dirty="0" smtClean="0">
                <a:solidFill>
                  <a:schemeClr val="tx1"/>
                </a:solidFill>
              </a:rPr>
              <a:t>:</a:t>
            </a:r>
            <a:endParaRPr lang="sr-Cyrl-BA" sz="1400" dirty="0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sr-Latn-CS" sz="1400" dirty="0" err="1" smtClean="0">
                <a:solidFill>
                  <a:schemeClr val="tx1"/>
                </a:solidFill>
              </a:rPr>
              <a:t>Прекршајни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поступак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малољетницима</a:t>
            </a:r>
            <a:r>
              <a:rPr lang="sr-Latn-CS" sz="1400" dirty="0" smtClean="0">
                <a:solidFill>
                  <a:schemeClr val="tx1"/>
                </a:solidFill>
              </a:rPr>
              <a:t> (</a:t>
            </a:r>
            <a:r>
              <a:rPr lang="sr-Latn-CS" sz="1400" dirty="0" err="1" smtClean="0">
                <a:solidFill>
                  <a:schemeClr val="tx1"/>
                </a:solidFill>
              </a:rPr>
              <a:t>члан</a:t>
            </a:r>
            <a:r>
              <a:rPr lang="sr-Latn-CS" sz="1400" dirty="0" smtClean="0">
                <a:solidFill>
                  <a:schemeClr val="tx1"/>
                </a:solidFill>
              </a:rPr>
              <a:t> 73.);</a:t>
            </a:r>
          </a:p>
          <a:p>
            <a:pPr algn="just" eaLnBrk="1" hangingPunct="1">
              <a:spcBef>
                <a:spcPts val="0"/>
              </a:spcBef>
            </a:pPr>
            <a:r>
              <a:rPr lang="sr-Latn-CS" sz="1400" dirty="0" err="1" smtClean="0">
                <a:solidFill>
                  <a:schemeClr val="tx1"/>
                </a:solidFill>
              </a:rPr>
              <a:t>Полицијско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упозорење</a:t>
            </a:r>
            <a:r>
              <a:rPr lang="sr-Cyrl-BA" sz="1400" dirty="0" smtClean="0">
                <a:solidFill>
                  <a:schemeClr val="tx1"/>
                </a:solidFill>
              </a:rPr>
              <a:t>, Сврха изрицања мјера полицијског упозорења и Евиденција изречених мјера полицијског упозорења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smtClean="0">
                <a:solidFill>
                  <a:schemeClr val="tx1"/>
                </a:solidFill>
              </a:rPr>
              <a:t>(</a:t>
            </a:r>
            <a:r>
              <a:rPr lang="sr-Latn-CS" sz="1400" dirty="0" err="1" smtClean="0">
                <a:solidFill>
                  <a:schemeClr val="tx1"/>
                </a:solidFill>
              </a:rPr>
              <a:t>члан</a:t>
            </a:r>
            <a:r>
              <a:rPr lang="sr-Latn-CS" sz="1400" dirty="0" smtClean="0">
                <a:solidFill>
                  <a:schemeClr val="tx1"/>
                </a:solidFill>
              </a:rPr>
              <a:t> 74. </a:t>
            </a:r>
            <a:r>
              <a:rPr lang="sr-Latn-CS" sz="1400" dirty="0" err="1" smtClean="0">
                <a:solidFill>
                  <a:schemeClr val="tx1"/>
                </a:solidFill>
              </a:rPr>
              <a:t>до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smtClean="0">
                <a:solidFill>
                  <a:schemeClr val="tx1"/>
                </a:solidFill>
              </a:rPr>
              <a:t>76);</a:t>
            </a:r>
            <a:endParaRPr lang="sr-Latn-CS" sz="1400" dirty="0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sr-Latn-CS" sz="1400" dirty="0" err="1" smtClean="0">
                <a:solidFill>
                  <a:schemeClr val="tx1"/>
                </a:solidFill>
              </a:rPr>
              <a:t>Примјена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начела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опортунитета</a:t>
            </a:r>
            <a:r>
              <a:rPr lang="sr-Latn-CS" sz="1400" dirty="0" smtClean="0">
                <a:solidFill>
                  <a:schemeClr val="tx1"/>
                </a:solidFill>
              </a:rPr>
              <a:t> (</a:t>
            </a:r>
            <a:r>
              <a:rPr lang="sr-Latn-CS" sz="1400" dirty="0" err="1" smtClean="0">
                <a:solidFill>
                  <a:schemeClr val="tx1"/>
                </a:solidFill>
              </a:rPr>
              <a:t>члан</a:t>
            </a:r>
            <a:r>
              <a:rPr lang="sr-Latn-CS" sz="1400" dirty="0" smtClean="0">
                <a:solidFill>
                  <a:schemeClr val="tx1"/>
                </a:solidFill>
              </a:rPr>
              <a:t> 77.);</a:t>
            </a:r>
          </a:p>
          <a:p>
            <a:pPr algn="just" eaLnBrk="1" hangingPunct="1">
              <a:spcBef>
                <a:spcPts val="0"/>
              </a:spcBef>
            </a:pPr>
            <a:r>
              <a:rPr lang="sr-Latn-CS" sz="1400" dirty="0" err="1" smtClean="0">
                <a:solidFill>
                  <a:schemeClr val="tx1"/>
                </a:solidFill>
              </a:rPr>
              <a:t>Посебна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знања</a:t>
            </a:r>
            <a:r>
              <a:rPr lang="sr-Latn-CS" sz="1400" dirty="0" smtClean="0">
                <a:solidFill>
                  <a:schemeClr val="tx1"/>
                </a:solidFill>
              </a:rPr>
              <a:t> (</a:t>
            </a:r>
            <a:r>
              <a:rPr lang="sr-Latn-CS" sz="1400" dirty="0" err="1" smtClean="0">
                <a:solidFill>
                  <a:schemeClr val="tx1"/>
                </a:solidFill>
              </a:rPr>
              <a:t>члан</a:t>
            </a:r>
            <a:r>
              <a:rPr lang="sr-Latn-CS" sz="1400" dirty="0" smtClean="0">
                <a:solidFill>
                  <a:schemeClr val="tx1"/>
                </a:solidFill>
              </a:rPr>
              <a:t> 78</a:t>
            </a:r>
            <a:r>
              <a:rPr lang="sr-Latn-CS" sz="1400" dirty="0" smtClean="0">
                <a:solidFill>
                  <a:schemeClr val="tx1"/>
                </a:solidFill>
              </a:rPr>
              <a:t>.);</a:t>
            </a:r>
            <a:endParaRPr lang="sr-Cyrl-BA" sz="1400" dirty="0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sr-Cyrl-BA" sz="1400" dirty="0" smtClean="0">
                <a:solidFill>
                  <a:schemeClr val="tx1"/>
                </a:solidFill>
              </a:rPr>
              <a:t>Састав суда </a:t>
            </a:r>
            <a:r>
              <a:rPr lang="sr-Latn-CS" sz="1400" dirty="0">
                <a:solidFill>
                  <a:schemeClr val="tx1"/>
                </a:solidFill>
              </a:rPr>
              <a:t>(</a:t>
            </a:r>
            <a:r>
              <a:rPr lang="sr-Latn-CS" sz="1400" dirty="0" err="1">
                <a:solidFill>
                  <a:schemeClr val="tx1"/>
                </a:solidFill>
              </a:rPr>
              <a:t>члан</a:t>
            </a:r>
            <a:r>
              <a:rPr lang="sr-Latn-CS" sz="1400" dirty="0">
                <a:solidFill>
                  <a:schemeClr val="tx1"/>
                </a:solidFill>
              </a:rPr>
              <a:t> </a:t>
            </a:r>
            <a:r>
              <a:rPr lang="sr-Latn-CS" sz="1400" dirty="0" smtClean="0">
                <a:solidFill>
                  <a:schemeClr val="tx1"/>
                </a:solidFill>
              </a:rPr>
              <a:t>7</a:t>
            </a:r>
            <a:r>
              <a:rPr lang="sr-Cyrl-BA" sz="1400" dirty="0" smtClean="0">
                <a:solidFill>
                  <a:schemeClr val="tx1"/>
                </a:solidFill>
              </a:rPr>
              <a:t>9</a:t>
            </a:r>
            <a:r>
              <a:rPr lang="sr-Latn-CS" sz="1400" dirty="0" smtClean="0">
                <a:solidFill>
                  <a:schemeClr val="tx1"/>
                </a:solidFill>
              </a:rPr>
              <a:t>.);</a:t>
            </a:r>
            <a:endParaRPr lang="sr-Cyrl-BA" sz="1400" dirty="0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sr-Cyrl-BA" sz="1400" dirty="0" smtClean="0">
                <a:solidFill>
                  <a:schemeClr val="tx1"/>
                </a:solidFill>
              </a:rPr>
              <a:t>Забрана суђења у одсуству </a:t>
            </a:r>
            <a:r>
              <a:rPr lang="sr-Latn-CS" sz="1400" dirty="0">
                <a:solidFill>
                  <a:schemeClr val="tx1"/>
                </a:solidFill>
              </a:rPr>
              <a:t>(</a:t>
            </a:r>
            <a:r>
              <a:rPr lang="sr-Latn-CS" sz="1400" dirty="0" err="1">
                <a:solidFill>
                  <a:schemeClr val="tx1"/>
                </a:solidFill>
              </a:rPr>
              <a:t>члан</a:t>
            </a:r>
            <a:r>
              <a:rPr lang="sr-Latn-CS" sz="1400" dirty="0">
                <a:solidFill>
                  <a:schemeClr val="tx1"/>
                </a:solidFill>
              </a:rPr>
              <a:t> </a:t>
            </a:r>
            <a:r>
              <a:rPr lang="sr-Cyrl-BA" sz="1400" dirty="0" smtClean="0">
                <a:solidFill>
                  <a:schemeClr val="tx1"/>
                </a:solidFill>
              </a:rPr>
              <a:t>80</a:t>
            </a:r>
            <a:r>
              <a:rPr lang="sr-Latn-CS" sz="1400" dirty="0" smtClean="0">
                <a:solidFill>
                  <a:schemeClr val="tx1"/>
                </a:solidFill>
              </a:rPr>
              <a:t>.);</a:t>
            </a:r>
            <a:endParaRPr lang="sr-Cyrl-BA" sz="1400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sr-Cyrl-BA" sz="1400" dirty="0" smtClean="0">
                <a:solidFill>
                  <a:schemeClr val="tx1"/>
                </a:solidFill>
              </a:rPr>
              <a:t>Обавеза свједочења </a:t>
            </a:r>
            <a:r>
              <a:rPr lang="sr-Latn-CS" sz="1400" dirty="0">
                <a:solidFill>
                  <a:schemeClr val="tx1"/>
                </a:solidFill>
              </a:rPr>
              <a:t>(</a:t>
            </a:r>
            <a:r>
              <a:rPr lang="sr-Latn-CS" sz="1400" dirty="0" err="1">
                <a:solidFill>
                  <a:schemeClr val="tx1"/>
                </a:solidFill>
              </a:rPr>
              <a:t>члан</a:t>
            </a:r>
            <a:r>
              <a:rPr lang="sr-Latn-CS" sz="1400" dirty="0">
                <a:solidFill>
                  <a:schemeClr val="tx1"/>
                </a:solidFill>
              </a:rPr>
              <a:t> </a:t>
            </a:r>
            <a:r>
              <a:rPr lang="sr-Cyrl-BA" sz="1400" dirty="0" smtClean="0">
                <a:solidFill>
                  <a:schemeClr val="tx1"/>
                </a:solidFill>
              </a:rPr>
              <a:t>81</a:t>
            </a:r>
            <a:r>
              <a:rPr lang="sr-Latn-CS" sz="1400" dirty="0" smtClean="0">
                <a:solidFill>
                  <a:schemeClr val="tx1"/>
                </a:solidFill>
              </a:rPr>
              <a:t>.);</a:t>
            </a:r>
            <a:endParaRPr lang="sr-Cyrl-BA" sz="1400" dirty="0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sr-Cyrl-BA" sz="1400" dirty="0" smtClean="0">
                <a:solidFill>
                  <a:schemeClr val="tx1"/>
                </a:solidFill>
              </a:rPr>
              <a:t>Раздвајање и спајање поступка </a:t>
            </a:r>
            <a:r>
              <a:rPr lang="sr-Latn-CS" sz="1400" dirty="0">
                <a:solidFill>
                  <a:schemeClr val="tx1"/>
                </a:solidFill>
              </a:rPr>
              <a:t>(</a:t>
            </a:r>
            <a:r>
              <a:rPr lang="sr-Latn-CS" sz="1400" dirty="0" err="1">
                <a:solidFill>
                  <a:schemeClr val="tx1"/>
                </a:solidFill>
              </a:rPr>
              <a:t>члан</a:t>
            </a:r>
            <a:r>
              <a:rPr lang="sr-Latn-CS" sz="1400" dirty="0">
                <a:solidFill>
                  <a:schemeClr val="tx1"/>
                </a:solidFill>
              </a:rPr>
              <a:t> </a:t>
            </a:r>
            <a:r>
              <a:rPr lang="sr-Cyrl-BA" sz="1400" dirty="0" smtClean="0">
                <a:solidFill>
                  <a:schemeClr val="tx1"/>
                </a:solidFill>
              </a:rPr>
              <a:t>82</a:t>
            </a:r>
            <a:r>
              <a:rPr lang="sr-Latn-CS" sz="1400" dirty="0" smtClean="0">
                <a:solidFill>
                  <a:schemeClr val="tx1"/>
                </a:solidFill>
              </a:rPr>
              <a:t>.);</a:t>
            </a:r>
            <a:endParaRPr lang="sr-Latn-CS" sz="1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400" dirty="0" err="1" smtClean="0">
                <a:solidFill>
                  <a:schemeClr val="tx1"/>
                </a:solidFill>
              </a:rPr>
              <a:t>Право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органа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старатељства</a:t>
            </a:r>
            <a:r>
              <a:rPr lang="en-US" sz="1400" dirty="0" smtClean="0">
                <a:solidFill>
                  <a:schemeClr val="tx1"/>
                </a:solidFill>
              </a:rPr>
              <a:t> и </a:t>
            </a:r>
            <a:r>
              <a:rPr lang="en-US" sz="1400" dirty="0" err="1" smtClean="0">
                <a:solidFill>
                  <a:schemeClr val="tx1"/>
                </a:solidFill>
              </a:rPr>
              <a:t>законских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заступника</a:t>
            </a:r>
            <a:r>
              <a:rPr lang="sr-Latn-CS" sz="1400" dirty="0" smtClean="0">
                <a:solidFill>
                  <a:schemeClr val="tx1"/>
                </a:solidFill>
              </a:rPr>
              <a:t> (</a:t>
            </a:r>
            <a:r>
              <a:rPr lang="sr-Latn-CS" sz="1400" dirty="0" err="1" smtClean="0">
                <a:solidFill>
                  <a:schemeClr val="tx1"/>
                </a:solidFill>
              </a:rPr>
              <a:t>члан</a:t>
            </a:r>
            <a:r>
              <a:rPr lang="sr-Latn-CS" sz="1400" dirty="0" smtClean="0">
                <a:solidFill>
                  <a:schemeClr val="tx1"/>
                </a:solidFill>
              </a:rPr>
              <a:t> 83</a:t>
            </a:r>
            <a:r>
              <a:rPr lang="sr-Latn-CS" sz="1400" dirty="0" smtClean="0">
                <a:solidFill>
                  <a:schemeClr val="tx1"/>
                </a:solidFill>
              </a:rPr>
              <a:t>.);</a:t>
            </a:r>
            <a:endParaRPr lang="sr-Cyrl-BA" sz="1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sr-Cyrl-BA" sz="1400" dirty="0" smtClean="0">
                <a:solidFill>
                  <a:schemeClr val="tx1"/>
                </a:solidFill>
              </a:rPr>
              <a:t>Позивање, довођење малољетника и достављање одлука и писмена </a:t>
            </a:r>
            <a:r>
              <a:rPr lang="sr-Latn-CS" sz="1400" dirty="0">
                <a:solidFill>
                  <a:schemeClr val="tx1"/>
                </a:solidFill>
              </a:rPr>
              <a:t>(</a:t>
            </a:r>
            <a:r>
              <a:rPr lang="sr-Latn-CS" sz="1400" dirty="0" err="1">
                <a:solidFill>
                  <a:schemeClr val="tx1"/>
                </a:solidFill>
              </a:rPr>
              <a:t>члан</a:t>
            </a:r>
            <a:r>
              <a:rPr lang="sr-Latn-CS" sz="1400" dirty="0">
                <a:solidFill>
                  <a:schemeClr val="tx1"/>
                </a:solidFill>
              </a:rPr>
              <a:t> </a:t>
            </a:r>
            <a:r>
              <a:rPr lang="sr-Cyrl-BA" sz="1400" dirty="0" smtClean="0">
                <a:solidFill>
                  <a:schemeClr val="tx1"/>
                </a:solidFill>
              </a:rPr>
              <a:t>84</a:t>
            </a:r>
            <a:r>
              <a:rPr lang="sr-Latn-CS" sz="1400" dirty="0" smtClean="0">
                <a:solidFill>
                  <a:schemeClr val="tx1"/>
                </a:solidFill>
              </a:rPr>
              <a:t>.);</a:t>
            </a:r>
            <a:endParaRPr lang="sr-Cyrl-BA" sz="14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sr-Cyrl-BA" sz="1400" dirty="0" smtClean="0">
                <a:solidFill>
                  <a:schemeClr val="tx1"/>
                </a:solidFill>
              </a:rPr>
              <a:t>Искључење јавности </a:t>
            </a:r>
            <a:r>
              <a:rPr lang="sr-Latn-CS" sz="1400" dirty="0">
                <a:solidFill>
                  <a:schemeClr val="tx1"/>
                </a:solidFill>
              </a:rPr>
              <a:t>(</a:t>
            </a:r>
            <a:r>
              <a:rPr lang="sr-Latn-CS" sz="1400" dirty="0" err="1">
                <a:solidFill>
                  <a:schemeClr val="tx1"/>
                </a:solidFill>
              </a:rPr>
              <a:t>члан</a:t>
            </a:r>
            <a:r>
              <a:rPr lang="sr-Latn-CS" sz="1400" dirty="0">
                <a:solidFill>
                  <a:schemeClr val="tx1"/>
                </a:solidFill>
              </a:rPr>
              <a:t> </a:t>
            </a:r>
            <a:r>
              <a:rPr lang="sr-Cyrl-BA" sz="1400" dirty="0" smtClean="0">
                <a:solidFill>
                  <a:schemeClr val="tx1"/>
                </a:solidFill>
              </a:rPr>
              <a:t>85</a:t>
            </a:r>
            <a:r>
              <a:rPr lang="sr-Latn-CS" sz="1400" dirty="0" smtClean="0">
                <a:solidFill>
                  <a:schemeClr val="tx1"/>
                </a:solidFill>
              </a:rPr>
              <a:t>.);</a:t>
            </a:r>
            <a:endParaRPr lang="sr-Cyrl-BA" sz="14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sr-Cyrl-BA" sz="1400" dirty="0" smtClean="0">
                <a:solidFill>
                  <a:schemeClr val="tx1"/>
                </a:solidFill>
              </a:rPr>
              <a:t>Дужност хитног поступања </a:t>
            </a:r>
            <a:r>
              <a:rPr lang="sr-Latn-CS" sz="1400" dirty="0">
                <a:solidFill>
                  <a:schemeClr val="tx1"/>
                </a:solidFill>
              </a:rPr>
              <a:t>(</a:t>
            </a:r>
            <a:r>
              <a:rPr lang="sr-Latn-CS" sz="1400" dirty="0" err="1">
                <a:solidFill>
                  <a:schemeClr val="tx1"/>
                </a:solidFill>
              </a:rPr>
              <a:t>члан</a:t>
            </a:r>
            <a:r>
              <a:rPr lang="sr-Latn-CS" sz="1400" dirty="0">
                <a:solidFill>
                  <a:schemeClr val="tx1"/>
                </a:solidFill>
              </a:rPr>
              <a:t> </a:t>
            </a:r>
            <a:r>
              <a:rPr lang="sr-Cyrl-BA" sz="1400" dirty="0" smtClean="0">
                <a:solidFill>
                  <a:schemeClr val="tx1"/>
                </a:solidFill>
              </a:rPr>
              <a:t>86</a:t>
            </a:r>
            <a:r>
              <a:rPr lang="sr-Latn-CS" sz="1400" dirty="0" smtClean="0">
                <a:solidFill>
                  <a:schemeClr val="tx1"/>
                </a:solidFill>
              </a:rPr>
              <a:t>.);</a:t>
            </a:r>
            <a:endParaRPr lang="sr-Latn-CS" sz="1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С</a:t>
            </a:r>
            <a:r>
              <a:rPr lang="sr-Latn-CS" sz="1400" dirty="0" err="1" smtClean="0">
                <a:solidFill>
                  <a:schemeClr val="tx1"/>
                </a:solidFill>
              </a:rPr>
              <a:t>анкције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према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малољетницим</a:t>
            </a:r>
            <a:r>
              <a:rPr lang="sr-Cyrl-BA" sz="1400" dirty="0" smtClean="0">
                <a:solidFill>
                  <a:schemeClr val="tx1"/>
                </a:solidFill>
              </a:rPr>
              <a:t>а, </a:t>
            </a:r>
            <a:r>
              <a:rPr lang="sr-Cyrl-BA" sz="1400" dirty="0" smtClean="0">
                <a:solidFill>
                  <a:schemeClr val="tx1"/>
                </a:solidFill>
              </a:rPr>
              <a:t>Врсте васпитних мјера, </a:t>
            </a:r>
            <a:r>
              <a:rPr lang="sr-Cyrl-BA" sz="1400" dirty="0" smtClean="0">
                <a:solidFill>
                  <a:schemeClr val="tx1"/>
                </a:solidFill>
              </a:rPr>
              <a:t>Сврха васпитних мјера, Услови за изрицање васпитних мјера, Судски укор, Појачан надзор родитеља, усвојиоца или стараоца, Појачан надзор органа старатељства, Обустава извршења и измјена одлуке о васпитној мјери, Извршење васпитних мјера, Изрицање васпитних мјера за прекршаје у стицају </a:t>
            </a:r>
            <a:r>
              <a:rPr lang="sr-Latn-CS" sz="1400" dirty="0">
                <a:solidFill>
                  <a:schemeClr val="tx1"/>
                </a:solidFill>
              </a:rPr>
              <a:t>(</a:t>
            </a:r>
            <a:r>
              <a:rPr lang="sr-Latn-CS" sz="1400" dirty="0" err="1">
                <a:solidFill>
                  <a:schemeClr val="tx1"/>
                </a:solidFill>
              </a:rPr>
              <a:t>члан</a:t>
            </a:r>
            <a:r>
              <a:rPr lang="sr-Latn-CS" sz="1400" dirty="0">
                <a:solidFill>
                  <a:schemeClr val="tx1"/>
                </a:solidFill>
              </a:rPr>
              <a:t> </a:t>
            </a:r>
            <a:r>
              <a:rPr lang="sr-Latn-CS" sz="1400" dirty="0" smtClean="0">
                <a:solidFill>
                  <a:schemeClr val="tx1"/>
                </a:solidFill>
              </a:rPr>
              <a:t>8</a:t>
            </a:r>
            <a:r>
              <a:rPr lang="sr-Cyrl-BA" sz="1400" dirty="0" smtClean="0">
                <a:solidFill>
                  <a:schemeClr val="tx1"/>
                </a:solidFill>
              </a:rPr>
              <a:t>7</a:t>
            </a:r>
            <a:r>
              <a:rPr lang="sr-Latn-CS" sz="1400" dirty="0" smtClean="0">
                <a:solidFill>
                  <a:schemeClr val="tx1"/>
                </a:solidFill>
              </a:rPr>
              <a:t>.</a:t>
            </a:r>
            <a:r>
              <a:rPr lang="sr-Cyrl-BA" sz="1400" dirty="0" smtClean="0">
                <a:solidFill>
                  <a:schemeClr val="tx1"/>
                </a:solidFill>
              </a:rPr>
              <a:t> до 96.</a:t>
            </a:r>
            <a:r>
              <a:rPr lang="sr-Latn-CS" sz="1400" dirty="0" smtClean="0">
                <a:solidFill>
                  <a:schemeClr val="tx1"/>
                </a:solidFill>
              </a:rPr>
              <a:t>);</a:t>
            </a:r>
            <a:endParaRPr lang="sr-Latn-CS" sz="1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sr-Latn-CS" sz="1400" dirty="0" err="1" smtClean="0">
                <a:solidFill>
                  <a:schemeClr val="tx1"/>
                </a:solidFill>
              </a:rPr>
              <a:t>Дејство</a:t>
            </a:r>
            <a:r>
              <a:rPr lang="sr-Latn-CS" sz="1400" dirty="0" smtClean="0">
                <a:solidFill>
                  <a:schemeClr val="tx1"/>
                </a:solidFill>
              </a:rPr>
              <a:t> </a:t>
            </a:r>
            <a:r>
              <a:rPr lang="sr-Latn-CS" sz="1400" dirty="0" err="1" smtClean="0">
                <a:solidFill>
                  <a:schemeClr val="tx1"/>
                </a:solidFill>
              </a:rPr>
              <a:t>пунољетности</a:t>
            </a:r>
            <a:r>
              <a:rPr lang="sr-Latn-CS" sz="1400" dirty="0" smtClean="0">
                <a:solidFill>
                  <a:schemeClr val="tx1"/>
                </a:solidFill>
              </a:rPr>
              <a:t> (</a:t>
            </a:r>
            <a:r>
              <a:rPr lang="sr-Latn-CS" sz="1400" dirty="0" err="1" smtClean="0">
                <a:solidFill>
                  <a:schemeClr val="tx1"/>
                </a:solidFill>
              </a:rPr>
              <a:t>члан</a:t>
            </a:r>
            <a:r>
              <a:rPr lang="sr-Latn-CS" sz="1400" dirty="0" smtClean="0">
                <a:solidFill>
                  <a:schemeClr val="tx1"/>
                </a:solidFill>
              </a:rPr>
              <a:t> 97.);</a:t>
            </a:r>
          </a:p>
          <a:p>
            <a:pPr algn="just">
              <a:spcBef>
                <a:spcPts val="0"/>
              </a:spcBef>
            </a:pPr>
            <a:r>
              <a:rPr lang="sr-Cyrl-CS" sz="1400" dirty="0" smtClean="0">
                <a:solidFill>
                  <a:schemeClr val="tx1"/>
                </a:solidFill>
              </a:rPr>
              <a:t>Евиденција о изреченим васпитним </a:t>
            </a:r>
            <a:r>
              <a:rPr lang="sr-Cyrl-CS" sz="1400" dirty="0" err="1" smtClean="0">
                <a:solidFill>
                  <a:schemeClr val="tx1"/>
                </a:solidFill>
              </a:rPr>
              <a:t>мјерама</a:t>
            </a:r>
            <a:r>
              <a:rPr lang="sr-Latn-CS" sz="1400" dirty="0" smtClean="0">
                <a:solidFill>
                  <a:schemeClr val="tx1"/>
                </a:solidFill>
              </a:rPr>
              <a:t> (</a:t>
            </a:r>
            <a:r>
              <a:rPr lang="sr-Latn-CS" sz="1400" dirty="0" err="1" smtClean="0">
                <a:solidFill>
                  <a:schemeClr val="tx1"/>
                </a:solidFill>
              </a:rPr>
              <a:t>члан</a:t>
            </a:r>
            <a:r>
              <a:rPr lang="sr-Latn-CS" sz="1400" dirty="0" smtClean="0">
                <a:solidFill>
                  <a:schemeClr val="tx1"/>
                </a:solidFill>
              </a:rPr>
              <a:t> 98.).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8903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sr-Cyrl-BA" sz="2400" b="1" dirty="0" smtClean="0"/>
              <a:t>Законски оквир у Републици Српској</a:t>
            </a:r>
            <a:endParaRPr lang="en-US" sz="2400" b="1" dirty="0" smtClean="0"/>
          </a:p>
        </p:txBody>
      </p:sp>
      <p:sp>
        <p:nvSpPr>
          <p:cNvPr id="33795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349250" y="1752600"/>
            <a:ext cx="8553450" cy="48101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	</a:t>
            </a:r>
            <a:r>
              <a:rPr lang="sr-Latn-CS" sz="1600" dirty="0" err="1" smtClean="0">
                <a:solidFill>
                  <a:schemeClr val="tx1"/>
                </a:solidFill>
              </a:rPr>
              <a:t>Прекршајни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поступак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према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малољетницима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Cyrl-BA" sz="1600" dirty="0" smtClean="0">
                <a:solidFill>
                  <a:schemeClr val="tx1"/>
                </a:solidFill>
              </a:rPr>
              <a:t>у Републици Српској </a:t>
            </a:r>
            <a:r>
              <a:rPr lang="sr-Latn-CS" sz="1600" dirty="0" err="1" smtClean="0">
                <a:solidFill>
                  <a:schemeClr val="tx1"/>
                </a:solidFill>
              </a:rPr>
              <a:t>води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према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посебној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процедури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прописаној</a:t>
            </a:r>
            <a:r>
              <a:rPr lang="sr-Latn-CS" sz="1600" dirty="0" smtClean="0">
                <a:solidFill>
                  <a:schemeClr val="tx1"/>
                </a:solidFill>
              </a:rPr>
              <a:t> у </a:t>
            </a:r>
            <a:r>
              <a:rPr lang="sr-Latn-CS" sz="1600" dirty="0" err="1" smtClean="0">
                <a:solidFill>
                  <a:schemeClr val="tx1"/>
                </a:solidFill>
              </a:rPr>
              <a:t>самом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Закону</a:t>
            </a:r>
            <a:r>
              <a:rPr lang="sr-Latn-CS" sz="1600" dirty="0" smtClean="0">
                <a:solidFill>
                  <a:schemeClr val="tx1"/>
                </a:solidFill>
              </a:rPr>
              <a:t> о </a:t>
            </a:r>
            <a:r>
              <a:rPr lang="sr-Latn-CS" sz="1600" dirty="0" err="1" smtClean="0">
                <a:solidFill>
                  <a:schemeClr val="tx1"/>
                </a:solidFill>
              </a:rPr>
              <a:t>прекршајима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Републике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Српске</a:t>
            </a:r>
            <a:r>
              <a:rPr lang="sr-Latn-CS" sz="1600" dirty="0" smtClean="0">
                <a:solidFill>
                  <a:schemeClr val="tx1"/>
                </a:solidFill>
              </a:rPr>
              <a:t> (</a:t>
            </a:r>
            <a:r>
              <a:rPr lang="sr-Latn-CS" sz="1600" dirty="0" err="1" smtClean="0">
                <a:solidFill>
                  <a:schemeClr val="tx1"/>
                </a:solidFill>
              </a:rPr>
              <a:t>одредбе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поглавља</a:t>
            </a:r>
            <a:r>
              <a:rPr lang="sr-Latn-CS" sz="1600" dirty="0" smtClean="0">
                <a:solidFill>
                  <a:schemeClr val="tx1"/>
                </a:solidFill>
              </a:rPr>
              <a:t> VI </a:t>
            </a:r>
            <a:r>
              <a:rPr lang="sr-Latn-CS" sz="1600" dirty="0" err="1" smtClean="0">
                <a:solidFill>
                  <a:schemeClr val="tx1"/>
                </a:solidFill>
              </a:rPr>
              <a:t>Закона</a:t>
            </a:r>
            <a:r>
              <a:rPr lang="sr-Latn-CS" sz="1600" dirty="0" smtClean="0">
                <a:solidFill>
                  <a:schemeClr val="tx1"/>
                </a:solidFill>
              </a:rPr>
              <a:t> о </a:t>
            </a:r>
            <a:r>
              <a:rPr lang="sr-Latn-CS" sz="1600" dirty="0" err="1" smtClean="0">
                <a:solidFill>
                  <a:schemeClr val="tx1"/>
                </a:solidFill>
              </a:rPr>
              <a:t>прекршајима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Републике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Српске</a:t>
            </a:r>
            <a:r>
              <a:rPr lang="sr-Latn-CS" sz="1600" dirty="0" smtClean="0">
                <a:solidFill>
                  <a:schemeClr val="tx1"/>
                </a:solidFill>
              </a:rPr>
              <a:t>), </a:t>
            </a:r>
            <a:r>
              <a:rPr lang="sr-Latn-CS" sz="1600" dirty="0" err="1" smtClean="0">
                <a:solidFill>
                  <a:schemeClr val="tx1"/>
                </a:solidFill>
              </a:rPr>
              <a:t>док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се</a:t>
            </a:r>
            <a:r>
              <a:rPr lang="sr-Latn-CS" sz="1600" dirty="0" smtClean="0">
                <a:solidFill>
                  <a:schemeClr val="tx1"/>
                </a:solidFill>
              </a:rPr>
              <a:t> о</a:t>
            </a:r>
            <a:r>
              <a:rPr lang="en-US" sz="1600" dirty="0" err="1" smtClean="0">
                <a:solidFill>
                  <a:schemeClr val="tx1"/>
                </a:solidFill>
              </a:rPr>
              <a:t>дредбе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општег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дијела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закона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примјењују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према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малољетним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починиоцима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прекршаја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уколико</a:t>
            </a:r>
            <a:r>
              <a:rPr lang="en-US" sz="1600" dirty="0" smtClean="0">
                <a:solidFill>
                  <a:schemeClr val="tx1"/>
                </a:solidFill>
              </a:rPr>
              <a:t> у </a:t>
            </a:r>
            <a:r>
              <a:rPr lang="sr-Latn-CS" sz="1600" dirty="0" err="1" smtClean="0">
                <a:solidFill>
                  <a:schemeClr val="tx1"/>
                </a:solidFill>
              </a:rPr>
              <a:t>посебном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поглављу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није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другачије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одређено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endParaRPr lang="sr-Latn-CS" sz="16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	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	</a:t>
            </a:r>
            <a:r>
              <a:rPr lang="sr-Latn-CS" sz="1600" dirty="0" err="1" smtClean="0">
                <a:solidFill>
                  <a:schemeClr val="tx1"/>
                </a:solidFill>
              </a:rPr>
              <a:t>Закон</a:t>
            </a:r>
            <a:r>
              <a:rPr lang="sr-Latn-CS" sz="1600" dirty="0" smtClean="0">
                <a:solidFill>
                  <a:schemeClr val="tx1"/>
                </a:solidFill>
              </a:rPr>
              <a:t> о </a:t>
            </a:r>
            <a:r>
              <a:rPr lang="sr-Latn-CS" sz="1600" dirty="0" err="1" smtClean="0">
                <a:solidFill>
                  <a:schemeClr val="tx1"/>
                </a:solidFill>
              </a:rPr>
              <a:t>заштити</a:t>
            </a:r>
            <a:r>
              <a:rPr lang="sr-Latn-CS" sz="1600" dirty="0" smtClean="0">
                <a:solidFill>
                  <a:schemeClr val="tx1"/>
                </a:solidFill>
              </a:rPr>
              <a:t> и </a:t>
            </a:r>
            <a:r>
              <a:rPr lang="sr-Latn-CS" sz="1600" dirty="0" err="1" smtClean="0">
                <a:solidFill>
                  <a:schemeClr val="tx1"/>
                </a:solidFill>
              </a:rPr>
              <a:t>поступању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дјецом</a:t>
            </a:r>
            <a:r>
              <a:rPr lang="sr-Latn-CS" sz="1600" dirty="0" smtClean="0">
                <a:solidFill>
                  <a:schemeClr val="tx1"/>
                </a:solidFill>
              </a:rPr>
              <a:t> и </a:t>
            </a:r>
            <a:r>
              <a:rPr lang="sr-Latn-CS" sz="1600" dirty="0" err="1" smtClean="0">
                <a:solidFill>
                  <a:schemeClr val="tx1"/>
                </a:solidFill>
              </a:rPr>
              <a:t>малољетницима</a:t>
            </a:r>
            <a:r>
              <a:rPr lang="sr-Latn-CS" sz="1600" dirty="0" smtClean="0">
                <a:solidFill>
                  <a:schemeClr val="tx1"/>
                </a:solidFill>
              </a:rPr>
              <a:t> у </a:t>
            </a:r>
            <a:r>
              <a:rPr lang="sr-Latn-CS" sz="1600" dirty="0" err="1" smtClean="0">
                <a:solidFill>
                  <a:schemeClr val="tx1"/>
                </a:solidFill>
              </a:rPr>
              <a:t>крив</a:t>
            </a:r>
            <a:r>
              <a:rPr lang="sr-Cyrl-CS" sz="1600" dirty="0" smtClean="0">
                <a:solidFill>
                  <a:schemeClr val="tx1"/>
                </a:solidFill>
              </a:rPr>
              <a:t>и</a:t>
            </a:r>
            <a:r>
              <a:rPr lang="sr-Latn-CS" sz="1600" dirty="0" err="1" smtClean="0">
                <a:solidFill>
                  <a:schemeClr val="tx1"/>
                </a:solidFill>
              </a:rPr>
              <a:t>чном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поступку</a:t>
            </a:r>
            <a:r>
              <a:rPr lang="sr-Latn-CS" sz="1600" dirty="0" smtClean="0">
                <a:solidFill>
                  <a:schemeClr val="tx1"/>
                </a:solidFill>
              </a:rPr>
              <a:t> (</a:t>
            </a:r>
            <a:r>
              <a:rPr lang="sr-Latn-CS" sz="1600" dirty="0" err="1" smtClean="0">
                <a:solidFill>
                  <a:schemeClr val="tx1"/>
                </a:solidFill>
              </a:rPr>
              <a:t>Службени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гласник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Републике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Српске</a:t>
            </a:r>
            <a:r>
              <a:rPr lang="sr-Latn-CS" sz="1600" dirty="0" smtClean="0">
                <a:solidFill>
                  <a:schemeClr val="tx1"/>
                </a:solidFill>
              </a:rPr>
              <a:t>, бр.13/10 и 61/13) </a:t>
            </a:r>
            <a:r>
              <a:rPr lang="sr-Latn-CS" sz="1600" dirty="0" err="1" smtClean="0">
                <a:solidFill>
                  <a:schemeClr val="tx1"/>
                </a:solidFill>
              </a:rPr>
              <a:t>не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примјењује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на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малољетне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почин</a:t>
            </a:r>
            <a:r>
              <a:rPr lang="sr-Cyrl-BA" sz="1600" dirty="0" smtClean="0">
                <a:solidFill>
                  <a:schemeClr val="tx1"/>
                </a:solidFill>
              </a:rPr>
              <a:t>и</a:t>
            </a:r>
            <a:r>
              <a:rPr lang="sr-Latn-CS" sz="1600" dirty="0" err="1" smtClean="0">
                <a:solidFill>
                  <a:schemeClr val="tx1"/>
                </a:solidFill>
              </a:rPr>
              <a:t>оце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прекршаја</a:t>
            </a:r>
            <a:r>
              <a:rPr lang="sr-Latn-CS" sz="1600" dirty="0" smtClean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	</a:t>
            </a:r>
            <a:r>
              <a:rPr lang="sr-Cyrl-BA" sz="1600" dirty="0" smtClean="0">
                <a:solidFill>
                  <a:schemeClr val="tx1"/>
                </a:solidFill>
              </a:rPr>
              <a:t>Правилник о примјени мјере полицијског </a:t>
            </a:r>
            <a:r>
              <a:rPr lang="sr-Cyrl-BA" sz="1600" dirty="0" err="1" smtClean="0">
                <a:solidFill>
                  <a:schemeClr val="tx1"/>
                </a:solidFill>
              </a:rPr>
              <a:t>уопозорења</a:t>
            </a:r>
            <a:r>
              <a:rPr lang="sr-Cyrl-BA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smtClean="0">
                <a:solidFill>
                  <a:schemeClr val="tx1"/>
                </a:solidFill>
              </a:rPr>
              <a:t>(Службени </a:t>
            </a:r>
            <a:r>
              <a:rPr lang="sr-Cyrl-CS" sz="1600" dirty="0" smtClean="0">
                <a:solidFill>
                  <a:schemeClr val="tx1"/>
                </a:solidFill>
              </a:rPr>
              <a:t>гласник Републике Српске, </a:t>
            </a:r>
            <a:r>
              <a:rPr lang="sr-Cyrl-CS" sz="1600" dirty="0" smtClean="0">
                <a:solidFill>
                  <a:schemeClr val="tx1"/>
                </a:solidFill>
              </a:rPr>
              <a:t>бр</a:t>
            </a:r>
            <a:r>
              <a:rPr lang="bs-Latn-BA" sz="1600" dirty="0" smtClean="0">
                <a:solidFill>
                  <a:schemeClr val="tx1"/>
                </a:solidFill>
              </a:rPr>
              <a:t>.32</a:t>
            </a:r>
            <a:r>
              <a:rPr lang="sr-Cyrl-CS" sz="1600" dirty="0" smtClean="0">
                <a:solidFill>
                  <a:schemeClr val="tx1"/>
                </a:solidFill>
              </a:rPr>
              <a:t>/17)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endParaRPr lang="sr-Cyrl-CS" sz="16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r>
              <a:rPr lang="sr-Latn-CS" sz="1600" dirty="0">
                <a:solidFill>
                  <a:schemeClr val="tx1"/>
                </a:solidFill>
              </a:rPr>
              <a:t>	</a:t>
            </a:r>
            <a:r>
              <a:rPr lang="sr-Latn-CS" sz="1600" dirty="0" smtClean="0">
                <a:solidFill>
                  <a:schemeClr val="tx1"/>
                </a:solidFill>
              </a:rPr>
              <a:t>	</a:t>
            </a:r>
            <a:r>
              <a:rPr lang="sr-Cyrl-BA" sz="1600" dirty="0" smtClean="0">
                <a:solidFill>
                  <a:schemeClr val="tx1"/>
                </a:solidFill>
              </a:rPr>
              <a:t>Упутство о начину вођења евиденције о изреченим васпитним мјерама </a:t>
            </a:r>
            <a:r>
              <a:rPr lang="sr-Cyrl-CS" sz="1600" dirty="0" smtClean="0">
                <a:solidFill>
                  <a:schemeClr val="tx1"/>
                </a:solidFill>
              </a:rPr>
              <a:t>(Службени </a:t>
            </a:r>
            <a:r>
              <a:rPr lang="sr-Cyrl-CS" sz="1600" dirty="0">
                <a:solidFill>
                  <a:schemeClr val="tx1"/>
                </a:solidFill>
              </a:rPr>
              <a:t>гласник Републике Српске, бр</a:t>
            </a:r>
            <a:r>
              <a:rPr lang="bs-Latn-BA" sz="1600" dirty="0" smtClean="0">
                <a:solidFill>
                  <a:schemeClr val="tx1"/>
                </a:solidFill>
              </a:rPr>
              <a:t>.13</a:t>
            </a:r>
            <a:r>
              <a:rPr lang="sr-Cyrl-CS" sz="1600" dirty="0" smtClean="0">
                <a:solidFill>
                  <a:schemeClr val="tx1"/>
                </a:solidFill>
              </a:rPr>
              <a:t>/1</a:t>
            </a:r>
            <a:r>
              <a:rPr lang="bs-Latn-BA" sz="1600" dirty="0" smtClean="0">
                <a:solidFill>
                  <a:schemeClr val="tx1"/>
                </a:solidFill>
              </a:rPr>
              <a:t>5</a:t>
            </a:r>
            <a:r>
              <a:rPr lang="sr-Cyrl-CS" sz="1600" dirty="0" smtClean="0">
                <a:solidFill>
                  <a:schemeClr val="tx1"/>
                </a:solidFill>
              </a:rPr>
              <a:t>)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endParaRPr lang="sr-Cyrl-CS" sz="1600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</a:t>
            </a:r>
            <a:endParaRPr lang="sr-Cyrl-CS" sz="16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	</a:t>
            </a:r>
            <a:r>
              <a:rPr lang="sr-Latn-CS" sz="1600" dirty="0" err="1" smtClean="0">
                <a:solidFill>
                  <a:schemeClr val="tx1"/>
                </a:solidFill>
              </a:rPr>
              <a:t>Регистар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новчаних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казни</a:t>
            </a:r>
            <a:r>
              <a:rPr lang="sr-Latn-CS" sz="1600" dirty="0" smtClean="0">
                <a:solidFill>
                  <a:schemeClr val="tx1"/>
                </a:solidFill>
              </a:rPr>
              <a:t> и </a:t>
            </a:r>
            <a:r>
              <a:rPr lang="sr-Latn-CS" sz="1600" dirty="0" err="1" smtClean="0">
                <a:solidFill>
                  <a:schemeClr val="tx1"/>
                </a:solidFill>
              </a:rPr>
              <a:t>прекршајних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евиденција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Cyrl-BA" sz="1600" dirty="0" smtClean="0">
                <a:solidFill>
                  <a:schemeClr val="tx1"/>
                </a:solidFill>
              </a:rPr>
              <a:t>(РНК/РОФ) </a:t>
            </a:r>
            <a:r>
              <a:rPr lang="sr-Latn-CS" sz="1600" dirty="0" err="1" smtClean="0">
                <a:solidFill>
                  <a:schemeClr val="tx1"/>
                </a:solidFill>
              </a:rPr>
              <a:t>се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не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односи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на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малољетне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почин</a:t>
            </a:r>
            <a:r>
              <a:rPr lang="sr-Cyrl-CS" sz="1600" dirty="0" smtClean="0">
                <a:solidFill>
                  <a:schemeClr val="tx1"/>
                </a:solidFill>
              </a:rPr>
              <a:t>и</a:t>
            </a:r>
            <a:r>
              <a:rPr lang="sr-Latn-CS" sz="1600" dirty="0" err="1" smtClean="0">
                <a:solidFill>
                  <a:schemeClr val="tx1"/>
                </a:solidFill>
              </a:rPr>
              <a:t>оце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прекршаја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smtClean="0">
                <a:solidFill>
                  <a:schemeClr val="tx1"/>
                </a:solidFill>
              </a:rPr>
              <a:t>и исти </a:t>
            </a:r>
            <a:r>
              <a:rPr lang="sr-Latn-CS" sz="1600" dirty="0" err="1" smtClean="0">
                <a:solidFill>
                  <a:schemeClr val="tx1"/>
                </a:solidFill>
              </a:rPr>
              <a:t>се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не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евидентирају</a:t>
            </a:r>
            <a:r>
              <a:rPr lang="sr-Latn-CS" sz="1600" dirty="0" smtClean="0">
                <a:solidFill>
                  <a:schemeClr val="tx1"/>
                </a:solidFill>
              </a:rPr>
              <a:t> у </a:t>
            </a:r>
            <a:r>
              <a:rPr lang="sr-Latn-CS" sz="1600" dirty="0" err="1" smtClean="0">
                <a:solidFill>
                  <a:schemeClr val="tx1"/>
                </a:solidFill>
              </a:rPr>
              <a:t>регистар</a:t>
            </a:r>
            <a:r>
              <a:rPr lang="sr-Latn-CS" sz="1600" dirty="0" smtClean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	</a:t>
            </a:r>
            <a:endParaRPr lang="sr-Cyrl-C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732"/>
            <a:ext cx="9144000" cy="68436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Карактеристике прекршајног поступка према малољетницима</a:t>
            </a:r>
            <a:endParaRPr lang="en-US" sz="2400" b="1" dirty="0" smtClean="0"/>
          </a:p>
        </p:txBody>
      </p:sp>
      <p:sp>
        <p:nvSpPr>
          <p:cNvPr id="34819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22759"/>
            <a:ext cx="9010186" cy="5734519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400" dirty="0" smtClean="0">
                <a:solidFill>
                  <a:schemeClr val="tx1"/>
                </a:solidFill>
              </a:rPr>
              <a:t>		</a:t>
            </a:r>
            <a:r>
              <a:rPr lang="sr-Cyrl-CS" sz="1400" b="1" dirty="0" smtClean="0">
                <a:solidFill>
                  <a:schemeClr val="tx1"/>
                </a:solidFill>
              </a:rPr>
              <a:t>Прекршајни </a:t>
            </a:r>
            <a:r>
              <a:rPr lang="sr-Cyrl-CS" sz="1400" b="1" dirty="0" smtClean="0">
                <a:solidFill>
                  <a:schemeClr val="tx1"/>
                </a:solidFill>
              </a:rPr>
              <a:t>поступак је </a:t>
            </a:r>
            <a:r>
              <a:rPr lang="sr-Cyrl-CS" sz="1400" b="1" dirty="0" smtClean="0">
                <a:solidFill>
                  <a:schemeClr val="tx1"/>
                </a:solidFill>
              </a:rPr>
              <a:t>детаљан</a:t>
            </a:r>
            <a:r>
              <a:rPr lang="sr-Cyrl-CS" sz="1400" dirty="0" smtClean="0">
                <a:solidFill>
                  <a:schemeClr val="tx1"/>
                </a:solidFill>
              </a:rPr>
              <a:t>-Прекршајни </a:t>
            </a:r>
            <a:r>
              <a:rPr lang="sr-Cyrl-CS" sz="1400" dirty="0" smtClean="0">
                <a:solidFill>
                  <a:schemeClr val="tx1"/>
                </a:solidFill>
              </a:rPr>
              <a:t>поступак према </a:t>
            </a:r>
            <a:r>
              <a:rPr lang="sr-Cyrl-CS" sz="1400" dirty="0" err="1" smtClean="0">
                <a:solidFill>
                  <a:schemeClr val="tx1"/>
                </a:solidFill>
              </a:rPr>
              <a:t>малољетницима</a:t>
            </a:r>
            <a:r>
              <a:rPr lang="sr-Cyrl-CS" sz="1400" dirty="0" smtClean="0">
                <a:solidFill>
                  <a:schemeClr val="tx1"/>
                </a:solidFill>
              </a:rPr>
              <a:t> </a:t>
            </a:r>
            <a:r>
              <a:rPr lang="sr-Cyrl-CS" sz="1400" dirty="0" smtClean="0">
                <a:solidFill>
                  <a:schemeClr val="tx1"/>
                </a:solidFill>
              </a:rPr>
              <a:t>покреће се </a:t>
            </a:r>
            <a:r>
              <a:rPr lang="sr-Cyrl-CS" sz="1400" dirty="0" err="1" smtClean="0">
                <a:solidFill>
                  <a:schemeClr val="tx1"/>
                </a:solidFill>
              </a:rPr>
              <a:t>Захтјевом</a:t>
            </a:r>
            <a:r>
              <a:rPr lang="sr-Cyrl-CS" sz="1400" dirty="0" smtClean="0">
                <a:solidFill>
                  <a:schemeClr val="tx1"/>
                </a:solidFill>
              </a:rPr>
              <a:t> за покретање прекршајног </a:t>
            </a:r>
            <a:r>
              <a:rPr lang="sr-Cyrl-CS" sz="1400" dirty="0" smtClean="0">
                <a:solidFill>
                  <a:schemeClr val="tx1"/>
                </a:solidFill>
              </a:rPr>
              <a:t>поступка и </a:t>
            </a:r>
            <a:r>
              <a:rPr lang="sr-Cyrl-CS" sz="1400" dirty="0" smtClean="0">
                <a:solidFill>
                  <a:schemeClr val="tx1"/>
                </a:solidFill>
              </a:rPr>
              <a:t>води се по редовној процедури, док је скраћена процедура издавање прекршајног </a:t>
            </a:r>
            <a:r>
              <a:rPr lang="sr-Cyrl-CS" sz="1400" dirty="0" smtClean="0">
                <a:solidFill>
                  <a:schemeClr val="tx1"/>
                </a:solidFill>
              </a:rPr>
              <a:t>налога </a:t>
            </a:r>
            <a:r>
              <a:rPr lang="sr-Cyrl-CS" sz="1400" dirty="0" err="1" smtClean="0">
                <a:solidFill>
                  <a:schemeClr val="tx1"/>
                </a:solidFill>
              </a:rPr>
              <a:t>малољетницима</a:t>
            </a:r>
            <a:r>
              <a:rPr lang="sr-Cyrl-CS" sz="1400" dirty="0" smtClean="0">
                <a:solidFill>
                  <a:schemeClr val="tx1"/>
                </a:solidFill>
              </a:rPr>
              <a:t>, као други начин покретања прекршајног поступка искључена.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400" dirty="0" smtClean="0">
                <a:solidFill>
                  <a:schemeClr val="tx1"/>
                </a:solidFill>
              </a:rPr>
              <a:t>		</a:t>
            </a:r>
            <a:r>
              <a:rPr lang="sr-Latn-CS" sz="1400" b="1" dirty="0" err="1" smtClean="0">
                <a:solidFill>
                  <a:schemeClr val="tx1"/>
                </a:solidFill>
              </a:rPr>
              <a:t>Посебна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знања</a:t>
            </a:r>
            <a:r>
              <a:rPr lang="sr-Cyrl-CS" sz="1400" dirty="0" smtClean="0">
                <a:solidFill>
                  <a:schemeClr val="tx1"/>
                </a:solidFill>
              </a:rPr>
              <a:t>-Судије</a:t>
            </a:r>
            <a:r>
              <a:rPr lang="sr-Cyrl-CS" sz="1400" dirty="0">
                <a:solidFill>
                  <a:schemeClr val="tx1"/>
                </a:solidFill>
              </a:rPr>
              <a:t>, адвокати браниоци и полицијски службеници који поступају у прекршајним предметима према </a:t>
            </a:r>
            <a:r>
              <a:rPr lang="sr-Cyrl-CS" sz="1400" dirty="0" err="1">
                <a:solidFill>
                  <a:schemeClr val="tx1"/>
                </a:solidFill>
              </a:rPr>
              <a:t>малољетницима</a:t>
            </a:r>
            <a:r>
              <a:rPr lang="sr-Cyrl-CS" sz="1400" dirty="0">
                <a:solidFill>
                  <a:schemeClr val="tx1"/>
                </a:solidFill>
              </a:rPr>
              <a:t> морају имати изражену склоност за васпитање, потребе и интересе младих и посебна знања из области права </a:t>
            </a:r>
            <a:r>
              <a:rPr lang="sr-Cyrl-CS" sz="1400" dirty="0" err="1">
                <a:solidFill>
                  <a:schemeClr val="tx1"/>
                </a:solidFill>
              </a:rPr>
              <a:t>дјетета</a:t>
            </a:r>
            <a:r>
              <a:rPr lang="sr-Cyrl-CS" sz="1400" dirty="0">
                <a:solidFill>
                  <a:schemeClr val="tx1"/>
                </a:solidFill>
              </a:rPr>
              <a:t> и </a:t>
            </a:r>
            <a:r>
              <a:rPr lang="sr-Cyrl-CS" sz="1400" dirty="0" err="1">
                <a:solidFill>
                  <a:schemeClr val="tx1"/>
                </a:solidFill>
              </a:rPr>
              <a:t>преступништва</a:t>
            </a:r>
            <a:r>
              <a:rPr lang="sr-Cyrl-CS" sz="1400" dirty="0">
                <a:solidFill>
                  <a:schemeClr val="tx1"/>
                </a:solidFill>
              </a:rPr>
              <a:t> младих. О стицању посебних знања и континуираном стручном оспособљавању и усавршавању судија који поступају у прекршајним предметима према </a:t>
            </a:r>
            <a:r>
              <a:rPr lang="sr-Cyrl-CS" sz="1400" dirty="0" err="1">
                <a:solidFill>
                  <a:schemeClr val="tx1"/>
                </a:solidFill>
              </a:rPr>
              <a:t>малољетницима</a:t>
            </a:r>
            <a:r>
              <a:rPr lang="sr-Cyrl-CS" sz="1400" dirty="0">
                <a:solidFill>
                  <a:schemeClr val="tx1"/>
                </a:solidFill>
              </a:rPr>
              <a:t> из области </a:t>
            </a:r>
            <a:r>
              <a:rPr lang="sr-Cyrl-CS" sz="1400" dirty="0" err="1">
                <a:solidFill>
                  <a:schemeClr val="tx1"/>
                </a:solidFill>
              </a:rPr>
              <a:t>дјечјих</a:t>
            </a:r>
            <a:r>
              <a:rPr lang="sr-Cyrl-CS" sz="1400" dirty="0">
                <a:solidFill>
                  <a:schemeClr val="tx1"/>
                </a:solidFill>
              </a:rPr>
              <a:t> права и </a:t>
            </a:r>
            <a:r>
              <a:rPr lang="sr-Cyrl-CS" sz="1400" dirty="0" err="1">
                <a:solidFill>
                  <a:schemeClr val="tx1"/>
                </a:solidFill>
              </a:rPr>
              <a:t>преступништва</a:t>
            </a:r>
            <a:r>
              <a:rPr lang="sr-Cyrl-CS" sz="1400" dirty="0">
                <a:solidFill>
                  <a:schemeClr val="tx1"/>
                </a:solidFill>
              </a:rPr>
              <a:t> младих, брине се </a:t>
            </a:r>
            <a:r>
              <a:rPr lang="sr-Cyrl-CS" sz="1400" dirty="0" smtClean="0">
                <a:solidFill>
                  <a:schemeClr val="tx1"/>
                </a:solidFill>
              </a:rPr>
              <a:t>ЦЕСТ РС, </a:t>
            </a:r>
            <a:r>
              <a:rPr lang="sr-Cyrl-CS" sz="1400" dirty="0">
                <a:solidFill>
                  <a:schemeClr val="tx1"/>
                </a:solidFill>
              </a:rPr>
              <a:t>који </a:t>
            </a:r>
            <a:r>
              <a:rPr lang="sr-Cyrl-CS" sz="1400" dirty="0" err="1">
                <a:solidFill>
                  <a:schemeClr val="tx1"/>
                </a:solidFill>
              </a:rPr>
              <a:t>обезбјеђује</a:t>
            </a:r>
            <a:r>
              <a:rPr lang="sr-Cyrl-CS" sz="1400" dirty="0">
                <a:solidFill>
                  <a:schemeClr val="tx1"/>
                </a:solidFill>
              </a:rPr>
              <a:t> судијама </a:t>
            </a:r>
            <a:r>
              <a:rPr lang="sr-Cyrl-CS" sz="1400" dirty="0" err="1">
                <a:solidFill>
                  <a:schemeClr val="tx1"/>
                </a:solidFill>
              </a:rPr>
              <a:t>увјерења</a:t>
            </a:r>
            <a:r>
              <a:rPr lang="sr-Cyrl-CS" sz="1400" dirty="0">
                <a:solidFill>
                  <a:schemeClr val="tx1"/>
                </a:solidFill>
              </a:rPr>
              <a:t> или цертификате о стручној оспособљености за обављање послова из области </a:t>
            </a:r>
            <a:r>
              <a:rPr lang="sr-Cyrl-CS" sz="1400" dirty="0" err="1">
                <a:solidFill>
                  <a:schemeClr val="tx1"/>
                </a:solidFill>
              </a:rPr>
              <a:t>преступништва</a:t>
            </a:r>
            <a:r>
              <a:rPr lang="sr-Cyrl-CS" sz="1400" dirty="0">
                <a:solidFill>
                  <a:schemeClr val="tx1"/>
                </a:solidFill>
              </a:rPr>
              <a:t> </a:t>
            </a:r>
            <a:r>
              <a:rPr lang="sr-Cyrl-CS" sz="1400" dirty="0" smtClean="0">
                <a:solidFill>
                  <a:schemeClr val="tx1"/>
                </a:solidFill>
              </a:rPr>
              <a:t>младих.</a:t>
            </a:r>
            <a:r>
              <a:rPr lang="bs-Latn-BA" sz="1400" dirty="0" smtClean="0">
                <a:solidFill>
                  <a:schemeClr val="tx1"/>
                </a:solidFill>
              </a:rPr>
              <a:t> </a:t>
            </a:r>
            <a:r>
              <a:rPr lang="sr-Cyrl-CS" sz="1400" dirty="0" smtClean="0">
                <a:solidFill>
                  <a:schemeClr val="tx1"/>
                </a:solidFill>
              </a:rPr>
              <a:t>Министарство </a:t>
            </a:r>
            <a:r>
              <a:rPr lang="sr-Cyrl-CS" sz="1400" dirty="0">
                <a:solidFill>
                  <a:schemeClr val="tx1"/>
                </a:solidFill>
              </a:rPr>
              <a:t>правде, Министарство здравља и социјалне заштите, Министарство унутрашњих послова и Адвокатска комора Републике Српске брину о стручном усавршавању лица која раде на пословима </a:t>
            </a:r>
            <a:r>
              <a:rPr lang="sr-Cyrl-CS" sz="1400" dirty="0" err="1">
                <a:solidFill>
                  <a:schemeClr val="tx1"/>
                </a:solidFill>
              </a:rPr>
              <a:t>преступништва</a:t>
            </a:r>
            <a:r>
              <a:rPr lang="sr-Cyrl-CS" sz="1400" dirty="0">
                <a:solidFill>
                  <a:schemeClr val="tx1"/>
                </a:solidFill>
              </a:rPr>
              <a:t> младих, полицијских службеника, социјалних радника и адвоката, посредством сарадње са </a:t>
            </a:r>
            <a:r>
              <a:rPr lang="sr-Cyrl-CS" sz="1400" dirty="0" smtClean="0">
                <a:solidFill>
                  <a:schemeClr val="tx1"/>
                </a:solidFill>
              </a:rPr>
              <a:t>ЦЕСТ РС, </a:t>
            </a:r>
            <a:r>
              <a:rPr lang="sr-Cyrl-CS" sz="1400" dirty="0">
                <a:solidFill>
                  <a:schemeClr val="tx1"/>
                </a:solidFill>
              </a:rPr>
              <a:t>научним установама, професионалним удружењима и невладиним организацијама, кроз стручна </a:t>
            </a:r>
            <a:r>
              <a:rPr lang="sr-Cyrl-CS" sz="1400" dirty="0" err="1">
                <a:solidFill>
                  <a:schemeClr val="tx1"/>
                </a:solidFill>
              </a:rPr>
              <a:t>савјетовања</a:t>
            </a:r>
            <a:r>
              <a:rPr lang="sr-Cyrl-CS" sz="1400" dirty="0">
                <a:solidFill>
                  <a:schemeClr val="tx1"/>
                </a:solidFill>
              </a:rPr>
              <a:t>, семинаре, </a:t>
            </a:r>
            <a:r>
              <a:rPr lang="sr-Cyrl-CS" sz="1400" dirty="0" err="1">
                <a:solidFill>
                  <a:schemeClr val="tx1"/>
                </a:solidFill>
              </a:rPr>
              <a:t>провјере</a:t>
            </a:r>
            <a:r>
              <a:rPr lang="sr-Cyrl-CS" sz="1400" dirty="0">
                <a:solidFill>
                  <a:schemeClr val="tx1"/>
                </a:solidFill>
              </a:rPr>
              <a:t> знања и друге облике додатног оспособљавања стручних лица која раде на тим пословима, а </a:t>
            </a:r>
            <a:r>
              <a:rPr lang="sr-Cyrl-CS" sz="1500" dirty="0">
                <a:solidFill>
                  <a:schemeClr val="tx1"/>
                </a:solidFill>
              </a:rPr>
              <a:t>према</a:t>
            </a:r>
            <a:r>
              <a:rPr lang="sr-Cyrl-CS" sz="1400" dirty="0">
                <a:solidFill>
                  <a:schemeClr val="tx1"/>
                </a:solidFill>
              </a:rPr>
              <a:t> Програму едукације који доноси министар правде. Цертификат, односно </a:t>
            </a:r>
            <a:r>
              <a:rPr lang="sr-Cyrl-CS" sz="1400" dirty="0" err="1">
                <a:solidFill>
                  <a:schemeClr val="tx1"/>
                </a:solidFill>
              </a:rPr>
              <a:t>увјерење</a:t>
            </a:r>
            <a:r>
              <a:rPr lang="sr-Cyrl-CS" sz="1400" dirty="0">
                <a:solidFill>
                  <a:schemeClr val="tx1"/>
                </a:solidFill>
              </a:rPr>
              <a:t> о стручној оспособљености судија, полицијских службеника, социјалних радника и адвоката, који су стекли према одредбама Закона о заштити  поступању са </a:t>
            </a:r>
            <a:r>
              <a:rPr lang="sr-Cyrl-CS" sz="1400" dirty="0" err="1">
                <a:solidFill>
                  <a:schemeClr val="tx1"/>
                </a:solidFill>
              </a:rPr>
              <a:t>дјецом</a:t>
            </a:r>
            <a:r>
              <a:rPr lang="sr-Cyrl-CS" sz="1400" dirty="0">
                <a:solidFill>
                  <a:schemeClr val="tx1"/>
                </a:solidFill>
              </a:rPr>
              <a:t> и </a:t>
            </a:r>
            <a:r>
              <a:rPr lang="sr-Cyrl-CS" sz="1400" dirty="0" err="1">
                <a:solidFill>
                  <a:schemeClr val="tx1"/>
                </a:solidFill>
              </a:rPr>
              <a:t>малољетницма</a:t>
            </a:r>
            <a:r>
              <a:rPr lang="sr-Cyrl-CS" sz="1400" dirty="0">
                <a:solidFill>
                  <a:schemeClr val="tx1"/>
                </a:solidFill>
              </a:rPr>
              <a:t> у кривичном поступку,  признаје се и у поступању по одредбама </a:t>
            </a:r>
            <a:r>
              <a:rPr lang="sr-Cyrl-BA" sz="1400" dirty="0" smtClean="0">
                <a:solidFill>
                  <a:schemeClr val="tx1"/>
                </a:solidFill>
              </a:rPr>
              <a:t>Закона о прекршајима Републике Српске.</a:t>
            </a:r>
            <a:endParaRPr lang="en-US" sz="14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sr-Cyrl-CS" sz="1400" dirty="0">
                <a:solidFill>
                  <a:schemeClr val="tx1"/>
                </a:solidFill>
              </a:rPr>
              <a:t> </a:t>
            </a:r>
            <a:r>
              <a:rPr lang="sr-Latn-CS" sz="1400" dirty="0" smtClean="0">
                <a:solidFill>
                  <a:schemeClr val="tx1"/>
                </a:solidFill>
              </a:rPr>
              <a:t>	</a:t>
            </a:r>
            <a:r>
              <a:rPr lang="sr-Latn-CS" sz="1400" b="1" dirty="0" err="1" smtClean="0">
                <a:solidFill>
                  <a:schemeClr val="tx1"/>
                </a:solidFill>
              </a:rPr>
              <a:t>Прописана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је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обавезна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одбана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путем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браниоца</a:t>
            </a:r>
            <a:r>
              <a:rPr lang="sr-Latn-CS" sz="1400" dirty="0" smtClean="0">
                <a:solidFill>
                  <a:schemeClr val="tx1"/>
                </a:solidFill>
              </a:rPr>
              <a:t>-</a:t>
            </a:r>
            <a:r>
              <a:rPr lang="en-US" sz="1400" dirty="0" err="1" smtClean="0">
                <a:solidFill>
                  <a:schemeClr val="tx1"/>
                </a:solidFill>
              </a:rPr>
              <a:t>Суд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обезбјеђује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браниоца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са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посебним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знањима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sr-Cyrl-CS" sz="1400" dirty="0" smtClean="0">
                <a:solidFill>
                  <a:schemeClr val="tx1"/>
                </a:solidFill>
              </a:rPr>
              <a:t>из области права </a:t>
            </a:r>
            <a:r>
              <a:rPr lang="sr-Cyrl-CS" sz="1400" dirty="0" err="1" smtClean="0">
                <a:solidFill>
                  <a:schemeClr val="tx1"/>
                </a:solidFill>
              </a:rPr>
              <a:t>дјетета</a:t>
            </a:r>
            <a:r>
              <a:rPr lang="sr-Cyrl-CS" sz="1400" b="1" dirty="0" smtClean="0">
                <a:solidFill>
                  <a:schemeClr val="tx1"/>
                </a:solidFill>
              </a:rPr>
              <a:t> </a:t>
            </a:r>
            <a:r>
              <a:rPr lang="sr-Cyrl-CS" sz="1400" dirty="0" smtClean="0">
                <a:solidFill>
                  <a:schemeClr val="tx1"/>
                </a:solidFill>
              </a:rPr>
              <a:t>и </a:t>
            </a:r>
            <a:r>
              <a:rPr lang="sr-Cyrl-CS" sz="1400" dirty="0" err="1" smtClean="0">
                <a:solidFill>
                  <a:schemeClr val="tx1"/>
                </a:solidFill>
              </a:rPr>
              <a:t>преступништва</a:t>
            </a:r>
            <a:r>
              <a:rPr lang="sr-Cyrl-CS" sz="1400" dirty="0" smtClean="0">
                <a:solidFill>
                  <a:schemeClr val="tx1"/>
                </a:solidFill>
              </a:rPr>
              <a:t> </a:t>
            </a:r>
            <a:r>
              <a:rPr lang="sr-Cyrl-CS" sz="1400" dirty="0" smtClean="0">
                <a:solidFill>
                  <a:schemeClr val="tx1"/>
                </a:solidFill>
              </a:rPr>
              <a:t>младих </a:t>
            </a:r>
            <a:r>
              <a:rPr lang="en-US" sz="1400" dirty="0" err="1" smtClean="0">
                <a:solidFill>
                  <a:schemeClr val="tx1"/>
                </a:solidFill>
              </a:rPr>
              <a:t>током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прекршајног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поступка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уколико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малољетник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нема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изабраног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браниоца</a:t>
            </a:r>
            <a:r>
              <a:rPr lang="sr-Latn-CS" sz="1400" dirty="0" smtClean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400" dirty="0" smtClean="0">
                <a:solidFill>
                  <a:schemeClr val="tx1"/>
                </a:solidFill>
              </a:rPr>
              <a:t>		</a:t>
            </a:r>
            <a:r>
              <a:rPr lang="sr-Latn-CS" sz="1400" b="1" dirty="0" err="1" smtClean="0">
                <a:solidFill>
                  <a:schemeClr val="tx1"/>
                </a:solidFill>
              </a:rPr>
              <a:t>Забранa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суђења</a:t>
            </a:r>
            <a:r>
              <a:rPr lang="sr-Latn-CS" sz="1400" b="1" dirty="0" smtClean="0">
                <a:solidFill>
                  <a:schemeClr val="tx1"/>
                </a:solidFill>
              </a:rPr>
              <a:t> у </a:t>
            </a:r>
            <a:r>
              <a:rPr lang="sr-Latn-CS" sz="1400" b="1" dirty="0" err="1" smtClean="0">
                <a:solidFill>
                  <a:schemeClr val="tx1"/>
                </a:solidFill>
              </a:rPr>
              <a:t>одсуству</a:t>
            </a:r>
            <a:r>
              <a:rPr lang="sr-Latn-CS" sz="1400" dirty="0" smtClean="0">
                <a:solidFill>
                  <a:schemeClr val="tx1"/>
                </a:solidFill>
              </a:rPr>
              <a:t>-</a:t>
            </a:r>
            <a:r>
              <a:rPr lang="en-US" sz="1400" dirty="0" err="1" smtClean="0">
                <a:solidFill>
                  <a:schemeClr val="tx1"/>
                </a:solidFill>
              </a:rPr>
              <a:t>Малољетнику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се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не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може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судити</a:t>
            </a:r>
            <a:r>
              <a:rPr lang="en-US" sz="1400" dirty="0" smtClean="0">
                <a:solidFill>
                  <a:schemeClr val="tx1"/>
                </a:solidFill>
              </a:rPr>
              <a:t> у </a:t>
            </a:r>
            <a:r>
              <a:rPr lang="en-US" sz="1400" dirty="0" err="1" smtClean="0">
                <a:solidFill>
                  <a:schemeClr val="tx1"/>
                </a:solidFill>
              </a:rPr>
              <a:t>одсуству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  <a:endParaRPr lang="sr-Latn-CS" sz="14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400" dirty="0" smtClean="0">
                <a:solidFill>
                  <a:schemeClr val="tx1"/>
                </a:solidFill>
              </a:rPr>
              <a:t>		</a:t>
            </a:r>
            <a:r>
              <a:rPr lang="sr-Latn-CS" sz="1400" b="1" dirty="0" err="1" smtClean="0">
                <a:solidFill>
                  <a:schemeClr val="tx1"/>
                </a:solidFill>
              </a:rPr>
              <a:t>Искључење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јавности</a:t>
            </a:r>
            <a:r>
              <a:rPr lang="sr-Latn-CS" sz="1400" b="1" dirty="0" smtClean="0">
                <a:solidFill>
                  <a:schemeClr val="tx1"/>
                </a:solidFill>
              </a:rPr>
              <a:t> у </a:t>
            </a:r>
            <a:r>
              <a:rPr lang="sr-Latn-CS" sz="1400" b="1" dirty="0" err="1" smtClean="0">
                <a:solidFill>
                  <a:schemeClr val="tx1"/>
                </a:solidFill>
              </a:rPr>
              <a:t>поступку</a:t>
            </a:r>
            <a:r>
              <a:rPr lang="sr-Latn-CS" sz="1400" dirty="0" smtClean="0">
                <a:solidFill>
                  <a:schemeClr val="tx1"/>
                </a:solidFill>
              </a:rPr>
              <a:t>-У </a:t>
            </a:r>
            <a:r>
              <a:rPr lang="en-US" sz="1400" dirty="0" err="1" smtClean="0">
                <a:solidFill>
                  <a:schemeClr val="tx1"/>
                </a:solidFill>
              </a:rPr>
              <a:t>поступку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према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малољетнику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искључена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је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јавност</a:t>
            </a:r>
            <a:r>
              <a:rPr lang="sr-Latn-CS" sz="1400" dirty="0" smtClean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400" dirty="0" smtClean="0">
                <a:solidFill>
                  <a:schemeClr val="tx1"/>
                </a:solidFill>
              </a:rPr>
              <a:t>		</a:t>
            </a:r>
            <a:r>
              <a:rPr lang="sr-Latn-CS" sz="1400" b="1" dirty="0" err="1" smtClean="0">
                <a:solidFill>
                  <a:schemeClr val="tx1"/>
                </a:solidFill>
              </a:rPr>
              <a:t>Дужност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хитног</a:t>
            </a:r>
            <a:r>
              <a:rPr lang="sr-Latn-CS" sz="1400" b="1" dirty="0" smtClean="0">
                <a:solidFill>
                  <a:schemeClr val="tx1"/>
                </a:solidFill>
              </a:rPr>
              <a:t> </a:t>
            </a:r>
            <a:r>
              <a:rPr lang="sr-Latn-CS" sz="1400" b="1" dirty="0" err="1" smtClean="0">
                <a:solidFill>
                  <a:schemeClr val="tx1"/>
                </a:solidFill>
              </a:rPr>
              <a:t>поступања</a:t>
            </a:r>
            <a:r>
              <a:rPr lang="sr-Latn-CS" sz="1400" dirty="0" smtClean="0">
                <a:solidFill>
                  <a:schemeClr val="tx1"/>
                </a:solidFill>
              </a:rPr>
              <a:t>-</a:t>
            </a:r>
            <a:r>
              <a:rPr lang="en-US" sz="1400" dirty="0" err="1" smtClean="0">
                <a:solidFill>
                  <a:schemeClr val="tx1"/>
                </a:solidFill>
              </a:rPr>
              <a:t>Органи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који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учествују</a:t>
            </a:r>
            <a:r>
              <a:rPr lang="en-US" sz="1400" dirty="0" smtClean="0">
                <a:solidFill>
                  <a:schemeClr val="tx1"/>
                </a:solidFill>
              </a:rPr>
              <a:t> у </a:t>
            </a:r>
            <a:r>
              <a:rPr lang="en-US" sz="1400" dirty="0" err="1" smtClean="0">
                <a:solidFill>
                  <a:schemeClr val="tx1"/>
                </a:solidFill>
              </a:rPr>
              <a:t>поступку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према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малољетнику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као</a:t>
            </a:r>
            <a:r>
              <a:rPr lang="en-US" sz="1400" dirty="0" smtClean="0">
                <a:solidFill>
                  <a:schemeClr val="tx1"/>
                </a:solidFill>
              </a:rPr>
              <a:t> и </a:t>
            </a:r>
            <a:r>
              <a:rPr lang="en-US" sz="1400" dirty="0" err="1" smtClean="0">
                <a:solidFill>
                  <a:schemeClr val="tx1"/>
                </a:solidFill>
              </a:rPr>
              <a:t>други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органи</a:t>
            </a:r>
            <a:r>
              <a:rPr lang="en-US" sz="1400" dirty="0" smtClean="0">
                <a:solidFill>
                  <a:schemeClr val="tx1"/>
                </a:solidFill>
              </a:rPr>
              <a:t> и </a:t>
            </a:r>
            <a:r>
              <a:rPr lang="en-US" sz="1400" dirty="0" err="1" smtClean="0">
                <a:solidFill>
                  <a:schemeClr val="tx1"/>
                </a:solidFill>
              </a:rPr>
              <a:t>установе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од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којих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се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траже</a:t>
            </a:r>
            <a:r>
              <a:rPr lang="sr-Cyrl-BA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обавјештења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извјештаји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или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мишљења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дужни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су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да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поступају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најхитније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да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би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се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поступак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што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прије</a:t>
            </a:r>
            <a:r>
              <a:rPr lang="sr-Cyrl-BA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завршио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sr-Latn-CS" sz="14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sr-Latn-C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8903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Карактеристике прекршајног поступка према малољетницима</a:t>
            </a:r>
            <a:endParaRPr lang="en-US" sz="2400" b="1" dirty="0" smtClean="0"/>
          </a:p>
        </p:txBody>
      </p:sp>
      <p:sp>
        <p:nvSpPr>
          <p:cNvPr id="35843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349250" y="1485900"/>
            <a:ext cx="8553450" cy="50768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	</a:t>
            </a:r>
            <a:r>
              <a:rPr lang="sr-Latn-CS" sz="1500" b="1" dirty="0" err="1" smtClean="0">
                <a:solidFill>
                  <a:schemeClr val="tx1"/>
                </a:solidFill>
              </a:rPr>
              <a:t>Ограничењe</a:t>
            </a:r>
            <a:r>
              <a:rPr lang="sr-Latn-CS" sz="1500" b="1" dirty="0" smtClean="0">
                <a:solidFill>
                  <a:schemeClr val="tx1"/>
                </a:solidFill>
              </a:rPr>
              <a:t> у </a:t>
            </a:r>
            <a:r>
              <a:rPr lang="sr-Latn-CS" sz="1500" b="1" dirty="0" err="1" smtClean="0">
                <a:solidFill>
                  <a:schemeClr val="tx1"/>
                </a:solidFill>
              </a:rPr>
              <a:t>погледу</a:t>
            </a:r>
            <a:r>
              <a:rPr lang="sr-Latn-CS" sz="1500" b="1" dirty="0" smtClean="0">
                <a:solidFill>
                  <a:schemeClr val="tx1"/>
                </a:solidFill>
              </a:rPr>
              <a:t> </a:t>
            </a:r>
            <a:r>
              <a:rPr lang="sr-Latn-CS" sz="1500" b="1" dirty="0" err="1" smtClean="0">
                <a:solidFill>
                  <a:schemeClr val="tx1"/>
                </a:solidFill>
              </a:rPr>
              <a:t>старо</a:t>
            </a:r>
            <a:r>
              <a:rPr lang="sr-Cyrl-BA" sz="1500" b="1" dirty="0">
                <a:solidFill>
                  <a:schemeClr val="tx1"/>
                </a:solidFill>
              </a:rPr>
              <a:t>с</a:t>
            </a:r>
            <a:r>
              <a:rPr lang="sr-Latn-CS" sz="1500" b="1" dirty="0" err="1" smtClean="0">
                <a:solidFill>
                  <a:schemeClr val="tx1"/>
                </a:solidFill>
              </a:rPr>
              <a:t>не</a:t>
            </a:r>
            <a:r>
              <a:rPr lang="sr-Latn-CS" sz="1500" b="1" dirty="0" smtClean="0">
                <a:solidFill>
                  <a:schemeClr val="tx1"/>
                </a:solidFill>
              </a:rPr>
              <a:t> </a:t>
            </a:r>
            <a:r>
              <a:rPr lang="sr-Latn-CS" sz="1500" b="1" dirty="0" err="1" smtClean="0">
                <a:solidFill>
                  <a:schemeClr val="tx1"/>
                </a:solidFill>
              </a:rPr>
              <a:t>доби</a:t>
            </a:r>
            <a:r>
              <a:rPr lang="sr-Latn-CS" sz="1500" b="1" dirty="0" smtClean="0">
                <a:solidFill>
                  <a:schemeClr val="tx1"/>
                </a:solidFill>
              </a:rPr>
              <a:t> </a:t>
            </a:r>
            <a:r>
              <a:rPr lang="sr-Latn-CS" sz="1500" b="1" dirty="0" err="1" smtClean="0">
                <a:solidFill>
                  <a:schemeClr val="tx1"/>
                </a:solidFill>
              </a:rPr>
              <a:t>малољетника</a:t>
            </a:r>
            <a:r>
              <a:rPr lang="sr-Latn-CS" sz="1500" b="1" dirty="0" smtClean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en-US" sz="1500" dirty="0" err="1" smtClean="0">
                <a:solidFill>
                  <a:schemeClr val="tx1"/>
                </a:solidFill>
              </a:rPr>
              <a:t>Према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који</a:t>
            </a:r>
            <a:r>
              <a:rPr lang="en-US" sz="1500" dirty="0" smtClean="0">
                <a:solidFill>
                  <a:schemeClr val="tx1"/>
                </a:solidFill>
              </a:rPr>
              <a:t> у </a:t>
            </a:r>
            <a:r>
              <a:rPr lang="en-US" sz="1500" dirty="0" err="1" smtClean="0">
                <a:solidFill>
                  <a:schemeClr val="tx1"/>
                </a:solidFill>
              </a:rPr>
              <a:t>вријеме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извршења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није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навршио</a:t>
            </a:r>
            <a:r>
              <a:rPr lang="en-US" sz="1500" dirty="0" smtClean="0">
                <a:solidFill>
                  <a:schemeClr val="tx1"/>
                </a:solidFill>
              </a:rPr>
              <a:t> 14 </a:t>
            </a:r>
            <a:r>
              <a:rPr lang="en-US" sz="1500" dirty="0" err="1" smtClean="0">
                <a:solidFill>
                  <a:schemeClr val="tx1"/>
                </a:solidFill>
              </a:rPr>
              <a:t>година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може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покренути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sr-Cyrl-BA" sz="1500" dirty="0">
                <a:solidFill>
                  <a:schemeClr val="tx1"/>
                </a:solidFill>
              </a:rPr>
              <a:t>н</a:t>
            </a:r>
            <a:r>
              <a:rPr lang="en-US" sz="1500" dirty="0" err="1" smtClean="0">
                <a:solidFill>
                  <a:schemeClr val="tx1"/>
                </a:solidFill>
              </a:rPr>
              <a:t>ити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водит</a:t>
            </a:r>
            <a:r>
              <a:rPr lang="sr-Cyrl-BA" sz="1500" dirty="0" smtClean="0">
                <a:solidFill>
                  <a:schemeClr val="tx1"/>
                </a:solidFill>
              </a:rPr>
              <a:t>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прекршајни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поступак</a:t>
            </a:r>
            <a:r>
              <a:rPr lang="sr-Latn-CS" sz="1500" dirty="0" smtClean="0">
                <a:solidFill>
                  <a:schemeClr val="tx1"/>
                </a:solidFill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en-US" sz="1500" dirty="0" err="1" smtClean="0">
                <a:solidFill>
                  <a:schemeClr val="tx1"/>
                </a:solidFill>
              </a:rPr>
              <a:t>Када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није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навршио</a:t>
            </a:r>
            <a:r>
              <a:rPr lang="en-US" sz="1500" dirty="0" smtClean="0">
                <a:solidFill>
                  <a:schemeClr val="tx1"/>
                </a:solidFill>
              </a:rPr>
              <a:t> 14 </a:t>
            </a:r>
            <a:r>
              <a:rPr lang="en-US" sz="1500" dirty="0" err="1" smtClean="0">
                <a:solidFill>
                  <a:schemeClr val="tx1"/>
                </a:solidFill>
              </a:rPr>
              <a:t>година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починио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због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пропуштања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дужног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надзора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законских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заступника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мaлољетника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били</a:t>
            </a:r>
            <a:r>
              <a:rPr lang="en-US" sz="1500" dirty="0" smtClean="0">
                <a:solidFill>
                  <a:schemeClr val="tx1"/>
                </a:solidFill>
              </a:rPr>
              <a:t> у </a:t>
            </a:r>
            <a:r>
              <a:rPr lang="en-US" sz="1500" dirty="0" err="1" smtClean="0">
                <a:solidFill>
                  <a:schemeClr val="tx1"/>
                </a:solidFill>
              </a:rPr>
              <a:t>могућности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такaв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надзор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врше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они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ће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казнит</a:t>
            </a:r>
            <a:r>
              <a:rPr lang="sr-Cyrl-BA" sz="1500" dirty="0" smtClean="0">
                <a:solidFill>
                  <a:schemeClr val="tx1"/>
                </a:solidFill>
              </a:rPr>
              <a:t>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кaо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га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сами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учинили</a:t>
            </a:r>
            <a:r>
              <a:rPr lang="en-US" sz="1500" dirty="0" smtClean="0">
                <a:solidFill>
                  <a:schemeClr val="tx1"/>
                </a:solidFill>
              </a:rPr>
              <a:t>.</a:t>
            </a:r>
            <a:endParaRPr lang="sr-Latn-CS" sz="15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en-US" sz="1500" dirty="0" err="1" smtClean="0">
                <a:solidFill>
                  <a:schemeClr val="tx1"/>
                </a:solidFill>
              </a:rPr>
              <a:t>Законом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може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прописати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ће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казнити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sr-Cyrl-BA" sz="1500" dirty="0" smtClean="0">
                <a:solidFill>
                  <a:schemeClr val="tx1"/>
                </a:solidFill>
              </a:rPr>
              <a:t>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законски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заступниц</a:t>
            </a:r>
            <a:r>
              <a:rPr lang="sr-Cyrl-BA" sz="1500" dirty="0" smtClean="0">
                <a:solidFill>
                  <a:schemeClr val="tx1"/>
                </a:solidFill>
              </a:rPr>
              <a:t>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почин</a:t>
            </a:r>
            <a:r>
              <a:rPr lang="sr-Cyrl-BA" sz="1500" dirty="0" smtClean="0">
                <a:solidFill>
                  <a:schemeClr val="tx1"/>
                </a:solidFill>
              </a:rPr>
              <a:t>и</a:t>
            </a:r>
            <a:r>
              <a:rPr lang="en-US" sz="1500" dirty="0" smtClean="0">
                <a:solidFill>
                  <a:schemeClr val="tx1"/>
                </a:solidFill>
              </a:rPr>
              <a:t>о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ако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почињени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посљедица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пропуштањa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дужног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надзора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над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мaлољетником</a:t>
            </a:r>
            <a:r>
              <a:rPr lang="en-US" sz="1500" dirty="0" smtClean="0">
                <a:solidFill>
                  <a:schemeClr val="tx1"/>
                </a:solidFill>
              </a:rPr>
              <a:t>, а </a:t>
            </a:r>
            <a:r>
              <a:rPr lang="en-US" sz="1500" dirty="0" err="1" smtClean="0">
                <a:solidFill>
                  <a:schemeClr val="tx1"/>
                </a:solidFill>
              </a:rPr>
              <a:t>били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су</a:t>
            </a:r>
            <a:r>
              <a:rPr lang="en-US" sz="1500" dirty="0" smtClean="0">
                <a:solidFill>
                  <a:schemeClr val="tx1"/>
                </a:solidFill>
              </a:rPr>
              <a:t> у </a:t>
            </a:r>
            <a:r>
              <a:rPr lang="en-US" sz="1500" dirty="0" err="1" smtClean="0">
                <a:solidFill>
                  <a:schemeClr val="tx1"/>
                </a:solidFill>
              </a:rPr>
              <a:t>могућности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тaкaв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надзор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врше</a:t>
            </a:r>
            <a:r>
              <a:rPr lang="sr-Cyrl-BA" sz="1500" dirty="0">
                <a:solidFill>
                  <a:schemeClr val="tx1"/>
                </a:solidFill>
              </a:rPr>
              <a:t> </a:t>
            </a:r>
            <a:r>
              <a:rPr lang="sr-Cyrl-BA" sz="1500" dirty="0" smtClean="0">
                <a:solidFill>
                  <a:schemeClr val="tx1"/>
                </a:solidFill>
              </a:rPr>
              <a:t>(члан 249. Закона о основама </a:t>
            </a:r>
            <a:r>
              <a:rPr lang="sr-Cyrl-BA" sz="1500" dirty="0" err="1" smtClean="0">
                <a:solidFill>
                  <a:schemeClr val="tx1"/>
                </a:solidFill>
              </a:rPr>
              <a:t>безбиједности</a:t>
            </a:r>
            <a:r>
              <a:rPr lang="sr-Cyrl-BA" sz="1500" dirty="0" smtClean="0">
                <a:solidFill>
                  <a:schemeClr val="tx1"/>
                </a:solidFill>
              </a:rPr>
              <a:t> саобраћаја на путевима у БиХ и члан </a:t>
            </a:r>
            <a:r>
              <a:rPr lang="bs-Latn-BA" sz="1500" dirty="0" smtClean="0">
                <a:solidFill>
                  <a:schemeClr val="tx1"/>
                </a:solidFill>
              </a:rPr>
              <a:t>27. </a:t>
            </a:r>
            <a:r>
              <a:rPr lang="sr-Cyrl-BA" sz="1500" dirty="0" smtClean="0">
                <a:solidFill>
                  <a:schemeClr val="tx1"/>
                </a:solidFill>
              </a:rPr>
              <a:t>Закона о јавном реду и миру РС).</a:t>
            </a:r>
            <a:endParaRPr lang="sr-Latn-CS" sz="15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sr-Latn-CS" sz="15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	</a:t>
            </a:r>
            <a:r>
              <a:rPr lang="sr-Latn-CS" sz="1500" b="1" dirty="0" err="1" smtClean="0">
                <a:solidFill>
                  <a:schemeClr val="tx1"/>
                </a:solidFill>
              </a:rPr>
              <a:t>Посебна</a:t>
            </a:r>
            <a:r>
              <a:rPr lang="sr-Latn-CS" sz="1500" b="1" dirty="0" smtClean="0">
                <a:solidFill>
                  <a:schemeClr val="tx1"/>
                </a:solidFill>
              </a:rPr>
              <a:t> </a:t>
            </a:r>
            <a:r>
              <a:rPr lang="sr-Latn-CS" sz="1500" b="1" dirty="0" err="1" smtClean="0">
                <a:solidFill>
                  <a:schemeClr val="tx1"/>
                </a:solidFill>
              </a:rPr>
              <a:t>услога</a:t>
            </a:r>
            <a:r>
              <a:rPr lang="sr-Latn-CS" sz="1500" b="1" dirty="0" smtClean="0">
                <a:solidFill>
                  <a:schemeClr val="tx1"/>
                </a:solidFill>
              </a:rPr>
              <a:t> </a:t>
            </a:r>
            <a:r>
              <a:rPr lang="sr-Latn-CS" sz="1500" b="1" dirty="0" err="1" smtClean="0">
                <a:solidFill>
                  <a:schemeClr val="tx1"/>
                </a:solidFill>
              </a:rPr>
              <a:t>oр</a:t>
            </a:r>
            <a:r>
              <a:rPr lang="sr-Cyrl-BA" sz="1500" b="1" dirty="0" smtClean="0">
                <a:solidFill>
                  <a:schemeClr val="tx1"/>
                </a:solidFill>
              </a:rPr>
              <a:t>г</a:t>
            </a:r>
            <a:r>
              <a:rPr lang="sr-Latn-CS" sz="1500" b="1" dirty="0" err="1" smtClean="0">
                <a:solidFill>
                  <a:schemeClr val="tx1"/>
                </a:solidFill>
              </a:rPr>
              <a:t>aна</a:t>
            </a:r>
            <a:r>
              <a:rPr lang="sr-Latn-CS" sz="1500" b="1" dirty="0" smtClean="0">
                <a:solidFill>
                  <a:schemeClr val="tx1"/>
                </a:solidFill>
              </a:rPr>
              <a:t> </a:t>
            </a:r>
            <a:r>
              <a:rPr lang="sr-Latn-CS" sz="1500" b="1" dirty="0" err="1" smtClean="0">
                <a:solidFill>
                  <a:schemeClr val="tx1"/>
                </a:solidFill>
              </a:rPr>
              <a:t>стaра</a:t>
            </a:r>
            <a:r>
              <a:rPr lang="sr-Cyrl-BA" sz="1500" b="1" dirty="0" smtClean="0">
                <a:solidFill>
                  <a:schemeClr val="tx1"/>
                </a:solidFill>
              </a:rPr>
              <a:t>т</a:t>
            </a:r>
            <a:r>
              <a:rPr lang="sr-Latn-CS" sz="1500" b="1" dirty="0" err="1" smtClean="0">
                <a:solidFill>
                  <a:schemeClr val="tx1"/>
                </a:solidFill>
              </a:rPr>
              <a:t>ељства</a:t>
            </a:r>
            <a:r>
              <a:rPr lang="sr-Latn-CS" sz="1500" b="1" dirty="0" smtClean="0">
                <a:solidFill>
                  <a:schemeClr val="tx1"/>
                </a:solidFill>
              </a:rPr>
              <a:t> </a:t>
            </a:r>
            <a:r>
              <a:rPr lang="sr-Latn-CS" sz="1500" b="1" dirty="0" smtClean="0">
                <a:solidFill>
                  <a:schemeClr val="tx1"/>
                </a:solidFill>
              </a:rPr>
              <a:t>и </a:t>
            </a:r>
            <a:r>
              <a:rPr lang="sr-Latn-CS" sz="1500" b="1" dirty="0" err="1" smtClean="0">
                <a:solidFill>
                  <a:schemeClr val="tx1"/>
                </a:solidFill>
              </a:rPr>
              <a:t>зaконс</a:t>
            </a:r>
            <a:r>
              <a:rPr lang="sr-Cyrl-BA" sz="1500" b="1" dirty="0" smtClean="0">
                <a:solidFill>
                  <a:schemeClr val="tx1"/>
                </a:solidFill>
              </a:rPr>
              <a:t>к</a:t>
            </a:r>
            <a:r>
              <a:rPr lang="sr-Latn-CS" sz="1500" b="1" dirty="0" err="1" smtClean="0">
                <a:solidFill>
                  <a:schemeClr val="tx1"/>
                </a:solidFill>
              </a:rPr>
              <a:t>oг</a:t>
            </a:r>
            <a:r>
              <a:rPr lang="sr-Latn-CS" sz="1500" b="1" dirty="0" smtClean="0">
                <a:solidFill>
                  <a:schemeClr val="tx1"/>
                </a:solidFill>
              </a:rPr>
              <a:t> </a:t>
            </a:r>
            <a:r>
              <a:rPr lang="sr-Latn-CS" sz="1500" b="1" dirty="0" err="1" smtClean="0">
                <a:solidFill>
                  <a:schemeClr val="tx1"/>
                </a:solidFill>
              </a:rPr>
              <a:t>заступника</a:t>
            </a:r>
            <a:r>
              <a:rPr lang="sr-Latn-CS" sz="1500" b="1" dirty="0" smtClean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b="1" dirty="0" smtClean="0">
                <a:solidFill>
                  <a:schemeClr val="tx1"/>
                </a:solidFill>
              </a:rPr>
              <a:t>	</a:t>
            </a:r>
            <a:r>
              <a:rPr lang="sr-Latn-CS" sz="1500" dirty="0" smtClean="0">
                <a:solidFill>
                  <a:schemeClr val="tx1"/>
                </a:solidFill>
              </a:rPr>
              <a:t>-</a:t>
            </a:r>
            <a:r>
              <a:rPr lang="en-US" sz="1500" dirty="0" err="1" smtClean="0">
                <a:solidFill>
                  <a:schemeClr val="tx1"/>
                </a:solidFill>
              </a:rPr>
              <a:t>Подносилац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захтјева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покретање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прекршајног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поступка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доставља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примјерак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захтјева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суду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малољетнику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његовим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законским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заступницима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нaдлежном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органу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старaтељства</a:t>
            </a:r>
            <a:r>
              <a:rPr lang="sr-Latn-CS" sz="1500" dirty="0" smtClean="0">
                <a:solidFill>
                  <a:schemeClr val="tx1"/>
                </a:solidFill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en-US" sz="1500" dirty="0" err="1" smtClean="0">
                <a:solidFill>
                  <a:schemeClr val="tx1"/>
                </a:solidFill>
              </a:rPr>
              <a:t>Судија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води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прекршајни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поступак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прибавља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податке</a:t>
            </a:r>
            <a:r>
              <a:rPr lang="en-US" sz="1500" dirty="0" smtClean="0">
                <a:solidFill>
                  <a:schemeClr val="tx1"/>
                </a:solidFill>
              </a:rPr>
              <a:t> о </a:t>
            </a:r>
            <a:r>
              <a:rPr lang="en-US" sz="1500" dirty="0" err="1" smtClean="0">
                <a:solidFill>
                  <a:schemeClr val="tx1"/>
                </a:solidFill>
              </a:rPr>
              <a:t>личности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oрганa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старaтељства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може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пoзвати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орган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стaратељства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нa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усмени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претrес</a:t>
            </a:r>
            <a:r>
              <a:rPr lang="sr-Latn-CS" sz="1500" dirty="0" smtClean="0">
                <a:solidFill>
                  <a:schemeClr val="tx1"/>
                </a:solidFill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en-US" sz="1500" dirty="0" err="1" smtClean="0">
                <a:solidFill>
                  <a:schemeClr val="tx1"/>
                </a:solidFill>
              </a:rPr>
              <a:t>Орган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старатељства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имa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право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дa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упозна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сa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током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усменог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претреса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дa</a:t>
            </a:r>
            <a:r>
              <a:rPr lang="en-US" sz="1500" dirty="0" smtClean="0">
                <a:solidFill>
                  <a:schemeClr val="tx1"/>
                </a:solidFill>
              </a:rPr>
              <a:t> у </a:t>
            </a:r>
            <a:r>
              <a:rPr lang="en-US" sz="1500" dirty="0" err="1" smtClean="0">
                <a:solidFill>
                  <a:schemeClr val="tx1"/>
                </a:solidFill>
              </a:rPr>
              <a:t>току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пoступка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писмено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или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непосрeдно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усменом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прет</a:t>
            </a:r>
            <a:r>
              <a:rPr lang="sr-Cyrl-BA" sz="1500" dirty="0" smtClean="0">
                <a:solidFill>
                  <a:schemeClr val="tx1"/>
                </a:solidFill>
              </a:rPr>
              <a:t>р</a:t>
            </a:r>
            <a:r>
              <a:rPr lang="en-US" sz="1500" dirty="0" err="1" smtClean="0">
                <a:solidFill>
                  <a:schemeClr val="tx1"/>
                </a:solidFill>
              </a:rPr>
              <a:t>eсу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даје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приједлогe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укaзује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чињен</a:t>
            </a:r>
            <a:r>
              <a:rPr lang="sr-Cyrl-BA" sz="1500" dirty="0" smtClean="0">
                <a:solidFill>
                  <a:schemeClr val="tx1"/>
                </a:solidFill>
              </a:rPr>
              <a:t>и</a:t>
            </a:r>
            <a:r>
              <a:rPr lang="en-US" sz="1500" dirty="0" err="1" smtClean="0">
                <a:solidFill>
                  <a:schemeClr val="tx1"/>
                </a:solidFill>
              </a:rPr>
              <a:t>цe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и </a:t>
            </a:r>
            <a:r>
              <a:rPr lang="en-US" sz="1500" dirty="0" err="1" smtClean="0">
                <a:solidFill>
                  <a:schemeClr val="tx1"/>
                </a:solidFill>
              </a:rPr>
              <a:t>доказе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важности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донoшењe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одлуке</a:t>
            </a:r>
            <a:r>
              <a:rPr lang="sr-Latn-CS" sz="1500" dirty="0" smtClean="0">
                <a:solidFill>
                  <a:schemeClr val="tx1"/>
                </a:solidFill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en-US" sz="1500" dirty="0" smtClean="0">
                <a:solidFill>
                  <a:schemeClr val="tx1"/>
                </a:solidFill>
              </a:rPr>
              <a:t>О </a:t>
            </a:r>
            <a:r>
              <a:rPr lang="en-US" sz="1500" dirty="0" err="1" smtClean="0">
                <a:solidFill>
                  <a:schemeClr val="tx1"/>
                </a:solidFill>
              </a:rPr>
              <a:t>поступку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према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малољетницима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суд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обавјештава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зaконске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заступнике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малољетника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орган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стaратељства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који</a:t>
            </a:r>
            <a:r>
              <a:rPr lang="en-US" sz="1500" dirty="0" smtClean="0">
                <a:solidFill>
                  <a:schemeClr val="tx1"/>
                </a:solidFill>
              </a:rPr>
              <a:t> у </a:t>
            </a:r>
            <a:r>
              <a:rPr lang="en-US" sz="1500" dirty="0" err="1" smtClean="0">
                <a:solidFill>
                  <a:schemeClr val="tx1"/>
                </a:solidFill>
              </a:rPr>
              <a:t>току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поступка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могу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давaти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</a:t>
            </a:r>
            <a:r>
              <a:rPr lang="sr-Cyrl-BA" sz="1500" dirty="0" smtClean="0">
                <a:solidFill>
                  <a:schemeClr val="tx1"/>
                </a:solidFill>
              </a:rPr>
              <a:t>и</a:t>
            </a:r>
            <a:r>
              <a:rPr lang="en-US" sz="1500" dirty="0" err="1" smtClean="0">
                <a:solidFill>
                  <a:schemeClr val="tx1"/>
                </a:solidFill>
              </a:rPr>
              <a:t>једлоге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и </a:t>
            </a:r>
            <a:r>
              <a:rPr lang="en-US" sz="1500" dirty="0" err="1" smtClean="0">
                <a:solidFill>
                  <a:schemeClr val="tx1"/>
                </a:solidFill>
              </a:rPr>
              <a:t>указивaт</a:t>
            </a:r>
            <a:r>
              <a:rPr lang="sr-Cyrl-BA" sz="1500" dirty="0" smtClean="0">
                <a:solidFill>
                  <a:schemeClr val="tx1"/>
                </a:solidFill>
              </a:rPr>
              <a:t>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чињен</a:t>
            </a:r>
            <a:r>
              <a:rPr lang="sr-Cyrl-BA" sz="1500" dirty="0" smtClean="0">
                <a:solidFill>
                  <a:schemeClr val="tx1"/>
                </a:solidFill>
              </a:rPr>
              <a:t>и</a:t>
            </a:r>
            <a:r>
              <a:rPr lang="en-US" sz="1500" dirty="0" err="1" smtClean="0">
                <a:solidFill>
                  <a:schemeClr val="tx1"/>
                </a:solidFill>
              </a:rPr>
              <a:t>це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и </a:t>
            </a:r>
            <a:r>
              <a:rPr lang="en-US" sz="1500" dirty="0" err="1" smtClean="0">
                <a:solidFill>
                  <a:schemeClr val="tx1"/>
                </a:solidFill>
              </a:rPr>
              <a:t>доказе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важни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доношењe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правилне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одлуке</a:t>
            </a:r>
            <a:r>
              <a:rPr lang="sr-Latn-CS" sz="15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7488"/>
            <a:ext cx="9144000" cy="92868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smtClean="0"/>
              <a:t>Претходни поступак према малољетницима</a:t>
            </a:r>
            <a:endParaRPr lang="en-US" sz="2400" b="1" smtClean="0"/>
          </a:p>
        </p:txBody>
      </p:sp>
      <p:sp>
        <p:nvSpPr>
          <p:cNvPr id="3686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71575"/>
            <a:ext cx="8902700" cy="56435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b="1" dirty="0" err="1" smtClean="0">
                <a:solidFill>
                  <a:schemeClr val="tx1"/>
                </a:solidFill>
              </a:rPr>
              <a:t>Изрицање</a:t>
            </a:r>
            <a:r>
              <a:rPr lang="sr-Latn-CS" sz="1500" b="1" dirty="0" smtClean="0">
                <a:solidFill>
                  <a:schemeClr val="tx1"/>
                </a:solidFill>
              </a:rPr>
              <a:t> </a:t>
            </a:r>
            <a:r>
              <a:rPr lang="sr-Latn-CS" sz="1500" b="1" dirty="0" err="1" smtClean="0">
                <a:solidFill>
                  <a:schemeClr val="tx1"/>
                </a:solidFill>
              </a:rPr>
              <a:t>полицијског</a:t>
            </a:r>
            <a:r>
              <a:rPr lang="sr-Latn-CS" sz="1500" b="1" dirty="0" smtClean="0">
                <a:solidFill>
                  <a:schemeClr val="tx1"/>
                </a:solidFill>
              </a:rPr>
              <a:t> </a:t>
            </a:r>
            <a:r>
              <a:rPr lang="sr-Latn-CS" sz="1500" b="1" dirty="0" err="1" smtClean="0">
                <a:solidFill>
                  <a:schemeClr val="tx1"/>
                </a:solidFill>
              </a:rPr>
              <a:t>упозорења</a:t>
            </a:r>
            <a:endParaRPr lang="sr-Latn-CS" sz="1500" b="1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sr-Cyrl-CS" sz="1500" dirty="0" smtClean="0">
                <a:solidFill>
                  <a:schemeClr val="tx1"/>
                </a:solidFill>
              </a:rPr>
              <a:t>Према </a:t>
            </a:r>
            <a:r>
              <a:rPr lang="sr-Cyrl-CS" sz="1500" dirty="0" err="1" smtClean="0">
                <a:solidFill>
                  <a:schemeClr val="tx1"/>
                </a:solidFill>
              </a:rPr>
              <a:t>малољетном</a:t>
            </a:r>
            <a:r>
              <a:rPr lang="sr-Cyrl-CS" sz="1500" dirty="0" smtClean="0">
                <a:solidFill>
                  <a:schemeClr val="tx1"/>
                </a:solidFill>
              </a:rPr>
              <a:t> учиниоцу </a:t>
            </a:r>
            <a:r>
              <a:rPr lang="en-US" sz="1500" dirty="0" err="1" smtClean="0">
                <a:solidFill>
                  <a:schemeClr val="tx1"/>
                </a:solidFill>
              </a:rPr>
              <a:t>који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починио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</a:t>
            </a:r>
            <a:r>
              <a:rPr lang="sr-Cyrl-CS" sz="1500" dirty="0" smtClean="0">
                <a:solidFill>
                  <a:schemeClr val="tx1"/>
                </a:solidFill>
              </a:rPr>
              <a:t> може се изрећи полицијско упозорење за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sr-Cyrl-CS" sz="1500" dirty="0" smtClean="0">
                <a:solidFill>
                  <a:schemeClr val="tx1"/>
                </a:solidFill>
              </a:rPr>
              <a:t>за које је прописана новчана казна </a:t>
            </a:r>
            <a:r>
              <a:rPr lang="en-US" sz="1500" dirty="0" err="1" smtClean="0">
                <a:solidFill>
                  <a:schemeClr val="tx1"/>
                </a:solidFill>
              </a:rPr>
              <a:t>до</a:t>
            </a:r>
            <a:r>
              <a:rPr lang="en-US" sz="1500" dirty="0" smtClean="0">
                <a:solidFill>
                  <a:schemeClr val="tx1"/>
                </a:solidFill>
              </a:rPr>
              <a:t> 300 КМ</a:t>
            </a:r>
            <a:r>
              <a:rPr lang="sr-Cyrl-CS" sz="1500" dirty="0" smtClean="0">
                <a:solidFill>
                  <a:schemeClr val="tx1"/>
                </a:solidFill>
              </a:rPr>
              <a:t>, ако је то </a:t>
            </a:r>
            <a:r>
              <a:rPr lang="en-US" sz="1500" dirty="0" smtClean="0">
                <a:solidFill>
                  <a:schemeClr val="tx1"/>
                </a:solidFill>
              </a:rPr>
              <a:t>у </a:t>
            </a:r>
            <a:r>
              <a:rPr lang="en-US" sz="1500" dirty="0" err="1" smtClean="0">
                <a:solidFill>
                  <a:schemeClr val="tx1"/>
                </a:solidFill>
              </a:rPr>
              <a:t>складу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sr-Cyrl-CS" sz="1500" dirty="0" smtClean="0">
                <a:solidFill>
                  <a:schemeClr val="tx1"/>
                </a:solidFill>
              </a:rPr>
              <a:t>личним својствима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sr-Cyrl-CS" sz="1500" dirty="0" smtClean="0">
                <a:solidFill>
                  <a:schemeClr val="tx1"/>
                </a:solidFill>
              </a:rPr>
              <a:t>приликама </a:t>
            </a:r>
            <a:r>
              <a:rPr lang="en-US" sz="1500" dirty="0" smtClean="0">
                <a:solidFill>
                  <a:schemeClr val="tx1"/>
                </a:solidFill>
              </a:rPr>
              <a:t>и </a:t>
            </a:r>
            <a:r>
              <a:rPr lang="en-US" sz="1500" dirty="0" err="1" smtClean="0">
                <a:solidFill>
                  <a:schemeClr val="tx1"/>
                </a:solidFill>
              </a:rPr>
              <a:t>средином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sr-Cyrl-CS" sz="1500" dirty="0" smtClean="0">
                <a:solidFill>
                  <a:schemeClr val="tx1"/>
                </a:solidFill>
              </a:rPr>
              <a:t>у </a:t>
            </a:r>
            <a:r>
              <a:rPr lang="sr-Cyrl-CS" sz="1500" dirty="0" err="1" smtClean="0">
                <a:solidFill>
                  <a:schemeClr val="tx1"/>
                </a:solidFill>
              </a:rPr>
              <a:t>кој</a:t>
            </a:r>
            <a:r>
              <a:rPr lang="en-US" sz="1500" dirty="0" err="1" smtClean="0">
                <a:solidFill>
                  <a:schemeClr val="tx1"/>
                </a:solidFill>
              </a:rPr>
              <a:t>ој</a:t>
            </a:r>
            <a:r>
              <a:rPr lang="sr-Cyrl-CS" sz="1500" dirty="0" smtClean="0">
                <a:solidFill>
                  <a:schemeClr val="tx1"/>
                </a:solidFill>
              </a:rPr>
              <a:t> </a:t>
            </a:r>
            <a:r>
              <a:rPr lang="sr-Cyrl-CS" sz="1500" dirty="0" err="1" smtClean="0">
                <a:solidFill>
                  <a:schemeClr val="tx1"/>
                </a:solidFill>
              </a:rPr>
              <a:t>малољетник</a:t>
            </a:r>
            <a:r>
              <a:rPr lang="sr-Cyrl-CS" sz="1500" dirty="0" smtClean="0">
                <a:solidFill>
                  <a:schemeClr val="tx1"/>
                </a:solidFill>
              </a:rPr>
              <a:t> живи,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те</a:t>
            </a:r>
            <a:r>
              <a:rPr lang="sr-Cyrl-CS" sz="1500" dirty="0" smtClean="0">
                <a:solidFill>
                  <a:schemeClr val="tx1"/>
                </a:solidFill>
              </a:rPr>
              <a:t> околностима и тежини учињеног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прекршаја</a:t>
            </a:r>
            <a:r>
              <a:rPr lang="sr-Latn-CS" sz="1500" dirty="0" smtClean="0">
                <a:solidFill>
                  <a:schemeClr val="tx1"/>
                </a:solidFill>
              </a:rPr>
              <a:t> </a:t>
            </a:r>
            <a:r>
              <a:rPr lang="sr-Cyrl-CS" sz="1500" dirty="0" smtClean="0">
                <a:solidFill>
                  <a:schemeClr val="tx1"/>
                </a:solidFill>
              </a:rPr>
              <a:t>под услов</a:t>
            </a:r>
            <a:r>
              <a:rPr lang="sr-Latn-CS" sz="1500" dirty="0" err="1" smtClean="0">
                <a:solidFill>
                  <a:schemeClr val="tx1"/>
                </a:solidFill>
              </a:rPr>
              <a:t>ом</a:t>
            </a:r>
            <a:r>
              <a:rPr lang="sr-Cyrl-CS" sz="1500" dirty="0" smtClean="0">
                <a:solidFill>
                  <a:schemeClr val="tx1"/>
                </a:solidFill>
              </a:rPr>
              <a:t> да </a:t>
            </a:r>
            <a:r>
              <a:rPr lang="sr-Cyrl-CS" sz="1500" dirty="0" err="1" smtClean="0">
                <a:solidFill>
                  <a:schemeClr val="tx1"/>
                </a:solidFill>
              </a:rPr>
              <a:t>малољетник</a:t>
            </a:r>
            <a:r>
              <a:rPr lang="sr-Cyrl-CS" sz="1500" dirty="0" smtClean="0">
                <a:solidFill>
                  <a:schemeClr val="tx1"/>
                </a:solidFill>
              </a:rPr>
              <a:t> признаје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</a:t>
            </a:r>
            <a:r>
              <a:rPr lang="sr-Latn-CS" sz="1500" dirty="0" smtClean="0">
                <a:solidFill>
                  <a:schemeClr val="tx1"/>
                </a:solidFill>
              </a:rPr>
              <a:t>, </a:t>
            </a:r>
            <a:r>
              <a:rPr lang="sr-Cyrl-CS" sz="1500" dirty="0" smtClean="0">
                <a:solidFill>
                  <a:schemeClr val="tx1"/>
                </a:solidFill>
              </a:rPr>
              <a:t>да је признање дато слободно и добровољно, да постоји довољно доказа да је </a:t>
            </a:r>
            <a:r>
              <a:rPr lang="sr-Cyrl-CS" sz="1500" dirty="0" err="1" smtClean="0">
                <a:solidFill>
                  <a:schemeClr val="tx1"/>
                </a:solidFill>
              </a:rPr>
              <a:t>малољетник</a:t>
            </a:r>
            <a:r>
              <a:rPr lang="sr-Cyrl-CS" sz="1500" dirty="0" smtClean="0">
                <a:solidFill>
                  <a:schemeClr val="tx1"/>
                </a:solidFill>
              </a:rPr>
              <a:t> учинио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</a:t>
            </a:r>
            <a:r>
              <a:rPr lang="sr-Cyrl-C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smtClean="0">
                <a:solidFill>
                  <a:schemeClr val="tx1"/>
                </a:solidFill>
              </a:rPr>
              <a:t>и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према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није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раније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изрицано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полицијско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упозорење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или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васпитна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мјера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изречена</a:t>
            </a:r>
            <a:r>
              <a:rPr lang="en-US" sz="1500" dirty="0" smtClean="0">
                <a:solidFill>
                  <a:schemeClr val="tx1"/>
                </a:solidFill>
              </a:rPr>
              <a:t> у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прекршајном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поступку</a:t>
            </a:r>
            <a:r>
              <a:rPr lang="en-US" sz="1500" dirty="0" smtClean="0">
                <a:solidFill>
                  <a:schemeClr val="tx1"/>
                </a:solidFill>
              </a:rPr>
              <a:t>.</a:t>
            </a:r>
            <a:r>
              <a:rPr lang="en-US" sz="1500" dirty="0" smtClean="0"/>
              <a:t> </a:t>
            </a:r>
            <a:r>
              <a:rPr lang="sr-Latn-CS" sz="1500" dirty="0" smtClean="0">
                <a:solidFill>
                  <a:schemeClr val="tx1"/>
                </a:solidFill>
              </a:rPr>
              <a:t>	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en-US" sz="1500" dirty="0" err="1" smtClean="0">
                <a:solidFill>
                  <a:schemeClr val="tx1"/>
                </a:solidFill>
              </a:rPr>
              <a:t>Мјера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полицијског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упозорења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има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сврху</a:t>
            </a:r>
            <a:r>
              <a:rPr lang="en-US" sz="1500" dirty="0" smtClean="0">
                <a:solidFill>
                  <a:schemeClr val="tx1"/>
                </a:solidFill>
              </a:rPr>
              <a:t>: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покреће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прекршајни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поступак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према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sr-Latn-CS" sz="1500" dirty="0" smtClean="0">
                <a:solidFill>
                  <a:schemeClr val="tx1"/>
                </a:solidFill>
              </a:rPr>
              <a:t>и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примјеном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мјере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полицијског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упозорења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утиче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правилан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развој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малољетника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јачање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његове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личне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одговорности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убудуће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би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чинио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прекршаје</a:t>
            </a:r>
            <a:r>
              <a:rPr lang="sr-Latn-CS" sz="1500" dirty="0" smtClean="0">
                <a:solidFill>
                  <a:schemeClr val="tx1"/>
                </a:solidFill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sr-Cyrl-CS" sz="1500" dirty="0" smtClean="0">
                <a:solidFill>
                  <a:schemeClr val="tx1"/>
                </a:solidFill>
              </a:rPr>
              <a:t>Полицијско упозорење изриче </a:t>
            </a:r>
            <a:r>
              <a:rPr lang="en-US" sz="1500" dirty="0" err="1" smtClean="0">
                <a:solidFill>
                  <a:schemeClr val="tx1"/>
                </a:solidFill>
              </a:rPr>
              <a:t>полицијски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службеник</a:t>
            </a:r>
            <a:r>
              <a:rPr lang="sr-Cyrl-CS" sz="1500" dirty="0" smtClean="0">
                <a:solidFill>
                  <a:schemeClr val="tx1"/>
                </a:solidFill>
              </a:rPr>
              <a:t> са посебним знањима </a:t>
            </a:r>
            <a:r>
              <a:rPr lang="en-US" sz="1500" dirty="0" err="1" smtClean="0">
                <a:solidFill>
                  <a:schemeClr val="tx1"/>
                </a:solidFill>
              </a:rPr>
              <a:t>из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области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права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дјетета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преступништва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младих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уз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претходно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прибављену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социјалну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анамнезу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органа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старатељства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садржи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податке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тичу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узраста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зрелости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других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особина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личности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малољетника</a:t>
            </a:r>
            <a:r>
              <a:rPr lang="en-US" sz="1500" dirty="0" smtClean="0">
                <a:solidFill>
                  <a:schemeClr val="tx1"/>
                </a:solidFill>
              </a:rPr>
              <a:t>, о </a:t>
            </a:r>
            <a:r>
              <a:rPr lang="en-US" sz="1500" dirty="0" err="1" smtClean="0">
                <a:solidFill>
                  <a:schemeClr val="tx1"/>
                </a:solidFill>
              </a:rPr>
              <a:t>средини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приликама</a:t>
            </a:r>
            <a:r>
              <a:rPr lang="en-US" sz="1500" dirty="0" smtClean="0">
                <a:solidFill>
                  <a:schemeClr val="tx1"/>
                </a:solidFill>
              </a:rPr>
              <a:t> у </a:t>
            </a:r>
            <a:r>
              <a:rPr lang="en-US" sz="1500" dirty="0" err="1" smtClean="0">
                <a:solidFill>
                  <a:schemeClr val="tx1"/>
                </a:solidFill>
              </a:rPr>
              <a:t>којима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живи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би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могло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одлучити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ли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ће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конкретни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случај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окончати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примјеном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мјере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полицијског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упозорења</a:t>
            </a:r>
            <a:r>
              <a:rPr lang="sr-Latn-CS" sz="1500" dirty="0" smtClean="0">
                <a:solidFill>
                  <a:schemeClr val="tx1"/>
                </a:solidFill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en-US" sz="1500" dirty="0" err="1" smtClean="0">
                <a:solidFill>
                  <a:schemeClr val="tx1"/>
                </a:solidFill>
              </a:rPr>
              <a:t>Приликом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изрицања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полицијског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упозоренја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указује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друштвену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неприхватљивост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штетност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његовог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понашања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посљедице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које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такво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понашање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може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имати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њега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као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могућност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вођенја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прекршајног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поступка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изрицање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прекршајне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санкције</a:t>
            </a:r>
            <a:r>
              <a:rPr lang="en-US" sz="1500" dirty="0" smtClean="0">
                <a:solidFill>
                  <a:schemeClr val="tx1"/>
                </a:solidFill>
              </a:rPr>
              <a:t> у </a:t>
            </a:r>
            <a:r>
              <a:rPr lang="en-US" sz="1500" dirty="0" err="1" smtClean="0">
                <a:solidFill>
                  <a:schemeClr val="tx1"/>
                </a:solidFill>
              </a:rPr>
              <a:t>случају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поновног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извршења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прекршаја</a:t>
            </a:r>
            <a:r>
              <a:rPr lang="sr-Latn-CS" sz="1500" dirty="0" smtClean="0">
                <a:solidFill>
                  <a:schemeClr val="tx1"/>
                </a:solidFill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en-US" sz="1500" dirty="0" smtClean="0">
                <a:solidFill>
                  <a:schemeClr val="tx1"/>
                </a:solidFill>
              </a:rPr>
              <a:t>О </a:t>
            </a:r>
            <a:r>
              <a:rPr lang="en-US" sz="1500" dirty="0" err="1" smtClean="0">
                <a:solidFill>
                  <a:schemeClr val="tx1"/>
                </a:solidFill>
              </a:rPr>
              <a:t>донесеној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одлуци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полицијски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службеник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обавјештава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малољетника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његове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законске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заступнике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орган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старатељства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као</a:t>
            </a:r>
            <a:r>
              <a:rPr lang="en-US" sz="1500" dirty="0" smtClean="0">
                <a:solidFill>
                  <a:schemeClr val="tx1"/>
                </a:solidFill>
              </a:rPr>
              <a:t> и </a:t>
            </a:r>
            <a:r>
              <a:rPr lang="en-US" sz="1500" dirty="0" err="1" smtClean="0">
                <a:solidFill>
                  <a:schemeClr val="tx1"/>
                </a:solidFill>
              </a:rPr>
              <a:t>оштећеног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уз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навођење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разлога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за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доношење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ове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одлуке</a:t>
            </a:r>
            <a:r>
              <a:rPr lang="sr-Latn-CS" sz="1500" dirty="0" smtClean="0">
                <a:solidFill>
                  <a:schemeClr val="tx1"/>
                </a:solidFill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en-US" sz="1500" dirty="0" err="1" smtClean="0">
                <a:solidFill>
                  <a:schemeClr val="tx1"/>
                </a:solidFill>
              </a:rPr>
              <a:t>Примјена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мјере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полицијског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упозорења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регу</a:t>
            </a:r>
            <a:r>
              <a:rPr lang="sr-Cyrl-BA" sz="1500" dirty="0" smtClean="0">
                <a:solidFill>
                  <a:schemeClr val="tx1"/>
                </a:solidFill>
              </a:rPr>
              <a:t>лисана је </a:t>
            </a:r>
            <a:r>
              <a:rPr lang="sr-Cyrl-BA" sz="1500" dirty="0" smtClean="0">
                <a:solidFill>
                  <a:schemeClr val="tx1"/>
                </a:solidFill>
              </a:rPr>
              <a:t>Правилником </a:t>
            </a:r>
            <a:r>
              <a:rPr lang="sr-Cyrl-BA" sz="1500" dirty="0">
                <a:solidFill>
                  <a:schemeClr val="tx1"/>
                </a:solidFill>
              </a:rPr>
              <a:t>о примјени мјере полицијског </a:t>
            </a:r>
            <a:r>
              <a:rPr lang="sr-Cyrl-BA" sz="1500" dirty="0" err="1">
                <a:solidFill>
                  <a:schemeClr val="tx1"/>
                </a:solidFill>
              </a:rPr>
              <a:t>уопозорења</a:t>
            </a:r>
            <a:r>
              <a:rPr lang="sr-Cyrl-BA" sz="1500" dirty="0">
                <a:solidFill>
                  <a:schemeClr val="tx1"/>
                </a:solidFill>
              </a:rPr>
              <a:t> </a:t>
            </a:r>
            <a:r>
              <a:rPr lang="sr-Cyrl-CS" sz="1500" dirty="0">
                <a:solidFill>
                  <a:schemeClr val="tx1"/>
                </a:solidFill>
              </a:rPr>
              <a:t>(Службени гласник Републике Српске, бр</a:t>
            </a:r>
            <a:r>
              <a:rPr lang="bs-Latn-BA" sz="1500" dirty="0">
                <a:solidFill>
                  <a:schemeClr val="tx1"/>
                </a:solidFill>
              </a:rPr>
              <a:t>.32</a:t>
            </a:r>
            <a:r>
              <a:rPr lang="sr-Cyrl-CS" sz="1500" dirty="0">
                <a:solidFill>
                  <a:schemeClr val="tx1"/>
                </a:solidFill>
              </a:rPr>
              <a:t>/17</a:t>
            </a:r>
            <a:r>
              <a:rPr lang="sr-Cyrl-CS" sz="1500" dirty="0" smtClean="0">
                <a:solidFill>
                  <a:schemeClr val="tx1"/>
                </a:solidFill>
              </a:rPr>
              <a:t>)</a:t>
            </a:r>
            <a:r>
              <a:rPr lang="sr-Cyrl-BA" sz="1500" dirty="0">
                <a:solidFill>
                  <a:schemeClr val="tx1"/>
                </a:solidFill>
              </a:rPr>
              <a:t>.</a:t>
            </a:r>
            <a:endParaRPr lang="sr-Latn-CS" sz="15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500" dirty="0" smtClean="0">
                <a:solidFill>
                  <a:schemeClr val="tx1"/>
                </a:solidFill>
              </a:rPr>
              <a:t>	-</a:t>
            </a:r>
            <a:r>
              <a:rPr lang="sr-Cyrl-CS" sz="1500" dirty="0" smtClean="0">
                <a:solidFill>
                  <a:schemeClr val="tx1"/>
                </a:solidFill>
              </a:rPr>
              <a:t>Полицијски органи воде евиденцију изречених </a:t>
            </a:r>
            <a:r>
              <a:rPr lang="sr-Cyrl-CS" sz="1500" dirty="0" err="1" smtClean="0">
                <a:solidFill>
                  <a:schemeClr val="tx1"/>
                </a:solidFill>
              </a:rPr>
              <a:t>мјера</a:t>
            </a:r>
            <a:r>
              <a:rPr lang="sr-Cyrl-C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полицијског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sr-Cyrl-CS" sz="1500" dirty="0" smtClean="0">
                <a:solidFill>
                  <a:schemeClr val="tx1"/>
                </a:solidFill>
              </a:rPr>
              <a:t>упозорења која нема карактер </a:t>
            </a:r>
            <a:r>
              <a:rPr lang="en-US" sz="1500" dirty="0" err="1" smtClean="0">
                <a:solidFill>
                  <a:schemeClr val="tx1"/>
                </a:solidFill>
              </a:rPr>
              <a:t>прекршајне</a:t>
            </a:r>
            <a:r>
              <a:rPr lang="sr-Cyrl-CS" sz="1500" dirty="0" smtClean="0">
                <a:solidFill>
                  <a:schemeClr val="tx1"/>
                </a:solidFill>
              </a:rPr>
              <a:t> евиденције о </a:t>
            </a:r>
            <a:r>
              <a:rPr lang="sr-Cyrl-CS" sz="1500" dirty="0" err="1" smtClean="0">
                <a:solidFill>
                  <a:schemeClr val="tx1"/>
                </a:solidFill>
              </a:rPr>
              <a:t>осуђиваности</a:t>
            </a:r>
            <a:r>
              <a:rPr lang="sr-Cyrl-CS" sz="1500" dirty="0" smtClean="0">
                <a:solidFill>
                  <a:schemeClr val="tx1"/>
                </a:solidFill>
              </a:rPr>
              <a:t> </a:t>
            </a:r>
            <a:r>
              <a:rPr lang="sr-Cyrl-CS" sz="1500" dirty="0" err="1" smtClean="0">
                <a:solidFill>
                  <a:schemeClr val="tx1"/>
                </a:solidFill>
              </a:rPr>
              <a:t>малољетника</a:t>
            </a:r>
            <a:r>
              <a:rPr lang="sr-Cyrl-CS" sz="1500" dirty="0" smtClean="0">
                <a:solidFill>
                  <a:schemeClr val="tx1"/>
                </a:solidFill>
              </a:rPr>
              <a:t> и не могу се </a:t>
            </a:r>
            <a:r>
              <a:rPr lang="sr-Cyrl-CS" sz="1500" dirty="0" err="1" smtClean="0">
                <a:solidFill>
                  <a:schemeClr val="tx1"/>
                </a:solidFill>
              </a:rPr>
              <a:t>употријебити</a:t>
            </a:r>
            <a:r>
              <a:rPr lang="sr-Cyrl-CS" sz="1500" dirty="0" smtClean="0">
                <a:solidFill>
                  <a:schemeClr val="tx1"/>
                </a:solidFill>
              </a:rPr>
              <a:t> на било који начин који би штетио </a:t>
            </a:r>
            <a:r>
              <a:rPr lang="sr-Cyrl-CS" sz="1500" dirty="0" err="1" smtClean="0">
                <a:solidFill>
                  <a:schemeClr val="tx1"/>
                </a:solidFill>
              </a:rPr>
              <a:t>малољетнику</a:t>
            </a:r>
            <a:r>
              <a:rPr lang="sr-Cyrl-CS" sz="1500" dirty="0" smtClean="0">
                <a:solidFill>
                  <a:schemeClr val="tx1"/>
                </a:solidFill>
              </a:rPr>
              <a:t>.</a:t>
            </a:r>
            <a:endParaRPr lang="sr-Latn-CS" sz="1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8903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smtClean="0"/>
              <a:t>Претходни поступак према малољетницима</a:t>
            </a:r>
            <a:endParaRPr lang="en-US" sz="2400" b="1" smtClean="0"/>
          </a:p>
        </p:txBody>
      </p:sp>
      <p:sp>
        <p:nvSpPr>
          <p:cNvPr id="37891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5900"/>
            <a:ext cx="8902700" cy="50768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	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</a:t>
            </a:r>
            <a:r>
              <a:rPr lang="sr-Latn-CS" sz="1600" b="1" dirty="0" err="1" smtClean="0">
                <a:solidFill>
                  <a:schemeClr val="tx1"/>
                </a:solidFill>
              </a:rPr>
              <a:t>Примјена</a:t>
            </a:r>
            <a:r>
              <a:rPr lang="sr-Latn-CS" sz="1600" b="1" dirty="0" smtClean="0">
                <a:solidFill>
                  <a:schemeClr val="tx1"/>
                </a:solidFill>
              </a:rPr>
              <a:t> </a:t>
            </a:r>
            <a:r>
              <a:rPr lang="sr-Latn-CS" sz="1600" b="1" dirty="0" err="1" smtClean="0">
                <a:solidFill>
                  <a:schemeClr val="tx1"/>
                </a:solidFill>
              </a:rPr>
              <a:t>начела</a:t>
            </a:r>
            <a:r>
              <a:rPr lang="sr-Latn-CS" sz="1600" b="1" dirty="0" smtClean="0">
                <a:solidFill>
                  <a:schemeClr val="tx1"/>
                </a:solidFill>
              </a:rPr>
              <a:t> </a:t>
            </a:r>
            <a:r>
              <a:rPr lang="sr-Latn-CS" sz="1600" b="1" dirty="0" err="1" smtClean="0">
                <a:solidFill>
                  <a:schemeClr val="tx1"/>
                </a:solidFill>
              </a:rPr>
              <a:t>опортунитета</a:t>
            </a:r>
            <a:endParaRPr lang="sr-Latn-CS" sz="16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-</a:t>
            </a:r>
            <a:r>
              <a:rPr lang="en-US" sz="1600" dirty="0" err="1" smtClean="0">
                <a:solidFill>
                  <a:schemeClr val="tx1"/>
                </a:solidFill>
              </a:rPr>
              <a:t>Суд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може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одлучити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да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неће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покретати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прекршајни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поступак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према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малољетнику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иако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постоје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докази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да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је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починио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прекршај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ако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сматра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да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не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би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било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цјелисходно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да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се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води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поступак</a:t>
            </a:r>
            <a:r>
              <a:rPr lang="en-US" sz="1600" dirty="0" smtClean="0">
                <a:solidFill>
                  <a:schemeClr val="tx1"/>
                </a:solidFill>
              </a:rPr>
              <a:t> с </a:t>
            </a:r>
            <a:r>
              <a:rPr lang="en-US" sz="1600" dirty="0" err="1" smtClean="0">
                <a:solidFill>
                  <a:schemeClr val="tx1"/>
                </a:solidFill>
              </a:rPr>
              <a:t>обзиром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на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природу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прекршаја</a:t>
            </a:r>
            <a:r>
              <a:rPr lang="en-US" sz="1600" dirty="0" smtClean="0">
                <a:solidFill>
                  <a:schemeClr val="tx1"/>
                </a:solidFill>
              </a:rPr>
              <a:t> и </a:t>
            </a:r>
            <a:r>
              <a:rPr lang="en-US" sz="1600" dirty="0" err="1" smtClean="0">
                <a:solidFill>
                  <a:schemeClr val="tx1"/>
                </a:solidFill>
              </a:rPr>
              <a:t>околности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под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којима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је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прекршај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учињен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ранији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живот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малољетника</a:t>
            </a:r>
            <a:r>
              <a:rPr lang="en-US" sz="1600" dirty="0" smtClean="0">
                <a:solidFill>
                  <a:schemeClr val="tx1"/>
                </a:solidFill>
              </a:rPr>
              <a:t> и </a:t>
            </a:r>
            <a:r>
              <a:rPr lang="en-US" sz="1600" dirty="0" err="1" smtClean="0">
                <a:solidFill>
                  <a:schemeClr val="tx1"/>
                </a:solidFill>
              </a:rPr>
              <a:t>његова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лична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својства</a:t>
            </a:r>
            <a:r>
              <a:rPr lang="sr-Latn-CS" sz="16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-</a:t>
            </a:r>
            <a:r>
              <a:rPr lang="en-US" sz="1600" dirty="0" smtClean="0">
                <a:solidFill>
                  <a:schemeClr val="tx1"/>
                </a:solidFill>
              </a:rPr>
              <a:t>П</a:t>
            </a:r>
            <a:r>
              <a:rPr lang="sr-Cyrl-CS" sz="1600" dirty="0" err="1" smtClean="0">
                <a:solidFill>
                  <a:schemeClr val="tx1"/>
                </a:solidFill>
              </a:rPr>
              <a:t>одатке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о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цјелисходности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поступка</a:t>
            </a:r>
            <a:r>
              <a:rPr lang="en-US" sz="1600" dirty="0" smtClean="0">
                <a:solidFill>
                  <a:schemeClr val="tx1"/>
                </a:solidFill>
              </a:rPr>
              <a:t>,</a:t>
            </a:r>
            <a:r>
              <a:rPr lang="sr-Cyrl-CS" sz="1600" dirty="0" smtClean="0">
                <a:solidFill>
                  <a:schemeClr val="tx1"/>
                </a:solidFill>
              </a:rPr>
              <a:t> који се тичу узраста, зрелости и других особина личности </a:t>
            </a:r>
            <a:r>
              <a:rPr lang="sr-Cyrl-CS" sz="1600" dirty="0" err="1" smtClean="0">
                <a:solidFill>
                  <a:schemeClr val="tx1"/>
                </a:solidFill>
              </a:rPr>
              <a:t>малољетника</a:t>
            </a:r>
            <a:r>
              <a:rPr lang="sr-Cyrl-CS" sz="1600" dirty="0" smtClean="0">
                <a:solidFill>
                  <a:schemeClr val="tx1"/>
                </a:solidFill>
              </a:rPr>
              <a:t>, о средини и приликама у којима </a:t>
            </a:r>
            <a:r>
              <a:rPr lang="en-US" sz="1600" dirty="0" err="1" smtClean="0">
                <a:solidFill>
                  <a:schemeClr val="tx1"/>
                </a:solidFill>
              </a:rPr>
              <a:t>он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живи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прибавља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суд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од</a:t>
            </a:r>
            <a:r>
              <a:rPr lang="en-US" sz="1600" dirty="0" smtClean="0">
                <a:solidFill>
                  <a:schemeClr val="tx1"/>
                </a:solidFill>
              </a:rPr>
              <a:t> н</a:t>
            </a:r>
            <a:r>
              <a:rPr lang="sr-Cyrl-CS" sz="1600" dirty="0" err="1" smtClean="0">
                <a:solidFill>
                  <a:schemeClr val="tx1"/>
                </a:solidFill>
              </a:rPr>
              <a:t>адлежног</a:t>
            </a:r>
            <a:r>
              <a:rPr lang="sr-Cyrl-CS" sz="1600" dirty="0" smtClean="0">
                <a:solidFill>
                  <a:schemeClr val="tx1"/>
                </a:solidFill>
              </a:rPr>
              <a:t> органа старатељства</a:t>
            </a:r>
            <a:r>
              <a:rPr lang="en-US" sz="1600" dirty="0" smtClean="0">
                <a:solidFill>
                  <a:schemeClr val="tx1"/>
                </a:solidFill>
              </a:rPr>
              <a:t>, а </a:t>
            </a:r>
            <a:r>
              <a:rPr lang="en-US" sz="1600" dirty="0" err="1" smtClean="0">
                <a:solidFill>
                  <a:schemeClr val="tx1"/>
                </a:solidFill>
              </a:rPr>
              <a:t>податке</a:t>
            </a:r>
            <a:r>
              <a:rPr lang="en-US" sz="1600" dirty="0" smtClean="0">
                <a:solidFill>
                  <a:schemeClr val="tx1"/>
                </a:solidFill>
              </a:rPr>
              <a:t> и </a:t>
            </a:r>
            <a:r>
              <a:rPr lang="en-US" sz="1600" dirty="0" err="1" smtClean="0">
                <a:solidFill>
                  <a:schemeClr val="tx1"/>
                </a:solidFill>
              </a:rPr>
              <a:t>мишљење</a:t>
            </a:r>
            <a:r>
              <a:rPr lang="en-US" sz="1600" dirty="0" smtClean="0">
                <a:solidFill>
                  <a:schemeClr val="tx1"/>
                </a:solidFill>
              </a:rPr>
              <a:t> о </a:t>
            </a:r>
            <a:r>
              <a:rPr lang="en-US" sz="1600" dirty="0" err="1" smtClean="0">
                <a:solidFill>
                  <a:schemeClr val="tx1"/>
                </a:solidFill>
              </a:rPr>
              <a:t>цјелисходности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покретања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поступка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може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прикупљати</a:t>
            </a:r>
            <a:r>
              <a:rPr lang="en-US" sz="1600" dirty="0" smtClean="0">
                <a:solidFill>
                  <a:schemeClr val="tx1"/>
                </a:solidFill>
              </a:rPr>
              <a:t> и </a:t>
            </a:r>
            <a:r>
              <a:rPr lang="en-US" sz="1600" dirty="0" err="1" smtClean="0">
                <a:solidFill>
                  <a:schemeClr val="tx1"/>
                </a:solidFill>
              </a:rPr>
              <a:t>стручни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савјетник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ако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га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има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суд</a:t>
            </a:r>
            <a:r>
              <a:rPr lang="sr-Latn-CS" sz="1600" dirty="0" smtClean="0">
                <a:solidFill>
                  <a:schemeClr val="tx1"/>
                </a:solidFill>
              </a:rPr>
              <a:t> (</a:t>
            </a:r>
            <a:r>
              <a:rPr lang="sr-Latn-CS" sz="1600" dirty="0" err="1" smtClean="0">
                <a:solidFill>
                  <a:schemeClr val="tx1"/>
                </a:solidFill>
              </a:rPr>
              <a:t>стручни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савјетник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није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посебно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дефинисан</a:t>
            </a:r>
            <a:r>
              <a:rPr lang="sr-Latn-CS" sz="1600" dirty="0" smtClean="0">
                <a:solidFill>
                  <a:schemeClr val="tx1"/>
                </a:solidFill>
              </a:rPr>
              <a:t> у </a:t>
            </a:r>
            <a:r>
              <a:rPr lang="sr-Cyrl-BA" sz="1600" dirty="0" smtClean="0">
                <a:solidFill>
                  <a:schemeClr val="tx1"/>
                </a:solidFill>
              </a:rPr>
              <a:t>З</a:t>
            </a:r>
            <a:r>
              <a:rPr lang="sr-Latn-CS" sz="1600" dirty="0" err="1" smtClean="0">
                <a:solidFill>
                  <a:schemeClr val="tx1"/>
                </a:solidFill>
              </a:rPr>
              <a:t>акону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smtClean="0">
                <a:solidFill>
                  <a:schemeClr val="tx1"/>
                </a:solidFill>
              </a:rPr>
              <a:t>о </a:t>
            </a:r>
            <a:r>
              <a:rPr lang="sr-Latn-CS" sz="1600" dirty="0" err="1" smtClean="0">
                <a:solidFill>
                  <a:schemeClr val="tx1"/>
                </a:solidFill>
              </a:rPr>
              <a:t>прекршајима</a:t>
            </a:r>
            <a:r>
              <a:rPr lang="sr-Cyrl-BA" sz="1600" dirty="0" smtClean="0">
                <a:solidFill>
                  <a:schemeClr val="tx1"/>
                </a:solidFill>
              </a:rPr>
              <a:t> РС</a:t>
            </a:r>
            <a:r>
              <a:rPr lang="sr-Latn-CS" sz="1600" dirty="0" smtClean="0">
                <a:solidFill>
                  <a:schemeClr val="tx1"/>
                </a:solidFill>
              </a:rPr>
              <a:t>, </a:t>
            </a:r>
            <a:r>
              <a:rPr lang="sr-Latn-CS" sz="1600" dirty="0" err="1" smtClean="0">
                <a:solidFill>
                  <a:schemeClr val="tx1"/>
                </a:solidFill>
              </a:rPr>
              <a:t>али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очигледно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мисли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на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стручног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савјетника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дефинисаног</a:t>
            </a:r>
            <a:r>
              <a:rPr lang="sr-Latn-CS" sz="1600" dirty="0" smtClean="0">
                <a:solidFill>
                  <a:schemeClr val="tx1"/>
                </a:solidFill>
              </a:rPr>
              <a:t> у </a:t>
            </a:r>
            <a:r>
              <a:rPr lang="sr-Latn-CS" sz="1600" dirty="0" err="1" smtClean="0">
                <a:solidFill>
                  <a:schemeClr val="tx1"/>
                </a:solidFill>
              </a:rPr>
              <a:t>Закон</a:t>
            </a:r>
            <a:r>
              <a:rPr lang="sr-Latn-CS" sz="1600" dirty="0" smtClean="0">
                <a:solidFill>
                  <a:schemeClr val="tx1"/>
                </a:solidFill>
              </a:rPr>
              <a:t> о </a:t>
            </a:r>
            <a:r>
              <a:rPr lang="sr-Latn-CS" sz="1600" dirty="0" err="1" smtClean="0">
                <a:solidFill>
                  <a:schemeClr val="tx1"/>
                </a:solidFill>
              </a:rPr>
              <a:t>заштити</a:t>
            </a:r>
            <a:r>
              <a:rPr lang="sr-Latn-CS" sz="1600" dirty="0" smtClean="0">
                <a:solidFill>
                  <a:schemeClr val="tx1"/>
                </a:solidFill>
              </a:rPr>
              <a:t> и </a:t>
            </a:r>
            <a:r>
              <a:rPr lang="sr-Latn-CS" sz="1600" dirty="0" err="1" smtClean="0">
                <a:solidFill>
                  <a:schemeClr val="tx1"/>
                </a:solidFill>
              </a:rPr>
              <a:t>поступању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дјецом</a:t>
            </a:r>
            <a:r>
              <a:rPr lang="sr-Latn-CS" sz="1600" dirty="0" smtClean="0">
                <a:solidFill>
                  <a:schemeClr val="tx1"/>
                </a:solidFill>
              </a:rPr>
              <a:t> и </a:t>
            </a:r>
            <a:r>
              <a:rPr lang="sr-Latn-CS" sz="1600" dirty="0" err="1" smtClean="0">
                <a:solidFill>
                  <a:schemeClr val="tx1"/>
                </a:solidFill>
              </a:rPr>
              <a:t>малољетницима</a:t>
            </a:r>
            <a:r>
              <a:rPr lang="sr-Latn-CS" sz="1600" dirty="0" smtClean="0">
                <a:solidFill>
                  <a:schemeClr val="tx1"/>
                </a:solidFill>
              </a:rPr>
              <a:t> у </a:t>
            </a:r>
            <a:r>
              <a:rPr lang="sr-Latn-CS" sz="1600" dirty="0" err="1" smtClean="0">
                <a:solidFill>
                  <a:schemeClr val="tx1"/>
                </a:solidFill>
              </a:rPr>
              <a:t>крив</a:t>
            </a:r>
            <a:r>
              <a:rPr lang="sr-Cyrl-CS" sz="1600" dirty="0" smtClean="0">
                <a:solidFill>
                  <a:schemeClr val="tx1"/>
                </a:solidFill>
              </a:rPr>
              <a:t>и</a:t>
            </a:r>
            <a:r>
              <a:rPr lang="sr-Latn-CS" sz="1600" dirty="0" err="1" smtClean="0">
                <a:solidFill>
                  <a:schemeClr val="tx1"/>
                </a:solidFill>
              </a:rPr>
              <a:t>чном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поступку</a:t>
            </a:r>
            <a:r>
              <a:rPr lang="sr-Latn-CS" sz="1600" dirty="0" smtClean="0">
                <a:solidFill>
                  <a:schemeClr val="tx1"/>
                </a:solidFill>
              </a:rPr>
              <a:t>);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sr-Latn-CS" sz="1600" dirty="0" smtClean="0">
                <a:solidFill>
                  <a:schemeClr val="tx1"/>
                </a:solidFill>
              </a:rPr>
              <a:t>	-</a:t>
            </a:r>
            <a:r>
              <a:rPr lang="en-US" sz="1600" dirty="0" smtClean="0">
                <a:solidFill>
                  <a:schemeClr val="tx1"/>
                </a:solidFill>
              </a:rPr>
              <a:t>У </a:t>
            </a:r>
            <a:r>
              <a:rPr lang="sr-Latn-CS" sz="1600" dirty="0" err="1" smtClean="0">
                <a:solidFill>
                  <a:schemeClr val="tx1"/>
                </a:solidFill>
              </a:rPr>
              <a:t>том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случају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суд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ће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рјешењем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одбацити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захтјев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за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покретање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прекршајног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поступка</a:t>
            </a:r>
            <a:r>
              <a:rPr lang="en-US" sz="1600" dirty="0" smtClean="0">
                <a:solidFill>
                  <a:schemeClr val="tx1"/>
                </a:solidFill>
              </a:rPr>
              <a:t>, с </a:t>
            </a:r>
            <a:r>
              <a:rPr lang="en-US" sz="1600" dirty="0" err="1" smtClean="0">
                <a:solidFill>
                  <a:schemeClr val="tx1"/>
                </a:solidFill>
              </a:rPr>
              <a:t>образложењем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због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чега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је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захтјев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одбачен</a:t>
            </a:r>
            <a:r>
              <a:rPr lang="en-US" sz="1600" dirty="0" smtClean="0">
                <a:solidFill>
                  <a:schemeClr val="tx1"/>
                </a:solidFill>
              </a:rPr>
              <a:t>, о </a:t>
            </a:r>
            <a:r>
              <a:rPr lang="en-US" sz="1600" dirty="0" err="1" smtClean="0">
                <a:solidFill>
                  <a:schemeClr val="tx1"/>
                </a:solidFill>
              </a:rPr>
              <a:t>чему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се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обавјештава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малољетник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његови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законски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заступници</a:t>
            </a:r>
            <a:r>
              <a:rPr lang="en-US" sz="1600" dirty="0" smtClean="0">
                <a:solidFill>
                  <a:schemeClr val="tx1"/>
                </a:solidFill>
              </a:rPr>
              <a:t> и </a:t>
            </a:r>
            <a:r>
              <a:rPr lang="en-US" sz="1600" dirty="0" err="1" smtClean="0">
                <a:solidFill>
                  <a:schemeClr val="tx1"/>
                </a:solidFill>
              </a:rPr>
              <a:t>орган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старатељства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ради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предузимања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мјера</a:t>
            </a:r>
            <a:r>
              <a:rPr lang="en-US" sz="1600" dirty="0" smtClean="0">
                <a:solidFill>
                  <a:schemeClr val="tx1"/>
                </a:solidFill>
              </a:rPr>
              <a:t> у </a:t>
            </a:r>
            <a:r>
              <a:rPr lang="en-US" sz="1600" dirty="0" err="1" smtClean="0">
                <a:solidFill>
                  <a:schemeClr val="tx1"/>
                </a:solidFill>
              </a:rPr>
              <a:t>оквиру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његове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надлежности</a:t>
            </a:r>
            <a:r>
              <a:rPr lang="sr-Latn-CS" sz="1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endParaRPr lang="sr-Latn-C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0" y="495300"/>
            <a:ext cx="9144000" cy="1471613"/>
          </a:xfrm>
          <a:solidFill>
            <a:srgbClr val="333399"/>
          </a:solidFill>
        </p:spPr>
        <p:txBody>
          <a:bodyPr/>
          <a:lstStyle/>
          <a:p>
            <a:pPr algn="ctr"/>
            <a:r>
              <a:rPr lang="sr-Cyrl-CS" sz="2400" b="1" smtClean="0"/>
              <a:t>Покретање прекршајног поступак против малољетника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0" y="2080866"/>
            <a:ext cx="9144000" cy="4676775"/>
          </a:xfrm>
        </p:spPr>
        <p:txBody>
          <a:bodyPr/>
          <a:lstStyle/>
          <a:p>
            <a:pPr marL="381000" indent="-381000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sr-Latn-CS" sz="1600" dirty="0" err="1" smtClean="0">
                <a:solidFill>
                  <a:schemeClr val="tx1"/>
                </a:solidFill>
              </a:rPr>
              <a:t>Уколико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овлаштени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орган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не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примјени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мјеру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упозорења</a:t>
            </a:r>
            <a:r>
              <a:rPr lang="sr-Latn-CS" sz="1600" dirty="0" smtClean="0">
                <a:solidFill>
                  <a:schemeClr val="tx1"/>
                </a:solidFill>
              </a:rPr>
              <a:t> и </a:t>
            </a:r>
            <a:r>
              <a:rPr lang="sr-Latn-CS" sz="1600" dirty="0" err="1" smtClean="0">
                <a:solidFill>
                  <a:schemeClr val="tx1"/>
                </a:solidFill>
              </a:rPr>
              <a:t>уколико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суд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не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примјени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начело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опортунитета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покреће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прекршајни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поступак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поротив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малољетника</a:t>
            </a:r>
            <a:r>
              <a:rPr lang="sr-Cyrl-BA" sz="1600" dirty="0" smtClean="0">
                <a:solidFill>
                  <a:schemeClr val="tx1"/>
                </a:solidFill>
              </a:rPr>
              <a:t> (ЦМС ознака </a:t>
            </a:r>
            <a:r>
              <a:rPr lang="sr-Cyrl-BA" sz="1600" dirty="0" err="1" smtClean="0">
                <a:solidFill>
                  <a:schemeClr val="tx1"/>
                </a:solidFill>
              </a:rPr>
              <a:t>Прм</a:t>
            </a:r>
            <a:r>
              <a:rPr lang="sr-Cyrl-BA" sz="1600" dirty="0" smtClean="0">
                <a:solidFill>
                  <a:schemeClr val="tx1"/>
                </a:solidFill>
              </a:rPr>
              <a:t>)</a:t>
            </a:r>
            <a:r>
              <a:rPr lang="sr-Latn-CS" sz="1600" dirty="0" smtClean="0">
                <a:solidFill>
                  <a:schemeClr val="tx1"/>
                </a:solidFill>
              </a:rPr>
              <a:t>.</a:t>
            </a:r>
            <a:endParaRPr lang="sr-Cyrl-BA" sz="1600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marL="381000" indent="-381000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sr-Latn-CS" sz="1600" dirty="0" err="1" smtClean="0">
                <a:solidFill>
                  <a:schemeClr val="tx1"/>
                </a:solidFill>
              </a:rPr>
              <a:t>Прекршајни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поступак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покреће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подношењме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захтјева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за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покретање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суду</a:t>
            </a:r>
            <a:r>
              <a:rPr lang="sr-Latn-CS" sz="1600" dirty="0" smtClean="0">
                <a:solidFill>
                  <a:schemeClr val="tx1"/>
                </a:solidFill>
              </a:rPr>
              <a:t>, а </a:t>
            </a:r>
            <a:r>
              <a:rPr lang="sr-Latn-CS" sz="1600" dirty="0" err="1" smtClean="0">
                <a:solidFill>
                  <a:schemeClr val="tx1"/>
                </a:solidFill>
              </a:rPr>
              <a:t>прекршајни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поступак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води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искључиво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Latn-CS" sz="1600" dirty="0" err="1" smtClean="0">
                <a:solidFill>
                  <a:schemeClr val="tx1"/>
                </a:solidFill>
              </a:rPr>
              <a:t>суд</a:t>
            </a:r>
            <a:r>
              <a:rPr lang="sr-Latn-CS" sz="1600" dirty="0" smtClean="0">
                <a:solidFill>
                  <a:schemeClr val="tx1"/>
                </a:solidFill>
              </a:rPr>
              <a:t>.</a:t>
            </a:r>
            <a:endParaRPr lang="sr-Cyrl-BA" sz="1600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90000"/>
              </a:lnSpc>
              <a:spcBef>
                <a:spcPts val="0"/>
              </a:spcBef>
            </a:pPr>
            <a:r>
              <a:rPr lang="sr-Cyrl-CS" sz="1600" dirty="0" smtClean="0">
                <a:solidFill>
                  <a:schemeClr val="tx1"/>
                </a:solidFill>
              </a:rPr>
              <a:t>У првом степену за </a:t>
            </a:r>
            <a:r>
              <a:rPr lang="en-US" sz="1600" dirty="0" err="1" smtClean="0">
                <a:solidFill>
                  <a:schemeClr val="tx1"/>
                </a:solidFill>
              </a:rPr>
              <a:t>прекршаје</a:t>
            </a:r>
            <a:r>
              <a:rPr lang="sr-Cyrl-CS" sz="1600" dirty="0" smtClean="0">
                <a:solidFill>
                  <a:schemeClr val="tx1"/>
                </a:solidFill>
              </a:rPr>
              <a:t> учињене у </a:t>
            </a:r>
            <a:r>
              <a:rPr lang="sr-Cyrl-CS" sz="1600" dirty="0" err="1" smtClean="0">
                <a:solidFill>
                  <a:schemeClr val="tx1"/>
                </a:solidFill>
              </a:rPr>
              <a:t>вријеме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err="1" smtClean="0">
                <a:solidFill>
                  <a:schemeClr val="tx1"/>
                </a:solidFill>
              </a:rPr>
              <a:t>малољетства</a:t>
            </a:r>
            <a:r>
              <a:rPr lang="sr-Cyrl-CS" sz="1600" dirty="0" smtClean="0">
                <a:solidFill>
                  <a:schemeClr val="tx1"/>
                </a:solidFill>
              </a:rPr>
              <a:t>, без обзира на прописану </a:t>
            </a:r>
            <a:r>
              <a:rPr lang="en-US" sz="1600" dirty="0" err="1" smtClean="0">
                <a:solidFill>
                  <a:schemeClr val="tx1"/>
                </a:solidFill>
              </a:rPr>
              <a:t>новчану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smtClean="0">
                <a:solidFill>
                  <a:schemeClr val="tx1"/>
                </a:solidFill>
              </a:rPr>
              <a:t>казну суди судија као појединац. </a:t>
            </a:r>
            <a:endParaRPr lang="sr-Cyrl-CS" sz="16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sr-Cyrl-CS" sz="1600" dirty="0" smtClean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90000"/>
              </a:lnSpc>
              <a:spcBef>
                <a:spcPts val="0"/>
              </a:spcBef>
            </a:pPr>
            <a:r>
              <a:rPr lang="sr-Cyrl-CS" sz="1600" dirty="0" smtClean="0">
                <a:solidFill>
                  <a:schemeClr val="tx1"/>
                </a:solidFill>
              </a:rPr>
              <a:t>Када суди у другом степену, </a:t>
            </a:r>
            <a:r>
              <a:rPr lang="sr-Cyrl-CS" sz="1600" dirty="0" err="1" smtClean="0">
                <a:solidFill>
                  <a:schemeClr val="tx1"/>
                </a:solidFill>
              </a:rPr>
              <a:t>вијеће</a:t>
            </a:r>
            <a:r>
              <a:rPr lang="sr-Cyrl-CS" sz="1600" dirty="0" smtClean="0">
                <a:solidFill>
                  <a:schemeClr val="tx1"/>
                </a:solidFill>
              </a:rPr>
              <a:t> другостепеног суда састављено је од троје судија, одређених распоредом послова у том суду. </a:t>
            </a:r>
            <a:r>
              <a:rPr lang="sr-Cyrl-CS" sz="1600" dirty="0" err="1" smtClean="0">
                <a:solidFill>
                  <a:schemeClr val="tx1"/>
                </a:solidFill>
              </a:rPr>
              <a:t>Вијеће</a:t>
            </a:r>
            <a:r>
              <a:rPr lang="sr-Cyrl-CS" sz="1600" dirty="0" smtClean="0">
                <a:solidFill>
                  <a:schemeClr val="tx1"/>
                </a:solidFill>
              </a:rPr>
              <a:t> састављено од троје судија, одлучује о жалбама против одлука судије и доноси друге одлуке изван </a:t>
            </a:r>
            <a:r>
              <a:rPr lang="en-US" sz="1600" dirty="0" err="1" smtClean="0">
                <a:solidFill>
                  <a:schemeClr val="tx1"/>
                </a:solidFill>
              </a:rPr>
              <a:t>усменог</a:t>
            </a:r>
            <a:r>
              <a:rPr lang="sr-Cyrl-CS" sz="1600" dirty="0" smtClean="0">
                <a:solidFill>
                  <a:schemeClr val="tx1"/>
                </a:solidFill>
              </a:rPr>
              <a:t> претреса када је то одређено овим законом и прописано одредбама Закона о кривичном поступку </a:t>
            </a:r>
            <a:r>
              <a:rPr lang="en-US" sz="1600" dirty="0" err="1" smtClean="0">
                <a:solidFill>
                  <a:schemeClr val="tx1"/>
                </a:solidFill>
              </a:rPr>
              <a:t>Републике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Српске</a:t>
            </a:r>
            <a:r>
              <a:rPr lang="sr-Cyrl-CS" sz="1600" dirty="0" smtClean="0">
                <a:solidFill>
                  <a:schemeClr val="tx1"/>
                </a:solidFill>
              </a:rPr>
              <a:t> (</a:t>
            </a:r>
            <a:r>
              <a:rPr lang="sr-Cyrl-CS" sz="1600" dirty="0" err="1" smtClean="0">
                <a:solidFill>
                  <a:schemeClr val="tx1"/>
                </a:solidFill>
              </a:rPr>
              <a:t>ванпретресно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err="1" smtClean="0">
                <a:solidFill>
                  <a:schemeClr val="tx1"/>
                </a:solidFill>
              </a:rPr>
              <a:t>вијеће</a:t>
            </a:r>
            <a:r>
              <a:rPr lang="sr-Cyrl-CS" sz="1600" dirty="0" smtClean="0">
                <a:solidFill>
                  <a:schemeClr val="tx1"/>
                </a:solidFill>
              </a:rPr>
              <a:t>- ЦМС ознака за прекршајно </a:t>
            </a:r>
            <a:r>
              <a:rPr lang="sr-Cyrl-CS" sz="1600" dirty="0" err="1" smtClean="0">
                <a:solidFill>
                  <a:schemeClr val="tx1"/>
                </a:solidFill>
              </a:rPr>
              <a:t>вијеће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err="1" smtClean="0">
                <a:solidFill>
                  <a:schemeClr val="tx1"/>
                </a:solidFill>
              </a:rPr>
              <a:t>Пв</a:t>
            </a:r>
            <a:r>
              <a:rPr lang="sr-Cyrl-CS" sz="1600" dirty="0" smtClean="0">
                <a:solidFill>
                  <a:schemeClr val="tx1"/>
                </a:solidFill>
              </a:rPr>
              <a:t>, </a:t>
            </a:r>
            <a:r>
              <a:rPr lang="sr-Cyrl-CS" sz="1600" dirty="0" err="1" smtClean="0">
                <a:solidFill>
                  <a:schemeClr val="tx1"/>
                </a:solidFill>
              </a:rPr>
              <a:t>аознака</a:t>
            </a:r>
            <a:r>
              <a:rPr lang="sr-Cyrl-CS" sz="1600" dirty="0" smtClean="0">
                <a:solidFill>
                  <a:schemeClr val="tx1"/>
                </a:solidFill>
              </a:rPr>
              <a:t> за другостепено </a:t>
            </a:r>
            <a:r>
              <a:rPr lang="sr-Cyrl-CS" sz="1600" dirty="0" err="1" smtClean="0">
                <a:solidFill>
                  <a:schemeClr val="tx1"/>
                </a:solidFill>
              </a:rPr>
              <a:t>вијеће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err="1" smtClean="0">
                <a:solidFill>
                  <a:schemeClr val="tx1"/>
                </a:solidFill>
              </a:rPr>
              <a:t>Пжпм</a:t>
            </a:r>
            <a:r>
              <a:rPr lang="sr-Cyrl-CS" sz="1600" dirty="0" smtClean="0">
                <a:solidFill>
                  <a:schemeClr val="tx1"/>
                </a:solidFill>
              </a:rPr>
              <a:t>). </a:t>
            </a:r>
            <a:r>
              <a:rPr lang="sr-Cyrl-CS" sz="1600" dirty="0" smtClean="0">
                <a:solidFill>
                  <a:schemeClr val="tx1"/>
                </a:solidFill>
              </a:rPr>
              <a:t>Ако није могуће у потпуности саставити </a:t>
            </a:r>
            <a:r>
              <a:rPr lang="sr-Cyrl-CS" sz="1600" dirty="0" err="1" smtClean="0">
                <a:solidFill>
                  <a:schemeClr val="tx1"/>
                </a:solidFill>
              </a:rPr>
              <a:t>вијеће</a:t>
            </a:r>
            <a:r>
              <a:rPr lang="sr-Cyrl-CS" sz="1600" dirty="0" smtClean="0">
                <a:solidFill>
                  <a:schemeClr val="tx1"/>
                </a:solidFill>
              </a:rPr>
              <a:t> троје судија са посебним знањем из области права </a:t>
            </a:r>
            <a:r>
              <a:rPr lang="sr-Cyrl-CS" sz="1600" dirty="0" err="1" smtClean="0">
                <a:solidFill>
                  <a:schemeClr val="tx1"/>
                </a:solidFill>
              </a:rPr>
              <a:t>дјетета</a:t>
            </a:r>
            <a:r>
              <a:rPr lang="sr-Cyrl-CS" sz="1600" dirty="0" smtClean="0">
                <a:solidFill>
                  <a:schemeClr val="tx1"/>
                </a:solidFill>
              </a:rPr>
              <a:t> и </a:t>
            </a:r>
            <a:r>
              <a:rPr lang="sr-Cyrl-CS" sz="1600" dirty="0" err="1" smtClean="0">
                <a:solidFill>
                  <a:schemeClr val="tx1"/>
                </a:solidFill>
              </a:rPr>
              <a:t>преступништва</a:t>
            </a:r>
            <a:r>
              <a:rPr lang="sr-Cyrl-CS" sz="1600" dirty="0" smtClean="0">
                <a:solidFill>
                  <a:schemeClr val="tx1"/>
                </a:solidFill>
              </a:rPr>
              <a:t> младих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sr-Cyrl-CS" sz="1600" dirty="0" err="1" smtClean="0">
                <a:solidFill>
                  <a:schemeClr val="tx1"/>
                </a:solidFill>
              </a:rPr>
              <a:t>обезбиједиће</a:t>
            </a:r>
            <a:r>
              <a:rPr lang="sr-Cyrl-CS" sz="1600" dirty="0" smtClean="0">
                <a:solidFill>
                  <a:schemeClr val="tx1"/>
                </a:solidFill>
              </a:rPr>
              <a:t> се да најмање један судија има посебна знања, а који ће истовремено бити </a:t>
            </a:r>
            <a:r>
              <a:rPr lang="sr-Cyrl-CS" sz="1600" dirty="0" err="1" smtClean="0">
                <a:solidFill>
                  <a:schemeClr val="tx1"/>
                </a:solidFill>
              </a:rPr>
              <a:t>предсједник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err="1" smtClean="0">
                <a:solidFill>
                  <a:schemeClr val="tx1"/>
                </a:solidFill>
              </a:rPr>
              <a:t>вијећа</a:t>
            </a:r>
            <a:r>
              <a:rPr lang="sr-Cyrl-CS" sz="1600" dirty="0" smtClean="0">
                <a:solidFill>
                  <a:schemeClr val="tx1"/>
                </a:solidFill>
              </a:rPr>
              <a:t>.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 smtClean="0">
                <a:solidFill>
                  <a:schemeClr val="tx1"/>
                </a:solidFill>
              </a:rPr>
              <a:t>Састав </a:t>
            </a:r>
            <a:r>
              <a:rPr lang="sr-Cyrl-CS" sz="1600" dirty="0" err="1" smtClean="0">
                <a:solidFill>
                  <a:schemeClr val="tx1"/>
                </a:solidFill>
              </a:rPr>
              <a:t>вијећа</a:t>
            </a:r>
            <a:r>
              <a:rPr lang="sr-Cyrl-CS" sz="1600" dirty="0" smtClean="0">
                <a:solidFill>
                  <a:schemeClr val="tx1"/>
                </a:solidFill>
              </a:rPr>
              <a:t>, по правилу, чине судије различитог пола.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1027</TotalTime>
  <Words>2161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2</vt:lpstr>
      <vt:lpstr>Perception</vt:lpstr>
      <vt:lpstr>Дјеца у сукобу са законом у прекршајном поступку</vt:lpstr>
      <vt:lpstr>Кратак преглед прекршајног законодавства БиХ</vt:lpstr>
      <vt:lpstr>Малољетници у прекршајном поступку Републике Српске</vt:lpstr>
      <vt:lpstr>Законски оквир у Републици Српској</vt:lpstr>
      <vt:lpstr>Карактеристике прекршајног поступка према малољетницима</vt:lpstr>
      <vt:lpstr>Карактеристике прекршајног поступка према малољетницима</vt:lpstr>
      <vt:lpstr>Претходни поступак према малољетницима</vt:lpstr>
      <vt:lpstr>Претходни поступак према малољетницима</vt:lpstr>
      <vt:lpstr>Покретање прекршајног поступак против малољетника</vt:lpstr>
      <vt:lpstr>Покретање прекршајног поступак против малољетника</vt:lpstr>
      <vt:lpstr>Прекршајне санкције код малољетника</vt:lpstr>
      <vt:lpstr>Судски укор</vt:lpstr>
      <vt:lpstr>Појачан надзор родитеља, усвојиоца или стараоца</vt:lpstr>
      <vt:lpstr>Појачан надзор надлежног органа старатељства</vt:lpstr>
      <vt:lpstr>Извршење васпитних мјера</vt:lpstr>
      <vt:lpstr>Прекршајана евиденција код малољетника</vt:lpstr>
      <vt:lpstr>Уочени недостаци и недоречености закона</vt:lpstr>
      <vt:lpstr>Закључак </vt:lpstr>
      <vt:lpstr>Хвала на пажњи!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Načini otkrivanja i vođenja istrage za krivična djela organizovanog kriminala i korupcije</dc:title>
  <dc:creator>Lejla Alidzanovic</dc:creator>
  <cp:lastModifiedBy>Dragoslav Erdelic</cp:lastModifiedBy>
  <cp:revision>37</cp:revision>
  <cp:lastPrinted>2017-09-05T12:01:45Z</cp:lastPrinted>
  <dcterms:created xsi:type="dcterms:W3CDTF">2016-05-28T12:35:47Z</dcterms:created>
  <dcterms:modified xsi:type="dcterms:W3CDTF">2017-09-05T14:04:52Z</dcterms:modified>
</cp:coreProperties>
</file>