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1" r:id="rId1"/>
  </p:sldMasterIdLst>
  <p:notesMasterIdLst>
    <p:notesMasterId r:id="rId51"/>
  </p:notesMasterIdLst>
  <p:handoutMasterIdLst>
    <p:handoutMasterId r:id="rId52"/>
  </p:handoutMasterIdLst>
  <p:sldIdLst>
    <p:sldId id="406" r:id="rId2"/>
    <p:sldId id="383" r:id="rId3"/>
    <p:sldId id="458" r:id="rId4"/>
    <p:sldId id="431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68" r:id="rId24"/>
    <p:sldId id="478" r:id="rId25"/>
    <p:sldId id="483" r:id="rId26"/>
    <p:sldId id="484" r:id="rId27"/>
    <p:sldId id="487" r:id="rId28"/>
    <p:sldId id="488" r:id="rId29"/>
    <p:sldId id="489" r:id="rId30"/>
    <p:sldId id="490" r:id="rId31"/>
    <p:sldId id="491" r:id="rId32"/>
    <p:sldId id="492" r:id="rId33"/>
    <p:sldId id="493" r:id="rId34"/>
    <p:sldId id="494" r:id="rId35"/>
    <p:sldId id="479" r:id="rId36"/>
    <p:sldId id="481" r:id="rId37"/>
    <p:sldId id="496" r:id="rId38"/>
    <p:sldId id="497" r:id="rId39"/>
    <p:sldId id="499" r:id="rId40"/>
    <p:sldId id="500" r:id="rId41"/>
    <p:sldId id="480" r:id="rId42"/>
    <p:sldId id="482" r:id="rId43"/>
    <p:sldId id="501" r:id="rId44"/>
    <p:sldId id="502" r:id="rId45"/>
    <p:sldId id="503" r:id="rId46"/>
    <p:sldId id="504" r:id="rId47"/>
    <p:sldId id="505" r:id="rId48"/>
    <p:sldId id="506" r:id="rId49"/>
    <p:sldId id="457" r:id="rId50"/>
  </p:sldIdLst>
  <p:sldSz cx="9144000" cy="6858000" type="screen4x3"/>
  <p:notesSz cx="6797675" cy="9926638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00"/>
    <a:srgbClr val="9999FF"/>
    <a:srgbClr val="6666FF"/>
    <a:srgbClr val="99CCFF"/>
    <a:srgbClr val="FF3300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2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Ožujak 2017.</a:t>
            </a: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0E0B45-1718-42D9-AAE4-C4EDC56093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88084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Ožujak 2017.</a:t>
            </a: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CCEC08-B058-48E1-943D-8655DDAA6B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368249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336348-C4B7-4C96-B49D-48A55EE51F2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Ožujak 2017.</a:t>
            </a:r>
            <a:endParaRPr lang="en-GB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9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DAC9D12-5D01-4D55-98CD-A1A69763A989}" type="slidenum">
              <a:rPr lang="en-GB" altLang="en-US" smtClean="0"/>
              <a:pPr>
                <a:spcBef>
                  <a:spcPct val="0"/>
                </a:spcBef>
              </a:pPr>
              <a:t>49</a:t>
            </a:fld>
            <a:endParaRPr lang="en-GB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Ožujak 2017.</a:t>
            </a:r>
            <a:endParaRPr lang="en-GB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2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6474-3B07-49F5-821D-ECC8B151EA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2101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8F8C-E39A-472C-A167-6584E4556D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67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5781-3D26-421C-8A9B-D79756DE64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31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74FC-AC89-4A74-A95F-871DDD3DE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52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105CE-70F5-41DD-9008-8F99FAACEC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738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071E-E013-4953-9590-51DFA9C6C5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39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4DFD-6378-4577-BB4A-334B455CF0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0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2803-FEB3-4282-A5E4-9731E0A20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4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5CD2-28C2-4920-9536-CAE0E8312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80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itchFamily="-84" charset="-128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itchFamily="-84" charset="-128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63F6-C0E1-4687-A3F5-8F0C5D57C7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62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itchFamily="-84" charset="-128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26E9A-FC95-44A4-80BA-8C8AA70E8E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6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itchFamily="-84" charset="-128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ea typeface="ＭＳ Ｐゴシック" pitchFamily="-8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ea typeface="ＭＳ Ｐゴシック" pitchFamily="-8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pitchFamily="-84" charset="-128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A9346E-9030-4507-83E9-091068D1E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05" r:id="rId4"/>
    <p:sldLayoutId id="2147483906" r:id="rId5"/>
    <p:sldLayoutId id="2147483914" r:id="rId6"/>
    <p:sldLayoutId id="2147483907" r:id="rId7"/>
    <p:sldLayoutId id="2147483915" r:id="rId8"/>
    <p:sldLayoutId id="2147483916" r:id="rId9"/>
    <p:sldLayoutId id="2147483908" r:id="rId10"/>
    <p:sldLayoutId id="21474839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06132" y="6237312"/>
            <a:ext cx="2334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>
                <a:latin typeface="+mj-lt"/>
              </a:rPr>
              <a:t>Banja Luka, 4/9/2017</a:t>
            </a:r>
            <a:endParaRPr lang="en-US" sz="1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523" y="260648"/>
            <a:ext cx="720000" cy="72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2420888"/>
            <a:ext cx="776644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i="0" dirty="0">
                <a:latin typeface="Georgia" panose="02040502050405020303" pitchFamily="18" charset="0"/>
              </a:rPr>
              <a:t>Primjena prava EU u Republici Hrvatskoj prije i nakon </a:t>
            </a:r>
            <a:r>
              <a:rPr lang="hr-HR" sz="3200" i="0" dirty="0" smtClean="0">
                <a:latin typeface="Georgia" panose="02040502050405020303" pitchFamily="18" charset="0"/>
              </a:rPr>
              <a:t>članstva</a:t>
            </a:r>
          </a:p>
          <a:p>
            <a:endParaRPr lang="hr-HR" sz="500" i="0" dirty="0" smtClean="0">
              <a:latin typeface="Georgia" panose="02040502050405020303" pitchFamily="18" charset="0"/>
            </a:endParaRPr>
          </a:p>
          <a:p>
            <a:endParaRPr lang="hr-HR" sz="3600" i="0" dirty="0">
              <a:latin typeface="Georgia" panose="02040502050405020303" pitchFamily="18" charset="0"/>
            </a:endParaRPr>
          </a:p>
          <a:p>
            <a:r>
              <a:rPr lang="hr-HR" sz="2400" i="0" dirty="0">
                <a:latin typeface="Georgia" panose="02040502050405020303" pitchFamily="18" charset="0"/>
              </a:rPr>
              <a:t>Davor </a:t>
            </a:r>
            <a:r>
              <a:rPr lang="hr-HR" sz="2400" i="0" dirty="0" smtClean="0">
                <a:latin typeface="Georgia" panose="02040502050405020303" pitchFamily="18" charset="0"/>
              </a:rPr>
              <a:t>Petrić</a:t>
            </a:r>
            <a:endParaRPr lang="sr-Cyrl-BA" sz="2400" i="0" dirty="0" smtClean="0">
              <a:latin typeface="Georgia" panose="02040502050405020303" pitchFamily="18" charset="0"/>
            </a:endParaRPr>
          </a:p>
          <a:p>
            <a:r>
              <a:rPr lang="sr-Cyrl-BA" sz="2000" i="0" dirty="0" smtClean="0">
                <a:latin typeface="Georgia" panose="02040502050405020303" pitchFamily="18" charset="0"/>
              </a:rPr>
              <a:t>dpetric@pravo.hr</a:t>
            </a:r>
            <a:endParaRPr lang="hr-HR" sz="2000" i="0" dirty="0">
              <a:latin typeface="Georgia" panose="02040502050405020303" pitchFamily="18" charset="0"/>
            </a:endParaRPr>
          </a:p>
          <a:p>
            <a:r>
              <a:rPr lang="hr-HR" sz="2000" i="0" dirty="0">
                <a:latin typeface="Georgia" panose="02040502050405020303" pitchFamily="18" charset="0"/>
              </a:rPr>
              <a:t>Katedra za europsko javno pravo</a:t>
            </a:r>
          </a:p>
          <a:p>
            <a:r>
              <a:rPr lang="hr-HR" sz="2000" i="0" dirty="0">
                <a:latin typeface="Georgia" panose="02040502050405020303" pitchFamily="18" charset="0"/>
              </a:rPr>
              <a:t>Pravni </a:t>
            </a:r>
            <a:r>
              <a:rPr lang="hr-HR" sz="2000" i="0" dirty="0" smtClean="0">
                <a:latin typeface="Georgia" panose="02040502050405020303" pitchFamily="18" charset="0"/>
              </a:rPr>
              <a:t>fakultet</a:t>
            </a:r>
          </a:p>
          <a:p>
            <a:r>
              <a:rPr lang="hr-HR" sz="2000" i="0" dirty="0" smtClean="0">
                <a:latin typeface="Georgia" panose="02040502050405020303" pitchFamily="18" charset="0"/>
              </a:rPr>
              <a:t>Sveučilište </a:t>
            </a:r>
            <a:r>
              <a:rPr lang="hr-HR" sz="2000" i="0" dirty="0">
                <a:latin typeface="Georgia" panose="02040502050405020303" pitchFamily="18" charset="0"/>
              </a:rPr>
              <a:t>u </a:t>
            </a:r>
            <a:r>
              <a:rPr lang="hr-HR" sz="2000" i="0" dirty="0" smtClean="0">
                <a:latin typeface="Georgia" panose="02040502050405020303" pitchFamily="18" charset="0"/>
              </a:rPr>
              <a:t>Zagrebu</a:t>
            </a:r>
            <a:endParaRPr lang="hr-HR" sz="2000" i="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492896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Izravna primjena SSP-a: jasan ustavnopravni temelj </a:t>
            </a:r>
            <a:r>
              <a:rPr lang="hr-HR" sz="2800" dirty="0" smtClean="0">
                <a:latin typeface="Georgia" panose="02040502050405020303" pitchFamily="18" charset="0"/>
                <a:sym typeface="Wingdings 2" panose="05020102010507070707" pitchFamily="18" charset="2"/>
              </a:rPr>
              <a:t></a:t>
            </a: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Obveza </a:t>
            </a:r>
            <a:r>
              <a:rPr lang="hr-HR" sz="2800" dirty="0">
                <a:latin typeface="Georgia" panose="02040502050405020303" pitchFamily="18" charset="0"/>
              </a:rPr>
              <a:t>usklađene interpretacije domaćeg s pravom </a:t>
            </a:r>
            <a:r>
              <a:rPr lang="hr-HR" sz="2800" dirty="0" smtClean="0">
                <a:latin typeface="Georgia" panose="02040502050405020303" pitchFamily="18" charset="0"/>
              </a:rPr>
              <a:t>EU temeljem SSP-a?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0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484784"/>
            <a:ext cx="8143056" cy="44672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4000" dirty="0" smtClean="0">
                <a:latin typeface="Georgia" panose="02040502050405020303" pitchFamily="18" charset="0"/>
              </a:rPr>
              <a:t>Obveza </a:t>
            </a:r>
            <a:r>
              <a:rPr lang="hr-HR" sz="4000" dirty="0">
                <a:latin typeface="Georgia" panose="02040502050405020303" pitchFamily="18" charset="0"/>
              </a:rPr>
              <a:t>usklađene interpretacije domaćeg s pravom </a:t>
            </a:r>
            <a:r>
              <a:rPr lang="hr-HR" sz="4000" dirty="0" smtClean="0">
                <a:latin typeface="Georgia" panose="02040502050405020303" pitchFamily="18" charset="0"/>
              </a:rPr>
              <a:t>EU temeljem SSP-a?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Komparativni primjer:</a:t>
            </a: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„Naravno</a:t>
            </a:r>
            <a:r>
              <a:rPr lang="hr-HR" sz="2800" dirty="0">
                <a:latin typeface="Georgia" panose="02040502050405020303" pitchFamily="18" charset="0"/>
              </a:rPr>
              <a:t>, pravo EU </a:t>
            </a:r>
            <a:r>
              <a:rPr lang="hr-HR" sz="2800" i="1" dirty="0">
                <a:latin typeface="Georgia" panose="02040502050405020303" pitchFamily="18" charset="0"/>
              </a:rPr>
              <a:t>nije pravno obvezujuće </a:t>
            </a:r>
            <a:r>
              <a:rPr lang="hr-HR" sz="2800" dirty="0">
                <a:latin typeface="Georgia" panose="02040502050405020303" pitchFamily="18" charset="0"/>
              </a:rPr>
              <a:t>u </a:t>
            </a:r>
            <a:r>
              <a:rPr lang="hr-HR" sz="2800" dirty="0" smtClean="0">
                <a:latin typeface="Georgia" panose="02040502050405020303" pitchFamily="18" charset="0"/>
              </a:rPr>
              <a:t>Poljskoj.</a:t>
            </a: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Ustavni </a:t>
            </a:r>
            <a:r>
              <a:rPr lang="hr-HR" sz="2800" dirty="0">
                <a:latin typeface="Georgia" panose="02040502050405020303" pitchFamily="18" charset="0"/>
              </a:rPr>
              <a:t>sud svejedno želi naglasiti odredbe članaka 68. i 69. [poljskog Sporazuma o pridruživanju] … Njime se Poljska obvezala upotrijebiti </a:t>
            </a:r>
            <a:r>
              <a:rPr lang="hr-HR" sz="2800" dirty="0" smtClean="0">
                <a:latin typeface="Georgia" panose="02040502050405020303" pitchFamily="18" charset="0"/>
              </a:rPr>
              <a:t>‘svoja </a:t>
            </a:r>
            <a:r>
              <a:rPr lang="hr-HR" sz="2800" dirty="0">
                <a:latin typeface="Georgia" panose="02040502050405020303" pitchFamily="18" charset="0"/>
              </a:rPr>
              <a:t>najbolja nastojanja da osigura da je buduće zakonodavstvo u skladu s onim </a:t>
            </a:r>
            <a:r>
              <a:rPr lang="hr-HR" sz="2800" dirty="0" smtClean="0">
                <a:latin typeface="Georgia" panose="02040502050405020303" pitchFamily="18" charset="0"/>
              </a:rPr>
              <a:t>Zajednice’.</a:t>
            </a: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Ustavni </a:t>
            </a:r>
            <a:r>
              <a:rPr lang="hr-HR" sz="2800" dirty="0">
                <a:latin typeface="Georgia" panose="02040502050405020303" pitchFamily="18" charset="0"/>
              </a:rPr>
              <a:t>sud smatra da </a:t>
            </a:r>
            <a:r>
              <a:rPr lang="hr-HR" sz="2800" i="1" dirty="0">
                <a:latin typeface="Georgia" panose="02040502050405020303" pitchFamily="18" charset="0"/>
              </a:rPr>
              <a:t>obveza</a:t>
            </a:r>
            <a:r>
              <a:rPr lang="hr-HR" sz="2800" dirty="0">
                <a:latin typeface="Georgia" panose="02040502050405020303" pitchFamily="18" charset="0"/>
              </a:rPr>
              <a:t> osigurati kompatibilnost zakonodavstva (koju prvenstveno imaju parlament i vlada) rezultira također i </a:t>
            </a:r>
            <a:r>
              <a:rPr lang="hr-HR" sz="2800" i="1" dirty="0">
                <a:latin typeface="Georgia" panose="02040502050405020303" pitchFamily="18" charset="0"/>
              </a:rPr>
              <a:t>obvezom da se postojeće zakonodavstvo interpretira </a:t>
            </a:r>
            <a:r>
              <a:rPr lang="hr-HR" sz="2800" dirty="0">
                <a:latin typeface="Georgia" panose="02040502050405020303" pitchFamily="18" charset="0"/>
              </a:rPr>
              <a:t>tako da se osigura najveća moguća mjera kompatibilnosti</a:t>
            </a:r>
            <a:r>
              <a:rPr lang="hr-HR" sz="2800" dirty="0" smtClean="0">
                <a:latin typeface="Georgia" panose="02040502050405020303" pitchFamily="18" charset="0"/>
              </a:rPr>
              <a:t>.”</a:t>
            </a:r>
          </a:p>
          <a:p>
            <a:pPr marL="0" indent="0">
              <a:buNone/>
            </a:pPr>
            <a:endParaRPr lang="hr-HR" sz="11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(Ustavni </a:t>
            </a:r>
            <a:r>
              <a:rPr lang="hr-HR" sz="2800" dirty="0">
                <a:latin typeface="Georgia" panose="02040502050405020303" pitchFamily="18" charset="0"/>
              </a:rPr>
              <a:t>sud </a:t>
            </a:r>
            <a:r>
              <a:rPr lang="hr-HR" sz="2800" dirty="0" smtClean="0">
                <a:latin typeface="Georgia" panose="02040502050405020303" pitchFamily="18" charset="0"/>
              </a:rPr>
              <a:t>Poljske, presuda iz 1997</a:t>
            </a:r>
            <a:r>
              <a:rPr lang="hr-HR" sz="2800" dirty="0">
                <a:latin typeface="Georgia" panose="02040502050405020303" pitchFamily="18" charset="0"/>
              </a:rPr>
              <a:t>. </a:t>
            </a:r>
            <a:r>
              <a:rPr lang="hr-HR" sz="2800" dirty="0" smtClean="0">
                <a:latin typeface="Georgia" panose="02040502050405020303" pitchFamily="18" charset="0"/>
              </a:rPr>
              <a:t>godine)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01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268760"/>
            <a:ext cx="8143056" cy="446722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9600" dirty="0" smtClean="0">
                <a:latin typeface="Georgia" panose="02040502050405020303" pitchFamily="18" charset="0"/>
              </a:rPr>
              <a:t>Izravna primjena prava EU u Hrvatskoj - primjer 1: </a:t>
            </a:r>
            <a:r>
              <a:rPr lang="hr-HR" sz="9600" i="1" dirty="0" smtClean="0">
                <a:latin typeface="Georgia" panose="02040502050405020303" pitchFamily="18" charset="0"/>
              </a:rPr>
              <a:t>‘renvoi’</a:t>
            </a:r>
          </a:p>
          <a:p>
            <a:pPr marL="0" indent="0">
              <a:buNone/>
            </a:pPr>
            <a:endParaRPr lang="hr-HR" sz="7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8000" i="1" dirty="0" smtClean="0">
                <a:latin typeface="Georgia" panose="02040502050405020303" pitchFamily="18" charset="0"/>
              </a:rPr>
              <a:t>Pravilnik</a:t>
            </a:r>
            <a:r>
              <a:rPr lang="hr-HR" sz="8000" dirty="0" smtClean="0">
                <a:latin typeface="Georgia" panose="02040502050405020303" pitchFamily="18" charset="0"/>
              </a:rPr>
              <a:t> </a:t>
            </a:r>
            <a:r>
              <a:rPr lang="hr-HR" sz="8000" dirty="0">
                <a:latin typeface="Georgia" panose="02040502050405020303" pitchFamily="18" charset="0"/>
              </a:rPr>
              <a:t>o kontinuiranoj plovidbenosti zrakoplova i aeronautičkih </a:t>
            </a:r>
            <a:r>
              <a:rPr lang="hr-HR" sz="8000" dirty="0" smtClean="0">
                <a:latin typeface="Georgia" panose="02040502050405020303" pitchFamily="18" charset="0"/>
              </a:rPr>
              <a:t>proizvoda</a:t>
            </a:r>
            <a:r>
              <a:rPr lang="hr-HR" sz="8000" dirty="0">
                <a:latin typeface="Georgia" panose="02040502050405020303" pitchFamily="18" charset="0"/>
              </a:rPr>
              <a:t> </a:t>
            </a:r>
            <a:r>
              <a:rPr lang="hr-HR" sz="8000" dirty="0" smtClean="0">
                <a:latin typeface="Georgia" panose="02040502050405020303" pitchFamily="18" charset="0"/>
              </a:rPr>
              <a:t>(NN </a:t>
            </a:r>
            <a:r>
              <a:rPr lang="hr-HR" sz="8000" dirty="0">
                <a:latin typeface="Georgia" panose="02040502050405020303" pitchFamily="18" charset="0"/>
              </a:rPr>
              <a:t>115/2009)</a:t>
            </a:r>
          </a:p>
          <a:p>
            <a:pPr marL="0" indent="0">
              <a:buNone/>
            </a:pPr>
            <a:endParaRPr lang="hr-HR" sz="8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8000" dirty="0" smtClean="0">
                <a:latin typeface="Georgia" panose="02040502050405020303" pitchFamily="18" charset="0"/>
              </a:rPr>
              <a:t>Članak 10:</a:t>
            </a:r>
          </a:p>
          <a:p>
            <a:pPr marL="0" indent="0">
              <a:buNone/>
            </a:pPr>
            <a:r>
              <a:rPr lang="hr-HR" sz="8000" dirty="0" smtClean="0">
                <a:latin typeface="Georgia" panose="02040502050405020303" pitchFamily="18" charset="0"/>
              </a:rPr>
              <a:t>Ovaj </a:t>
            </a:r>
            <a:r>
              <a:rPr lang="hr-HR" sz="8000" dirty="0">
                <a:latin typeface="Georgia" panose="02040502050405020303" pitchFamily="18" charset="0"/>
              </a:rPr>
              <a:t>Pravilnik usklađen je sa Uredbom Komisije br. 2042/2003 </a:t>
            </a:r>
            <a:r>
              <a:rPr lang="hr-HR" sz="8000" dirty="0" smtClean="0">
                <a:latin typeface="Georgia" panose="02040502050405020303" pitchFamily="18" charset="0"/>
              </a:rPr>
              <a:t>o </a:t>
            </a:r>
            <a:r>
              <a:rPr lang="hr-HR" sz="8000" dirty="0">
                <a:latin typeface="Georgia" panose="02040502050405020303" pitchFamily="18" charset="0"/>
              </a:rPr>
              <a:t>kontinuiranoj plovidbenosti zrakoplova i aeronautičkih </a:t>
            </a:r>
            <a:r>
              <a:rPr lang="hr-HR" sz="8000" dirty="0" smtClean="0">
                <a:latin typeface="Georgia" panose="02040502050405020303" pitchFamily="18" charset="0"/>
              </a:rPr>
              <a:t>proizvoda i </a:t>
            </a:r>
            <a:r>
              <a:rPr lang="hr-HR" sz="8000" dirty="0">
                <a:latin typeface="Georgia" panose="02040502050405020303" pitchFamily="18" charset="0"/>
              </a:rPr>
              <a:t>Uredbom Komisije br. 707/2006 </a:t>
            </a:r>
            <a:r>
              <a:rPr lang="hr-HR" sz="8000" dirty="0" smtClean="0">
                <a:latin typeface="Georgia" panose="02040502050405020303" pitchFamily="18" charset="0"/>
              </a:rPr>
              <a:t>koja </a:t>
            </a:r>
            <a:r>
              <a:rPr lang="hr-HR" sz="8000" dirty="0">
                <a:latin typeface="Georgia" panose="02040502050405020303" pitchFamily="18" charset="0"/>
              </a:rPr>
              <a:t>mijenja i dopunjava Uredbu Komisije br. 2042/2003</a:t>
            </a:r>
            <a:r>
              <a:rPr lang="hr-HR" sz="80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hr-HR" sz="8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8000" dirty="0">
                <a:latin typeface="Georgia" panose="02040502050405020303" pitchFamily="18" charset="0"/>
              </a:rPr>
              <a:t>Članak </a:t>
            </a:r>
            <a:r>
              <a:rPr lang="hr-HR" sz="8000" dirty="0" smtClean="0">
                <a:latin typeface="Georgia" panose="02040502050405020303" pitchFamily="18" charset="0"/>
              </a:rPr>
              <a:t>13 </a:t>
            </a:r>
            <a:r>
              <a:rPr lang="hr-HR" sz="8000" dirty="0">
                <a:latin typeface="Georgia" panose="02040502050405020303" pitchFamily="18" charset="0"/>
              </a:rPr>
              <a:t>(tumačenje</a:t>
            </a:r>
            <a:r>
              <a:rPr lang="hr-HR" sz="8000" dirty="0" smtClean="0">
                <a:latin typeface="Georgia" panose="02040502050405020303" pitchFamily="18" charset="0"/>
              </a:rPr>
              <a:t>):</a:t>
            </a:r>
          </a:p>
          <a:p>
            <a:pPr marL="0" indent="0">
              <a:buNone/>
            </a:pPr>
            <a:r>
              <a:rPr lang="hr-HR" sz="8000" dirty="0" smtClean="0">
                <a:latin typeface="Georgia" panose="02040502050405020303" pitchFamily="18" charset="0"/>
              </a:rPr>
              <a:t>U </a:t>
            </a:r>
            <a:r>
              <a:rPr lang="hr-HR" sz="8000" dirty="0">
                <a:latin typeface="Georgia" panose="02040502050405020303" pitchFamily="18" charset="0"/>
              </a:rPr>
              <a:t>slučaju </a:t>
            </a:r>
            <a:r>
              <a:rPr lang="hr-HR" sz="8000" i="1" dirty="0">
                <a:latin typeface="Georgia" panose="02040502050405020303" pitchFamily="18" charset="0"/>
              </a:rPr>
              <a:t>nejasnoća ili različitog tumačenja </a:t>
            </a:r>
            <a:r>
              <a:rPr lang="hr-HR" sz="8000" dirty="0">
                <a:latin typeface="Georgia" panose="02040502050405020303" pitchFamily="18" charset="0"/>
              </a:rPr>
              <a:t>odredaba ovoga Pravilnika i odredaba Uredbe Komisije br. 2042/2003 </a:t>
            </a:r>
            <a:r>
              <a:rPr lang="hr-HR" sz="8000" dirty="0" smtClean="0">
                <a:latin typeface="Georgia" panose="02040502050405020303" pitchFamily="18" charset="0"/>
              </a:rPr>
              <a:t>o </a:t>
            </a:r>
            <a:r>
              <a:rPr lang="hr-HR" sz="8000" dirty="0">
                <a:latin typeface="Georgia" panose="02040502050405020303" pitchFamily="18" charset="0"/>
              </a:rPr>
              <a:t>kontinuiranoj plovidbenosti zrakoplova i aeronautičkih </a:t>
            </a:r>
            <a:r>
              <a:rPr lang="hr-HR" sz="8000" dirty="0" smtClean="0">
                <a:latin typeface="Georgia" panose="02040502050405020303" pitchFamily="18" charset="0"/>
              </a:rPr>
              <a:t>proizvoda, </a:t>
            </a:r>
            <a:r>
              <a:rPr lang="hr-HR" sz="8000" dirty="0">
                <a:latin typeface="Georgia" panose="02040502050405020303" pitchFamily="18" charset="0"/>
              </a:rPr>
              <a:t>koristit će se </a:t>
            </a:r>
            <a:r>
              <a:rPr lang="hr-HR" sz="8000" i="1" dirty="0">
                <a:latin typeface="Georgia" panose="02040502050405020303" pitchFamily="18" charset="0"/>
              </a:rPr>
              <a:t>tekstovi izvornih dokumenta</a:t>
            </a:r>
            <a:r>
              <a:rPr lang="hr-HR" sz="8000" dirty="0">
                <a:latin typeface="Georgia" panose="02040502050405020303" pitchFamily="18" charset="0"/>
              </a:rPr>
              <a:t> na engleskom jeziku</a:t>
            </a:r>
            <a:r>
              <a:rPr lang="hr-HR" sz="80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3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340768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Izravna primjena prava EU u Hrvatskoj - primjer 2: pravo konkurencije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latin typeface="Georgia" panose="02040502050405020303" pitchFamily="18" charset="0"/>
              </a:rPr>
              <a:t>SSP </a:t>
            </a:r>
            <a:r>
              <a:rPr lang="pl-PL" sz="2600" dirty="0">
                <a:latin typeface="Georgia" panose="02040502050405020303" pitchFamily="18" charset="0"/>
              </a:rPr>
              <a:t>(članak </a:t>
            </a:r>
            <a:r>
              <a:rPr lang="pl-PL" sz="2600" dirty="0" smtClean="0">
                <a:latin typeface="Georgia" panose="02040502050405020303" pitchFamily="18" charset="0"/>
              </a:rPr>
              <a:t>70):</a:t>
            </a:r>
          </a:p>
          <a:p>
            <a:pPr marL="0" indent="0">
              <a:buNone/>
            </a:pPr>
            <a:r>
              <a:rPr lang="hr-HR" sz="2600" dirty="0" smtClean="0">
                <a:latin typeface="Georgia" panose="02040502050405020303" pitchFamily="18" charset="0"/>
              </a:rPr>
              <a:t>- ‘jačim’ </a:t>
            </a:r>
            <a:r>
              <a:rPr lang="hr-HR" sz="2600" dirty="0">
                <a:latin typeface="Georgia" panose="02040502050405020303" pitchFamily="18" charset="0"/>
              </a:rPr>
              <a:t>rječnikom </a:t>
            </a:r>
            <a:r>
              <a:rPr lang="hr-HR" sz="2600" dirty="0" smtClean="0">
                <a:latin typeface="Georgia" panose="02040502050405020303" pitchFamily="18" charset="0"/>
              </a:rPr>
              <a:t>sročena obveza</a:t>
            </a:r>
          </a:p>
          <a:p>
            <a:pPr marL="0" indent="0">
              <a:buNone/>
            </a:pPr>
            <a:r>
              <a:rPr lang="hr-HR" sz="2600" dirty="0" smtClean="0">
                <a:latin typeface="Georgia" panose="02040502050405020303" pitchFamily="18" charset="0"/>
              </a:rPr>
              <a:t>- rokovi </a:t>
            </a:r>
            <a:r>
              <a:rPr lang="hr-HR" sz="2600" dirty="0">
                <a:latin typeface="Georgia" panose="02040502050405020303" pitchFamily="18" charset="0"/>
              </a:rPr>
              <a:t>do kojih je potrebno uskladiti interno </a:t>
            </a:r>
            <a:r>
              <a:rPr lang="hr-HR" sz="2600" dirty="0" smtClean="0">
                <a:latin typeface="Georgia" panose="02040502050405020303" pitchFamily="18" charset="0"/>
              </a:rPr>
              <a:t>pravo s acquisem</a:t>
            </a:r>
          </a:p>
          <a:p>
            <a:pPr marL="0" indent="0">
              <a:buNone/>
            </a:pPr>
            <a:r>
              <a:rPr lang="pl-PL" sz="2600" dirty="0" smtClean="0">
                <a:latin typeface="Georgia" panose="02040502050405020303" pitchFamily="18" charset="0"/>
              </a:rPr>
              <a:t>- odredbe hrvatskog zakona </a:t>
            </a:r>
            <a:r>
              <a:rPr lang="pl-PL" sz="2600" dirty="0">
                <a:latin typeface="Georgia" panose="02040502050405020303" pitchFamily="18" charset="0"/>
              </a:rPr>
              <a:t>o konkurenciji i državnim potporama</a:t>
            </a:r>
            <a:endParaRPr lang="hr-HR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27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340768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>
                <a:latin typeface="Georgia" panose="02040502050405020303" pitchFamily="18" charset="0"/>
              </a:rPr>
              <a:t>Izravna primjena prava EU u Hrvatskoj - primjer 3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u="sng" dirty="0" smtClean="0">
                <a:latin typeface="Georgia" panose="02040502050405020303" pitchFamily="18" charset="0"/>
              </a:rPr>
              <a:t>Visoki upravni sud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presuda iz </a:t>
            </a:r>
            <a:r>
              <a:rPr lang="pl-PL" sz="2800" dirty="0">
                <a:latin typeface="Georgia" panose="02040502050405020303" pitchFamily="18" charset="0"/>
              </a:rPr>
              <a:t>2007. </a:t>
            </a:r>
            <a:r>
              <a:rPr lang="pl-PL" sz="2800" dirty="0" smtClean="0">
                <a:latin typeface="Georgia" panose="02040502050405020303" pitchFamily="18" charset="0"/>
              </a:rPr>
              <a:t>godine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izravna primjena članka 71 SSP-a </a:t>
            </a:r>
            <a:r>
              <a:rPr lang="pl-PL" sz="2800" dirty="0">
                <a:latin typeface="Georgia" panose="02040502050405020303" pitchFamily="18" charset="0"/>
              </a:rPr>
              <a:t>o intelektualnom </a:t>
            </a:r>
            <a:r>
              <a:rPr lang="pl-PL" sz="2800" dirty="0" smtClean="0">
                <a:latin typeface="Georgia" panose="02040502050405020303" pitchFamily="18" charset="0"/>
              </a:rPr>
              <a:t>vlasništvu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međutim: „praksa Suda pravde </a:t>
            </a:r>
            <a:r>
              <a:rPr lang="pl-PL" sz="2800" dirty="0">
                <a:latin typeface="Georgia" panose="02040502050405020303" pitchFamily="18" charset="0"/>
              </a:rPr>
              <a:t>ne može biti uzeta u obzir </a:t>
            </a:r>
            <a:r>
              <a:rPr lang="pl-PL" sz="2800" i="1" dirty="0">
                <a:latin typeface="Georgia" panose="02040502050405020303" pitchFamily="18" charset="0"/>
              </a:rPr>
              <a:t>prije </a:t>
            </a:r>
            <a:r>
              <a:rPr lang="pl-PL" sz="2800" i="1" dirty="0" smtClean="0">
                <a:latin typeface="Georgia" panose="02040502050405020303" pitchFamily="18" charset="0"/>
              </a:rPr>
              <a:t>pristupa</a:t>
            </a:r>
            <a:r>
              <a:rPr lang="pl-PL" sz="2800" dirty="0" smtClean="0">
                <a:latin typeface="Georgia" panose="02040502050405020303" pitchFamily="18" charset="0"/>
              </a:rPr>
              <a:t>”</a:t>
            </a: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5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060848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500" dirty="0">
                <a:latin typeface="Georgia" panose="02040502050405020303" pitchFamily="18" charset="0"/>
              </a:rPr>
              <a:t>P</a:t>
            </a:r>
            <a:r>
              <a:rPr lang="hr-HR" sz="25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300" u="sng" dirty="0" smtClean="0">
                <a:latin typeface="Georgia" panose="02040502050405020303" pitchFamily="18" charset="0"/>
              </a:rPr>
              <a:t>Ustavni sud</a:t>
            </a: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- presuda u </a:t>
            </a:r>
            <a:r>
              <a:rPr lang="pl-PL" sz="2300" dirty="0">
                <a:latin typeface="Georgia" panose="02040502050405020303" pitchFamily="18" charset="0"/>
              </a:rPr>
              <a:t>predmetu </a:t>
            </a:r>
            <a:r>
              <a:rPr lang="pl-PL" sz="2300" i="1" dirty="0" smtClean="0">
                <a:latin typeface="Georgia" panose="02040502050405020303" pitchFamily="18" charset="0"/>
              </a:rPr>
              <a:t>U-III-1410/2007</a:t>
            </a: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„... </a:t>
            </a:r>
            <a:r>
              <a:rPr lang="pl-PL" sz="2300" dirty="0">
                <a:latin typeface="Georgia" panose="02040502050405020303" pitchFamily="18" charset="0"/>
              </a:rPr>
              <a:t>kriteriji, standardi i interpretacijski instrumenti prava EU nisu primarni izvor prava već samo </a:t>
            </a:r>
            <a:r>
              <a:rPr lang="pl-PL" sz="2300" i="1" dirty="0">
                <a:latin typeface="Georgia" panose="02040502050405020303" pitchFamily="18" charset="0"/>
              </a:rPr>
              <a:t>pomoćni </a:t>
            </a:r>
            <a:r>
              <a:rPr lang="pl-PL" sz="2300" i="1" dirty="0" smtClean="0">
                <a:latin typeface="Georgia" panose="02040502050405020303" pitchFamily="18" charset="0"/>
              </a:rPr>
              <a:t>[sporedni</a:t>
            </a:r>
            <a:r>
              <a:rPr lang="pl-PL" sz="2300" i="1" dirty="0">
                <a:latin typeface="Georgia" panose="02040502050405020303" pitchFamily="18" charset="0"/>
              </a:rPr>
              <a:t>]</a:t>
            </a:r>
            <a:r>
              <a:rPr lang="pl-PL" sz="2300" i="1" dirty="0" smtClean="0">
                <a:latin typeface="Georgia" panose="02040502050405020303" pitchFamily="18" charset="0"/>
              </a:rPr>
              <a:t> </a:t>
            </a:r>
            <a:r>
              <a:rPr lang="pl-PL" sz="2300" i="1" dirty="0">
                <a:latin typeface="Georgia" panose="02040502050405020303" pitchFamily="18" charset="0"/>
              </a:rPr>
              <a:t>interpretacijski </a:t>
            </a:r>
            <a:r>
              <a:rPr lang="pl-PL" sz="2300" i="1" dirty="0" smtClean="0">
                <a:latin typeface="Georgia" panose="02040502050405020303" pitchFamily="18" charset="0"/>
              </a:rPr>
              <a:t>mehanizmi,</a:t>
            </a:r>
            <a:r>
              <a:rPr lang="pl-PL" sz="2300" dirty="0" smtClean="0">
                <a:latin typeface="Georgia" panose="02040502050405020303" pitchFamily="18" charset="0"/>
              </a:rPr>
              <a:t> </a:t>
            </a:r>
            <a:r>
              <a:rPr lang="pl-PL" sz="2300" dirty="0">
                <a:latin typeface="Georgia" panose="02040502050405020303" pitchFamily="18" charset="0"/>
              </a:rPr>
              <a:t>čija je uloga u ispunjenju pravnih </a:t>
            </a:r>
            <a:r>
              <a:rPr lang="pl-PL" sz="2300" dirty="0" smtClean="0">
                <a:latin typeface="Georgia" panose="02040502050405020303" pitchFamily="18" charset="0"/>
              </a:rPr>
              <a:t>praznina, </a:t>
            </a:r>
            <a:r>
              <a:rPr lang="pl-PL" sz="2300" dirty="0">
                <a:latin typeface="Georgia" panose="02040502050405020303" pitchFamily="18" charset="0"/>
              </a:rPr>
              <a:t>na način usklađen sa duhom nacionalnog </a:t>
            </a:r>
            <a:r>
              <a:rPr lang="pl-PL" sz="2300" dirty="0" smtClean="0">
                <a:latin typeface="Georgia" panose="02040502050405020303" pitchFamily="18" charset="0"/>
              </a:rPr>
              <a:t>prava.”</a:t>
            </a:r>
            <a:endParaRPr lang="pl-PL" sz="2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72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268760"/>
            <a:ext cx="8143056" cy="44672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dirty="0">
                <a:latin typeface="Georgia" panose="02040502050405020303" pitchFamily="18" charset="0"/>
              </a:rPr>
              <a:t>P</a:t>
            </a:r>
            <a:r>
              <a:rPr lang="hr-HR" sz="40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Ustavni sud - mogućnost: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„Interpretacija </a:t>
            </a:r>
            <a:r>
              <a:rPr lang="pl-PL" sz="2800" dirty="0">
                <a:latin typeface="Georgia" panose="02040502050405020303" pitchFamily="18" charset="0"/>
              </a:rPr>
              <a:t>usklađena s pravom EU </a:t>
            </a:r>
            <a:r>
              <a:rPr lang="pl-PL" sz="2800" dirty="0" smtClean="0">
                <a:latin typeface="Georgia" panose="02040502050405020303" pitchFamily="18" charset="0"/>
              </a:rPr>
              <a:t>[je] </a:t>
            </a:r>
            <a:r>
              <a:rPr lang="pl-PL" sz="2800" i="1" dirty="0" smtClean="0">
                <a:latin typeface="Georgia" panose="02040502050405020303" pitchFamily="18" charset="0"/>
              </a:rPr>
              <a:t>moguća </a:t>
            </a:r>
            <a:r>
              <a:rPr lang="pl-PL" sz="2800" i="1" dirty="0">
                <a:latin typeface="Georgia" panose="02040502050405020303" pitchFamily="18" charset="0"/>
              </a:rPr>
              <a:t>u području prava konkurencije</a:t>
            </a:r>
            <a:r>
              <a:rPr lang="pl-PL" sz="2800" dirty="0">
                <a:latin typeface="Georgia" panose="02040502050405020303" pitchFamily="18" charset="0"/>
              </a:rPr>
              <a:t>, </a:t>
            </a:r>
            <a:r>
              <a:rPr lang="pl-PL" sz="2800" dirty="0" smtClean="0">
                <a:latin typeface="Georgia" panose="02040502050405020303" pitchFamily="18" charset="0"/>
              </a:rPr>
              <a:t>zbog njegovog posebnog uređenja u SSP-u </a:t>
            </a:r>
            <a:r>
              <a:rPr lang="pl-PL" sz="2800" dirty="0">
                <a:latin typeface="Georgia" panose="02040502050405020303" pitchFamily="18" charset="0"/>
              </a:rPr>
              <a:t>(članak </a:t>
            </a:r>
            <a:r>
              <a:rPr lang="pl-PL" sz="2800" dirty="0" smtClean="0">
                <a:latin typeface="Georgia" panose="02040502050405020303" pitchFamily="18" charset="0"/>
              </a:rPr>
              <a:t>70), odredbama hrvatskog </a:t>
            </a:r>
            <a:r>
              <a:rPr lang="pl-PL" sz="2800" dirty="0">
                <a:latin typeface="Georgia" panose="02040502050405020303" pitchFamily="18" charset="0"/>
              </a:rPr>
              <a:t>zakona o konkurenciji i državnim potporama, te </a:t>
            </a:r>
            <a:r>
              <a:rPr lang="pl-PL" sz="2800" dirty="0" smtClean="0">
                <a:latin typeface="Georgia" panose="02040502050405020303" pitchFamily="18" charset="0"/>
              </a:rPr>
              <a:t>se stoga u ovom području </a:t>
            </a:r>
            <a:r>
              <a:rPr lang="pl-PL" sz="2800" i="1" dirty="0" smtClean="0">
                <a:latin typeface="Georgia" panose="02040502050405020303" pitchFamily="18" charset="0"/>
              </a:rPr>
              <a:t>izričito </a:t>
            </a:r>
            <a:r>
              <a:rPr lang="pl-PL" sz="2800" i="1" dirty="0">
                <a:latin typeface="Georgia" panose="02040502050405020303" pitchFamily="18" charset="0"/>
              </a:rPr>
              <a:t>zahtijeva </a:t>
            </a:r>
            <a:r>
              <a:rPr lang="pl-PL" sz="2800" i="1" dirty="0" smtClean="0">
                <a:latin typeface="Georgia" panose="02040502050405020303" pitchFamily="18" charset="0"/>
              </a:rPr>
              <a:t>primjena </a:t>
            </a:r>
            <a:r>
              <a:rPr lang="pl-PL" sz="2800" i="1" dirty="0">
                <a:latin typeface="Georgia" panose="02040502050405020303" pitchFamily="18" charset="0"/>
              </a:rPr>
              <a:t>interpretativnih instrumenata </a:t>
            </a:r>
            <a:r>
              <a:rPr lang="pl-PL" sz="2800" i="1" dirty="0" smtClean="0">
                <a:latin typeface="Georgia" panose="02040502050405020303" pitchFamily="18" charset="0"/>
              </a:rPr>
              <a:t>prava </a:t>
            </a:r>
            <a:r>
              <a:rPr lang="pl-PL" sz="2800" i="1" dirty="0">
                <a:latin typeface="Georgia" panose="02040502050405020303" pitchFamily="18" charset="0"/>
              </a:rPr>
              <a:t>EU </a:t>
            </a:r>
            <a:r>
              <a:rPr lang="pl-PL" sz="2800" i="1" dirty="0" smtClean="0">
                <a:latin typeface="Georgia" panose="02040502050405020303" pitchFamily="18" charset="0"/>
              </a:rPr>
              <a:t>u </a:t>
            </a:r>
            <a:r>
              <a:rPr lang="pl-PL" sz="2800" i="1" dirty="0">
                <a:latin typeface="Georgia" panose="02040502050405020303" pitchFamily="18" charset="0"/>
              </a:rPr>
              <a:t>periodu prije </a:t>
            </a:r>
            <a:r>
              <a:rPr lang="pl-PL" sz="2800" i="1" dirty="0" smtClean="0">
                <a:latin typeface="Georgia" panose="02040502050405020303" pitchFamily="18" charset="0"/>
              </a:rPr>
              <a:t>pristupa</a:t>
            </a:r>
            <a:r>
              <a:rPr lang="pl-PL" sz="2800" dirty="0" smtClean="0">
                <a:latin typeface="Georgia" panose="02040502050405020303" pitchFamily="18" charset="0"/>
              </a:rPr>
              <a:t>”.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Ustavni sud - obveza: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presuda u </a:t>
            </a:r>
            <a:r>
              <a:rPr lang="pl-PL" sz="2800" dirty="0">
                <a:latin typeface="Georgia" panose="02040502050405020303" pitchFamily="18" charset="0"/>
              </a:rPr>
              <a:t>predmetu </a:t>
            </a:r>
            <a:r>
              <a:rPr lang="pl-PL" sz="2800" i="1" dirty="0">
                <a:latin typeface="Georgia" panose="02040502050405020303" pitchFamily="18" charset="0"/>
              </a:rPr>
              <a:t>U-III-4082/2010</a:t>
            </a:r>
            <a:r>
              <a:rPr lang="pl-PL" sz="2800" dirty="0">
                <a:latin typeface="Georgia" panose="02040502050405020303" pitchFamily="18" charset="0"/>
              </a:rPr>
              <a:t> </a:t>
            </a: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„... konkurencijska </a:t>
            </a:r>
            <a:r>
              <a:rPr lang="pl-PL" sz="2800" dirty="0">
                <a:latin typeface="Georgia" panose="02040502050405020303" pitchFamily="18" charset="0"/>
              </a:rPr>
              <a:t>tijela </a:t>
            </a:r>
            <a:r>
              <a:rPr lang="pl-PL" sz="2800" dirty="0" smtClean="0">
                <a:latin typeface="Georgia" panose="02040502050405020303" pitchFamily="18" charset="0"/>
              </a:rPr>
              <a:t>Republike Hrvatske su </a:t>
            </a:r>
            <a:r>
              <a:rPr lang="pl-PL" sz="2800" i="1" dirty="0" smtClean="0">
                <a:latin typeface="Georgia" panose="02040502050405020303" pitchFamily="18" charset="0"/>
              </a:rPr>
              <a:t>ovlaštena </a:t>
            </a:r>
            <a:r>
              <a:rPr lang="pl-PL" sz="2800" i="1" dirty="0">
                <a:latin typeface="Georgia" panose="02040502050405020303" pitchFamily="18" charset="0"/>
              </a:rPr>
              <a:t>i obvezana </a:t>
            </a:r>
            <a:r>
              <a:rPr lang="pl-PL" sz="2800" dirty="0">
                <a:latin typeface="Georgia" panose="02040502050405020303" pitchFamily="18" charset="0"/>
              </a:rPr>
              <a:t>na primjenu kriterija koji izviru iz prava </a:t>
            </a:r>
            <a:r>
              <a:rPr lang="pl-PL" sz="2800" dirty="0" smtClean="0">
                <a:latin typeface="Georgia" panose="02040502050405020303" pitchFamily="18" charset="0"/>
              </a:rPr>
              <a:t>EU”. 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pl-PL" sz="3800" dirty="0" smtClean="0">
                <a:latin typeface="Georgia" panose="02040502050405020303" pitchFamily="18" charset="0"/>
              </a:rPr>
              <a:t>Vrijedi </a:t>
            </a:r>
            <a:r>
              <a:rPr lang="pl-PL" sz="3800" dirty="0">
                <a:latin typeface="Georgia" panose="02040502050405020303" pitchFamily="18" charset="0"/>
              </a:rPr>
              <a:t>li </a:t>
            </a:r>
            <a:r>
              <a:rPr lang="pl-PL" sz="3800" dirty="0" smtClean="0">
                <a:latin typeface="Georgia" panose="02040502050405020303" pitchFamily="18" charset="0"/>
              </a:rPr>
              <a:t>ta obveza </a:t>
            </a:r>
            <a:r>
              <a:rPr lang="pl-PL" sz="3800" dirty="0">
                <a:latin typeface="Georgia" panose="02040502050405020303" pitchFamily="18" charset="0"/>
              </a:rPr>
              <a:t>samo </a:t>
            </a:r>
            <a:r>
              <a:rPr lang="pl-PL" sz="3800" dirty="0" smtClean="0">
                <a:latin typeface="Georgia" panose="02040502050405020303" pitchFamily="18" charset="0"/>
              </a:rPr>
              <a:t>u području prava </a:t>
            </a:r>
            <a:r>
              <a:rPr lang="pl-PL" sz="3800" dirty="0">
                <a:latin typeface="Georgia" panose="02040502050405020303" pitchFamily="18" charset="0"/>
              </a:rPr>
              <a:t>konkurencije?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40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268760"/>
            <a:ext cx="8143056" cy="44672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3000" dirty="0">
                <a:latin typeface="Georgia" panose="02040502050405020303" pitchFamily="18" charset="0"/>
              </a:rPr>
              <a:t>P</a:t>
            </a:r>
            <a:r>
              <a:rPr lang="hr-HR" sz="30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u="sng" dirty="0" smtClean="0">
                <a:latin typeface="Georgia" panose="02040502050405020303" pitchFamily="18" charset="0"/>
              </a:rPr>
              <a:t>Ustavni sud 2008.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„Harmonizacijska </a:t>
            </a:r>
            <a:r>
              <a:rPr lang="pl-PL" sz="2800" dirty="0">
                <a:latin typeface="Georgia" panose="02040502050405020303" pitchFamily="18" charset="0"/>
              </a:rPr>
              <a:t>klauzula </a:t>
            </a:r>
            <a:r>
              <a:rPr lang="pl-PL" sz="2800" dirty="0" smtClean="0">
                <a:latin typeface="Georgia" panose="02040502050405020303" pitchFamily="18" charset="0"/>
              </a:rPr>
              <a:t>se promatra </a:t>
            </a:r>
            <a:r>
              <a:rPr lang="pl-PL" sz="2800" dirty="0">
                <a:latin typeface="Georgia" panose="02040502050405020303" pitchFamily="18" charset="0"/>
              </a:rPr>
              <a:t>u kontekstu obveze Republike Hrvatske da uskladi </a:t>
            </a:r>
            <a:r>
              <a:rPr lang="pl-PL" sz="2800" dirty="0" smtClean="0">
                <a:latin typeface="Georgia" panose="02040502050405020303" pitchFamily="18" charset="0"/>
              </a:rPr>
              <a:t>svoje pravo </a:t>
            </a:r>
            <a:r>
              <a:rPr lang="pl-PL" sz="2800" dirty="0">
                <a:latin typeface="Georgia" panose="02040502050405020303" pitchFamily="18" charset="0"/>
              </a:rPr>
              <a:t>s </a:t>
            </a:r>
            <a:r>
              <a:rPr lang="pl-PL" sz="2800" dirty="0" smtClean="0">
                <a:latin typeface="Georgia" panose="02040502050405020303" pitchFamily="18" charset="0"/>
              </a:rPr>
              <a:t>acquisem.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Prema tome, kada </a:t>
            </a:r>
            <a:r>
              <a:rPr lang="pl-PL" sz="2800" dirty="0">
                <a:latin typeface="Georgia" panose="02040502050405020303" pitchFamily="18" charset="0"/>
              </a:rPr>
              <a:t>se primjenjuje pravo koje je usklađeno na taj način, </a:t>
            </a:r>
            <a:r>
              <a:rPr lang="pl-PL" sz="2800" i="1" dirty="0">
                <a:latin typeface="Georgia" panose="02040502050405020303" pitchFamily="18" charset="0"/>
              </a:rPr>
              <a:t>obveza</a:t>
            </a:r>
            <a:r>
              <a:rPr lang="pl-PL" sz="2800" dirty="0">
                <a:latin typeface="Georgia" panose="02040502050405020303" pitchFamily="18" charset="0"/>
              </a:rPr>
              <a:t> je državnih tijela da ga primjenjuju na način kao u </a:t>
            </a:r>
            <a:r>
              <a:rPr lang="pl-PL" sz="2800" dirty="0" smtClean="0">
                <a:latin typeface="Georgia" panose="02040502050405020303" pitchFamily="18" charset="0"/>
              </a:rPr>
              <a:t>[EU], </a:t>
            </a:r>
            <a:r>
              <a:rPr lang="pl-PL" sz="2800" dirty="0">
                <a:latin typeface="Georgia" panose="02040502050405020303" pitchFamily="18" charset="0"/>
              </a:rPr>
              <a:t>tj. u skladu s </a:t>
            </a:r>
            <a:r>
              <a:rPr lang="pl-PL" sz="2800" i="1" dirty="0">
                <a:latin typeface="Georgia" panose="02040502050405020303" pitchFamily="18" charset="0"/>
              </a:rPr>
              <a:t>značenjem i duhom </a:t>
            </a:r>
            <a:r>
              <a:rPr lang="pl-PL" sz="2800" dirty="0">
                <a:latin typeface="Georgia" panose="02040502050405020303" pitchFamily="18" charset="0"/>
              </a:rPr>
              <a:t>tih pravnih pravila [na osnovu kojih je </a:t>
            </a:r>
            <a:r>
              <a:rPr lang="pl-PL" sz="2800" dirty="0" smtClean="0">
                <a:latin typeface="Georgia" panose="02040502050405020303" pitchFamily="18" charset="0"/>
              </a:rPr>
              <a:t>usklađivanje </a:t>
            </a:r>
            <a:r>
              <a:rPr lang="pl-PL" sz="2800" dirty="0">
                <a:latin typeface="Georgia" panose="02040502050405020303" pitchFamily="18" charset="0"/>
              </a:rPr>
              <a:t>provedeno</a:t>
            </a:r>
            <a:r>
              <a:rPr lang="pl-PL" sz="2800" dirty="0" smtClean="0">
                <a:latin typeface="Georgia" panose="02040502050405020303" pitchFamily="18" charset="0"/>
              </a:rPr>
              <a:t>]”.</a:t>
            </a: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28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628800"/>
            <a:ext cx="8143056" cy="44672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sz="4000" dirty="0">
                <a:latin typeface="Georgia" panose="02040502050405020303" pitchFamily="18" charset="0"/>
              </a:rPr>
              <a:t>P</a:t>
            </a:r>
            <a:r>
              <a:rPr lang="hr-HR" sz="40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sz="3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Međutim</a:t>
            </a:r>
            <a:r>
              <a:rPr lang="pl-PL" sz="2800" dirty="0">
                <a:latin typeface="Georgia" panose="02040502050405020303" pitchFamily="18" charset="0"/>
              </a:rPr>
              <a:t>, </a:t>
            </a:r>
            <a:r>
              <a:rPr lang="pl-PL" sz="2800" dirty="0" smtClean="0">
                <a:latin typeface="Georgia" panose="02040502050405020303" pitchFamily="18" charset="0"/>
              </a:rPr>
              <a:t>kontradiktorna praksa ostalih sudova</a:t>
            </a:r>
          </a:p>
          <a:p>
            <a:pPr marL="0" indent="0">
              <a:buNone/>
            </a:pPr>
            <a:endParaRPr lang="pl-PL" sz="2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u="sng" dirty="0" smtClean="0">
                <a:latin typeface="Georgia" panose="02040502050405020303" pitchFamily="18" charset="0"/>
              </a:rPr>
              <a:t>Upravni sud 2010.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presuda u predmetu </a:t>
            </a:r>
            <a:r>
              <a:rPr lang="pl-PL" sz="2800" i="1" dirty="0" smtClean="0">
                <a:latin typeface="Georgia" panose="02040502050405020303" pitchFamily="18" charset="0"/>
              </a:rPr>
              <a:t>Us-5362/2007-10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„AZTN-ovo </a:t>
            </a:r>
            <a:r>
              <a:rPr lang="pl-PL" sz="2800" dirty="0">
                <a:latin typeface="Georgia" panose="02040502050405020303" pitchFamily="18" charset="0"/>
              </a:rPr>
              <a:t>korištenje smjernicama Komisije o državnim potporama je </a:t>
            </a:r>
            <a:r>
              <a:rPr lang="pl-PL" sz="2800" i="1" dirty="0" smtClean="0">
                <a:latin typeface="Georgia" panose="02040502050405020303" pitchFamily="18" charset="0"/>
              </a:rPr>
              <a:t>nezakonito</a:t>
            </a:r>
            <a:r>
              <a:rPr lang="pl-PL" sz="2800" dirty="0" smtClean="0">
                <a:latin typeface="Georgia" panose="02040502050405020303" pitchFamily="18" charset="0"/>
              </a:rPr>
              <a:t>.”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„Temeljem ustavne odredbe </a:t>
            </a:r>
            <a:r>
              <a:rPr lang="pl-PL" sz="2800" dirty="0">
                <a:latin typeface="Georgia" panose="02040502050405020303" pitchFamily="18" charset="0"/>
              </a:rPr>
              <a:t>o izravnoj primjeni međunarodnih </a:t>
            </a:r>
            <a:r>
              <a:rPr lang="pl-PL" sz="2800" dirty="0" smtClean="0">
                <a:latin typeface="Georgia" panose="02040502050405020303" pitchFamily="18" charset="0"/>
              </a:rPr>
              <a:t>ugovora, SPP je </a:t>
            </a:r>
            <a:r>
              <a:rPr lang="pl-PL" sz="2800" dirty="0">
                <a:latin typeface="Georgia" panose="02040502050405020303" pitchFamily="18" charset="0"/>
              </a:rPr>
              <a:t>mogao biti primijenjen u ovom </a:t>
            </a:r>
            <a:r>
              <a:rPr lang="pl-PL" sz="2800" dirty="0" smtClean="0">
                <a:latin typeface="Georgia" panose="02040502050405020303" pitchFamily="18" charset="0"/>
              </a:rPr>
              <a:t>slučaju.</a:t>
            </a: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Međutim, </a:t>
            </a:r>
            <a:r>
              <a:rPr lang="pl-PL" sz="2800" i="1" dirty="0" smtClean="0">
                <a:latin typeface="Georgia" panose="02040502050405020303" pitchFamily="18" charset="0"/>
              </a:rPr>
              <a:t>kriteriji</a:t>
            </a:r>
            <a:r>
              <a:rPr lang="pl-PL" sz="2800" i="1" dirty="0">
                <a:latin typeface="Georgia" panose="02040502050405020303" pitchFamily="18" charset="0"/>
              </a:rPr>
              <a:t>, standardi i interpretativni instrumenti Komisije </a:t>
            </a:r>
            <a:r>
              <a:rPr lang="pl-PL" sz="2800" dirty="0">
                <a:latin typeface="Georgia" panose="02040502050405020303" pitchFamily="18" charset="0"/>
              </a:rPr>
              <a:t>na koji se pozivala tužena strana a koji nisu sadržani u tekstu tog Sporazuma, niti su preuzeti u pravni poredak Republike Hrvatske i objavljeni kao dio hrvatskih zakona ili pravila, </a:t>
            </a:r>
            <a:r>
              <a:rPr lang="pl-PL" sz="2800" i="1" dirty="0">
                <a:latin typeface="Georgia" panose="02040502050405020303" pitchFamily="18" charset="0"/>
              </a:rPr>
              <a:t>ne mogu biti izvor prava</a:t>
            </a:r>
            <a:r>
              <a:rPr lang="pl-PL" sz="2800" dirty="0" smtClean="0">
                <a:latin typeface="Georgia" panose="02040502050405020303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83217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268760"/>
            <a:ext cx="8352928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500" dirty="0">
                <a:latin typeface="Georgia" panose="02040502050405020303" pitchFamily="18" charset="0"/>
              </a:rPr>
              <a:t>P</a:t>
            </a:r>
            <a:r>
              <a:rPr lang="hr-HR" sz="25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S druge strane...</a:t>
            </a:r>
          </a:p>
          <a:p>
            <a:pPr marL="0" indent="0">
              <a:buNone/>
            </a:pPr>
            <a:endParaRPr lang="pl-PL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u="sng" dirty="0">
                <a:latin typeface="Georgia" panose="02040502050405020303" pitchFamily="18" charset="0"/>
              </a:rPr>
              <a:t>Visoki trgovački </a:t>
            </a:r>
            <a:r>
              <a:rPr lang="pl-PL" sz="2000" u="sng" dirty="0" smtClean="0">
                <a:latin typeface="Georgia" panose="02040502050405020303" pitchFamily="18" charset="0"/>
              </a:rPr>
              <a:t>sud</a:t>
            </a:r>
          </a:p>
          <a:p>
            <a:pPr marL="0" indent="0">
              <a:buNone/>
            </a:pPr>
            <a:r>
              <a:rPr lang="pl-PL" sz="1800" dirty="0" smtClean="0">
                <a:latin typeface="Georgia" panose="02040502050405020303" pitchFamily="18" charset="0"/>
              </a:rPr>
              <a:t>- tumačenje hrvatskog prava </a:t>
            </a:r>
            <a:r>
              <a:rPr lang="pl-PL" sz="1800" dirty="0">
                <a:latin typeface="Georgia" panose="02040502050405020303" pitchFamily="18" charset="0"/>
              </a:rPr>
              <a:t>u svjetlu Direktive 89/104 o žigovima (</a:t>
            </a:r>
            <a:r>
              <a:rPr lang="pl-PL" sz="1800" i="1" dirty="0">
                <a:latin typeface="Georgia" panose="02040502050405020303" pitchFamily="18" charset="0"/>
              </a:rPr>
              <a:t>trademark</a:t>
            </a:r>
            <a:r>
              <a:rPr lang="pl-PL" sz="1800" dirty="0" smtClean="0">
                <a:latin typeface="Georgia" panose="02040502050405020303" pitchFamily="18" charset="0"/>
              </a:rPr>
              <a:t>)</a:t>
            </a:r>
          </a:p>
          <a:p>
            <a:pPr marL="0" indent="0">
              <a:buNone/>
            </a:pPr>
            <a:r>
              <a:rPr lang="pl-PL" sz="1800" dirty="0" smtClean="0">
                <a:latin typeface="Georgia" panose="02040502050405020303" pitchFamily="18" charset="0"/>
              </a:rPr>
              <a:t>„Direktiva se uzima kao </a:t>
            </a:r>
            <a:r>
              <a:rPr lang="pl-PL" sz="1800" i="1" dirty="0" smtClean="0">
                <a:latin typeface="Georgia" panose="02040502050405020303" pitchFamily="18" charset="0"/>
              </a:rPr>
              <a:t>relevantno interpretativno pomagalo</a:t>
            </a:r>
            <a:r>
              <a:rPr lang="pl-PL" sz="1800" dirty="0" smtClean="0">
                <a:latin typeface="Georgia" panose="02040502050405020303" pitchFamily="18" charset="0"/>
              </a:rPr>
              <a:t>, zbog </a:t>
            </a:r>
            <a:r>
              <a:rPr lang="pl-PL" sz="1800" dirty="0">
                <a:latin typeface="Georgia" panose="02040502050405020303" pitchFamily="18" charset="0"/>
              </a:rPr>
              <a:t>stupanja na snagu SPP-a po kojem su </a:t>
            </a:r>
            <a:r>
              <a:rPr lang="pl-PL" sz="1800" dirty="0" smtClean="0">
                <a:latin typeface="Georgia" panose="02040502050405020303" pitchFamily="18" charset="0"/>
              </a:rPr>
              <a:t>Republika </a:t>
            </a:r>
            <a:r>
              <a:rPr lang="pl-PL" sz="1800" dirty="0">
                <a:latin typeface="Georgia" panose="02040502050405020303" pitchFamily="18" charset="0"/>
              </a:rPr>
              <a:t>Hrvatska i njeni sudovi </a:t>
            </a:r>
            <a:r>
              <a:rPr lang="pl-PL" sz="1800" i="1" dirty="0" smtClean="0">
                <a:latin typeface="Georgia" panose="02040502050405020303" pitchFamily="18" charset="0"/>
              </a:rPr>
              <a:t>obvezani </a:t>
            </a:r>
            <a:r>
              <a:rPr lang="pl-PL" sz="1800" i="1" dirty="0">
                <a:latin typeface="Georgia" panose="02040502050405020303" pitchFamily="18" charset="0"/>
              </a:rPr>
              <a:t>interpretirati </a:t>
            </a:r>
            <a:r>
              <a:rPr lang="pl-PL" sz="1800" dirty="0">
                <a:latin typeface="Georgia" panose="02040502050405020303" pitchFamily="18" charset="0"/>
              </a:rPr>
              <a:t>postojeće zakonodavstvo na način </a:t>
            </a:r>
            <a:r>
              <a:rPr lang="pl-PL" sz="1800" i="1" dirty="0">
                <a:latin typeface="Georgia" panose="02040502050405020303" pitchFamily="18" charset="0"/>
              </a:rPr>
              <a:t>usklađen s </a:t>
            </a:r>
            <a:r>
              <a:rPr lang="pl-PL" sz="1800" i="1" dirty="0" smtClean="0">
                <a:latin typeface="Georgia" panose="02040502050405020303" pitchFamily="18" charset="0"/>
              </a:rPr>
              <a:t>acquisem</a:t>
            </a:r>
            <a:r>
              <a:rPr lang="pl-PL" sz="1800" dirty="0" smtClean="0">
                <a:latin typeface="Georgia" panose="02040502050405020303" pitchFamily="18" charset="0"/>
              </a:rPr>
              <a:t>”.</a:t>
            </a:r>
          </a:p>
          <a:p>
            <a:pPr marL="0" indent="0">
              <a:buNone/>
            </a:pPr>
            <a:endParaRPr lang="pl-PL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Georgia" panose="02040502050405020303" pitchFamily="18" charset="0"/>
              </a:rPr>
              <a:t>- presude u predmetima Pž </a:t>
            </a:r>
            <a:r>
              <a:rPr lang="pl-PL" sz="1800" dirty="0">
                <a:latin typeface="Georgia" panose="02040502050405020303" pitchFamily="18" charset="0"/>
              </a:rPr>
              <a:t>639/06-3 i Pž </a:t>
            </a:r>
            <a:r>
              <a:rPr lang="pl-PL" sz="1800" dirty="0" smtClean="0">
                <a:latin typeface="Georgia" panose="02040502050405020303" pitchFamily="18" charset="0"/>
              </a:rPr>
              <a:t>8064/04-3</a:t>
            </a:r>
            <a:endParaRPr lang="pl-PL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Georgia" panose="02040502050405020303" pitchFamily="18" charset="0"/>
              </a:rPr>
              <a:t>„[SPP] stvara </a:t>
            </a:r>
            <a:r>
              <a:rPr lang="pl-PL" sz="1800" i="1" dirty="0">
                <a:latin typeface="Georgia" panose="02040502050405020303" pitchFamily="18" charset="0"/>
              </a:rPr>
              <a:t>dužnost</a:t>
            </a:r>
            <a:r>
              <a:rPr lang="pl-PL" sz="1800" dirty="0">
                <a:latin typeface="Georgia" panose="02040502050405020303" pitchFamily="18" charset="0"/>
              </a:rPr>
              <a:t> ne samo zakonodavnih i izvršnih vlasti Republike Hrvatske za harmoniziranje budućih pravnih pravila s pravom EU, već i </a:t>
            </a:r>
            <a:r>
              <a:rPr lang="pl-PL" sz="1800" i="1" dirty="0">
                <a:latin typeface="Georgia" panose="02040502050405020303" pitchFamily="18" charset="0"/>
              </a:rPr>
              <a:t>sudova da interpretiraju postojeće pravo na način usklađen s </a:t>
            </a:r>
            <a:r>
              <a:rPr lang="pl-PL" sz="1800" i="1" dirty="0" smtClean="0">
                <a:latin typeface="Georgia" panose="02040502050405020303" pitchFamily="18" charset="0"/>
              </a:rPr>
              <a:t>acquisem</a:t>
            </a:r>
            <a:r>
              <a:rPr lang="pl-PL" sz="1800" dirty="0" smtClean="0">
                <a:latin typeface="Georgia" panose="020405020504050203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801541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340768"/>
            <a:ext cx="8143056" cy="4467225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3000" dirty="0" smtClean="0">
                <a:latin typeface="Georgia" panose="02040502050405020303" pitchFamily="18" charset="0"/>
              </a:rPr>
              <a:t>‘Europeizacija’ </a:t>
            </a:r>
            <a:r>
              <a:rPr lang="hr-HR" sz="3000" dirty="0">
                <a:latin typeface="Georgia" panose="02040502050405020303" pitchFamily="18" charset="0"/>
              </a:rPr>
              <a:t>nacionalnog prava i </a:t>
            </a:r>
            <a:r>
              <a:rPr lang="hr-HR" sz="3000" dirty="0" smtClean="0">
                <a:latin typeface="Georgia" panose="02040502050405020303" pitchFamily="18" charset="0"/>
              </a:rPr>
              <a:t>pravne kulture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2001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. p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otpisan Sporazum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o stabilizaciji i pridruživanju (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SSP)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2003. p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redan zahtjev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za članstvo u EU </a:t>
            </a:r>
            <a:endParaRPr lang="hr-HR" sz="2800" dirty="0" smtClean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2005. SSP stupa na snagu</a:t>
            </a:r>
            <a:endParaRPr lang="hr-HR" sz="2800" dirty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2005.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otvoreni 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pregovori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o članstvu </a:t>
            </a:r>
            <a:endParaRPr lang="hr-HR" sz="2800" dirty="0" smtClean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2010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. u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stavna reforma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2012. referendum o pristupanju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2013. ulazak u EU</a:t>
            </a:r>
            <a:endParaRPr lang="hr-HR" sz="2800" dirty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 smtClean="0"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84482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500" dirty="0">
                <a:latin typeface="Georgia" panose="02040502050405020303" pitchFamily="18" charset="0"/>
              </a:rPr>
              <a:t>P</a:t>
            </a:r>
            <a:r>
              <a:rPr lang="hr-HR" sz="25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S druge strane...</a:t>
            </a:r>
          </a:p>
          <a:p>
            <a:pPr marL="0" indent="0">
              <a:buNone/>
            </a:pPr>
            <a:endParaRPr lang="pl-PL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u="sng" dirty="0">
                <a:latin typeface="Georgia" panose="02040502050405020303" pitchFamily="18" charset="0"/>
              </a:rPr>
              <a:t>Visoki trgovački </a:t>
            </a:r>
            <a:r>
              <a:rPr lang="pl-PL" sz="2000" u="sng" dirty="0" smtClean="0">
                <a:latin typeface="Georgia" panose="02040502050405020303" pitchFamily="18" charset="0"/>
              </a:rPr>
              <a:t>sud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presuda </a:t>
            </a:r>
            <a:r>
              <a:rPr lang="pl-PL" sz="2000" dirty="0">
                <a:latin typeface="Georgia" panose="02040502050405020303" pitchFamily="18" charset="0"/>
              </a:rPr>
              <a:t>Pž </a:t>
            </a:r>
            <a:r>
              <a:rPr lang="pl-PL" sz="2000" dirty="0" smtClean="0">
                <a:latin typeface="Georgia" panose="02040502050405020303" pitchFamily="18" charset="0"/>
              </a:rPr>
              <a:t>2330/05-3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„[Kao </a:t>
            </a:r>
            <a:r>
              <a:rPr lang="pl-PL" sz="2000" dirty="0">
                <a:latin typeface="Georgia" panose="02040502050405020303" pitchFamily="18" charset="0"/>
              </a:rPr>
              <a:t>posljedica stupanja na snagu </a:t>
            </a:r>
            <a:r>
              <a:rPr lang="pl-PL" sz="2000" dirty="0" smtClean="0">
                <a:latin typeface="Georgia" panose="02040502050405020303" pitchFamily="18" charset="0"/>
              </a:rPr>
              <a:t>SSP-a], u situaciji da </a:t>
            </a:r>
            <a:r>
              <a:rPr lang="pl-PL" sz="2000" i="1" dirty="0">
                <a:latin typeface="Georgia" panose="02040502050405020303" pitchFamily="18" charset="0"/>
              </a:rPr>
              <a:t>nacionalna norma nije u skladu s </a:t>
            </a:r>
            <a:r>
              <a:rPr lang="pl-PL" sz="2000" i="1" dirty="0" smtClean="0">
                <a:latin typeface="Georgia" panose="02040502050405020303" pitchFamily="18" charset="0"/>
              </a:rPr>
              <a:t>pravom EU</a:t>
            </a:r>
            <a:r>
              <a:rPr lang="pl-PL" sz="2000" dirty="0" smtClean="0">
                <a:latin typeface="Georgia" panose="02040502050405020303" pitchFamily="18" charset="0"/>
              </a:rPr>
              <a:t>, </a:t>
            </a:r>
            <a:r>
              <a:rPr lang="pl-PL" sz="2000" dirty="0">
                <a:latin typeface="Georgia" panose="02040502050405020303" pitchFamily="18" charset="0"/>
              </a:rPr>
              <a:t>a </a:t>
            </a:r>
            <a:r>
              <a:rPr lang="pl-PL" sz="2000" dirty="0" smtClean="0">
                <a:latin typeface="Georgia" panose="02040502050405020303" pitchFamily="18" charset="0"/>
              </a:rPr>
              <a:t>to </a:t>
            </a:r>
            <a:r>
              <a:rPr lang="pl-PL" sz="2000" dirty="0">
                <a:latin typeface="Georgia" panose="02040502050405020303" pitchFamily="18" charset="0"/>
              </a:rPr>
              <a:t>pravo ima višu pravnu snagu od nacionalnog prava, sud je </a:t>
            </a:r>
            <a:r>
              <a:rPr lang="pl-PL" sz="2000" i="1" dirty="0">
                <a:latin typeface="Georgia" panose="02040502050405020303" pitchFamily="18" charset="0"/>
              </a:rPr>
              <a:t>obvezan primijeniti </a:t>
            </a:r>
            <a:r>
              <a:rPr lang="pl-PL" sz="2000" i="1" dirty="0" smtClean="0">
                <a:latin typeface="Georgia" panose="02040502050405020303" pitchFamily="18" charset="0"/>
              </a:rPr>
              <a:t>europsku normu</a:t>
            </a:r>
            <a:r>
              <a:rPr lang="pl-PL" sz="2000" dirty="0" smtClean="0">
                <a:latin typeface="Georgia" panose="02040502050405020303" pitchFamily="18" charset="0"/>
              </a:rPr>
              <a:t>”.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039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48478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500" dirty="0">
                <a:latin typeface="Georgia" panose="02040502050405020303" pitchFamily="18" charset="0"/>
              </a:rPr>
              <a:t>P</a:t>
            </a:r>
            <a:r>
              <a:rPr lang="hr-HR" sz="2500" dirty="0" smtClean="0">
                <a:latin typeface="Georgia" panose="02040502050405020303" pitchFamily="18" charset="0"/>
              </a:rPr>
              <a:t>rimjena prava EU u Hrvatskoj u interpretativne svrhe</a:t>
            </a:r>
          </a:p>
          <a:p>
            <a:pPr marL="0" indent="0">
              <a:buNone/>
            </a:pPr>
            <a:endParaRPr lang="hr-HR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>
                <a:latin typeface="Georgia" panose="02040502050405020303" pitchFamily="18" charset="0"/>
              </a:rPr>
              <a:t>Suprotno svojoj ranijoj </a:t>
            </a:r>
            <a:r>
              <a:rPr lang="pl-PL" sz="2000" dirty="0" smtClean="0">
                <a:latin typeface="Georgia" panose="02040502050405020303" pitchFamily="18" charset="0"/>
              </a:rPr>
              <a:t>praksi...</a:t>
            </a:r>
          </a:p>
          <a:p>
            <a:pPr marL="0" indent="0">
              <a:buNone/>
            </a:pPr>
            <a:endParaRPr lang="pl-PL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u="sng" dirty="0" smtClean="0">
                <a:latin typeface="Georgia" panose="02040502050405020303" pitchFamily="18" charset="0"/>
              </a:rPr>
              <a:t>Visoki </a:t>
            </a:r>
            <a:r>
              <a:rPr lang="pl-PL" sz="2000" u="sng" dirty="0">
                <a:latin typeface="Georgia" panose="02040502050405020303" pitchFamily="18" charset="0"/>
              </a:rPr>
              <a:t>trgovački </a:t>
            </a:r>
            <a:r>
              <a:rPr lang="pl-PL" sz="2000" u="sng" dirty="0" smtClean="0">
                <a:latin typeface="Georgia" panose="02040502050405020303" pitchFamily="18" charset="0"/>
              </a:rPr>
              <a:t>sud 2007</a:t>
            </a:r>
            <a:r>
              <a:rPr lang="pl-PL" sz="2000" u="sng" dirty="0">
                <a:latin typeface="Georgia" panose="02040502050405020303" pitchFamily="18" charset="0"/>
              </a:rPr>
              <a:t>. </a:t>
            </a:r>
            <a:endParaRPr lang="pl-PL" sz="2000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105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presuda </a:t>
            </a:r>
            <a:r>
              <a:rPr lang="pl-PL" sz="2000" dirty="0">
                <a:latin typeface="Georgia" panose="02040502050405020303" pitchFamily="18" charset="0"/>
              </a:rPr>
              <a:t>Pž </a:t>
            </a:r>
            <a:r>
              <a:rPr lang="pl-PL" sz="2000" dirty="0" smtClean="0">
                <a:latin typeface="Georgia" panose="02040502050405020303" pitchFamily="18" charset="0"/>
              </a:rPr>
              <a:t>5155/07-3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odbija primjeniti </a:t>
            </a:r>
            <a:r>
              <a:rPr lang="pl-PL" sz="2000" dirty="0">
                <a:latin typeface="Georgia" panose="02040502050405020303" pitchFamily="18" charset="0"/>
              </a:rPr>
              <a:t>pravila UFEU i praksu Suda EU o slobodnom kretanju roba na slučaj zaštite žiga, tvrdeći da </a:t>
            </a:r>
            <a:r>
              <a:rPr lang="pl-PL" sz="2000" dirty="0" smtClean="0">
                <a:latin typeface="Georgia" panose="02040502050405020303" pitchFamily="18" charset="0"/>
              </a:rPr>
              <a:t>„pravo </a:t>
            </a:r>
            <a:r>
              <a:rPr lang="pl-PL" sz="2000" dirty="0">
                <a:latin typeface="Georgia" panose="02040502050405020303" pitchFamily="18" charset="0"/>
              </a:rPr>
              <a:t>EU, osim SPP-a, </a:t>
            </a:r>
            <a:r>
              <a:rPr lang="pl-PL" sz="2000" i="1" dirty="0">
                <a:latin typeface="Georgia" panose="02040502050405020303" pitchFamily="18" charset="0"/>
              </a:rPr>
              <a:t>može biti primijenjeno samo u području prava </a:t>
            </a:r>
            <a:r>
              <a:rPr lang="pl-PL" sz="2000" i="1" dirty="0" smtClean="0">
                <a:latin typeface="Georgia" panose="02040502050405020303" pitchFamily="18" charset="0"/>
              </a:rPr>
              <a:t>konkurencije</a:t>
            </a:r>
            <a:r>
              <a:rPr lang="pl-PL" sz="2000" dirty="0" smtClean="0">
                <a:latin typeface="Georgia" panose="02040502050405020303" pitchFamily="18" charset="0"/>
              </a:rPr>
              <a:t>”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„U </a:t>
            </a:r>
            <a:r>
              <a:rPr lang="pl-PL" sz="2000" dirty="0">
                <a:latin typeface="Georgia" panose="02040502050405020303" pitchFamily="18" charset="0"/>
              </a:rPr>
              <a:t>području zaštite žiga, </a:t>
            </a:r>
            <a:r>
              <a:rPr lang="pl-PL" sz="2000" i="1" dirty="0" smtClean="0">
                <a:latin typeface="Georgia" panose="02040502050405020303" pitchFamily="18" charset="0"/>
              </a:rPr>
              <a:t>sudovi će biti obvezani</a:t>
            </a:r>
            <a:r>
              <a:rPr lang="pl-PL" sz="2000" dirty="0" smtClean="0">
                <a:latin typeface="Georgia" panose="02040502050405020303" pitchFamily="18" charset="0"/>
              </a:rPr>
              <a:t> </a:t>
            </a:r>
            <a:r>
              <a:rPr lang="pl-PL" sz="2000" dirty="0">
                <a:latin typeface="Georgia" panose="02040502050405020303" pitchFamily="18" charset="0"/>
              </a:rPr>
              <a:t>interpretacijama Suda </a:t>
            </a:r>
            <a:r>
              <a:rPr lang="pl-PL" sz="2000" dirty="0" smtClean="0">
                <a:latin typeface="Georgia" panose="02040502050405020303" pitchFamily="18" charset="0"/>
              </a:rPr>
              <a:t>EU </a:t>
            </a:r>
            <a:r>
              <a:rPr lang="pl-PL" sz="2000" i="1" dirty="0" smtClean="0">
                <a:latin typeface="Georgia" panose="02040502050405020303" pitchFamily="18" charset="0"/>
              </a:rPr>
              <a:t>tek nakon što </a:t>
            </a:r>
            <a:r>
              <a:rPr lang="pl-PL" sz="2000" dirty="0" smtClean="0">
                <a:latin typeface="Georgia" panose="02040502050405020303" pitchFamily="18" charset="0"/>
              </a:rPr>
              <a:t>Republika Hrvatska </a:t>
            </a:r>
            <a:r>
              <a:rPr lang="pl-PL" sz="2000" i="1" dirty="0" smtClean="0">
                <a:latin typeface="Georgia" panose="02040502050405020303" pitchFamily="18" charset="0"/>
              </a:rPr>
              <a:t>postane punopravnom članicom EU</a:t>
            </a:r>
            <a:r>
              <a:rPr lang="pl-PL" sz="2000" dirty="0" smtClean="0">
                <a:latin typeface="Georgia" panose="02040502050405020303" pitchFamily="18" charset="0"/>
              </a:rPr>
              <a:t>”.</a:t>
            </a:r>
            <a:endParaRPr lang="pl-PL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9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132856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>
                <a:latin typeface="Georgia" panose="02040502050405020303" pitchFamily="18" charset="0"/>
              </a:rPr>
              <a:t>U pretpristupnom razdoblju:</a:t>
            </a:r>
          </a:p>
          <a:p>
            <a:pPr marL="0" indent="0">
              <a:buNone/>
            </a:pPr>
            <a:endParaRPr lang="hr-HR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700" dirty="0">
                <a:latin typeface="Georgia" panose="02040502050405020303" pitchFamily="18" charset="0"/>
              </a:rPr>
              <a:t>kontradikcije i nejasnoće u primjeni prava </a:t>
            </a:r>
            <a:r>
              <a:rPr lang="pl-PL" sz="2700" dirty="0" smtClean="0">
                <a:latin typeface="Georgia" panose="02040502050405020303" pitchFamily="18" charset="0"/>
              </a:rPr>
              <a:t>EU od strane redovnih sudova, </a:t>
            </a:r>
            <a:r>
              <a:rPr lang="pl-PL" sz="2700" dirty="0">
                <a:latin typeface="Georgia" panose="02040502050405020303" pitchFamily="18" charset="0"/>
              </a:rPr>
              <a:t>bilo </a:t>
            </a:r>
            <a:r>
              <a:rPr lang="pl-PL" sz="2700" dirty="0" smtClean="0">
                <a:latin typeface="Georgia" panose="02040502050405020303" pitchFamily="18" charset="0"/>
              </a:rPr>
              <a:t>nekonzistentnom izravnom </a:t>
            </a:r>
            <a:r>
              <a:rPr lang="pl-PL" sz="2700" dirty="0">
                <a:latin typeface="Georgia" panose="02040502050405020303" pitchFamily="18" charset="0"/>
              </a:rPr>
              <a:t>primjenom odredbi SSP-a, bilo </a:t>
            </a:r>
            <a:r>
              <a:rPr lang="pl-PL" sz="2700" dirty="0" smtClean="0">
                <a:latin typeface="Georgia" panose="02040502050405020303" pitchFamily="18" charset="0"/>
              </a:rPr>
              <a:t>nedostatkom tumačenja </a:t>
            </a:r>
            <a:r>
              <a:rPr lang="pl-PL" sz="2700" dirty="0">
                <a:latin typeface="Georgia" panose="02040502050405020303" pitchFamily="18" charset="0"/>
              </a:rPr>
              <a:t>nacionalnog prava u skladu s </a:t>
            </a:r>
            <a:r>
              <a:rPr lang="pl-PL" sz="2700" dirty="0" smtClean="0">
                <a:latin typeface="Georgia" panose="02040502050405020303" pitchFamily="18" charset="0"/>
              </a:rPr>
              <a:t>cjelokupnim </a:t>
            </a:r>
            <a:r>
              <a:rPr lang="pl-PL" sz="2700" i="1" dirty="0" smtClean="0">
                <a:latin typeface="Georgia" panose="02040502050405020303" pitchFamily="18" charset="0"/>
              </a:rPr>
              <a:t>acquisem</a:t>
            </a:r>
            <a:r>
              <a:rPr lang="pl-PL" sz="2700" dirty="0" smtClean="0">
                <a:latin typeface="Georgia" panose="02040502050405020303" pitchFamily="18" charset="0"/>
              </a:rPr>
              <a:t>.</a:t>
            </a:r>
            <a:endParaRPr lang="pl-PL" sz="27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60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251520" y="3206826"/>
            <a:ext cx="8458200" cy="6589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4400" b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2. Pripreme za članstvo</a:t>
            </a:r>
          </a:p>
        </p:txBody>
      </p:sp>
      <p:sp>
        <p:nvSpPr>
          <p:cNvPr id="48131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sr-Latn-C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03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196752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>
                <a:latin typeface="Georgia" panose="02040502050405020303" pitchFamily="18" charset="0"/>
              </a:rPr>
              <a:t>Ustavna reforma iz 2010.</a:t>
            </a:r>
          </a:p>
          <a:p>
            <a:pPr marL="0" indent="0">
              <a:buNone/>
            </a:pPr>
            <a:endParaRPr lang="hr-HR" sz="3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- Poglavlje VIII: Europska unija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dirty="0">
                <a:latin typeface="Georgia" panose="02040502050405020303" pitchFamily="18" charset="0"/>
              </a:rPr>
              <a:t>Članak </a:t>
            </a:r>
            <a:r>
              <a:rPr lang="pl-PL" dirty="0" smtClean="0">
                <a:latin typeface="Georgia" panose="02040502050405020303" pitchFamily="18" charset="0"/>
              </a:rPr>
              <a:t>143: </a:t>
            </a:r>
            <a:r>
              <a:rPr lang="pl-PL" dirty="0">
                <a:latin typeface="Georgia" panose="02040502050405020303" pitchFamily="18" charset="0"/>
              </a:rPr>
              <a:t>pravna osnova članstva i prijenos ustavnih ovlasti</a:t>
            </a:r>
          </a:p>
          <a:p>
            <a:pPr marL="0" indent="0">
              <a:buNone/>
            </a:pPr>
            <a:r>
              <a:rPr lang="pl-PL" dirty="0">
                <a:latin typeface="Georgia" panose="02040502050405020303" pitchFamily="18" charset="0"/>
              </a:rPr>
              <a:t>Članak </a:t>
            </a:r>
            <a:r>
              <a:rPr lang="pl-PL" dirty="0" smtClean="0">
                <a:latin typeface="Georgia" panose="02040502050405020303" pitchFamily="18" charset="0"/>
              </a:rPr>
              <a:t>144: </a:t>
            </a:r>
            <a:r>
              <a:rPr lang="pl-PL" dirty="0">
                <a:latin typeface="Georgia" panose="02040502050405020303" pitchFamily="18" charset="0"/>
              </a:rPr>
              <a:t>sudjelovanje u institucijama Europske unije</a:t>
            </a:r>
          </a:p>
          <a:p>
            <a:pPr marL="0" indent="0">
              <a:buNone/>
            </a:pPr>
            <a:r>
              <a:rPr lang="pl-PL" dirty="0">
                <a:latin typeface="Georgia" panose="02040502050405020303" pitchFamily="18" charset="0"/>
              </a:rPr>
              <a:t>Članak </a:t>
            </a:r>
            <a:r>
              <a:rPr lang="pl-PL" dirty="0" smtClean="0">
                <a:latin typeface="Georgia" panose="02040502050405020303" pitchFamily="18" charset="0"/>
              </a:rPr>
              <a:t>145: </a:t>
            </a:r>
            <a:r>
              <a:rPr lang="pl-PL" dirty="0">
                <a:latin typeface="Georgia" panose="02040502050405020303" pitchFamily="18" charset="0"/>
              </a:rPr>
              <a:t>pravo Europske unije</a:t>
            </a:r>
          </a:p>
          <a:p>
            <a:pPr marL="0" indent="0">
              <a:buNone/>
            </a:pPr>
            <a:r>
              <a:rPr lang="pl-PL" dirty="0" smtClean="0">
                <a:latin typeface="Georgia" panose="02040502050405020303" pitchFamily="18" charset="0"/>
              </a:rPr>
              <a:t>Članak 146</a:t>
            </a:r>
            <a:r>
              <a:rPr lang="pl-PL" dirty="0">
                <a:latin typeface="Georgia" panose="02040502050405020303" pitchFamily="18" charset="0"/>
              </a:rPr>
              <a:t>:</a:t>
            </a:r>
            <a:r>
              <a:rPr lang="pl-PL" dirty="0" smtClean="0">
                <a:latin typeface="Georgia" panose="02040502050405020303" pitchFamily="18" charset="0"/>
              </a:rPr>
              <a:t> </a:t>
            </a:r>
            <a:r>
              <a:rPr lang="pl-PL" dirty="0">
                <a:latin typeface="Georgia" panose="02040502050405020303" pitchFamily="18" charset="0"/>
              </a:rPr>
              <a:t>pravo građana Europske unije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72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636912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Članak 145: </a:t>
            </a:r>
            <a:r>
              <a:rPr lang="pl-PL" sz="2800" dirty="0">
                <a:latin typeface="Georgia" panose="02040502050405020303" pitchFamily="18" charset="0"/>
              </a:rPr>
              <a:t>pravo Europske unije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Georgia" panose="02040502050405020303" pitchFamily="18" charset="0"/>
              </a:rPr>
              <a:t>(</a:t>
            </a:r>
            <a:r>
              <a:rPr lang="pl-PL" dirty="0">
                <a:latin typeface="Georgia" panose="02040502050405020303" pitchFamily="18" charset="0"/>
              </a:rPr>
              <a:t>1) Ostvarivanje prava koja proizlaze iz </a:t>
            </a:r>
            <a:r>
              <a:rPr lang="pl-PL" i="1" dirty="0">
                <a:latin typeface="Georgia" panose="02040502050405020303" pitchFamily="18" charset="0"/>
              </a:rPr>
              <a:t>pravne stečevine Europske unije</a:t>
            </a:r>
            <a:r>
              <a:rPr lang="pl-PL" dirty="0">
                <a:latin typeface="Georgia" panose="02040502050405020303" pitchFamily="18" charset="0"/>
              </a:rPr>
              <a:t>, </a:t>
            </a:r>
            <a:r>
              <a:rPr lang="pl-PL" i="1" dirty="0">
                <a:latin typeface="Georgia" panose="02040502050405020303" pitchFamily="18" charset="0"/>
              </a:rPr>
              <a:t>izjednačeno</a:t>
            </a:r>
            <a:r>
              <a:rPr lang="pl-PL" dirty="0">
                <a:latin typeface="Georgia" panose="02040502050405020303" pitchFamily="18" charset="0"/>
              </a:rPr>
              <a:t> je s ostvarivanjem prava koja su zajamčena hrvatskim pravnim poretkom.</a:t>
            </a:r>
          </a:p>
        </p:txBody>
      </p:sp>
    </p:spTree>
    <p:extLst>
      <p:ext uri="{BB962C8B-B14F-4D97-AF65-F5344CB8AC3E}">
        <p14:creationId xmlns:p14="http://schemas.microsoft.com/office/powerpoint/2010/main" val="294190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390775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Članak 145: </a:t>
            </a:r>
            <a:r>
              <a:rPr lang="pl-PL" sz="2800" dirty="0">
                <a:latin typeface="Georgia" panose="02040502050405020303" pitchFamily="18" charset="0"/>
              </a:rPr>
              <a:t>pravo Europske unije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Georgia" panose="02040502050405020303" pitchFamily="18" charset="0"/>
              </a:rPr>
              <a:t>(2</a:t>
            </a:r>
            <a:r>
              <a:rPr lang="pl-PL" dirty="0">
                <a:latin typeface="Georgia" panose="02040502050405020303" pitchFamily="18" charset="0"/>
              </a:rPr>
              <a:t>) Pravni akti i odluke koje je Republika Hrvatska prihvatila u institucijama Europske unije primjenjuju se u Republici Hrvatskoj </a:t>
            </a:r>
            <a:r>
              <a:rPr lang="pl-PL" i="1" dirty="0">
                <a:latin typeface="Georgia" panose="02040502050405020303" pitchFamily="18" charset="0"/>
              </a:rPr>
              <a:t>u skladu s pravnom stečevinom Europske unije</a:t>
            </a:r>
            <a:r>
              <a:rPr lang="pl-PL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35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852936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Članak 145: </a:t>
            </a:r>
            <a:r>
              <a:rPr lang="pl-PL" sz="2800" dirty="0">
                <a:latin typeface="Georgia" panose="02040502050405020303" pitchFamily="18" charset="0"/>
              </a:rPr>
              <a:t>pravo Europske unije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dirty="0">
                <a:latin typeface="Georgia" panose="02040502050405020303" pitchFamily="18" charset="0"/>
              </a:rPr>
              <a:t>(3) Hrvatski </a:t>
            </a:r>
            <a:r>
              <a:rPr lang="pl-PL" i="1" dirty="0">
                <a:latin typeface="Georgia" panose="02040502050405020303" pitchFamily="18" charset="0"/>
              </a:rPr>
              <a:t>sudovi štite subjektivna prava </a:t>
            </a:r>
            <a:r>
              <a:rPr lang="pl-PL" dirty="0">
                <a:latin typeface="Georgia" panose="02040502050405020303" pitchFamily="18" charset="0"/>
              </a:rPr>
              <a:t>utemeljena na pravnoj stečevini Europske unije.</a:t>
            </a:r>
          </a:p>
          <a:p>
            <a:pPr marL="0" indent="0">
              <a:buNone/>
            </a:pPr>
            <a:endParaRPr lang="pl-PL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2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708920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Georgia" panose="02040502050405020303" pitchFamily="18" charset="0"/>
              </a:rPr>
              <a:t>Članak 145: </a:t>
            </a:r>
            <a:r>
              <a:rPr lang="pl-PL" sz="2800" dirty="0">
                <a:latin typeface="Georgia" panose="02040502050405020303" pitchFamily="18" charset="0"/>
              </a:rPr>
              <a:t>pravo Europske unije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Georgia" panose="02040502050405020303" pitchFamily="18" charset="0"/>
              </a:rPr>
              <a:t>(4</a:t>
            </a:r>
            <a:r>
              <a:rPr lang="pl-PL" dirty="0">
                <a:latin typeface="Georgia" panose="02040502050405020303" pitchFamily="18" charset="0"/>
              </a:rPr>
              <a:t>) Državna tijela, tijela jedinica lokalne i područne (regionalne) samouprave te pravne osobe s javnim ovlastima </a:t>
            </a:r>
            <a:r>
              <a:rPr lang="pl-PL" i="1" dirty="0">
                <a:latin typeface="Georgia" panose="02040502050405020303" pitchFamily="18" charset="0"/>
              </a:rPr>
              <a:t>izravno primjenjuju </a:t>
            </a:r>
            <a:r>
              <a:rPr lang="pl-PL" dirty="0">
                <a:latin typeface="Georgia" panose="02040502050405020303" pitchFamily="18" charset="0"/>
              </a:rPr>
              <a:t>pravo Europske unije.</a:t>
            </a:r>
          </a:p>
        </p:txBody>
      </p:sp>
    </p:spTree>
    <p:extLst>
      <p:ext uri="{BB962C8B-B14F-4D97-AF65-F5344CB8AC3E}">
        <p14:creationId xmlns:p14="http://schemas.microsoft.com/office/powerpoint/2010/main" val="1186426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692696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 smtClean="0">
                <a:latin typeface="Georgia" panose="02040502050405020303" pitchFamily="18" charset="0"/>
              </a:rPr>
              <a:t>Članak 267 UFEU</a:t>
            </a:r>
          </a:p>
          <a:p>
            <a:pPr marL="0" indent="0">
              <a:buNone/>
            </a:pPr>
            <a:endParaRPr lang="pl-PL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„Sud </a:t>
            </a:r>
            <a:r>
              <a:rPr lang="pl-PL" sz="2000" dirty="0">
                <a:latin typeface="Georgia" panose="02040502050405020303" pitchFamily="18" charset="0"/>
              </a:rPr>
              <a:t>Europske unije je nadležan odlučivati o prethodnim pitanjima koja se tiču:</a:t>
            </a:r>
          </a:p>
          <a:p>
            <a:pPr marL="0" indent="0">
              <a:buNone/>
            </a:pPr>
            <a:r>
              <a:rPr lang="pl-PL" sz="2000" dirty="0">
                <a:latin typeface="Georgia" panose="02040502050405020303" pitchFamily="18" charset="0"/>
              </a:rPr>
              <a:t>(a) </a:t>
            </a:r>
            <a:r>
              <a:rPr lang="pl-PL" sz="2000" i="1" dirty="0">
                <a:latin typeface="Georgia" panose="02040502050405020303" pitchFamily="18" charset="0"/>
              </a:rPr>
              <a:t>tumačenja</a:t>
            </a:r>
            <a:r>
              <a:rPr lang="pl-PL" sz="2000" dirty="0">
                <a:latin typeface="Georgia" panose="02040502050405020303" pitchFamily="18" charset="0"/>
              </a:rPr>
              <a:t> Ugovorâ;</a:t>
            </a:r>
          </a:p>
          <a:p>
            <a:pPr marL="0" indent="0">
              <a:buNone/>
            </a:pPr>
            <a:r>
              <a:rPr lang="pl-PL" sz="2000" dirty="0">
                <a:latin typeface="Georgia" panose="02040502050405020303" pitchFamily="18" charset="0"/>
              </a:rPr>
              <a:t>(b) </a:t>
            </a:r>
            <a:r>
              <a:rPr lang="pl-PL" sz="2000" i="1" dirty="0">
                <a:latin typeface="Georgia" panose="02040502050405020303" pitchFamily="18" charset="0"/>
              </a:rPr>
              <a:t>valjanosti i tumačenja akata </a:t>
            </a:r>
            <a:r>
              <a:rPr lang="pl-PL" sz="2000" dirty="0">
                <a:latin typeface="Georgia" panose="02040502050405020303" pitchFamily="18" charset="0"/>
              </a:rPr>
              <a:t>institucija, tijela, ureda ili agencija Unije.</a:t>
            </a:r>
          </a:p>
          <a:p>
            <a:pPr marL="0" indent="0">
              <a:buNone/>
            </a:pPr>
            <a:r>
              <a:rPr lang="pl-PL" sz="2000" dirty="0">
                <a:latin typeface="Georgia" panose="02040502050405020303" pitchFamily="18" charset="0"/>
              </a:rPr>
              <a:t>Ako se takvo pitanje pojavi pred bilo kojim sudom države članice, taj sud </a:t>
            </a:r>
            <a:r>
              <a:rPr lang="pl-PL" sz="2000" i="1" dirty="0">
                <a:latin typeface="Georgia" panose="02040502050405020303" pitchFamily="18" charset="0"/>
              </a:rPr>
              <a:t>može</a:t>
            </a:r>
            <a:r>
              <a:rPr lang="pl-PL" sz="2000" dirty="0">
                <a:latin typeface="Georgia" panose="02040502050405020303" pitchFamily="18" charset="0"/>
              </a:rPr>
              <a:t>, ako smatra da je odluka o tom pitanju potrebna da bi mogao donijeti presudu, zatražiti od Suda da o tome odluči. </a:t>
            </a:r>
          </a:p>
          <a:p>
            <a:pPr marL="0" indent="0">
              <a:buNone/>
            </a:pPr>
            <a:r>
              <a:rPr lang="pl-PL" sz="2000" dirty="0">
                <a:latin typeface="Georgia" panose="02040502050405020303" pitchFamily="18" charset="0"/>
              </a:rPr>
              <a:t>Ako se takvo pitanje pojavi u predmetu koji je u tijeku pred sudom neke države članice, </a:t>
            </a:r>
            <a:r>
              <a:rPr lang="pl-PL" sz="2000" i="1" dirty="0">
                <a:latin typeface="Georgia" panose="02040502050405020303" pitchFamily="18" charset="0"/>
              </a:rPr>
              <a:t>protiv čijih odluka prema nacionalnom pravu nema pravnog lijeka</a:t>
            </a:r>
            <a:r>
              <a:rPr lang="pl-PL" sz="2000" dirty="0">
                <a:latin typeface="Georgia" panose="02040502050405020303" pitchFamily="18" charset="0"/>
              </a:rPr>
              <a:t>, taj je sud </a:t>
            </a:r>
            <a:r>
              <a:rPr lang="pl-PL" sz="2000" i="1" dirty="0">
                <a:latin typeface="Georgia" panose="02040502050405020303" pitchFamily="18" charset="0"/>
              </a:rPr>
              <a:t>dužan</a:t>
            </a:r>
            <a:r>
              <a:rPr lang="pl-PL" sz="2000" dirty="0">
                <a:latin typeface="Georgia" panose="02040502050405020303" pitchFamily="18" charset="0"/>
              </a:rPr>
              <a:t> uputiti to pitanje Sudu</a:t>
            </a:r>
            <a:r>
              <a:rPr lang="pl-PL" sz="2000" dirty="0" smtClean="0">
                <a:latin typeface="Georgia" panose="02040502050405020303" pitchFamily="18" charset="0"/>
              </a:rPr>
              <a:t>.”</a:t>
            </a:r>
            <a:endParaRPr lang="pl-PL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62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340768"/>
            <a:ext cx="8143056" cy="4467225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3000" dirty="0" smtClean="0">
                <a:latin typeface="Georgia" panose="02040502050405020303" pitchFamily="18" charset="0"/>
              </a:rPr>
              <a:t>Pravosuđe na </a:t>
            </a:r>
            <a:r>
              <a:rPr lang="hr-HR" sz="3000" dirty="0">
                <a:latin typeface="Georgia" panose="02040502050405020303" pitchFamily="18" charset="0"/>
              </a:rPr>
              <a:t>vrhu liste </a:t>
            </a:r>
            <a:r>
              <a:rPr lang="hr-HR" sz="3000" dirty="0" smtClean="0">
                <a:latin typeface="Georgia" panose="02040502050405020303" pitchFamily="18" charset="0"/>
              </a:rPr>
              <a:t>prioriteta: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„Usklađivanje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s </a:t>
            </a:r>
            <a:r>
              <a:rPr lang="hr-HR" sz="2800" i="1" dirty="0">
                <a:latin typeface="Georgia" panose="02040502050405020303" pitchFamily="18" charset="0"/>
                <a:ea typeface="ＭＳ Ｐゴシック" pitchFamily="-84" charset="-128"/>
              </a:rPr>
              <a:t>acquisem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 je nužan, ali ne i dostatan, kriterij za ispunjavanje zahtjeva za članstvo u 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EU.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Hrvatska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također mora poduzeti </a:t>
            </a:r>
            <a:r>
              <a:rPr lang="hr-HR" sz="2800" i="1" dirty="0">
                <a:latin typeface="Georgia" panose="02040502050405020303" pitchFamily="18" charset="0"/>
                <a:ea typeface="ＭＳ Ｐゴシック" pitchFamily="-84" charset="-128"/>
              </a:rPr>
              <a:t>sve neophodne mjere </a:t>
            </a:r>
            <a:r>
              <a:rPr lang="hr-HR" sz="2800" dirty="0">
                <a:latin typeface="Georgia" panose="02040502050405020303" pitchFamily="18" charset="0"/>
                <a:ea typeface="ＭＳ Ｐゴシック" pitchFamily="-84" charset="-128"/>
              </a:rPr>
              <a:t>da [...] unaprijedi svoje administrativne i </a:t>
            </a:r>
            <a:r>
              <a:rPr lang="hr-HR" sz="2800" i="1" dirty="0">
                <a:latin typeface="Georgia" panose="02040502050405020303" pitchFamily="18" charset="0"/>
                <a:ea typeface="ＭＳ Ｐゴシック" pitchFamily="-84" charset="-128"/>
              </a:rPr>
              <a:t>sudske kapacitete u svrhu osiguravanja učinkovite primjene [prava EU</a:t>
            </a:r>
            <a:r>
              <a:rPr lang="hr-HR" sz="2800" i="1" dirty="0" smtClean="0">
                <a:latin typeface="Georgia" panose="02040502050405020303" pitchFamily="18" charset="0"/>
                <a:ea typeface="ＭＳ Ｐゴシック" pitchFamily="-84" charset="-128"/>
              </a:rPr>
              <a:t>]</a:t>
            </a:r>
            <a:r>
              <a:rPr lang="hr-HR" sz="2800" dirty="0" smtClean="0">
                <a:latin typeface="Georgia" panose="02040502050405020303" pitchFamily="18" charset="0"/>
                <a:ea typeface="ＭＳ Ｐゴシック" pitchFamily="-84" charset="-128"/>
              </a:rPr>
              <a:t>.”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 smtClean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hr-HR" dirty="0" smtClean="0">
                <a:latin typeface="Georgia" panose="02040502050405020303" pitchFamily="18" charset="0"/>
                <a:ea typeface="ＭＳ Ｐゴシック" pitchFamily="-84" charset="-128"/>
              </a:rPr>
              <a:t>(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Mišljenje </a:t>
            </a:r>
            <a:r>
              <a:rPr lang="pt-BR" dirty="0">
                <a:latin typeface="Georgia" panose="02040502050405020303" pitchFamily="18" charset="0"/>
                <a:ea typeface="ＭＳ Ｐゴシック" pitchFamily="-84" charset="-128"/>
              </a:rPr>
              <a:t>EU Komisije o 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zahtjevu R</a:t>
            </a:r>
            <a:r>
              <a:rPr lang="hr-HR" dirty="0" smtClean="0">
                <a:latin typeface="Georgia" panose="02040502050405020303" pitchFamily="18" charset="0"/>
                <a:ea typeface="ＭＳ Ｐゴシック" pitchFamily="-84" charset="-128"/>
              </a:rPr>
              <a:t>epublike 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H</a:t>
            </a:r>
            <a:r>
              <a:rPr lang="hr-HR" dirty="0" smtClean="0">
                <a:latin typeface="Georgia" panose="02040502050405020303" pitchFamily="18" charset="0"/>
                <a:ea typeface="ＭＳ Ｐゴシック" pitchFamily="-84" charset="-128"/>
              </a:rPr>
              <a:t>rvatske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 za članstvo</a:t>
            </a:r>
            <a:r>
              <a:rPr lang="hr-HR" dirty="0" smtClean="0">
                <a:latin typeface="Georgia" panose="02040502050405020303" pitchFamily="18" charset="0"/>
                <a:ea typeface="ＭＳ Ｐゴシック" pitchFamily="-84" charset="-128"/>
              </a:rPr>
              <a:t>,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 </a:t>
            </a:r>
            <a:r>
              <a:rPr lang="pt-BR" dirty="0">
                <a:latin typeface="Georgia" panose="02040502050405020303" pitchFamily="18" charset="0"/>
                <a:ea typeface="ＭＳ Ｐゴシック" pitchFamily="-84" charset="-128"/>
              </a:rPr>
              <a:t>COM (2004) 257 final, 20 April </a:t>
            </a:r>
            <a:r>
              <a:rPr lang="pt-BR" dirty="0" smtClean="0">
                <a:latin typeface="Georgia" panose="02040502050405020303" pitchFamily="18" charset="0"/>
                <a:ea typeface="ＭＳ Ｐゴシック" pitchFamily="-84" charset="-128"/>
              </a:rPr>
              <a:t>2004</a:t>
            </a:r>
            <a:r>
              <a:rPr lang="hr-HR" dirty="0">
                <a:latin typeface="Georgia" panose="02040502050405020303" pitchFamily="18" charset="0"/>
                <a:ea typeface="ＭＳ Ｐゴシック" pitchFamily="-84" charset="-128"/>
              </a:rPr>
              <a:t>)</a:t>
            </a:r>
            <a:endParaRPr lang="hr-HR" dirty="0" smtClean="0">
              <a:latin typeface="Georgia" panose="02040502050405020303" pitchFamily="18" charset="0"/>
              <a:ea typeface="ＭＳ Ｐゴシック" pitchFamily="-84" charset="-12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81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340768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>
                <a:latin typeface="Georgia" panose="02040502050405020303" pitchFamily="18" charset="0"/>
              </a:rPr>
              <a:t>Zakon o kaznenom </a:t>
            </a:r>
            <a:r>
              <a:rPr lang="pl-PL" u="sng" dirty="0" smtClean="0">
                <a:latin typeface="Georgia" panose="02040502050405020303" pitchFamily="18" charset="0"/>
              </a:rPr>
              <a:t>postupku</a:t>
            </a:r>
          </a:p>
          <a:p>
            <a:pPr marL="0" indent="0">
              <a:buNone/>
            </a:pPr>
            <a:endParaRPr lang="pl-PL" sz="105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prvi pokušaj 2008.</a:t>
            </a:r>
          </a:p>
          <a:p>
            <a:pPr marL="0" indent="0">
              <a:buNone/>
            </a:pPr>
            <a:endParaRPr lang="pl-PL" sz="9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Članak 18: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„Ako </a:t>
            </a:r>
            <a:r>
              <a:rPr lang="pl-PL" sz="2000" dirty="0">
                <a:latin typeface="Georgia" panose="02040502050405020303" pitchFamily="18" charset="0"/>
              </a:rPr>
              <a:t>sud smatra da mu je [za rješenje nekog pitanja] potrebna odluka Europskog suda pravde o važenju ili o tumačenju propisa i mjera Europske unije, zastat će s postupkom te </a:t>
            </a:r>
            <a:r>
              <a:rPr lang="pl-PL" sz="2000" i="1" dirty="0">
                <a:latin typeface="Georgia" panose="02040502050405020303" pitchFamily="18" charset="0"/>
              </a:rPr>
              <a:t>podnijeti zahtjev Vrhovnom sudu</a:t>
            </a:r>
            <a:r>
              <a:rPr lang="pl-PL" sz="2000" dirty="0">
                <a:latin typeface="Georgia" panose="02040502050405020303" pitchFamily="18" charset="0"/>
              </a:rPr>
              <a:t> da od Europskog suda pravde zatraži odluku ili mišljenje. Ako Vrhovni sud ocijeni da je zahtjev opravdan, zatražit će odgovarajuće tumačenje od Europskog suda pravde</a:t>
            </a:r>
            <a:r>
              <a:rPr lang="pl-PL" sz="2000" dirty="0" smtClean="0">
                <a:latin typeface="Georgia" panose="02040502050405020303" pitchFamily="18" charset="0"/>
              </a:rPr>
              <a:t>.”</a:t>
            </a:r>
            <a:endParaRPr lang="pl-PL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3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412776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>
                <a:latin typeface="Georgia" panose="02040502050405020303" pitchFamily="18" charset="0"/>
              </a:rPr>
              <a:t>Zakon o kaznenom </a:t>
            </a:r>
            <a:r>
              <a:rPr lang="pl-PL" u="sng" dirty="0" smtClean="0">
                <a:latin typeface="Georgia" panose="02040502050405020303" pitchFamily="18" charset="0"/>
              </a:rPr>
              <a:t>postupku</a:t>
            </a:r>
          </a:p>
          <a:p>
            <a:pPr marL="0" indent="0">
              <a:buNone/>
            </a:pPr>
            <a:endParaRPr lang="pl-PL" sz="105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drugi pokušaj 2009.</a:t>
            </a:r>
          </a:p>
          <a:p>
            <a:pPr marL="0" indent="0">
              <a:buNone/>
            </a:pPr>
            <a:endParaRPr lang="pl-PL" sz="105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Članak 18:</a:t>
            </a: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„Ako </a:t>
            </a:r>
            <a:r>
              <a:rPr lang="pl-PL" sz="2000" dirty="0">
                <a:latin typeface="Georgia" panose="02040502050405020303" pitchFamily="18" charset="0"/>
              </a:rPr>
              <a:t>sud koji vodi postupak smatra da mu je [za rješenje nekog pitanja] potrebna odluka Europskog suda o važenju ili o tumačenju propisa i mjera Europske unije, </a:t>
            </a:r>
            <a:r>
              <a:rPr lang="pl-PL" sz="2000" i="1" dirty="0">
                <a:latin typeface="Georgia" panose="02040502050405020303" pitchFamily="18" charset="0"/>
              </a:rPr>
              <a:t>zastat će </a:t>
            </a:r>
            <a:r>
              <a:rPr lang="pl-PL" sz="2000" dirty="0">
                <a:latin typeface="Georgia" panose="02040502050405020303" pitchFamily="18" charset="0"/>
              </a:rPr>
              <a:t>s postupkom te </a:t>
            </a:r>
            <a:r>
              <a:rPr lang="pl-PL" sz="2000" i="1" dirty="0">
                <a:latin typeface="Georgia" panose="02040502050405020303" pitchFamily="18" charset="0"/>
              </a:rPr>
              <a:t>podnijeti </a:t>
            </a:r>
            <a:r>
              <a:rPr lang="pl-PL" sz="2000" dirty="0">
                <a:latin typeface="Georgia" panose="02040502050405020303" pitchFamily="18" charset="0"/>
              </a:rPr>
              <a:t>zahtjev Europskom sudu da donese tu odluku</a:t>
            </a:r>
            <a:r>
              <a:rPr lang="pl-PL" sz="2000" dirty="0" smtClean="0">
                <a:latin typeface="Georgia" panose="02040502050405020303" pitchFamily="18" charset="0"/>
              </a:rPr>
              <a:t>.”</a:t>
            </a:r>
            <a:endParaRPr lang="pl-PL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4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476672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>
                <a:latin typeface="Georgia" panose="02040502050405020303" pitchFamily="18" charset="0"/>
              </a:rPr>
              <a:t>Zakon o kaznenom </a:t>
            </a:r>
            <a:r>
              <a:rPr lang="pl-PL" u="sng" dirty="0" smtClean="0">
                <a:latin typeface="Georgia" panose="02040502050405020303" pitchFamily="18" charset="0"/>
              </a:rPr>
              <a:t>postupku</a:t>
            </a:r>
          </a:p>
          <a:p>
            <a:pPr marL="0" indent="0">
              <a:buNone/>
            </a:pPr>
            <a:endParaRPr lang="pl-PL" sz="9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- treći pokušaj 2011.</a:t>
            </a:r>
          </a:p>
          <a:p>
            <a:pPr marL="0" indent="0">
              <a:buNone/>
            </a:pPr>
            <a:endParaRPr lang="pl-PL" sz="9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Georgia" panose="02040502050405020303" pitchFamily="18" charset="0"/>
              </a:rPr>
              <a:t>Članak 18:</a:t>
            </a:r>
          </a:p>
          <a:p>
            <a:pPr marL="0" indent="0">
              <a:buNone/>
            </a:pPr>
            <a:r>
              <a:rPr lang="hr-HR" sz="1800" dirty="0" smtClean="0">
                <a:latin typeface="Georgia" panose="02040502050405020303" pitchFamily="18" charset="0"/>
              </a:rPr>
              <a:t>„Ako </a:t>
            </a:r>
            <a:r>
              <a:rPr lang="hr-HR" sz="1800" dirty="0">
                <a:latin typeface="Georgia" panose="02040502050405020303" pitchFamily="18" charset="0"/>
              </a:rPr>
              <a:t>sud koji vodi postupak smatra da mu je [za rješenje nekog pitanja] potrebna odluka Suda Europske unije o tumačenju prava Unije ili o valjanosti akta kojega je donijelo njezino tijelo </a:t>
            </a:r>
            <a:r>
              <a:rPr lang="hr-HR" sz="1800" i="1" dirty="0">
                <a:latin typeface="Georgia" panose="02040502050405020303" pitchFamily="18" charset="0"/>
              </a:rPr>
              <a:t>može podnijeti zahtjev </a:t>
            </a:r>
            <a:r>
              <a:rPr lang="hr-HR" sz="1800" dirty="0">
                <a:latin typeface="Georgia" panose="02040502050405020303" pitchFamily="18" charset="0"/>
              </a:rPr>
              <a:t>Sudu Europske unije da donese odluku, o čemu će obavijestiti </a:t>
            </a:r>
            <a:r>
              <a:rPr lang="hr-HR" sz="1800" dirty="0" smtClean="0">
                <a:latin typeface="Georgia" panose="02040502050405020303" pitchFamily="18" charset="0"/>
              </a:rPr>
              <a:t>stranke.</a:t>
            </a:r>
          </a:p>
          <a:p>
            <a:pPr marL="0" indent="0">
              <a:buNone/>
            </a:pPr>
            <a:r>
              <a:rPr lang="hr-HR" sz="1800" dirty="0" smtClean="0">
                <a:latin typeface="Georgia" panose="02040502050405020303" pitchFamily="18" charset="0"/>
              </a:rPr>
              <a:t>Ako </a:t>
            </a:r>
            <a:r>
              <a:rPr lang="hr-HR" sz="1800" dirty="0">
                <a:latin typeface="Georgia" panose="02040502050405020303" pitchFamily="18" charset="0"/>
              </a:rPr>
              <a:t>se postupak vodi pred sudom </a:t>
            </a:r>
            <a:r>
              <a:rPr lang="hr-HR" sz="1800" i="1" dirty="0">
                <a:latin typeface="Georgia" panose="02040502050405020303" pitchFamily="18" charset="0"/>
              </a:rPr>
              <a:t>protiv čije odluke nije dopuštena žalba</a:t>
            </a:r>
            <a:r>
              <a:rPr lang="hr-HR" sz="1800" dirty="0">
                <a:latin typeface="Georgia" panose="02040502050405020303" pitchFamily="18" charset="0"/>
              </a:rPr>
              <a:t>, a taj sud smatra da mu je [za rješenje nekog pitanja] potrebna odluka Suda Europske unije o tumačenju prava Unije ili o valjanosti akta kojega je donijelo njezino tijelo </a:t>
            </a:r>
            <a:r>
              <a:rPr lang="hr-HR" sz="1800" i="1" dirty="0">
                <a:latin typeface="Georgia" panose="02040502050405020303" pitchFamily="18" charset="0"/>
              </a:rPr>
              <a:t>podnijet će zahtjev </a:t>
            </a:r>
            <a:r>
              <a:rPr lang="hr-HR" sz="1800" dirty="0">
                <a:latin typeface="Georgia" panose="02040502050405020303" pitchFamily="18" charset="0"/>
              </a:rPr>
              <a:t>Sudu Europske unije da donese odluku, o čemu će obavijestiti </a:t>
            </a:r>
            <a:r>
              <a:rPr lang="hr-HR" sz="1800" dirty="0" smtClean="0">
                <a:latin typeface="Georgia" panose="02040502050405020303" pitchFamily="18" charset="0"/>
              </a:rPr>
              <a:t>stranke.</a:t>
            </a:r>
          </a:p>
          <a:p>
            <a:pPr marL="0" indent="0">
              <a:buNone/>
            </a:pPr>
            <a:r>
              <a:rPr lang="hr-HR" sz="1800" dirty="0" smtClean="0">
                <a:latin typeface="Georgia" panose="02040502050405020303" pitchFamily="18" charset="0"/>
              </a:rPr>
              <a:t>U </a:t>
            </a:r>
            <a:r>
              <a:rPr lang="hr-HR" sz="1800" dirty="0">
                <a:latin typeface="Georgia" panose="02040502050405020303" pitchFamily="18" charset="0"/>
              </a:rPr>
              <a:t>slučaju [iz prethodnih stavaka] sud će </a:t>
            </a:r>
            <a:r>
              <a:rPr lang="hr-HR" sz="1800" i="1" dirty="0">
                <a:latin typeface="Georgia" panose="02040502050405020303" pitchFamily="18" charset="0"/>
              </a:rPr>
              <a:t>prekinuti postupak </a:t>
            </a:r>
            <a:r>
              <a:rPr lang="hr-HR" sz="1800" dirty="0">
                <a:latin typeface="Georgia" panose="02040502050405020303" pitchFamily="18" charset="0"/>
              </a:rPr>
              <a:t>do donošenja odluke Suda Europske unije. Za vrijeme trajanja prekida postupka sud može provoditi samo one radnje za koje postoji opasnost od odgode</a:t>
            </a:r>
            <a:r>
              <a:rPr lang="hr-HR" sz="1800" dirty="0" smtClean="0">
                <a:latin typeface="Georgia" panose="02040502050405020303" pitchFamily="18" charset="0"/>
              </a:rPr>
              <a:t>.”</a:t>
            </a:r>
            <a:endParaRPr lang="pl-PL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854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700808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>
                <a:latin typeface="Georgia" panose="02040502050405020303" pitchFamily="18" charset="0"/>
              </a:rPr>
              <a:t>Zakon o parničnom postupku</a:t>
            </a: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Članak 213:</a:t>
            </a:r>
            <a:endParaRPr lang="pl-PL" sz="23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„Sud </a:t>
            </a:r>
            <a:r>
              <a:rPr lang="pl-PL" sz="2300" dirty="0">
                <a:latin typeface="Georgia" panose="02040502050405020303" pitchFamily="18" charset="0"/>
              </a:rPr>
              <a:t>će </a:t>
            </a:r>
            <a:r>
              <a:rPr lang="pl-PL" sz="2300" i="1" dirty="0">
                <a:latin typeface="Georgia" panose="02040502050405020303" pitchFamily="18" charset="0"/>
              </a:rPr>
              <a:t>prekid postupka </a:t>
            </a:r>
            <a:r>
              <a:rPr lang="pl-PL" sz="2300" dirty="0">
                <a:latin typeface="Georgia" panose="02040502050405020303" pitchFamily="18" charset="0"/>
              </a:rPr>
              <a:t>odrediti ako je odlučio podnijeti zahtjev Europskom sudu o tumačenju prava Europske unije ili o valjanosti akta koje su donijele institucije Europske unije</a:t>
            </a:r>
            <a:r>
              <a:rPr lang="pl-PL" sz="2300" dirty="0" smtClean="0">
                <a:latin typeface="Georgia" panose="02040502050405020303" pitchFamily="18" charset="0"/>
              </a:rPr>
              <a:t>.”</a:t>
            </a:r>
            <a:endParaRPr lang="pl-PL" sz="2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42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340768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Georgia" panose="02040502050405020303" pitchFamily="18" charset="0"/>
              </a:rPr>
              <a:t>Zakonska regulacija procedure prethodnog </a:t>
            </a:r>
            <a:r>
              <a:rPr lang="pl-PL" sz="2800" dirty="0" smtClean="0">
                <a:latin typeface="Georgia" panose="02040502050405020303" pitchFamily="18" charset="0"/>
              </a:rPr>
              <a:t>pitanja</a:t>
            </a: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u="sng" dirty="0">
                <a:latin typeface="Georgia" panose="02040502050405020303" pitchFamily="18" charset="0"/>
              </a:rPr>
              <a:t>Zakon o upravnim </a:t>
            </a:r>
            <a:r>
              <a:rPr lang="pl-PL" u="sng" dirty="0" smtClean="0">
                <a:latin typeface="Georgia" panose="02040502050405020303" pitchFamily="18" charset="0"/>
              </a:rPr>
              <a:t>sporovima</a:t>
            </a:r>
          </a:p>
          <a:p>
            <a:pPr marL="0" indent="0">
              <a:buNone/>
            </a:pPr>
            <a:endParaRPr lang="pl-PL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Članak 45:</a:t>
            </a:r>
            <a:endParaRPr lang="pl-PL" sz="23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300" dirty="0" smtClean="0">
                <a:latin typeface="Georgia" panose="02040502050405020303" pitchFamily="18" charset="0"/>
              </a:rPr>
              <a:t>„Sud </a:t>
            </a:r>
            <a:r>
              <a:rPr lang="pl-PL" sz="2300" dirty="0">
                <a:latin typeface="Georgia" panose="02040502050405020303" pitchFamily="18" charset="0"/>
              </a:rPr>
              <a:t>rješenjem </a:t>
            </a:r>
            <a:r>
              <a:rPr lang="pl-PL" sz="2300" i="1" dirty="0">
                <a:latin typeface="Georgia" panose="02040502050405020303" pitchFamily="18" charset="0"/>
              </a:rPr>
              <a:t>može prekinuti spor</a:t>
            </a:r>
            <a:r>
              <a:rPr lang="pl-PL" sz="2300" dirty="0">
                <a:latin typeface="Georgia" panose="02040502050405020303" pitchFamily="18" charset="0"/>
              </a:rPr>
              <a:t>: </a:t>
            </a:r>
          </a:p>
          <a:p>
            <a:pPr marL="0" indent="0">
              <a:buNone/>
            </a:pPr>
            <a:r>
              <a:rPr lang="pl-PL" sz="2300" dirty="0">
                <a:latin typeface="Georgia" panose="02040502050405020303" pitchFamily="18" charset="0"/>
              </a:rPr>
              <a:t>dok se ne odluči o prethodnom pitanju [...] kada sud odluči podnijeti zahtjev Sudu Europske unije o tumačenju prava Europske unije ili o valjanosti akta koje su donijele institucije Europske unije.</a:t>
            </a:r>
          </a:p>
          <a:p>
            <a:pPr marL="0" indent="0">
              <a:buNone/>
            </a:pPr>
            <a:r>
              <a:rPr lang="pl-PL" sz="2300" dirty="0">
                <a:latin typeface="Georgia" panose="02040502050405020303" pitchFamily="18" charset="0"/>
              </a:rPr>
              <a:t>Protiv rješenja o prekidu spora </a:t>
            </a:r>
            <a:r>
              <a:rPr lang="pl-PL" sz="2300" i="1" dirty="0">
                <a:latin typeface="Georgia" panose="02040502050405020303" pitchFamily="18" charset="0"/>
              </a:rPr>
              <a:t>može se podnijeti žalba</a:t>
            </a:r>
            <a:r>
              <a:rPr lang="pl-PL" sz="2300" dirty="0" smtClean="0">
                <a:latin typeface="Georgia" panose="02040502050405020303" pitchFamily="18" charset="0"/>
              </a:rPr>
              <a:t>.”</a:t>
            </a:r>
            <a:endParaRPr lang="pl-PL" sz="2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3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251520" y="3206826"/>
            <a:ext cx="8458200" cy="6589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4400" b="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hr-HR" sz="4400" b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. Nakon članstva</a:t>
            </a:r>
          </a:p>
        </p:txBody>
      </p:sp>
      <p:sp>
        <p:nvSpPr>
          <p:cNvPr id="48131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sr-Latn-C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0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692696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u="sng" dirty="0">
                <a:latin typeface="Georgia" panose="02040502050405020303" pitchFamily="18" charset="0"/>
              </a:rPr>
              <a:t>Vrhovni sud </a:t>
            </a:r>
            <a:endParaRPr lang="hr-HR" sz="2800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predmet </a:t>
            </a:r>
            <a:r>
              <a:rPr lang="hr-HR" dirty="0">
                <a:latin typeface="Georgia" panose="02040502050405020303" pitchFamily="18" charset="0"/>
              </a:rPr>
              <a:t>Mustač od 6. </a:t>
            </a:r>
            <a:r>
              <a:rPr lang="hr-HR" dirty="0" smtClean="0">
                <a:latin typeface="Georgia" panose="02040502050405020303" pitchFamily="18" charset="0"/>
              </a:rPr>
              <a:t>3. </a:t>
            </a:r>
            <a:r>
              <a:rPr lang="hr-HR" dirty="0">
                <a:latin typeface="Georgia" panose="02040502050405020303" pitchFamily="18" charset="0"/>
              </a:rPr>
              <a:t>2014</a:t>
            </a:r>
            <a:r>
              <a:rPr lang="hr-HR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hr-HR" sz="1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„U </a:t>
            </a:r>
            <a:r>
              <a:rPr lang="hr-HR" sz="2200" dirty="0">
                <a:latin typeface="Georgia" panose="02040502050405020303" pitchFamily="18" charset="0"/>
              </a:rPr>
              <a:t>svrhu ostvarenja ciljeva i poštivanja načela iskazanih u pravu EU, nacionalni sudovi su </a:t>
            </a:r>
            <a:r>
              <a:rPr lang="hr-HR" sz="2200" i="1" dirty="0">
                <a:latin typeface="Georgia" panose="02040502050405020303" pitchFamily="18" charset="0"/>
              </a:rPr>
              <a:t>obvezni primjenjivati domaće pravo u skladu s tekstom i duhom EU </a:t>
            </a:r>
            <a:r>
              <a:rPr lang="hr-HR" sz="2200" i="1" dirty="0" smtClean="0">
                <a:latin typeface="Georgia" panose="02040502050405020303" pitchFamily="18" charset="0"/>
              </a:rPr>
              <a:t>pravila</a:t>
            </a:r>
            <a:r>
              <a:rPr lang="hr-HR" sz="22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To </a:t>
            </a:r>
            <a:r>
              <a:rPr lang="hr-HR" sz="2200" dirty="0">
                <a:latin typeface="Georgia" panose="02040502050405020303" pitchFamily="18" charset="0"/>
              </a:rPr>
              <a:t>znači da nacionalno pravo u praksi </a:t>
            </a:r>
            <a:r>
              <a:rPr lang="hr-HR" sz="2200" i="1" dirty="0">
                <a:latin typeface="Georgia" panose="02040502050405020303" pitchFamily="18" charset="0"/>
              </a:rPr>
              <a:t>mora biti interpretirano što je moguće više u svjetlu teksta i svrhe </a:t>
            </a:r>
            <a:r>
              <a:rPr lang="hr-HR" sz="2200" dirty="0">
                <a:latin typeface="Georgia" panose="02040502050405020303" pitchFamily="18" charset="0"/>
              </a:rPr>
              <a:t>relevantne okvirne odluke i direktiva, kako bi se time </a:t>
            </a:r>
            <a:r>
              <a:rPr lang="hr-HR" sz="2200" i="1" dirty="0">
                <a:latin typeface="Georgia" panose="02040502050405020303" pitchFamily="18" charset="0"/>
              </a:rPr>
              <a:t>postigli ciljevi </a:t>
            </a:r>
            <a:r>
              <a:rPr lang="hr-HR" sz="2200" dirty="0">
                <a:latin typeface="Georgia" panose="02040502050405020303" pitchFamily="18" charset="0"/>
              </a:rPr>
              <a:t>tih okvirnih odluka i direktiva […] (kao što je eksplicitno naznačeno u </a:t>
            </a:r>
            <a:r>
              <a:rPr lang="hr-HR" sz="2200" i="1" dirty="0">
                <a:latin typeface="Georgia" panose="02040502050405020303" pitchFamily="18" charset="0"/>
              </a:rPr>
              <a:t>presudi Suda u predmetu Pupino</a:t>
            </a:r>
            <a:r>
              <a:rPr lang="hr-HR" sz="2200" dirty="0" smtClean="0">
                <a:latin typeface="Georgia" panose="02040502050405020303" pitchFamily="18" charset="0"/>
              </a:rPr>
              <a:t>).</a:t>
            </a:r>
          </a:p>
          <a:p>
            <a:pPr marL="0" indent="0">
              <a:buNone/>
            </a:pPr>
            <a:r>
              <a:rPr lang="hr-HR" sz="2200" i="1" dirty="0" smtClean="0">
                <a:latin typeface="Georgia" panose="02040502050405020303" pitchFamily="18" charset="0"/>
              </a:rPr>
              <a:t>Pristupanjem </a:t>
            </a:r>
            <a:r>
              <a:rPr lang="hr-HR" sz="2200" i="1" dirty="0">
                <a:latin typeface="Georgia" panose="02040502050405020303" pitchFamily="18" charset="0"/>
              </a:rPr>
              <a:t>EU</a:t>
            </a:r>
            <a:r>
              <a:rPr lang="hr-HR" sz="2200" dirty="0">
                <a:latin typeface="Georgia" panose="02040502050405020303" pitchFamily="18" charset="0"/>
              </a:rPr>
              <a:t>, Republika Hrvatska se </a:t>
            </a:r>
            <a:r>
              <a:rPr lang="hr-HR" sz="2200" i="1" dirty="0">
                <a:latin typeface="Georgia" panose="02040502050405020303" pitchFamily="18" charset="0"/>
              </a:rPr>
              <a:t>obvezala djelovati </a:t>
            </a:r>
            <a:r>
              <a:rPr lang="hr-HR" sz="2200" dirty="0">
                <a:latin typeface="Georgia" panose="02040502050405020303" pitchFamily="18" charset="0"/>
              </a:rPr>
              <a:t>na taj način</a:t>
            </a:r>
            <a:r>
              <a:rPr lang="hr-HR" sz="2200" dirty="0" smtClean="0">
                <a:latin typeface="Georgia" panose="02040502050405020303" pitchFamily="18" charset="0"/>
              </a:rPr>
              <a:t>.”</a:t>
            </a:r>
          </a:p>
          <a:p>
            <a:pPr marL="0" indent="0" algn="ctr">
              <a:buNone/>
            </a:pPr>
            <a:r>
              <a:rPr lang="hr-HR" sz="2000" dirty="0" smtClean="0"/>
              <a:t>(rješenje </a:t>
            </a:r>
            <a:r>
              <a:rPr lang="hr-HR" sz="2000" dirty="0"/>
              <a:t>br.: Kž-eun 5/14-4, Kž-eun </a:t>
            </a:r>
            <a:r>
              <a:rPr lang="hr-HR" sz="2000" dirty="0" smtClean="0"/>
              <a:t>14/14-4)</a:t>
            </a:r>
            <a:endParaRPr lang="hr-HR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4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256490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‘Mini revolucija’ </a:t>
            </a:r>
            <a:r>
              <a:rPr lang="hr-HR" sz="2800" dirty="0">
                <a:latin typeface="Georgia" panose="02040502050405020303" pitchFamily="18" charset="0"/>
              </a:rPr>
              <a:t>u shvaćanju prava u </a:t>
            </a:r>
            <a:r>
              <a:rPr lang="hr-HR" sz="2800" dirty="0" smtClean="0">
                <a:latin typeface="Georgia" panose="02040502050405020303" pitchFamily="18" charset="0"/>
              </a:rPr>
              <a:t>Hrvatskoj?</a:t>
            </a:r>
          </a:p>
          <a:p>
            <a:pPr marL="0" indent="0">
              <a:buNone/>
            </a:pPr>
            <a:endParaRPr lang="hr-HR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Članak 119 Ustava:</a:t>
            </a:r>
          </a:p>
          <a:p>
            <a:pPr marL="0" indent="0">
              <a:buNone/>
            </a:pPr>
            <a:endParaRPr lang="hr-HR" sz="1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>
                <a:latin typeface="Georgia" panose="02040502050405020303" pitchFamily="18" charset="0"/>
              </a:rPr>
              <a:t>„Vrhovni sud Republike Hrvatske, kao najviši sud, osigurava </a:t>
            </a:r>
            <a:r>
              <a:rPr lang="hr-HR" i="1" dirty="0">
                <a:latin typeface="Georgia" panose="02040502050405020303" pitchFamily="18" charset="0"/>
              </a:rPr>
              <a:t>jedinstvenu primjenu prava</a:t>
            </a:r>
            <a:r>
              <a:rPr lang="hr-HR" dirty="0">
                <a:latin typeface="Georgia" panose="020405020504050203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657557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836712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Suradnja sa Sudom u Luxembourgu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fr-FR" dirty="0">
                <a:latin typeface="Georgia" panose="02040502050405020303" pitchFamily="18" charset="0"/>
              </a:rPr>
              <a:t>6 </a:t>
            </a:r>
            <a:r>
              <a:rPr lang="fr-FR" dirty="0" err="1">
                <a:latin typeface="Georgia" panose="02040502050405020303" pitchFamily="18" charset="0"/>
              </a:rPr>
              <a:t>prethodnih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pitanja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hr-HR" dirty="0" smtClean="0">
                <a:latin typeface="Georgia" panose="02040502050405020303" pitchFamily="18" charset="0"/>
              </a:rPr>
              <a:t>dosad </a:t>
            </a:r>
            <a:r>
              <a:rPr lang="fr-FR" dirty="0" err="1" smtClean="0">
                <a:latin typeface="Georgia" panose="02040502050405020303" pitchFamily="18" charset="0"/>
              </a:rPr>
              <a:t>upućeni</a:t>
            </a:r>
            <a:r>
              <a:rPr lang="hr-HR" dirty="0" smtClean="0">
                <a:latin typeface="Georgia" panose="02040502050405020303" pitchFamily="18" charset="0"/>
              </a:rPr>
              <a:t>h:</a:t>
            </a:r>
          </a:p>
          <a:p>
            <a:pPr marL="0" indent="0" algn="ctr">
              <a:buNone/>
            </a:pPr>
            <a:endParaRPr lang="hr-HR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1800" u="sng" dirty="0" smtClean="0">
                <a:latin typeface="Georgia" panose="02040502050405020303" pitchFamily="18" charset="0"/>
              </a:rPr>
              <a:t>Općinski </a:t>
            </a:r>
            <a:r>
              <a:rPr lang="hr-HR" sz="1800" u="sng" dirty="0">
                <a:latin typeface="Georgia" panose="02040502050405020303" pitchFamily="18" charset="0"/>
              </a:rPr>
              <a:t>sud u Velikoj Gorici</a:t>
            </a:r>
            <a:r>
              <a:rPr lang="hr-HR" sz="1800" dirty="0">
                <a:latin typeface="Georgia" panose="02040502050405020303" pitchFamily="18" charset="0"/>
              </a:rPr>
              <a:t>, Case C-254/14, </a:t>
            </a:r>
            <a:r>
              <a:rPr lang="hr-HR" sz="1800" i="1" dirty="0" smtClean="0">
                <a:latin typeface="Georgia" panose="02040502050405020303" pitchFamily="18" charset="0"/>
              </a:rPr>
              <a:t>Vodoopskrba </a:t>
            </a:r>
            <a:r>
              <a:rPr lang="hr-HR" sz="1800" i="1" dirty="0">
                <a:latin typeface="Georgia" panose="02040502050405020303" pitchFamily="18" charset="0"/>
              </a:rPr>
              <a:t>d.o.o. </a:t>
            </a:r>
            <a:r>
              <a:rPr lang="hr-HR" sz="1800" i="1" dirty="0" smtClean="0">
                <a:latin typeface="Georgia" panose="02040502050405020303" pitchFamily="18" charset="0"/>
              </a:rPr>
              <a:t>v </a:t>
            </a:r>
            <a:r>
              <a:rPr lang="hr-HR" sz="1800" i="1" dirty="0">
                <a:latin typeface="Georgia" panose="02040502050405020303" pitchFamily="18" charset="0"/>
              </a:rPr>
              <a:t>Đuro Vladika</a:t>
            </a:r>
            <a:r>
              <a:rPr lang="hr-HR" sz="1800" dirty="0">
                <a:latin typeface="Georgia" panose="02040502050405020303" pitchFamily="18" charset="0"/>
              </a:rPr>
              <a:t>, ECLI:EU:C:2014:2354 </a:t>
            </a:r>
            <a:r>
              <a:rPr lang="hr-HR" sz="1800" dirty="0" smtClean="0">
                <a:latin typeface="Georgia" panose="02040502050405020303" pitchFamily="18" charset="0"/>
              </a:rPr>
              <a:t>(Sud EU nenadležan)</a:t>
            </a:r>
            <a:endParaRPr lang="hr-HR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1800" u="sng" dirty="0">
                <a:latin typeface="Georgia" panose="02040502050405020303" pitchFamily="18" charset="0"/>
              </a:rPr>
              <a:t>Općinski sud u Velikoj Gorici</a:t>
            </a:r>
            <a:r>
              <a:rPr lang="hr-HR" sz="1800" dirty="0">
                <a:latin typeface="Georgia" panose="02040502050405020303" pitchFamily="18" charset="0"/>
              </a:rPr>
              <a:t>, Case C-686/15, </a:t>
            </a:r>
            <a:r>
              <a:rPr lang="hr-HR" sz="1800" i="1" dirty="0">
                <a:latin typeface="Georgia" panose="02040502050405020303" pitchFamily="18" charset="0"/>
              </a:rPr>
              <a:t>Vodoopskrba </a:t>
            </a:r>
            <a:r>
              <a:rPr lang="hr-HR" sz="1800" i="1" dirty="0" smtClean="0">
                <a:latin typeface="Georgia" panose="02040502050405020303" pitchFamily="18" charset="0"/>
              </a:rPr>
              <a:t>d.o.o</a:t>
            </a:r>
            <a:r>
              <a:rPr lang="hr-HR" sz="1800" i="1" dirty="0">
                <a:latin typeface="Georgia" panose="02040502050405020303" pitchFamily="18" charset="0"/>
              </a:rPr>
              <a:t>. v Željka Klafurić</a:t>
            </a:r>
            <a:r>
              <a:rPr lang="hr-HR" sz="1800" dirty="0">
                <a:latin typeface="Georgia" panose="02040502050405020303" pitchFamily="18" charset="0"/>
              </a:rPr>
              <a:t>, ECLI:EU:C:2016:927 (izračun iznosa troškova vodnih usluga koji plaća potrošač)</a:t>
            </a:r>
          </a:p>
          <a:p>
            <a:pPr marL="0" indent="0">
              <a:buNone/>
            </a:pPr>
            <a:r>
              <a:rPr lang="hr-HR" sz="1800" u="sng" dirty="0" smtClean="0">
                <a:latin typeface="Georgia" panose="02040502050405020303" pitchFamily="18" charset="0"/>
              </a:rPr>
              <a:t>Općinski </a:t>
            </a:r>
            <a:r>
              <a:rPr lang="hr-HR" sz="1800" u="sng" dirty="0">
                <a:latin typeface="Georgia" panose="02040502050405020303" pitchFamily="18" charset="0"/>
              </a:rPr>
              <a:t>sud u Velikoj Gorici</a:t>
            </a:r>
            <a:r>
              <a:rPr lang="hr-HR" sz="1800" dirty="0" smtClean="0">
                <a:latin typeface="Georgia" panose="02040502050405020303" pitchFamily="18" charset="0"/>
              </a:rPr>
              <a:t>, Case C-335/16, </a:t>
            </a:r>
            <a:r>
              <a:rPr lang="hr-HR" sz="1800" i="1" dirty="0" smtClean="0">
                <a:latin typeface="Georgia" panose="02040502050405020303" pitchFamily="18" charset="0"/>
              </a:rPr>
              <a:t>Čistoća d.o.o. v Đuro Vladika, Ljubica Vladika</a:t>
            </a:r>
            <a:r>
              <a:rPr lang="hr-HR" sz="1800" dirty="0" smtClean="0">
                <a:latin typeface="Georgia" panose="02040502050405020303" pitchFamily="18" charset="0"/>
              </a:rPr>
              <a:t>, ECLI:EU:C:2017:242 (naplata troškova gospodarenja otpadom)</a:t>
            </a:r>
          </a:p>
          <a:p>
            <a:pPr marL="0" indent="0">
              <a:buNone/>
            </a:pPr>
            <a:r>
              <a:rPr lang="hr-HR" sz="1800" u="sng" dirty="0" smtClean="0">
                <a:latin typeface="Georgia" panose="02040502050405020303" pitchFamily="18" charset="0"/>
              </a:rPr>
              <a:t>Prekršajni </a:t>
            </a:r>
            <a:r>
              <a:rPr lang="hr-HR" sz="1800" u="sng" dirty="0">
                <a:latin typeface="Georgia" panose="02040502050405020303" pitchFamily="18" charset="0"/>
              </a:rPr>
              <a:t>sud u Bjelovaru</a:t>
            </a:r>
            <a:r>
              <a:rPr lang="hr-HR" sz="1800" dirty="0">
                <a:latin typeface="Georgia" panose="02040502050405020303" pitchFamily="18" charset="0"/>
              </a:rPr>
              <a:t>, Joined Cases C-511/15 and C-512/15, </a:t>
            </a:r>
            <a:r>
              <a:rPr lang="hr-HR" sz="1800" i="1" dirty="0">
                <a:latin typeface="Georgia" panose="02040502050405020303" pitchFamily="18" charset="0"/>
              </a:rPr>
              <a:t>Renata Horžić and Siniša Pušić v Privredna banka Zagreb d.d., Božo Prka</a:t>
            </a:r>
            <a:r>
              <a:rPr lang="hr-HR" sz="1800" dirty="0">
                <a:latin typeface="Georgia" panose="02040502050405020303" pitchFamily="18" charset="0"/>
              </a:rPr>
              <a:t>, ECLI:EU:C:2016:787 (varijabilna kamatna stopa kod kredita u CHF</a:t>
            </a:r>
            <a:r>
              <a:rPr lang="hr-HR" sz="1800" dirty="0" smtClean="0">
                <a:latin typeface="Georgia" panose="02040502050405020303" pitchFamily="18" charset="0"/>
              </a:rPr>
              <a:t>)</a:t>
            </a:r>
            <a:endParaRPr lang="hr-HR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7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48478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Suradnja sa Sudom u Luxembourgu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fr-FR" dirty="0">
                <a:latin typeface="Georgia" panose="02040502050405020303" pitchFamily="18" charset="0"/>
              </a:rPr>
              <a:t>6 </a:t>
            </a:r>
            <a:r>
              <a:rPr lang="fr-FR" dirty="0" err="1">
                <a:latin typeface="Georgia" panose="02040502050405020303" pitchFamily="18" charset="0"/>
              </a:rPr>
              <a:t>prethodnih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fr-FR" dirty="0" err="1">
                <a:latin typeface="Georgia" panose="02040502050405020303" pitchFamily="18" charset="0"/>
              </a:rPr>
              <a:t>pitanja</a:t>
            </a:r>
            <a:r>
              <a:rPr lang="fr-FR" dirty="0">
                <a:latin typeface="Georgia" panose="02040502050405020303" pitchFamily="18" charset="0"/>
              </a:rPr>
              <a:t> </a:t>
            </a:r>
            <a:r>
              <a:rPr lang="hr-HR" dirty="0" smtClean="0">
                <a:latin typeface="Georgia" panose="02040502050405020303" pitchFamily="18" charset="0"/>
              </a:rPr>
              <a:t>dosad </a:t>
            </a:r>
            <a:r>
              <a:rPr lang="fr-FR" dirty="0" err="1" smtClean="0">
                <a:latin typeface="Georgia" panose="02040502050405020303" pitchFamily="18" charset="0"/>
              </a:rPr>
              <a:t>upućeni</a:t>
            </a:r>
            <a:r>
              <a:rPr lang="hr-HR" dirty="0" smtClean="0">
                <a:latin typeface="Georgia" panose="02040502050405020303" pitchFamily="18" charset="0"/>
              </a:rPr>
              <a:t>h</a:t>
            </a:r>
          </a:p>
          <a:p>
            <a:pPr marL="0" indent="0" algn="ctr">
              <a:buNone/>
            </a:pPr>
            <a:endParaRPr lang="hr-HR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000" u="sng" dirty="0">
                <a:latin typeface="Georgia" panose="02040502050405020303" pitchFamily="18" charset="0"/>
              </a:rPr>
              <a:t>Općinski sud u Novom Zagrebu</a:t>
            </a:r>
            <a:r>
              <a:rPr lang="hr-HR" sz="2000" dirty="0">
                <a:latin typeface="Georgia" panose="02040502050405020303" pitchFamily="18" charset="0"/>
              </a:rPr>
              <a:t>, Case C-484/15, </a:t>
            </a:r>
            <a:r>
              <a:rPr lang="hr-HR" sz="2000" i="1" dirty="0">
                <a:latin typeface="Georgia" panose="02040502050405020303" pitchFamily="18" charset="0"/>
              </a:rPr>
              <a:t>Ibrica Zulfikarpašić v Slaven Gajer</a:t>
            </a:r>
            <a:r>
              <a:rPr lang="hr-HR" sz="2000" dirty="0">
                <a:latin typeface="Georgia" panose="02040502050405020303" pitchFamily="18" charset="0"/>
              </a:rPr>
              <a:t>, ECLI:EU:C:2017:199 </a:t>
            </a:r>
          </a:p>
          <a:p>
            <a:pPr marL="0" indent="0">
              <a:buNone/>
            </a:pPr>
            <a:r>
              <a:rPr lang="hr-HR" sz="2000" u="sng" dirty="0">
                <a:latin typeface="Georgia" panose="02040502050405020303" pitchFamily="18" charset="0"/>
              </a:rPr>
              <a:t>Općinski sud u </a:t>
            </a:r>
            <a:r>
              <a:rPr lang="hr-HR" sz="2000" u="sng" dirty="0" smtClean="0">
                <a:latin typeface="Georgia" panose="02040502050405020303" pitchFamily="18" charset="0"/>
              </a:rPr>
              <a:t>Puli</a:t>
            </a:r>
            <a:r>
              <a:rPr lang="hr-HR" sz="2000" dirty="0" smtClean="0">
                <a:latin typeface="Georgia" panose="02040502050405020303" pitchFamily="18" charset="0"/>
              </a:rPr>
              <a:t>, </a:t>
            </a:r>
            <a:r>
              <a:rPr lang="hr-HR" sz="2000" dirty="0">
                <a:latin typeface="Georgia" panose="02040502050405020303" pitchFamily="18" charset="0"/>
              </a:rPr>
              <a:t>Case C-551/15, </a:t>
            </a:r>
            <a:r>
              <a:rPr lang="hr-HR" sz="2000" i="1" dirty="0">
                <a:latin typeface="Georgia" panose="02040502050405020303" pitchFamily="18" charset="0"/>
              </a:rPr>
              <a:t>Pula Parking d.o.o. v Sven Klaus Tederahn</a:t>
            </a:r>
            <a:r>
              <a:rPr lang="hr-HR" sz="2000" dirty="0">
                <a:latin typeface="Georgia" panose="02040502050405020303" pitchFamily="18" charset="0"/>
              </a:rPr>
              <a:t>, </a:t>
            </a:r>
            <a:r>
              <a:rPr lang="hr-HR" sz="2000" dirty="0" smtClean="0">
                <a:latin typeface="Georgia" panose="02040502050405020303" pitchFamily="18" charset="0"/>
              </a:rPr>
              <a:t>ECLI:EU:C:2017:193</a:t>
            </a:r>
          </a:p>
          <a:p>
            <a:pPr marL="0" indent="0">
              <a:buNone/>
            </a:pPr>
            <a:r>
              <a:rPr lang="hr-HR" sz="2000" dirty="0" smtClean="0">
                <a:latin typeface="Georgia" panose="02040502050405020303" pitchFamily="18" charset="0"/>
              </a:rPr>
              <a:t>(obuhvaća </a:t>
            </a:r>
            <a:r>
              <a:rPr lang="hr-HR" sz="2000" dirty="0">
                <a:latin typeface="Georgia" panose="02040502050405020303" pitchFamily="18" charset="0"/>
              </a:rPr>
              <a:t>li pojam </a:t>
            </a:r>
            <a:r>
              <a:rPr lang="hr-HR" sz="2000" dirty="0" smtClean="0">
                <a:latin typeface="Georgia" panose="02040502050405020303" pitchFamily="18" charset="0"/>
              </a:rPr>
              <a:t>‘sud</a:t>
            </a:r>
            <a:r>
              <a:rPr lang="hr-HR" sz="2000" dirty="0">
                <a:latin typeface="Georgia" panose="02040502050405020303" pitchFamily="18" charset="0"/>
              </a:rPr>
              <a:t>’ javne bilježnike/notare kada izdaju rješenje o ovrsi na temelju vjerodostojne isprave, </a:t>
            </a:r>
            <a:r>
              <a:rPr lang="hr-HR" sz="2000" dirty="0" smtClean="0">
                <a:latin typeface="Georgia" panose="02040502050405020303" pitchFamily="18" charset="0"/>
              </a:rPr>
              <a:t>u </a:t>
            </a:r>
            <a:r>
              <a:rPr lang="hr-HR" sz="2000" dirty="0">
                <a:latin typeface="Georgia" panose="02040502050405020303" pitchFamily="18" charset="0"/>
              </a:rPr>
              <a:t>smislu Uredbe br. 805/2004 </a:t>
            </a:r>
            <a:r>
              <a:rPr lang="hr-HR" sz="2000" dirty="0" smtClean="0">
                <a:latin typeface="Georgia" panose="02040502050405020303" pitchFamily="18" charset="0"/>
              </a:rPr>
              <a:t>i </a:t>
            </a:r>
            <a:r>
              <a:rPr lang="hr-HR" sz="2000" dirty="0">
                <a:latin typeface="Georgia" panose="02040502050405020303" pitchFamily="18" charset="0"/>
              </a:rPr>
              <a:t>Uredbe Bruxelles I </a:t>
            </a:r>
            <a:r>
              <a:rPr lang="hr-HR" sz="2000" dirty="0" smtClean="0">
                <a:latin typeface="Georgia" panose="02040502050405020303" pitchFamily="18" charset="0"/>
              </a:rPr>
              <a:t>bis)</a:t>
            </a:r>
            <a:endParaRPr lang="hr-HR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7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251520" y="3206826"/>
            <a:ext cx="8458200" cy="6589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4400" b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1. Pretpristupno razdoblje</a:t>
            </a:r>
          </a:p>
        </p:txBody>
      </p:sp>
      <p:sp>
        <p:nvSpPr>
          <p:cNvPr id="48131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sr-Latn-C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20486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Ustavni sud o prethodnom pitanju</a:t>
            </a:r>
          </a:p>
          <a:p>
            <a:pPr marL="0" indent="0">
              <a:buNone/>
            </a:pPr>
            <a:endParaRPr lang="hr-HR" sz="11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presuda </a:t>
            </a:r>
            <a:r>
              <a:rPr lang="hr-HR" i="1" dirty="0" smtClean="0">
                <a:latin typeface="Georgia" panose="02040502050405020303" pitchFamily="18" charset="0"/>
              </a:rPr>
              <a:t>U-III-1966/2016</a:t>
            </a:r>
          </a:p>
          <a:p>
            <a:pPr marL="0" indent="0">
              <a:buNone/>
            </a:pPr>
            <a:endParaRPr lang="hr-HR" sz="105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„Ukoliko </a:t>
            </a:r>
            <a:r>
              <a:rPr lang="hr-HR" sz="2200" dirty="0">
                <a:latin typeface="Georgia" panose="02040502050405020303" pitchFamily="18" charset="0"/>
              </a:rPr>
              <a:t>se u predmetu pojavi sumnja oko značenja norme prava EU, </a:t>
            </a:r>
            <a:r>
              <a:rPr lang="hr-HR" sz="2200" dirty="0" smtClean="0">
                <a:latin typeface="Georgia" panose="02040502050405020303" pitchFamily="18" charset="0"/>
              </a:rPr>
              <a:t>[hrvatski] </a:t>
            </a:r>
            <a:r>
              <a:rPr lang="hr-HR" sz="2200" dirty="0">
                <a:latin typeface="Georgia" panose="02040502050405020303" pitchFamily="18" charset="0"/>
              </a:rPr>
              <a:t>suci </a:t>
            </a:r>
            <a:r>
              <a:rPr lang="hr-HR" sz="2200" i="1" dirty="0">
                <a:latin typeface="Georgia" panose="02040502050405020303" pitchFamily="18" charset="0"/>
              </a:rPr>
              <a:t>moraju obrazložiti svako odbijanje da upute prethodno pitanje Sudu </a:t>
            </a:r>
            <a:r>
              <a:rPr lang="hr-HR" sz="2200" i="1" dirty="0" smtClean="0">
                <a:latin typeface="Georgia" panose="02040502050405020303" pitchFamily="18" charset="0"/>
              </a:rPr>
              <a:t>EU</a:t>
            </a:r>
            <a:r>
              <a:rPr lang="hr-HR" sz="22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U </a:t>
            </a:r>
            <a:r>
              <a:rPr lang="hr-HR" sz="2200" dirty="0">
                <a:latin typeface="Georgia" panose="02040502050405020303" pitchFamily="18" charset="0"/>
              </a:rPr>
              <a:t>suprotnom, </a:t>
            </a:r>
            <a:r>
              <a:rPr lang="hr-HR" sz="2200" i="1" dirty="0">
                <a:latin typeface="Georgia" panose="02040502050405020303" pitchFamily="18" charset="0"/>
              </a:rPr>
              <a:t>krši se </a:t>
            </a:r>
            <a:r>
              <a:rPr lang="hr-HR" sz="2200" i="1" dirty="0" smtClean="0">
                <a:latin typeface="Georgia" panose="02040502050405020303" pitchFamily="18" charset="0"/>
              </a:rPr>
              <a:t>članak </a:t>
            </a:r>
            <a:r>
              <a:rPr lang="hr-HR" sz="2200" i="1" dirty="0">
                <a:latin typeface="Georgia" panose="02040502050405020303" pitchFamily="18" charset="0"/>
              </a:rPr>
              <a:t>6 </a:t>
            </a:r>
            <a:r>
              <a:rPr lang="hr-HR" sz="2200" i="1" dirty="0" smtClean="0">
                <a:latin typeface="Georgia" panose="02040502050405020303" pitchFamily="18" charset="0"/>
              </a:rPr>
              <a:t>EKLJP </a:t>
            </a:r>
            <a:r>
              <a:rPr lang="hr-HR" sz="2200" dirty="0">
                <a:latin typeface="Georgia" panose="02040502050405020303" pitchFamily="18" charset="0"/>
              </a:rPr>
              <a:t>kao i </a:t>
            </a:r>
            <a:r>
              <a:rPr lang="hr-HR" sz="2200" i="1" dirty="0">
                <a:latin typeface="Georgia" panose="02040502050405020303" pitchFamily="18" charset="0"/>
              </a:rPr>
              <a:t>pravo na pravično suđenje zajamčeno člankom </a:t>
            </a:r>
            <a:r>
              <a:rPr lang="hr-HR" sz="2200" i="1" dirty="0" smtClean="0">
                <a:latin typeface="Georgia" panose="02040502050405020303" pitchFamily="18" charset="0"/>
              </a:rPr>
              <a:t>29 </a:t>
            </a:r>
            <a:r>
              <a:rPr lang="hr-HR" sz="2200" i="1" dirty="0">
                <a:latin typeface="Georgia" panose="02040502050405020303" pitchFamily="18" charset="0"/>
              </a:rPr>
              <a:t>Ustava </a:t>
            </a:r>
            <a:r>
              <a:rPr lang="hr-HR" sz="2200" dirty="0" smtClean="0">
                <a:latin typeface="Georgia" panose="02040502050405020303" pitchFamily="18" charset="0"/>
              </a:rPr>
              <a:t>Republike Hrvatske”.</a:t>
            </a:r>
            <a:endParaRPr lang="hr-HR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5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251520" y="3206826"/>
            <a:ext cx="8458200" cy="6589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4400" b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4. Zaključci</a:t>
            </a:r>
          </a:p>
        </p:txBody>
      </p:sp>
      <p:sp>
        <p:nvSpPr>
          <p:cNvPr id="48131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sr-Latn-C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0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636912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>
                <a:latin typeface="Georgia" panose="02040502050405020303" pitchFamily="18" charset="0"/>
              </a:rPr>
              <a:t>Razlozi </a:t>
            </a:r>
            <a:r>
              <a:rPr lang="hr-HR" sz="3200" dirty="0" smtClean="0">
                <a:latin typeface="Georgia" panose="02040502050405020303" pitchFamily="18" charset="0"/>
              </a:rPr>
              <a:t>nedosljedne </a:t>
            </a:r>
            <a:r>
              <a:rPr lang="hr-HR" sz="3200" dirty="0">
                <a:latin typeface="Georgia" panose="02040502050405020303" pitchFamily="18" charset="0"/>
              </a:rPr>
              <a:t>i </a:t>
            </a:r>
            <a:r>
              <a:rPr lang="hr-HR" sz="3200" dirty="0" smtClean="0">
                <a:latin typeface="Georgia" panose="02040502050405020303" pitchFamily="18" charset="0"/>
              </a:rPr>
              <a:t>parcijalne primjene prava EU od samog početka?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Pravna kultura: ‘</a:t>
            </a:r>
            <a:r>
              <a:rPr lang="pl-PL" sz="2800" dirty="0" smtClean="0">
                <a:latin typeface="Georgia" panose="02040502050405020303" pitchFamily="18" charset="0"/>
              </a:rPr>
              <a:t>kruti’ formalizam i pozitivizam</a:t>
            </a: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2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196752"/>
            <a:ext cx="8208912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>
                <a:latin typeface="Georgia" panose="02040502050405020303" pitchFamily="18" charset="0"/>
              </a:rPr>
              <a:t>Obilježja?</a:t>
            </a:r>
          </a:p>
          <a:p>
            <a:pPr marL="0" indent="0">
              <a:buNone/>
            </a:pPr>
            <a:endParaRPr lang="hr-HR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000" dirty="0" smtClean="0"/>
              <a:t>- tekstualizam i </a:t>
            </a:r>
            <a:r>
              <a:rPr lang="hr-HR" sz="2000" dirty="0"/>
              <a:t>formalistička interpretacija </a:t>
            </a:r>
            <a:r>
              <a:rPr lang="hr-HR" sz="2000" dirty="0" smtClean="0"/>
              <a:t>prava, bez uzimanja u obzir ‘</a:t>
            </a:r>
            <a:r>
              <a:rPr lang="hr-HR" sz="2000" i="1" dirty="0" smtClean="0"/>
              <a:t>policy</a:t>
            </a:r>
            <a:r>
              <a:rPr lang="hr-HR" sz="2000" dirty="0" smtClean="0"/>
              <a:t>’ komponente</a:t>
            </a:r>
          </a:p>
          <a:p>
            <a:pPr marL="0" indent="0">
              <a:buNone/>
            </a:pPr>
            <a:r>
              <a:rPr lang="hr-HR" sz="2000" dirty="0" smtClean="0"/>
              <a:t>- deduktivnost </a:t>
            </a:r>
            <a:r>
              <a:rPr lang="hr-HR" sz="2000" dirty="0"/>
              <a:t>u interpretaciji zakona, obrazlaganju presuda, pravnoj znanosti, pravničkom </a:t>
            </a:r>
            <a:r>
              <a:rPr lang="hr-HR" sz="2000" dirty="0" smtClean="0"/>
              <a:t>obrazovanju</a:t>
            </a:r>
          </a:p>
          <a:p>
            <a:pPr marL="0" indent="0">
              <a:buNone/>
            </a:pPr>
            <a:r>
              <a:rPr lang="hr-HR" sz="2000" dirty="0" smtClean="0"/>
              <a:t>- sudovi ‘objektivno </a:t>
            </a:r>
            <a:r>
              <a:rPr lang="hr-HR" sz="2000" dirty="0"/>
              <a:t>i </a:t>
            </a:r>
            <a:r>
              <a:rPr lang="hr-HR" sz="2000" dirty="0" smtClean="0"/>
              <a:t>mehanički primjenjuju pravna </a:t>
            </a:r>
            <a:r>
              <a:rPr lang="hr-HR" sz="2000" dirty="0"/>
              <a:t>pravila i </a:t>
            </a:r>
            <a:r>
              <a:rPr lang="hr-HR" sz="2000" dirty="0" smtClean="0"/>
              <a:t>načela’</a:t>
            </a:r>
          </a:p>
          <a:p>
            <a:pPr marL="0" indent="0">
              <a:buNone/>
            </a:pPr>
            <a:r>
              <a:rPr lang="hr-HR" sz="1800" dirty="0"/>
              <a:t>[</a:t>
            </a:r>
            <a:r>
              <a:rPr lang="hr-HR" sz="1800" dirty="0" smtClean="0"/>
              <a:t>posljednja </a:t>
            </a:r>
            <a:r>
              <a:rPr lang="hr-HR" sz="1800" dirty="0"/>
              <a:t>monograﬁja </a:t>
            </a:r>
            <a:r>
              <a:rPr lang="hr-HR" sz="1800" dirty="0" smtClean="0"/>
              <a:t>u </a:t>
            </a:r>
            <a:r>
              <a:rPr lang="hr-HR" sz="1800" dirty="0"/>
              <a:t>Hrvatskoj posvećena temi tumačenja </a:t>
            </a:r>
            <a:r>
              <a:rPr lang="hr-HR" sz="1800" dirty="0" smtClean="0"/>
              <a:t>prava: </a:t>
            </a:r>
            <a:r>
              <a:rPr lang="hr-HR" sz="1800" dirty="0"/>
              <a:t>Vuković, M., </a:t>
            </a:r>
            <a:r>
              <a:rPr lang="hr-HR" sz="1800" i="1" dirty="0"/>
              <a:t>Interpretacija pravnih propisa</a:t>
            </a:r>
            <a:r>
              <a:rPr lang="hr-HR" sz="1800" dirty="0"/>
              <a:t>, Školska knjiga, Zagreb (</a:t>
            </a:r>
            <a:r>
              <a:rPr lang="hr-HR" sz="1800" dirty="0" smtClean="0"/>
              <a:t>1953.)]</a:t>
            </a:r>
          </a:p>
          <a:p>
            <a:pPr marL="0" indent="0">
              <a:buNone/>
            </a:pPr>
            <a:r>
              <a:rPr lang="hr-HR" sz="2000" dirty="0" smtClean="0"/>
              <a:t>- usko </a:t>
            </a:r>
            <a:r>
              <a:rPr lang="hr-HR" sz="2000" dirty="0"/>
              <a:t>shvaćanje načela diobe </a:t>
            </a:r>
            <a:r>
              <a:rPr lang="hr-HR" sz="2000" dirty="0" smtClean="0"/>
              <a:t>vlasti</a:t>
            </a:r>
          </a:p>
          <a:p>
            <a:pPr marL="0" indent="0">
              <a:buNone/>
            </a:pPr>
            <a:r>
              <a:rPr lang="hr-HR" sz="2000" dirty="0" smtClean="0"/>
              <a:t>- pravna </a:t>
            </a:r>
            <a:r>
              <a:rPr lang="hr-HR" sz="2000" dirty="0"/>
              <a:t>znanost </a:t>
            </a:r>
            <a:r>
              <a:rPr lang="hr-HR" sz="2000" dirty="0" smtClean="0"/>
              <a:t>deskriptivna </a:t>
            </a:r>
            <a:r>
              <a:rPr lang="hr-HR" sz="2000" dirty="0"/>
              <a:t>a ne </a:t>
            </a:r>
            <a:r>
              <a:rPr lang="hr-HR" sz="2000" dirty="0" smtClean="0"/>
              <a:t>kritična</a:t>
            </a:r>
          </a:p>
          <a:p>
            <a:pPr marL="0" indent="0">
              <a:buNone/>
            </a:pPr>
            <a:r>
              <a:rPr lang="hr-HR" sz="2000" dirty="0" smtClean="0"/>
              <a:t>- pravno obrazovanje kao prijenos neporecivih </a:t>
            </a:r>
            <a:r>
              <a:rPr lang="hr-HR" sz="2000" dirty="0"/>
              <a:t>i </a:t>
            </a:r>
            <a:r>
              <a:rPr lang="hr-HR" sz="2000" dirty="0" smtClean="0"/>
              <a:t>‘konačnih’ </a:t>
            </a:r>
            <a:r>
              <a:rPr lang="hr-HR" sz="2000" dirty="0"/>
              <a:t>pravnih </a:t>
            </a:r>
            <a:r>
              <a:rPr lang="hr-HR" sz="2000" dirty="0" smtClean="0"/>
              <a:t>istina (</a:t>
            </a:r>
            <a:r>
              <a:rPr lang="hr-HR" sz="2000" i="1" dirty="0" smtClean="0"/>
              <a:t>magister </a:t>
            </a:r>
            <a:r>
              <a:rPr lang="hr-HR" sz="2000" i="1" dirty="0"/>
              <a:t>dixit, discipulos scripsit</a:t>
            </a:r>
            <a:r>
              <a:rPr lang="hr-HR" sz="2000" dirty="0"/>
              <a:t>)</a:t>
            </a: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9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1844824"/>
            <a:ext cx="7848872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000" dirty="0" smtClean="0">
                <a:latin typeface="Georgia" panose="02040502050405020303" pitchFamily="18" charset="0"/>
              </a:rPr>
              <a:t>Konkretno u Hrvatskoj:</a:t>
            </a:r>
          </a:p>
          <a:p>
            <a:pPr marL="0" indent="0">
              <a:buNone/>
            </a:pPr>
            <a:endParaRPr lang="hr-HR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100" dirty="0" smtClean="0">
                <a:latin typeface="Georgia" panose="02040502050405020303" pitchFamily="18" charset="0"/>
              </a:rPr>
              <a:t>- sudovi primjenjuju </a:t>
            </a:r>
            <a:r>
              <a:rPr lang="hr-HR" sz="2100" dirty="0">
                <a:latin typeface="Georgia" panose="02040502050405020303" pitchFamily="18" charset="0"/>
              </a:rPr>
              <a:t>isključivo </a:t>
            </a:r>
            <a:r>
              <a:rPr lang="hr-HR" sz="2100" dirty="0" smtClean="0">
                <a:latin typeface="Georgia" panose="02040502050405020303" pitchFamily="18" charset="0"/>
              </a:rPr>
              <a:t>zakone </a:t>
            </a:r>
            <a:r>
              <a:rPr lang="hr-HR" sz="2100" dirty="0">
                <a:latin typeface="Georgia" panose="02040502050405020303" pitchFamily="18" charset="0"/>
              </a:rPr>
              <a:t>i podzakonske </a:t>
            </a:r>
            <a:r>
              <a:rPr lang="hr-HR" sz="2100" dirty="0" smtClean="0">
                <a:latin typeface="Georgia" panose="02040502050405020303" pitchFamily="18" charset="0"/>
              </a:rPr>
              <a:t>akte</a:t>
            </a:r>
            <a:endParaRPr lang="hr-HR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100" dirty="0" smtClean="0">
                <a:latin typeface="Georgia" panose="02040502050405020303" pitchFamily="18" charset="0"/>
              </a:rPr>
              <a:t>- tzv</a:t>
            </a:r>
            <a:r>
              <a:rPr lang="hr-HR" sz="2100" dirty="0">
                <a:latin typeface="Georgia" panose="02040502050405020303" pitchFamily="18" charset="0"/>
              </a:rPr>
              <a:t>. </a:t>
            </a:r>
            <a:r>
              <a:rPr lang="hr-HR" sz="2100" i="1" dirty="0" smtClean="0">
                <a:latin typeface="Georgia" panose="02040502050405020303" pitchFamily="18" charset="0"/>
              </a:rPr>
              <a:t>‘soft law’ </a:t>
            </a:r>
            <a:r>
              <a:rPr lang="hr-HR" sz="2100" dirty="0">
                <a:latin typeface="Georgia" panose="02040502050405020303" pitchFamily="18" charset="0"/>
              </a:rPr>
              <a:t>instrumenti se ne koriste u sudskim </a:t>
            </a:r>
            <a:r>
              <a:rPr lang="hr-HR" sz="2100" dirty="0" smtClean="0">
                <a:latin typeface="Georgia" panose="02040502050405020303" pitchFamily="18" charset="0"/>
              </a:rPr>
              <a:t>procesima</a:t>
            </a:r>
            <a:endParaRPr lang="hr-HR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100" dirty="0" smtClean="0">
                <a:latin typeface="Georgia" panose="02040502050405020303" pitchFamily="18" charset="0"/>
              </a:rPr>
              <a:t>- sudska </a:t>
            </a:r>
            <a:r>
              <a:rPr lang="hr-HR" sz="2100" dirty="0">
                <a:latin typeface="Georgia" panose="02040502050405020303" pitchFamily="18" charset="0"/>
              </a:rPr>
              <a:t>praksa </a:t>
            </a:r>
            <a:r>
              <a:rPr lang="hr-HR" sz="2100" dirty="0" smtClean="0">
                <a:latin typeface="Georgia" panose="02040502050405020303" pitchFamily="18" charset="0"/>
              </a:rPr>
              <a:t>nije </a:t>
            </a:r>
            <a:r>
              <a:rPr lang="hr-HR" sz="2100" dirty="0">
                <a:latin typeface="Georgia" panose="02040502050405020303" pitchFamily="18" charset="0"/>
              </a:rPr>
              <a:t>izvor prava za </a:t>
            </a:r>
            <a:r>
              <a:rPr lang="hr-HR" sz="2100" dirty="0" smtClean="0">
                <a:latin typeface="Georgia" panose="02040502050405020303" pitchFamily="18" charset="0"/>
              </a:rPr>
              <a:t>većinu sudaca</a:t>
            </a:r>
            <a:endParaRPr lang="hr-HR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sz="2100" dirty="0" smtClean="0">
                <a:latin typeface="Georgia" panose="02040502050405020303" pitchFamily="18" charset="0"/>
              </a:rPr>
              <a:t>- </a:t>
            </a:r>
            <a:r>
              <a:rPr lang="pl-PL" sz="2100" i="1" dirty="0" smtClean="0">
                <a:latin typeface="Georgia" panose="02040502050405020303" pitchFamily="18" charset="0"/>
              </a:rPr>
              <a:t>iura </a:t>
            </a:r>
            <a:r>
              <a:rPr lang="pl-PL" sz="2100" i="1" dirty="0">
                <a:latin typeface="Georgia" panose="02040502050405020303" pitchFamily="18" charset="0"/>
              </a:rPr>
              <a:t>novit </a:t>
            </a:r>
            <a:r>
              <a:rPr lang="pl-PL" sz="2100" i="1" dirty="0" smtClean="0">
                <a:latin typeface="Georgia" panose="02040502050405020303" pitchFamily="18" charset="0"/>
              </a:rPr>
              <a:t>curia</a:t>
            </a:r>
          </a:p>
          <a:p>
            <a:pPr marL="0" indent="0">
              <a:buNone/>
            </a:pPr>
            <a:r>
              <a:rPr lang="pl-PL" sz="2100" dirty="0" smtClean="0">
                <a:latin typeface="Georgia" panose="02040502050405020303" pitchFamily="18" charset="0"/>
              </a:rPr>
              <a:t>- komentari </a:t>
            </a:r>
            <a:r>
              <a:rPr lang="pl-PL" sz="2100" dirty="0">
                <a:latin typeface="Georgia" panose="02040502050405020303" pitchFamily="18" charset="0"/>
              </a:rPr>
              <a:t>sudskih odluka </a:t>
            </a:r>
            <a:r>
              <a:rPr lang="pl-PL" sz="2100" dirty="0" smtClean="0">
                <a:latin typeface="Georgia" panose="02040502050405020303" pitchFamily="18" charset="0"/>
              </a:rPr>
              <a:t>kao </a:t>
            </a:r>
            <a:r>
              <a:rPr lang="pl-PL" sz="2100" dirty="0">
                <a:latin typeface="Georgia" panose="02040502050405020303" pitchFamily="18" charset="0"/>
              </a:rPr>
              <a:t>napad na nezavisnost </a:t>
            </a:r>
            <a:r>
              <a:rPr lang="pl-PL" sz="2100" dirty="0" smtClean="0">
                <a:latin typeface="Georgia" panose="02040502050405020303" pitchFamily="18" charset="0"/>
              </a:rPr>
              <a:t>sudstva</a:t>
            </a:r>
          </a:p>
          <a:p>
            <a:pPr marL="0" indent="0">
              <a:buNone/>
            </a:pPr>
            <a:r>
              <a:rPr lang="pl-PL" sz="2100" dirty="0" smtClean="0">
                <a:latin typeface="Georgia" panose="02040502050405020303" pitchFamily="18" charset="0"/>
              </a:rPr>
              <a:t>- Ustav </a:t>
            </a:r>
            <a:r>
              <a:rPr lang="pl-PL" sz="2100" dirty="0">
                <a:latin typeface="Georgia" panose="02040502050405020303" pitchFamily="18" charset="0"/>
              </a:rPr>
              <a:t>kao sudski neprimjenjiva politička deklaracija</a:t>
            </a:r>
            <a:r>
              <a:rPr lang="pl-PL" sz="2100" dirty="0" smtClean="0">
                <a:latin typeface="Georgia" panose="02040502050405020303" pitchFamily="18" charset="0"/>
              </a:rPr>
              <a:t>: (</a:t>
            </a:r>
            <a:r>
              <a:rPr lang="pl-PL" sz="2100" dirty="0">
                <a:latin typeface="Georgia" panose="02040502050405020303" pitchFamily="18" charset="0"/>
              </a:rPr>
              <a:t>a) sudovi ne primjenjuju Ustav </a:t>
            </a:r>
            <a:r>
              <a:rPr lang="pl-PL" sz="2100" dirty="0" smtClean="0">
                <a:latin typeface="Georgia" panose="02040502050405020303" pitchFamily="18" charset="0"/>
              </a:rPr>
              <a:t>izravno; </a:t>
            </a:r>
            <a:r>
              <a:rPr lang="pl-PL" sz="2100" dirty="0">
                <a:latin typeface="Georgia" panose="02040502050405020303" pitchFamily="18" charset="0"/>
              </a:rPr>
              <a:t>(b) niti </a:t>
            </a:r>
            <a:r>
              <a:rPr lang="pl-PL" sz="2100" dirty="0" smtClean="0">
                <a:latin typeface="Georgia" panose="02040502050405020303" pitchFamily="18" charset="0"/>
              </a:rPr>
              <a:t>u </a:t>
            </a:r>
            <a:r>
              <a:rPr lang="pl-PL" sz="2100" dirty="0">
                <a:latin typeface="Georgia" panose="02040502050405020303" pitchFamily="18" charset="0"/>
              </a:rPr>
              <a:t>interpretativne </a:t>
            </a:r>
            <a:r>
              <a:rPr lang="pl-PL" sz="2100" dirty="0" smtClean="0">
                <a:latin typeface="Georgia" panose="02040502050405020303" pitchFamily="18" charset="0"/>
              </a:rPr>
              <a:t>svrhe </a:t>
            </a:r>
            <a:endParaRPr lang="pl-PL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51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124744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u="sng" dirty="0" smtClean="0">
                <a:latin typeface="Georgia" panose="02040502050405020303" pitchFamily="18" charset="0"/>
              </a:rPr>
              <a:t>Ustavni sud</a:t>
            </a:r>
          </a:p>
          <a:p>
            <a:pPr marL="0" indent="0">
              <a:buNone/>
            </a:pPr>
            <a:endParaRPr lang="hr-HR" sz="1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- rješenje u </a:t>
            </a:r>
            <a:r>
              <a:rPr lang="hr-HR" sz="2200" dirty="0">
                <a:latin typeface="Georgia" panose="02040502050405020303" pitchFamily="18" charset="0"/>
              </a:rPr>
              <a:t>predmetu </a:t>
            </a:r>
            <a:r>
              <a:rPr lang="hr-HR" sz="2200" i="1" dirty="0" smtClean="0">
                <a:latin typeface="Georgia" panose="02040502050405020303" pitchFamily="18" charset="0"/>
              </a:rPr>
              <a:t>U-III/956/1999</a:t>
            </a:r>
            <a:r>
              <a:rPr lang="hr-HR" sz="2200" dirty="0" smtClean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r>
              <a:rPr lang="hr-HR" sz="2200" dirty="0">
                <a:latin typeface="Georgia" panose="02040502050405020303" pitchFamily="18" charset="0"/>
              </a:rPr>
              <a:t>k</a:t>
            </a:r>
            <a:r>
              <a:rPr lang="hr-HR" sz="2200" dirty="0" smtClean="0">
                <a:latin typeface="Georgia" panose="02040502050405020303" pitchFamily="18" charset="0"/>
              </a:rPr>
              <a:t>ritika formalističkih interpretacija </a:t>
            </a:r>
            <a:r>
              <a:rPr lang="hr-HR" sz="2200" dirty="0">
                <a:latin typeface="Georgia" panose="02040502050405020303" pitchFamily="18" charset="0"/>
              </a:rPr>
              <a:t>i </a:t>
            </a:r>
            <a:r>
              <a:rPr lang="hr-HR" sz="2200" dirty="0" smtClean="0">
                <a:latin typeface="Georgia" panose="02040502050405020303" pitchFamily="18" charset="0"/>
              </a:rPr>
              <a:t>obrazloženja </a:t>
            </a:r>
            <a:r>
              <a:rPr lang="hr-HR" sz="2200" dirty="0">
                <a:latin typeface="Georgia" panose="02040502050405020303" pitchFamily="18" charset="0"/>
              </a:rPr>
              <a:t>presuda redovnih </a:t>
            </a:r>
            <a:r>
              <a:rPr lang="hr-HR" sz="2200" dirty="0" smtClean="0">
                <a:latin typeface="Georgia" panose="02040502050405020303" pitchFamily="18" charset="0"/>
              </a:rPr>
              <a:t>sudova</a:t>
            </a:r>
          </a:p>
          <a:p>
            <a:pPr marL="0" indent="0">
              <a:buNone/>
            </a:pPr>
            <a:endParaRPr lang="hr-HR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- rješenje </a:t>
            </a:r>
            <a:r>
              <a:rPr lang="hr-HR" sz="2200" dirty="0">
                <a:latin typeface="Georgia" panose="02040502050405020303" pitchFamily="18" charset="0"/>
              </a:rPr>
              <a:t>u predmetu </a:t>
            </a:r>
            <a:r>
              <a:rPr lang="hr-HR" sz="2200" i="1" dirty="0" smtClean="0">
                <a:latin typeface="Georgia" panose="02040502050405020303" pitchFamily="18" charset="0"/>
              </a:rPr>
              <a:t>U-III/1569/2001</a:t>
            </a:r>
            <a:r>
              <a:rPr lang="hr-HR" sz="2200" dirty="0" smtClean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(interpretativni učinci Ustava)</a:t>
            </a:r>
          </a:p>
          <a:p>
            <a:pPr marL="0" indent="0">
              <a:buNone/>
            </a:pPr>
            <a:r>
              <a:rPr lang="hr-HR" sz="2200" dirty="0" smtClean="0">
                <a:latin typeface="Georgia" panose="02040502050405020303" pitchFamily="18" charset="0"/>
              </a:rPr>
              <a:t>„Ustavni </a:t>
            </a:r>
            <a:r>
              <a:rPr lang="hr-HR" sz="2200" dirty="0">
                <a:latin typeface="Georgia" panose="02040502050405020303" pitchFamily="18" charset="0"/>
              </a:rPr>
              <a:t>sud ocjenjuje važnim istaknuti odredbu članka </a:t>
            </a:r>
            <a:r>
              <a:rPr lang="hr-HR" sz="2200" dirty="0" smtClean="0">
                <a:latin typeface="Georgia" panose="02040502050405020303" pitchFamily="18" charset="0"/>
              </a:rPr>
              <a:t>117, </a:t>
            </a:r>
            <a:r>
              <a:rPr lang="hr-HR" sz="2200" dirty="0">
                <a:latin typeface="Georgia" panose="02040502050405020303" pitchFamily="18" charset="0"/>
              </a:rPr>
              <a:t>stavka </a:t>
            </a:r>
            <a:r>
              <a:rPr lang="hr-HR" sz="2200" dirty="0" smtClean="0">
                <a:latin typeface="Georgia" panose="02040502050405020303" pitchFamily="18" charset="0"/>
              </a:rPr>
              <a:t>3 </a:t>
            </a:r>
            <a:r>
              <a:rPr lang="hr-HR" sz="2200" dirty="0">
                <a:latin typeface="Georgia" panose="02040502050405020303" pitchFamily="18" charset="0"/>
              </a:rPr>
              <a:t>Ustava koja glasi: ‘Sudovi sude na temelju Ustava i zakona’. Stoga, </a:t>
            </a:r>
            <a:r>
              <a:rPr lang="hr-HR" sz="2200" i="1" dirty="0">
                <a:latin typeface="Georgia" panose="02040502050405020303" pitchFamily="18" charset="0"/>
              </a:rPr>
              <a:t>tumačenje i primjena neke zakonske odredbe mora uvažavati odredbe Ustava </a:t>
            </a:r>
            <a:r>
              <a:rPr lang="hr-HR" sz="2200" dirty="0">
                <a:latin typeface="Georgia" panose="02040502050405020303" pitchFamily="18" charset="0"/>
              </a:rPr>
              <a:t>kojima su zajamčena ustavna prava i temeljne slobode</a:t>
            </a:r>
            <a:r>
              <a:rPr lang="hr-HR" sz="2200" dirty="0" smtClean="0">
                <a:latin typeface="Georgia" panose="02040502050405020303" pitchFamily="18" charset="0"/>
              </a:rPr>
              <a:t>.”</a:t>
            </a:r>
            <a:endParaRPr lang="hr-HR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16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268760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Iz perspektive prava EU</a:t>
            </a:r>
          </a:p>
          <a:p>
            <a:pPr marL="0" indent="0">
              <a:buNone/>
            </a:pPr>
            <a:endParaRPr lang="hr-HR" sz="2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‘Simmenthal mandat’ (Case C-</a:t>
            </a:r>
            <a:r>
              <a:rPr lang="en-US" dirty="0" smtClean="0">
                <a:latin typeface="Georgia" panose="02040502050405020303" pitchFamily="18" charset="0"/>
              </a:rPr>
              <a:t>106/77</a:t>
            </a:r>
            <a:r>
              <a:rPr lang="hr-HR" dirty="0" smtClean="0">
                <a:latin typeface="Georgia" panose="02040502050405020303" pitchFamily="18" charset="0"/>
              </a:rPr>
              <a:t>, </a:t>
            </a:r>
            <a:r>
              <a:rPr lang="en-US" i="1" dirty="0" err="1" smtClean="0">
                <a:latin typeface="Georgia" panose="02040502050405020303" pitchFamily="18" charset="0"/>
              </a:rPr>
              <a:t>Simmenthal</a:t>
            </a:r>
            <a:r>
              <a:rPr lang="hr-HR" dirty="0" smtClean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Georgia" panose="02040502050405020303" pitchFamily="18" charset="0"/>
              </a:rPr>
              <a:t>ECLI:EU:C:1978:49</a:t>
            </a:r>
            <a:r>
              <a:rPr lang="hr-HR" dirty="0" smtClean="0">
                <a:latin typeface="Georgia" panose="02040502050405020303" pitchFamily="18" charset="0"/>
              </a:rPr>
              <a:t>)</a:t>
            </a:r>
          </a:p>
          <a:p>
            <a:pPr marL="0" indent="0">
              <a:buNone/>
            </a:pPr>
            <a:endParaRPr lang="hr-HR" sz="1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Sud EU je objasnio da </a:t>
            </a:r>
            <a:r>
              <a:rPr lang="hr-HR" i="1" dirty="0" smtClean="0">
                <a:latin typeface="Georgia" panose="02040502050405020303" pitchFamily="18" charset="0"/>
              </a:rPr>
              <a:t>nadređenost prava EU </a:t>
            </a:r>
            <a:r>
              <a:rPr lang="hr-HR" dirty="0" smtClean="0">
                <a:latin typeface="Georgia" panose="02040502050405020303" pitchFamily="18" charset="0"/>
              </a:rPr>
              <a:t>zahtijeva da onaj nacionalni sud koji primjenjuje europsku normu bude samostalno ovlašten i </a:t>
            </a:r>
            <a:r>
              <a:rPr lang="hr-HR" i="1" dirty="0" smtClean="0">
                <a:latin typeface="Georgia" panose="02040502050405020303" pitchFamily="18" charset="0"/>
              </a:rPr>
              <a:t>ne primijeniti nacionalni zakon</a:t>
            </a:r>
            <a:r>
              <a:rPr lang="hr-HR" dirty="0">
                <a:latin typeface="Georgia" panose="02040502050405020303" pitchFamily="18" charset="0"/>
              </a:rPr>
              <a:t>, ako je to nužno, ne čekajući na prethodnu odluku ustavnosti nacionalnog Ustavnog </a:t>
            </a:r>
            <a:r>
              <a:rPr lang="hr-HR" dirty="0" smtClean="0">
                <a:latin typeface="Georgia" panose="02040502050405020303" pitchFamily="18" charset="0"/>
              </a:rPr>
              <a:t>suda.</a:t>
            </a: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Time </a:t>
            </a:r>
            <a:r>
              <a:rPr lang="hr-HR" dirty="0">
                <a:latin typeface="Georgia" panose="02040502050405020303" pitchFamily="18" charset="0"/>
              </a:rPr>
              <a:t>se stvara </a:t>
            </a:r>
            <a:r>
              <a:rPr lang="hr-HR" i="1" dirty="0">
                <a:latin typeface="Georgia" panose="02040502050405020303" pitchFamily="18" charset="0"/>
              </a:rPr>
              <a:t>sustav decentralizirane sudske kontrole </a:t>
            </a:r>
            <a:r>
              <a:rPr lang="hr-HR" i="1" dirty="0" smtClean="0">
                <a:latin typeface="Georgia" panose="02040502050405020303" pitchFamily="18" charset="0"/>
              </a:rPr>
              <a:t>ustavnosti</a:t>
            </a:r>
            <a:r>
              <a:rPr lang="hr-HR" dirty="0" smtClean="0">
                <a:latin typeface="Georgia" panose="02040502050405020303" pitchFamily="18" charset="0"/>
              </a:rPr>
              <a:t>.</a:t>
            </a: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24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340768"/>
            <a:ext cx="8143056" cy="446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Iz perspektive prava EU</a:t>
            </a:r>
          </a:p>
          <a:p>
            <a:pPr marL="0" indent="0">
              <a:buNone/>
            </a:pPr>
            <a:endParaRPr lang="hr-HR" sz="2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nadzor </a:t>
            </a:r>
            <a:r>
              <a:rPr lang="hr-HR" dirty="0">
                <a:latin typeface="Georgia" panose="02040502050405020303" pitchFamily="18" charset="0"/>
              </a:rPr>
              <a:t>nad ustavnošću zakona od strane redovnih </a:t>
            </a:r>
            <a:r>
              <a:rPr lang="hr-HR" dirty="0" smtClean="0">
                <a:latin typeface="Georgia" panose="02040502050405020303" pitchFamily="18" charset="0"/>
              </a:rPr>
              <a:t>sudova: tzv</a:t>
            </a:r>
            <a:r>
              <a:rPr lang="hr-HR" dirty="0">
                <a:latin typeface="Georgia" panose="02040502050405020303" pitchFamily="18" charset="0"/>
              </a:rPr>
              <a:t>. </a:t>
            </a:r>
            <a:r>
              <a:rPr lang="hr-HR" i="1" dirty="0" smtClean="0">
                <a:latin typeface="Georgia" panose="02040502050405020303" pitchFamily="18" charset="0"/>
              </a:rPr>
              <a:t>‘judicialisation </a:t>
            </a:r>
            <a:r>
              <a:rPr lang="hr-HR" i="1" dirty="0">
                <a:latin typeface="Georgia" panose="02040502050405020303" pitchFamily="18" charset="0"/>
              </a:rPr>
              <a:t>of </a:t>
            </a:r>
            <a:r>
              <a:rPr lang="hr-HR" i="1" dirty="0" smtClean="0">
                <a:latin typeface="Georgia" panose="02040502050405020303" pitchFamily="18" charset="0"/>
              </a:rPr>
              <a:t>politics’</a:t>
            </a:r>
            <a:endParaRPr lang="pl-PL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pravni </a:t>
            </a:r>
            <a:r>
              <a:rPr lang="hr-HR" dirty="0">
                <a:latin typeface="Georgia" panose="02040502050405020303" pitchFamily="18" charset="0"/>
              </a:rPr>
              <a:t>formalizam i pozitivizam su u zapadnim članicama EU zamijenjeni fleksibilnim i pragmatičnim pristupom pravu</a:t>
            </a: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umjesto </a:t>
            </a:r>
            <a:r>
              <a:rPr lang="hr-HR" dirty="0">
                <a:latin typeface="Georgia" panose="02040502050405020303" pitchFamily="18" charset="0"/>
              </a:rPr>
              <a:t>gramatičke metode, dominantna metoda tumačenja prava </a:t>
            </a:r>
            <a:r>
              <a:rPr lang="hr-HR" dirty="0" smtClean="0">
                <a:latin typeface="Georgia" panose="02040502050405020303" pitchFamily="18" charset="0"/>
              </a:rPr>
              <a:t>je </a:t>
            </a:r>
            <a:r>
              <a:rPr lang="hr-HR" i="1" dirty="0" smtClean="0">
                <a:latin typeface="Georgia" panose="02040502050405020303" pitchFamily="18" charset="0"/>
              </a:rPr>
              <a:t>teleološka</a:t>
            </a:r>
          </a:p>
          <a:p>
            <a:pPr marL="0" indent="0">
              <a:buNone/>
            </a:pPr>
            <a:r>
              <a:rPr lang="hr-HR" dirty="0" smtClean="0">
                <a:latin typeface="Georgia" panose="02040502050405020303" pitchFamily="18" charset="0"/>
              </a:rPr>
              <a:t>- interpretacija </a:t>
            </a:r>
            <a:r>
              <a:rPr lang="hr-HR" dirty="0">
                <a:latin typeface="Georgia" panose="02040502050405020303" pitchFamily="18" charset="0"/>
              </a:rPr>
              <a:t>pravnih načela i koncepata prava EU </a:t>
            </a:r>
            <a:r>
              <a:rPr lang="hr-HR" dirty="0" smtClean="0">
                <a:latin typeface="Georgia" panose="02040502050405020303" pitchFamily="18" charset="0"/>
              </a:rPr>
              <a:t>zahtijeva kreativnost sudova</a:t>
            </a:r>
          </a:p>
          <a:p>
            <a:pPr marL="0" indent="0">
              <a:buNone/>
            </a:pP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57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2060848"/>
            <a:ext cx="8143056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 smtClean="0">
                <a:latin typeface="Georgia" panose="02040502050405020303" pitchFamily="18" charset="0"/>
              </a:rPr>
              <a:t>‘Europeizacija’ hrvatskog prava</a:t>
            </a:r>
          </a:p>
          <a:p>
            <a:pPr marL="0" indent="0">
              <a:buNone/>
            </a:pPr>
            <a:endParaRPr lang="hr-HR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- </a:t>
            </a:r>
            <a:r>
              <a:rPr lang="hr-HR" sz="2800" i="1" dirty="0">
                <a:latin typeface="Georgia" panose="02040502050405020303" pitchFamily="18" charset="0"/>
              </a:rPr>
              <a:t>t</a:t>
            </a:r>
            <a:r>
              <a:rPr lang="hr-HR" sz="2800" i="1" dirty="0" smtClean="0">
                <a:latin typeface="Georgia" panose="02040502050405020303" pitchFamily="18" charset="0"/>
              </a:rPr>
              <a:t>ransformacija </a:t>
            </a:r>
            <a:r>
              <a:rPr lang="hr-HR" sz="2800" dirty="0" smtClean="0">
                <a:latin typeface="Georgia" panose="02040502050405020303" pitchFamily="18" charset="0"/>
              </a:rPr>
              <a:t>hrvatskog pravnog sustava </a:t>
            </a:r>
            <a:r>
              <a:rPr lang="hr-HR" sz="2800" dirty="0">
                <a:latin typeface="Georgia" panose="02040502050405020303" pitchFamily="18" charset="0"/>
              </a:rPr>
              <a:t>i </a:t>
            </a:r>
            <a:r>
              <a:rPr lang="hr-HR" sz="2800" dirty="0" smtClean="0">
                <a:latin typeface="Georgia" panose="02040502050405020303" pitchFamily="18" charset="0"/>
              </a:rPr>
              <a:t>pravne kulture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- važnost </a:t>
            </a:r>
            <a:r>
              <a:rPr lang="hr-HR" sz="2800" i="1" dirty="0" smtClean="0">
                <a:latin typeface="Georgia" panose="02040502050405020303" pitchFamily="18" charset="0"/>
              </a:rPr>
              <a:t>edukacije</a:t>
            </a:r>
            <a:r>
              <a:rPr lang="hr-HR" sz="2800" dirty="0" smtClean="0">
                <a:latin typeface="Georgia" panose="02040502050405020303" pitchFamily="18" charset="0"/>
              </a:rPr>
              <a:t> </a:t>
            </a:r>
            <a:r>
              <a:rPr lang="hr-HR" sz="2800" dirty="0">
                <a:latin typeface="Georgia" panose="02040502050405020303" pitchFamily="18" charset="0"/>
              </a:rPr>
              <a:t>o pravu EU</a:t>
            </a: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- postepeno uključivanje </a:t>
            </a:r>
            <a:r>
              <a:rPr lang="hr-HR" sz="2800" dirty="0">
                <a:latin typeface="Georgia" panose="02040502050405020303" pitchFamily="18" charset="0"/>
              </a:rPr>
              <a:t>u </a:t>
            </a:r>
            <a:r>
              <a:rPr lang="hr-HR" sz="2800" i="1" dirty="0" smtClean="0">
                <a:latin typeface="Georgia" panose="02040502050405020303" pitchFamily="18" charset="0"/>
              </a:rPr>
              <a:t>konstitucionalni diskurs</a:t>
            </a:r>
            <a:r>
              <a:rPr lang="hr-HR" sz="2800" dirty="0" smtClean="0">
                <a:latin typeface="Georgia" panose="02040502050405020303" pitchFamily="18" charset="0"/>
              </a:rPr>
              <a:t> </a:t>
            </a:r>
            <a:r>
              <a:rPr lang="hr-HR" sz="2800" dirty="0">
                <a:latin typeface="Georgia" panose="02040502050405020303" pitchFamily="18" charset="0"/>
              </a:rPr>
              <a:t>kojim se oblikuje pravni sustav </a:t>
            </a:r>
            <a:r>
              <a:rPr lang="hr-HR" sz="2800" dirty="0" smtClean="0">
                <a:latin typeface="Georgia" panose="02040502050405020303" pitchFamily="18" charset="0"/>
              </a:rPr>
              <a:t>EU</a:t>
            </a:r>
            <a:endParaRPr lang="pl-PL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l-PL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45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0" dirty="0" smtClean="0">
                <a:latin typeface="Georgia" pitchFamily="18" charset="0"/>
              </a:rPr>
              <a:t>Popis literature</a:t>
            </a:r>
            <a:endParaRPr lang="hr-HR" dirty="0">
              <a:latin typeface="Georgia" pitchFamily="18" charset="0"/>
            </a:endParaRPr>
          </a:p>
          <a:p>
            <a:endParaRPr lang="hr-HR" sz="2400" i="0" dirty="0" smtClean="0">
              <a:latin typeface="Georgia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r-HR" sz="1600" i="0" dirty="0">
                <a:latin typeface="Georgia" panose="02040502050405020303" pitchFamily="18" charset="0"/>
              </a:rPr>
              <a:t>Siniša Rodin, </a:t>
            </a:r>
            <a:r>
              <a:rPr lang="hr-HR" sz="1600" dirty="0">
                <a:latin typeface="Georgia" panose="02040502050405020303" pitchFamily="18" charset="0"/>
              </a:rPr>
              <a:t>Discourse and Authority in European and Post-Communist Legal Culture</a:t>
            </a:r>
            <a:r>
              <a:rPr lang="hr-HR" sz="1600" i="0" dirty="0">
                <a:latin typeface="Georgia" panose="02040502050405020303" pitchFamily="18" charset="0"/>
              </a:rPr>
              <a:t>, Croatian Yearbook of European Law and Policy (2005)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hr-HR" sz="1600" i="0" dirty="0">
                <a:latin typeface="Georgia" panose="02040502050405020303" pitchFamily="18" charset="0"/>
              </a:rPr>
              <a:t>Tamara Ćapeta, </a:t>
            </a:r>
            <a:r>
              <a:rPr lang="hr-HR" sz="1600" dirty="0">
                <a:latin typeface="Georgia" panose="02040502050405020303" pitchFamily="18" charset="0"/>
              </a:rPr>
              <a:t>Courts, Legal Culture and EU Enlargement</a:t>
            </a:r>
            <a:r>
              <a:rPr lang="hr-HR" sz="1600" i="0" dirty="0">
                <a:latin typeface="Georgia" panose="02040502050405020303" pitchFamily="18" charset="0"/>
              </a:rPr>
              <a:t>, Croatian Yearbook of European Law and Policy (2005)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>
                <a:latin typeface="Georgia" panose="02040502050405020303" pitchFamily="18" charset="0"/>
              </a:rPr>
              <a:t>Tamara </a:t>
            </a:r>
            <a:r>
              <a:rPr lang="en-US" sz="1600" i="0" dirty="0" err="1">
                <a:latin typeface="Georgia" panose="02040502050405020303" pitchFamily="18" charset="0"/>
              </a:rPr>
              <a:t>Ćapeta</a:t>
            </a:r>
            <a:r>
              <a:rPr lang="en-US" sz="1600" i="0" dirty="0">
                <a:latin typeface="Georgia" panose="02040502050405020303" pitchFamily="18" charset="0"/>
              </a:rPr>
              <a:t>: </a:t>
            </a:r>
            <a:r>
              <a:rPr lang="en-US" sz="1600" dirty="0" err="1">
                <a:latin typeface="Georgia" panose="02040502050405020303" pitchFamily="18" charset="0"/>
              </a:rPr>
              <a:t>Interpretativni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učinak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europskog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prava</a:t>
            </a:r>
            <a:r>
              <a:rPr lang="en-US" sz="1600" dirty="0">
                <a:latin typeface="Georgia" panose="02040502050405020303" pitchFamily="18" charset="0"/>
              </a:rPr>
              <a:t> u </a:t>
            </a:r>
            <a:r>
              <a:rPr lang="en-US" sz="1600" dirty="0" err="1">
                <a:latin typeface="Georgia" panose="02040502050405020303" pitchFamily="18" charset="0"/>
              </a:rPr>
              <a:t>članstvu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prije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članstva</a:t>
            </a:r>
            <a:r>
              <a:rPr lang="en-US" sz="1600" dirty="0">
                <a:latin typeface="Georgia" panose="02040502050405020303" pitchFamily="18" charset="0"/>
              </a:rPr>
              <a:t> u EU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i="0" dirty="0" err="1">
                <a:latin typeface="Georgia" panose="02040502050405020303" pitchFamily="18" charset="0"/>
              </a:rPr>
              <a:t>Zbornik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Pravnog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fakulteta</a:t>
            </a:r>
            <a:r>
              <a:rPr lang="en-US" sz="1600" i="0" dirty="0">
                <a:latin typeface="Georgia" panose="02040502050405020303" pitchFamily="18" charset="0"/>
              </a:rPr>
              <a:t> u </a:t>
            </a:r>
            <a:r>
              <a:rPr lang="en-US" sz="1600" i="0" dirty="0" err="1">
                <a:latin typeface="Georgia" panose="02040502050405020303" pitchFamily="18" charset="0"/>
              </a:rPr>
              <a:t>Zagrebu</a:t>
            </a:r>
            <a:r>
              <a:rPr lang="en-US" sz="1600" i="0" dirty="0">
                <a:latin typeface="Georgia" panose="02040502050405020303" pitchFamily="18" charset="0"/>
              </a:rPr>
              <a:t> (2006)</a:t>
            </a:r>
            <a:endParaRPr lang="hr-HR" sz="1600" i="0" dirty="0">
              <a:latin typeface="Georgia" panose="02040502050405020303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>
                <a:latin typeface="Georgia" panose="02040502050405020303" pitchFamily="18" charset="0"/>
              </a:rPr>
              <a:t>Tamara </a:t>
            </a:r>
            <a:r>
              <a:rPr lang="en-US" sz="1600" i="0" dirty="0" err="1">
                <a:latin typeface="Georgia" panose="02040502050405020303" pitchFamily="18" charset="0"/>
              </a:rPr>
              <a:t>Ćapeta</a:t>
            </a:r>
            <a:r>
              <a:rPr lang="en-US" sz="1600" i="0" dirty="0">
                <a:latin typeface="Georgia" panose="02040502050405020303" pitchFamily="18" charset="0"/>
              </a:rPr>
              <a:t>: </a:t>
            </a:r>
            <a:r>
              <a:rPr lang="en-US" sz="1600" dirty="0" err="1">
                <a:latin typeface="Georgia" panose="02040502050405020303" pitchFamily="18" charset="0"/>
              </a:rPr>
              <a:t>Nacionalni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Ustav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nadređenost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prava</a:t>
            </a:r>
            <a:r>
              <a:rPr lang="en-US" sz="1600" dirty="0">
                <a:latin typeface="Georgia" panose="02040502050405020303" pitchFamily="18" charset="0"/>
              </a:rPr>
              <a:t> EU u </a:t>
            </a:r>
            <a:r>
              <a:rPr lang="en-US" sz="1600" dirty="0" err="1">
                <a:latin typeface="Georgia" panose="02040502050405020303" pitchFamily="18" charset="0"/>
              </a:rPr>
              <a:t>eri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pravnog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pluralizma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i="0" dirty="0" err="1">
                <a:latin typeface="Georgia" panose="02040502050405020303" pitchFamily="18" charset="0"/>
              </a:rPr>
              <a:t>Zbornik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Pravnog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fakulteta</a:t>
            </a:r>
            <a:r>
              <a:rPr lang="en-US" sz="1600" i="0" dirty="0">
                <a:latin typeface="Georgia" panose="02040502050405020303" pitchFamily="18" charset="0"/>
              </a:rPr>
              <a:t> u </a:t>
            </a:r>
            <a:r>
              <a:rPr lang="en-US" sz="1600" i="0" dirty="0" err="1">
                <a:latin typeface="Georgia" panose="02040502050405020303" pitchFamily="18" charset="0"/>
              </a:rPr>
              <a:t>Zagrebu</a:t>
            </a:r>
            <a:r>
              <a:rPr lang="en-US" sz="1600" i="0" dirty="0">
                <a:latin typeface="Georgia" panose="02040502050405020303" pitchFamily="18" charset="0"/>
              </a:rPr>
              <a:t> (2009)</a:t>
            </a:r>
            <a:endParaRPr lang="hr-HR" sz="1600" i="0" dirty="0">
              <a:latin typeface="Georgia" panose="02040502050405020303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hr-HR" sz="1600" i="0" dirty="0">
                <a:latin typeface="Georgia" panose="02040502050405020303" pitchFamily="18" charset="0"/>
              </a:rPr>
              <a:t>Siniša Rodin, </a:t>
            </a:r>
            <a:r>
              <a:rPr lang="hr-HR" sz="1600" dirty="0">
                <a:latin typeface="Georgia" panose="02040502050405020303" pitchFamily="18" charset="0"/>
              </a:rPr>
              <a:t>Ustavni sud i članstvo Republike Hrvatske u Europskoj uniji</a:t>
            </a:r>
            <a:r>
              <a:rPr lang="hr-HR" sz="1600" i="0" dirty="0">
                <a:latin typeface="Georgia" panose="02040502050405020303" pitchFamily="18" charset="0"/>
              </a:rPr>
              <a:t>, Novi informator (2009)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hr-HR" sz="1600" i="0" dirty="0">
                <a:latin typeface="Georgia" panose="02040502050405020303" pitchFamily="18" charset="0"/>
              </a:rPr>
              <a:t>Siniša Rodin, </a:t>
            </a:r>
            <a:r>
              <a:rPr lang="hr-HR" sz="1600" dirty="0">
                <a:latin typeface="Georgia" panose="02040502050405020303" pitchFamily="18" charset="0"/>
              </a:rPr>
              <a:t>Pravo EU i pravni poredak Republike Hrvatske nakon 20 godina hrvatskog ustava</a:t>
            </a:r>
            <a:r>
              <a:rPr lang="hr-HR" sz="1600" i="0" dirty="0">
                <a:latin typeface="Georgia" panose="02040502050405020303" pitchFamily="18" charset="0"/>
              </a:rPr>
              <a:t>, Opatija – Inter University Centre of Excellence (2010)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>
                <a:latin typeface="Georgia" panose="02040502050405020303" pitchFamily="18" charset="0"/>
              </a:rPr>
              <a:t>Tamara </a:t>
            </a:r>
            <a:r>
              <a:rPr lang="en-US" sz="1600" i="0" dirty="0" err="1">
                <a:latin typeface="Georgia" panose="02040502050405020303" pitchFamily="18" charset="0"/>
              </a:rPr>
              <a:t>Ćapeta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i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Tunjica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Petrašević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dirty="0" err="1">
                <a:latin typeface="Georgia" panose="02040502050405020303" pitchFamily="18" charset="0"/>
              </a:rPr>
              <a:t>Kako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će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hrvatski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suci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surađivati</a:t>
            </a:r>
            <a:r>
              <a:rPr lang="en-US" sz="1600" dirty="0">
                <a:latin typeface="Georgia" panose="02040502050405020303" pitchFamily="18" charset="0"/>
              </a:rPr>
              <a:t> s </a:t>
            </a:r>
            <a:r>
              <a:rPr lang="en-US" sz="1600" dirty="0" err="1">
                <a:latin typeface="Georgia" panose="02040502050405020303" pitchFamily="18" charset="0"/>
              </a:rPr>
              <a:t>Europskim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sudom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i="0" dirty="0" err="1">
                <a:latin typeface="Georgia" panose="02040502050405020303" pitchFamily="18" charset="0"/>
              </a:rPr>
              <a:t>Informator</a:t>
            </a:r>
            <a:r>
              <a:rPr lang="en-US" sz="1600" i="0" dirty="0">
                <a:latin typeface="Georgia" panose="02040502050405020303" pitchFamily="18" charset="0"/>
              </a:rPr>
              <a:t> (2011)</a:t>
            </a:r>
            <a:endParaRPr lang="hr-HR" sz="1600" i="0" dirty="0">
              <a:latin typeface="Georgia" panose="02040502050405020303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 err="1">
                <a:latin typeface="Georgia" panose="02040502050405020303" pitchFamily="18" charset="0"/>
              </a:rPr>
              <a:t>Siniša</a:t>
            </a:r>
            <a:r>
              <a:rPr lang="en-US" sz="1600" i="0" dirty="0">
                <a:latin typeface="Georgia" panose="02040502050405020303" pitchFamily="18" charset="0"/>
              </a:rPr>
              <a:t> Rodin, </a:t>
            </a:r>
            <a:r>
              <a:rPr lang="en-US" sz="1600" dirty="0" err="1">
                <a:latin typeface="Georgia" panose="02040502050405020303" pitchFamily="18" charset="0"/>
              </a:rPr>
              <a:t>Odgovornost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nacionalnih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sudova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za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primjenu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prava</a:t>
            </a:r>
            <a:r>
              <a:rPr lang="en-US" sz="1600" dirty="0">
                <a:latin typeface="Georgia" panose="02040502050405020303" pitchFamily="18" charset="0"/>
              </a:rPr>
              <a:t> EU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i="0" dirty="0" err="1">
                <a:latin typeface="Georgia" panose="02040502050405020303" pitchFamily="18" charset="0"/>
              </a:rPr>
              <a:t>Narodne</a:t>
            </a:r>
            <a:r>
              <a:rPr lang="en-US" sz="1600" i="0" dirty="0">
                <a:latin typeface="Georgia" panose="02040502050405020303" pitchFamily="18" charset="0"/>
              </a:rPr>
              <a:t> </a:t>
            </a:r>
            <a:r>
              <a:rPr lang="en-US" sz="1600" i="0" dirty="0" err="1">
                <a:latin typeface="Georgia" panose="02040502050405020303" pitchFamily="18" charset="0"/>
              </a:rPr>
              <a:t>novine</a:t>
            </a:r>
            <a:r>
              <a:rPr lang="en-US" sz="1600" i="0" dirty="0">
                <a:latin typeface="Georgia" panose="02040502050405020303" pitchFamily="18" charset="0"/>
              </a:rPr>
              <a:t> (2011)</a:t>
            </a:r>
            <a:endParaRPr lang="hr-HR" sz="1600" i="0" dirty="0">
              <a:latin typeface="Georgia" panose="02040502050405020303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>
                <a:latin typeface="Georgia" panose="02040502050405020303" pitchFamily="18" charset="0"/>
              </a:rPr>
              <a:t>Iris </a:t>
            </a:r>
            <a:r>
              <a:rPr lang="en-US" sz="1600" i="0" dirty="0" err="1">
                <a:latin typeface="Georgia" panose="02040502050405020303" pitchFamily="18" charset="0"/>
              </a:rPr>
              <a:t>Goldner</a:t>
            </a:r>
            <a:r>
              <a:rPr lang="en-US" sz="1600" i="0" dirty="0">
                <a:latin typeface="Georgia" panose="02040502050405020303" pitchFamily="18" charset="0"/>
              </a:rPr>
              <a:t> Lang </a:t>
            </a:r>
            <a:r>
              <a:rPr lang="en-US" sz="1600" i="0" dirty="0" err="1">
                <a:latin typeface="Georgia" panose="02040502050405020303" pitchFamily="18" charset="0"/>
              </a:rPr>
              <a:t>i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Mislav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Mataija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dirty="0">
                <a:latin typeface="Georgia" panose="02040502050405020303" pitchFamily="18" charset="0"/>
              </a:rPr>
              <a:t>Application of EU Law by Croatian Courts and Relevant Constitutional Provisions</a:t>
            </a:r>
            <a:r>
              <a:rPr lang="en-US" sz="1600" i="0" dirty="0">
                <a:latin typeface="Georgia" panose="02040502050405020303" pitchFamily="18" charset="0"/>
              </a:rPr>
              <a:t>, u: </a:t>
            </a:r>
            <a:r>
              <a:rPr lang="hr-HR" sz="1600" i="0" dirty="0">
                <a:latin typeface="Georgia" panose="02040502050405020303" pitchFamily="18" charset="0"/>
              </a:rPr>
              <a:t>Sašo Georgievski i Veronika Efremova (Ur.) </a:t>
            </a:r>
            <a:r>
              <a:rPr lang="en-US" sz="1600" i="0" dirty="0">
                <a:latin typeface="Georgia" panose="02040502050405020303" pitchFamily="18" charset="0"/>
              </a:rPr>
              <a:t>European Union Law Application by the National Courts of the EU Membership Aspirant Countries from South-East Europe (2014</a:t>
            </a:r>
            <a:r>
              <a:rPr lang="en-US" sz="1600" i="0" dirty="0" smtClean="0">
                <a:latin typeface="Georgia" panose="02040502050405020303" pitchFamily="18" charset="0"/>
              </a:rPr>
              <a:t>)</a:t>
            </a:r>
            <a:endParaRPr lang="hr-HR" sz="1600" i="0" dirty="0">
              <a:latin typeface="Georgia" panose="02040502050405020303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sz="1600" i="0" dirty="0">
                <a:latin typeface="Georgia" panose="02040502050405020303" pitchFamily="18" charset="0"/>
              </a:rPr>
              <a:t>Tamara </a:t>
            </a:r>
            <a:r>
              <a:rPr lang="en-US" sz="1600" i="0" dirty="0" err="1">
                <a:latin typeface="Georgia" panose="02040502050405020303" pitchFamily="18" charset="0"/>
              </a:rPr>
              <a:t>Ćapeta</a:t>
            </a:r>
            <a:r>
              <a:rPr lang="en-US" sz="1600" i="0" dirty="0">
                <a:latin typeface="Georgia" panose="02040502050405020303" pitchFamily="18" charset="0"/>
              </a:rPr>
              <a:t>: </a:t>
            </a:r>
            <a:r>
              <a:rPr lang="en-US" sz="1600" dirty="0" err="1">
                <a:latin typeface="Georgia" panose="02040502050405020303" pitchFamily="18" charset="0"/>
              </a:rPr>
              <a:t>Kazneni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sudovi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i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suradnja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sa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Sudom</a:t>
            </a:r>
            <a:r>
              <a:rPr lang="en-US" sz="1600" dirty="0">
                <a:latin typeface="Georgia" panose="02040502050405020303" pitchFamily="18" charset="0"/>
              </a:rPr>
              <a:t> EU-a u </a:t>
            </a:r>
            <a:r>
              <a:rPr lang="en-US" sz="1600" dirty="0" err="1">
                <a:latin typeface="Georgia" panose="02040502050405020303" pitchFamily="18" charset="0"/>
              </a:rPr>
              <a:t>prethodnom</a:t>
            </a:r>
            <a:r>
              <a:rPr lang="en-US" sz="1600" dirty="0">
                <a:latin typeface="Georgia" panose="02040502050405020303" pitchFamily="18" charset="0"/>
              </a:rPr>
              <a:t> </a:t>
            </a:r>
            <a:r>
              <a:rPr lang="en-US" sz="1600" dirty="0" err="1">
                <a:latin typeface="Georgia" panose="02040502050405020303" pitchFamily="18" charset="0"/>
              </a:rPr>
              <a:t>postupku</a:t>
            </a:r>
            <a:r>
              <a:rPr lang="en-US" sz="1600" i="0" dirty="0">
                <a:latin typeface="Georgia" panose="02040502050405020303" pitchFamily="18" charset="0"/>
              </a:rPr>
              <a:t>, </a:t>
            </a:r>
            <a:r>
              <a:rPr lang="en-US" sz="1600" i="0" dirty="0" err="1">
                <a:latin typeface="Georgia" panose="02040502050405020303" pitchFamily="18" charset="0"/>
              </a:rPr>
              <a:t>Hrvatski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ljetopis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za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kazneno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pravo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i</a:t>
            </a:r>
            <a:r>
              <a:rPr lang="en-US" sz="1600" i="0" dirty="0">
                <a:latin typeface="Georgia" panose="02040502050405020303" pitchFamily="18" charset="0"/>
              </a:rPr>
              <a:t> </a:t>
            </a:r>
            <a:r>
              <a:rPr lang="en-US" sz="1600" i="0" dirty="0" err="1">
                <a:latin typeface="Georgia" panose="02040502050405020303" pitchFamily="18" charset="0"/>
              </a:rPr>
              <a:t>praksu</a:t>
            </a:r>
            <a:r>
              <a:rPr lang="en-US" sz="1600" i="0" dirty="0">
                <a:latin typeface="Georgia" panose="02040502050405020303" pitchFamily="18" charset="0"/>
              </a:rPr>
              <a:t> (2015</a:t>
            </a:r>
            <a:r>
              <a:rPr lang="en-US" sz="1600" i="0" dirty="0" smtClean="0">
                <a:latin typeface="Georgia" panose="02040502050405020303" pitchFamily="18" charset="0"/>
              </a:rPr>
              <a:t>)</a:t>
            </a:r>
            <a:endParaRPr lang="hr-HR" sz="1600" i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5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340768"/>
            <a:ext cx="8143056" cy="44672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3000" dirty="0" smtClean="0">
                <a:latin typeface="Georgia" panose="02040502050405020303" pitchFamily="18" charset="0"/>
              </a:rPr>
              <a:t>Članak </a:t>
            </a:r>
            <a:r>
              <a:rPr lang="hr-HR" sz="3000" dirty="0">
                <a:latin typeface="Georgia" panose="02040502050405020303" pitchFamily="18" charset="0"/>
              </a:rPr>
              <a:t>69(1) </a:t>
            </a:r>
            <a:r>
              <a:rPr lang="hr-HR" sz="3000" dirty="0" smtClean="0">
                <a:latin typeface="Georgia" panose="02040502050405020303" pitchFamily="18" charset="0"/>
              </a:rPr>
              <a:t>SSP-a: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</a:rPr>
              <a:t>‘Stranke </a:t>
            </a:r>
            <a:r>
              <a:rPr lang="hr-HR" sz="2800" dirty="0">
                <a:latin typeface="Georgia" panose="02040502050405020303" pitchFamily="18" charset="0"/>
              </a:rPr>
              <a:t>pridaju važnost usklađivanju postojećeg hrvatskog zakonodavstva sa zakonodavstvom Zajednice. Hrvatska će </a:t>
            </a:r>
            <a:r>
              <a:rPr lang="hr-HR" sz="2800" i="1" dirty="0">
                <a:latin typeface="Georgia" panose="02040502050405020303" pitchFamily="18" charset="0"/>
              </a:rPr>
              <a:t>nastojati osigurati </a:t>
            </a:r>
            <a:r>
              <a:rPr lang="hr-HR" sz="2800" dirty="0">
                <a:latin typeface="Georgia" panose="02040502050405020303" pitchFamily="18" charset="0"/>
              </a:rPr>
              <a:t>postupno </a:t>
            </a:r>
            <a:r>
              <a:rPr lang="hr-HR" sz="2800" i="1" dirty="0">
                <a:latin typeface="Georgia" panose="02040502050405020303" pitchFamily="18" charset="0"/>
              </a:rPr>
              <a:t>usklađivanje</a:t>
            </a:r>
            <a:r>
              <a:rPr lang="hr-HR" sz="2800" dirty="0">
                <a:latin typeface="Georgia" panose="02040502050405020303" pitchFamily="18" charset="0"/>
              </a:rPr>
              <a:t> postojećih zakona i budućega zakonodavstva s </a:t>
            </a:r>
            <a:r>
              <a:rPr lang="hr-HR" sz="2800" i="1" dirty="0">
                <a:latin typeface="Georgia" panose="02040502050405020303" pitchFamily="18" charset="0"/>
              </a:rPr>
              <a:t>pravnom stečevinom </a:t>
            </a:r>
            <a:r>
              <a:rPr lang="hr-HR" sz="2800" i="1" dirty="0" smtClean="0">
                <a:latin typeface="Georgia" panose="02040502050405020303" pitchFamily="18" charset="0"/>
              </a:rPr>
              <a:t>[Unije] </a:t>
            </a:r>
            <a:r>
              <a:rPr lang="hr-HR" sz="2800" i="1" dirty="0">
                <a:latin typeface="Georgia" panose="02040502050405020303" pitchFamily="18" charset="0"/>
              </a:rPr>
              <a:t>(acquis</a:t>
            </a:r>
            <a:r>
              <a:rPr lang="hr-HR" sz="2800" i="1" dirty="0" smtClean="0">
                <a:latin typeface="Georgia" panose="02040502050405020303" pitchFamily="18" charset="0"/>
              </a:rPr>
              <a:t>)</a:t>
            </a:r>
            <a:r>
              <a:rPr lang="hr-HR" sz="2800" dirty="0" smtClean="0">
                <a:latin typeface="Georgia" panose="02040502050405020303" pitchFamily="18" charset="0"/>
              </a:rPr>
              <a:t>.’</a:t>
            </a:r>
            <a:endParaRPr lang="hr-HR" sz="2800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453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935" y="1700808"/>
            <a:ext cx="8143056" cy="44672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3000" dirty="0" smtClean="0">
                <a:latin typeface="Georgia" panose="02040502050405020303" pitchFamily="18" charset="0"/>
              </a:rPr>
              <a:t>Pitanja: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</a:rPr>
              <a:t>- obveza usklađivanja prava?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</a:rPr>
              <a:t>- na koga se odnosi: samo zakonodavna i izvršna vlast, ili i sudovi?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Georgia" panose="02040502050405020303" pitchFamily="18" charset="0"/>
              </a:rPr>
              <a:t>- formalna </a:t>
            </a:r>
            <a:r>
              <a:rPr lang="hr-HR" sz="2800" dirty="0">
                <a:latin typeface="Georgia" panose="02040502050405020303" pitchFamily="18" charset="0"/>
              </a:rPr>
              <a:t>(</a:t>
            </a:r>
            <a:r>
              <a:rPr lang="hr-HR" sz="2800" i="1" dirty="0" smtClean="0">
                <a:latin typeface="Georgia" panose="02040502050405020303" pitchFamily="18" charset="0"/>
              </a:rPr>
              <a:t>tekstualna</a:t>
            </a:r>
            <a:r>
              <a:rPr lang="hr-HR" sz="2800" dirty="0" smtClean="0">
                <a:latin typeface="Georgia" panose="02040502050405020303" pitchFamily="18" charset="0"/>
              </a:rPr>
              <a:t>) v. stvarna </a:t>
            </a:r>
            <a:r>
              <a:rPr lang="hr-HR" sz="2800" dirty="0">
                <a:latin typeface="Georgia" panose="02040502050405020303" pitchFamily="18" charset="0"/>
              </a:rPr>
              <a:t>(</a:t>
            </a:r>
            <a:r>
              <a:rPr lang="hr-HR" sz="2800" i="1" dirty="0" smtClean="0">
                <a:latin typeface="Georgia" panose="02040502050405020303" pitchFamily="18" charset="0"/>
              </a:rPr>
              <a:t>semantička</a:t>
            </a:r>
            <a:r>
              <a:rPr lang="hr-HR" sz="2800" dirty="0" smtClean="0">
                <a:latin typeface="Georgia" panose="02040502050405020303" pitchFamily="18" charset="0"/>
              </a:rPr>
              <a:t>) harmonizacija?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08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556792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000" dirty="0">
                <a:latin typeface="Georgia" panose="02040502050405020303" pitchFamily="18" charset="0"/>
              </a:rPr>
              <a:t>Hrvatska </a:t>
            </a:r>
            <a:r>
              <a:rPr lang="hr-HR" sz="3000" dirty="0" smtClean="0">
                <a:latin typeface="Georgia" panose="02040502050405020303" pitchFamily="18" charset="0"/>
              </a:rPr>
              <a:t>kao monistička država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Članak 141 Ustava: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11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„Međunarodni </a:t>
            </a:r>
            <a:r>
              <a:rPr lang="hr-HR" sz="2800" dirty="0">
                <a:latin typeface="Georgia" panose="02040502050405020303" pitchFamily="18" charset="0"/>
              </a:rPr>
              <a:t>ugovori koji su sklopljeni i potvrđeni u skladu s Ustavom i objavljeni, a koji su na snazi, čine </a:t>
            </a:r>
            <a:r>
              <a:rPr lang="hr-HR" sz="2800" i="1" dirty="0">
                <a:latin typeface="Georgia" panose="02040502050405020303" pitchFamily="18" charset="0"/>
              </a:rPr>
              <a:t>dio unutarnjega pravnog poretka </a:t>
            </a:r>
            <a:r>
              <a:rPr lang="hr-HR" sz="2800" dirty="0">
                <a:latin typeface="Georgia" panose="02040502050405020303" pitchFamily="18" charset="0"/>
              </a:rPr>
              <a:t>Republike Hrvatske, a </a:t>
            </a:r>
            <a:r>
              <a:rPr lang="hr-HR" sz="2800" i="1" dirty="0">
                <a:latin typeface="Georgia" panose="02040502050405020303" pitchFamily="18" charset="0"/>
              </a:rPr>
              <a:t>po pravnoj su snazi iznad zakona</a:t>
            </a:r>
            <a:r>
              <a:rPr lang="hr-HR" sz="2800" dirty="0" smtClean="0">
                <a:latin typeface="Georgia" panose="02040502050405020303" pitchFamily="18" charset="0"/>
              </a:rPr>
              <a:t>.”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7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916832"/>
            <a:ext cx="8143056" cy="4467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000" dirty="0" smtClean="0">
                <a:latin typeface="Georgia" panose="02040502050405020303" pitchFamily="18" charset="0"/>
              </a:rPr>
              <a:t>Izravna primjena međunarodnog prava</a:t>
            </a: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u="sng" dirty="0" smtClean="0">
                <a:latin typeface="Georgia" panose="02040502050405020303" pitchFamily="18" charset="0"/>
              </a:rPr>
              <a:t>Vrhovni sud</a:t>
            </a:r>
          </a:p>
          <a:p>
            <a:pPr marL="0" indent="0">
              <a:buNone/>
            </a:pPr>
            <a:endParaRPr lang="hr-HR" sz="1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i="1" dirty="0" smtClean="0">
                <a:latin typeface="Georgia" panose="02040502050405020303" pitchFamily="18" charset="0"/>
              </a:rPr>
              <a:t>VSRH </a:t>
            </a:r>
            <a:r>
              <a:rPr lang="hr-HR" sz="2800" i="1" dirty="0">
                <a:latin typeface="Georgia" panose="02040502050405020303" pitchFamily="18" charset="0"/>
              </a:rPr>
              <a:t>II Rev </a:t>
            </a:r>
            <a:r>
              <a:rPr lang="hr-HR" sz="2800" i="1" dirty="0" smtClean="0">
                <a:latin typeface="Georgia" panose="02040502050405020303" pitchFamily="18" charset="0"/>
              </a:rPr>
              <a:t>61/99-2</a:t>
            </a:r>
            <a:r>
              <a:rPr lang="hr-HR" sz="2800" dirty="0" smtClean="0">
                <a:latin typeface="Georgia" panose="02040502050405020303" pitchFamily="18" charset="0"/>
              </a:rPr>
              <a:t>: UN konvencija </a:t>
            </a:r>
            <a:r>
              <a:rPr lang="hr-HR" sz="2800" dirty="0">
                <a:latin typeface="Georgia" panose="02040502050405020303" pitchFamily="18" charset="0"/>
              </a:rPr>
              <a:t>o međunarodnoj trgovini </a:t>
            </a:r>
            <a:r>
              <a:rPr lang="hr-HR" sz="2800" dirty="0" smtClean="0">
                <a:latin typeface="Georgia" panose="02040502050405020303" pitchFamily="18" charset="0"/>
              </a:rPr>
              <a:t>roba</a:t>
            </a:r>
          </a:p>
          <a:p>
            <a:pPr marL="0" indent="0">
              <a:buNone/>
            </a:pPr>
            <a:r>
              <a:rPr lang="hr-HR" sz="2800" i="1" dirty="0">
                <a:latin typeface="Georgia" panose="02040502050405020303" pitchFamily="18" charset="0"/>
              </a:rPr>
              <a:t>VSRH Gzz </a:t>
            </a:r>
            <a:r>
              <a:rPr lang="hr-HR" sz="2800" i="1" dirty="0" smtClean="0">
                <a:latin typeface="Georgia" panose="02040502050405020303" pitchFamily="18" charset="0"/>
              </a:rPr>
              <a:t>8/1992-2</a:t>
            </a:r>
            <a:r>
              <a:rPr lang="hr-HR" sz="2800" dirty="0" smtClean="0">
                <a:latin typeface="Georgia" panose="02040502050405020303" pitchFamily="18" charset="0"/>
              </a:rPr>
              <a:t>: UN konvencija </a:t>
            </a:r>
            <a:r>
              <a:rPr lang="hr-HR" sz="2800" dirty="0">
                <a:latin typeface="Georgia" panose="02040502050405020303" pitchFamily="18" charset="0"/>
              </a:rPr>
              <a:t>o pravu </a:t>
            </a:r>
            <a:r>
              <a:rPr lang="hr-HR" sz="2800" dirty="0" smtClean="0">
                <a:latin typeface="Georgia" panose="02040502050405020303" pitchFamily="18" charset="0"/>
              </a:rPr>
              <a:t>mora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14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143056" cy="44672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3100" dirty="0" smtClean="0">
                <a:latin typeface="Georgia" panose="02040502050405020303" pitchFamily="18" charset="0"/>
              </a:rPr>
              <a:t>Primjena međunarodnih ugovora </a:t>
            </a:r>
            <a:r>
              <a:rPr lang="hr-HR" sz="3100" dirty="0">
                <a:latin typeface="Georgia" panose="02040502050405020303" pitchFamily="18" charset="0"/>
              </a:rPr>
              <a:t>u interpretativne </a:t>
            </a:r>
            <a:r>
              <a:rPr lang="hr-HR" sz="3100" dirty="0" smtClean="0">
                <a:latin typeface="Georgia" panose="02040502050405020303" pitchFamily="18" charset="0"/>
              </a:rPr>
              <a:t>svrhe</a:t>
            </a:r>
          </a:p>
          <a:p>
            <a:pPr marL="0" indent="0">
              <a:buNone/>
            </a:pPr>
            <a:endParaRPr lang="hr-HR" sz="4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u="sng" dirty="0" smtClean="0">
                <a:latin typeface="Georgia" panose="02040502050405020303" pitchFamily="18" charset="0"/>
              </a:rPr>
              <a:t>Vrhovni </a:t>
            </a:r>
            <a:r>
              <a:rPr lang="hr-HR" sz="2800" u="sng" dirty="0">
                <a:latin typeface="Georgia" panose="02040502050405020303" pitchFamily="18" charset="0"/>
              </a:rPr>
              <a:t>sud </a:t>
            </a:r>
            <a:endParaRPr lang="hr-HR" sz="2800" u="sng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i="1" dirty="0" smtClean="0">
                <a:latin typeface="Georgia" panose="02040502050405020303" pitchFamily="18" charset="0"/>
              </a:rPr>
              <a:t>VSRH Rev-3928/1994-2</a:t>
            </a:r>
            <a:r>
              <a:rPr lang="hr-HR" sz="2800" dirty="0" smtClean="0">
                <a:latin typeface="Georgia" panose="02040502050405020303" pitchFamily="18" charset="0"/>
              </a:rPr>
              <a:t>: interpretacija Zakona </a:t>
            </a:r>
            <a:r>
              <a:rPr lang="hr-HR" sz="2800" dirty="0">
                <a:latin typeface="Georgia" panose="02040502050405020303" pitchFamily="18" charset="0"/>
              </a:rPr>
              <a:t>o radu u svjetlu Konvencije br. 131 Međunarodne </a:t>
            </a:r>
            <a:r>
              <a:rPr lang="hr-HR" sz="2800" dirty="0" smtClean="0">
                <a:latin typeface="Georgia" panose="02040502050405020303" pitchFamily="18" charset="0"/>
              </a:rPr>
              <a:t>organizacije rada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hr-HR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u="sng" dirty="0" smtClean="0">
                <a:latin typeface="Georgia" panose="02040502050405020303" pitchFamily="18" charset="0"/>
              </a:rPr>
              <a:t>Ustavni sud</a:t>
            </a:r>
          </a:p>
          <a:p>
            <a:pPr marL="0" indent="0">
              <a:buNone/>
            </a:pPr>
            <a:endParaRPr lang="hr-HR" sz="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- interpretacija zakona u svjetlu odredbi </a:t>
            </a:r>
            <a:r>
              <a:rPr lang="hr-HR" sz="2800" dirty="0">
                <a:latin typeface="Georgia" panose="02040502050405020303" pitchFamily="18" charset="0"/>
              </a:rPr>
              <a:t>EKLJP </a:t>
            </a:r>
            <a:r>
              <a:rPr lang="hr-HR" sz="2800" dirty="0" smtClean="0">
                <a:latin typeface="Georgia" panose="02040502050405020303" pitchFamily="18" charset="0"/>
              </a:rPr>
              <a:t>i prakse ESLJP</a:t>
            </a:r>
            <a:endParaRPr lang="hr-HR" sz="28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2800" dirty="0" smtClean="0">
                <a:latin typeface="Georgia" panose="02040502050405020303" pitchFamily="18" charset="0"/>
              </a:rPr>
              <a:t>„Neusklađenost nacionalnog zakona </a:t>
            </a:r>
            <a:r>
              <a:rPr lang="hr-HR" sz="2800" dirty="0">
                <a:latin typeface="Georgia" panose="02040502050405020303" pitchFamily="18" charset="0"/>
              </a:rPr>
              <a:t>sa međunarodnim ugovorom predstavlja </a:t>
            </a:r>
            <a:r>
              <a:rPr lang="hr-HR" sz="2800" i="1" dirty="0">
                <a:latin typeface="Georgia" panose="02040502050405020303" pitchFamily="18" charset="0"/>
              </a:rPr>
              <a:t>povredu Ustava </a:t>
            </a:r>
            <a:r>
              <a:rPr lang="hr-HR" sz="2800" dirty="0">
                <a:latin typeface="Georgia" panose="02040502050405020303" pitchFamily="18" charset="0"/>
              </a:rPr>
              <a:t>i ustavnog načela vladavine prava</a:t>
            </a:r>
            <a:r>
              <a:rPr lang="hr-HR" sz="2800" dirty="0" smtClean="0">
                <a:latin typeface="Georgia" panose="02040502050405020303" pitchFamily="18" charset="0"/>
              </a:rPr>
              <a:t>.”</a:t>
            </a:r>
            <a:endParaRPr lang="hr-HR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10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100" i="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6346</TotalTime>
  <Words>2978</Words>
  <Application>Microsoft Office PowerPoint</Application>
  <PresentationFormat>On-screen Show (4:3)</PresentationFormat>
  <Paragraphs>318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PowerPoint Presentation</vt:lpstr>
      <vt:lpstr>PowerPoint Presentation</vt:lpstr>
      <vt:lpstr>PowerPoint Presentation</vt:lpstr>
      <vt:lpstr>1. Pretpristupno razdoblje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Pripreme za članstvo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Nakon članstva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Zaključci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Europsko pravo i terminologija</dc:title>
  <dc:creator>Iris Goldner Lang</dc:creator>
  <cp:lastModifiedBy>CEST RS</cp:lastModifiedBy>
  <cp:revision>763</cp:revision>
  <cp:lastPrinted>2003-03-01T09:54:47Z</cp:lastPrinted>
  <dcterms:created xsi:type="dcterms:W3CDTF">2002-05-06T20:24:16Z</dcterms:created>
  <dcterms:modified xsi:type="dcterms:W3CDTF">2017-09-04T11:50:32Z</dcterms:modified>
</cp:coreProperties>
</file>