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28"/>
  </p:notesMasterIdLst>
  <p:sldIdLst>
    <p:sldId id="257" r:id="rId5"/>
    <p:sldId id="262" r:id="rId6"/>
    <p:sldId id="263" r:id="rId7"/>
    <p:sldId id="264" r:id="rId8"/>
    <p:sldId id="265" r:id="rId9"/>
    <p:sldId id="591" r:id="rId10"/>
    <p:sldId id="594" r:id="rId11"/>
    <p:sldId id="595" r:id="rId12"/>
    <p:sldId id="266" r:id="rId13"/>
    <p:sldId id="275" r:id="rId14"/>
    <p:sldId id="276" r:id="rId15"/>
    <p:sldId id="277" r:id="rId16"/>
    <p:sldId id="278" r:id="rId17"/>
    <p:sldId id="434" r:id="rId18"/>
    <p:sldId id="435" r:id="rId19"/>
    <p:sldId id="292" r:id="rId20"/>
    <p:sldId id="290" r:id="rId21"/>
    <p:sldId id="291" r:id="rId22"/>
    <p:sldId id="280" r:id="rId23"/>
    <p:sldId id="281" r:id="rId24"/>
    <p:sldId id="282" r:id="rId25"/>
    <p:sldId id="437" r:id="rId26"/>
    <p:sldId id="283" r:id="rId27"/>
    <p:sldId id="284" r:id="rId28"/>
    <p:sldId id="285" r:id="rId29"/>
    <p:sldId id="294" r:id="rId30"/>
    <p:sldId id="295" r:id="rId31"/>
    <p:sldId id="296" r:id="rId32"/>
    <p:sldId id="299" r:id="rId33"/>
    <p:sldId id="300" r:id="rId34"/>
    <p:sldId id="301" r:id="rId35"/>
    <p:sldId id="298" r:id="rId36"/>
    <p:sldId id="438" r:id="rId37"/>
    <p:sldId id="439" r:id="rId38"/>
    <p:sldId id="287" r:id="rId39"/>
    <p:sldId id="440" r:id="rId40"/>
    <p:sldId id="441" r:id="rId41"/>
    <p:sldId id="286" r:id="rId42"/>
    <p:sldId id="302" r:id="rId43"/>
    <p:sldId id="303" r:id="rId44"/>
    <p:sldId id="304" r:id="rId45"/>
    <p:sldId id="305" r:id="rId46"/>
    <p:sldId id="569" r:id="rId47"/>
    <p:sldId id="570" r:id="rId48"/>
    <p:sldId id="568" r:id="rId49"/>
    <p:sldId id="288" r:id="rId50"/>
    <p:sldId id="289" r:id="rId51"/>
    <p:sldId id="273" r:id="rId52"/>
    <p:sldId id="274" r:id="rId53"/>
    <p:sldId id="428" r:id="rId54"/>
    <p:sldId id="442" r:id="rId55"/>
    <p:sldId id="270" r:id="rId56"/>
    <p:sldId id="306" r:id="rId57"/>
    <p:sldId id="313" r:id="rId58"/>
    <p:sldId id="314" r:id="rId59"/>
    <p:sldId id="315" r:id="rId60"/>
    <p:sldId id="318" r:id="rId61"/>
    <p:sldId id="307" r:id="rId62"/>
    <p:sldId id="319" r:id="rId63"/>
    <p:sldId id="320" r:id="rId64"/>
    <p:sldId id="321" r:id="rId65"/>
    <p:sldId id="555" r:id="rId66"/>
    <p:sldId id="556" r:id="rId67"/>
    <p:sldId id="557" r:id="rId68"/>
    <p:sldId id="558" r:id="rId69"/>
    <p:sldId id="559" r:id="rId70"/>
    <p:sldId id="560" r:id="rId71"/>
    <p:sldId id="561" r:id="rId72"/>
    <p:sldId id="562" r:id="rId73"/>
    <p:sldId id="563" r:id="rId74"/>
    <p:sldId id="564" r:id="rId75"/>
    <p:sldId id="565" r:id="rId76"/>
    <p:sldId id="566" r:id="rId77"/>
    <p:sldId id="571" r:id="rId78"/>
    <p:sldId id="567" r:id="rId79"/>
    <p:sldId id="322" r:id="rId80"/>
    <p:sldId id="572" r:id="rId81"/>
    <p:sldId id="573" r:id="rId82"/>
    <p:sldId id="574" r:id="rId83"/>
    <p:sldId id="575" r:id="rId84"/>
    <p:sldId id="576" r:id="rId85"/>
    <p:sldId id="577" r:id="rId86"/>
    <p:sldId id="578" r:id="rId87"/>
    <p:sldId id="579" r:id="rId88"/>
    <p:sldId id="580" r:id="rId89"/>
    <p:sldId id="581" r:id="rId90"/>
    <p:sldId id="582" r:id="rId91"/>
    <p:sldId id="583" r:id="rId92"/>
    <p:sldId id="584" r:id="rId93"/>
    <p:sldId id="585" r:id="rId94"/>
    <p:sldId id="586" r:id="rId95"/>
    <p:sldId id="587" r:id="rId96"/>
    <p:sldId id="588" r:id="rId97"/>
    <p:sldId id="589" r:id="rId98"/>
    <p:sldId id="325" r:id="rId99"/>
    <p:sldId id="310" r:id="rId100"/>
    <p:sldId id="326" r:id="rId101"/>
    <p:sldId id="427" r:id="rId102"/>
    <p:sldId id="426" r:id="rId103"/>
    <p:sldId id="327" r:id="rId104"/>
    <p:sldId id="344" r:id="rId105"/>
    <p:sldId id="345" r:id="rId106"/>
    <p:sldId id="346" r:id="rId107"/>
    <p:sldId id="347" r:id="rId108"/>
    <p:sldId id="429" r:id="rId109"/>
    <p:sldId id="430" r:id="rId110"/>
    <p:sldId id="431" r:id="rId111"/>
    <p:sldId id="432" r:id="rId112"/>
    <p:sldId id="433" r:id="rId113"/>
    <p:sldId id="338" r:id="rId114"/>
    <p:sldId id="339" r:id="rId115"/>
    <p:sldId id="350" r:id="rId116"/>
    <p:sldId id="349" r:id="rId117"/>
    <p:sldId id="340" r:id="rId118"/>
    <p:sldId id="351" r:id="rId119"/>
    <p:sldId id="352" r:id="rId120"/>
    <p:sldId id="353" r:id="rId121"/>
    <p:sldId id="341" r:id="rId122"/>
    <p:sldId id="342" r:id="rId123"/>
    <p:sldId id="343" r:id="rId124"/>
    <p:sldId id="328" r:id="rId125"/>
    <p:sldId id="592" r:id="rId126"/>
    <p:sldId id="593" r:id="rId1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p:scale>
          <a:sx n="125" d="100"/>
          <a:sy n="125" d="100"/>
        </p:scale>
        <p:origin x="174" y="-24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3058E-25F2-5F42-BDAA-78B58C4C6BB1}" type="datetimeFigureOut">
              <a:rPr lang="en-US" smtClean="0"/>
              <a:pPr/>
              <a:t>2/13/2017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305D4-64B7-9B46-A3C9-BBB5E8E6DDB3}" type="slidenum">
              <a:rPr lang="en-US" smtClean="0"/>
              <a:pPr/>
              <a:t>‹#›</a:t>
            </a:fld>
            <a:endParaRPr lang="en-US"/>
          </a:p>
        </p:txBody>
      </p:sp>
    </p:spTree>
    <p:extLst>
      <p:ext uri="{BB962C8B-B14F-4D97-AF65-F5344CB8AC3E}">
        <p14:creationId xmlns="" xmlns:p14="http://schemas.microsoft.com/office/powerpoint/2010/main" val="869297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b="1" dirty="0" smtClean="0"/>
              <a:t>Ulaz podrazumeva prenošenje podataka iz spoljašnjeg sveta ka računaru (procesoru).</a:t>
            </a:r>
            <a:endParaRPr lang="en-US" b="1" dirty="0" smtClean="0"/>
          </a:p>
          <a:p>
            <a:endParaRPr lang="sr-Latn-CS" b="1" dirty="0" smtClean="0"/>
          </a:p>
          <a:p>
            <a:r>
              <a:rPr lang="sr-Latn-CS" b="1" dirty="0" smtClean="0"/>
              <a:t>Kompjuter obrađuje podatke izvršavajući nad njima aritmetičke i logičke operacije.</a:t>
            </a:r>
            <a:endParaRPr lang="en-US" b="1" dirty="0" smtClean="0"/>
          </a:p>
          <a:p>
            <a:endParaRPr lang="sr-Latn-CS" b="1" dirty="0" smtClean="0"/>
          </a:p>
          <a:p>
            <a:r>
              <a:rPr lang="sr-Latn-CS" b="1" dirty="0" smtClean="0"/>
              <a:t>Izlaz predstavlja povratnu informaciju iz kompjutera u pogodnom obliku : slika, zvuk, tekst.</a:t>
            </a:r>
          </a:p>
          <a:p>
            <a:pPr marL="533400" indent="-533400">
              <a:lnSpc>
                <a:spcPct val="90000"/>
              </a:lnSpc>
              <a:buFontTx/>
              <a:buAutoNum type="arabicPeriod"/>
            </a:pPr>
            <a:r>
              <a:rPr lang="sr-Latn-CS" sz="2400" b="1" dirty="0" smtClean="0"/>
              <a:t>Ulazni uređaji:</a:t>
            </a:r>
            <a:endParaRPr lang="en-US" sz="2400" b="1" dirty="0" smtClean="0"/>
          </a:p>
          <a:p>
            <a:pPr marL="914400" lvl="1" indent="-457200">
              <a:lnSpc>
                <a:spcPct val="90000"/>
              </a:lnSpc>
            </a:pPr>
            <a:r>
              <a:rPr lang="en-US" sz="2000" dirty="0" err="1" smtClean="0"/>
              <a:t>Tastatura</a:t>
            </a:r>
            <a:endParaRPr lang="en-US" sz="2000" dirty="0" smtClean="0"/>
          </a:p>
          <a:p>
            <a:pPr marL="914400" lvl="1" indent="-457200">
              <a:lnSpc>
                <a:spcPct val="90000"/>
              </a:lnSpc>
            </a:pPr>
            <a:r>
              <a:rPr lang="en-US" sz="2000" dirty="0" err="1" smtClean="0"/>
              <a:t>Mi</a:t>
            </a:r>
            <a:r>
              <a:rPr lang="sr-Latn-CS" sz="2000" dirty="0" smtClean="0"/>
              <a:t>š</a:t>
            </a:r>
          </a:p>
          <a:p>
            <a:pPr marL="914400" lvl="1" indent="-457200">
              <a:lnSpc>
                <a:spcPct val="90000"/>
              </a:lnSpc>
            </a:pPr>
            <a:r>
              <a:rPr lang="sr-Latn-CS" sz="2000" dirty="0" smtClean="0"/>
              <a:t>Skener</a:t>
            </a:r>
          </a:p>
          <a:p>
            <a:pPr marL="914400" lvl="1" indent="-457200">
              <a:lnSpc>
                <a:spcPct val="90000"/>
              </a:lnSpc>
            </a:pPr>
            <a:r>
              <a:rPr lang="sr-Latn-CS" sz="2000" dirty="0" smtClean="0"/>
              <a:t>Mikrofon</a:t>
            </a:r>
          </a:p>
          <a:p>
            <a:pPr marL="914400" lvl="1" indent="-457200">
              <a:lnSpc>
                <a:spcPct val="90000"/>
              </a:lnSpc>
            </a:pPr>
            <a:r>
              <a:rPr lang="sr-Latn-CS" sz="2000" dirty="0" smtClean="0"/>
              <a:t>CD-ROM</a:t>
            </a:r>
            <a:endParaRPr lang="en-US" sz="2000" dirty="0" smtClean="0"/>
          </a:p>
          <a:p>
            <a:pPr marL="533400" indent="-533400">
              <a:buFontTx/>
              <a:buNone/>
            </a:pPr>
            <a:r>
              <a:rPr lang="sr-Latn-CS" sz="2400" b="1" dirty="0" smtClean="0"/>
              <a:t>. </a:t>
            </a:r>
          </a:p>
          <a:p>
            <a:pPr marL="533400" indent="-533400">
              <a:buFontTx/>
              <a:buNone/>
            </a:pPr>
            <a:r>
              <a:rPr lang="en-US" sz="2400" b="1" dirty="0" err="1" smtClean="0"/>
              <a:t>Ul</a:t>
            </a:r>
            <a:r>
              <a:rPr lang="sr-Latn-CS" sz="2400" b="1" dirty="0" smtClean="0"/>
              <a:t>az</a:t>
            </a:r>
            <a:r>
              <a:rPr lang="en-US" sz="2400" b="1" dirty="0" smtClean="0"/>
              <a:t>-</a:t>
            </a:r>
            <a:r>
              <a:rPr lang="en-US" sz="2400" b="1" dirty="0" err="1" smtClean="0"/>
              <a:t>izlaz</a:t>
            </a:r>
            <a:endParaRPr lang="sr-Latn-CS" sz="2400" b="1" dirty="0" smtClean="0"/>
          </a:p>
          <a:p>
            <a:pPr marL="914400" lvl="1" indent="-457200"/>
            <a:r>
              <a:rPr lang="sr-Latn-CS" sz="2000" dirty="0" smtClean="0"/>
              <a:t>Hard disk</a:t>
            </a:r>
          </a:p>
          <a:p>
            <a:pPr marL="914400" lvl="1" indent="-457200"/>
            <a:r>
              <a:rPr lang="sr-Latn-CS" sz="2000" dirty="0" smtClean="0"/>
              <a:t>Floppy</a:t>
            </a:r>
          </a:p>
          <a:p>
            <a:pPr marL="914400" lvl="1" indent="-457200"/>
            <a:r>
              <a:rPr lang="sr-Latn-CS" sz="2000" dirty="0" smtClean="0"/>
              <a:t>Modem</a:t>
            </a:r>
          </a:p>
          <a:p>
            <a:pPr marL="914400" lvl="1" indent="-457200"/>
            <a:r>
              <a:rPr lang="sr-Latn-CS" sz="2000" dirty="0" smtClean="0"/>
              <a:t>Mrežna kartica</a:t>
            </a:r>
          </a:p>
          <a:p>
            <a:pPr marL="914400" lvl="1" indent="-457200"/>
            <a:r>
              <a:rPr lang="sr-Latn-CS" sz="2000" dirty="0" smtClean="0"/>
              <a:t>CD RW</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5B3305D4-64B7-9B46-A3C9-BBB5E8E6DDB3}" type="slidenum">
              <a:rPr lang="en-US" smtClean="0"/>
              <a:pPr/>
              <a:t>15</a:t>
            </a:fld>
            <a:endParaRPr lang="en-US"/>
          </a:p>
        </p:txBody>
      </p:sp>
    </p:spTree>
    <p:extLst>
      <p:ext uri="{BB962C8B-B14F-4D97-AF65-F5344CB8AC3E}">
        <p14:creationId xmlns="" xmlns:p14="http://schemas.microsoft.com/office/powerpoint/2010/main" val="1704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936625" y="284163"/>
            <a:ext cx="4984750" cy="2805112"/>
          </a:xfrm>
        </p:spPr>
      </p:sp>
      <p:sp>
        <p:nvSpPr>
          <p:cNvPr id="6451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a:lstStyle/>
          <a:p>
            <a:pPr algn="just"/>
            <a:r>
              <a:rPr lang="en-US" altLang="x-none" b="1" dirty="0" err="1" smtClean="0"/>
              <a:t>Rastući</a:t>
            </a:r>
            <a:r>
              <a:rPr lang="en-US" altLang="x-none" b="1" dirty="0" smtClean="0"/>
              <a:t> </a:t>
            </a:r>
            <a:r>
              <a:rPr lang="en-US" altLang="x-none" b="1" dirty="0" err="1" smtClean="0"/>
              <a:t>položaj</a:t>
            </a:r>
            <a:r>
              <a:rPr lang="en-US" altLang="x-none" b="1" dirty="0" smtClean="0"/>
              <a:t> </a:t>
            </a:r>
            <a:r>
              <a:rPr lang="en-US" altLang="x-none" b="1" dirty="0" err="1" smtClean="0"/>
              <a:t>kriminalaca</a:t>
            </a:r>
            <a:r>
              <a:rPr lang="en-US" altLang="x-none" b="1" dirty="0" smtClean="0"/>
              <a:t>. </a:t>
            </a:r>
            <a:r>
              <a:rPr lang="en-US" altLang="x-none" dirty="0" err="1" smtClean="0"/>
              <a:t>Prag</a:t>
            </a:r>
            <a:r>
              <a:rPr lang="en-US" altLang="x-none" dirty="0" smtClean="0"/>
              <a:t> </a:t>
            </a:r>
            <a:r>
              <a:rPr lang="en-US" altLang="x-none" dirty="0" err="1" smtClean="0"/>
              <a:t>za</a:t>
            </a:r>
            <a:r>
              <a:rPr lang="en-US" altLang="x-none" dirty="0" smtClean="0"/>
              <a:t> </a:t>
            </a:r>
            <a:r>
              <a:rPr lang="en-US" altLang="x-none" dirty="0" err="1" smtClean="0"/>
              <a:t>ulazak</a:t>
            </a:r>
            <a:r>
              <a:rPr lang="en-US" altLang="x-none" dirty="0" smtClean="0"/>
              <a:t> u </a:t>
            </a:r>
            <a:r>
              <a:rPr lang="en-US" altLang="x-none" dirty="0" err="1" smtClean="0"/>
              <a:t>posao</a:t>
            </a:r>
            <a:r>
              <a:rPr lang="en-US" altLang="x-none" dirty="0" smtClean="0"/>
              <a:t> </a:t>
            </a:r>
            <a:r>
              <a:rPr lang="en-US" altLang="x-none" dirty="0" err="1" smtClean="0"/>
              <a:t>sajber</a:t>
            </a:r>
            <a:r>
              <a:rPr lang="en-US" altLang="x-none" dirty="0" smtClean="0"/>
              <a:t> </a:t>
            </a:r>
            <a:r>
              <a:rPr lang="en-US" altLang="x-none" dirty="0" err="1" smtClean="0"/>
              <a:t>kriminala</a:t>
            </a:r>
            <a:r>
              <a:rPr lang="en-US" altLang="x-none" dirty="0" smtClean="0"/>
              <a:t> </a:t>
            </a:r>
            <a:r>
              <a:rPr lang="en-US" altLang="x-none" dirty="0" err="1" smtClean="0"/>
              <a:t>postaje</a:t>
            </a:r>
            <a:r>
              <a:rPr lang="en-US" altLang="x-none" dirty="0" smtClean="0"/>
              <a:t> </a:t>
            </a:r>
            <a:r>
              <a:rPr lang="en-US" altLang="x-none" dirty="0" err="1" smtClean="0"/>
              <a:t>veoma</a:t>
            </a:r>
            <a:r>
              <a:rPr lang="en-US" altLang="x-none" dirty="0" smtClean="0"/>
              <a:t> </a:t>
            </a:r>
            <a:r>
              <a:rPr lang="en-US" altLang="x-none" dirty="0" err="1" smtClean="0"/>
              <a:t>nizak</a:t>
            </a:r>
            <a:r>
              <a:rPr lang="en-US" altLang="x-none" dirty="0" smtClean="0"/>
              <a:t>. </a:t>
            </a:r>
            <a:r>
              <a:rPr lang="en-US" altLang="x-none" dirty="0" err="1" smtClean="0"/>
              <a:t>Već</a:t>
            </a:r>
            <a:r>
              <a:rPr lang="en-US" altLang="x-none" dirty="0" smtClean="0"/>
              <a:t> </a:t>
            </a:r>
            <a:r>
              <a:rPr lang="en-US" altLang="x-none" dirty="0" err="1" smtClean="0"/>
              <a:t>sada</a:t>
            </a:r>
            <a:r>
              <a:rPr lang="en-US" altLang="x-none" dirty="0" smtClean="0"/>
              <a:t> se </a:t>
            </a:r>
            <a:r>
              <a:rPr lang="en-US" altLang="x-none" dirty="0" err="1" smtClean="0"/>
              <a:t>razvila</a:t>
            </a:r>
            <a:r>
              <a:rPr lang="en-US" altLang="x-none" dirty="0" smtClean="0"/>
              <a:t> </a:t>
            </a:r>
            <a:r>
              <a:rPr lang="en-US" altLang="x-none" dirty="0" err="1" smtClean="0"/>
              <a:t>kompletna</a:t>
            </a:r>
            <a:r>
              <a:rPr lang="en-US" altLang="x-none" dirty="0" smtClean="0"/>
              <a:t> </a:t>
            </a:r>
            <a:r>
              <a:rPr lang="en-US" altLang="x-none" dirty="0" err="1" smtClean="0"/>
              <a:t>podzemna</a:t>
            </a:r>
            <a:r>
              <a:rPr lang="en-US" altLang="x-none" dirty="0" smtClean="0"/>
              <a:t> </a:t>
            </a:r>
            <a:r>
              <a:rPr lang="en-US" altLang="x-none" dirty="0" err="1" smtClean="0"/>
              <a:t>ekonomija</a:t>
            </a:r>
            <a:r>
              <a:rPr lang="en-US" altLang="x-none" dirty="0" smtClean="0"/>
              <a:t>, </a:t>
            </a:r>
            <a:r>
              <a:rPr lang="en-US" altLang="x-none" dirty="0" err="1" smtClean="0"/>
              <a:t>gde</a:t>
            </a:r>
            <a:r>
              <a:rPr lang="en-US" altLang="x-none" dirty="0" smtClean="0"/>
              <a:t> se </a:t>
            </a:r>
            <a:r>
              <a:rPr lang="en-US" altLang="x-none" dirty="0" err="1" smtClean="0"/>
              <a:t>trguje</a:t>
            </a:r>
            <a:r>
              <a:rPr lang="en-US" altLang="x-none" dirty="0" smtClean="0"/>
              <a:t> </a:t>
            </a:r>
            <a:r>
              <a:rPr lang="en-US" altLang="x-none" dirty="0" err="1" smtClean="0"/>
              <a:t>svim</a:t>
            </a:r>
            <a:r>
              <a:rPr lang="en-US" altLang="x-none" dirty="0" smtClean="0"/>
              <a:t> </a:t>
            </a:r>
            <a:r>
              <a:rPr lang="en-US" altLang="x-none" dirty="0" err="1" smtClean="0"/>
              <a:t>vrstama</a:t>
            </a:r>
            <a:r>
              <a:rPr lang="en-US" altLang="x-none" dirty="0" smtClean="0"/>
              <a:t> </a:t>
            </a:r>
            <a:r>
              <a:rPr lang="en-US" altLang="x-none" dirty="0" err="1" smtClean="0"/>
              <a:t>kriminalnih</a:t>
            </a:r>
            <a:r>
              <a:rPr lang="en-US" altLang="x-none" dirty="0" smtClean="0"/>
              <a:t> </a:t>
            </a:r>
            <a:r>
              <a:rPr lang="en-US" altLang="x-none" dirty="0" err="1" smtClean="0"/>
              <a:t>proizvoda</a:t>
            </a:r>
            <a:r>
              <a:rPr lang="en-US" altLang="x-none" dirty="0" smtClean="0"/>
              <a:t> </a:t>
            </a:r>
            <a:r>
              <a:rPr lang="en-US" altLang="x-none" dirty="0" err="1" smtClean="0"/>
              <a:t>i</a:t>
            </a:r>
            <a:r>
              <a:rPr lang="en-US" altLang="x-none" dirty="0" smtClean="0"/>
              <a:t> </a:t>
            </a:r>
            <a:r>
              <a:rPr lang="en-US" altLang="x-none" dirty="0" err="1" smtClean="0"/>
              <a:t>usluga</a:t>
            </a:r>
            <a:r>
              <a:rPr lang="en-US" altLang="x-none" dirty="0" smtClean="0"/>
              <a:t>, </a:t>
            </a:r>
            <a:r>
              <a:rPr lang="en-US" altLang="x-none" dirty="0" err="1" smtClean="0"/>
              <a:t>uključujući</a:t>
            </a:r>
            <a:r>
              <a:rPr lang="en-US" altLang="x-none" dirty="0" smtClean="0"/>
              <a:t> </a:t>
            </a:r>
            <a:r>
              <a:rPr lang="en-US" altLang="x-none" dirty="0" err="1" smtClean="0"/>
              <a:t>drogu</a:t>
            </a:r>
            <a:r>
              <a:rPr lang="en-US" altLang="x-none" dirty="0" smtClean="0"/>
              <a:t>, </a:t>
            </a:r>
            <a:r>
              <a:rPr lang="en-US" altLang="x-none" dirty="0" err="1" smtClean="0"/>
              <a:t>oružje</a:t>
            </a:r>
            <a:r>
              <a:rPr lang="en-US" altLang="x-none" dirty="0" smtClean="0"/>
              <a:t>, </a:t>
            </a:r>
            <a:r>
              <a:rPr lang="en-US" altLang="x-none" dirty="0" err="1" smtClean="0"/>
              <a:t>angažovana</a:t>
            </a:r>
            <a:r>
              <a:rPr lang="en-US" altLang="x-none" dirty="0" smtClean="0"/>
              <a:t> </a:t>
            </a:r>
            <a:r>
              <a:rPr lang="en-US" altLang="x-none" dirty="0" err="1" smtClean="0"/>
              <a:t>ubistva</a:t>
            </a:r>
            <a:r>
              <a:rPr lang="en-US" altLang="x-none" dirty="0" smtClean="0"/>
              <a:t>, </a:t>
            </a:r>
            <a:r>
              <a:rPr lang="en-US" altLang="x-none" dirty="0" err="1" smtClean="0"/>
              <a:t>ukradene</a:t>
            </a:r>
            <a:r>
              <a:rPr lang="en-US" altLang="x-none" dirty="0" smtClean="0"/>
              <a:t> </a:t>
            </a:r>
            <a:r>
              <a:rPr lang="en-US" altLang="x-none" dirty="0" err="1" smtClean="0"/>
              <a:t>akreditive</a:t>
            </a:r>
            <a:r>
              <a:rPr lang="en-US" altLang="x-none" dirty="0" smtClean="0"/>
              <a:t> </a:t>
            </a:r>
            <a:r>
              <a:rPr lang="en-US" altLang="x-none" dirty="0" err="1" smtClean="0"/>
              <a:t>za</a:t>
            </a:r>
            <a:r>
              <a:rPr lang="en-US" altLang="x-none" dirty="0" smtClean="0"/>
              <a:t> </a:t>
            </a:r>
            <a:r>
              <a:rPr lang="en-US" altLang="x-none" dirty="0" err="1" smtClean="0"/>
              <a:t>plaćnje</a:t>
            </a:r>
            <a:r>
              <a:rPr lang="en-US" altLang="x-none" dirty="0" smtClean="0"/>
              <a:t> </a:t>
            </a:r>
            <a:r>
              <a:rPr lang="en-US" altLang="x-none" dirty="0" err="1" smtClean="0"/>
              <a:t>i</a:t>
            </a:r>
            <a:r>
              <a:rPr lang="en-US" altLang="x-none" dirty="0" smtClean="0"/>
              <a:t> </a:t>
            </a:r>
            <a:r>
              <a:rPr lang="en-US" altLang="x-none" dirty="0" err="1" smtClean="0"/>
              <a:t>zlostavljanje</a:t>
            </a:r>
            <a:r>
              <a:rPr lang="en-US" altLang="x-none" dirty="0" smtClean="0"/>
              <a:t> </a:t>
            </a:r>
            <a:r>
              <a:rPr lang="en-US" altLang="x-none" dirty="0" err="1" smtClean="0"/>
              <a:t>dece</a:t>
            </a:r>
            <a:r>
              <a:rPr lang="en-US" altLang="x-none" dirty="0" smtClean="0"/>
              <a:t>. </a:t>
            </a:r>
            <a:r>
              <a:rPr lang="en-US" altLang="x-none" dirty="0" err="1" smtClean="0"/>
              <a:t>Bilo</a:t>
            </a:r>
            <a:r>
              <a:rPr lang="en-US" altLang="x-none" dirty="0" smtClean="0"/>
              <a:t> </a:t>
            </a:r>
            <a:r>
              <a:rPr lang="en-US" altLang="x-none" dirty="0" err="1" smtClean="0"/>
              <a:t>koja</a:t>
            </a:r>
            <a:r>
              <a:rPr lang="en-US" altLang="x-none" dirty="0" smtClean="0"/>
              <a:t> </a:t>
            </a:r>
            <a:r>
              <a:rPr lang="en-US" altLang="x-none" dirty="0" err="1" smtClean="0"/>
              <a:t>vrsta</a:t>
            </a:r>
            <a:r>
              <a:rPr lang="en-US" altLang="x-none" dirty="0" smtClean="0"/>
              <a:t> </a:t>
            </a:r>
            <a:r>
              <a:rPr lang="en-US" altLang="x-none" dirty="0" err="1" smtClean="0"/>
              <a:t>sajber</a:t>
            </a:r>
            <a:r>
              <a:rPr lang="en-US" altLang="x-none" dirty="0" smtClean="0"/>
              <a:t> </a:t>
            </a:r>
            <a:r>
              <a:rPr lang="en-US" altLang="x-none" dirty="0" err="1" smtClean="0"/>
              <a:t>kriminala</a:t>
            </a:r>
            <a:r>
              <a:rPr lang="en-US" altLang="x-none" dirty="0" smtClean="0"/>
              <a:t> se </a:t>
            </a:r>
            <a:r>
              <a:rPr lang="en-US" altLang="x-none" dirty="0" err="1" smtClean="0"/>
              <a:t>može</a:t>
            </a:r>
            <a:r>
              <a:rPr lang="en-US" altLang="x-none" dirty="0" smtClean="0"/>
              <a:t> </a:t>
            </a:r>
            <a:r>
              <a:rPr lang="en-US" altLang="x-none" dirty="0" err="1" smtClean="0"/>
              <a:t>prouzrokovati</a:t>
            </a:r>
            <a:r>
              <a:rPr lang="en-US" altLang="x-none" dirty="0" smtClean="0"/>
              <a:t> </a:t>
            </a:r>
            <a:r>
              <a:rPr lang="en-US" altLang="x-none" dirty="0" err="1" smtClean="0"/>
              <a:t>čak</a:t>
            </a:r>
            <a:r>
              <a:rPr lang="en-US" altLang="x-none" dirty="0" smtClean="0"/>
              <a:t> </a:t>
            </a:r>
            <a:r>
              <a:rPr lang="en-US" altLang="x-none" dirty="0" err="1" smtClean="0"/>
              <a:t>i</a:t>
            </a:r>
            <a:r>
              <a:rPr lang="en-US" altLang="x-none" dirty="0" smtClean="0"/>
              <a:t> </a:t>
            </a:r>
            <a:r>
              <a:rPr lang="en-US" altLang="x-none" dirty="0" err="1" smtClean="0"/>
              <a:t>bez</a:t>
            </a:r>
            <a:r>
              <a:rPr lang="en-US" altLang="x-none" dirty="0" smtClean="0"/>
              <a:t> </a:t>
            </a:r>
            <a:r>
              <a:rPr lang="en-US" altLang="x-none" dirty="0" err="1" smtClean="0"/>
              <a:t>tehničkih</a:t>
            </a:r>
            <a:r>
              <a:rPr lang="en-US" altLang="x-none" dirty="0" smtClean="0"/>
              <a:t> </a:t>
            </a:r>
            <a:r>
              <a:rPr lang="en-US" altLang="x-none" dirty="0" err="1" smtClean="0"/>
              <a:t>veština</a:t>
            </a:r>
            <a:r>
              <a:rPr lang="en-US" altLang="x-none" dirty="0" smtClean="0"/>
              <a:t>- </a:t>
            </a:r>
            <a:r>
              <a:rPr lang="en-US" altLang="x-none" dirty="0" err="1" smtClean="0"/>
              <a:t>provaljivanje</a:t>
            </a:r>
            <a:r>
              <a:rPr lang="en-US" altLang="x-none" dirty="0" smtClean="0"/>
              <a:t> </a:t>
            </a:r>
            <a:r>
              <a:rPr lang="en-US" altLang="x-none" dirty="0" err="1" smtClean="0"/>
              <a:t>šifri</a:t>
            </a:r>
            <a:r>
              <a:rPr lang="en-US" altLang="x-none" dirty="0" smtClean="0"/>
              <a:t>, </a:t>
            </a:r>
            <a:r>
              <a:rPr lang="en-US" altLang="x-none" dirty="0" err="1" smtClean="0"/>
              <a:t>hakovanje</a:t>
            </a:r>
            <a:r>
              <a:rPr lang="en-US" altLang="x-none" dirty="0" smtClean="0"/>
              <a:t>, </a:t>
            </a:r>
            <a:r>
              <a:rPr lang="en-US" altLang="x-none" dirty="0" err="1" smtClean="0"/>
              <a:t>prilagođeni</a:t>
            </a:r>
            <a:r>
              <a:rPr lang="en-US" altLang="x-none" dirty="0" smtClean="0"/>
              <a:t> virus, </a:t>
            </a:r>
            <a:r>
              <a:rPr lang="en-US" altLang="x-none" dirty="0" err="1" smtClean="0"/>
              <a:t>ili</a:t>
            </a:r>
            <a:r>
              <a:rPr lang="en-US" altLang="x-none" dirty="0" smtClean="0"/>
              <a:t> </a:t>
            </a:r>
            <a:r>
              <a:rPr lang="en-US" altLang="x-none" dirty="0" err="1" smtClean="0"/>
              <a:t>DDoS</a:t>
            </a:r>
            <a:r>
              <a:rPr lang="en-US" altLang="x-none" dirty="0" smtClean="0"/>
              <a:t> </a:t>
            </a:r>
            <a:r>
              <a:rPr lang="en-US" altLang="x-none" dirty="0" err="1" smtClean="0"/>
              <a:t>napadi</a:t>
            </a:r>
            <a:r>
              <a:rPr lang="en-US" altLang="x-none" dirty="0" smtClean="0"/>
              <a:t>.</a:t>
            </a:r>
          </a:p>
          <a:p>
            <a:pPr algn="just"/>
            <a:r>
              <a:rPr lang="en-US" altLang="x-none" b="1" dirty="0" err="1" smtClean="0"/>
              <a:t>Više</a:t>
            </a:r>
            <a:r>
              <a:rPr lang="en-US" altLang="x-none" b="1" dirty="0" smtClean="0"/>
              <a:t> </a:t>
            </a:r>
            <a:r>
              <a:rPr lang="en-US" altLang="x-none" b="1" dirty="0" err="1" smtClean="0"/>
              <a:t>potražnje</a:t>
            </a:r>
            <a:r>
              <a:rPr lang="en-US" altLang="x-none" b="1" dirty="0" smtClean="0"/>
              <a:t>. </a:t>
            </a:r>
            <a:r>
              <a:rPr lang="en-US" altLang="x-none" dirty="0" err="1" smtClean="0"/>
              <a:t>Očekuje</a:t>
            </a:r>
            <a:r>
              <a:rPr lang="en-US" altLang="x-none" dirty="0" smtClean="0"/>
              <a:t> se da </a:t>
            </a:r>
            <a:r>
              <a:rPr lang="en-US" altLang="x-none" dirty="0" err="1" smtClean="0"/>
              <a:t>će</a:t>
            </a:r>
            <a:r>
              <a:rPr lang="en-US" altLang="x-none" dirty="0" smtClean="0"/>
              <a:t> se </a:t>
            </a:r>
            <a:r>
              <a:rPr lang="en-US" altLang="x-none" dirty="0" err="1" smtClean="0"/>
              <a:t>potražnja</a:t>
            </a:r>
            <a:r>
              <a:rPr lang="en-US" altLang="x-none" dirty="0" smtClean="0"/>
              <a:t> </a:t>
            </a:r>
            <a:r>
              <a:rPr lang="en-US" altLang="x-none" dirty="0" err="1" smtClean="0"/>
              <a:t>i</a:t>
            </a:r>
            <a:r>
              <a:rPr lang="en-US" altLang="x-none" dirty="0" smtClean="0"/>
              <a:t> </a:t>
            </a:r>
            <a:r>
              <a:rPr lang="en-US" altLang="x-none" dirty="0" err="1" smtClean="0"/>
              <a:t>korišćenje</a:t>
            </a:r>
            <a:r>
              <a:rPr lang="en-US" altLang="x-none" dirty="0" smtClean="0"/>
              <a:t> </a:t>
            </a:r>
            <a:r>
              <a:rPr lang="en-US" altLang="x-none" dirty="0" err="1" smtClean="0"/>
              <a:t>sajber</a:t>
            </a:r>
            <a:r>
              <a:rPr lang="en-US" altLang="x-none" dirty="0" smtClean="0"/>
              <a:t> </a:t>
            </a:r>
            <a:r>
              <a:rPr lang="en-US" altLang="x-none" dirty="0" err="1" smtClean="0"/>
              <a:t>kriminalnih</a:t>
            </a:r>
            <a:r>
              <a:rPr lang="en-US" altLang="x-none" dirty="0" smtClean="0"/>
              <a:t> </a:t>
            </a:r>
            <a:r>
              <a:rPr lang="en-US" altLang="x-none" dirty="0" err="1" smtClean="0"/>
              <a:t>usluga</a:t>
            </a:r>
            <a:r>
              <a:rPr lang="en-US" altLang="x-none" dirty="0" smtClean="0"/>
              <a:t> </a:t>
            </a:r>
            <a:r>
              <a:rPr lang="en-US" altLang="x-none" dirty="0" err="1" smtClean="0"/>
              <a:t>povećati</a:t>
            </a:r>
            <a:r>
              <a:rPr lang="en-US" altLang="x-none" dirty="0" smtClean="0"/>
              <a:t>, </a:t>
            </a:r>
            <a:r>
              <a:rPr lang="en-US" altLang="x-none" dirty="0" err="1" smtClean="0"/>
              <a:t>rezultirajući</a:t>
            </a:r>
            <a:r>
              <a:rPr lang="en-US" altLang="x-none" dirty="0" smtClean="0"/>
              <a:t> u </a:t>
            </a:r>
            <a:r>
              <a:rPr lang="en-US" altLang="x-none" dirty="0" err="1" smtClean="0"/>
              <a:t>još</a:t>
            </a:r>
            <a:r>
              <a:rPr lang="en-US" altLang="x-none" dirty="0" smtClean="0"/>
              <a:t> </a:t>
            </a:r>
            <a:r>
              <a:rPr lang="en-US" altLang="x-none" dirty="0" err="1" smtClean="0"/>
              <a:t>većem</a:t>
            </a:r>
            <a:r>
              <a:rPr lang="en-US" altLang="x-none" dirty="0" smtClean="0"/>
              <a:t> </a:t>
            </a:r>
            <a:r>
              <a:rPr lang="en-US" altLang="x-none" dirty="0" err="1" smtClean="0"/>
              <a:t>porastu</a:t>
            </a:r>
            <a:r>
              <a:rPr lang="en-US" altLang="x-none" dirty="0" smtClean="0"/>
              <a:t> </a:t>
            </a:r>
            <a:r>
              <a:rPr lang="en-US" altLang="x-none" dirty="0" err="1" smtClean="0"/>
              <a:t>razvoja</a:t>
            </a:r>
            <a:r>
              <a:rPr lang="en-US" altLang="x-none" dirty="0" smtClean="0"/>
              <a:t>, </a:t>
            </a:r>
            <a:r>
              <a:rPr lang="en-US" altLang="x-none" dirty="0" err="1" smtClean="0"/>
              <a:t>testiranja</a:t>
            </a:r>
            <a:r>
              <a:rPr lang="en-US" altLang="x-none" dirty="0" smtClean="0"/>
              <a:t> </a:t>
            </a:r>
            <a:r>
              <a:rPr lang="en-US" altLang="x-none" dirty="0" err="1" smtClean="0"/>
              <a:t>i</a:t>
            </a:r>
            <a:r>
              <a:rPr lang="en-US" altLang="x-none" dirty="0" smtClean="0"/>
              <a:t> </a:t>
            </a:r>
            <a:r>
              <a:rPr lang="en-US" altLang="x-none" dirty="0" err="1" smtClean="0"/>
              <a:t>distribucije</a:t>
            </a:r>
            <a:r>
              <a:rPr lang="en-US" altLang="x-none" dirty="0" smtClean="0"/>
              <a:t> </a:t>
            </a:r>
            <a:r>
              <a:rPr lang="en-US" altLang="x-none" dirty="0" err="1" smtClean="0"/>
              <a:t>virusa</a:t>
            </a:r>
            <a:r>
              <a:rPr lang="en-US" altLang="x-none" dirty="0" smtClean="0"/>
              <a:t>; </a:t>
            </a:r>
            <a:r>
              <a:rPr lang="en-US" altLang="x-none" dirty="0" err="1" smtClean="0"/>
              <a:t>izgradnji</a:t>
            </a:r>
            <a:r>
              <a:rPr lang="en-US" altLang="x-none" dirty="0" smtClean="0"/>
              <a:t> </a:t>
            </a:r>
            <a:r>
              <a:rPr lang="en-US" altLang="x-none" dirty="0" err="1" smtClean="0"/>
              <a:t>i</a:t>
            </a:r>
            <a:r>
              <a:rPr lang="en-US" altLang="x-none" dirty="0" smtClean="0"/>
              <a:t> </a:t>
            </a:r>
            <a:r>
              <a:rPr lang="en-US" altLang="x-none" dirty="0" err="1" smtClean="0"/>
              <a:t>razvoju</a:t>
            </a:r>
            <a:r>
              <a:rPr lang="en-US" altLang="x-none" dirty="0" smtClean="0"/>
              <a:t> </a:t>
            </a:r>
            <a:r>
              <a:rPr lang="en-US" altLang="x-none" dirty="0" err="1" smtClean="0"/>
              <a:t>botneta</a:t>
            </a:r>
            <a:r>
              <a:rPr lang="en-US" altLang="x-none" dirty="0" smtClean="0"/>
              <a:t>, </a:t>
            </a:r>
            <a:r>
              <a:rPr lang="en-US" altLang="x-none" dirty="0" err="1" smtClean="0"/>
              <a:t>krađi</a:t>
            </a:r>
            <a:r>
              <a:rPr lang="en-US" altLang="x-none" dirty="0" smtClean="0"/>
              <a:t> </a:t>
            </a:r>
            <a:r>
              <a:rPr lang="en-US" altLang="x-none" dirty="0" err="1" smtClean="0"/>
              <a:t>i</a:t>
            </a:r>
            <a:r>
              <a:rPr lang="en-US" altLang="x-none" dirty="0" smtClean="0"/>
              <a:t> </a:t>
            </a:r>
            <a:r>
              <a:rPr lang="en-US" altLang="x-none" dirty="0" err="1" smtClean="0"/>
              <a:t>trgovini</a:t>
            </a:r>
            <a:r>
              <a:rPr lang="en-US" altLang="x-none" dirty="0" smtClean="0"/>
              <a:t> </a:t>
            </a:r>
            <a:r>
              <a:rPr lang="en-US" altLang="x-none" dirty="0" err="1" smtClean="0"/>
              <a:t>akreditiva</a:t>
            </a:r>
            <a:r>
              <a:rPr lang="en-US" altLang="x-none" dirty="0" smtClean="0"/>
              <a:t> </a:t>
            </a:r>
            <a:r>
              <a:rPr lang="en-US" altLang="x-none" dirty="0" err="1" smtClean="0"/>
              <a:t>za</a:t>
            </a:r>
            <a:r>
              <a:rPr lang="en-US" altLang="x-none" dirty="0" smtClean="0"/>
              <a:t> </a:t>
            </a:r>
            <a:r>
              <a:rPr lang="en-US" altLang="x-none" dirty="0" err="1" smtClean="0"/>
              <a:t>plaćanje</a:t>
            </a:r>
            <a:r>
              <a:rPr lang="en-US" altLang="x-none" dirty="0" smtClean="0"/>
              <a:t>, </a:t>
            </a:r>
            <a:r>
              <a:rPr lang="en-US" altLang="x-none" dirty="0" err="1" smtClean="0"/>
              <a:t>kao</a:t>
            </a:r>
            <a:r>
              <a:rPr lang="en-US" altLang="x-none" dirty="0" smtClean="0"/>
              <a:t> </a:t>
            </a:r>
            <a:r>
              <a:rPr lang="en-US" altLang="x-none" dirty="0" err="1" smtClean="0"/>
              <a:t>i</a:t>
            </a:r>
            <a:r>
              <a:rPr lang="en-US" altLang="x-none" dirty="0" smtClean="0"/>
              <a:t> </a:t>
            </a:r>
            <a:r>
              <a:rPr lang="en-US" altLang="x-none" dirty="0" err="1" smtClean="0"/>
              <a:t>usluga</a:t>
            </a:r>
            <a:r>
              <a:rPr lang="en-US" altLang="x-none" dirty="0" smtClean="0"/>
              <a:t> </a:t>
            </a:r>
            <a:r>
              <a:rPr lang="en-US" altLang="x-none" dirty="0" err="1" smtClean="0"/>
              <a:t>za</a:t>
            </a:r>
            <a:r>
              <a:rPr lang="en-US" altLang="x-none" dirty="0" smtClean="0"/>
              <a:t> </a:t>
            </a:r>
            <a:r>
              <a:rPr lang="en-US" altLang="x-none" dirty="0" err="1" smtClean="0"/>
              <a:t>pranje</a:t>
            </a:r>
            <a:r>
              <a:rPr lang="en-US" altLang="x-none" dirty="0" smtClean="0"/>
              <a:t> </a:t>
            </a:r>
            <a:r>
              <a:rPr lang="en-US" altLang="x-none" dirty="0" err="1" smtClean="0"/>
              <a:t>novca</a:t>
            </a:r>
            <a:r>
              <a:rPr lang="en-US" altLang="x-none" dirty="0" smtClean="0"/>
              <a:t>.</a:t>
            </a:r>
          </a:p>
          <a:p>
            <a:pPr algn="just"/>
            <a:r>
              <a:rPr lang="en-US" altLang="x-none" b="1" dirty="0" err="1" smtClean="0"/>
              <a:t>Povećana</a:t>
            </a:r>
            <a:r>
              <a:rPr lang="en-US" altLang="x-none" b="1" dirty="0" smtClean="0"/>
              <a:t> </a:t>
            </a:r>
            <a:r>
              <a:rPr lang="en-US" altLang="x-none" b="1" dirty="0" err="1" smtClean="0"/>
              <a:t>sofisticiranost</a:t>
            </a:r>
            <a:r>
              <a:rPr lang="en-US" altLang="x-none" b="1" dirty="0" smtClean="0"/>
              <a:t>. </a:t>
            </a:r>
            <a:r>
              <a:rPr lang="en-US" altLang="x-none" dirty="0" err="1" smtClean="0"/>
              <a:t>Očekuje</a:t>
            </a:r>
            <a:r>
              <a:rPr lang="en-US" altLang="x-none" dirty="0" smtClean="0"/>
              <a:t> se </a:t>
            </a:r>
            <a:r>
              <a:rPr lang="en-US" altLang="x-none" dirty="0" err="1" smtClean="0"/>
              <a:t>razvoj</a:t>
            </a:r>
            <a:r>
              <a:rPr lang="en-US" altLang="x-none" dirty="0" smtClean="0"/>
              <a:t> </a:t>
            </a:r>
            <a:r>
              <a:rPr lang="en-US" altLang="x-none" dirty="0" err="1" smtClean="0"/>
              <a:t>agresivnijeg</a:t>
            </a:r>
            <a:r>
              <a:rPr lang="en-US" altLang="x-none" dirty="0" smtClean="0"/>
              <a:t> </a:t>
            </a:r>
            <a:r>
              <a:rPr lang="en-US" altLang="x-none" dirty="0" err="1" smtClean="0"/>
              <a:t>i</a:t>
            </a:r>
            <a:r>
              <a:rPr lang="en-US" altLang="x-none" dirty="0" smtClean="0"/>
              <a:t> </a:t>
            </a:r>
            <a:r>
              <a:rPr lang="en-US" altLang="x-none" dirty="0" err="1" smtClean="0"/>
              <a:t>otpornijeg</a:t>
            </a:r>
            <a:r>
              <a:rPr lang="en-US" altLang="x-none" dirty="0" smtClean="0"/>
              <a:t> </a:t>
            </a:r>
            <a:r>
              <a:rPr lang="en-US" altLang="x-none" dirty="0" err="1" smtClean="0"/>
              <a:t>virusa</a:t>
            </a:r>
            <a:r>
              <a:rPr lang="en-US" altLang="x-none" dirty="0" smtClean="0"/>
              <a:t>. </a:t>
            </a:r>
            <a:r>
              <a:rPr lang="en-US" altLang="x-none" dirty="0" err="1" smtClean="0"/>
              <a:t>Ovo</a:t>
            </a:r>
            <a:r>
              <a:rPr lang="en-US" altLang="x-none" dirty="0" smtClean="0"/>
              <a:t> </a:t>
            </a:r>
            <a:r>
              <a:rPr lang="en-US" altLang="x-none" dirty="0" err="1" smtClean="0"/>
              <a:t>uključuje</a:t>
            </a:r>
            <a:r>
              <a:rPr lang="en-US" altLang="x-none" dirty="0" smtClean="0"/>
              <a:t> softer </a:t>
            </a:r>
            <a:r>
              <a:rPr lang="en-US" altLang="x-none" dirty="0" err="1" smtClean="0"/>
              <a:t>za</a:t>
            </a:r>
            <a:r>
              <a:rPr lang="en-US" altLang="x-none" dirty="0" smtClean="0"/>
              <a:t> </a:t>
            </a:r>
            <a:r>
              <a:rPr lang="en-US" altLang="x-none" dirty="0" err="1" smtClean="0"/>
              <a:t>ucene</a:t>
            </a:r>
            <a:r>
              <a:rPr lang="en-US" altLang="x-none" dirty="0" smtClean="0"/>
              <a:t> </a:t>
            </a:r>
            <a:r>
              <a:rPr lang="en-US" altLang="x-none" dirty="0" err="1" smtClean="0"/>
              <a:t>sa</a:t>
            </a:r>
            <a:r>
              <a:rPr lang="en-US" altLang="x-none" dirty="0" smtClean="0"/>
              <a:t> </a:t>
            </a:r>
            <a:r>
              <a:rPr lang="en-US" altLang="x-none" dirty="0" err="1" smtClean="0"/>
              <a:t>naprednijom</a:t>
            </a:r>
            <a:r>
              <a:rPr lang="en-US" altLang="x-none" dirty="0" smtClean="0"/>
              <a:t> </a:t>
            </a:r>
            <a:r>
              <a:rPr lang="en-US" altLang="x-none" dirty="0" err="1" smtClean="0"/>
              <a:t>kompleksnosti</a:t>
            </a:r>
            <a:r>
              <a:rPr lang="en-US" altLang="x-none" dirty="0" smtClean="0"/>
              <a:t> </a:t>
            </a:r>
            <a:r>
              <a:rPr lang="en-US" altLang="x-none" dirty="0" err="1" smtClean="0"/>
              <a:t>šifrovanja</a:t>
            </a:r>
            <a:r>
              <a:rPr lang="en-US" altLang="x-none" dirty="0" smtClean="0"/>
              <a:t>; </a:t>
            </a:r>
            <a:r>
              <a:rPr lang="en-US" altLang="x-none" dirty="0" err="1" smtClean="0"/>
              <a:t>otpornije</a:t>
            </a:r>
            <a:r>
              <a:rPr lang="en-US" altLang="x-none" dirty="0" smtClean="0"/>
              <a:t> </a:t>
            </a:r>
            <a:r>
              <a:rPr lang="en-US" altLang="x-none" dirty="0" err="1" smtClean="0"/>
              <a:t>botnete</a:t>
            </a:r>
            <a:r>
              <a:rPr lang="en-US" altLang="x-none" dirty="0" smtClean="0"/>
              <a:t>; </a:t>
            </a:r>
            <a:r>
              <a:rPr lang="en-US" altLang="x-none" dirty="0" err="1" smtClean="0"/>
              <a:t>i</a:t>
            </a:r>
            <a:r>
              <a:rPr lang="en-US" altLang="x-none" dirty="0" smtClean="0"/>
              <a:t> </a:t>
            </a:r>
            <a:r>
              <a:rPr lang="en-US" altLang="x-none" dirty="0" err="1" smtClean="0"/>
              <a:t>bankarske</a:t>
            </a:r>
            <a:r>
              <a:rPr lang="en-US" altLang="x-none" dirty="0" smtClean="0"/>
              <a:t> </a:t>
            </a:r>
            <a:r>
              <a:rPr lang="en-US" altLang="x-none" dirty="0" err="1" smtClean="0"/>
              <a:t>viruse</a:t>
            </a:r>
            <a:r>
              <a:rPr lang="en-US" altLang="x-none" dirty="0" smtClean="0"/>
              <a:t> </a:t>
            </a:r>
            <a:r>
              <a:rPr lang="en-US" altLang="x-none" dirty="0" err="1" smtClean="0"/>
              <a:t>i</a:t>
            </a:r>
            <a:r>
              <a:rPr lang="en-US" altLang="x-none" dirty="0" smtClean="0"/>
              <a:t> </a:t>
            </a:r>
            <a:r>
              <a:rPr lang="en-US" altLang="x-none" dirty="0" err="1" smtClean="0"/>
              <a:t>Trojance</a:t>
            </a:r>
            <a:r>
              <a:rPr lang="en-US" altLang="x-none" dirty="0" smtClean="0"/>
              <a:t> </a:t>
            </a:r>
            <a:r>
              <a:rPr lang="en-US" altLang="x-none" dirty="0" err="1" smtClean="0"/>
              <a:t>sa</a:t>
            </a:r>
            <a:r>
              <a:rPr lang="en-US" altLang="x-none" dirty="0" smtClean="0"/>
              <a:t> </a:t>
            </a:r>
            <a:r>
              <a:rPr lang="en-US" altLang="x-none" dirty="0" err="1" smtClean="0"/>
              <a:t>naprednijom</a:t>
            </a:r>
            <a:r>
              <a:rPr lang="en-US" altLang="x-none" dirty="0" smtClean="0"/>
              <a:t> </a:t>
            </a:r>
            <a:r>
              <a:rPr lang="en-US" altLang="x-none" dirty="0" err="1" smtClean="0"/>
              <a:t>sofisticiranosti</a:t>
            </a:r>
            <a:r>
              <a:rPr lang="en-US" altLang="x-none" dirty="0" smtClean="0"/>
              <a:t>, </a:t>
            </a:r>
            <a:r>
              <a:rPr lang="en-US" altLang="x-none" dirty="0" err="1" smtClean="0"/>
              <a:t>kako</a:t>
            </a:r>
            <a:r>
              <a:rPr lang="en-US" altLang="x-none" dirty="0" smtClean="0"/>
              <a:t> bi se </a:t>
            </a:r>
            <a:r>
              <a:rPr lang="en-US" altLang="x-none" dirty="0" err="1" smtClean="0"/>
              <a:t>zaobišle</a:t>
            </a:r>
            <a:r>
              <a:rPr lang="en-US" altLang="x-none" dirty="0" smtClean="0"/>
              <a:t> mere </a:t>
            </a:r>
            <a:r>
              <a:rPr lang="en-US" altLang="x-none" dirty="0" err="1" smtClean="0"/>
              <a:t>zaštite</a:t>
            </a:r>
            <a:r>
              <a:rPr lang="en-US" altLang="x-none" dirty="0" smtClean="0"/>
              <a:t> </a:t>
            </a:r>
            <a:r>
              <a:rPr lang="en-US" altLang="x-none" dirty="0" err="1" smtClean="0"/>
              <a:t>finansijskih</a:t>
            </a:r>
            <a:r>
              <a:rPr lang="en-US" altLang="x-none" dirty="0" smtClean="0"/>
              <a:t> </a:t>
            </a:r>
            <a:r>
              <a:rPr lang="en-US" altLang="x-none" dirty="0" err="1" smtClean="0"/>
              <a:t>institucija</a:t>
            </a:r>
            <a:r>
              <a:rPr lang="en-US" altLang="x-none" dirty="0" smtClean="0"/>
              <a:t>.</a:t>
            </a:r>
          </a:p>
          <a:p>
            <a:pPr algn="just"/>
            <a:r>
              <a:rPr lang="en-US" altLang="x-none" b="1" dirty="0" err="1" smtClean="0"/>
              <a:t>Još</a:t>
            </a:r>
            <a:r>
              <a:rPr lang="en-US" altLang="x-none" b="1" dirty="0" smtClean="0"/>
              <a:t> </a:t>
            </a:r>
            <a:r>
              <a:rPr lang="en-US" altLang="x-none" b="1" dirty="0" err="1" smtClean="0"/>
              <a:t>više</a:t>
            </a:r>
            <a:r>
              <a:rPr lang="en-US" altLang="x-none" b="1" dirty="0" smtClean="0"/>
              <a:t> </a:t>
            </a:r>
            <a:r>
              <a:rPr lang="en-US" altLang="x-none" b="1" dirty="0" err="1" smtClean="0"/>
              <a:t>globalna</a:t>
            </a:r>
            <a:r>
              <a:rPr lang="en-US" altLang="x-none" b="1" dirty="0" smtClean="0"/>
              <a:t>. </a:t>
            </a:r>
            <a:r>
              <a:rPr lang="en-US" altLang="x-none" dirty="0" err="1" smtClean="0"/>
              <a:t>Usled</a:t>
            </a:r>
            <a:r>
              <a:rPr lang="en-US" altLang="x-none" dirty="0" smtClean="0"/>
              <a:t> </a:t>
            </a:r>
            <a:r>
              <a:rPr lang="en-US" altLang="x-none" dirty="0" err="1" smtClean="0"/>
              <a:t>brzog</a:t>
            </a:r>
            <a:r>
              <a:rPr lang="en-US" altLang="x-none" dirty="0" smtClean="0"/>
              <a:t> </a:t>
            </a:r>
            <a:r>
              <a:rPr lang="en-US" altLang="x-none" dirty="0" err="1" smtClean="0"/>
              <a:t>širenja</a:t>
            </a:r>
            <a:r>
              <a:rPr lang="en-US" altLang="x-none" dirty="0" smtClean="0"/>
              <a:t> </a:t>
            </a:r>
            <a:r>
              <a:rPr lang="en-US" altLang="x-none" dirty="0" err="1" smtClean="0"/>
              <a:t>povezanosti</a:t>
            </a:r>
            <a:r>
              <a:rPr lang="en-US" altLang="x-none" dirty="0" smtClean="0"/>
              <a:t> </a:t>
            </a:r>
            <a:r>
              <a:rPr lang="en-US" altLang="x-none" dirty="0" err="1" smtClean="0"/>
              <a:t>sa</a:t>
            </a:r>
            <a:r>
              <a:rPr lang="en-US" altLang="x-none" dirty="0" smtClean="0"/>
              <a:t> </a:t>
            </a:r>
            <a:r>
              <a:rPr lang="en-US" altLang="x-none" dirty="0" err="1" smtClean="0"/>
              <a:t>internetom</a:t>
            </a:r>
            <a:r>
              <a:rPr lang="en-US" altLang="x-none" dirty="0" smtClean="0"/>
              <a:t>, </a:t>
            </a:r>
            <a:r>
              <a:rPr lang="en-US" altLang="x-none" dirty="0" err="1" smtClean="0"/>
              <a:t>sajber</a:t>
            </a:r>
            <a:r>
              <a:rPr lang="en-US" altLang="x-none" dirty="0" smtClean="0"/>
              <a:t> </a:t>
            </a:r>
            <a:r>
              <a:rPr lang="en-US" altLang="x-none" dirty="0" err="1" smtClean="0"/>
              <a:t>kriminal</a:t>
            </a:r>
            <a:r>
              <a:rPr lang="en-US" altLang="x-none" dirty="0" smtClean="0"/>
              <a:t> </a:t>
            </a:r>
            <a:r>
              <a:rPr lang="en-US" altLang="x-none" dirty="0" err="1" smtClean="0"/>
              <a:t>poreklom</a:t>
            </a:r>
            <a:r>
              <a:rPr lang="en-US" altLang="x-none" dirty="0" smtClean="0"/>
              <a:t> </a:t>
            </a:r>
            <a:r>
              <a:rPr lang="en-US" altLang="x-none" dirty="0" err="1" smtClean="0"/>
              <a:t>iz</a:t>
            </a:r>
            <a:r>
              <a:rPr lang="en-US" altLang="x-none" dirty="0" smtClean="0"/>
              <a:t> </a:t>
            </a:r>
            <a:r>
              <a:rPr lang="en-US" altLang="x-none" dirty="0" err="1" smtClean="0"/>
              <a:t>Jugoistočne</a:t>
            </a:r>
            <a:r>
              <a:rPr lang="en-US" altLang="x-none" dirty="0" smtClean="0"/>
              <a:t> </a:t>
            </a:r>
            <a:r>
              <a:rPr lang="en-US" altLang="x-none" dirty="0" err="1" smtClean="0"/>
              <a:t>Azije</a:t>
            </a:r>
            <a:r>
              <a:rPr lang="en-US" altLang="x-none" dirty="0" smtClean="0"/>
              <a:t>, </a:t>
            </a:r>
            <a:r>
              <a:rPr lang="en-US" altLang="x-none" dirty="0" err="1" smtClean="0"/>
              <a:t>Afrike</a:t>
            </a:r>
            <a:r>
              <a:rPr lang="en-US" altLang="x-none" dirty="0" smtClean="0"/>
              <a:t>, </a:t>
            </a:r>
            <a:r>
              <a:rPr lang="en-US" altLang="x-none" dirty="0" err="1" smtClean="0"/>
              <a:t>i</a:t>
            </a:r>
            <a:r>
              <a:rPr lang="en-US" altLang="x-none" dirty="0" smtClean="0"/>
              <a:t> </a:t>
            </a:r>
            <a:r>
              <a:rPr lang="en-US" altLang="x-none" dirty="0" err="1" smtClean="0"/>
              <a:t>Južne</a:t>
            </a:r>
            <a:r>
              <a:rPr lang="en-US" altLang="x-none" dirty="0" smtClean="0"/>
              <a:t> </a:t>
            </a:r>
            <a:r>
              <a:rPr lang="en-US" altLang="x-none" dirty="0" err="1" smtClean="0"/>
              <a:t>Amerike</a:t>
            </a:r>
            <a:r>
              <a:rPr lang="en-US" altLang="x-none" dirty="0" smtClean="0"/>
              <a:t> </a:t>
            </a:r>
            <a:r>
              <a:rPr lang="en-US" altLang="x-none" dirty="0" err="1" smtClean="0"/>
              <a:t>će</a:t>
            </a:r>
            <a:r>
              <a:rPr lang="en-US" altLang="x-none" dirty="0" smtClean="0"/>
              <a:t> </a:t>
            </a:r>
            <a:r>
              <a:rPr lang="en-US" altLang="x-none" dirty="0" err="1" smtClean="0"/>
              <a:t>rasti</a:t>
            </a:r>
            <a:r>
              <a:rPr lang="en-US" altLang="x-none" dirty="0" smtClean="0"/>
              <a:t>.</a:t>
            </a:r>
          </a:p>
          <a:p>
            <a:r>
              <a:rPr lang="en-US" altLang="x-none" b="1" dirty="0" err="1" smtClean="0"/>
              <a:t>Ići</a:t>
            </a:r>
            <a:r>
              <a:rPr lang="en-US" altLang="x-none" b="1" dirty="0" smtClean="0"/>
              <a:t>  </a:t>
            </a:r>
            <a:r>
              <a:rPr lang="en-US" altLang="x-none" b="1" dirty="0" err="1" smtClean="0"/>
              <a:t>ka</a:t>
            </a:r>
            <a:r>
              <a:rPr lang="en-US" altLang="x-none" b="1" dirty="0" smtClean="0"/>
              <a:t> </a:t>
            </a:r>
            <a:r>
              <a:rPr lang="en-US" altLang="x-none" b="1" dirty="0" err="1" smtClean="0"/>
              <a:t>mobilnom</a:t>
            </a:r>
            <a:r>
              <a:rPr lang="en-US" altLang="x-none" b="1" dirty="0" smtClean="0"/>
              <a:t>. </a:t>
            </a:r>
            <a:r>
              <a:rPr lang="en-US" altLang="x-none" dirty="0" err="1" smtClean="0"/>
              <a:t>Pomak</a:t>
            </a:r>
            <a:r>
              <a:rPr lang="en-US" altLang="x-none" dirty="0" smtClean="0"/>
              <a:t> od </a:t>
            </a:r>
            <a:r>
              <a:rPr lang="en-US" altLang="x-none" dirty="0" err="1" smtClean="0"/>
              <a:t>razvoja</a:t>
            </a:r>
            <a:r>
              <a:rPr lang="en-US" altLang="x-none" dirty="0" smtClean="0"/>
              <a:t> </a:t>
            </a:r>
            <a:r>
              <a:rPr lang="en-US" altLang="x-none" dirty="0" err="1" smtClean="0"/>
              <a:t>virusa</a:t>
            </a:r>
            <a:r>
              <a:rPr lang="en-US" altLang="x-none" dirty="0" smtClean="0"/>
              <a:t> </a:t>
            </a:r>
            <a:r>
              <a:rPr lang="en-US" altLang="x-none" dirty="0" err="1" smtClean="0"/>
              <a:t>očekuje</a:t>
            </a:r>
            <a:r>
              <a:rPr lang="en-US" altLang="x-none" dirty="0" smtClean="0"/>
              <a:t> se </a:t>
            </a:r>
            <a:r>
              <a:rPr lang="en-US" altLang="x-none" dirty="0" err="1" smtClean="0"/>
              <a:t>operacijom</a:t>
            </a:r>
            <a:r>
              <a:rPr lang="en-US" altLang="x-none" dirty="0" smtClean="0"/>
              <a:t> </a:t>
            </a:r>
            <a:r>
              <a:rPr lang="en-US" altLang="x-none" dirty="0" err="1" smtClean="0"/>
              <a:t>i</a:t>
            </a:r>
            <a:r>
              <a:rPr lang="en-US" altLang="x-none" dirty="0" smtClean="0"/>
              <a:t> </a:t>
            </a:r>
            <a:r>
              <a:rPr lang="en-US" altLang="x-none" dirty="0" err="1" smtClean="0"/>
              <a:t>distribucijom</a:t>
            </a:r>
            <a:r>
              <a:rPr lang="en-US" altLang="x-none" dirty="0" smtClean="0"/>
              <a:t> </a:t>
            </a:r>
            <a:r>
              <a:rPr lang="en-US" altLang="x-none" dirty="0" err="1" smtClean="0"/>
              <a:t>putem</a:t>
            </a:r>
            <a:r>
              <a:rPr lang="en-US" altLang="x-none" dirty="0" smtClean="0"/>
              <a:t> </a:t>
            </a:r>
            <a:r>
              <a:rPr lang="en-US" altLang="x-none" dirty="0" err="1" smtClean="0"/>
              <a:t>mobilnih</a:t>
            </a:r>
            <a:r>
              <a:rPr lang="en-US" altLang="x-none" dirty="0" smtClean="0"/>
              <a:t> </a:t>
            </a:r>
            <a:r>
              <a:rPr lang="en-US" altLang="x-none" dirty="0" err="1" smtClean="0"/>
              <a:t>uređja</a:t>
            </a:r>
            <a:r>
              <a:rPr lang="en-US" altLang="x-none" dirty="0" smtClean="0"/>
              <a:t>.</a:t>
            </a:r>
          </a:p>
          <a:p>
            <a:pPr algn="just"/>
            <a:r>
              <a:rPr lang="en-US" altLang="x-none" b="1" dirty="0" err="1" smtClean="0"/>
              <a:t>Pametnija</a:t>
            </a:r>
            <a:r>
              <a:rPr lang="en-US" altLang="x-none" b="1" dirty="0" smtClean="0"/>
              <a:t> </a:t>
            </a:r>
            <a:r>
              <a:rPr lang="en-US" altLang="x-none" b="1" dirty="0" err="1" smtClean="0"/>
              <a:t>distribucija</a:t>
            </a:r>
            <a:r>
              <a:rPr lang="en-US" altLang="x-none" b="1" dirty="0" smtClean="0"/>
              <a:t>. </a:t>
            </a:r>
            <a:r>
              <a:rPr lang="en-US" altLang="x-none" dirty="0" smtClean="0"/>
              <a:t>Novi </a:t>
            </a:r>
            <a:r>
              <a:rPr lang="en-US" altLang="x-none" dirty="0" err="1" smtClean="0"/>
              <a:t>načini</a:t>
            </a:r>
            <a:r>
              <a:rPr lang="en-US" altLang="x-none" dirty="0" smtClean="0"/>
              <a:t> </a:t>
            </a:r>
            <a:r>
              <a:rPr lang="en-US" altLang="x-none" dirty="0" err="1" smtClean="0"/>
              <a:t>distribucije</a:t>
            </a:r>
            <a:r>
              <a:rPr lang="en-US" altLang="x-none" dirty="0" smtClean="0"/>
              <a:t> </a:t>
            </a:r>
            <a:r>
              <a:rPr lang="en-US" altLang="x-none" dirty="0" err="1" smtClean="0"/>
              <a:t>agresivnih</a:t>
            </a:r>
            <a:r>
              <a:rPr lang="en-US" altLang="x-none" dirty="0" smtClean="0"/>
              <a:t> </a:t>
            </a:r>
            <a:r>
              <a:rPr lang="en-US" altLang="x-none" dirty="0" err="1" smtClean="0"/>
              <a:t>i</a:t>
            </a:r>
            <a:r>
              <a:rPr lang="en-US" altLang="x-none" dirty="0" smtClean="0"/>
              <a:t> </a:t>
            </a:r>
            <a:r>
              <a:rPr lang="en-US" altLang="x-none" dirty="0" err="1" smtClean="0"/>
              <a:t>otpornih</a:t>
            </a:r>
            <a:r>
              <a:rPr lang="en-US" altLang="x-none" dirty="0" smtClean="0"/>
              <a:t> </a:t>
            </a:r>
            <a:r>
              <a:rPr lang="en-US" altLang="x-none" dirty="0" err="1" smtClean="0"/>
              <a:t>vrsta</a:t>
            </a:r>
            <a:r>
              <a:rPr lang="en-US" altLang="x-none" dirty="0" smtClean="0"/>
              <a:t> </a:t>
            </a:r>
            <a:r>
              <a:rPr lang="en-US" altLang="x-none" dirty="0" err="1" smtClean="0"/>
              <a:t>virusa</a:t>
            </a:r>
            <a:r>
              <a:rPr lang="en-US" altLang="x-none" dirty="0" smtClean="0"/>
              <a:t> se </a:t>
            </a:r>
            <a:r>
              <a:rPr lang="en-US" altLang="x-none" dirty="0" err="1" smtClean="0"/>
              <a:t>očekuju</a:t>
            </a:r>
            <a:r>
              <a:rPr lang="en-US" altLang="x-none" dirty="0" smtClean="0"/>
              <a:t> u </a:t>
            </a:r>
            <a:r>
              <a:rPr lang="en-US" altLang="x-none" dirty="0" err="1" smtClean="0"/>
              <a:t>narednim</a:t>
            </a:r>
            <a:r>
              <a:rPr lang="en-US" altLang="x-none" dirty="0" smtClean="0"/>
              <a:t> </a:t>
            </a:r>
            <a:r>
              <a:rPr lang="en-US" altLang="x-none" dirty="0" err="1" smtClean="0"/>
              <a:t>godinama</a:t>
            </a:r>
            <a:r>
              <a:rPr lang="en-US" altLang="x-none" dirty="0" smtClean="0"/>
              <a:t>. </a:t>
            </a:r>
            <a:r>
              <a:rPr lang="en-US" altLang="x-none" dirty="0" err="1" smtClean="0"/>
              <a:t>Takođe</a:t>
            </a:r>
            <a:r>
              <a:rPr lang="en-US" altLang="x-none" dirty="0" smtClean="0"/>
              <a:t> </a:t>
            </a:r>
            <a:r>
              <a:rPr lang="en-US" altLang="x-none" dirty="0" err="1" smtClean="0"/>
              <a:t>postoji</a:t>
            </a:r>
            <a:r>
              <a:rPr lang="en-US" altLang="x-none" dirty="0" smtClean="0"/>
              <a:t> </a:t>
            </a:r>
            <a:r>
              <a:rPr lang="en-US" altLang="x-none" dirty="0" err="1" smtClean="0"/>
              <a:t>povećan</a:t>
            </a:r>
            <a:r>
              <a:rPr lang="en-US" altLang="x-none" dirty="0" smtClean="0"/>
              <a:t>, </a:t>
            </a:r>
            <a:r>
              <a:rPr lang="en-US" altLang="x-none" dirty="0" err="1" smtClean="0"/>
              <a:t>zabrinjavajući</a:t>
            </a:r>
            <a:r>
              <a:rPr lang="en-US" altLang="x-none" dirty="0" smtClean="0"/>
              <a:t> trend, </a:t>
            </a:r>
            <a:r>
              <a:rPr lang="en-US" altLang="x-none" dirty="0" err="1" smtClean="0"/>
              <a:t>koji</a:t>
            </a:r>
            <a:r>
              <a:rPr lang="en-US" altLang="x-none" dirty="0" smtClean="0"/>
              <a:t> </a:t>
            </a:r>
            <a:r>
              <a:rPr lang="en-US" altLang="x-none" dirty="0" err="1" smtClean="0"/>
              <a:t>nudi</a:t>
            </a:r>
            <a:r>
              <a:rPr lang="en-US" altLang="x-none" dirty="0" smtClean="0"/>
              <a:t> </a:t>
            </a:r>
            <a:r>
              <a:rPr lang="en-US" altLang="x-none" dirty="0" err="1" smtClean="0"/>
              <a:t>zlostavljanje</a:t>
            </a:r>
            <a:r>
              <a:rPr lang="en-US" altLang="x-none" dirty="0" smtClean="0"/>
              <a:t> </a:t>
            </a:r>
            <a:r>
              <a:rPr lang="en-US" altLang="x-none" dirty="0" err="1" smtClean="0"/>
              <a:t>dece</a:t>
            </a:r>
            <a:r>
              <a:rPr lang="en-US" altLang="x-none" dirty="0" smtClean="0"/>
              <a:t> </a:t>
            </a:r>
            <a:r>
              <a:rPr lang="en-US" altLang="x-none" dirty="0" err="1" smtClean="0"/>
              <a:t>kroz</a:t>
            </a:r>
            <a:r>
              <a:rPr lang="en-US" altLang="x-none" dirty="0" smtClean="0"/>
              <a:t> </a:t>
            </a:r>
            <a:r>
              <a:rPr lang="en-US" altLang="x-none" dirty="0" err="1" smtClean="0"/>
              <a:t>prenose</a:t>
            </a:r>
            <a:r>
              <a:rPr lang="en-US" altLang="x-none" dirty="0" smtClean="0"/>
              <a:t> </a:t>
            </a:r>
            <a:r>
              <a:rPr lang="en-US" altLang="x-none" dirty="0" err="1" smtClean="0"/>
              <a:t>uživo</a:t>
            </a:r>
            <a:r>
              <a:rPr lang="en-US" altLang="x-none" dirty="0" smtClean="0"/>
              <a:t>, </a:t>
            </a:r>
            <a:r>
              <a:rPr lang="en-US" altLang="x-none" dirty="0" err="1" smtClean="0"/>
              <a:t>što</a:t>
            </a:r>
            <a:r>
              <a:rPr lang="en-US" altLang="x-none" dirty="0" smtClean="0"/>
              <a:t> </a:t>
            </a:r>
            <a:r>
              <a:rPr lang="en-US" altLang="x-none" dirty="0" err="1" smtClean="0"/>
              <a:t>ostavlja</a:t>
            </a:r>
            <a:r>
              <a:rPr lang="en-US" altLang="x-none" dirty="0" smtClean="0"/>
              <a:t> </a:t>
            </a:r>
            <a:r>
              <a:rPr lang="en-US" altLang="x-none" dirty="0" err="1" smtClean="0"/>
              <a:t>policiju</a:t>
            </a:r>
            <a:r>
              <a:rPr lang="en-US" altLang="x-none" dirty="0" smtClean="0"/>
              <a:t> </a:t>
            </a:r>
            <a:r>
              <a:rPr lang="en-US" altLang="x-none" dirty="0" err="1" smtClean="0"/>
              <a:t>bez</a:t>
            </a:r>
            <a:r>
              <a:rPr lang="en-US" altLang="x-none" dirty="0" smtClean="0"/>
              <a:t> </a:t>
            </a:r>
            <a:r>
              <a:rPr lang="en-US" altLang="x-none" dirty="0" err="1" smtClean="0"/>
              <a:t>dokaza</a:t>
            </a:r>
            <a:r>
              <a:rPr lang="en-US" altLang="x-none" dirty="0" smtClean="0"/>
              <a:t> </a:t>
            </a:r>
            <a:r>
              <a:rPr lang="en-US" altLang="x-none" dirty="0" err="1" smtClean="0"/>
              <a:t>osim</a:t>
            </a:r>
            <a:r>
              <a:rPr lang="en-US" altLang="x-none" dirty="0" smtClean="0"/>
              <a:t> </a:t>
            </a:r>
            <a:r>
              <a:rPr lang="en-US" altLang="x-none" dirty="0" err="1" smtClean="0"/>
              <a:t>ukoliko</a:t>
            </a:r>
            <a:r>
              <a:rPr lang="en-US" altLang="x-none" dirty="0" smtClean="0"/>
              <a:t> </a:t>
            </a:r>
            <a:r>
              <a:rPr lang="en-US" altLang="x-none" dirty="0" err="1" smtClean="0"/>
              <a:t>ih</a:t>
            </a:r>
            <a:r>
              <a:rPr lang="en-US" altLang="x-none" dirty="0" smtClean="0"/>
              <a:t> ne </a:t>
            </a:r>
            <a:r>
              <a:rPr lang="en-US" altLang="x-none" dirty="0" err="1" smtClean="0"/>
              <a:t>presretnu</a:t>
            </a:r>
            <a:r>
              <a:rPr lang="en-US" altLang="x-none" dirty="0" smtClean="0"/>
              <a:t> u </a:t>
            </a:r>
            <a:r>
              <a:rPr lang="en-US" altLang="x-none" dirty="0" err="1" smtClean="0"/>
              <a:t>vreme</a:t>
            </a:r>
            <a:r>
              <a:rPr lang="en-US" altLang="x-none" dirty="0" smtClean="0"/>
              <a:t> </a:t>
            </a:r>
            <a:r>
              <a:rPr lang="en-US" altLang="x-none" dirty="0" err="1" smtClean="0"/>
              <a:t>prenosa</a:t>
            </a:r>
            <a:r>
              <a:rPr lang="en-US" altLang="x-none" dirty="0" smtClean="0"/>
              <a:t>.</a:t>
            </a:r>
          </a:p>
          <a:p>
            <a:pPr algn="just"/>
            <a:r>
              <a:rPr lang="en-US" altLang="x-none" b="1" dirty="0" err="1" smtClean="0"/>
              <a:t>Povećana</a:t>
            </a:r>
            <a:r>
              <a:rPr lang="en-US" altLang="x-none" b="1" dirty="0" smtClean="0"/>
              <a:t> </a:t>
            </a:r>
            <a:r>
              <a:rPr lang="en-US" altLang="x-none" b="1" dirty="0" err="1" smtClean="0"/>
              <a:t>potreba</a:t>
            </a:r>
            <a:r>
              <a:rPr lang="en-US" altLang="x-none" b="1" dirty="0" smtClean="0"/>
              <a:t> </a:t>
            </a:r>
            <a:r>
              <a:rPr lang="en-US" altLang="x-none" b="1" dirty="0" err="1" smtClean="0"/>
              <a:t>za</a:t>
            </a:r>
            <a:r>
              <a:rPr lang="en-US" altLang="x-none" b="1" dirty="0" smtClean="0"/>
              <a:t> </a:t>
            </a:r>
            <a:r>
              <a:rPr lang="en-US" altLang="x-none" b="1" dirty="0" err="1" smtClean="0"/>
              <a:t>pranjem</a:t>
            </a:r>
            <a:r>
              <a:rPr lang="en-US" altLang="x-none" b="1" dirty="0" smtClean="0"/>
              <a:t> </a:t>
            </a:r>
            <a:r>
              <a:rPr lang="en-US" altLang="x-none" b="1" dirty="0" err="1" smtClean="0"/>
              <a:t>novca</a:t>
            </a:r>
            <a:r>
              <a:rPr lang="en-US" altLang="x-none" b="1" dirty="0" smtClean="0"/>
              <a:t>. </a:t>
            </a:r>
            <a:r>
              <a:rPr lang="en-US" altLang="x-none" dirty="0" err="1" smtClean="0"/>
              <a:t>Kriminalci</a:t>
            </a:r>
            <a:r>
              <a:rPr lang="en-US" altLang="x-none" dirty="0" smtClean="0"/>
              <a:t> </a:t>
            </a:r>
            <a:r>
              <a:rPr lang="en-US" altLang="x-none" dirty="0" err="1" smtClean="0"/>
              <a:t>će</a:t>
            </a:r>
            <a:r>
              <a:rPr lang="en-US" altLang="x-none" dirty="0" smtClean="0"/>
              <a:t> </a:t>
            </a:r>
            <a:r>
              <a:rPr lang="en-US" altLang="x-none" dirty="0" err="1" smtClean="0"/>
              <a:t>tražiti</a:t>
            </a:r>
            <a:r>
              <a:rPr lang="en-US" altLang="x-none" dirty="0" smtClean="0"/>
              <a:t> lake </a:t>
            </a:r>
            <a:r>
              <a:rPr lang="en-US" altLang="x-none" dirty="0" err="1" smtClean="0"/>
              <a:t>načine</a:t>
            </a:r>
            <a:r>
              <a:rPr lang="en-US" altLang="x-none" dirty="0" smtClean="0"/>
              <a:t> </a:t>
            </a:r>
            <a:r>
              <a:rPr lang="en-US" altLang="x-none" dirty="0" err="1" smtClean="0"/>
              <a:t>za</a:t>
            </a:r>
            <a:r>
              <a:rPr lang="en-US" altLang="x-none" dirty="0" smtClean="0"/>
              <a:t> </a:t>
            </a:r>
            <a:r>
              <a:rPr lang="en-US" altLang="x-none" dirty="0" err="1" smtClean="0"/>
              <a:t>unovčavanje</a:t>
            </a:r>
            <a:r>
              <a:rPr lang="en-US" altLang="x-none" dirty="0" smtClean="0"/>
              <a:t> </a:t>
            </a:r>
            <a:r>
              <a:rPr lang="en-US" altLang="x-none" dirty="0" err="1" smtClean="0"/>
              <a:t>i</a:t>
            </a:r>
            <a:r>
              <a:rPr lang="en-US" altLang="x-none" dirty="0" smtClean="0"/>
              <a:t> </a:t>
            </a:r>
            <a:r>
              <a:rPr lang="en-US" altLang="x-none" dirty="0" err="1" smtClean="0"/>
              <a:t>pranje</a:t>
            </a:r>
            <a:r>
              <a:rPr lang="en-US" altLang="x-none" dirty="0" smtClean="0"/>
              <a:t> </a:t>
            </a:r>
            <a:r>
              <a:rPr lang="en-US" altLang="x-none" dirty="0" err="1" smtClean="0"/>
              <a:t>profita</a:t>
            </a:r>
            <a:r>
              <a:rPr lang="en-US" altLang="x-none" dirty="0" smtClean="0"/>
              <a:t>. </a:t>
            </a:r>
            <a:r>
              <a:rPr lang="en-US" altLang="x-none" dirty="0" err="1" smtClean="0"/>
              <a:t>Usmeravanje</a:t>
            </a:r>
            <a:r>
              <a:rPr lang="en-US" altLang="x-none" dirty="0" smtClean="0"/>
              <a:t> </a:t>
            </a:r>
            <a:r>
              <a:rPr lang="en-US" altLang="x-none" dirty="0" err="1" smtClean="0"/>
              <a:t>velikog</a:t>
            </a:r>
            <a:r>
              <a:rPr lang="en-US" altLang="x-none" dirty="0" smtClean="0"/>
              <a:t> </a:t>
            </a:r>
            <a:r>
              <a:rPr lang="en-US" altLang="x-none" dirty="0" err="1" smtClean="0"/>
              <a:t>broja</a:t>
            </a:r>
            <a:r>
              <a:rPr lang="en-US" altLang="x-none" dirty="0" smtClean="0"/>
              <a:t> </a:t>
            </a:r>
            <a:r>
              <a:rPr lang="en-US" altLang="x-none" dirty="0" err="1" smtClean="0"/>
              <a:t>građana</a:t>
            </a:r>
            <a:r>
              <a:rPr lang="en-US" altLang="x-none" dirty="0" smtClean="0"/>
              <a:t> </a:t>
            </a:r>
            <a:r>
              <a:rPr lang="en-US" altLang="x-none" dirty="0" err="1" smtClean="0"/>
              <a:t>i</a:t>
            </a:r>
            <a:r>
              <a:rPr lang="en-US" altLang="x-none" dirty="0" smtClean="0"/>
              <a:t> </a:t>
            </a:r>
            <a:r>
              <a:rPr lang="en-US" altLang="x-none" dirty="0" err="1" smtClean="0"/>
              <a:t>malih</a:t>
            </a:r>
            <a:r>
              <a:rPr lang="en-US" altLang="x-none" dirty="0" smtClean="0"/>
              <a:t> </a:t>
            </a:r>
            <a:r>
              <a:rPr lang="en-US" altLang="x-none" dirty="0" err="1" smtClean="0"/>
              <a:t>kompanija</a:t>
            </a:r>
            <a:r>
              <a:rPr lang="en-US" altLang="x-none" dirty="0" smtClean="0"/>
              <a:t> do </a:t>
            </a:r>
            <a:r>
              <a:rPr lang="en-US" altLang="x-none" dirty="0" err="1" smtClean="0"/>
              <a:t>kompanija</a:t>
            </a:r>
            <a:r>
              <a:rPr lang="en-US" altLang="x-none" dirty="0" smtClean="0"/>
              <a:t> </a:t>
            </a:r>
            <a:r>
              <a:rPr lang="en-US" altLang="x-none" dirty="0" err="1" smtClean="0"/>
              <a:t>srednjih</a:t>
            </a:r>
            <a:r>
              <a:rPr lang="en-US" altLang="x-none" dirty="0" smtClean="0"/>
              <a:t> </a:t>
            </a:r>
            <a:r>
              <a:rPr lang="en-US" altLang="x-none" dirty="0" err="1" smtClean="0"/>
              <a:t>veličina</a:t>
            </a:r>
            <a:r>
              <a:rPr lang="en-US" altLang="x-none" dirty="0" smtClean="0"/>
              <a:t> </a:t>
            </a:r>
            <a:r>
              <a:rPr lang="en-US" altLang="x-none" dirty="0" err="1" smtClean="0"/>
              <a:t>za</a:t>
            </a:r>
            <a:r>
              <a:rPr lang="en-US" altLang="x-none" dirty="0" smtClean="0"/>
              <a:t> </a:t>
            </a:r>
            <a:r>
              <a:rPr lang="en-US" altLang="x-none" dirty="0" err="1" smtClean="0"/>
              <a:t>relativno</a:t>
            </a:r>
            <a:r>
              <a:rPr lang="en-US" altLang="x-none" dirty="0" smtClean="0"/>
              <a:t> male </a:t>
            </a:r>
            <a:r>
              <a:rPr lang="en-US" altLang="x-none" dirty="0" err="1" smtClean="0"/>
              <a:t>iznose</a:t>
            </a:r>
            <a:r>
              <a:rPr lang="en-US" altLang="x-none" dirty="0" smtClean="0"/>
              <a:t> je scenario </a:t>
            </a:r>
            <a:r>
              <a:rPr lang="en-US" altLang="x-none" dirty="0" err="1" smtClean="0"/>
              <a:t>koji</a:t>
            </a:r>
            <a:r>
              <a:rPr lang="en-US" altLang="x-none" dirty="0" smtClean="0"/>
              <a:t> </a:t>
            </a:r>
            <a:r>
              <a:rPr lang="en-US" altLang="x-none" dirty="0" err="1" smtClean="0"/>
              <a:t>će</a:t>
            </a:r>
            <a:r>
              <a:rPr lang="en-US" altLang="x-none" dirty="0" smtClean="0"/>
              <a:t> se </a:t>
            </a:r>
            <a:r>
              <a:rPr lang="en-US" altLang="x-none" dirty="0" err="1" smtClean="0"/>
              <a:t>verovatno</a:t>
            </a:r>
            <a:r>
              <a:rPr lang="en-US" altLang="x-none" dirty="0" smtClean="0"/>
              <a:t> </a:t>
            </a:r>
            <a:r>
              <a:rPr lang="en-US" altLang="x-none" dirty="0" err="1" smtClean="0"/>
              <a:t>nastaviti</a:t>
            </a:r>
            <a:r>
              <a:rPr lang="en-US" altLang="x-none" dirty="0" smtClean="0"/>
              <a:t>. Ali </a:t>
            </a:r>
            <a:r>
              <a:rPr lang="en-US" altLang="x-none" dirty="0" err="1" smtClean="0"/>
              <a:t>takođe</a:t>
            </a:r>
            <a:r>
              <a:rPr lang="en-US" altLang="x-none" dirty="0" smtClean="0"/>
              <a:t> </a:t>
            </a:r>
            <a:r>
              <a:rPr lang="en-US" altLang="x-none" dirty="0" err="1" smtClean="0"/>
              <a:t>upotreba</a:t>
            </a:r>
            <a:r>
              <a:rPr lang="en-US" altLang="x-none" dirty="0" smtClean="0"/>
              <a:t> </a:t>
            </a:r>
            <a:r>
              <a:rPr lang="en-US" altLang="x-none" dirty="0" err="1" smtClean="0"/>
              <a:t>akreditiva</a:t>
            </a:r>
            <a:r>
              <a:rPr lang="en-US" altLang="x-none" dirty="0" smtClean="0"/>
              <a:t> </a:t>
            </a:r>
            <a:r>
              <a:rPr lang="en-US" altLang="x-none" dirty="0" err="1" smtClean="0"/>
              <a:t>za</a:t>
            </a:r>
            <a:r>
              <a:rPr lang="en-US" altLang="x-none" dirty="0" smtClean="0"/>
              <a:t> </a:t>
            </a:r>
            <a:r>
              <a:rPr lang="en-US" altLang="x-none" dirty="0" err="1" smtClean="0"/>
              <a:t>plaćanje</a:t>
            </a:r>
            <a:r>
              <a:rPr lang="en-US" altLang="x-none" dirty="0" smtClean="0"/>
              <a:t> </a:t>
            </a:r>
            <a:r>
              <a:rPr lang="en-US" altLang="x-none" dirty="0" err="1" smtClean="0"/>
              <a:t>za</a:t>
            </a:r>
            <a:r>
              <a:rPr lang="en-US" altLang="x-none" dirty="0" smtClean="0"/>
              <a:t> </a:t>
            </a:r>
            <a:r>
              <a:rPr lang="en-US" altLang="x-none" dirty="0" err="1" smtClean="0"/>
              <a:t>onlajn</a:t>
            </a:r>
            <a:r>
              <a:rPr lang="en-US" altLang="x-none" dirty="0" smtClean="0"/>
              <a:t> </a:t>
            </a:r>
            <a:r>
              <a:rPr lang="en-US" altLang="x-none" dirty="0" err="1" smtClean="0"/>
              <a:t>kupovinu</a:t>
            </a:r>
            <a:r>
              <a:rPr lang="en-US" altLang="x-none" dirty="0" smtClean="0"/>
              <a:t> </a:t>
            </a:r>
            <a:r>
              <a:rPr lang="en-US" altLang="x-none" dirty="0" err="1" smtClean="0"/>
              <a:t>će</a:t>
            </a:r>
            <a:r>
              <a:rPr lang="en-US" altLang="x-none" dirty="0" smtClean="0"/>
              <a:t> </a:t>
            </a:r>
            <a:r>
              <a:rPr lang="en-US" altLang="x-none" dirty="0" err="1" smtClean="0"/>
              <a:t>porasti</a:t>
            </a:r>
            <a:r>
              <a:rPr lang="en-US" altLang="x-none" dirty="0" smtClean="0"/>
              <a:t>. </a:t>
            </a:r>
            <a:r>
              <a:rPr lang="en-US" altLang="x-none" dirty="0" err="1" smtClean="0"/>
              <a:t>Potražnja</a:t>
            </a:r>
            <a:r>
              <a:rPr lang="en-US" altLang="x-none" dirty="0" smtClean="0"/>
              <a:t> </a:t>
            </a:r>
            <a:r>
              <a:rPr lang="en-US" altLang="x-none" dirty="0" err="1" smtClean="0"/>
              <a:t>za</a:t>
            </a:r>
            <a:r>
              <a:rPr lang="en-US" altLang="x-none" dirty="0" smtClean="0"/>
              <a:t> e-</a:t>
            </a:r>
            <a:r>
              <a:rPr lang="en-US" altLang="x-none" dirty="0" err="1" smtClean="0"/>
              <a:t>valutama</a:t>
            </a:r>
            <a:r>
              <a:rPr lang="en-US" altLang="x-none" dirty="0" smtClean="0"/>
              <a:t> </a:t>
            </a:r>
            <a:r>
              <a:rPr lang="en-US" altLang="x-none" dirty="0" err="1" smtClean="0"/>
              <a:t>i</a:t>
            </a:r>
            <a:r>
              <a:rPr lang="en-US" altLang="x-none" dirty="0" smtClean="0"/>
              <a:t> </a:t>
            </a:r>
            <a:r>
              <a:rPr lang="en-US" altLang="x-none" dirty="0" err="1" smtClean="0"/>
              <a:t>drugim</a:t>
            </a:r>
            <a:r>
              <a:rPr lang="en-US" altLang="x-none" dirty="0" smtClean="0"/>
              <a:t> </a:t>
            </a:r>
            <a:r>
              <a:rPr lang="en-US" altLang="x-none" dirty="0" err="1" smtClean="0"/>
              <a:t>anonimnim</a:t>
            </a:r>
            <a:r>
              <a:rPr lang="en-US" altLang="x-none" dirty="0" smtClean="0"/>
              <a:t> </a:t>
            </a:r>
            <a:r>
              <a:rPr lang="en-US" altLang="x-none" dirty="0" err="1" smtClean="0"/>
              <a:t>sistemima</a:t>
            </a:r>
            <a:r>
              <a:rPr lang="en-US" altLang="x-none" dirty="0" smtClean="0"/>
              <a:t> </a:t>
            </a:r>
            <a:r>
              <a:rPr lang="en-US" altLang="x-none" dirty="0" err="1" smtClean="0"/>
              <a:t>plaćanja</a:t>
            </a:r>
            <a:r>
              <a:rPr lang="en-US" altLang="x-none" dirty="0" smtClean="0"/>
              <a:t> </a:t>
            </a:r>
            <a:r>
              <a:rPr lang="en-US" altLang="x-none" dirty="0" err="1" smtClean="0"/>
              <a:t>će</a:t>
            </a:r>
            <a:r>
              <a:rPr lang="en-US" altLang="x-none" dirty="0" smtClean="0"/>
              <a:t> </a:t>
            </a:r>
            <a:r>
              <a:rPr lang="en-US" altLang="x-none" dirty="0" err="1" smtClean="0"/>
              <a:t>i</a:t>
            </a:r>
            <a:r>
              <a:rPr lang="en-US" altLang="x-none" dirty="0" smtClean="0"/>
              <a:t> </a:t>
            </a:r>
            <a:r>
              <a:rPr lang="en-US" altLang="x-none" dirty="0" err="1" smtClean="0"/>
              <a:t>dalje</a:t>
            </a:r>
            <a:r>
              <a:rPr lang="en-US" altLang="x-none" dirty="0" smtClean="0"/>
              <a:t> </a:t>
            </a:r>
            <a:r>
              <a:rPr lang="en-US" altLang="x-none" dirty="0" err="1" smtClean="0"/>
              <a:t>rasti</a:t>
            </a:r>
            <a:r>
              <a:rPr lang="en-US" altLang="x-none" dirty="0" smtClean="0"/>
              <a:t>.</a:t>
            </a:r>
          </a:p>
          <a:p>
            <a:pPr algn="just"/>
            <a:r>
              <a:rPr lang="en-US" altLang="x-none" b="1" dirty="0" err="1" smtClean="0"/>
              <a:t>Usmeravanje</a:t>
            </a:r>
            <a:r>
              <a:rPr lang="en-US" altLang="x-none" b="1" dirty="0" smtClean="0"/>
              <a:t> </a:t>
            </a:r>
            <a:r>
              <a:rPr lang="en-US" altLang="x-none" b="1" dirty="0" err="1" smtClean="0"/>
              <a:t>na</a:t>
            </a:r>
            <a:r>
              <a:rPr lang="en-US" altLang="x-none" b="1" dirty="0" smtClean="0"/>
              <a:t> </a:t>
            </a:r>
            <a:r>
              <a:rPr lang="en-US" altLang="x-none" b="1" dirty="0" err="1" smtClean="0"/>
              <a:t>tajne</a:t>
            </a:r>
            <a:r>
              <a:rPr lang="en-US" altLang="x-none" b="1" dirty="0" smtClean="0"/>
              <a:t> </a:t>
            </a:r>
            <a:r>
              <a:rPr lang="en-US" altLang="x-none" b="1" dirty="0" err="1" smtClean="0"/>
              <a:t>usluge</a:t>
            </a:r>
            <a:r>
              <a:rPr lang="en-US" altLang="x-none" b="1" dirty="0" smtClean="0"/>
              <a:t>. </a:t>
            </a:r>
            <a:r>
              <a:rPr lang="en-US" altLang="x-none" dirty="0" err="1" smtClean="0"/>
              <a:t>Hakovanje</a:t>
            </a:r>
            <a:r>
              <a:rPr lang="en-US" altLang="x-none" dirty="0" smtClean="0"/>
              <a:t> </a:t>
            </a:r>
            <a:r>
              <a:rPr lang="en-US" altLang="x-none" dirty="0" err="1" smtClean="0"/>
              <a:t>tajnih</a:t>
            </a:r>
            <a:r>
              <a:rPr lang="en-US" altLang="x-none" dirty="0" smtClean="0"/>
              <a:t> </a:t>
            </a:r>
            <a:r>
              <a:rPr lang="en-US" altLang="x-none" dirty="0" err="1" smtClean="0"/>
              <a:t>usluga</a:t>
            </a:r>
            <a:r>
              <a:rPr lang="en-US" altLang="x-none" dirty="0" smtClean="0"/>
              <a:t> </a:t>
            </a:r>
            <a:r>
              <a:rPr lang="en-US" altLang="x-none" dirty="0" err="1" smtClean="0"/>
              <a:t>postaje</a:t>
            </a:r>
            <a:r>
              <a:rPr lang="en-US" altLang="x-none" dirty="0" smtClean="0"/>
              <a:t> </a:t>
            </a:r>
            <a:r>
              <a:rPr lang="en-US" altLang="x-none" dirty="0" err="1" smtClean="0"/>
              <a:t>sve</a:t>
            </a:r>
            <a:r>
              <a:rPr lang="en-US" altLang="x-none" dirty="0" smtClean="0"/>
              <a:t> </a:t>
            </a:r>
            <a:r>
              <a:rPr lang="en-US" altLang="x-none" dirty="0" err="1" smtClean="0"/>
              <a:t>interesantnije</a:t>
            </a:r>
            <a:r>
              <a:rPr lang="en-US" altLang="x-none" dirty="0" smtClean="0"/>
              <a:t> </a:t>
            </a:r>
            <a:r>
              <a:rPr lang="en-US" altLang="x-none" dirty="0" err="1" smtClean="0"/>
              <a:t>za</a:t>
            </a:r>
            <a:r>
              <a:rPr lang="en-US" altLang="x-none" dirty="0" smtClean="0"/>
              <a:t> </a:t>
            </a:r>
            <a:r>
              <a:rPr lang="en-US" altLang="x-none" dirty="0" err="1" smtClean="0"/>
              <a:t>kriminalce</a:t>
            </a:r>
            <a:r>
              <a:rPr lang="en-US" altLang="x-none" dirty="0" smtClean="0"/>
              <a:t>. </a:t>
            </a:r>
            <a:r>
              <a:rPr lang="en-US" altLang="x-none" dirty="0" err="1" smtClean="0"/>
              <a:t>Očekuje</a:t>
            </a:r>
            <a:r>
              <a:rPr lang="en-US" altLang="x-none" dirty="0" smtClean="0"/>
              <a:t> se da </a:t>
            </a:r>
            <a:r>
              <a:rPr lang="en-US" altLang="x-none" dirty="0" err="1" smtClean="0"/>
              <a:t>će</a:t>
            </a:r>
            <a:r>
              <a:rPr lang="en-US" altLang="x-none" dirty="0" smtClean="0"/>
              <a:t> </a:t>
            </a:r>
            <a:r>
              <a:rPr lang="en-US" altLang="x-none" dirty="0" err="1" smtClean="0"/>
              <a:t>kriminalci</a:t>
            </a:r>
            <a:r>
              <a:rPr lang="en-US" altLang="x-none" dirty="0" smtClean="0"/>
              <a:t> </a:t>
            </a:r>
            <a:r>
              <a:rPr lang="en-US" altLang="x-none" dirty="0" err="1" smtClean="0"/>
              <a:t>sve</a:t>
            </a:r>
            <a:r>
              <a:rPr lang="en-US" altLang="x-none" dirty="0" smtClean="0"/>
              <a:t> </a:t>
            </a:r>
            <a:r>
              <a:rPr lang="en-US" altLang="x-none" dirty="0" err="1" smtClean="0"/>
              <a:t>više</a:t>
            </a:r>
            <a:r>
              <a:rPr lang="en-US" altLang="x-none" dirty="0" smtClean="0"/>
              <a:t> </a:t>
            </a:r>
            <a:r>
              <a:rPr lang="en-US" altLang="x-none" dirty="0" err="1" smtClean="0"/>
              <a:t>stremiti</a:t>
            </a:r>
            <a:r>
              <a:rPr lang="en-US" altLang="x-none" dirty="0" smtClean="0"/>
              <a:t> </a:t>
            </a:r>
            <a:r>
              <a:rPr lang="en-US" altLang="x-none" dirty="0" err="1" smtClean="0"/>
              <a:t>hakovanju</a:t>
            </a:r>
            <a:r>
              <a:rPr lang="en-US" altLang="x-none" dirty="0" smtClean="0"/>
              <a:t> </a:t>
            </a:r>
            <a:r>
              <a:rPr lang="en-US" altLang="x-none" dirty="0" err="1" smtClean="0"/>
              <a:t>takvih</a:t>
            </a:r>
            <a:r>
              <a:rPr lang="en-US" altLang="x-none" dirty="0" smtClean="0"/>
              <a:t> </a:t>
            </a:r>
            <a:r>
              <a:rPr lang="en-US" altLang="x-none" dirty="0" err="1" smtClean="0"/>
              <a:t>usluga</a:t>
            </a:r>
            <a:r>
              <a:rPr lang="en-US" altLang="x-none" dirty="0" smtClean="0"/>
              <a:t> u </a:t>
            </a:r>
            <a:r>
              <a:rPr lang="en-US" altLang="x-none" dirty="0" err="1" smtClean="0"/>
              <a:t>svrhu</a:t>
            </a:r>
            <a:r>
              <a:rPr lang="en-US" altLang="x-none" dirty="0" smtClean="0"/>
              <a:t> </a:t>
            </a:r>
            <a:r>
              <a:rPr lang="en-US" altLang="x-none" dirty="0" err="1" smtClean="0"/>
              <a:t>špijuniranja</a:t>
            </a:r>
            <a:r>
              <a:rPr lang="en-US" altLang="x-none" dirty="0" smtClean="0"/>
              <a:t>, </a:t>
            </a:r>
            <a:r>
              <a:rPr lang="en-US" altLang="x-none" dirty="0" err="1" smtClean="0"/>
              <a:t>obnove</a:t>
            </a:r>
            <a:r>
              <a:rPr lang="en-US" altLang="x-none" dirty="0" smtClean="0"/>
              <a:t> </a:t>
            </a:r>
            <a:r>
              <a:rPr lang="en-US" altLang="x-none" dirty="0" err="1" smtClean="0"/>
              <a:t>akreditiva</a:t>
            </a:r>
            <a:r>
              <a:rPr lang="en-US" altLang="x-none" dirty="0" smtClean="0"/>
              <a:t> </a:t>
            </a:r>
            <a:r>
              <a:rPr lang="en-US" altLang="x-none" dirty="0" err="1" smtClean="0"/>
              <a:t>i</a:t>
            </a:r>
            <a:r>
              <a:rPr lang="en-US" altLang="x-none" dirty="0" smtClean="0"/>
              <a:t> </a:t>
            </a:r>
            <a:r>
              <a:rPr lang="en-US" altLang="x-none" dirty="0" err="1" smtClean="0"/>
              <a:t>iznuđivanja</a:t>
            </a:r>
            <a:r>
              <a:rPr lang="en-US" altLang="x-none" dirty="0" smtClean="0"/>
              <a:t>.</a:t>
            </a:r>
          </a:p>
          <a:p>
            <a:pPr algn="just"/>
            <a:r>
              <a:rPr lang="en-US" altLang="x-none" dirty="0" smtClean="0"/>
              <a:t>Da bi se </a:t>
            </a:r>
            <a:r>
              <a:rPr lang="en-US" altLang="x-none" dirty="0" err="1" smtClean="0"/>
              <a:t>pozabavio</a:t>
            </a:r>
            <a:r>
              <a:rPr lang="en-US" altLang="x-none" dirty="0" smtClean="0"/>
              <a:t> </a:t>
            </a:r>
            <a:r>
              <a:rPr lang="en-US" altLang="x-none" dirty="0" err="1" smtClean="0"/>
              <a:t>ovim</a:t>
            </a:r>
            <a:r>
              <a:rPr lang="en-US" altLang="x-none" dirty="0" smtClean="0"/>
              <a:t> </a:t>
            </a:r>
            <a:r>
              <a:rPr lang="en-US" altLang="x-none" dirty="0" err="1" smtClean="0"/>
              <a:t>dešavanjima</a:t>
            </a:r>
            <a:r>
              <a:rPr lang="en-US" altLang="x-none" dirty="0" smtClean="0"/>
              <a:t> </a:t>
            </a:r>
            <a:r>
              <a:rPr lang="en-US" altLang="x-none" dirty="0" err="1" smtClean="0"/>
              <a:t>i</a:t>
            </a:r>
            <a:r>
              <a:rPr lang="en-US" altLang="x-none" dirty="0" smtClean="0"/>
              <a:t> da bi se </a:t>
            </a:r>
            <a:r>
              <a:rPr lang="en-US" altLang="x-none" dirty="0" err="1" smtClean="0"/>
              <a:t>borio</a:t>
            </a:r>
            <a:r>
              <a:rPr lang="en-US" altLang="x-none" dirty="0" smtClean="0"/>
              <a:t> </a:t>
            </a:r>
            <a:r>
              <a:rPr lang="en-US" altLang="x-none" dirty="0" err="1" smtClean="0"/>
              <a:t>protiv</a:t>
            </a:r>
            <a:r>
              <a:rPr lang="en-US" altLang="x-none" dirty="0" smtClean="0"/>
              <a:t> </a:t>
            </a:r>
            <a:r>
              <a:rPr lang="en-US" altLang="x-none" dirty="0" err="1" smtClean="0"/>
              <a:t>kriminala</a:t>
            </a:r>
            <a:r>
              <a:rPr lang="en-US" altLang="x-none" dirty="0" smtClean="0"/>
              <a:t> </a:t>
            </a:r>
            <a:r>
              <a:rPr lang="en-US" altLang="x-none" dirty="0" err="1" smtClean="0"/>
              <a:t>koji</a:t>
            </a:r>
            <a:r>
              <a:rPr lang="en-US" altLang="x-none" dirty="0" smtClean="0"/>
              <a:t> </a:t>
            </a:r>
            <a:r>
              <a:rPr lang="en-US" altLang="x-none" dirty="0" err="1" smtClean="0"/>
              <a:t>svojom</a:t>
            </a:r>
            <a:r>
              <a:rPr lang="en-US" altLang="x-none" dirty="0" smtClean="0"/>
              <a:t> </a:t>
            </a:r>
            <a:r>
              <a:rPr lang="en-US" altLang="x-none" dirty="0" err="1" smtClean="0"/>
              <a:t>pravom</a:t>
            </a:r>
            <a:r>
              <a:rPr lang="en-US" altLang="x-none" dirty="0" smtClean="0"/>
              <a:t> </a:t>
            </a:r>
            <a:r>
              <a:rPr lang="en-US" altLang="x-none" dirty="0" err="1" smtClean="0"/>
              <a:t>prirodom</a:t>
            </a:r>
            <a:r>
              <a:rPr lang="en-US" altLang="x-none" dirty="0" smtClean="0"/>
              <a:t> ne </a:t>
            </a:r>
            <a:r>
              <a:rPr lang="en-US" altLang="x-none" dirty="0" err="1" smtClean="0"/>
              <a:t>poznaje</a:t>
            </a:r>
            <a:r>
              <a:rPr lang="en-US" altLang="x-none" dirty="0" smtClean="0"/>
              <a:t> </a:t>
            </a:r>
            <a:r>
              <a:rPr lang="en-US" altLang="x-none" dirty="0" err="1" smtClean="0"/>
              <a:t>granice</a:t>
            </a:r>
            <a:r>
              <a:rPr lang="en-US" altLang="x-none" dirty="0" smtClean="0"/>
              <a:t> </a:t>
            </a:r>
            <a:r>
              <a:rPr lang="en-US" altLang="x-none" dirty="0" err="1" smtClean="0"/>
              <a:t>i</a:t>
            </a:r>
            <a:r>
              <a:rPr lang="en-US" altLang="x-none" dirty="0" smtClean="0"/>
              <a:t> </a:t>
            </a:r>
            <a:r>
              <a:rPr lang="en-US" altLang="x-none" dirty="0" err="1" smtClean="0"/>
              <a:t>pravnu</a:t>
            </a:r>
            <a:r>
              <a:rPr lang="en-US" altLang="x-none" dirty="0" smtClean="0"/>
              <a:t> </a:t>
            </a:r>
            <a:r>
              <a:rPr lang="en-US" altLang="x-none" dirty="0" err="1" smtClean="0"/>
              <a:t>nadležnost</a:t>
            </a:r>
            <a:r>
              <a:rPr lang="en-US" altLang="x-none" dirty="0" smtClean="0"/>
              <a:t>, EC3 </a:t>
            </a:r>
            <a:r>
              <a:rPr lang="en-US" altLang="x-none" dirty="0" err="1" smtClean="0"/>
              <a:t>će</a:t>
            </a:r>
            <a:r>
              <a:rPr lang="en-US" altLang="x-none" dirty="0" smtClean="0"/>
              <a:t> </a:t>
            </a:r>
            <a:r>
              <a:rPr lang="en-US" altLang="x-none" dirty="0" err="1" smtClean="0"/>
              <a:t>nastaviti</a:t>
            </a:r>
            <a:r>
              <a:rPr lang="en-US" altLang="x-none" dirty="0" smtClean="0"/>
              <a:t> da </a:t>
            </a:r>
            <a:r>
              <a:rPr lang="en-US" altLang="x-none" dirty="0" err="1" smtClean="0"/>
              <a:t>pruža</a:t>
            </a:r>
            <a:r>
              <a:rPr lang="en-US" altLang="x-none" dirty="0" smtClean="0"/>
              <a:t> </a:t>
            </a:r>
            <a:r>
              <a:rPr lang="en-US" altLang="x-none" dirty="0" err="1" smtClean="0"/>
              <a:t>operativnu</a:t>
            </a:r>
            <a:r>
              <a:rPr lang="en-US" altLang="x-none" dirty="0" smtClean="0"/>
              <a:t> </a:t>
            </a:r>
            <a:r>
              <a:rPr lang="en-US" altLang="x-none" dirty="0" err="1" smtClean="0"/>
              <a:t>podršku</a:t>
            </a:r>
            <a:r>
              <a:rPr lang="en-US" altLang="x-none" dirty="0" smtClean="0"/>
              <a:t> </a:t>
            </a:r>
            <a:r>
              <a:rPr lang="en-US" altLang="x-none" dirty="0" err="1" smtClean="0"/>
              <a:t>agencijama</a:t>
            </a:r>
            <a:r>
              <a:rPr lang="en-US" altLang="x-none" dirty="0" smtClean="0"/>
              <a:t> </a:t>
            </a:r>
            <a:r>
              <a:rPr lang="en-US" altLang="x-none" dirty="0" err="1" smtClean="0"/>
              <a:t>za</a:t>
            </a:r>
            <a:r>
              <a:rPr lang="en-US" altLang="x-none" dirty="0" smtClean="0"/>
              <a:t> </a:t>
            </a:r>
            <a:r>
              <a:rPr lang="en-US" altLang="x-none" dirty="0" err="1" smtClean="0"/>
              <a:t>sprovođenje</a:t>
            </a:r>
            <a:r>
              <a:rPr lang="en-US" altLang="x-none" dirty="0" smtClean="0"/>
              <a:t> </a:t>
            </a:r>
            <a:r>
              <a:rPr lang="en-US" altLang="x-none" dirty="0" err="1" smtClean="0"/>
              <a:t>zakona</a:t>
            </a:r>
            <a:r>
              <a:rPr lang="en-US" altLang="x-none" dirty="0" smtClean="0"/>
              <a:t> od </a:t>
            </a:r>
            <a:r>
              <a:rPr lang="en-US" altLang="x-none" dirty="0" err="1" smtClean="0"/>
              <a:t>država</a:t>
            </a:r>
            <a:r>
              <a:rPr lang="en-US" altLang="x-none" dirty="0" smtClean="0"/>
              <a:t> </a:t>
            </a:r>
            <a:r>
              <a:rPr lang="en-US" altLang="x-none" dirty="0" err="1" smtClean="0"/>
              <a:t>članica</a:t>
            </a:r>
            <a:r>
              <a:rPr lang="en-US" altLang="x-none" dirty="0" smtClean="0"/>
              <a:t> EU </a:t>
            </a:r>
            <a:r>
              <a:rPr lang="en-US" altLang="x-none" dirty="0" err="1" smtClean="0"/>
              <a:t>i</a:t>
            </a:r>
            <a:r>
              <a:rPr lang="en-US" altLang="x-none" dirty="0" smtClean="0"/>
              <a:t> od </a:t>
            </a:r>
            <a:r>
              <a:rPr lang="en-US" altLang="x-none" dirty="0" err="1" smtClean="0"/>
              <a:t>partnera</a:t>
            </a:r>
            <a:r>
              <a:rPr lang="en-US" altLang="x-none" dirty="0" smtClean="0"/>
              <a:t> </a:t>
            </a:r>
            <a:r>
              <a:rPr lang="en-US" altLang="x-none" dirty="0" err="1" smtClean="0"/>
              <a:t>za</a:t>
            </a:r>
            <a:r>
              <a:rPr lang="en-US" altLang="x-none" dirty="0" smtClean="0"/>
              <a:t> </a:t>
            </a:r>
            <a:r>
              <a:rPr lang="en-US" altLang="x-none" dirty="0" err="1" smtClean="0"/>
              <a:t>saradnju</a:t>
            </a:r>
            <a:r>
              <a:rPr lang="en-US" altLang="x-none" dirty="0" smtClean="0"/>
              <a:t> </a:t>
            </a:r>
            <a:r>
              <a:rPr lang="en-US" altLang="x-none" dirty="0" err="1" smtClean="0"/>
              <a:t>koji</a:t>
            </a:r>
            <a:r>
              <a:rPr lang="en-US" altLang="x-none" dirty="0" smtClean="0"/>
              <a:t> ne </a:t>
            </a:r>
            <a:r>
              <a:rPr lang="en-US" altLang="x-none" dirty="0" err="1" smtClean="0"/>
              <a:t>pripadaju</a:t>
            </a:r>
            <a:r>
              <a:rPr lang="en-US" altLang="x-none" dirty="0" smtClean="0"/>
              <a:t> EU. </a:t>
            </a:r>
            <a:r>
              <a:rPr lang="en-US" altLang="x-none" dirty="0" err="1" smtClean="0"/>
              <a:t>Centar</a:t>
            </a:r>
            <a:r>
              <a:rPr lang="en-US" altLang="x-none" dirty="0" smtClean="0"/>
              <a:t> </a:t>
            </a:r>
            <a:r>
              <a:rPr lang="en-US" altLang="x-none" dirty="0" err="1" smtClean="0"/>
              <a:t>će</a:t>
            </a:r>
            <a:r>
              <a:rPr lang="en-US" altLang="x-none" dirty="0" smtClean="0"/>
              <a:t> </a:t>
            </a:r>
            <a:r>
              <a:rPr lang="en-US" altLang="x-none" dirty="0" err="1" smtClean="0"/>
              <a:t>dalje</a:t>
            </a:r>
            <a:r>
              <a:rPr lang="en-US" altLang="x-none" dirty="0" smtClean="0"/>
              <a:t> </a:t>
            </a:r>
            <a:r>
              <a:rPr lang="en-US" altLang="x-none" dirty="0" err="1" smtClean="0"/>
              <a:t>razvijati</a:t>
            </a:r>
            <a:r>
              <a:rPr lang="en-US" altLang="x-none" dirty="0" smtClean="0"/>
              <a:t> </a:t>
            </a:r>
            <a:r>
              <a:rPr lang="en-US" altLang="x-none" dirty="0" err="1" smtClean="0"/>
              <a:t>svoju</a:t>
            </a:r>
            <a:r>
              <a:rPr lang="en-US" altLang="x-none" dirty="0" smtClean="0"/>
              <a:t> </a:t>
            </a:r>
            <a:r>
              <a:rPr lang="en-US" altLang="x-none" dirty="0" err="1" smtClean="0"/>
              <a:t>stručnost</a:t>
            </a:r>
            <a:r>
              <a:rPr lang="en-US" altLang="x-none" dirty="0" smtClean="0"/>
              <a:t> u </a:t>
            </a:r>
            <a:r>
              <a:rPr lang="en-US" altLang="x-none" dirty="0" err="1" smtClean="0"/>
              <a:t>obuci</a:t>
            </a:r>
            <a:r>
              <a:rPr lang="en-US" altLang="x-none" dirty="0" smtClean="0"/>
              <a:t> </a:t>
            </a:r>
            <a:r>
              <a:rPr lang="en-US" altLang="x-none" dirty="0" err="1" smtClean="0"/>
              <a:t>i</a:t>
            </a:r>
            <a:r>
              <a:rPr lang="en-US" altLang="x-none" dirty="0" smtClean="0"/>
              <a:t> </a:t>
            </a:r>
            <a:r>
              <a:rPr lang="en-US" altLang="x-none" dirty="0" err="1" smtClean="0"/>
              <a:t>izgradnji</a:t>
            </a:r>
            <a:r>
              <a:rPr lang="en-US" altLang="x-none" dirty="0" smtClean="0"/>
              <a:t> </a:t>
            </a:r>
            <a:r>
              <a:rPr lang="en-US" altLang="x-none" dirty="0" err="1" smtClean="0"/>
              <a:t>kapaciteta</a:t>
            </a:r>
            <a:r>
              <a:rPr lang="en-US" altLang="x-none" dirty="0" smtClean="0"/>
              <a:t>, </a:t>
            </a:r>
            <a:r>
              <a:rPr lang="en-US" altLang="x-none" dirty="0" err="1" smtClean="0"/>
              <a:t>strateške</a:t>
            </a:r>
            <a:r>
              <a:rPr lang="en-US" altLang="x-none" dirty="0" smtClean="0"/>
              <a:t> </a:t>
            </a:r>
            <a:r>
              <a:rPr lang="en-US" altLang="x-none" dirty="0" err="1" smtClean="0"/>
              <a:t>analize</a:t>
            </a:r>
            <a:r>
              <a:rPr lang="en-US" altLang="x-none" dirty="0" smtClean="0"/>
              <a:t> </a:t>
            </a:r>
            <a:r>
              <a:rPr lang="en-US" altLang="x-none" dirty="0" err="1" smtClean="0"/>
              <a:t>i</a:t>
            </a:r>
            <a:r>
              <a:rPr lang="en-US" altLang="x-none" dirty="0" smtClean="0"/>
              <a:t> </a:t>
            </a:r>
            <a:r>
              <a:rPr lang="en-US" altLang="x-none" dirty="0" err="1" smtClean="0"/>
              <a:t>digitalne</a:t>
            </a:r>
            <a:r>
              <a:rPr lang="en-US" altLang="x-none" dirty="0" smtClean="0"/>
              <a:t> </a:t>
            </a:r>
            <a:r>
              <a:rPr lang="en-US" altLang="x-none" dirty="0" err="1" smtClean="0"/>
              <a:t>forenzičke</a:t>
            </a:r>
            <a:r>
              <a:rPr lang="en-US" altLang="x-none" dirty="0" smtClean="0"/>
              <a:t> </a:t>
            </a:r>
            <a:r>
              <a:rPr lang="en-US" altLang="x-none" dirty="0" err="1" smtClean="0"/>
              <a:t>podrške</a:t>
            </a:r>
            <a:r>
              <a:rPr lang="en-US" altLang="x-none" dirty="0" smtClean="0"/>
              <a:t>.</a:t>
            </a:r>
            <a:endParaRPr lang="en-IE" altLang="x-none" dirty="0" smtClean="0"/>
          </a:p>
          <a:p>
            <a:r>
              <a:rPr lang="en-IE" altLang="x-none" dirty="0" smtClean="0"/>
              <a:t>Dakle, kao što smo vidjeli prijetnju kibernetički kriminal je vrlo stvaran i jer postoji naizgled malware za svaki uređaj onda stvarno moramo biti svjesni onoga što koristimo i kako ih koristimo. PC korisnici su usmjerene s bankarskim trojanaca, rootkita i ransomware, ali Mac korisnici također suočavaju sa prijetnjama, kao što su phishing stranicama, lažni antivirusni i spyware. Kada je riječ o pametnim telefonima i tabletima, cyber-kriminalci su razvili sve vrste malicioznih elemenata tako da se takvi uređaji. ?? Dakle, jasno je da bez obzira na vrstu uređaja imamo, to je ranjiva na sajber kriminala napade. To je razlog zašto je važno da rasporede sigurnosnog softvera na sve njih. Najefikasniji način za to je pomoću rješenje multi-uređaj, ali možete li kontrolirati sve uređaje dovedeni u svojim organizacijama?</a:t>
            </a:r>
          </a:p>
        </p:txBody>
      </p:sp>
      <p:sp>
        <p:nvSpPr>
          <p:cNvPr id="6451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rgbClr val="FFFFFF"/>
                </a:solidFill>
                <a:latin typeface="OCR A Extended" panose="02010509020102010303" pitchFamily="50" charset="0"/>
                <a:ea typeface="MS PGothic" pitchFamily="34" charset="-128"/>
                <a:sym typeface="OCR A Extended" panose="02010509020102010303" pitchFamily="50" charset="0"/>
              </a:defRPr>
            </a:lvl1pPr>
            <a:lvl2pPr marL="742950" indent="-285750">
              <a:defRPr sz="2800">
                <a:solidFill>
                  <a:srgbClr val="FFFFFF"/>
                </a:solidFill>
                <a:latin typeface="OCR A Extended" panose="02010509020102010303" pitchFamily="50" charset="0"/>
                <a:ea typeface="MS PGothic" pitchFamily="34" charset="-128"/>
                <a:sym typeface="OCR A Extended" panose="02010509020102010303" pitchFamily="50" charset="0"/>
              </a:defRPr>
            </a:lvl2pPr>
            <a:lvl3pPr marL="11430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3pPr>
            <a:lvl4pPr marL="16002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4pPr>
            <a:lvl5pPr marL="20574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5pPr>
            <a:lvl6pPr marL="25146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6pPr>
            <a:lvl7pPr marL="29718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7pPr>
            <a:lvl8pPr marL="34290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8pPr>
            <a:lvl9pPr marL="38862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9pPr>
          </a:lstStyle>
          <a:p>
            <a:fld id="{4D4A996A-729C-451D-9846-C7A0C3173252}" type="slidenum">
              <a:rPr lang="en-US" altLang="x-none"/>
              <a:pPr/>
              <a:t>122</a:t>
            </a:fld>
            <a:endParaRPr lang="en-US" altLang="x-none"/>
          </a:p>
        </p:txBody>
      </p:sp>
    </p:spTree>
    <p:extLst>
      <p:ext uri="{BB962C8B-B14F-4D97-AF65-F5344CB8AC3E}">
        <p14:creationId xmlns="" xmlns:p14="http://schemas.microsoft.com/office/powerpoint/2010/main" val="397451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a:lstStyle/>
          <a:p>
            <a:endParaRPr lang="x-none" altLang="x-none" smtClean="0"/>
          </a:p>
        </p:txBody>
      </p:sp>
    </p:spTree>
    <p:extLst>
      <p:ext uri="{BB962C8B-B14F-4D97-AF65-F5344CB8AC3E}">
        <p14:creationId xmlns="" xmlns:p14="http://schemas.microsoft.com/office/powerpoint/2010/main" val="390700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ED24114-0909-5F4F-8A0A-DE3079ECB0B6}" type="slidenum">
              <a:rPr lang="sr-Latn-CS"/>
              <a:pPr/>
              <a:t>75</a:t>
            </a:fld>
            <a:endParaRPr lang="sr-Latn-C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p>
        </p:txBody>
      </p:sp>
      <p:sp>
        <p:nvSpPr>
          <p:cNvPr id="419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88DF299-6380-9240-9C8C-22ACDD427D6B}" type="slidenum">
              <a:rPr lang="en-US">
                <a:latin typeface="Calibri" charset="0"/>
              </a:rPr>
              <a:pPr/>
              <a:t>78</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p>
        </p:txBody>
      </p:sp>
      <p:sp>
        <p:nvSpPr>
          <p:cNvPr id="512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18CD74D4-A1D6-2947-BB9D-D5B56778B917}" type="slidenum">
              <a:rPr lang="en-US">
                <a:latin typeface="Calibri" charset="0"/>
              </a:rPr>
              <a:pPr/>
              <a:t>86</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215900" indent="-215900">
              <a:tabLst>
                <a:tab pos="723900" algn="l"/>
                <a:tab pos="1447800" algn="l"/>
                <a:tab pos="2171700" algn="l"/>
                <a:tab pos="2895600" algn="l"/>
              </a:tabLst>
              <a:defRPr>
                <a:solidFill>
                  <a:schemeClr val="bg1"/>
                </a:solidFill>
                <a:latin typeface="Arial" charset="0"/>
                <a:ea typeface="Microsoft YaHei" charset="0"/>
                <a:cs typeface="Microsoft YaHei" charset="0"/>
              </a:defRPr>
            </a:lvl1pPr>
            <a:lvl2pPr>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fld id="{2897AE68-B0E4-7349-A77B-AC9CC3720E58}" type="slidenum">
              <a:rPr lang="en-US">
                <a:solidFill>
                  <a:srgbClr val="000000"/>
                </a:solidFill>
                <a:latin typeface="Times New Roman" charset="0"/>
                <a:ea typeface="Arial Unicode MS" charset="0"/>
                <a:cs typeface="Arial Unicode MS" charset="0"/>
              </a:rPr>
              <a:pPr/>
              <a:t>105</a:t>
            </a:fld>
            <a:endParaRPr lang="en-US">
              <a:solidFill>
                <a:srgbClr val="000000"/>
              </a:solidFill>
              <a:latin typeface="Times New Roman" charset="0"/>
              <a:ea typeface="Arial Unicode MS" charset="0"/>
              <a:cs typeface="Arial Unicode MS" charset="0"/>
            </a:endParaRPr>
          </a:p>
        </p:txBody>
      </p:sp>
      <p:sp>
        <p:nvSpPr>
          <p:cNvPr id="30723" name="Rectangle 1"/>
          <p:cNvSpPr txBox="1">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0724" name="Rectangle 2"/>
          <p:cNvSpPr txBox="1">
            <a:spLocks noGrp="1" noChangeArrowheads="1"/>
          </p:cNvSpPr>
          <p:nvPr>
            <p:ph type="body" idx="1"/>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215900" indent="-215900">
              <a:tabLst>
                <a:tab pos="723900" algn="l"/>
                <a:tab pos="1447800" algn="l"/>
                <a:tab pos="2171700" algn="l"/>
                <a:tab pos="2895600" algn="l"/>
              </a:tabLst>
              <a:defRPr>
                <a:solidFill>
                  <a:schemeClr val="bg1"/>
                </a:solidFill>
                <a:latin typeface="Arial" charset="0"/>
                <a:ea typeface="Microsoft YaHei" charset="0"/>
                <a:cs typeface="Microsoft YaHei" charset="0"/>
              </a:defRPr>
            </a:lvl1pPr>
            <a:lvl2pPr>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fld id="{8D7F609A-42F9-B141-AAA1-A2212033A115}" type="slidenum">
              <a:rPr lang="en-US">
                <a:solidFill>
                  <a:srgbClr val="000000"/>
                </a:solidFill>
                <a:latin typeface="Times New Roman" charset="0"/>
                <a:ea typeface="Arial Unicode MS" charset="0"/>
                <a:cs typeface="Arial Unicode MS" charset="0"/>
              </a:rPr>
              <a:pPr/>
              <a:t>106</a:t>
            </a:fld>
            <a:endParaRPr lang="en-US">
              <a:solidFill>
                <a:srgbClr val="000000"/>
              </a:solidFill>
              <a:latin typeface="Times New Roman" charset="0"/>
              <a:ea typeface="Arial Unicode MS" charset="0"/>
              <a:cs typeface="Arial Unicode MS" charset="0"/>
            </a:endParaRPr>
          </a:p>
        </p:txBody>
      </p:sp>
      <p:sp>
        <p:nvSpPr>
          <p:cNvPr id="31747" name="Rectangle 1"/>
          <p:cNvSpPr txBox="1">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1748" name="Rectangle 2"/>
          <p:cNvSpPr txBox="1">
            <a:spLocks noGrp="1" noChangeArrowheads="1"/>
          </p:cNvSpPr>
          <p:nvPr>
            <p:ph type="body" idx="1"/>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215900" indent="-215900">
              <a:tabLst>
                <a:tab pos="723900" algn="l"/>
                <a:tab pos="1447800" algn="l"/>
                <a:tab pos="2171700" algn="l"/>
                <a:tab pos="2895600" algn="l"/>
              </a:tabLst>
              <a:defRPr>
                <a:solidFill>
                  <a:schemeClr val="bg1"/>
                </a:solidFill>
                <a:latin typeface="Arial" charset="0"/>
                <a:ea typeface="Microsoft YaHei" charset="0"/>
                <a:cs typeface="Microsoft YaHei" charset="0"/>
              </a:defRPr>
            </a:lvl1pPr>
            <a:lvl2pPr>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fld id="{25C7DD01-B47F-934F-AA49-A91E5CF9D875}" type="slidenum">
              <a:rPr lang="en-US">
                <a:solidFill>
                  <a:srgbClr val="000000"/>
                </a:solidFill>
                <a:latin typeface="Times New Roman" charset="0"/>
                <a:ea typeface="Arial Unicode MS" charset="0"/>
                <a:cs typeface="Arial Unicode MS" charset="0"/>
              </a:rPr>
              <a:pPr/>
              <a:t>107</a:t>
            </a:fld>
            <a:endParaRPr lang="en-US">
              <a:solidFill>
                <a:srgbClr val="000000"/>
              </a:solidFill>
              <a:latin typeface="Times New Roman" charset="0"/>
              <a:ea typeface="Arial Unicode MS" charset="0"/>
              <a:cs typeface="Arial Unicode MS" charset="0"/>
            </a:endParaRPr>
          </a:p>
        </p:txBody>
      </p:sp>
      <p:sp>
        <p:nvSpPr>
          <p:cNvPr id="32771" name="Rectangle 1"/>
          <p:cNvSpPr txBox="1">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2772" name="Rectangle 2"/>
          <p:cNvSpPr txBox="1">
            <a:spLocks noGrp="1" noChangeArrowheads="1"/>
          </p:cNvSpPr>
          <p:nvPr>
            <p:ph type="body" idx="1"/>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215900" indent="-215900">
              <a:tabLst>
                <a:tab pos="723900" algn="l"/>
                <a:tab pos="1447800" algn="l"/>
                <a:tab pos="2171700" algn="l"/>
                <a:tab pos="2895600" algn="l"/>
              </a:tabLst>
              <a:defRPr>
                <a:solidFill>
                  <a:schemeClr val="bg1"/>
                </a:solidFill>
                <a:latin typeface="Arial" charset="0"/>
                <a:ea typeface="Microsoft YaHei" charset="0"/>
                <a:cs typeface="Microsoft YaHei" charset="0"/>
              </a:defRPr>
            </a:lvl1pPr>
            <a:lvl2pPr>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fld id="{9AE23028-D09E-1E46-AE52-23D5C475D292}" type="slidenum">
              <a:rPr lang="en-US">
                <a:solidFill>
                  <a:srgbClr val="000000"/>
                </a:solidFill>
                <a:latin typeface="Times New Roman" charset="0"/>
                <a:ea typeface="Arial Unicode MS" charset="0"/>
                <a:cs typeface="Arial Unicode MS" charset="0"/>
              </a:rPr>
              <a:pPr/>
              <a:t>108</a:t>
            </a:fld>
            <a:endParaRPr lang="en-US">
              <a:solidFill>
                <a:srgbClr val="000000"/>
              </a:solidFill>
              <a:latin typeface="Times New Roman" charset="0"/>
              <a:ea typeface="Arial Unicode MS" charset="0"/>
              <a:cs typeface="Arial Unicode MS" charset="0"/>
            </a:endParaRPr>
          </a:p>
        </p:txBody>
      </p:sp>
      <p:sp>
        <p:nvSpPr>
          <p:cNvPr id="33795" name="Rectangle 1"/>
          <p:cNvSpPr txBox="1">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6" name="Rectangle 2"/>
          <p:cNvSpPr txBox="1">
            <a:spLocks noGrp="1" noChangeArrowheads="1"/>
          </p:cNvSpPr>
          <p:nvPr>
            <p:ph type="body" idx="1"/>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215900" indent="-215900">
              <a:tabLst>
                <a:tab pos="723900" algn="l"/>
                <a:tab pos="1447800" algn="l"/>
                <a:tab pos="2171700" algn="l"/>
                <a:tab pos="2895600" algn="l"/>
              </a:tabLst>
              <a:defRPr>
                <a:solidFill>
                  <a:schemeClr val="bg1"/>
                </a:solidFill>
                <a:latin typeface="Arial" charset="0"/>
                <a:ea typeface="Microsoft YaHei" charset="0"/>
                <a:cs typeface="Microsoft YaHei" charset="0"/>
              </a:defRPr>
            </a:lvl1pPr>
            <a:lvl2pPr>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fld id="{736B70A4-48DA-8E4B-B0F4-C29B7C57B87B}" type="slidenum">
              <a:rPr lang="en-US">
                <a:solidFill>
                  <a:srgbClr val="000000"/>
                </a:solidFill>
                <a:latin typeface="Times New Roman" charset="0"/>
                <a:ea typeface="Arial Unicode MS" charset="0"/>
                <a:cs typeface="Arial Unicode MS" charset="0"/>
              </a:rPr>
              <a:pPr/>
              <a:t>109</a:t>
            </a:fld>
            <a:endParaRPr lang="en-US">
              <a:solidFill>
                <a:srgbClr val="000000"/>
              </a:solidFill>
              <a:latin typeface="Times New Roman" charset="0"/>
              <a:ea typeface="Arial Unicode MS" charset="0"/>
              <a:cs typeface="Arial Unicode MS" charset="0"/>
            </a:endParaRPr>
          </a:p>
        </p:txBody>
      </p:sp>
      <p:sp>
        <p:nvSpPr>
          <p:cNvPr id="34819" name="Rectangle 1"/>
          <p:cNvSpPr txBox="1">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4820" name="Rectangle 2"/>
          <p:cNvSpPr txBox="1">
            <a:spLocks noGrp="1" noChangeArrowheads="1"/>
          </p:cNvSpPr>
          <p:nvPr>
            <p:ph type="body" idx="1"/>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767263"/>
            <a:ext cx="2133600" cy="273844"/>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sym typeface="OCR A Extended" charset="0"/>
              </a:defRPr>
            </a:lvl1pPr>
          </a:lstStyle>
          <a:p>
            <a:pPr>
              <a:defRPr/>
            </a:pPr>
            <a:endParaRPr lang="sr-Latn-CS"/>
          </a:p>
        </p:txBody>
      </p:sp>
      <p:sp>
        <p:nvSpPr>
          <p:cNvPr id="4" name="Rectangle 5"/>
          <p:cNvSpPr>
            <a:spLocks noGrp="1" noChangeArrowheads="1"/>
          </p:cNvSpPr>
          <p:nvPr>
            <p:ph type="ftr" sz="quarter" idx="11"/>
          </p:nvPr>
        </p:nvSpPr>
        <p:spPr>
          <a:xfrm>
            <a:off x="3124200" y="4767263"/>
            <a:ext cx="2895600" cy="273844"/>
          </a:xfrm>
          <a:prstGeom prst="rect">
            <a:avLst/>
          </a:prstGeom>
        </p:spPr>
        <p:txBody>
          <a:bodyPr/>
          <a:lstStyle>
            <a:lvl1pPr>
              <a:defRPr>
                <a:latin typeface="OCR A Extended" charset="0"/>
                <a:ea typeface="MS PGothic" charset="0"/>
                <a:cs typeface="MS PGothic" charset="0"/>
                <a:sym typeface="OCR A Extended" charset="0"/>
              </a:defRPr>
            </a:lvl1pPr>
          </a:lstStyle>
          <a:p>
            <a:pPr>
              <a:defRPr/>
            </a:pPr>
            <a:endParaRPr lang="sr-Latn-CS"/>
          </a:p>
        </p:txBody>
      </p:sp>
      <p:sp>
        <p:nvSpPr>
          <p:cNvPr id="5" name="Rectangle 6"/>
          <p:cNvSpPr>
            <a:spLocks noGrp="1" noChangeArrowheads="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0361FD6-A00B-411A-8FF9-6BA98DBFAE78}" type="slidenum">
              <a:rPr lang="sr-Latn-CS" altLang="x-none"/>
              <a:pPr>
                <a:defRPr/>
              </a:pPr>
              <a:t>‹#›</a:t>
            </a:fld>
            <a:endParaRPr lang="sr-Latn-CS" altLang="x-none"/>
          </a:p>
        </p:txBody>
      </p:sp>
    </p:spTree>
    <p:extLst>
      <p:ext uri="{BB962C8B-B14F-4D97-AF65-F5344CB8AC3E}">
        <p14:creationId xmlns="" xmlns:p14="http://schemas.microsoft.com/office/powerpoint/2010/main" val="408264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pPr/>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2/13/2017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image" Target="../media/image1.png"/><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8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6.jpeg"/></Relationships>
</file>

<file path=ppt/slides/_rels/slide9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285840" indent="-285120">
              <a:buClr>
                <a:srgbClr val="000000"/>
              </a:buClr>
            </a:pPr>
            <a:r>
              <a:rPr lang="x-none" b="1" spc="-1" dirty="0">
                <a:solidFill>
                  <a:srgbClr val="000000"/>
                </a:solidFill>
                <a:uFill>
                  <a:solidFill>
                    <a:srgbClr val="FFFFFF"/>
                  </a:solidFill>
                </a:uFill>
                <a:ea typeface="DejaVu Sans"/>
              </a:rPr>
              <a:t>Delovi računarskog sistema</a:t>
            </a:r>
            <a:endParaRPr lang="x-none" sz="2400" spc="-1" dirty="0">
              <a:solidFill>
                <a:srgbClr val="000000"/>
              </a:solidFill>
              <a:uFill>
                <a:solidFill>
                  <a:srgbClr val="FFFFFF"/>
                </a:solidFill>
              </a:uFill>
            </a:endParaRPr>
          </a:p>
          <a:p>
            <a:pPr marL="285840" indent="-285120">
              <a:buClr>
                <a:srgbClr val="000000"/>
              </a:buClr>
            </a:pPr>
            <a:r>
              <a:rPr lang="x-none" b="1" spc="-1" dirty="0">
                <a:solidFill>
                  <a:srgbClr val="000000"/>
                </a:solidFill>
                <a:uFill>
                  <a:solidFill>
                    <a:srgbClr val="FFFFFF"/>
                  </a:solidFill>
                </a:uFill>
                <a:ea typeface="DejaVu Sans"/>
              </a:rPr>
              <a:t>Uredjaji za skladištenje podataka</a:t>
            </a:r>
            <a:endParaRPr lang="x-none" sz="2400" spc="-1" dirty="0">
              <a:solidFill>
                <a:srgbClr val="000000"/>
              </a:solidFill>
              <a:uFill>
                <a:solidFill>
                  <a:srgbClr val="FFFFFF"/>
                </a:solidFill>
              </a:uFill>
            </a:endParaRPr>
          </a:p>
          <a:p>
            <a:pPr marL="285840" indent="-285120">
              <a:buClr>
                <a:srgbClr val="000000"/>
              </a:buClr>
            </a:pPr>
            <a:r>
              <a:rPr lang="x-none" b="1" spc="-1" dirty="0">
                <a:solidFill>
                  <a:srgbClr val="000000"/>
                </a:solidFill>
                <a:uFill>
                  <a:solidFill>
                    <a:srgbClr val="FFFFFF"/>
                  </a:solidFill>
                </a:uFill>
                <a:ea typeface="DejaVu Sans"/>
              </a:rPr>
              <a:t>Operativni sistemi</a:t>
            </a:r>
            <a:endParaRPr lang="x-none" sz="2400" spc="-1" dirty="0">
              <a:solidFill>
                <a:srgbClr val="000000"/>
              </a:solidFill>
              <a:uFill>
                <a:solidFill>
                  <a:srgbClr val="FFFFFF"/>
                </a:solidFill>
              </a:uFill>
            </a:endParaRPr>
          </a:p>
          <a:p>
            <a:pPr marL="285840" indent="-285120">
              <a:buClr>
                <a:srgbClr val="000000"/>
              </a:buClr>
            </a:pPr>
            <a:r>
              <a:rPr lang="x-none" b="1" spc="-1" dirty="0">
                <a:solidFill>
                  <a:srgbClr val="000000"/>
                </a:solidFill>
                <a:uFill>
                  <a:solidFill>
                    <a:srgbClr val="FFFFFF"/>
                  </a:solidFill>
                </a:uFill>
                <a:ea typeface="DejaVu Sans"/>
              </a:rPr>
              <a:t>Način funkcionisanja računarskih mreža</a:t>
            </a:r>
            <a:endParaRPr lang="x-none" sz="2400" spc="-1" dirty="0">
              <a:solidFill>
                <a:srgbClr val="000000"/>
              </a:solidFill>
              <a:uFill>
                <a:solidFill>
                  <a:srgbClr val="FFFFFF"/>
                </a:solidFill>
              </a:uFill>
            </a:endParaRPr>
          </a:p>
          <a:p>
            <a:pPr marL="285840" indent="-285120">
              <a:buClr>
                <a:srgbClr val="000000"/>
              </a:buClr>
            </a:pPr>
            <a:r>
              <a:rPr lang="x-none" b="1" spc="-1" dirty="0">
                <a:solidFill>
                  <a:srgbClr val="000000"/>
                </a:solidFill>
                <a:uFill>
                  <a:solidFill>
                    <a:srgbClr val="FFFFFF"/>
                  </a:solidFill>
                </a:uFill>
                <a:ea typeface="DejaVu Sans"/>
              </a:rPr>
              <a:t>Funkcija Internet mreže</a:t>
            </a:r>
            <a:endParaRPr lang="x-none" sz="2400" spc="-1" dirty="0">
              <a:solidFill>
                <a:srgbClr val="000000"/>
              </a:solidFill>
              <a:uFill>
                <a:solidFill>
                  <a:srgbClr val="FFFFFF"/>
                </a:solidFill>
              </a:uFill>
            </a:endParaRPr>
          </a:p>
          <a:p>
            <a:pPr marL="285840" indent="-285120">
              <a:buClr>
                <a:srgbClr val="000000"/>
              </a:buClr>
            </a:pPr>
            <a:r>
              <a:rPr lang="x-none" b="1" spc="-1" dirty="0">
                <a:solidFill>
                  <a:srgbClr val="000000"/>
                </a:solidFill>
                <a:uFill>
                  <a:solidFill>
                    <a:srgbClr val="FFFFFF"/>
                  </a:solidFill>
                </a:uFill>
                <a:ea typeface="DejaVu Sans"/>
              </a:rPr>
              <a:t>Najvažnije Internet aplikacije</a:t>
            </a:r>
            <a:endParaRPr lang="x-none" sz="2400" spc="-1" dirty="0">
              <a:solidFill>
                <a:srgbClr val="000000"/>
              </a:solidFill>
              <a:uFill>
                <a:solidFill>
                  <a:srgbClr val="FFFFFF"/>
                </a:solidFill>
              </a:uFill>
            </a:endParaRPr>
          </a:p>
          <a:p>
            <a:pPr marL="285840" indent="-285120">
              <a:buClr>
                <a:srgbClr val="000000"/>
              </a:buClr>
            </a:pPr>
            <a:r>
              <a:rPr lang="x-none" b="1" spc="-1" dirty="0">
                <a:solidFill>
                  <a:srgbClr val="000000"/>
                </a:solidFill>
                <a:uFill>
                  <a:solidFill>
                    <a:srgbClr val="FFFFFF"/>
                  </a:solidFill>
                </a:uFill>
                <a:ea typeface="DejaVu Sans"/>
              </a:rPr>
              <a:t>Razvoj Interneta od početka do danas</a:t>
            </a:r>
            <a:endParaRPr lang="x-none" sz="2400" spc="-1" dirty="0">
              <a:solidFill>
                <a:srgbClr val="000000"/>
              </a:solidFill>
              <a:uFill>
                <a:solidFill>
                  <a:srgbClr val="FFFFFF"/>
                </a:solidFill>
              </a:uFill>
            </a:endParaRPr>
          </a:p>
          <a:p>
            <a:pPr marL="285840" indent="-285120">
              <a:buClr>
                <a:srgbClr val="000000"/>
              </a:buClr>
            </a:pPr>
            <a:r>
              <a:rPr lang="x-none" b="1" spc="-1" dirty="0">
                <a:solidFill>
                  <a:srgbClr val="000000"/>
                </a:solidFill>
                <a:uFill>
                  <a:solidFill>
                    <a:srgbClr val="FFFFFF"/>
                  </a:solidFill>
                </a:uFill>
                <a:ea typeface="DejaVu Sans"/>
              </a:rPr>
              <a:t>Razlike izmedju raznih Internet aplikacija</a:t>
            </a:r>
            <a:endParaRPr lang="x-none" sz="2400" spc="-1" dirty="0">
              <a:solidFill>
                <a:srgbClr val="000000"/>
              </a:solidFill>
              <a:uFill>
                <a:solidFill>
                  <a:srgbClr val="FFFFFF"/>
                </a:solidFill>
              </a:uFill>
            </a:endParaRPr>
          </a:p>
          <a:p>
            <a:pPr marL="285840" indent="-285120">
              <a:buClr>
                <a:srgbClr val="000000"/>
              </a:buClr>
            </a:pPr>
            <a:r>
              <a:rPr lang="x-none" b="1" spc="-1" dirty="0">
                <a:solidFill>
                  <a:srgbClr val="000000"/>
                </a:solidFill>
                <a:uFill>
                  <a:solidFill>
                    <a:srgbClr val="FFFFFF"/>
                  </a:solidFill>
                </a:uFill>
                <a:ea typeface="DejaVu Sans"/>
              </a:rPr>
              <a:t>Kako kriminalci koriste Internet </a:t>
            </a:r>
            <a:r>
              <a:rPr lang="x-none" b="1" spc="-1" dirty="0" smtClean="0">
                <a:solidFill>
                  <a:srgbClr val="000000"/>
                </a:solidFill>
                <a:uFill>
                  <a:solidFill>
                    <a:srgbClr val="FFFFFF"/>
                  </a:solidFill>
                </a:uFill>
                <a:ea typeface="DejaVu Sans"/>
              </a:rPr>
              <a:t>aplikacije</a:t>
            </a:r>
            <a:endParaRPr lang="sr-Latn-CS" b="1" spc="-1" dirty="0" smtClean="0">
              <a:solidFill>
                <a:srgbClr val="000000"/>
              </a:solidFill>
              <a:uFill>
                <a:solidFill>
                  <a:srgbClr val="FFFFFF"/>
                </a:solidFill>
              </a:uFill>
              <a:ea typeface="DejaVu Sans"/>
            </a:endParaRPr>
          </a:p>
          <a:p>
            <a:pPr marL="285840" indent="-285120">
              <a:buClr>
                <a:srgbClr val="000000"/>
              </a:buClr>
            </a:pPr>
            <a:r>
              <a:rPr lang="sr-Latn-CS" sz="2900" b="1" spc="-1" dirty="0" smtClean="0">
                <a:solidFill>
                  <a:srgbClr val="000000"/>
                </a:solidFill>
                <a:uFill>
                  <a:solidFill>
                    <a:srgbClr val="FFFFFF"/>
                  </a:solidFill>
                </a:uFill>
                <a:ea typeface="DejaVu Sans"/>
              </a:rPr>
              <a:t>Prikupljanje elektronskih dokaza </a:t>
            </a:r>
            <a:r>
              <a:rPr lang="mr-IN" sz="2900" b="1" spc="-1" dirty="0" smtClean="0">
                <a:solidFill>
                  <a:srgbClr val="000000"/>
                </a:solidFill>
                <a:uFill>
                  <a:solidFill>
                    <a:srgbClr val="FFFFFF"/>
                  </a:solidFill>
                </a:uFill>
                <a:ea typeface="DejaVu Sans"/>
              </a:rPr>
              <a:t>–</a:t>
            </a:r>
            <a:r>
              <a:rPr lang="sr-Latn-CS" sz="2900" b="1" spc="-1" dirty="0" smtClean="0">
                <a:solidFill>
                  <a:srgbClr val="000000"/>
                </a:solidFill>
                <a:uFill>
                  <a:solidFill>
                    <a:srgbClr val="FFFFFF"/>
                  </a:solidFill>
                </a:uFill>
                <a:ea typeface="DejaVu Sans"/>
              </a:rPr>
              <a:t> procesne i istražne radnje</a:t>
            </a:r>
            <a:endParaRPr lang="x-none" sz="2900" spc="-1" dirty="0">
              <a:solidFill>
                <a:srgbClr val="000000"/>
              </a:solidFill>
              <a:uFill>
                <a:solidFill>
                  <a:srgbClr val="FFFFFF"/>
                </a:solidFill>
              </a:uFill>
            </a:endParaRPr>
          </a:p>
          <a:p>
            <a:endParaRPr lang="en-US" dirty="0"/>
          </a:p>
        </p:txBody>
      </p:sp>
      <p:sp>
        <p:nvSpPr>
          <p:cNvPr id="5" name="CustomShape 1"/>
          <p:cNvSpPr>
            <a:spLocks noGrp="1"/>
          </p:cNvSpPr>
          <p:nvPr>
            <p:ph type="title"/>
          </p:nvPr>
        </p:nvSpPr>
        <p:spPr>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rmAutofit fontScale="90000"/>
          </a:bodyPr>
          <a:lstStyle/>
          <a:p>
            <a:pPr algn="ctr">
              <a:lnSpc>
                <a:spcPct val="100000"/>
              </a:lnSpc>
            </a:pPr>
            <a:r>
              <a:rPr lang="x-none" sz="5400" b="1" strike="noStrike" spc="-1" dirty="0">
                <a:solidFill>
                  <a:srgbClr val="000000"/>
                </a:solidFill>
                <a:uFill>
                  <a:solidFill>
                    <a:srgbClr val="FFFFFF"/>
                  </a:solidFill>
                </a:uFill>
                <a:ea typeface="DejaVu Sans"/>
              </a:rPr>
              <a:t>TEME</a:t>
            </a:r>
            <a:endParaRPr lang="x-none" sz="1800" b="0" strike="noStrike" spc="-1" dirty="0">
              <a:solidFill>
                <a:srgbClr val="000000"/>
              </a:solidFill>
              <a:uFill>
                <a:solidFill>
                  <a:srgbClr val="FFFFFF"/>
                </a:solidFill>
              </a:uFill>
            </a:endParaRPr>
          </a:p>
        </p:txBody>
      </p:sp>
    </p:spTree>
    <p:extLst>
      <p:ext uri="{BB962C8B-B14F-4D97-AF65-F5344CB8AC3E}">
        <p14:creationId xmlns="" xmlns:p14="http://schemas.microsoft.com/office/powerpoint/2010/main" val="45777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Najmanji </a:t>
            </a:r>
            <a:r>
              <a:rPr lang="x-none" b="1" u="sng" spc="-1" dirty="0">
                <a:solidFill>
                  <a:srgbClr val="000000"/>
                </a:solidFill>
                <a:uFill>
                  <a:solidFill>
                    <a:srgbClr val="FFFFFF"/>
                  </a:solidFill>
                </a:uFill>
                <a:latin typeface="+mn-lt"/>
                <a:ea typeface="DejaVu Sans"/>
              </a:rPr>
              <a:t>računar </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pic>
        <p:nvPicPr>
          <p:cNvPr id="4" name="Picture 2"/>
          <p:cNvPicPr/>
          <p:nvPr/>
        </p:nvPicPr>
        <p:blipFill>
          <a:blip r:embed="rId3"/>
          <a:stretch/>
        </p:blipFill>
        <p:spPr>
          <a:xfrm>
            <a:off x="4577613" y="1031120"/>
            <a:ext cx="3825466" cy="2619557"/>
          </a:xfrm>
          <a:prstGeom prst="rect">
            <a:avLst/>
          </a:prstGeom>
          <a:ln>
            <a:noFill/>
          </a:ln>
        </p:spPr>
      </p:pic>
      <p:sp>
        <p:nvSpPr>
          <p:cNvPr id="5" name="CustomShape 1"/>
          <p:cNvSpPr/>
          <p:nvPr/>
        </p:nvSpPr>
        <p:spPr>
          <a:xfrm>
            <a:off x="1326093" y="1235600"/>
            <a:ext cx="2711513" cy="10474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x-none" sz="1800" b="1" strike="noStrike" spc="-1">
                <a:solidFill>
                  <a:srgbClr val="000000"/>
                </a:solidFill>
                <a:uFill>
                  <a:solidFill>
                    <a:srgbClr val="FFFFFF"/>
                  </a:solidFill>
                </a:uFill>
                <a:latin typeface="Calibri"/>
                <a:ea typeface="Arial"/>
              </a:rPr>
              <a:t>Michigan Micro Mote </a:t>
            </a:r>
            <a:endParaRPr lang="x-none" sz="1800" b="0" strike="noStrike" spc="-1">
              <a:solidFill>
                <a:srgbClr val="000000"/>
              </a:solidFill>
              <a:uFill>
                <a:solidFill>
                  <a:srgbClr val="FFFFFF"/>
                </a:solidFill>
              </a:uFill>
              <a:latin typeface="Arial"/>
            </a:endParaRPr>
          </a:p>
          <a:p>
            <a:pPr algn="ctr">
              <a:lnSpc>
                <a:spcPct val="100000"/>
              </a:lnSpc>
            </a:pPr>
            <a:r>
              <a:rPr lang="x-none" sz="1800" b="1" strike="noStrike" spc="-1">
                <a:solidFill>
                  <a:srgbClr val="000000"/>
                </a:solidFill>
                <a:uFill>
                  <a:solidFill>
                    <a:srgbClr val="FFFFFF"/>
                  </a:solidFill>
                </a:uFill>
                <a:latin typeface="Calibri"/>
                <a:ea typeface="Arial"/>
              </a:rPr>
              <a:t>(M</a:t>
            </a:r>
            <a:r>
              <a:rPr lang="x-none" sz="1800" b="1" strike="noStrike" spc="-1" baseline="30000">
                <a:solidFill>
                  <a:srgbClr val="000000"/>
                </a:solidFill>
                <a:uFill>
                  <a:solidFill>
                    <a:srgbClr val="FFFFFF"/>
                  </a:solidFill>
                </a:uFill>
                <a:latin typeface="Calibri"/>
                <a:ea typeface="Arial"/>
              </a:rPr>
              <a:t>3</a:t>
            </a:r>
            <a:r>
              <a:rPr lang="x-none" sz="1800" b="1" strike="noStrike" spc="-1">
                <a:solidFill>
                  <a:srgbClr val="000000"/>
                </a:solidFill>
                <a:uFill>
                  <a:solidFill>
                    <a:srgbClr val="FFFFFF"/>
                  </a:solidFill>
                </a:uFill>
                <a:latin typeface="Calibri"/>
                <a:ea typeface="Arial"/>
              </a:rPr>
              <a:t>)</a:t>
            </a:r>
            <a:endParaRPr lang="x-none" sz="1800" b="0" strike="noStrike" spc="-1">
              <a:solidFill>
                <a:srgbClr val="000000"/>
              </a:solidFill>
              <a:uFill>
                <a:solidFill>
                  <a:srgbClr val="FFFFFF"/>
                </a:solidFill>
              </a:uFill>
              <a:latin typeface="Arial"/>
            </a:endParaRPr>
          </a:p>
          <a:p>
            <a:pPr algn="ctr">
              <a:lnSpc>
                <a:spcPct val="100000"/>
              </a:lnSpc>
            </a:pPr>
            <a:endParaRPr lang="x-none" sz="1800" b="0" strike="noStrike" spc="-1">
              <a:solidFill>
                <a:srgbClr val="000000"/>
              </a:solidFill>
              <a:uFill>
                <a:solidFill>
                  <a:srgbClr val="FFFFFF"/>
                </a:solidFill>
              </a:uFill>
              <a:latin typeface="Arial"/>
            </a:endParaRPr>
          </a:p>
          <a:p>
            <a:pPr algn="ctr">
              <a:lnSpc>
                <a:spcPct val="100000"/>
              </a:lnSpc>
            </a:pPr>
            <a:r>
              <a:rPr lang="x-none" sz="1800" b="1" strike="noStrike" spc="-1">
                <a:solidFill>
                  <a:srgbClr val="000000"/>
                </a:solidFill>
                <a:uFill>
                  <a:solidFill>
                    <a:srgbClr val="FFFFFF"/>
                  </a:solidFill>
                </a:uFill>
                <a:latin typeface="Calibri"/>
                <a:ea typeface="Arial"/>
              </a:rPr>
              <a:t>2015</a:t>
            </a:r>
            <a:endParaRPr lang="x-none" sz="1800" b="0" strike="noStrike" spc="-1">
              <a:solidFill>
                <a:srgbClr val="000000"/>
              </a:solidFill>
              <a:uFill>
                <a:solidFill>
                  <a:srgbClr val="FFFFFF"/>
                </a:solidFill>
              </a:uFill>
              <a:latin typeface="Arial"/>
            </a:endParaRPr>
          </a:p>
          <a:p>
            <a:pPr algn="ctr">
              <a:lnSpc>
                <a:spcPct val="100000"/>
              </a:lnSpc>
            </a:pPr>
            <a:r>
              <a:rPr lang="x-none" sz="1800" b="1" strike="noStrike" spc="-1">
                <a:solidFill>
                  <a:srgbClr val="000000"/>
                </a:solidFill>
                <a:uFill>
                  <a:solidFill>
                    <a:srgbClr val="FFFFFF"/>
                  </a:solidFill>
                </a:uFill>
                <a:latin typeface="Calibri"/>
                <a:ea typeface="Arial"/>
              </a:rPr>
              <a:t>Univerzitet u Mičigenu, SAD</a:t>
            </a:r>
            <a:endParaRPr lang="x-none" sz="1800" b="0" strike="noStrike" spc="-1">
              <a:solidFill>
                <a:srgbClr val="000000"/>
              </a:solidFill>
              <a:uFill>
                <a:solidFill>
                  <a:srgbClr val="FFFFFF"/>
                </a:solidFill>
              </a:uFill>
              <a:latin typeface="Arial"/>
            </a:endParaRPr>
          </a:p>
        </p:txBody>
      </p:sp>
      <p:sp>
        <p:nvSpPr>
          <p:cNvPr id="6" name="CustomShape 2"/>
          <p:cNvSpPr/>
          <p:nvPr/>
        </p:nvSpPr>
        <p:spPr>
          <a:xfrm>
            <a:off x="359635" y="3683677"/>
            <a:ext cx="8687432" cy="7200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x-none" sz="2000" b="1" strike="noStrike" spc="-1" dirty="0">
                <a:solidFill>
                  <a:srgbClr val="000000"/>
                </a:solidFill>
                <a:uFill>
                  <a:solidFill>
                    <a:srgbClr val="FFFFFF"/>
                  </a:solidFill>
                </a:uFill>
                <a:latin typeface="Garamond"/>
                <a:ea typeface="DejaVu Sans"/>
              </a:rPr>
              <a:t>Ima unos podataka, sposobnost za obradu podataka - procese, znači i skladišti ih, donosi odluke o tome šta da uradite sledeće - i na kraju, sposobnost izlaznih podataka, i sve to u 2mm</a:t>
            </a:r>
            <a:endParaRPr lang="x-none" sz="1800" b="0" strike="noStrike" spc="-1" dirty="0">
              <a:solidFill>
                <a:srgbClr val="000000"/>
              </a:solidFill>
              <a:uFill>
                <a:solidFill>
                  <a:srgbClr val="FFFFFF"/>
                </a:solidFill>
              </a:uFill>
              <a:latin typeface="Arial"/>
            </a:endParaRPr>
          </a:p>
        </p:txBody>
      </p:sp>
      <p:sp>
        <p:nvSpPr>
          <p:cNvPr id="7" name="Oval 6"/>
          <p:cNvSpPr/>
          <p:nvPr/>
        </p:nvSpPr>
        <p:spPr>
          <a:xfrm>
            <a:off x="7080313" y="1382465"/>
            <a:ext cx="1045190" cy="11127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80004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285840" indent="-285120" algn="just">
              <a:buClr>
                <a:srgbClr val="83992A"/>
              </a:buClr>
              <a:buSzPct val="115000"/>
            </a:pPr>
            <a:r>
              <a:rPr lang="x-none" spc="-1" dirty="0">
                <a:solidFill>
                  <a:srgbClr val="262626"/>
                </a:solidFill>
                <a:uFill>
                  <a:solidFill>
                    <a:srgbClr val="FFFFFF"/>
                  </a:solidFill>
                </a:uFill>
                <a:ea typeface="ＭＳ Ｐゴシック"/>
              </a:rPr>
              <a:t>Svaki računar u mreži ima IP adresu koja se sastoji od 4 grupe brojeva</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algn="just">
              <a:lnSpc>
                <a:spcPct val="100000"/>
              </a:lnSpc>
            </a:pPr>
            <a:r>
              <a:rPr lang="x-none" b="1" spc="-1" dirty="0">
                <a:solidFill>
                  <a:srgbClr val="262626"/>
                </a:solidFill>
                <a:uFill>
                  <a:solidFill>
                    <a:srgbClr val="FFFFFF"/>
                  </a:solidFill>
                </a:uFill>
                <a:ea typeface="ＭＳ Ｐゴシック"/>
              </a:rPr>
              <a:t>Primer: </a:t>
            </a:r>
            <a:endParaRPr lang="x-none" sz="2400" spc="-1" dirty="0">
              <a:solidFill>
                <a:srgbClr val="000000"/>
              </a:solidFill>
              <a:uFill>
                <a:solidFill>
                  <a:srgbClr val="FFFFFF"/>
                </a:solidFill>
              </a:uFill>
            </a:endParaRPr>
          </a:p>
          <a:p>
            <a:pPr marL="285840" indent="-285120">
              <a:buClr>
                <a:srgbClr val="83992A"/>
              </a:buClr>
              <a:buSzPct val="115000"/>
            </a:pPr>
            <a:r>
              <a:rPr lang="x-none" spc="-1" dirty="0">
                <a:solidFill>
                  <a:srgbClr val="262626"/>
                </a:solidFill>
                <a:uFill>
                  <a:solidFill>
                    <a:srgbClr val="FFFFFF"/>
                  </a:solidFill>
                </a:uFill>
                <a:ea typeface="ＭＳ Ｐゴシック"/>
              </a:rPr>
              <a:t>195.222.32.10</a:t>
            </a:r>
            <a:endParaRPr lang="x-none" sz="2400" spc="-1" dirty="0">
              <a:solidFill>
                <a:srgbClr val="000000"/>
              </a:solidFill>
              <a:uFill>
                <a:solidFill>
                  <a:srgbClr val="FFFFFF"/>
                </a:solidFill>
              </a:uFill>
            </a:endParaRPr>
          </a:p>
          <a:p>
            <a:pPr>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ea typeface="ＭＳ Ｐゴシック"/>
              </a:rPr>
              <a:t>Brojevi u adresi imaju vrednosti od 0 do 255</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ea typeface="ＭＳ Ｐゴシック"/>
              </a:rPr>
              <a:t/>
            </a:r>
            <a:br>
              <a:rPr lang="sr-Latn-CS" b="1" spc="-1" dirty="0" smtClean="0">
                <a:solidFill>
                  <a:srgbClr val="262626"/>
                </a:solidFill>
                <a:uFill>
                  <a:solidFill>
                    <a:srgbClr val="FFFFFF"/>
                  </a:solidFill>
                </a:uFill>
                <a:latin typeface="Garamond"/>
                <a:ea typeface="ＭＳ Ｐゴシック"/>
              </a:rPr>
            </a:br>
            <a:r>
              <a:rPr lang="x-none" b="1" spc="-1" dirty="0" smtClean="0">
                <a:solidFill>
                  <a:srgbClr val="262626"/>
                </a:solidFill>
                <a:uFill>
                  <a:solidFill>
                    <a:srgbClr val="FFFFFF"/>
                  </a:solidFill>
                </a:uFill>
                <a:latin typeface="+mn-lt"/>
                <a:ea typeface="ＭＳ Ｐゴシック"/>
              </a:rPr>
              <a:t>IP </a:t>
            </a:r>
            <a:r>
              <a:rPr lang="x-none" b="1" spc="-1" dirty="0">
                <a:solidFill>
                  <a:srgbClr val="262626"/>
                </a:solidFill>
                <a:uFill>
                  <a:solidFill>
                    <a:srgbClr val="FFFFFF"/>
                  </a:solidFill>
                </a:uFill>
                <a:latin typeface="+mn-lt"/>
                <a:ea typeface="ＭＳ Ｐゴシック"/>
              </a:rPr>
              <a:t>ADRESA </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spTree>
    <p:extLst>
      <p:ext uri="{BB962C8B-B14F-4D97-AF65-F5344CB8AC3E}">
        <p14:creationId xmlns="" xmlns:p14="http://schemas.microsoft.com/office/powerpoint/2010/main" val="8020474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285840" indent="-285120" algn="just">
              <a:buClr>
                <a:srgbClr val="83992A"/>
              </a:buClr>
              <a:buSzPct val="115000"/>
            </a:pPr>
            <a:r>
              <a:rPr lang="x-none" spc="-1" dirty="0">
                <a:solidFill>
                  <a:srgbClr val="262626"/>
                </a:solidFill>
                <a:uFill>
                  <a:solidFill>
                    <a:srgbClr val="FFFFFF"/>
                  </a:solidFill>
                </a:uFill>
                <a:ea typeface="ＭＳ Ｐゴシック"/>
              </a:rPr>
              <a:t>IP adresa je 32-bitna.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ea typeface="ＭＳ Ｐゴシック"/>
              </a:rPr>
              <a:t>Može biti u dekadnom ili binarnom sistemu.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ea typeface="ＭＳ Ｐゴシック"/>
              </a:rPr>
              <a:t>Za PC kompjutere koji pristupaju na mrežu preko modema ona je dinamička. Kod pristupa ISP vam dodeljuje IP.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ea typeface="ＭＳ Ｐゴシック"/>
              </a:rPr>
              <a:t>Provere se mogu obaviti putem WHOIS servisa ili korišćenjem alata (najpoznatiji VISUAL ROUTE, NEOTRACE i dr</a:t>
            </a:r>
            <a:r>
              <a:rPr lang="x-none" spc="-1" dirty="0" smtClean="0">
                <a:solidFill>
                  <a:srgbClr val="262626"/>
                </a:solidFill>
                <a:uFill>
                  <a:solidFill>
                    <a:srgbClr val="FFFFFF"/>
                  </a:solidFill>
                </a:uFill>
                <a:ea typeface="ＭＳ Ｐゴシック"/>
              </a:rPr>
              <a:t>.).</a:t>
            </a:r>
            <a:endParaRPr lang="x-none" sz="2400" spc="-1" dirty="0">
              <a:solidFill>
                <a:srgbClr val="000000"/>
              </a:solidFill>
              <a:uFill>
                <a:solidFill>
                  <a:srgbClr val="FFFFFF"/>
                </a:solidFill>
              </a:uFill>
            </a:endParaRPr>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ea typeface="ＭＳ Ｐゴシック"/>
              </a:rPr>
              <a:t/>
            </a:r>
            <a:br>
              <a:rPr lang="sr-Latn-CS" b="1" spc="-1" dirty="0" smtClean="0">
                <a:solidFill>
                  <a:srgbClr val="262626"/>
                </a:solidFill>
                <a:uFill>
                  <a:solidFill>
                    <a:srgbClr val="FFFFFF"/>
                  </a:solidFill>
                </a:uFill>
                <a:latin typeface="Garamond"/>
                <a:ea typeface="ＭＳ Ｐゴシック"/>
              </a:rPr>
            </a:br>
            <a:r>
              <a:rPr lang="x-none" b="1" spc="-1" dirty="0" smtClean="0">
                <a:solidFill>
                  <a:srgbClr val="262626"/>
                </a:solidFill>
                <a:uFill>
                  <a:solidFill>
                    <a:srgbClr val="FFFFFF"/>
                  </a:solidFill>
                </a:uFill>
                <a:latin typeface="+mn-lt"/>
                <a:ea typeface="ＭＳ Ｐゴシック"/>
              </a:rPr>
              <a:t>IP </a:t>
            </a:r>
            <a:r>
              <a:rPr lang="x-none" b="1" spc="-1" dirty="0">
                <a:solidFill>
                  <a:srgbClr val="262626"/>
                </a:solidFill>
                <a:uFill>
                  <a:solidFill>
                    <a:srgbClr val="FFFFFF"/>
                  </a:solidFill>
                </a:uFill>
                <a:latin typeface="+mn-lt"/>
                <a:ea typeface="ＭＳ Ｐゴシック"/>
              </a:rPr>
              <a:t>ADRESA </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spTree>
    <p:extLst>
      <p:ext uri="{BB962C8B-B14F-4D97-AF65-F5344CB8AC3E}">
        <p14:creationId xmlns="" xmlns:p14="http://schemas.microsoft.com/office/powerpoint/2010/main" val="41108607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285840" indent="-285120" algn="just">
              <a:buClr>
                <a:srgbClr val="83992A"/>
              </a:buClr>
              <a:buSzPct val="115000"/>
            </a:pPr>
            <a:r>
              <a:rPr lang="x-none" spc="-1" dirty="0">
                <a:solidFill>
                  <a:srgbClr val="262626"/>
                </a:solidFill>
                <a:uFill>
                  <a:solidFill>
                    <a:srgbClr val="FFFFFF"/>
                  </a:solidFill>
                </a:uFill>
                <a:ea typeface="ＭＳ Ｐゴシック"/>
              </a:rPr>
              <a:t>Mesto svakog računara svake pojedinačne mreže uključene na Internet mora biti: jedinstveno.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ea typeface="ＭＳ Ｐゴシック"/>
              </a:rPr>
              <a:t>IPv4 adresa je opsega 32-bita, a to znači da je moguće adresirati 2</a:t>
            </a:r>
            <a:r>
              <a:rPr lang="x-none" spc="-1" baseline="30000" dirty="0">
                <a:solidFill>
                  <a:srgbClr val="262626"/>
                </a:solidFill>
                <a:uFill>
                  <a:solidFill>
                    <a:srgbClr val="FFFFFF"/>
                  </a:solidFill>
                </a:uFill>
                <a:ea typeface="ＭＳ Ｐゴシック"/>
              </a:rPr>
              <a:t>32</a:t>
            </a:r>
            <a:r>
              <a:rPr lang="x-none" spc="-1" dirty="0">
                <a:solidFill>
                  <a:srgbClr val="262626"/>
                </a:solidFill>
                <a:uFill>
                  <a:solidFill>
                    <a:srgbClr val="FFFFFF"/>
                  </a:solidFill>
                </a:uFill>
                <a:ea typeface="ＭＳ Ｐゴシック"/>
              </a:rPr>
              <a:t> = 4 294 967 296 hostova.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lnSpc>
                <a:spcPct val="80000"/>
              </a:lnSpc>
              <a:buClr>
                <a:srgbClr val="83992A"/>
              </a:buClr>
              <a:buSzPct val="115000"/>
            </a:pPr>
            <a:r>
              <a:rPr lang="x-none" spc="-1" dirty="0">
                <a:solidFill>
                  <a:srgbClr val="262626"/>
                </a:solidFill>
                <a:uFill>
                  <a:solidFill>
                    <a:srgbClr val="FFFFFF"/>
                  </a:solidFill>
                </a:uFill>
                <a:ea typeface="ＭＳ Ｐゴシック"/>
              </a:rPr>
              <a:t>Adresa je funkcionalno podeljena u 2 dela. Prvi deo adrese je definicija mreže (ista za sve računare u istoj mreži), dok drugi deo adrese predstavlja adresu uređaja.</a:t>
            </a:r>
            <a:endParaRPr lang="x-none" sz="2400" spc="-1" dirty="0">
              <a:solidFill>
                <a:srgbClr val="000000"/>
              </a:solidFill>
              <a:uFill>
                <a:solidFill>
                  <a:srgbClr val="FFFFFF"/>
                </a:solidFill>
              </a:uFill>
            </a:endParaRPr>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ea typeface="ＭＳ Ｐゴシック"/>
              </a:rPr>
              <a:t/>
            </a:r>
            <a:br>
              <a:rPr lang="sr-Latn-CS" b="1" spc="-1" dirty="0" smtClean="0">
                <a:solidFill>
                  <a:srgbClr val="262626"/>
                </a:solidFill>
                <a:uFill>
                  <a:solidFill>
                    <a:srgbClr val="FFFFFF"/>
                  </a:solidFill>
                </a:uFill>
                <a:latin typeface="Garamond"/>
                <a:ea typeface="ＭＳ Ｐゴシック"/>
              </a:rPr>
            </a:br>
            <a:r>
              <a:rPr lang="x-none" b="1" spc="-1" dirty="0" smtClean="0">
                <a:solidFill>
                  <a:srgbClr val="262626"/>
                </a:solidFill>
                <a:uFill>
                  <a:solidFill>
                    <a:srgbClr val="FFFFFF"/>
                  </a:solidFill>
                </a:uFill>
                <a:latin typeface="+mn-lt"/>
                <a:ea typeface="ＭＳ Ｐゴシック"/>
              </a:rPr>
              <a:t>IP </a:t>
            </a:r>
            <a:r>
              <a:rPr lang="x-none" b="1" spc="-1" dirty="0">
                <a:solidFill>
                  <a:srgbClr val="262626"/>
                </a:solidFill>
                <a:uFill>
                  <a:solidFill>
                    <a:srgbClr val="FFFFFF"/>
                  </a:solidFill>
                </a:uFill>
                <a:latin typeface="+mn-lt"/>
                <a:ea typeface="ＭＳ Ｐゴシック"/>
              </a:rPr>
              <a:t>ADRESA </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spTree>
    <p:extLst>
      <p:ext uri="{BB962C8B-B14F-4D97-AF65-F5344CB8AC3E}">
        <p14:creationId xmlns="" xmlns:p14="http://schemas.microsoft.com/office/powerpoint/2010/main" val="21701177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285840" indent="-285120">
              <a:buClr>
                <a:srgbClr val="83992A"/>
              </a:buClr>
              <a:buSzPct val="115000"/>
            </a:pPr>
            <a:r>
              <a:rPr lang="x-none" sz="2400" spc="-1" dirty="0">
                <a:solidFill>
                  <a:srgbClr val="262626"/>
                </a:solidFill>
                <a:uFill>
                  <a:solidFill>
                    <a:srgbClr val="FFFFFF"/>
                  </a:solidFill>
                </a:uFill>
                <a:ea typeface="ＭＳ Ｐゴシック"/>
              </a:rPr>
              <a:t>Broj "fiksnih" IP adresa je ograničen.</a:t>
            </a:r>
            <a:endParaRPr lang="x-none" sz="1800" spc="-1" dirty="0">
              <a:solidFill>
                <a:srgbClr val="000000"/>
              </a:solidFill>
              <a:uFill>
                <a:solidFill>
                  <a:srgbClr val="FFFFFF"/>
                </a:solidFill>
              </a:uFill>
            </a:endParaRPr>
          </a:p>
          <a:p>
            <a:pPr>
              <a:lnSpc>
                <a:spcPct val="100000"/>
              </a:lnSpc>
            </a:pPr>
            <a:endParaRPr lang="x-none" sz="1800" spc="-1" dirty="0">
              <a:solidFill>
                <a:srgbClr val="000000"/>
              </a:solidFill>
              <a:uFill>
                <a:solidFill>
                  <a:srgbClr val="FFFFFF"/>
                </a:solidFill>
              </a:uFill>
            </a:endParaRPr>
          </a:p>
          <a:p>
            <a:pPr marL="285840" indent="-285120">
              <a:buClr>
                <a:srgbClr val="83992A"/>
              </a:buClr>
              <a:buSzPct val="115000"/>
            </a:pPr>
            <a:r>
              <a:rPr lang="x-none" sz="2400" spc="-1" dirty="0">
                <a:solidFill>
                  <a:srgbClr val="262626"/>
                </a:solidFill>
                <a:uFill>
                  <a:solidFill>
                    <a:srgbClr val="FFFFFF"/>
                  </a:solidFill>
                </a:uFill>
                <a:ea typeface="ＭＳ Ｐゴシック"/>
              </a:rPr>
              <a:t>Moguća rešenja:</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2400" spc="-1" dirty="0">
                <a:solidFill>
                  <a:srgbClr val="262626"/>
                </a:solidFill>
                <a:uFill>
                  <a:solidFill>
                    <a:srgbClr val="FFFFFF"/>
                  </a:solidFill>
                </a:uFill>
                <a:ea typeface="ＭＳ Ｐゴシック"/>
              </a:rPr>
              <a:t>Dinamičke IP adrese (DHCP):</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2400" spc="-1" dirty="0">
                <a:solidFill>
                  <a:srgbClr val="262626"/>
                </a:solidFill>
                <a:uFill>
                  <a:solidFill>
                    <a:srgbClr val="FFFFFF"/>
                  </a:solidFill>
                </a:uFill>
                <a:ea typeface="ＭＳ Ｐゴシック"/>
              </a:rPr>
              <a:t> </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2400" spc="-1" dirty="0">
                <a:solidFill>
                  <a:srgbClr val="262626"/>
                </a:solidFill>
                <a:uFill>
                  <a:solidFill>
                    <a:srgbClr val="FFFFFF"/>
                  </a:solidFill>
                </a:uFill>
                <a:ea typeface="ＭＳ Ｐゴシック"/>
              </a:rPr>
              <a:t>Pogodno za povremene korisnike, ISP raspolaže sa određenim brojem adresa koje se dodjeljuju korisnicima na određeno vrijeme, samo dok su konektovani.</a:t>
            </a:r>
            <a:endParaRPr lang="x-none" sz="1800" spc="-1" dirty="0">
              <a:solidFill>
                <a:srgbClr val="000000"/>
              </a:solidFill>
              <a:uFill>
                <a:solidFill>
                  <a:srgbClr val="FFFFFF"/>
                </a:solidFill>
              </a:uFill>
            </a:endParaRPr>
          </a:p>
          <a:p>
            <a:pPr>
              <a:lnSpc>
                <a:spcPct val="100000"/>
              </a:lnSpc>
            </a:pPr>
            <a:endParaRPr lang="x-none" sz="1800" spc="-1" dirty="0">
              <a:solidFill>
                <a:srgbClr val="000000"/>
              </a:solidFill>
              <a:uFill>
                <a:solidFill>
                  <a:srgbClr val="FFFFFF"/>
                </a:solidFill>
              </a:uFill>
            </a:endParaRPr>
          </a:p>
          <a:p>
            <a:pPr>
              <a:lnSpc>
                <a:spcPct val="100000"/>
              </a:lnSpc>
            </a:pPr>
            <a:r>
              <a:rPr lang="x-none" sz="2400" spc="-1" dirty="0">
                <a:solidFill>
                  <a:srgbClr val="262626"/>
                </a:solidFill>
                <a:uFill>
                  <a:solidFill>
                    <a:srgbClr val="FFFFFF"/>
                  </a:solidFill>
                </a:uFill>
                <a:ea typeface="ＭＳ Ｐゴシック"/>
              </a:rPr>
              <a:t>Privatne IP adrese:</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2400" spc="-1" dirty="0">
                <a:solidFill>
                  <a:srgbClr val="262626"/>
                </a:solidFill>
                <a:uFill>
                  <a:solidFill>
                    <a:srgbClr val="FFFFFF"/>
                  </a:solidFill>
                </a:uFill>
                <a:ea typeface="ＭＳ Ｐゴシック"/>
              </a:rPr>
              <a:t>Posebna klasa adresa (192.168.*.*) se koristi unutar LAN-a, a samo jedan računar u mreži ima fiksnu ili dinamičku "javnu" adresu.</a:t>
            </a:r>
            <a:endParaRPr lang="x-none" sz="1800" spc="-1" dirty="0">
              <a:solidFill>
                <a:srgbClr val="000000"/>
              </a:solidFill>
              <a:uFill>
                <a:solidFill>
                  <a:srgbClr val="FFFFFF"/>
                </a:solidFill>
              </a:uFill>
            </a:endParaRPr>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ea typeface="ＭＳ Ｐゴシック"/>
              </a:rPr>
              <a:t/>
            </a:r>
            <a:br>
              <a:rPr lang="sr-Latn-CS" b="1" spc="-1" dirty="0" smtClean="0">
                <a:solidFill>
                  <a:srgbClr val="262626"/>
                </a:solidFill>
                <a:uFill>
                  <a:solidFill>
                    <a:srgbClr val="FFFFFF"/>
                  </a:solidFill>
                </a:uFill>
                <a:latin typeface="Garamond"/>
                <a:ea typeface="ＭＳ Ｐゴシック"/>
              </a:rPr>
            </a:br>
            <a:r>
              <a:rPr lang="x-none" b="1" spc="-1" dirty="0" smtClean="0">
                <a:solidFill>
                  <a:srgbClr val="262626"/>
                </a:solidFill>
                <a:uFill>
                  <a:solidFill>
                    <a:srgbClr val="FFFFFF"/>
                  </a:solidFill>
                </a:uFill>
                <a:latin typeface="+mn-lt"/>
                <a:ea typeface="ＭＳ Ｐゴシック"/>
              </a:rPr>
              <a:t>IP </a:t>
            </a:r>
            <a:r>
              <a:rPr lang="x-none" b="1" spc="-1" dirty="0">
                <a:solidFill>
                  <a:srgbClr val="262626"/>
                </a:solidFill>
                <a:uFill>
                  <a:solidFill>
                    <a:srgbClr val="FFFFFF"/>
                  </a:solidFill>
                </a:uFill>
                <a:latin typeface="+mn-lt"/>
                <a:ea typeface="ＭＳ Ｐゴシック"/>
              </a:rPr>
              <a:t>ADRESA </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spTree>
    <p:extLst>
      <p:ext uri="{BB962C8B-B14F-4D97-AF65-F5344CB8AC3E}">
        <p14:creationId xmlns="" xmlns:p14="http://schemas.microsoft.com/office/powerpoint/2010/main" val="26186284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85840" indent="-285120">
              <a:lnSpc>
                <a:spcPct val="80000"/>
              </a:lnSpc>
              <a:buClr>
                <a:srgbClr val="83992A"/>
              </a:buClr>
              <a:buSzPct val="115000"/>
            </a:pPr>
            <a:r>
              <a:rPr lang="x-none" sz="2400" spc="-1" dirty="0">
                <a:solidFill>
                  <a:srgbClr val="262626"/>
                </a:solidFill>
                <a:uFill>
                  <a:solidFill>
                    <a:srgbClr val="FFFFFF"/>
                  </a:solidFill>
                </a:uFill>
                <a:ea typeface="ＭＳ Ｐゴシック"/>
              </a:rPr>
              <a:t>Sve IP adrese u svetu su podeljene u pet klasa: A, B, C, D, E</a:t>
            </a:r>
            <a:endParaRPr lang="x-none" sz="1800" spc="-1" dirty="0">
              <a:solidFill>
                <a:srgbClr val="000000"/>
              </a:solidFill>
              <a:uFill>
                <a:solidFill>
                  <a:srgbClr val="FFFFFF"/>
                </a:solidFill>
              </a:uFill>
            </a:endParaRPr>
          </a:p>
          <a:p>
            <a:pPr>
              <a:lnSpc>
                <a:spcPct val="80000"/>
              </a:lnSpc>
            </a:pPr>
            <a:endParaRPr lang="x-none" sz="1800" spc="-1" dirty="0">
              <a:solidFill>
                <a:srgbClr val="000000"/>
              </a:solidFill>
              <a:uFill>
                <a:solidFill>
                  <a:srgbClr val="FFFFFF"/>
                </a:solidFill>
              </a:uFill>
            </a:endParaRPr>
          </a:p>
          <a:p>
            <a:pPr marL="285840" indent="-285120">
              <a:lnSpc>
                <a:spcPct val="90000"/>
              </a:lnSpc>
              <a:buClr>
                <a:srgbClr val="83992A"/>
              </a:buClr>
              <a:buSzPct val="115000"/>
            </a:pPr>
            <a:r>
              <a:rPr lang="x-none" sz="2400" b="1" spc="-1" dirty="0">
                <a:solidFill>
                  <a:srgbClr val="262626"/>
                </a:solidFill>
                <a:uFill>
                  <a:solidFill>
                    <a:srgbClr val="FFFFFF"/>
                  </a:solidFill>
                </a:uFill>
                <a:ea typeface="ＭＳ Ｐゴシック"/>
              </a:rPr>
              <a:t>Postoje i rezervisane IP adrese</a:t>
            </a:r>
            <a:r>
              <a:rPr lang="x-none" sz="2400" spc="-1" dirty="0">
                <a:solidFill>
                  <a:srgbClr val="262626"/>
                </a:solidFill>
                <a:uFill>
                  <a:solidFill>
                    <a:srgbClr val="FFFFFF"/>
                  </a:solidFill>
                </a:uFill>
                <a:ea typeface="ＭＳ Ｐゴシック"/>
              </a:rPr>
              <a:t>, to su specijalne adrese koje se ne koriste za adresiranje mreža i računara, već imaju posebnu ulogu. </a:t>
            </a:r>
            <a:endParaRPr lang="x-none" sz="1800" spc="-1" dirty="0">
              <a:solidFill>
                <a:srgbClr val="000000"/>
              </a:solidFill>
              <a:uFill>
                <a:solidFill>
                  <a:srgbClr val="FFFFFF"/>
                </a:solidFill>
              </a:uFill>
            </a:endParaRPr>
          </a:p>
          <a:p>
            <a:pPr>
              <a:lnSpc>
                <a:spcPct val="90000"/>
              </a:lnSpc>
            </a:pPr>
            <a:endParaRPr lang="x-none" sz="1800" spc="-1" dirty="0">
              <a:solidFill>
                <a:srgbClr val="000000"/>
              </a:solidFill>
              <a:uFill>
                <a:solidFill>
                  <a:srgbClr val="FFFFFF"/>
                </a:solidFill>
              </a:uFill>
            </a:endParaRPr>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ea typeface="ＭＳ Ｐゴシック"/>
              </a:rPr>
              <a:t/>
            </a:r>
            <a:br>
              <a:rPr lang="sr-Latn-CS" b="1" spc="-1" dirty="0" smtClean="0">
                <a:solidFill>
                  <a:srgbClr val="262626"/>
                </a:solidFill>
                <a:uFill>
                  <a:solidFill>
                    <a:srgbClr val="FFFFFF"/>
                  </a:solidFill>
                </a:uFill>
                <a:latin typeface="Garamond"/>
                <a:ea typeface="ＭＳ Ｐゴシック"/>
              </a:rPr>
            </a:br>
            <a:r>
              <a:rPr lang="x-none" b="1" spc="-1" dirty="0" smtClean="0">
                <a:solidFill>
                  <a:srgbClr val="262626"/>
                </a:solidFill>
                <a:uFill>
                  <a:solidFill>
                    <a:srgbClr val="FFFFFF"/>
                  </a:solidFill>
                </a:uFill>
                <a:latin typeface="+mn-lt"/>
                <a:ea typeface="ＭＳ Ｐゴシック"/>
              </a:rPr>
              <a:t>IP </a:t>
            </a:r>
            <a:r>
              <a:rPr lang="x-none" b="1" spc="-1" dirty="0">
                <a:solidFill>
                  <a:srgbClr val="262626"/>
                </a:solidFill>
                <a:uFill>
                  <a:solidFill>
                    <a:srgbClr val="FFFFFF"/>
                  </a:solidFill>
                </a:uFill>
                <a:latin typeface="+mn-lt"/>
                <a:ea typeface="ＭＳ Ｐゴシック"/>
              </a:rPr>
              <a:t>ADRESA </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spTree>
    <p:extLst>
      <p:ext uri="{BB962C8B-B14F-4D97-AF65-F5344CB8AC3E}">
        <p14:creationId xmlns="" xmlns:p14="http://schemas.microsoft.com/office/powerpoint/2010/main" val="32092096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09601" y="-95617"/>
            <a:ext cx="6348413"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9pPr>
          </a:lstStyle>
          <a:p>
            <a:pPr eaLnBrk="1" hangingPunct="1">
              <a:buClrTx/>
              <a:buFontTx/>
              <a:buNone/>
            </a:pPr>
            <a:r>
              <a:rPr lang="en-US" sz="3600" dirty="0" err="1">
                <a:solidFill>
                  <a:srgbClr val="FF0000"/>
                </a:solidFill>
                <a:latin typeface="Trebuchet MS" charset="0"/>
              </a:rPr>
              <a:t>Klasa</a:t>
            </a:r>
            <a:r>
              <a:rPr lang="en-US" sz="3600" dirty="0">
                <a:solidFill>
                  <a:srgbClr val="FF0000"/>
                </a:solidFill>
                <a:latin typeface="Trebuchet MS" charset="0"/>
              </a:rPr>
              <a:t> A</a:t>
            </a:r>
          </a:p>
        </p:txBody>
      </p:sp>
      <p:sp>
        <p:nvSpPr>
          <p:cNvPr id="12290" name="Text Box 2"/>
          <p:cNvSpPr txBox="1">
            <a:spLocks noChangeArrowheads="1"/>
          </p:cNvSpPr>
          <p:nvPr/>
        </p:nvSpPr>
        <p:spPr bwMode="auto">
          <a:xfrm>
            <a:off x="609601" y="865868"/>
            <a:ext cx="6348413" cy="29110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9pPr>
          </a:lstStyle>
          <a:p>
            <a:pPr eaLnBrk="1" hangingPunct="1">
              <a:lnSpc>
                <a:spcPct val="60000"/>
              </a:lnSpc>
              <a:spcBef>
                <a:spcPts val="1000"/>
              </a:spcBef>
              <a:buClr>
                <a:srgbClr val="90C226"/>
              </a:buClr>
              <a:buSzPct val="80000"/>
              <a:buFont typeface="Wingdings 3" charset="0"/>
              <a:buChar char=""/>
            </a:pPr>
            <a:r>
              <a:rPr lang="it-IT" sz="2200" b="1" dirty="0" err="1">
                <a:solidFill>
                  <a:srgbClr val="404040"/>
                </a:solidFill>
                <a:latin typeface="Trebuchet MS" charset="0"/>
              </a:rPr>
              <a:t>Klasa</a:t>
            </a:r>
            <a:r>
              <a:rPr lang="it-IT" sz="2200" b="1" dirty="0">
                <a:solidFill>
                  <a:srgbClr val="404040"/>
                </a:solidFill>
                <a:latin typeface="Trebuchet MS" charset="0"/>
              </a:rPr>
              <a:t> A</a:t>
            </a:r>
            <a:r>
              <a:rPr lang="it-IT" sz="2200" dirty="0">
                <a:solidFill>
                  <a:srgbClr val="404040"/>
                </a:solidFill>
                <a:latin typeface="Trebuchet MS" charset="0"/>
              </a:rPr>
              <a:t> su </a:t>
            </a:r>
            <a:r>
              <a:rPr lang="it-IT" sz="2200" dirty="0" err="1">
                <a:solidFill>
                  <a:srgbClr val="404040"/>
                </a:solidFill>
                <a:latin typeface="Trebuchet MS" charset="0"/>
              </a:rPr>
              <a:t>sve</a:t>
            </a:r>
            <a:r>
              <a:rPr lang="it-IT" sz="2200" dirty="0">
                <a:solidFill>
                  <a:srgbClr val="404040"/>
                </a:solidFill>
                <a:latin typeface="Trebuchet MS" charset="0"/>
              </a:rPr>
              <a:t> </a:t>
            </a:r>
            <a:r>
              <a:rPr lang="it-IT" sz="2200" dirty="0" err="1">
                <a:solidFill>
                  <a:srgbClr val="404040"/>
                </a:solidFill>
                <a:latin typeface="Trebuchet MS" charset="0"/>
              </a:rPr>
              <a:t>adrese</a:t>
            </a:r>
            <a:r>
              <a:rPr lang="it-IT" sz="2200" dirty="0">
                <a:solidFill>
                  <a:srgbClr val="404040"/>
                </a:solidFill>
                <a:latin typeface="Trebuchet MS" charset="0"/>
              </a:rPr>
              <a:t> </a:t>
            </a:r>
            <a:r>
              <a:rPr lang="it-IT" sz="2200" dirty="0" err="1">
                <a:solidFill>
                  <a:srgbClr val="404040"/>
                </a:solidFill>
                <a:latin typeface="Trebuchet MS" charset="0"/>
              </a:rPr>
              <a:t>koje</a:t>
            </a:r>
            <a:r>
              <a:rPr lang="it-IT" sz="2200" dirty="0">
                <a:solidFill>
                  <a:srgbClr val="404040"/>
                </a:solidFill>
                <a:latin typeface="Trebuchet MS" charset="0"/>
              </a:rPr>
              <a:t> </a:t>
            </a:r>
            <a:r>
              <a:rPr lang="it-IT" sz="2200" dirty="0" err="1">
                <a:solidFill>
                  <a:srgbClr val="404040"/>
                </a:solidFill>
                <a:latin typeface="Trebuchet MS" charset="0"/>
              </a:rPr>
              <a:t>počinju</a:t>
            </a:r>
            <a:r>
              <a:rPr lang="it-IT" sz="2200" dirty="0">
                <a:solidFill>
                  <a:srgbClr val="404040"/>
                </a:solidFill>
                <a:latin typeface="Trebuchet MS" charset="0"/>
              </a:rPr>
              <a:t> </a:t>
            </a:r>
            <a:r>
              <a:rPr lang="it-IT" sz="2200" dirty="0" err="1">
                <a:solidFill>
                  <a:srgbClr val="404040"/>
                </a:solidFill>
                <a:latin typeface="Trebuchet MS" charset="0"/>
              </a:rPr>
              <a:t>cifrom</a:t>
            </a:r>
            <a:r>
              <a:rPr lang="it-IT" sz="2200" dirty="0">
                <a:solidFill>
                  <a:srgbClr val="404040"/>
                </a:solidFill>
                <a:latin typeface="Trebuchet MS" charset="0"/>
              </a:rPr>
              <a:t> 0 u </a:t>
            </a:r>
            <a:r>
              <a:rPr lang="it-IT" sz="2200" dirty="0" err="1">
                <a:solidFill>
                  <a:srgbClr val="404040"/>
                </a:solidFill>
                <a:latin typeface="Trebuchet MS" charset="0"/>
              </a:rPr>
              <a:t>prvom</a:t>
            </a:r>
            <a:r>
              <a:rPr lang="it-IT" sz="2200" dirty="0">
                <a:solidFill>
                  <a:srgbClr val="404040"/>
                </a:solidFill>
                <a:latin typeface="Trebuchet MS" charset="0"/>
              </a:rPr>
              <a:t> </a:t>
            </a:r>
            <a:r>
              <a:rPr lang="it-IT" sz="2200" dirty="0" err="1">
                <a:solidFill>
                  <a:srgbClr val="404040"/>
                </a:solidFill>
                <a:latin typeface="Trebuchet MS" charset="0"/>
              </a:rPr>
              <a:t>oktetu</a:t>
            </a:r>
            <a:r>
              <a:rPr lang="it-IT" sz="2200" dirty="0">
                <a:solidFill>
                  <a:srgbClr val="404040"/>
                </a:solidFill>
                <a:latin typeface="Trebuchet MS" charset="0"/>
              </a:rPr>
              <a:t>:    	</a:t>
            </a:r>
          </a:p>
          <a:p>
            <a:pPr eaLnBrk="1" hangingPunct="1">
              <a:lnSpc>
                <a:spcPct val="60000"/>
              </a:lnSpc>
              <a:spcBef>
                <a:spcPts val="1000"/>
              </a:spcBef>
              <a:buClrTx/>
              <a:buSzPct val="80000"/>
              <a:buFontTx/>
              <a:buNone/>
            </a:pPr>
            <a:r>
              <a:rPr lang="da-DK" sz="2200" dirty="0">
                <a:solidFill>
                  <a:srgbClr val="404040"/>
                </a:solidFill>
                <a:latin typeface="Trebuchet MS" charset="0"/>
              </a:rPr>
              <a:t>0xxxxxxx  </a:t>
            </a:r>
            <a:r>
              <a:rPr lang="da-DK" sz="2200" dirty="0" err="1">
                <a:solidFill>
                  <a:srgbClr val="404040"/>
                </a:solidFill>
                <a:latin typeface="Trebuchet MS" charset="0"/>
              </a:rPr>
              <a:t>xxxxxxxx</a:t>
            </a:r>
            <a:r>
              <a:rPr lang="da-DK" sz="2200" dirty="0">
                <a:solidFill>
                  <a:srgbClr val="404040"/>
                </a:solidFill>
                <a:latin typeface="Trebuchet MS" charset="0"/>
              </a:rPr>
              <a:t>  </a:t>
            </a:r>
            <a:r>
              <a:rPr lang="da-DK" sz="2200" dirty="0" err="1">
                <a:solidFill>
                  <a:srgbClr val="404040"/>
                </a:solidFill>
                <a:latin typeface="Trebuchet MS" charset="0"/>
              </a:rPr>
              <a:t>xxxxxxxx</a:t>
            </a:r>
            <a:r>
              <a:rPr lang="da-DK" sz="2200" dirty="0">
                <a:solidFill>
                  <a:srgbClr val="404040"/>
                </a:solidFill>
                <a:latin typeface="Trebuchet MS" charset="0"/>
              </a:rPr>
              <a:t> </a:t>
            </a:r>
            <a:r>
              <a:rPr lang="da-DK" sz="2200" dirty="0" err="1">
                <a:solidFill>
                  <a:srgbClr val="404040"/>
                </a:solidFill>
                <a:latin typeface="Trebuchet MS" charset="0"/>
              </a:rPr>
              <a:t>xxxxxxxx</a:t>
            </a:r>
            <a:endParaRPr lang="da-DK" sz="2200" dirty="0">
              <a:solidFill>
                <a:srgbClr val="404040"/>
              </a:solidFill>
              <a:latin typeface="Trebuchet MS" charset="0"/>
            </a:endParaRPr>
          </a:p>
          <a:p>
            <a:pPr eaLnBrk="1" hangingPunct="1">
              <a:lnSpc>
                <a:spcPct val="60000"/>
              </a:lnSpc>
              <a:spcBef>
                <a:spcPts val="1000"/>
              </a:spcBef>
              <a:buClr>
                <a:srgbClr val="90C226"/>
              </a:buClr>
              <a:buSzPct val="80000"/>
              <a:buFont typeface="Wingdings 3" charset="0"/>
              <a:buChar char=""/>
            </a:pPr>
            <a:r>
              <a:rPr lang="da-DK" sz="2200" dirty="0" err="1">
                <a:solidFill>
                  <a:srgbClr val="404040"/>
                </a:solidFill>
                <a:latin typeface="Trebuchet MS" charset="0"/>
              </a:rPr>
              <a:t>Prvi</a:t>
            </a:r>
            <a:r>
              <a:rPr lang="da-DK" sz="2200" dirty="0">
                <a:solidFill>
                  <a:srgbClr val="404040"/>
                </a:solidFill>
                <a:latin typeface="Trebuchet MS" charset="0"/>
              </a:rPr>
              <a:t> oktet u </a:t>
            </a:r>
            <a:r>
              <a:rPr lang="da-DK" sz="2200" dirty="0" err="1">
                <a:solidFill>
                  <a:srgbClr val="404040"/>
                </a:solidFill>
                <a:latin typeface="Trebuchet MS" charset="0"/>
              </a:rPr>
              <a:t>klasi</a:t>
            </a:r>
            <a:r>
              <a:rPr lang="da-DK" sz="2200" dirty="0">
                <a:solidFill>
                  <a:srgbClr val="404040"/>
                </a:solidFill>
                <a:latin typeface="Trebuchet MS" charset="0"/>
              </a:rPr>
              <a:t> A </a:t>
            </a:r>
            <a:r>
              <a:rPr lang="da-DK" sz="2200" dirty="0" err="1">
                <a:solidFill>
                  <a:srgbClr val="404040"/>
                </a:solidFill>
                <a:latin typeface="Trebuchet MS" charset="0"/>
              </a:rPr>
              <a:t>predstavlja</a:t>
            </a:r>
            <a:r>
              <a:rPr lang="da-DK" sz="2200" dirty="0">
                <a:solidFill>
                  <a:srgbClr val="404040"/>
                </a:solidFill>
                <a:latin typeface="Trebuchet MS" charset="0"/>
              </a:rPr>
              <a:t> </a:t>
            </a:r>
            <a:r>
              <a:rPr lang="da-DK" sz="2200" dirty="0" err="1">
                <a:solidFill>
                  <a:srgbClr val="404040"/>
                </a:solidFill>
                <a:latin typeface="Trebuchet MS" charset="0"/>
              </a:rPr>
              <a:t>adresu</a:t>
            </a:r>
            <a:r>
              <a:rPr lang="da-DK" sz="2200" dirty="0">
                <a:solidFill>
                  <a:srgbClr val="404040"/>
                </a:solidFill>
                <a:latin typeface="Trebuchet MS" charset="0"/>
              </a:rPr>
              <a:t> </a:t>
            </a:r>
            <a:r>
              <a:rPr lang="da-DK" sz="2200" dirty="0" err="1">
                <a:solidFill>
                  <a:srgbClr val="404040"/>
                </a:solidFill>
                <a:latin typeface="Trebuchet MS" charset="0"/>
              </a:rPr>
              <a:t>mreže</a:t>
            </a:r>
            <a:r>
              <a:rPr lang="da-DK" sz="2200" dirty="0">
                <a:solidFill>
                  <a:srgbClr val="404040"/>
                </a:solidFill>
                <a:latin typeface="Trebuchet MS" charset="0"/>
              </a:rPr>
              <a:t>, dok </a:t>
            </a:r>
            <a:r>
              <a:rPr lang="da-DK" sz="2200" dirty="0" err="1">
                <a:solidFill>
                  <a:srgbClr val="404040"/>
                </a:solidFill>
                <a:latin typeface="Trebuchet MS" charset="0"/>
              </a:rPr>
              <a:t>ostala</a:t>
            </a:r>
            <a:r>
              <a:rPr lang="da-DK" sz="2200" dirty="0">
                <a:solidFill>
                  <a:srgbClr val="404040"/>
                </a:solidFill>
                <a:latin typeface="Trebuchet MS" charset="0"/>
              </a:rPr>
              <a:t> 3 </a:t>
            </a:r>
            <a:r>
              <a:rPr lang="da-DK" sz="2200" dirty="0" err="1">
                <a:solidFill>
                  <a:srgbClr val="404040"/>
                </a:solidFill>
                <a:latin typeface="Trebuchet MS" charset="0"/>
              </a:rPr>
              <a:t>okteta</a:t>
            </a:r>
            <a:r>
              <a:rPr lang="da-DK" sz="2200" dirty="0">
                <a:solidFill>
                  <a:srgbClr val="404040"/>
                </a:solidFill>
                <a:latin typeface="Trebuchet MS" charset="0"/>
              </a:rPr>
              <a:t> </a:t>
            </a:r>
            <a:r>
              <a:rPr lang="da-DK" sz="2200" dirty="0" err="1">
                <a:solidFill>
                  <a:srgbClr val="404040"/>
                </a:solidFill>
                <a:latin typeface="Trebuchet MS" charset="0"/>
              </a:rPr>
              <a:t>pre</a:t>
            </a:r>
            <a:r>
              <a:rPr lang="it-IT" sz="2200" dirty="0">
                <a:solidFill>
                  <a:srgbClr val="404040"/>
                </a:solidFill>
                <a:latin typeface="Trebuchet MS" charset="0"/>
              </a:rPr>
              <a:t>d</a:t>
            </a:r>
            <a:r>
              <a:rPr lang="da-DK" sz="2200" dirty="0" err="1">
                <a:solidFill>
                  <a:srgbClr val="404040"/>
                </a:solidFill>
                <a:latin typeface="Trebuchet MS" charset="0"/>
              </a:rPr>
              <a:t>stavljaju</a:t>
            </a:r>
            <a:r>
              <a:rPr lang="da-DK" sz="2200" dirty="0">
                <a:solidFill>
                  <a:srgbClr val="404040"/>
                </a:solidFill>
                <a:latin typeface="Trebuchet MS" charset="0"/>
              </a:rPr>
              <a:t> </a:t>
            </a:r>
            <a:r>
              <a:rPr lang="da-DK" sz="2200" dirty="0" err="1">
                <a:solidFill>
                  <a:srgbClr val="404040"/>
                </a:solidFill>
                <a:latin typeface="Trebuchet MS" charset="0"/>
              </a:rPr>
              <a:t>adresu</a:t>
            </a:r>
            <a:r>
              <a:rPr lang="da-DK" sz="2200" dirty="0">
                <a:solidFill>
                  <a:srgbClr val="404040"/>
                </a:solidFill>
                <a:latin typeface="Trebuchet MS" charset="0"/>
              </a:rPr>
              <a:t> </a:t>
            </a:r>
            <a:r>
              <a:rPr lang="da-DK" sz="2200" dirty="0" err="1">
                <a:solidFill>
                  <a:srgbClr val="404040"/>
                </a:solidFill>
                <a:latin typeface="Trebuchet MS" charset="0"/>
              </a:rPr>
              <a:t>računara</a:t>
            </a:r>
            <a:r>
              <a:rPr lang="da-DK" sz="2200" dirty="0">
                <a:solidFill>
                  <a:srgbClr val="404040"/>
                </a:solidFill>
                <a:latin typeface="Trebuchet MS" charset="0"/>
              </a:rPr>
              <a:t> (</a:t>
            </a:r>
            <a:r>
              <a:rPr lang="da-DK" sz="2200" dirty="0" err="1">
                <a:solidFill>
                  <a:srgbClr val="404040"/>
                </a:solidFill>
                <a:latin typeface="Trebuchet MS" charset="0"/>
              </a:rPr>
              <a:t>ili</a:t>
            </a:r>
            <a:r>
              <a:rPr lang="da-DK" sz="2200" dirty="0">
                <a:solidFill>
                  <a:srgbClr val="404040"/>
                </a:solidFill>
                <a:latin typeface="Trebuchet MS" charset="0"/>
              </a:rPr>
              <a:t> </a:t>
            </a:r>
            <a:r>
              <a:rPr lang="da-DK" sz="2200" dirty="0" err="1">
                <a:solidFill>
                  <a:srgbClr val="404040"/>
                </a:solidFill>
                <a:latin typeface="Trebuchet MS" charset="0"/>
              </a:rPr>
              <a:t>drugog</a:t>
            </a:r>
            <a:r>
              <a:rPr lang="da-DK" sz="2200" dirty="0">
                <a:solidFill>
                  <a:srgbClr val="404040"/>
                </a:solidFill>
                <a:latin typeface="Trebuchet MS" charset="0"/>
              </a:rPr>
              <a:t> </a:t>
            </a:r>
            <a:r>
              <a:rPr lang="da-DK" sz="2200" dirty="0" err="1">
                <a:solidFill>
                  <a:srgbClr val="404040"/>
                </a:solidFill>
                <a:latin typeface="Trebuchet MS" charset="0"/>
              </a:rPr>
              <a:t>resursa</a:t>
            </a:r>
            <a:r>
              <a:rPr lang="da-DK" sz="2200" dirty="0">
                <a:solidFill>
                  <a:srgbClr val="404040"/>
                </a:solidFill>
                <a:latin typeface="Trebuchet MS" charset="0"/>
              </a:rPr>
              <a:t>) u </a:t>
            </a:r>
            <a:r>
              <a:rPr lang="da-DK" sz="2200" dirty="0" err="1">
                <a:solidFill>
                  <a:srgbClr val="404040"/>
                </a:solidFill>
                <a:latin typeface="Trebuchet MS" charset="0"/>
              </a:rPr>
              <a:t>mreži</a:t>
            </a:r>
            <a:r>
              <a:rPr lang="da-DK" sz="2200" dirty="0">
                <a:solidFill>
                  <a:srgbClr val="404040"/>
                </a:solidFill>
                <a:latin typeface="Trebuchet MS" charset="0"/>
              </a:rPr>
              <a:t>. U </a:t>
            </a:r>
            <a:r>
              <a:rPr lang="da-DK" sz="2200" dirty="0" err="1">
                <a:solidFill>
                  <a:srgbClr val="404040"/>
                </a:solidFill>
                <a:latin typeface="Trebuchet MS" charset="0"/>
              </a:rPr>
              <a:t>klasi</a:t>
            </a:r>
            <a:r>
              <a:rPr lang="da-DK" sz="2200" dirty="0">
                <a:solidFill>
                  <a:srgbClr val="404040"/>
                </a:solidFill>
                <a:latin typeface="Trebuchet MS" charset="0"/>
              </a:rPr>
              <a:t> A </a:t>
            </a:r>
            <a:r>
              <a:rPr lang="da-DK" sz="2200" dirty="0" err="1">
                <a:solidFill>
                  <a:srgbClr val="404040"/>
                </a:solidFill>
                <a:latin typeface="Trebuchet MS" charset="0"/>
              </a:rPr>
              <a:t>ukupno</a:t>
            </a:r>
            <a:r>
              <a:rPr lang="da-DK" sz="2200" dirty="0">
                <a:solidFill>
                  <a:srgbClr val="404040"/>
                </a:solidFill>
                <a:latin typeface="Trebuchet MS" charset="0"/>
              </a:rPr>
              <a:t> se </a:t>
            </a:r>
            <a:r>
              <a:rPr lang="da-DK" sz="2200" dirty="0" err="1">
                <a:solidFill>
                  <a:srgbClr val="404040"/>
                </a:solidFill>
                <a:latin typeface="Trebuchet MS" charset="0"/>
              </a:rPr>
              <a:t>može</a:t>
            </a:r>
            <a:r>
              <a:rPr lang="da-DK" sz="2200" dirty="0">
                <a:solidFill>
                  <a:srgbClr val="404040"/>
                </a:solidFill>
                <a:latin typeface="Trebuchet MS" charset="0"/>
              </a:rPr>
              <a:t> </a:t>
            </a:r>
            <a:r>
              <a:rPr lang="da-DK" sz="2200" dirty="0" err="1">
                <a:solidFill>
                  <a:srgbClr val="404040"/>
                </a:solidFill>
                <a:latin typeface="Trebuchet MS" charset="0"/>
              </a:rPr>
              <a:t>definisati</a:t>
            </a:r>
            <a:endParaRPr lang="da-DK" sz="2200" dirty="0">
              <a:solidFill>
                <a:srgbClr val="404040"/>
              </a:solidFill>
              <a:latin typeface="Trebuchet MS" charset="0"/>
            </a:endParaRPr>
          </a:p>
          <a:p>
            <a:pPr eaLnBrk="1" hangingPunct="1">
              <a:lnSpc>
                <a:spcPct val="60000"/>
              </a:lnSpc>
              <a:spcBef>
                <a:spcPts val="1000"/>
              </a:spcBef>
              <a:buClr>
                <a:srgbClr val="90C226"/>
              </a:buClr>
              <a:buSzPct val="80000"/>
              <a:buFont typeface="Wingdings 3" charset="0"/>
              <a:buChar char=""/>
            </a:pPr>
            <a:r>
              <a:rPr lang="da-DK" sz="2200" dirty="0">
                <a:solidFill>
                  <a:srgbClr val="404040"/>
                </a:solidFill>
                <a:latin typeface="Trebuchet MS" charset="0"/>
              </a:rPr>
              <a:t>		126 </a:t>
            </a:r>
            <a:r>
              <a:rPr lang="da-DK" sz="2200" dirty="0" err="1">
                <a:solidFill>
                  <a:srgbClr val="404040"/>
                </a:solidFill>
                <a:latin typeface="Trebuchet MS" charset="0"/>
              </a:rPr>
              <a:t>Mreža</a:t>
            </a:r>
            <a:r>
              <a:rPr lang="da-DK" sz="2200" dirty="0">
                <a:solidFill>
                  <a:srgbClr val="404040"/>
                </a:solidFill>
                <a:latin typeface="Trebuchet MS" charset="0"/>
              </a:rPr>
              <a:t> (od 1.x.z.y do 126.x.z.y)   </a:t>
            </a:r>
          </a:p>
          <a:p>
            <a:pPr eaLnBrk="1" hangingPunct="1">
              <a:lnSpc>
                <a:spcPct val="60000"/>
              </a:lnSpc>
              <a:spcBef>
                <a:spcPts val="1000"/>
              </a:spcBef>
              <a:buClr>
                <a:srgbClr val="90C226"/>
              </a:buClr>
              <a:buSzPct val="80000"/>
              <a:buFont typeface="Wingdings 3" charset="0"/>
              <a:buChar char=""/>
            </a:pPr>
            <a:r>
              <a:rPr lang="da-DK" sz="2200" dirty="0">
                <a:solidFill>
                  <a:srgbClr val="404040"/>
                </a:solidFill>
                <a:latin typeface="Trebuchet MS" charset="0"/>
              </a:rPr>
              <a:t>(2</a:t>
            </a:r>
            <a:r>
              <a:rPr lang="da-DK" sz="2200" baseline="30000" dirty="0">
                <a:solidFill>
                  <a:srgbClr val="404040"/>
                </a:solidFill>
                <a:latin typeface="Trebuchet MS" charset="0"/>
              </a:rPr>
              <a:t>24</a:t>
            </a:r>
            <a:r>
              <a:rPr lang="da-DK" sz="2200" dirty="0">
                <a:solidFill>
                  <a:srgbClr val="404040"/>
                </a:solidFill>
                <a:latin typeface="Trebuchet MS" charset="0"/>
              </a:rPr>
              <a:t>) ~ 16 mil. </a:t>
            </a:r>
            <a:r>
              <a:rPr lang="da-DK" sz="2200" dirty="0" err="1">
                <a:solidFill>
                  <a:srgbClr val="404040"/>
                </a:solidFill>
                <a:latin typeface="Trebuchet MS" charset="0"/>
              </a:rPr>
              <a:t>adresa</a:t>
            </a:r>
            <a:r>
              <a:rPr lang="da-DK" sz="2200" dirty="0">
                <a:solidFill>
                  <a:srgbClr val="404040"/>
                </a:solidFill>
                <a:latin typeface="Trebuchet MS" charset="0"/>
              </a:rPr>
              <a:t> </a:t>
            </a:r>
            <a:r>
              <a:rPr lang="da-DK" sz="2200" dirty="0" err="1">
                <a:solidFill>
                  <a:srgbClr val="404040"/>
                </a:solidFill>
                <a:latin typeface="Trebuchet MS" charset="0"/>
              </a:rPr>
              <a:t>ra</a:t>
            </a:r>
            <a:r>
              <a:rPr lang="sr-Latn-CS" sz="2200" dirty="0">
                <a:solidFill>
                  <a:srgbClr val="404040"/>
                </a:solidFill>
                <a:latin typeface="Trebuchet MS" charset="0"/>
              </a:rPr>
              <a:t>č</a:t>
            </a:r>
            <a:r>
              <a:rPr lang="da-DK" sz="2200" dirty="0" err="1">
                <a:solidFill>
                  <a:srgbClr val="404040"/>
                </a:solidFill>
                <a:latin typeface="Trebuchet MS" charset="0"/>
              </a:rPr>
              <a:t>unara</a:t>
            </a:r>
            <a:r>
              <a:rPr lang="da-DK" sz="2200" dirty="0">
                <a:solidFill>
                  <a:srgbClr val="404040"/>
                </a:solidFill>
                <a:latin typeface="Trebuchet MS" charset="0"/>
              </a:rPr>
              <a:t> u </a:t>
            </a:r>
            <a:r>
              <a:rPr lang="da-DK" sz="2200" dirty="0" err="1">
                <a:solidFill>
                  <a:srgbClr val="404040"/>
                </a:solidFill>
                <a:latin typeface="Trebuchet MS" charset="0"/>
              </a:rPr>
              <a:t>svakoj</a:t>
            </a:r>
            <a:r>
              <a:rPr lang="da-DK" sz="2200" dirty="0">
                <a:solidFill>
                  <a:srgbClr val="404040"/>
                </a:solidFill>
                <a:latin typeface="Trebuchet MS" charset="0"/>
              </a:rPr>
              <a:t> </a:t>
            </a:r>
            <a:r>
              <a:rPr lang="da-DK" sz="2200" dirty="0" err="1">
                <a:solidFill>
                  <a:srgbClr val="404040"/>
                </a:solidFill>
                <a:latin typeface="Trebuchet MS" charset="0"/>
              </a:rPr>
              <a:t>mreži</a:t>
            </a:r>
            <a:endParaRPr lang="da-DK" sz="2200" dirty="0">
              <a:solidFill>
                <a:srgbClr val="404040"/>
              </a:solidFill>
              <a:latin typeface="Trebuchet MS" charset="0"/>
            </a:endParaRPr>
          </a:p>
          <a:p>
            <a:pPr eaLnBrk="1" hangingPunct="1">
              <a:lnSpc>
                <a:spcPct val="60000"/>
              </a:lnSpc>
              <a:spcBef>
                <a:spcPts val="1000"/>
              </a:spcBef>
              <a:buClr>
                <a:srgbClr val="90C226"/>
              </a:buClr>
              <a:buSzPct val="80000"/>
              <a:buFont typeface="Wingdings 3" charset="0"/>
              <a:buChar char=""/>
            </a:pPr>
            <a:r>
              <a:rPr lang="it-IT" sz="2200" dirty="0" err="1">
                <a:solidFill>
                  <a:srgbClr val="404040"/>
                </a:solidFill>
                <a:latin typeface="Trebuchet MS" charset="0"/>
              </a:rPr>
              <a:t>Napomena</a:t>
            </a:r>
            <a:r>
              <a:rPr lang="it-IT" sz="2200" dirty="0">
                <a:solidFill>
                  <a:srgbClr val="404040"/>
                </a:solidFill>
                <a:latin typeface="Trebuchet MS" charset="0"/>
              </a:rPr>
              <a:t>: </a:t>
            </a:r>
            <a:r>
              <a:rPr lang="it-IT" sz="2200" dirty="0" err="1">
                <a:solidFill>
                  <a:srgbClr val="404040"/>
                </a:solidFill>
                <a:latin typeface="Trebuchet MS" charset="0"/>
              </a:rPr>
              <a:t>adrese</a:t>
            </a:r>
            <a:r>
              <a:rPr lang="it-IT" sz="2200" dirty="0">
                <a:solidFill>
                  <a:srgbClr val="404040"/>
                </a:solidFill>
                <a:latin typeface="Trebuchet MS" charset="0"/>
              </a:rPr>
              <a:t> 0.x.y.z i 127.x.y.z su </a:t>
            </a:r>
            <a:r>
              <a:rPr lang="it-IT" sz="2200" dirty="0" err="1">
                <a:solidFill>
                  <a:srgbClr val="404040"/>
                </a:solidFill>
                <a:latin typeface="Trebuchet MS" charset="0"/>
              </a:rPr>
              <a:t>rezervisane</a:t>
            </a:r>
            <a:r>
              <a:rPr lang="it-IT" sz="2200" dirty="0">
                <a:solidFill>
                  <a:srgbClr val="404040"/>
                </a:solidFill>
                <a:latin typeface="Trebuchet MS" charset="0"/>
              </a:rPr>
              <a:t> za </a:t>
            </a:r>
            <a:r>
              <a:rPr lang="it-IT" sz="2200" dirty="0" err="1">
                <a:solidFill>
                  <a:srgbClr val="404040"/>
                </a:solidFill>
                <a:latin typeface="Trebuchet MS" charset="0"/>
              </a:rPr>
              <a:t>specijalne</a:t>
            </a:r>
            <a:r>
              <a:rPr lang="it-IT" sz="2200" dirty="0">
                <a:solidFill>
                  <a:srgbClr val="404040"/>
                </a:solidFill>
                <a:latin typeface="Trebuchet MS" charset="0"/>
              </a:rPr>
              <a:t> </a:t>
            </a:r>
            <a:r>
              <a:rPr lang="it-IT" sz="2200" dirty="0" err="1">
                <a:solidFill>
                  <a:srgbClr val="404040"/>
                </a:solidFill>
                <a:latin typeface="Trebuchet MS" charset="0"/>
              </a:rPr>
              <a:t>namene</a:t>
            </a:r>
            <a:r>
              <a:rPr lang="it-IT" sz="2200" dirty="0">
                <a:solidFill>
                  <a:srgbClr val="404040"/>
                </a:solidFill>
                <a:latin typeface="Trebuchet MS" charset="0"/>
              </a:rPr>
              <a:t>.</a:t>
            </a:r>
          </a:p>
          <a:p>
            <a:pPr eaLnBrk="1" hangingPunct="1">
              <a:lnSpc>
                <a:spcPct val="60000"/>
              </a:lnSpc>
              <a:spcBef>
                <a:spcPts val="1000"/>
              </a:spcBef>
              <a:buClr>
                <a:srgbClr val="90C226"/>
              </a:buClr>
              <a:buSzPct val="80000"/>
              <a:buFont typeface="Wingdings 3" charset="0"/>
              <a:buChar char=""/>
            </a:pPr>
            <a:r>
              <a:rPr lang="da-DK" sz="2200" dirty="0">
                <a:solidFill>
                  <a:srgbClr val="404040"/>
                </a:solidFill>
                <a:latin typeface="Trebuchet MS" charset="0"/>
              </a:rPr>
              <a:t>127.0.0.1 	– </a:t>
            </a:r>
            <a:r>
              <a:rPr lang="da-DK" sz="2200" dirty="0" err="1">
                <a:solidFill>
                  <a:srgbClr val="404040"/>
                </a:solidFill>
                <a:latin typeface="Trebuchet MS" charset="0"/>
              </a:rPr>
              <a:t>lokalna</a:t>
            </a:r>
            <a:r>
              <a:rPr lang="da-DK" sz="2200" dirty="0">
                <a:solidFill>
                  <a:srgbClr val="404040"/>
                </a:solidFill>
                <a:latin typeface="Trebuchet MS" charset="0"/>
              </a:rPr>
              <a:t> </a:t>
            </a:r>
            <a:r>
              <a:rPr lang="da-DK" sz="2200" dirty="0" err="1">
                <a:solidFill>
                  <a:srgbClr val="404040"/>
                </a:solidFill>
                <a:latin typeface="Trebuchet MS" charset="0"/>
              </a:rPr>
              <a:t>petlja</a:t>
            </a:r>
            <a:endParaRPr lang="da-DK" sz="2200" dirty="0">
              <a:solidFill>
                <a:srgbClr val="404040"/>
              </a:solidFill>
              <a:latin typeface="Trebuchet MS" charset="0"/>
            </a:endParaRPr>
          </a:p>
          <a:p>
            <a:pPr eaLnBrk="1" hangingPunct="1">
              <a:lnSpc>
                <a:spcPct val="60000"/>
              </a:lnSpc>
              <a:spcBef>
                <a:spcPts val="1000"/>
              </a:spcBef>
              <a:buClr>
                <a:srgbClr val="90C226"/>
              </a:buClr>
              <a:buSzPct val="80000"/>
              <a:buFont typeface="Wingdings 3" charset="0"/>
              <a:buChar char=""/>
            </a:pPr>
            <a:r>
              <a:rPr lang="da-DK" sz="2200" dirty="0">
                <a:solidFill>
                  <a:srgbClr val="404040"/>
                </a:solidFill>
                <a:latin typeface="Trebuchet MS" charset="0"/>
              </a:rPr>
              <a:t>0.0.0.0     	–  IP </a:t>
            </a:r>
            <a:r>
              <a:rPr lang="da-DK" sz="2200" dirty="0" err="1">
                <a:solidFill>
                  <a:srgbClr val="404040"/>
                </a:solidFill>
                <a:latin typeface="Trebuchet MS" charset="0"/>
              </a:rPr>
              <a:t>adresa</a:t>
            </a:r>
            <a:r>
              <a:rPr lang="da-DK" sz="2200" dirty="0">
                <a:solidFill>
                  <a:srgbClr val="404040"/>
                </a:solidFill>
                <a:latin typeface="Trebuchet MS" charset="0"/>
              </a:rPr>
              <a:t> </a:t>
            </a:r>
            <a:r>
              <a:rPr lang="da-DK" sz="2200" dirty="0" err="1">
                <a:solidFill>
                  <a:srgbClr val="404040"/>
                </a:solidFill>
                <a:latin typeface="Trebuchet MS" charset="0"/>
              </a:rPr>
              <a:t>nije</a:t>
            </a:r>
            <a:r>
              <a:rPr lang="da-DK" sz="2200" dirty="0">
                <a:solidFill>
                  <a:srgbClr val="404040"/>
                </a:solidFill>
                <a:latin typeface="Trebuchet MS" charset="0"/>
              </a:rPr>
              <a:t> </a:t>
            </a:r>
            <a:r>
              <a:rPr lang="da-DK" sz="2200" dirty="0" err="1">
                <a:solidFill>
                  <a:srgbClr val="404040"/>
                </a:solidFill>
                <a:latin typeface="Trebuchet MS" charset="0"/>
              </a:rPr>
              <a:t>konfigurisana</a:t>
            </a:r>
            <a:endParaRPr lang="da-DK" sz="2200" dirty="0">
              <a:solidFill>
                <a:srgbClr val="404040"/>
              </a:solidFill>
              <a:latin typeface="Trebuchet MS" charset="0"/>
            </a:endParaRPr>
          </a:p>
        </p:txBody>
      </p:sp>
    </p:spTree>
    <p:extLst>
      <p:ext uri="{BB962C8B-B14F-4D97-AF65-F5344CB8AC3E}">
        <p14:creationId xmlns="" xmlns:p14="http://schemas.microsoft.com/office/powerpoint/2010/main" val="885538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609601" y="-65735"/>
            <a:ext cx="6348413"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9pPr>
          </a:lstStyle>
          <a:p>
            <a:pPr eaLnBrk="1" hangingPunct="1">
              <a:buClrTx/>
              <a:buFontTx/>
              <a:buNone/>
            </a:pPr>
            <a:r>
              <a:rPr lang="en-US" sz="3600" dirty="0" err="1">
                <a:solidFill>
                  <a:srgbClr val="FF0000"/>
                </a:solidFill>
                <a:latin typeface="Trebuchet MS" charset="0"/>
              </a:rPr>
              <a:t>Klasa</a:t>
            </a:r>
            <a:r>
              <a:rPr lang="en-US" sz="3600" dirty="0">
                <a:solidFill>
                  <a:srgbClr val="FF0000"/>
                </a:solidFill>
                <a:latin typeface="Trebuchet MS" charset="0"/>
              </a:rPr>
              <a:t> B</a:t>
            </a:r>
          </a:p>
        </p:txBody>
      </p:sp>
      <p:sp>
        <p:nvSpPr>
          <p:cNvPr id="13314" name="Text Box 2"/>
          <p:cNvSpPr txBox="1">
            <a:spLocks noChangeArrowheads="1"/>
          </p:cNvSpPr>
          <p:nvPr/>
        </p:nvSpPr>
        <p:spPr bwMode="auto">
          <a:xfrm>
            <a:off x="609601" y="895750"/>
            <a:ext cx="6348413" cy="29110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9pPr>
          </a:lstStyle>
          <a:p>
            <a:pPr eaLnBrk="1" hangingPunct="1">
              <a:lnSpc>
                <a:spcPct val="70000"/>
              </a:lnSpc>
              <a:spcBef>
                <a:spcPts val="1000"/>
              </a:spcBef>
              <a:buClr>
                <a:srgbClr val="90C226"/>
              </a:buClr>
              <a:buSzPct val="80000"/>
              <a:buFont typeface="Wingdings 3" charset="0"/>
              <a:buChar char=""/>
            </a:pPr>
            <a:r>
              <a:rPr lang="da-DK" sz="2200" b="1" dirty="0" err="1">
                <a:solidFill>
                  <a:srgbClr val="404040"/>
                </a:solidFill>
                <a:latin typeface="Trebuchet MS" charset="0"/>
              </a:rPr>
              <a:t>Klasa</a:t>
            </a:r>
            <a:r>
              <a:rPr lang="da-DK" sz="2200" b="1" dirty="0">
                <a:solidFill>
                  <a:srgbClr val="404040"/>
                </a:solidFill>
                <a:latin typeface="Trebuchet MS" charset="0"/>
              </a:rPr>
              <a:t> B</a:t>
            </a:r>
            <a:r>
              <a:rPr lang="da-DK" sz="2200" dirty="0">
                <a:solidFill>
                  <a:srgbClr val="404040"/>
                </a:solidFill>
                <a:latin typeface="Trebuchet MS" charset="0"/>
              </a:rPr>
              <a:t> </a:t>
            </a:r>
            <a:r>
              <a:rPr lang="da-DK" sz="2200" dirty="0" err="1">
                <a:solidFill>
                  <a:srgbClr val="404040"/>
                </a:solidFill>
                <a:latin typeface="Trebuchet MS" charset="0"/>
              </a:rPr>
              <a:t>su</a:t>
            </a:r>
            <a:r>
              <a:rPr lang="da-DK" sz="2200" dirty="0">
                <a:solidFill>
                  <a:srgbClr val="404040"/>
                </a:solidFill>
                <a:latin typeface="Trebuchet MS" charset="0"/>
              </a:rPr>
              <a:t> </a:t>
            </a:r>
            <a:r>
              <a:rPr lang="da-DK" sz="2200" dirty="0" err="1">
                <a:solidFill>
                  <a:srgbClr val="404040"/>
                </a:solidFill>
                <a:latin typeface="Trebuchet MS" charset="0"/>
              </a:rPr>
              <a:t>sve</a:t>
            </a:r>
            <a:r>
              <a:rPr lang="da-DK" sz="2200" dirty="0">
                <a:solidFill>
                  <a:srgbClr val="404040"/>
                </a:solidFill>
                <a:latin typeface="Trebuchet MS" charset="0"/>
              </a:rPr>
              <a:t> </a:t>
            </a:r>
            <a:r>
              <a:rPr lang="da-DK" sz="2200" dirty="0" err="1">
                <a:solidFill>
                  <a:srgbClr val="404040"/>
                </a:solidFill>
                <a:latin typeface="Trebuchet MS" charset="0"/>
              </a:rPr>
              <a:t>adrese</a:t>
            </a:r>
            <a:r>
              <a:rPr lang="da-DK" sz="2200" dirty="0">
                <a:solidFill>
                  <a:srgbClr val="404040"/>
                </a:solidFill>
                <a:latin typeface="Trebuchet MS" charset="0"/>
              </a:rPr>
              <a:t> </a:t>
            </a:r>
            <a:r>
              <a:rPr lang="da-DK" sz="2200" dirty="0" err="1">
                <a:solidFill>
                  <a:srgbClr val="404040"/>
                </a:solidFill>
                <a:latin typeface="Trebuchet MS" charset="0"/>
              </a:rPr>
              <a:t>koje</a:t>
            </a:r>
            <a:r>
              <a:rPr lang="da-DK" sz="2200" dirty="0">
                <a:solidFill>
                  <a:srgbClr val="404040"/>
                </a:solidFill>
                <a:latin typeface="Trebuchet MS" charset="0"/>
              </a:rPr>
              <a:t> </a:t>
            </a:r>
            <a:r>
              <a:rPr lang="da-DK" sz="2200" dirty="0" err="1">
                <a:solidFill>
                  <a:srgbClr val="404040"/>
                </a:solidFill>
                <a:latin typeface="Trebuchet MS" charset="0"/>
              </a:rPr>
              <a:t>počinju</a:t>
            </a:r>
            <a:r>
              <a:rPr lang="da-DK" sz="2200" dirty="0">
                <a:solidFill>
                  <a:srgbClr val="404040"/>
                </a:solidFill>
                <a:latin typeface="Trebuchet MS" charset="0"/>
              </a:rPr>
              <a:t> </a:t>
            </a:r>
            <a:r>
              <a:rPr lang="da-DK" sz="2200" dirty="0" err="1">
                <a:solidFill>
                  <a:srgbClr val="404040"/>
                </a:solidFill>
                <a:latin typeface="Trebuchet MS" charset="0"/>
              </a:rPr>
              <a:t>ciframa</a:t>
            </a:r>
            <a:r>
              <a:rPr lang="da-DK" sz="2200" dirty="0">
                <a:solidFill>
                  <a:srgbClr val="404040"/>
                </a:solidFill>
                <a:latin typeface="Trebuchet MS" charset="0"/>
              </a:rPr>
              <a:t> 10 u </a:t>
            </a:r>
            <a:r>
              <a:rPr lang="da-DK" sz="2200" dirty="0" err="1">
                <a:solidFill>
                  <a:srgbClr val="404040"/>
                </a:solidFill>
                <a:latin typeface="Trebuchet MS" charset="0"/>
              </a:rPr>
              <a:t>prvom</a:t>
            </a:r>
            <a:r>
              <a:rPr lang="da-DK" sz="2200" dirty="0">
                <a:solidFill>
                  <a:srgbClr val="404040"/>
                </a:solidFill>
                <a:latin typeface="Trebuchet MS" charset="0"/>
              </a:rPr>
              <a:t> </a:t>
            </a:r>
            <a:r>
              <a:rPr lang="da-DK" sz="2200" dirty="0" err="1">
                <a:solidFill>
                  <a:srgbClr val="404040"/>
                </a:solidFill>
                <a:latin typeface="Trebuchet MS" charset="0"/>
              </a:rPr>
              <a:t>oktetu</a:t>
            </a:r>
            <a:r>
              <a:rPr lang="da-DK" sz="2200" dirty="0">
                <a:solidFill>
                  <a:srgbClr val="404040"/>
                </a:solidFill>
                <a:latin typeface="Trebuchet MS" charset="0"/>
              </a:rPr>
              <a:t>:	</a:t>
            </a:r>
          </a:p>
          <a:p>
            <a:pPr eaLnBrk="1" hangingPunct="1">
              <a:lnSpc>
                <a:spcPct val="70000"/>
              </a:lnSpc>
              <a:spcBef>
                <a:spcPts val="1000"/>
              </a:spcBef>
              <a:buClrTx/>
              <a:buSzPct val="80000"/>
              <a:buFontTx/>
              <a:buNone/>
            </a:pPr>
            <a:r>
              <a:rPr lang="da-DK" sz="2200" dirty="0">
                <a:solidFill>
                  <a:srgbClr val="404040"/>
                </a:solidFill>
                <a:latin typeface="Trebuchet MS" charset="0"/>
              </a:rPr>
              <a:t>10xxxxxx  </a:t>
            </a:r>
            <a:r>
              <a:rPr lang="da-DK" sz="2200" dirty="0" err="1">
                <a:solidFill>
                  <a:srgbClr val="404040"/>
                </a:solidFill>
                <a:latin typeface="Trebuchet MS" charset="0"/>
              </a:rPr>
              <a:t>xxxxxxxx</a:t>
            </a:r>
            <a:r>
              <a:rPr lang="da-DK" sz="2200" dirty="0">
                <a:solidFill>
                  <a:srgbClr val="404040"/>
                </a:solidFill>
                <a:latin typeface="Trebuchet MS" charset="0"/>
              </a:rPr>
              <a:t>  </a:t>
            </a:r>
            <a:r>
              <a:rPr lang="da-DK" sz="2200" dirty="0" err="1">
                <a:solidFill>
                  <a:srgbClr val="404040"/>
                </a:solidFill>
                <a:latin typeface="Trebuchet MS" charset="0"/>
              </a:rPr>
              <a:t>xxxxxxxx</a:t>
            </a:r>
            <a:r>
              <a:rPr lang="da-DK" sz="2200" dirty="0">
                <a:solidFill>
                  <a:srgbClr val="404040"/>
                </a:solidFill>
                <a:latin typeface="Trebuchet MS" charset="0"/>
              </a:rPr>
              <a:t> </a:t>
            </a:r>
            <a:r>
              <a:rPr lang="da-DK" sz="2200" dirty="0" err="1">
                <a:solidFill>
                  <a:srgbClr val="404040"/>
                </a:solidFill>
                <a:latin typeface="Trebuchet MS" charset="0"/>
              </a:rPr>
              <a:t>xxxxxxxx</a:t>
            </a:r>
            <a:endParaRPr lang="da-DK" sz="2200" dirty="0">
              <a:solidFill>
                <a:srgbClr val="404040"/>
              </a:solidFill>
              <a:latin typeface="Trebuchet MS" charset="0"/>
            </a:endParaRPr>
          </a:p>
          <a:p>
            <a:pPr eaLnBrk="1" hangingPunct="1">
              <a:lnSpc>
                <a:spcPct val="70000"/>
              </a:lnSpc>
              <a:spcBef>
                <a:spcPts val="1000"/>
              </a:spcBef>
              <a:buClr>
                <a:srgbClr val="90C226"/>
              </a:buClr>
              <a:buSzPct val="80000"/>
              <a:buFont typeface="Wingdings 3" charset="0"/>
              <a:buChar char=""/>
            </a:pPr>
            <a:r>
              <a:rPr lang="da-DK" sz="2200" dirty="0" err="1">
                <a:solidFill>
                  <a:srgbClr val="404040"/>
                </a:solidFill>
                <a:latin typeface="Trebuchet MS" charset="0"/>
              </a:rPr>
              <a:t>Prva</a:t>
            </a:r>
            <a:r>
              <a:rPr lang="da-DK" sz="2200" dirty="0">
                <a:solidFill>
                  <a:srgbClr val="404040"/>
                </a:solidFill>
                <a:latin typeface="Trebuchet MS" charset="0"/>
              </a:rPr>
              <a:t> </a:t>
            </a:r>
            <a:r>
              <a:rPr lang="da-DK" sz="2200" dirty="0" err="1">
                <a:solidFill>
                  <a:srgbClr val="404040"/>
                </a:solidFill>
                <a:latin typeface="Trebuchet MS" charset="0"/>
              </a:rPr>
              <a:t>dva</a:t>
            </a:r>
            <a:r>
              <a:rPr lang="da-DK" sz="2200" dirty="0">
                <a:solidFill>
                  <a:srgbClr val="404040"/>
                </a:solidFill>
                <a:latin typeface="Trebuchet MS" charset="0"/>
              </a:rPr>
              <a:t> </a:t>
            </a:r>
            <a:r>
              <a:rPr lang="da-DK" sz="2200" dirty="0" err="1">
                <a:solidFill>
                  <a:srgbClr val="404040"/>
                </a:solidFill>
                <a:latin typeface="Trebuchet MS" charset="0"/>
              </a:rPr>
              <a:t>okteta</a:t>
            </a:r>
            <a:r>
              <a:rPr lang="da-DK" sz="2200" dirty="0">
                <a:solidFill>
                  <a:srgbClr val="404040"/>
                </a:solidFill>
                <a:latin typeface="Trebuchet MS" charset="0"/>
              </a:rPr>
              <a:t> u </a:t>
            </a:r>
            <a:r>
              <a:rPr lang="da-DK" sz="2200" dirty="0" err="1">
                <a:solidFill>
                  <a:srgbClr val="404040"/>
                </a:solidFill>
                <a:latin typeface="Trebuchet MS" charset="0"/>
              </a:rPr>
              <a:t>klasi</a:t>
            </a:r>
            <a:r>
              <a:rPr lang="da-DK" sz="2200" dirty="0">
                <a:solidFill>
                  <a:srgbClr val="404040"/>
                </a:solidFill>
                <a:latin typeface="Trebuchet MS" charset="0"/>
              </a:rPr>
              <a:t> B </a:t>
            </a:r>
            <a:r>
              <a:rPr lang="da-DK" sz="2200" dirty="0" err="1">
                <a:solidFill>
                  <a:srgbClr val="404040"/>
                </a:solidFill>
                <a:latin typeface="Trebuchet MS" charset="0"/>
              </a:rPr>
              <a:t>predstavljaju</a:t>
            </a:r>
            <a:r>
              <a:rPr lang="da-DK" sz="2200" dirty="0">
                <a:solidFill>
                  <a:srgbClr val="404040"/>
                </a:solidFill>
                <a:latin typeface="Trebuchet MS" charset="0"/>
              </a:rPr>
              <a:t> </a:t>
            </a:r>
            <a:r>
              <a:rPr lang="da-DK" sz="2200" dirty="0" err="1">
                <a:solidFill>
                  <a:srgbClr val="404040"/>
                </a:solidFill>
                <a:latin typeface="Trebuchet MS" charset="0"/>
              </a:rPr>
              <a:t>adresu</a:t>
            </a:r>
            <a:r>
              <a:rPr lang="da-DK" sz="2200" dirty="0">
                <a:solidFill>
                  <a:srgbClr val="404040"/>
                </a:solidFill>
                <a:latin typeface="Trebuchet MS" charset="0"/>
              </a:rPr>
              <a:t> </a:t>
            </a:r>
            <a:r>
              <a:rPr lang="da-DK" sz="2200" dirty="0" err="1">
                <a:solidFill>
                  <a:srgbClr val="404040"/>
                </a:solidFill>
                <a:latin typeface="Trebuchet MS" charset="0"/>
              </a:rPr>
              <a:t>mreže</a:t>
            </a:r>
            <a:r>
              <a:rPr lang="da-DK" sz="2200" dirty="0">
                <a:solidFill>
                  <a:srgbClr val="404040"/>
                </a:solidFill>
                <a:latin typeface="Trebuchet MS" charset="0"/>
              </a:rPr>
              <a:t>, dok </a:t>
            </a:r>
            <a:r>
              <a:rPr lang="da-DK" sz="2200" dirty="0" err="1">
                <a:solidFill>
                  <a:srgbClr val="404040"/>
                </a:solidFill>
                <a:latin typeface="Trebuchet MS" charset="0"/>
              </a:rPr>
              <a:t>ostala</a:t>
            </a:r>
            <a:r>
              <a:rPr lang="da-DK" sz="2200" dirty="0">
                <a:solidFill>
                  <a:srgbClr val="404040"/>
                </a:solidFill>
                <a:latin typeface="Trebuchet MS" charset="0"/>
              </a:rPr>
              <a:t> 2 </a:t>
            </a:r>
            <a:r>
              <a:rPr lang="da-DK" sz="2200" dirty="0" err="1">
                <a:solidFill>
                  <a:srgbClr val="404040"/>
                </a:solidFill>
                <a:latin typeface="Trebuchet MS" charset="0"/>
              </a:rPr>
              <a:t>okteta</a:t>
            </a:r>
            <a:r>
              <a:rPr lang="da-DK" sz="2200" dirty="0">
                <a:solidFill>
                  <a:srgbClr val="404040"/>
                </a:solidFill>
                <a:latin typeface="Trebuchet MS" charset="0"/>
              </a:rPr>
              <a:t> </a:t>
            </a:r>
            <a:r>
              <a:rPr lang="da-DK" sz="2200" dirty="0" err="1">
                <a:solidFill>
                  <a:srgbClr val="404040"/>
                </a:solidFill>
                <a:latin typeface="Trebuchet MS" charset="0"/>
              </a:rPr>
              <a:t>predstavljaju</a:t>
            </a:r>
            <a:r>
              <a:rPr lang="da-DK" sz="2200" dirty="0">
                <a:solidFill>
                  <a:srgbClr val="404040"/>
                </a:solidFill>
                <a:latin typeface="Trebuchet MS" charset="0"/>
              </a:rPr>
              <a:t> </a:t>
            </a:r>
            <a:r>
              <a:rPr lang="da-DK" sz="2200" dirty="0" err="1">
                <a:solidFill>
                  <a:srgbClr val="404040"/>
                </a:solidFill>
                <a:latin typeface="Trebuchet MS" charset="0"/>
              </a:rPr>
              <a:t>adresu</a:t>
            </a:r>
            <a:r>
              <a:rPr lang="da-DK" sz="2200" dirty="0">
                <a:solidFill>
                  <a:srgbClr val="404040"/>
                </a:solidFill>
                <a:latin typeface="Trebuchet MS" charset="0"/>
              </a:rPr>
              <a:t> </a:t>
            </a:r>
            <a:r>
              <a:rPr lang="da-DK" sz="2200" dirty="0" err="1">
                <a:solidFill>
                  <a:srgbClr val="404040"/>
                </a:solidFill>
                <a:latin typeface="Trebuchet MS" charset="0"/>
              </a:rPr>
              <a:t>računara</a:t>
            </a:r>
            <a:r>
              <a:rPr lang="da-DK" sz="2200" dirty="0">
                <a:solidFill>
                  <a:srgbClr val="404040"/>
                </a:solidFill>
                <a:latin typeface="Trebuchet MS" charset="0"/>
              </a:rPr>
              <a:t> (</a:t>
            </a:r>
            <a:r>
              <a:rPr lang="da-DK" sz="2200" dirty="0" err="1">
                <a:solidFill>
                  <a:srgbClr val="404040"/>
                </a:solidFill>
                <a:latin typeface="Trebuchet MS" charset="0"/>
              </a:rPr>
              <a:t>ili</a:t>
            </a:r>
            <a:r>
              <a:rPr lang="da-DK" sz="2200" dirty="0">
                <a:solidFill>
                  <a:srgbClr val="404040"/>
                </a:solidFill>
                <a:latin typeface="Trebuchet MS" charset="0"/>
              </a:rPr>
              <a:t> </a:t>
            </a:r>
            <a:r>
              <a:rPr lang="da-DK" sz="2200" dirty="0" err="1">
                <a:solidFill>
                  <a:srgbClr val="404040"/>
                </a:solidFill>
                <a:latin typeface="Trebuchet MS" charset="0"/>
              </a:rPr>
              <a:t>drugog</a:t>
            </a:r>
            <a:r>
              <a:rPr lang="da-DK" sz="2200" dirty="0">
                <a:solidFill>
                  <a:srgbClr val="404040"/>
                </a:solidFill>
                <a:latin typeface="Trebuchet MS" charset="0"/>
              </a:rPr>
              <a:t> </a:t>
            </a:r>
            <a:r>
              <a:rPr lang="da-DK" sz="2200" dirty="0" err="1">
                <a:solidFill>
                  <a:srgbClr val="404040"/>
                </a:solidFill>
                <a:latin typeface="Trebuchet MS" charset="0"/>
              </a:rPr>
              <a:t>resursa</a:t>
            </a:r>
            <a:r>
              <a:rPr lang="da-DK" sz="2200" dirty="0">
                <a:solidFill>
                  <a:srgbClr val="404040"/>
                </a:solidFill>
                <a:latin typeface="Trebuchet MS" charset="0"/>
              </a:rPr>
              <a:t>) u </a:t>
            </a:r>
            <a:r>
              <a:rPr lang="da-DK" sz="2200" dirty="0" err="1">
                <a:solidFill>
                  <a:srgbClr val="404040"/>
                </a:solidFill>
                <a:latin typeface="Trebuchet MS" charset="0"/>
              </a:rPr>
              <a:t>mreži</a:t>
            </a:r>
            <a:r>
              <a:rPr lang="da-DK" sz="2200" dirty="0">
                <a:solidFill>
                  <a:srgbClr val="404040"/>
                </a:solidFill>
                <a:latin typeface="Trebuchet MS" charset="0"/>
              </a:rPr>
              <a:t>. U </a:t>
            </a:r>
            <a:r>
              <a:rPr lang="da-DK" sz="2200" dirty="0" err="1">
                <a:solidFill>
                  <a:srgbClr val="404040"/>
                </a:solidFill>
                <a:latin typeface="Trebuchet MS" charset="0"/>
              </a:rPr>
              <a:t>klasi</a:t>
            </a:r>
            <a:r>
              <a:rPr lang="da-DK" sz="2200" dirty="0">
                <a:solidFill>
                  <a:srgbClr val="404040"/>
                </a:solidFill>
                <a:latin typeface="Trebuchet MS" charset="0"/>
              </a:rPr>
              <a:t> B </a:t>
            </a:r>
            <a:r>
              <a:rPr lang="da-DK" sz="2200" dirty="0" err="1">
                <a:solidFill>
                  <a:srgbClr val="404040"/>
                </a:solidFill>
                <a:latin typeface="Trebuchet MS" charset="0"/>
              </a:rPr>
              <a:t>ukupno</a:t>
            </a:r>
            <a:r>
              <a:rPr lang="da-DK" sz="2200" dirty="0">
                <a:solidFill>
                  <a:srgbClr val="404040"/>
                </a:solidFill>
                <a:latin typeface="Trebuchet MS" charset="0"/>
              </a:rPr>
              <a:t> se </a:t>
            </a:r>
            <a:r>
              <a:rPr lang="da-DK" sz="2200" dirty="0" err="1">
                <a:solidFill>
                  <a:srgbClr val="404040"/>
                </a:solidFill>
                <a:latin typeface="Trebuchet MS" charset="0"/>
              </a:rPr>
              <a:t>može</a:t>
            </a:r>
            <a:r>
              <a:rPr lang="da-DK" sz="2200" dirty="0">
                <a:solidFill>
                  <a:srgbClr val="404040"/>
                </a:solidFill>
                <a:latin typeface="Trebuchet MS" charset="0"/>
              </a:rPr>
              <a:t> </a:t>
            </a:r>
            <a:r>
              <a:rPr lang="da-DK" sz="2200" dirty="0" err="1">
                <a:solidFill>
                  <a:srgbClr val="404040"/>
                </a:solidFill>
                <a:latin typeface="Trebuchet MS" charset="0"/>
              </a:rPr>
              <a:t>definisati</a:t>
            </a:r>
            <a:endParaRPr lang="da-DK" sz="2200" dirty="0">
              <a:solidFill>
                <a:srgbClr val="404040"/>
              </a:solidFill>
              <a:latin typeface="Trebuchet MS" charset="0"/>
            </a:endParaRPr>
          </a:p>
          <a:p>
            <a:pPr eaLnBrk="1" hangingPunct="1">
              <a:lnSpc>
                <a:spcPct val="70000"/>
              </a:lnSpc>
              <a:spcBef>
                <a:spcPts val="1000"/>
              </a:spcBef>
              <a:buClrTx/>
              <a:buSzPct val="80000"/>
              <a:buFontTx/>
              <a:buNone/>
            </a:pPr>
            <a:r>
              <a:rPr lang="da-DK" sz="2200" dirty="0">
                <a:solidFill>
                  <a:srgbClr val="404040"/>
                </a:solidFill>
                <a:latin typeface="Trebuchet MS" charset="0"/>
              </a:rPr>
              <a:t>		16382 </a:t>
            </a:r>
            <a:r>
              <a:rPr lang="da-DK" sz="2200" dirty="0" err="1">
                <a:solidFill>
                  <a:srgbClr val="404040"/>
                </a:solidFill>
                <a:latin typeface="Trebuchet MS" charset="0"/>
              </a:rPr>
              <a:t>Mreže</a:t>
            </a:r>
            <a:r>
              <a:rPr lang="da-DK" sz="2200" dirty="0">
                <a:solidFill>
                  <a:srgbClr val="404040"/>
                </a:solidFill>
                <a:latin typeface="Trebuchet MS" charset="0"/>
              </a:rPr>
              <a:t>    (od 128.1.x.y do 191.254.x.y)</a:t>
            </a:r>
          </a:p>
          <a:p>
            <a:pPr eaLnBrk="1" hangingPunct="1">
              <a:lnSpc>
                <a:spcPct val="70000"/>
              </a:lnSpc>
              <a:spcBef>
                <a:spcPts val="1000"/>
              </a:spcBef>
              <a:buClr>
                <a:srgbClr val="90C226"/>
              </a:buClr>
              <a:buSzPct val="80000"/>
              <a:buFont typeface="Wingdings 3" charset="0"/>
              <a:buChar char=""/>
            </a:pPr>
            <a:r>
              <a:rPr lang="da-DK" sz="2200" dirty="0">
                <a:solidFill>
                  <a:srgbClr val="404040"/>
                </a:solidFill>
                <a:latin typeface="Trebuchet MS" charset="0"/>
              </a:rPr>
              <a:t>(2</a:t>
            </a:r>
            <a:r>
              <a:rPr lang="da-DK" sz="2200" baseline="30000" dirty="0">
                <a:solidFill>
                  <a:srgbClr val="404040"/>
                </a:solidFill>
                <a:latin typeface="Trebuchet MS" charset="0"/>
              </a:rPr>
              <a:t>16</a:t>
            </a:r>
            <a:r>
              <a:rPr lang="da-DK" sz="2200" dirty="0">
                <a:solidFill>
                  <a:srgbClr val="404040"/>
                </a:solidFill>
                <a:latin typeface="Trebuchet MS" charset="0"/>
              </a:rPr>
              <a:t>) ~ 65 </a:t>
            </a:r>
            <a:r>
              <a:rPr lang="da-DK" sz="2200" dirty="0" err="1">
                <a:solidFill>
                  <a:srgbClr val="404040"/>
                </a:solidFill>
                <a:latin typeface="Trebuchet MS" charset="0"/>
              </a:rPr>
              <a:t>hiljada</a:t>
            </a:r>
            <a:r>
              <a:rPr lang="da-DK" sz="2200" dirty="0">
                <a:solidFill>
                  <a:srgbClr val="404040"/>
                </a:solidFill>
                <a:latin typeface="Trebuchet MS" charset="0"/>
              </a:rPr>
              <a:t> </a:t>
            </a:r>
            <a:r>
              <a:rPr lang="da-DK" sz="2200" dirty="0" err="1">
                <a:solidFill>
                  <a:srgbClr val="404040"/>
                </a:solidFill>
                <a:latin typeface="Trebuchet MS" charset="0"/>
              </a:rPr>
              <a:t>adresa</a:t>
            </a:r>
            <a:r>
              <a:rPr lang="da-DK" sz="2200" dirty="0">
                <a:solidFill>
                  <a:srgbClr val="404040"/>
                </a:solidFill>
                <a:latin typeface="Trebuchet MS" charset="0"/>
              </a:rPr>
              <a:t> </a:t>
            </a:r>
            <a:r>
              <a:rPr lang="da-DK" sz="2200" dirty="0" err="1">
                <a:solidFill>
                  <a:srgbClr val="404040"/>
                </a:solidFill>
                <a:latin typeface="Trebuchet MS" charset="0"/>
              </a:rPr>
              <a:t>ra</a:t>
            </a:r>
            <a:r>
              <a:rPr lang="sr-Latn-CS" sz="2200" dirty="0">
                <a:solidFill>
                  <a:srgbClr val="404040"/>
                </a:solidFill>
                <a:latin typeface="Trebuchet MS" charset="0"/>
              </a:rPr>
              <a:t>č</a:t>
            </a:r>
            <a:r>
              <a:rPr lang="da-DK" sz="2200" dirty="0" err="1">
                <a:solidFill>
                  <a:srgbClr val="404040"/>
                </a:solidFill>
                <a:latin typeface="Trebuchet MS" charset="0"/>
              </a:rPr>
              <a:t>unara</a:t>
            </a:r>
            <a:r>
              <a:rPr lang="da-DK" sz="2200" dirty="0">
                <a:solidFill>
                  <a:srgbClr val="404040"/>
                </a:solidFill>
                <a:latin typeface="Trebuchet MS" charset="0"/>
              </a:rPr>
              <a:t> u </a:t>
            </a:r>
            <a:r>
              <a:rPr lang="da-DK" sz="2200" dirty="0" err="1">
                <a:solidFill>
                  <a:srgbClr val="404040"/>
                </a:solidFill>
                <a:latin typeface="Trebuchet MS" charset="0"/>
              </a:rPr>
              <a:t>svakoj</a:t>
            </a:r>
            <a:r>
              <a:rPr lang="da-DK" sz="2200" dirty="0">
                <a:solidFill>
                  <a:srgbClr val="404040"/>
                </a:solidFill>
                <a:latin typeface="Trebuchet MS" charset="0"/>
              </a:rPr>
              <a:t> </a:t>
            </a:r>
            <a:r>
              <a:rPr lang="da-DK" sz="2200" dirty="0" err="1">
                <a:solidFill>
                  <a:srgbClr val="404040"/>
                </a:solidFill>
                <a:latin typeface="Trebuchet MS" charset="0"/>
              </a:rPr>
              <a:t>mreži</a:t>
            </a:r>
            <a:endParaRPr lang="da-DK" sz="2200" dirty="0">
              <a:solidFill>
                <a:srgbClr val="404040"/>
              </a:solidFill>
              <a:latin typeface="Trebuchet MS" charset="0"/>
            </a:endParaRPr>
          </a:p>
          <a:p>
            <a:pPr eaLnBrk="1" hangingPunct="1">
              <a:lnSpc>
                <a:spcPct val="70000"/>
              </a:lnSpc>
              <a:spcBef>
                <a:spcPts val="1000"/>
              </a:spcBef>
              <a:buClr>
                <a:srgbClr val="90C226"/>
              </a:buClr>
              <a:buSzPct val="80000"/>
              <a:buFont typeface="Wingdings 3" charset="0"/>
              <a:buChar char=""/>
            </a:pPr>
            <a:r>
              <a:rPr lang="da-DK" sz="2200" dirty="0" err="1">
                <a:solidFill>
                  <a:srgbClr val="404040"/>
                </a:solidFill>
                <a:latin typeface="Trebuchet MS" charset="0"/>
              </a:rPr>
              <a:t>Adrese</a:t>
            </a:r>
            <a:r>
              <a:rPr lang="da-DK" sz="2200" dirty="0">
                <a:solidFill>
                  <a:srgbClr val="404040"/>
                </a:solidFill>
                <a:latin typeface="Trebuchet MS" charset="0"/>
              </a:rPr>
              <a:t> u </a:t>
            </a:r>
            <a:r>
              <a:rPr lang="da-DK" sz="2200" dirty="0" err="1">
                <a:solidFill>
                  <a:srgbClr val="404040"/>
                </a:solidFill>
                <a:latin typeface="Trebuchet MS" charset="0"/>
              </a:rPr>
              <a:t>klasi</a:t>
            </a:r>
            <a:r>
              <a:rPr lang="da-DK" sz="2200" dirty="0">
                <a:solidFill>
                  <a:srgbClr val="404040"/>
                </a:solidFill>
                <a:latin typeface="Trebuchet MS" charset="0"/>
              </a:rPr>
              <a:t> B </a:t>
            </a:r>
            <a:r>
              <a:rPr lang="da-DK" sz="2200" dirty="0" err="1">
                <a:solidFill>
                  <a:srgbClr val="404040"/>
                </a:solidFill>
                <a:latin typeface="Trebuchet MS" charset="0"/>
              </a:rPr>
              <a:t>koriste</a:t>
            </a:r>
            <a:r>
              <a:rPr lang="da-DK" sz="2200" dirty="0">
                <a:solidFill>
                  <a:srgbClr val="404040"/>
                </a:solidFill>
                <a:latin typeface="Trebuchet MS" charset="0"/>
              </a:rPr>
              <a:t> </a:t>
            </a:r>
            <a:r>
              <a:rPr lang="da-DK" sz="2200" dirty="0" err="1">
                <a:solidFill>
                  <a:srgbClr val="404040"/>
                </a:solidFill>
                <a:latin typeface="Trebuchet MS" charset="0"/>
              </a:rPr>
              <a:t>Univerziteti</a:t>
            </a:r>
            <a:r>
              <a:rPr lang="da-DK" sz="2200" dirty="0">
                <a:solidFill>
                  <a:srgbClr val="404040"/>
                </a:solidFill>
                <a:latin typeface="Trebuchet MS" charset="0"/>
              </a:rPr>
              <a:t> i </a:t>
            </a:r>
            <a:r>
              <a:rPr lang="da-DK" sz="2200" dirty="0" err="1">
                <a:solidFill>
                  <a:srgbClr val="404040"/>
                </a:solidFill>
                <a:latin typeface="Trebuchet MS" charset="0"/>
              </a:rPr>
              <a:t>velike</a:t>
            </a:r>
            <a:r>
              <a:rPr lang="da-DK" sz="2200" dirty="0">
                <a:solidFill>
                  <a:srgbClr val="404040"/>
                </a:solidFill>
                <a:latin typeface="Trebuchet MS" charset="0"/>
              </a:rPr>
              <a:t> </a:t>
            </a:r>
            <a:r>
              <a:rPr lang="da-DK" sz="2200" dirty="0" err="1">
                <a:solidFill>
                  <a:srgbClr val="404040"/>
                </a:solidFill>
                <a:latin typeface="Trebuchet MS" charset="0"/>
              </a:rPr>
              <a:t>svetske</a:t>
            </a:r>
            <a:r>
              <a:rPr lang="da-DK" sz="2200" dirty="0">
                <a:solidFill>
                  <a:srgbClr val="404040"/>
                </a:solidFill>
                <a:latin typeface="Trebuchet MS" charset="0"/>
              </a:rPr>
              <a:t> </a:t>
            </a:r>
            <a:r>
              <a:rPr lang="da-DK" sz="2200" dirty="0" err="1">
                <a:solidFill>
                  <a:srgbClr val="404040"/>
                </a:solidFill>
                <a:latin typeface="Trebuchet MS" charset="0"/>
              </a:rPr>
              <a:t>korporacije</a:t>
            </a:r>
            <a:endParaRPr lang="da-DK" sz="2200" dirty="0">
              <a:solidFill>
                <a:srgbClr val="404040"/>
              </a:solidFill>
              <a:latin typeface="Trebuchet MS" charset="0"/>
            </a:endParaRPr>
          </a:p>
        </p:txBody>
      </p:sp>
    </p:spTree>
    <p:extLst>
      <p:ext uri="{BB962C8B-B14F-4D97-AF65-F5344CB8AC3E}">
        <p14:creationId xmlns="" xmlns:p14="http://schemas.microsoft.com/office/powerpoint/2010/main" val="42022888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09601" y="-35853"/>
            <a:ext cx="6348413"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9pPr>
          </a:lstStyle>
          <a:p>
            <a:pPr eaLnBrk="1" hangingPunct="1">
              <a:buClrTx/>
              <a:buFontTx/>
              <a:buNone/>
            </a:pPr>
            <a:r>
              <a:rPr lang="en-US" sz="3600" dirty="0" err="1">
                <a:solidFill>
                  <a:srgbClr val="FF0000"/>
                </a:solidFill>
                <a:latin typeface="Trebuchet MS" charset="0"/>
              </a:rPr>
              <a:t>Klasa</a:t>
            </a:r>
            <a:r>
              <a:rPr lang="en-US" sz="3600" dirty="0">
                <a:solidFill>
                  <a:srgbClr val="FF0000"/>
                </a:solidFill>
                <a:latin typeface="Trebuchet MS" charset="0"/>
              </a:rPr>
              <a:t> C</a:t>
            </a:r>
          </a:p>
        </p:txBody>
      </p:sp>
      <p:sp>
        <p:nvSpPr>
          <p:cNvPr id="14338" name="Text Box 2"/>
          <p:cNvSpPr txBox="1">
            <a:spLocks noChangeArrowheads="1"/>
          </p:cNvSpPr>
          <p:nvPr/>
        </p:nvSpPr>
        <p:spPr bwMode="auto">
          <a:xfrm>
            <a:off x="609601" y="866292"/>
            <a:ext cx="6348413" cy="29110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9pPr>
          </a:lstStyle>
          <a:p>
            <a:pPr eaLnBrk="1" hangingPunct="1">
              <a:lnSpc>
                <a:spcPct val="70000"/>
              </a:lnSpc>
              <a:spcBef>
                <a:spcPts val="1000"/>
              </a:spcBef>
              <a:buClr>
                <a:srgbClr val="90C226"/>
              </a:buClr>
              <a:buSzPct val="80000"/>
              <a:buFont typeface="Wingdings 3" charset="0"/>
              <a:buChar char=""/>
            </a:pPr>
            <a:r>
              <a:rPr lang="it-IT" sz="2600" b="1" dirty="0" err="1">
                <a:solidFill>
                  <a:srgbClr val="404040"/>
                </a:solidFill>
                <a:latin typeface="Trebuchet MS" charset="0"/>
              </a:rPr>
              <a:t>Klasa</a:t>
            </a:r>
            <a:r>
              <a:rPr lang="it-IT" sz="2600" b="1" dirty="0">
                <a:solidFill>
                  <a:srgbClr val="404040"/>
                </a:solidFill>
                <a:latin typeface="Trebuchet MS" charset="0"/>
              </a:rPr>
              <a:t> C</a:t>
            </a:r>
            <a:r>
              <a:rPr lang="it-IT" sz="2600" dirty="0">
                <a:solidFill>
                  <a:srgbClr val="404040"/>
                </a:solidFill>
                <a:latin typeface="Trebuchet MS" charset="0"/>
              </a:rPr>
              <a:t> su </a:t>
            </a:r>
            <a:r>
              <a:rPr lang="it-IT" sz="2600" dirty="0" err="1">
                <a:solidFill>
                  <a:srgbClr val="404040"/>
                </a:solidFill>
                <a:latin typeface="Trebuchet MS" charset="0"/>
              </a:rPr>
              <a:t>sve</a:t>
            </a:r>
            <a:r>
              <a:rPr lang="it-IT" sz="2600" dirty="0">
                <a:solidFill>
                  <a:srgbClr val="404040"/>
                </a:solidFill>
                <a:latin typeface="Trebuchet MS" charset="0"/>
              </a:rPr>
              <a:t> </a:t>
            </a:r>
            <a:r>
              <a:rPr lang="it-IT" sz="2600" dirty="0" err="1">
                <a:solidFill>
                  <a:srgbClr val="404040"/>
                </a:solidFill>
                <a:latin typeface="Trebuchet MS" charset="0"/>
              </a:rPr>
              <a:t>adrese</a:t>
            </a:r>
            <a:r>
              <a:rPr lang="it-IT" sz="2600" dirty="0">
                <a:solidFill>
                  <a:srgbClr val="404040"/>
                </a:solidFill>
                <a:latin typeface="Trebuchet MS" charset="0"/>
              </a:rPr>
              <a:t> </a:t>
            </a:r>
            <a:r>
              <a:rPr lang="it-IT" sz="2600" dirty="0" err="1">
                <a:solidFill>
                  <a:srgbClr val="404040"/>
                </a:solidFill>
                <a:latin typeface="Trebuchet MS" charset="0"/>
              </a:rPr>
              <a:t>koje</a:t>
            </a:r>
            <a:r>
              <a:rPr lang="it-IT" sz="2600" dirty="0">
                <a:solidFill>
                  <a:srgbClr val="404040"/>
                </a:solidFill>
                <a:latin typeface="Trebuchet MS" charset="0"/>
              </a:rPr>
              <a:t> </a:t>
            </a:r>
            <a:r>
              <a:rPr lang="it-IT" sz="2600" dirty="0" err="1">
                <a:solidFill>
                  <a:srgbClr val="404040"/>
                </a:solidFill>
                <a:latin typeface="Trebuchet MS" charset="0"/>
              </a:rPr>
              <a:t>počinju</a:t>
            </a:r>
            <a:r>
              <a:rPr lang="it-IT" sz="2600" dirty="0">
                <a:solidFill>
                  <a:srgbClr val="404040"/>
                </a:solidFill>
                <a:latin typeface="Trebuchet MS" charset="0"/>
              </a:rPr>
              <a:t> </a:t>
            </a:r>
            <a:r>
              <a:rPr lang="it-IT" sz="2600" dirty="0" err="1">
                <a:solidFill>
                  <a:srgbClr val="404040"/>
                </a:solidFill>
                <a:latin typeface="Trebuchet MS" charset="0"/>
              </a:rPr>
              <a:t>ciframa</a:t>
            </a:r>
            <a:r>
              <a:rPr lang="it-IT" sz="2600" dirty="0">
                <a:solidFill>
                  <a:srgbClr val="404040"/>
                </a:solidFill>
                <a:latin typeface="Trebuchet MS" charset="0"/>
              </a:rPr>
              <a:t> 110 u </a:t>
            </a:r>
            <a:r>
              <a:rPr lang="it-IT" sz="2600" dirty="0" err="1">
                <a:solidFill>
                  <a:srgbClr val="404040"/>
                </a:solidFill>
                <a:latin typeface="Trebuchet MS" charset="0"/>
              </a:rPr>
              <a:t>prvom</a:t>
            </a:r>
            <a:r>
              <a:rPr lang="it-IT" sz="2600" dirty="0">
                <a:solidFill>
                  <a:srgbClr val="404040"/>
                </a:solidFill>
                <a:latin typeface="Trebuchet MS" charset="0"/>
              </a:rPr>
              <a:t> </a:t>
            </a:r>
            <a:r>
              <a:rPr lang="it-IT" sz="2600" dirty="0" err="1">
                <a:solidFill>
                  <a:srgbClr val="404040"/>
                </a:solidFill>
                <a:latin typeface="Trebuchet MS" charset="0"/>
              </a:rPr>
              <a:t>oktetu</a:t>
            </a:r>
            <a:r>
              <a:rPr lang="it-IT" sz="2600" dirty="0">
                <a:solidFill>
                  <a:srgbClr val="404040"/>
                </a:solidFill>
                <a:latin typeface="Trebuchet MS" charset="0"/>
              </a:rPr>
              <a:t>:	</a:t>
            </a:r>
          </a:p>
          <a:p>
            <a:pPr eaLnBrk="1" hangingPunct="1">
              <a:lnSpc>
                <a:spcPct val="70000"/>
              </a:lnSpc>
              <a:spcBef>
                <a:spcPts val="1000"/>
              </a:spcBef>
              <a:buClrTx/>
              <a:buSzPct val="80000"/>
              <a:buFontTx/>
              <a:buNone/>
            </a:pPr>
            <a:r>
              <a:rPr lang="da-DK" sz="2600" dirty="0">
                <a:solidFill>
                  <a:srgbClr val="404040"/>
                </a:solidFill>
                <a:latin typeface="Trebuchet MS" charset="0"/>
              </a:rPr>
              <a:t>110xxxxx  </a:t>
            </a:r>
            <a:r>
              <a:rPr lang="da-DK" sz="2600" dirty="0" err="1">
                <a:solidFill>
                  <a:srgbClr val="404040"/>
                </a:solidFill>
                <a:latin typeface="Trebuchet MS" charset="0"/>
              </a:rPr>
              <a:t>xxxxxxxx</a:t>
            </a:r>
            <a:r>
              <a:rPr lang="da-DK" sz="2600" dirty="0">
                <a:solidFill>
                  <a:srgbClr val="404040"/>
                </a:solidFill>
                <a:latin typeface="Trebuchet MS" charset="0"/>
              </a:rPr>
              <a:t>  </a:t>
            </a:r>
            <a:r>
              <a:rPr lang="da-DK" sz="2600" dirty="0" err="1">
                <a:solidFill>
                  <a:srgbClr val="404040"/>
                </a:solidFill>
                <a:latin typeface="Trebuchet MS" charset="0"/>
              </a:rPr>
              <a:t>xxxxxxxx</a:t>
            </a:r>
            <a:r>
              <a:rPr lang="da-DK" sz="2600" dirty="0">
                <a:solidFill>
                  <a:srgbClr val="404040"/>
                </a:solidFill>
                <a:latin typeface="Trebuchet MS" charset="0"/>
              </a:rPr>
              <a:t> </a:t>
            </a:r>
            <a:r>
              <a:rPr lang="da-DK" sz="2600" dirty="0" err="1">
                <a:solidFill>
                  <a:srgbClr val="404040"/>
                </a:solidFill>
                <a:latin typeface="Trebuchet MS" charset="0"/>
              </a:rPr>
              <a:t>xxxxxxxx</a:t>
            </a:r>
            <a:endParaRPr lang="da-DK" sz="2600" dirty="0">
              <a:solidFill>
                <a:srgbClr val="404040"/>
              </a:solidFill>
              <a:latin typeface="Trebuchet MS" charset="0"/>
            </a:endParaRPr>
          </a:p>
          <a:p>
            <a:pPr eaLnBrk="1" hangingPunct="1">
              <a:lnSpc>
                <a:spcPct val="70000"/>
              </a:lnSpc>
              <a:spcBef>
                <a:spcPts val="1000"/>
              </a:spcBef>
              <a:buClr>
                <a:srgbClr val="90C226"/>
              </a:buClr>
              <a:buSzPct val="80000"/>
              <a:buFont typeface="Wingdings 3" charset="0"/>
              <a:buChar char=""/>
            </a:pPr>
            <a:r>
              <a:rPr lang="it-IT" sz="2600" dirty="0" err="1">
                <a:solidFill>
                  <a:srgbClr val="404040"/>
                </a:solidFill>
                <a:latin typeface="Trebuchet MS" charset="0"/>
              </a:rPr>
              <a:t>Prva</a:t>
            </a:r>
            <a:r>
              <a:rPr lang="it-IT" sz="2600" dirty="0">
                <a:solidFill>
                  <a:srgbClr val="404040"/>
                </a:solidFill>
                <a:latin typeface="Trebuchet MS" charset="0"/>
              </a:rPr>
              <a:t> tri </a:t>
            </a:r>
            <a:r>
              <a:rPr lang="it-IT" sz="2600" dirty="0" err="1">
                <a:solidFill>
                  <a:srgbClr val="404040"/>
                </a:solidFill>
                <a:latin typeface="Trebuchet MS" charset="0"/>
              </a:rPr>
              <a:t>okteta</a:t>
            </a:r>
            <a:r>
              <a:rPr lang="it-IT" sz="2600" dirty="0">
                <a:solidFill>
                  <a:srgbClr val="404040"/>
                </a:solidFill>
                <a:latin typeface="Trebuchet MS" charset="0"/>
              </a:rPr>
              <a:t> u </a:t>
            </a:r>
            <a:r>
              <a:rPr lang="it-IT" sz="2600" dirty="0" err="1">
                <a:solidFill>
                  <a:srgbClr val="404040"/>
                </a:solidFill>
                <a:latin typeface="Trebuchet MS" charset="0"/>
              </a:rPr>
              <a:t>klasi</a:t>
            </a:r>
            <a:r>
              <a:rPr lang="it-IT" sz="2600" dirty="0">
                <a:solidFill>
                  <a:srgbClr val="404040"/>
                </a:solidFill>
                <a:latin typeface="Trebuchet MS" charset="0"/>
              </a:rPr>
              <a:t> C </a:t>
            </a:r>
            <a:r>
              <a:rPr lang="it-IT" sz="2600" dirty="0" err="1">
                <a:solidFill>
                  <a:srgbClr val="404040"/>
                </a:solidFill>
                <a:latin typeface="Trebuchet MS" charset="0"/>
              </a:rPr>
              <a:t>predstavljaju</a:t>
            </a:r>
            <a:r>
              <a:rPr lang="it-IT" sz="2600" dirty="0">
                <a:solidFill>
                  <a:srgbClr val="404040"/>
                </a:solidFill>
                <a:latin typeface="Trebuchet MS" charset="0"/>
              </a:rPr>
              <a:t> </a:t>
            </a:r>
            <a:r>
              <a:rPr lang="it-IT" sz="2600" dirty="0" err="1">
                <a:solidFill>
                  <a:srgbClr val="404040"/>
                </a:solidFill>
                <a:latin typeface="Trebuchet MS" charset="0"/>
              </a:rPr>
              <a:t>adresu</a:t>
            </a:r>
            <a:r>
              <a:rPr lang="it-IT" sz="2600" dirty="0">
                <a:solidFill>
                  <a:srgbClr val="404040"/>
                </a:solidFill>
                <a:latin typeface="Trebuchet MS" charset="0"/>
              </a:rPr>
              <a:t> </a:t>
            </a:r>
            <a:r>
              <a:rPr lang="it-IT" sz="2600" dirty="0" err="1">
                <a:solidFill>
                  <a:srgbClr val="404040"/>
                </a:solidFill>
                <a:latin typeface="Trebuchet MS" charset="0"/>
              </a:rPr>
              <a:t>mreže</a:t>
            </a:r>
            <a:r>
              <a:rPr lang="it-IT" sz="2600" dirty="0">
                <a:solidFill>
                  <a:srgbClr val="404040"/>
                </a:solidFill>
                <a:latin typeface="Trebuchet MS" charset="0"/>
              </a:rPr>
              <a:t>, </a:t>
            </a:r>
            <a:r>
              <a:rPr lang="it-IT" sz="2600" dirty="0" err="1">
                <a:solidFill>
                  <a:srgbClr val="404040"/>
                </a:solidFill>
                <a:latin typeface="Trebuchet MS" charset="0"/>
              </a:rPr>
              <a:t>dok</a:t>
            </a:r>
            <a:r>
              <a:rPr lang="it-IT" sz="2600" dirty="0">
                <a:solidFill>
                  <a:srgbClr val="404040"/>
                </a:solidFill>
                <a:latin typeface="Trebuchet MS" charset="0"/>
              </a:rPr>
              <a:t> je </a:t>
            </a:r>
            <a:r>
              <a:rPr lang="it-IT" sz="2600" dirty="0" err="1">
                <a:solidFill>
                  <a:srgbClr val="404040"/>
                </a:solidFill>
                <a:latin typeface="Trebuchet MS" charset="0"/>
              </a:rPr>
              <a:t>preostali</a:t>
            </a:r>
            <a:r>
              <a:rPr lang="it-IT" sz="2600" dirty="0">
                <a:solidFill>
                  <a:srgbClr val="404040"/>
                </a:solidFill>
                <a:latin typeface="Trebuchet MS" charset="0"/>
              </a:rPr>
              <a:t> </a:t>
            </a:r>
            <a:r>
              <a:rPr lang="it-IT" sz="2600" dirty="0" err="1">
                <a:solidFill>
                  <a:srgbClr val="404040"/>
                </a:solidFill>
                <a:latin typeface="Trebuchet MS" charset="0"/>
              </a:rPr>
              <a:t>četvrti</a:t>
            </a:r>
            <a:r>
              <a:rPr lang="it-IT" sz="2600" dirty="0">
                <a:solidFill>
                  <a:srgbClr val="404040"/>
                </a:solidFill>
                <a:latin typeface="Trebuchet MS" charset="0"/>
              </a:rPr>
              <a:t> </a:t>
            </a:r>
            <a:r>
              <a:rPr lang="it-IT" sz="2600" dirty="0" err="1">
                <a:solidFill>
                  <a:srgbClr val="404040"/>
                </a:solidFill>
                <a:latin typeface="Trebuchet MS" charset="0"/>
              </a:rPr>
              <a:t>oktet</a:t>
            </a:r>
            <a:r>
              <a:rPr lang="it-IT" sz="2600" dirty="0">
                <a:solidFill>
                  <a:srgbClr val="404040"/>
                </a:solidFill>
                <a:latin typeface="Trebuchet MS" charset="0"/>
              </a:rPr>
              <a:t> </a:t>
            </a:r>
            <a:r>
              <a:rPr lang="it-IT" sz="2600" dirty="0" err="1">
                <a:solidFill>
                  <a:srgbClr val="404040"/>
                </a:solidFill>
                <a:latin typeface="Trebuchet MS" charset="0"/>
              </a:rPr>
              <a:t>određen</a:t>
            </a:r>
            <a:r>
              <a:rPr lang="it-IT" sz="2600" dirty="0">
                <a:solidFill>
                  <a:srgbClr val="404040"/>
                </a:solidFill>
                <a:latin typeface="Trebuchet MS" charset="0"/>
              </a:rPr>
              <a:t> za </a:t>
            </a:r>
            <a:r>
              <a:rPr lang="it-IT" sz="2600" dirty="0" err="1">
                <a:solidFill>
                  <a:srgbClr val="404040"/>
                </a:solidFill>
                <a:latin typeface="Trebuchet MS" charset="0"/>
              </a:rPr>
              <a:t>definisanje</a:t>
            </a:r>
            <a:r>
              <a:rPr lang="it-IT" sz="2600" dirty="0">
                <a:solidFill>
                  <a:srgbClr val="404040"/>
                </a:solidFill>
                <a:latin typeface="Trebuchet MS" charset="0"/>
              </a:rPr>
              <a:t> </a:t>
            </a:r>
            <a:r>
              <a:rPr lang="it-IT" sz="2600" dirty="0" err="1">
                <a:solidFill>
                  <a:srgbClr val="404040"/>
                </a:solidFill>
                <a:latin typeface="Trebuchet MS" charset="0"/>
              </a:rPr>
              <a:t>adrese</a:t>
            </a:r>
            <a:r>
              <a:rPr lang="it-IT" sz="2600" dirty="0">
                <a:solidFill>
                  <a:srgbClr val="404040"/>
                </a:solidFill>
                <a:latin typeface="Trebuchet MS" charset="0"/>
              </a:rPr>
              <a:t> </a:t>
            </a:r>
            <a:r>
              <a:rPr lang="it-IT" sz="2600" dirty="0" err="1">
                <a:solidFill>
                  <a:srgbClr val="404040"/>
                </a:solidFill>
                <a:latin typeface="Trebuchet MS" charset="0"/>
              </a:rPr>
              <a:t>računara</a:t>
            </a:r>
            <a:r>
              <a:rPr lang="it-IT" sz="2600" dirty="0">
                <a:solidFill>
                  <a:srgbClr val="404040"/>
                </a:solidFill>
                <a:latin typeface="Trebuchet MS" charset="0"/>
              </a:rPr>
              <a:t> (ili </a:t>
            </a:r>
            <a:r>
              <a:rPr lang="it-IT" sz="2600" dirty="0" err="1">
                <a:solidFill>
                  <a:srgbClr val="404040"/>
                </a:solidFill>
                <a:latin typeface="Trebuchet MS" charset="0"/>
              </a:rPr>
              <a:t>drugog</a:t>
            </a:r>
            <a:r>
              <a:rPr lang="it-IT" sz="2600" dirty="0">
                <a:solidFill>
                  <a:srgbClr val="404040"/>
                </a:solidFill>
                <a:latin typeface="Trebuchet MS" charset="0"/>
              </a:rPr>
              <a:t> </a:t>
            </a:r>
            <a:r>
              <a:rPr lang="it-IT" sz="2600" dirty="0" err="1">
                <a:solidFill>
                  <a:srgbClr val="404040"/>
                </a:solidFill>
                <a:latin typeface="Trebuchet MS" charset="0"/>
              </a:rPr>
              <a:t>resursa</a:t>
            </a:r>
            <a:r>
              <a:rPr lang="it-IT" sz="2600" dirty="0">
                <a:solidFill>
                  <a:srgbClr val="404040"/>
                </a:solidFill>
                <a:latin typeface="Trebuchet MS" charset="0"/>
              </a:rPr>
              <a:t>) u </a:t>
            </a:r>
            <a:r>
              <a:rPr lang="it-IT" sz="2600" dirty="0" err="1">
                <a:solidFill>
                  <a:srgbClr val="404040"/>
                </a:solidFill>
                <a:latin typeface="Trebuchet MS" charset="0"/>
              </a:rPr>
              <a:t>mreži</a:t>
            </a:r>
            <a:r>
              <a:rPr lang="it-IT" sz="2600" dirty="0">
                <a:solidFill>
                  <a:srgbClr val="404040"/>
                </a:solidFill>
                <a:latin typeface="Trebuchet MS" charset="0"/>
              </a:rPr>
              <a:t>. U </a:t>
            </a:r>
            <a:r>
              <a:rPr lang="it-IT" sz="2600" dirty="0" err="1">
                <a:solidFill>
                  <a:srgbClr val="404040"/>
                </a:solidFill>
                <a:latin typeface="Trebuchet MS" charset="0"/>
              </a:rPr>
              <a:t>klasi</a:t>
            </a:r>
            <a:r>
              <a:rPr lang="it-IT" sz="2600" dirty="0">
                <a:solidFill>
                  <a:srgbClr val="404040"/>
                </a:solidFill>
                <a:latin typeface="Trebuchet MS" charset="0"/>
              </a:rPr>
              <a:t> C </a:t>
            </a:r>
            <a:r>
              <a:rPr lang="it-IT" sz="2600" dirty="0" err="1">
                <a:solidFill>
                  <a:srgbClr val="404040"/>
                </a:solidFill>
                <a:latin typeface="Trebuchet MS" charset="0"/>
              </a:rPr>
              <a:t>ukupno</a:t>
            </a:r>
            <a:r>
              <a:rPr lang="it-IT" sz="2600" dirty="0">
                <a:solidFill>
                  <a:srgbClr val="404040"/>
                </a:solidFill>
                <a:latin typeface="Trebuchet MS" charset="0"/>
              </a:rPr>
              <a:t> se </a:t>
            </a:r>
            <a:r>
              <a:rPr lang="it-IT" sz="2600" dirty="0" err="1">
                <a:solidFill>
                  <a:srgbClr val="404040"/>
                </a:solidFill>
                <a:latin typeface="Trebuchet MS" charset="0"/>
              </a:rPr>
              <a:t>može</a:t>
            </a:r>
            <a:r>
              <a:rPr lang="it-IT" sz="2600" dirty="0">
                <a:solidFill>
                  <a:srgbClr val="404040"/>
                </a:solidFill>
                <a:latin typeface="Trebuchet MS" charset="0"/>
              </a:rPr>
              <a:t> </a:t>
            </a:r>
            <a:r>
              <a:rPr lang="it-IT" sz="2600" dirty="0" err="1">
                <a:solidFill>
                  <a:srgbClr val="404040"/>
                </a:solidFill>
                <a:latin typeface="Trebuchet MS" charset="0"/>
              </a:rPr>
              <a:t>definisati</a:t>
            </a:r>
            <a:endParaRPr lang="it-IT" sz="2600" dirty="0">
              <a:solidFill>
                <a:srgbClr val="404040"/>
              </a:solidFill>
              <a:latin typeface="Trebuchet MS" charset="0"/>
            </a:endParaRPr>
          </a:p>
          <a:p>
            <a:pPr eaLnBrk="1" hangingPunct="1">
              <a:lnSpc>
                <a:spcPct val="70000"/>
              </a:lnSpc>
              <a:spcBef>
                <a:spcPts val="1000"/>
              </a:spcBef>
              <a:buClrTx/>
              <a:buSzPct val="80000"/>
              <a:buFontTx/>
              <a:buNone/>
            </a:pPr>
            <a:r>
              <a:rPr lang="en-US" sz="2600" dirty="0">
                <a:solidFill>
                  <a:srgbClr val="404040"/>
                </a:solidFill>
                <a:latin typeface="Trebuchet MS" charset="0"/>
              </a:rPr>
              <a:t>  </a:t>
            </a:r>
            <a:r>
              <a:rPr lang="da-DK" sz="2600" dirty="0">
                <a:solidFill>
                  <a:srgbClr val="404040"/>
                </a:solidFill>
                <a:latin typeface="Trebuchet MS" charset="0"/>
              </a:rPr>
              <a:t>~2 </a:t>
            </a:r>
            <a:r>
              <a:rPr lang="da-DK" sz="2600" dirty="0" err="1">
                <a:solidFill>
                  <a:srgbClr val="404040"/>
                </a:solidFill>
                <a:latin typeface="Trebuchet MS" charset="0"/>
              </a:rPr>
              <a:t>miliona</a:t>
            </a:r>
            <a:r>
              <a:rPr lang="da-DK" sz="2600" dirty="0">
                <a:solidFill>
                  <a:srgbClr val="404040"/>
                </a:solidFill>
                <a:latin typeface="Trebuchet MS" charset="0"/>
              </a:rPr>
              <a:t> </a:t>
            </a:r>
            <a:r>
              <a:rPr lang="da-DK" sz="2600" dirty="0" err="1">
                <a:solidFill>
                  <a:srgbClr val="404040"/>
                </a:solidFill>
                <a:latin typeface="Trebuchet MS" charset="0"/>
              </a:rPr>
              <a:t>mreža</a:t>
            </a:r>
            <a:r>
              <a:rPr lang="da-DK" sz="2600" dirty="0">
                <a:solidFill>
                  <a:srgbClr val="404040"/>
                </a:solidFill>
                <a:latin typeface="Trebuchet MS" charset="0"/>
              </a:rPr>
              <a:t>    (od 192.0.1.x do 223.255.254.x)</a:t>
            </a:r>
          </a:p>
          <a:p>
            <a:pPr eaLnBrk="1" hangingPunct="1">
              <a:lnSpc>
                <a:spcPct val="70000"/>
              </a:lnSpc>
              <a:spcBef>
                <a:spcPts val="1000"/>
              </a:spcBef>
              <a:buClr>
                <a:srgbClr val="90C226"/>
              </a:buClr>
              <a:buSzPct val="80000"/>
              <a:buFont typeface="Wingdings 3" charset="0"/>
              <a:buChar char=""/>
            </a:pPr>
            <a:r>
              <a:rPr lang="da-DK" sz="2600" dirty="0">
                <a:solidFill>
                  <a:srgbClr val="404040"/>
                </a:solidFill>
                <a:latin typeface="Trebuchet MS" charset="0"/>
              </a:rPr>
              <a:t>25</a:t>
            </a:r>
            <a:r>
              <a:rPr lang="en-US" sz="2600" dirty="0">
                <a:solidFill>
                  <a:srgbClr val="404040"/>
                </a:solidFill>
                <a:latin typeface="Trebuchet MS" charset="0"/>
              </a:rPr>
              <a:t>4</a:t>
            </a:r>
            <a:r>
              <a:rPr lang="da-DK" sz="2600" dirty="0">
                <a:solidFill>
                  <a:srgbClr val="404040"/>
                </a:solidFill>
                <a:latin typeface="Trebuchet MS" charset="0"/>
              </a:rPr>
              <a:t> </a:t>
            </a:r>
            <a:r>
              <a:rPr lang="da-DK" sz="2600" dirty="0" err="1">
                <a:solidFill>
                  <a:srgbClr val="404040"/>
                </a:solidFill>
                <a:latin typeface="Trebuchet MS" charset="0"/>
              </a:rPr>
              <a:t>adresa</a:t>
            </a:r>
            <a:r>
              <a:rPr lang="da-DK" sz="2600" dirty="0">
                <a:solidFill>
                  <a:srgbClr val="404040"/>
                </a:solidFill>
                <a:latin typeface="Trebuchet MS" charset="0"/>
              </a:rPr>
              <a:t> </a:t>
            </a:r>
            <a:r>
              <a:rPr lang="da-DK" sz="2600" dirty="0" err="1">
                <a:solidFill>
                  <a:srgbClr val="404040"/>
                </a:solidFill>
                <a:latin typeface="Trebuchet MS" charset="0"/>
              </a:rPr>
              <a:t>ra</a:t>
            </a:r>
            <a:r>
              <a:rPr lang="sr-Latn-CS" sz="2600" dirty="0">
                <a:solidFill>
                  <a:srgbClr val="404040"/>
                </a:solidFill>
                <a:latin typeface="Trebuchet MS" charset="0"/>
              </a:rPr>
              <a:t>č</a:t>
            </a:r>
            <a:r>
              <a:rPr lang="da-DK" sz="2600" dirty="0" err="1">
                <a:solidFill>
                  <a:srgbClr val="404040"/>
                </a:solidFill>
                <a:latin typeface="Trebuchet MS" charset="0"/>
              </a:rPr>
              <a:t>unara</a:t>
            </a:r>
            <a:r>
              <a:rPr lang="da-DK" sz="2600" dirty="0">
                <a:solidFill>
                  <a:srgbClr val="404040"/>
                </a:solidFill>
                <a:latin typeface="Trebuchet MS" charset="0"/>
              </a:rPr>
              <a:t> u </a:t>
            </a:r>
            <a:r>
              <a:rPr lang="da-DK" sz="2600" dirty="0" err="1">
                <a:solidFill>
                  <a:srgbClr val="404040"/>
                </a:solidFill>
                <a:latin typeface="Trebuchet MS" charset="0"/>
              </a:rPr>
              <a:t>svakoj</a:t>
            </a:r>
            <a:r>
              <a:rPr lang="da-DK" sz="2600" dirty="0">
                <a:solidFill>
                  <a:srgbClr val="404040"/>
                </a:solidFill>
                <a:latin typeface="Trebuchet MS" charset="0"/>
              </a:rPr>
              <a:t> </a:t>
            </a:r>
            <a:r>
              <a:rPr lang="da-DK" sz="2600" dirty="0" err="1">
                <a:solidFill>
                  <a:srgbClr val="404040"/>
                </a:solidFill>
                <a:latin typeface="Trebuchet MS" charset="0"/>
              </a:rPr>
              <a:t>mreži</a:t>
            </a:r>
            <a:endParaRPr lang="da-DK" sz="2600" dirty="0">
              <a:solidFill>
                <a:srgbClr val="404040"/>
              </a:solidFill>
              <a:latin typeface="Trebuchet MS" charset="0"/>
            </a:endParaRPr>
          </a:p>
        </p:txBody>
      </p:sp>
    </p:spTree>
    <p:extLst>
      <p:ext uri="{BB962C8B-B14F-4D97-AF65-F5344CB8AC3E}">
        <p14:creationId xmlns="" xmlns:p14="http://schemas.microsoft.com/office/powerpoint/2010/main" val="184328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09601" y="-65735"/>
            <a:ext cx="6348413"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9pPr>
          </a:lstStyle>
          <a:p>
            <a:pPr eaLnBrk="1" hangingPunct="1">
              <a:buClrTx/>
              <a:buFontTx/>
              <a:buNone/>
            </a:pPr>
            <a:r>
              <a:rPr lang="en-US" sz="3600" dirty="0" err="1">
                <a:solidFill>
                  <a:srgbClr val="FF0000"/>
                </a:solidFill>
                <a:latin typeface="Trebuchet MS" charset="0"/>
              </a:rPr>
              <a:t>Klase</a:t>
            </a:r>
            <a:r>
              <a:rPr lang="en-US" sz="3600" dirty="0">
                <a:solidFill>
                  <a:srgbClr val="FF0000"/>
                </a:solidFill>
                <a:latin typeface="Trebuchet MS" charset="0"/>
              </a:rPr>
              <a:t> D, E</a:t>
            </a:r>
          </a:p>
        </p:txBody>
      </p:sp>
      <p:sp>
        <p:nvSpPr>
          <p:cNvPr id="14339" name="Text Box 2"/>
          <p:cNvSpPr txBox="1">
            <a:spLocks noChangeArrowheads="1"/>
          </p:cNvSpPr>
          <p:nvPr/>
        </p:nvSpPr>
        <p:spPr bwMode="auto">
          <a:xfrm>
            <a:off x="609601" y="860146"/>
            <a:ext cx="6348413" cy="29110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9pPr>
          </a:lstStyle>
          <a:p>
            <a:pPr eaLnBrk="1" hangingPunct="1">
              <a:lnSpc>
                <a:spcPct val="70000"/>
              </a:lnSpc>
              <a:spcBef>
                <a:spcPts val="1000"/>
              </a:spcBef>
              <a:buClr>
                <a:srgbClr val="90C226"/>
              </a:buClr>
              <a:buSzPct val="80000"/>
              <a:buFont typeface="Wingdings 3" charset="0"/>
              <a:buChar char=""/>
            </a:pPr>
            <a:r>
              <a:rPr lang="it-IT" sz="2600" b="1" dirty="0" err="1">
                <a:solidFill>
                  <a:srgbClr val="404040"/>
                </a:solidFill>
                <a:latin typeface="Trebuchet MS" charset="0"/>
              </a:rPr>
              <a:t>Klase</a:t>
            </a:r>
            <a:r>
              <a:rPr lang="it-IT" sz="2600" b="1" dirty="0">
                <a:solidFill>
                  <a:srgbClr val="404040"/>
                </a:solidFill>
                <a:latin typeface="Trebuchet MS" charset="0"/>
              </a:rPr>
              <a:t> D i E</a:t>
            </a:r>
            <a:r>
              <a:rPr lang="it-IT" sz="2600" dirty="0">
                <a:solidFill>
                  <a:srgbClr val="404040"/>
                </a:solidFill>
                <a:latin typeface="Trebuchet MS" charset="0"/>
              </a:rPr>
              <a:t> su </a:t>
            </a:r>
            <a:r>
              <a:rPr lang="it-IT" sz="2600" dirty="0" err="1">
                <a:solidFill>
                  <a:srgbClr val="404040"/>
                </a:solidFill>
                <a:latin typeface="Trebuchet MS" charset="0"/>
              </a:rPr>
              <a:t>specijalne</a:t>
            </a:r>
            <a:r>
              <a:rPr lang="it-IT" sz="2600" dirty="0">
                <a:solidFill>
                  <a:srgbClr val="404040"/>
                </a:solidFill>
                <a:latin typeface="Trebuchet MS" charset="0"/>
              </a:rPr>
              <a:t> </a:t>
            </a:r>
            <a:r>
              <a:rPr lang="it-IT" sz="2600" dirty="0" err="1">
                <a:solidFill>
                  <a:srgbClr val="404040"/>
                </a:solidFill>
                <a:latin typeface="Trebuchet MS" charset="0"/>
              </a:rPr>
              <a:t>klase</a:t>
            </a:r>
            <a:r>
              <a:rPr lang="it-IT" sz="2600" dirty="0">
                <a:solidFill>
                  <a:srgbClr val="404040"/>
                </a:solidFill>
                <a:latin typeface="Trebuchet MS" charset="0"/>
              </a:rPr>
              <a:t> i </a:t>
            </a:r>
            <a:r>
              <a:rPr lang="it-IT" sz="2600" dirty="0" err="1">
                <a:solidFill>
                  <a:srgbClr val="404040"/>
                </a:solidFill>
                <a:latin typeface="Trebuchet MS" charset="0"/>
              </a:rPr>
              <a:t>imaju</a:t>
            </a:r>
            <a:r>
              <a:rPr lang="it-IT" sz="2600" dirty="0">
                <a:solidFill>
                  <a:srgbClr val="404040"/>
                </a:solidFill>
                <a:latin typeface="Trebuchet MS" charset="0"/>
              </a:rPr>
              <a:t> </a:t>
            </a:r>
            <a:r>
              <a:rPr lang="it-IT" sz="2600" dirty="0" err="1">
                <a:solidFill>
                  <a:srgbClr val="404040"/>
                </a:solidFill>
                <a:latin typeface="Trebuchet MS" charset="0"/>
              </a:rPr>
              <a:t>sledeće</a:t>
            </a:r>
            <a:r>
              <a:rPr lang="it-IT" sz="2600" dirty="0">
                <a:solidFill>
                  <a:srgbClr val="404040"/>
                </a:solidFill>
                <a:latin typeface="Trebuchet MS" charset="0"/>
              </a:rPr>
              <a:t> </a:t>
            </a:r>
            <a:r>
              <a:rPr lang="it-IT" sz="2600" dirty="0" err="1">
                <a:solidFill>
                  <a:srgbClr val="404040"/>
                </a:solidFill>
                <a:latin typeface="Trebuchet MS" charset="0"/>
              </a:rPr>
              <a:t>namene</a:t>
            </a:r>
            <a:r>
              <a:rPr lang="it-IT" sz="2600" dirty="0">
                <a:solidFill>
                  <a:srgbClr val="404040"/>
                </a:solidFill>
                <a:latin typeface="Trebuchet MS" charset="0"/>
              </a:rPr>
              <a:t>:</a:t>
            </a:r>
          </a:p>
          <a:p>
            <a:pPr eaLnBrk="1" hangingPunct="1">
              <a:lnSpc>
                <a:spcPct val="70000"/>
              </a:lnSpc>
              <a:spcBef>
                <a:spcPts val="1000"/>
              </a:spcBef>
              <a:buClr>
                <a:srgbClr val="90C226"/>
              </a:buClr>
              <a:buSzPct val="80000"/>
              <a:buFont typeface="Wingdings 3" charset="0"/>
              <a:buChar char=""/>
            </a:pPr>
            <a:r>
              <a:rPr lang="da-DK" sz="2600" dirty="0">
                <a:solidFill>
                  <a:srgbClr val="404040"/>
                </a:solidFill>
                <a:latin typeface="Trebuchet MS" charset="0"/>
              </a:rPr>
              <a:t>D		1110----   </a:t>
            </a:r>
            <a:r>
              <a:rPr lang="da-DK" sz="2600" dirty="0" err="1">
                <a:solidFill>
                  <a:srgbClr val="404040"/>
                </a:solidFill>
                <a:latin typeface="Trebuchet MS" charset="0"/>
              </a:rPr>
              <a:t>multicast</a:t>
            </a:r>
            <a:r>
              <a:rPr lang="da-DK" sz="2600" dirty="0">
                <a:solidFill>
                  <a:srgbClr val="404040"/>
                </a:solidFill>
                <a:latin typeface="Trebuchet MS" charset="0"/>
              </a:rPr>
              <a:t> </a:t>
            </a:r>
            <a:r>
              <a:rPr lang="da-DK" sz="2600" dirty="0" err="1">
                <a:solidFill>
                  <a:srgbClr val="404040"/>
                </a:solidFill>
                <a:latin typeface="Trebuchet MS" charset="0"/>
              </a:rPr>
              <a:t>mreža</a:t>
            </a:r>
            <a:endParaRPr lang="da-DK" sz="2600" dirty="0">
              <a:solidFill>
                <a:srgbClr val="404040"/>
              </a:solidFill>
              <a:latin typeface="Trebuchet MS" charset="0"/>
            </a:endParaRPr>
          </a:p>
          <a:p>
            <a:pPr eaLnBrk="1" hangingPunct="1">
              <a:lnSpc>
                <a:spcPct val="70000"/>
              </a:lnSpc>
              <a:spcBef>
                <a:spcPts val="1000"/>
              </a:spcBef>
              <a:buClr>
                <a:srgbClr val="90C226"/>
              </a:buClr>
              <a:buSzPct val="80000"/>
              <a:buFont typeface="Wingdings 3" charset="0"/>
              <a:buChar char=""/>
            </a:pPr>
            <a:r>
              <a:rPr lang="en-US" sz="2600" dirty="0">
                <a:solidFill>
                  <a:srgbClr val="404040"/>
                </a:solidFill>
                <a:latin typeface="Trebuchet MS" charset="0"/>
              </a:rPr>
              <a:t>Multicast =&gt;</a:t>
            </a:r>
            <a:r>
              <a:rPr lang="da-DK" sz="2600" dirty="0" err="1">
                <a:solidFill>
                  <a:srgbClr val="404040"/>
                </a:solidFill>
                <a:latin typeface="Trebuchet MS" charset="0"/>
              </a:rPr>
              <a:t>za</a:t>
            </a:r>
            <a:r>
              <a:rPr lang="da-DK" sz="2600" dirty="0">
                <a:solidFill>
                  <a:srgbClr val="404040"/>
                </a:solidFill>
                <a:latin typeface="Trebuchet MS" charset="0"/>
              </a:rPr>
              <a:t> </a:t>
            </a:r>
            <a:r>
              <a:rPr lang="da-DK" sz="2600" dirty="0" err="1">
                <a:solidFill>
                  <a:srgbClr val="404040"/>
                </a:solidFill>
                <a:latin typeface="Trebuchet MS" charset="0"/>
              </a:rPr>
              <a:t>istovremeno</a:t>
            </a:r>
            <a:r>
              <a:rPr lang="en-US" sz="2600" dirty="0">
                <a:solidFill>
                  <a:srgbClr val="404040"/>
                </a:solidFill>
                <a:latin typeface="Trebuchet MS" charset="0"/>
              </a:rPr>
              <a:t> </a:t>
            </a:r>
            <a:r>
              <a:rPr lang="da-DK" sz="2600" dirty="0" err="1">
                <a:solidFill>
                  <a:srgbClr val="404040"/>
                </a:solidFill>
                <a:latin typeface="Trebuchet MS" charset="0"/>
              </a:rPr>
              <a:t>adresiranje</a:t>
            </a:r>
            <a:r>
              <a:rPr lang="da-DK" sz="2600" dirty="0">
                <a:solidFill>
                  <a:srgbClr val="404040"/>
                </a:solidFill>
                <a:latin typeface="Trebuchet MS" charset="0"/>
              </a:rPr>
              <a:t> </a:t>
            </a:r>
            <a:r>
              <a:rPr lang="da-DK" sz="2600" dirty="0" err="1">
                <a:solidFill>
                  <a:srgbClr val="404040"/>
                </a:solidFill>
                <a:latin typeface="Trebuchet MS" charset="0"/>
              </a:rPr>
              <a:t>grupe</a:t>
            </a:r>
            <a:r>
              <a:rPr lang="da-DK" sz="2600" dirty="0">
                <a:solidFill>
                  <a:srgbClr val="404040"/>
                </a:solidFill>
                <a:latin typeface="Trebuchet MS" charset="0"/>
              </a:rPr>
              <a:t> </a:t>
            </a:r>
            <a:r>
              <a:rPr lang="da-DK" sz="2600" dirty="0" err="1">
                <a:solidFill>
                  <a:srgbClr val="404040"/>
                </a:solidFill>
                <a:latin typeface="Trebuchet MS" charset="0"/>
              </a:rPr>
              <a:t>računara</a:t>
            </a:r>
            <a:r>
              <a:rPr lang="da-DK" sz="2600" dirty="0">
                <a:solidFill>
                  <a:srgbClr val="404040"/>
                </a:solidFill>
                <a:latin typeface="Trebuchet MS" charset="0"/>
              </a:rPr>
              <a:t>.</a:t>
            </a:r>
          </a:p>
          <a:p>
            <a:pPr eaLnBrk="1" hangingPunct="1">
              <a:lnSpc>
                <a:spcPct val="70000"/>
              </a:lnSpc>
              <a:spcBef>
                <a:spcPts val="1000"/>
              </a:spcBef>
              <a:buClr>
                <a:srgbClr val="90C226"/>
              </a:buClr>
              <a:buSzPct val="80000"/>
              <a:buFont typeface="Wingdings 3" charset="0"/>
              <a:buChar char=""/>
            </a:pPr>
            <a:r>
              <a:rPr lang="da-DK" sz="2600" dirty="0" err="1">
                <a:solidFill>
                  <a:srgbClr val="404040"/>
                </a:solidFill>
                <a:latin typeface="Trebuchet MS" charset="0"/>
              </a:rPr>
              <a:t>Još</a:t>
            </a:r>
            <a:r>
              <a:rPr lang="da-DK" sz="2600" dirty="0">
                <a:solidFill>
                  <a:srgbClr val="404040"/>
                </a:solidFill>
                <a:latin typeface="Trebuchet MS" charset="0"/>
              </a:rPr>
              <a:t> </a:t>
            </a:r>
            <a:r>
              <a:rPr lang="da-DK" sz="2600" dirty="0" err="1">
                <a:solidFill>
                  <a:srgbClr val="404040"/>
                </a:solidFill>
                <a:latin typeface="Trebuchet MS" charset="0"/>
              </a:rPr>
              <a:t>uvek</a:t>
            </a:r>
            <a:r>
              <a:rPr lang="da-DK" sz="2600" dirty="0">
                <a:solidFill>
                  <a:srgbClr val="404040"/>
                </a:solidFill>
                <a:latin typeface="Trebuchet MS" charset="0"/>
              </a:rPr>
              <a:t> </a:t>
            </a:r>
            <a:r>
              <a:rPr lang="da-DK" sz="2600" dirty="0" err="1">
                <a:solidFill>
                  <a:srgbClr val="404040"/>
                </a:solidFill>
                <a:latin typeface="Trebuchet MS" charset="0"/>
              </a:rPr>
              <a:t>je</a:t>
            </a:r>
            <a:r>
              <a:rPr lang="da-DK" sz="2600" dirty="0">
                <a:solidFill>
                  <a:srgbClr val="404040"/>
                </a:solidFill>
                <a:latin typeface="Trebuchet MS" charset="0"/>
              </a:rPr>
              <a:t> u </a:t>
            </a:r>
            <a:r>
              <a:rPr lang="da-DK" sz="2600" dirty="0" err="1">
                <a:solidFill>
                  <a:srgbClr val="404040"/>
                </a:solidFill>
                <a:latin typeface="Trebuchet MS" charset="0"/>
              </a:rPr>
              <a:t>eksperimentalnoj</a:t>
            </a:r>
            <a:r>
              <a:rPr lang="da-DK" sz="2600" dirty="0">
                <a:solidFill>
                  <a:srgbClr val="404040"/>
                </a:solidFill>
                <a:latin typeface="Trebuchet MS" charset="0"/>
              </a:rPr>
              <a:t> </a:t>
            </a:r>
            <a:r>
              <a:rPr lang="da-DK" sz="2600" dirty="0" err="1">
                <a:solidFill>
                  <a:srgbClr val="404040"/>
                </a:solidFill>
                <a:latin typeface="Trebuchet MS" charset="0"/>
              </a:rPr>
              <a:t>upotrebi</a:t>
            </a:r>
            <a:r>
              <a:rPr lang="da-DK" sz="2600" dirty="0">
                <a:solidFill>
                  <a:srgbClr val="404040"/>
                </a:solidFill>
                <a:latin typeface="Trebuchet MS" charset="0"/>
              </a:rPr>
              <a:t>. </a:t>
            </a:r>
            <a:r>
              <a:rPr lang="da-DK" sz="2600" dirty="0" err="1">
                <a:solidFill>
                  <a:srgbClr val="404040"/>
                </a:solidFill>
                <a:latin typeface="Trebuchet MS" charset="0"/>
              </a:rPr>
              <a:t>Aplikacije</a:t>
            </a:r>
            <a:r>
              <a:rPr lang="da-DK" sz="2600" dirty="0">
                <a:solidFill>
                  <a:srgbClr val="404040"/>
                </a:solidFill>
                <a:latin typeface="Trebuchet MS" charset="0"/>
              </a:rPr>
              <a:t> </a:t>
            </a:r>
            <a:r>
              <a:rPr lang="da-DK" sz="2600" dirty="0" err="1">
                <a:solidFill>
                  <a:srgbClr val="404040"/>
                </a:solidFill>
                <a:latin typeface="Trebuchet MS" charset="0"/>
              </a:rPr>
              <a:t>koje</a:t>
            </a:r>
            <a:r>
              <a:rPr lang="en-US" sz="2600" dirty="0">
                <a:solidFill>
                  <a:srgbClr val="404040"/>
                </a:solidFill>
                <a:latin typeface="Trebuchet MS" charset="0"/>
              </a:rPr>
              <a:t> </a:t>
            </a:r>
            <a:r>
              <a:rPr lang="da-DK" sz="2600" dirty="0" err="1">
                <a:solidFill>
                  <a:srgbClr val="404040"/>
                </a:solidFill>
                <a:latin typeface="Trebuchet MS" charset="0"/>
              </a:rPr>
              <a:t>su</a:t>
            </a:r>
            <a:r>
              <a:rPr lang="da-DK" sz="2600" dirty="0">
                <a:solidFill>
                  <a:srgbClr val="404040"/>
                </a:solidFill>
                <a:latin typeface="Trebuchet MS" charset="0"/>
              </a:rPr>
              <a:t> </a:t>
            </a:r>
            <a:r>
              <a:rPr lang="da-DK" sz="2600" dirty="0" err="1">
                <a:solidFill>
                  <a:srgbClr val="404040"/>
                </a:solidFill>
                <a:latin typeface="Trebuchet MS" charset="0"/>
              </a:rPr>
              <a:t>predviđene</a:t>
            </a:r>
            <a:r>
              <a:rPr lang="da-DK" sz="2600" dirty="0">
                <a:solidFill>
                  <a:srgbClr val="404040"/>
                </a:solidFill>
                <a:latin typeface="Trebuchet MS" charset="0"/>
              </a:rPr>
              <a:t> da </a:t>
            </a:r>
            <a:r>
              <a:rPr lang="da-DK" sz="2600" dirty="0" err="1">
                <a:solidFill>
                  <a:srgbClr val="404040"/>
                </a:solidFill>
                <a:latin typeface="Trebuchet MS" charset="0"/>
              </a:rPr>
              <a:t>koriste</a:t>
            </a:r>
            <a:r>
              <a:rPr lang="da-DK" sz="2600" dirty="0">
                <a:solidFill>
                  <a:srgbClr val="404040"/>
                </a:solidFill>
                <a:latin typeface="Trebuchet MS" charset="0"/>
              </a:rPr>
              <a:t> </a:t>
            </a:r>
            <a:r>
              <a:rPr lang="da-DK" sz="2600" dirty="0" err="1">
                <a:solidFill>
                  <a:srgbClr val="404040"/>
                </a:solidFill>
                <a:latin typeface="Trebuchet MS" charset="0"/>
              </a:rPr>
              <a:t>ovu</a:t>
            </a:r>
            <a:r>
              <a:rPr lang="da-DK" sz="2600" dirty="0">
                <a:solidFill>
                  <a:srgbClr val="404040"/>
                </a:solidFill>
                <a:latin typeface="Trebuchet MS" charset="0"/>
              </a:rPr>
              <a:t> </a:t>
            </a:r>
            <a:r>
              <a:rPr lang="da-DK" sz="2600" dirty="0" err="1">
                <a:solidFill>
                  <a:srgbClr val="404040"/>
                </a:solidFill>
                <a:latin typeface="Trebuchet MS" charset="0"/>
              </a:rPr>
              <a:t>klasu</a:t>
            </a:r>
            <a:r>
              <a:rPr lang="da-DK" sz="2600" dirty="0">
                <a:solidFill>
                  <a:srgbClr val="404040"/>
                </a:solidFill>
                <a:latin typeface="Trebuchet MS" charset="0"/>
              </a:rPr>
              <a:t> </a:t>
            </a:r>
            <a:r>
              <a:rPr lang="da-DK" sz="2600" dirty="0" err="1">
                <a:solidFill>
                  <a:srgbClr val="404040"/>
                </a:solidFill>
                <a:latin typeface="Trebuchet MS" charset="0"/>
              </a:rPr>
              <a:t>treba</a:t>
            </a:r>
            <a:r>
              <a:rPr lang="da-DK" sz="2600" dirty="0">
                <a:solidFill>
                  <a:srgbClr val="404040"/>
                </a:solidFill>
                <a:latin typeface="Trebuchet MS" charset="0"/>
              </a:rPr>
              <a:t> da </a:t>
            </a:r>
            <a:r>
              <a:rPr lang="da-DK" sz="2600" dirty="0" err="1">
                <a:solidFill>
                  <a:srgbClr val="404040"/>
                </a:solidFill>
                <a:latin typeface="Trebuchet MS" charset="0"/>
              </a:rPr>
              <a:t>omoguće</a:t>
            </a:r>
            <a:r>
              <a:rPr lang="en-US" sz="2600" dirty="0">
                <a:solidFill>
                  <a:srgbClr val="404040"/>
                </a:solidFill>
                <a:latin typeface="Trebuchet MS" charset="0"/>
              </a:rPr>
              <a:t> </a:t>
            </a:r>
            <a:r>
              <a:rPr lang="da-DK" sz="2600" dirty="0">
                <a:solidFill>
                  <a:srgbClr val="404040"/>
                </a:solidFill>
                <a:latin typeface="Trebuchet MS" charset="0"/>
              </a:rPr>
              <a:t>video </a:t>
            </a:r>
            <a:r>
              <a:rPr lang="da-DK" sz="2600" dirty="0" err="1">
                <a:solidFill>
                  <a:srgbClr val="404040"/>
                </a:solidFill>
                <a:latin typeface="Trebuchet MS" charset="0"/>
              </a:rPr>
              <a:t>prezentacije</a:t>
            </a:r>
            <a:r>
              <a:rPr lang="da-DK" sz="2600" dirty="0">
                <a:solidFill>
                  <a:srgbClr val="404040"/>
                </a:solidFill>
                <a:latin typeface="Trebuchet MS" charset="0"/>
              </a:rPr>
              <a:t>, </a:t>
            </a:r>
            <a:r>
              <a:rPr lang="da-DK" sz="2600" dirty="0" err="1">
                <a:solidFill>
                  <a:srgbClr val="404040"/>
                </a:solidFill>
                <a:latin typeface="Trebuchet MS" charset="0"/>
              </a:rPr>
              <a:t>slanje</a:t>
            </a:r>
            <a:r>
              <a:rPr lang="da-DK" sz="2600" dirty="0">
                <a:solidFill>
                  <a:srgbClr val="404040"/>
                </a:solidFill>
                <a:latin typeface="Trebuchet MS" charset="0"/>
              </a:rPr>
              <a:t> </a:t>
            </a:r>
            <a:r>
              <a:rPr lang="da-DK" sz="2600" dirty="0" err="1">
                <a:solidFill>
                  <a:srgbClr val="404040"/>
                </a:solidFill>
                <a:latin typeface="Trebuchet MS" charset="0"/>
              </a:rPr>
              <a:t>vesti</a:t>
            </a:r>
            <a:r>
              <a:rPr lang="da-DK" sz="2600" dirty="0">
                <a:solidFill>
                  <a:srgbClr val="404040"/>
                </a:solidFill>
                <a:latin typeface="Trebuchet MS" charset="0"/>
              </a:rPr>
              <a:t>, </a:t>
            </a:r>
            <a:r>
              <a:rPr lang="da-DK" sz="2600" dirty="0" err="1">
                <a:solidFill>
                  <a:srgbClr val="404040"/>
                </a:solidFill>
                <a:latin typeface="Trebuchet MS" charset="0"/>
              </a:rPr>
              <a:t>muzike</a:t>
            </a:r>
            <a:r>
              <a:rPr lang="da-DK" sz="2600" dirty="0">
                <a:solidFill>
                  <a:srgbClr val="404040"/>
                </a:solidFill>
                <a:latin typeface="Trebuchet MS" charset="0"/>
              </a:rPr>
              <a:t>...</a:t>
            </a:r>
          </a:p>
          <a:p>
            <a:pPr eaLnBrk="1" hangingPunct="1">
              <a:lnSpc>
                <a:spcPct val="70000"/>
              </a:lnSpc>
              <a:spcBef>
                <a:spcPts val="1000"/>
              </a:spcBef>
              <a:buClr>
                <a:srgbClr val="90C226"/>
              </a:buClr>
              <a:buSzPct val="80000"/>
              <a:buFont typeface="Wingdings 3" charset="0"/>
              <a:buChar char=""/>
            </a:pPr>
            <a:r>
              <a:rPr lang="da-DK" sz="2600" dirty="0">
                <a:solidFill>
                  <a:srgbClr val="404040"/>
                </a:solidFill>
                <a:latin typeface="Trebuchet MS" charset="0"/>
              </a:rPr>
              <a:t>E		11110</a:t>
            </a:r>
            <a:r>
              <a:rPr lang="en-US" sz="2600" dirty="0">
                <a:solidFill>
                  <a:srgbClr val="404040"/>
                </a:solidFill>
                <a:latin typeface="Trebuchet MS" charset="0"/>
              </a:rPr>
              <a:t>     </a:t>
            </a:r>
            <a:r>
              <a:rPr lang="da-DK" sz="2600" dirty="0" err="1">
                <a:solidFill>
                  <a:srgbClr val="404040"/>
                </a:solidFill>
                <a:latin typeface="Trebuchet MS" charset="0"/>
              </a:rPr>
              <a:t>eksperimentalna</a:t>
            </a:r>
            <a:endParaRPr lang="da-DK" sz="2600" dirty="0">
              <a:solidFill>
                <a:srgbClr val="404040"/>
              </a:solidFill>
              <a:latin typeface="Trebuchet MS" charset="0"/>
            </a:endParaRPr>
          </a:p>
        </p:txBody>
      </p:sp>
    </p:spTree>
    <p:extLst>
      <p:ext uri="{BB962C8B-B14F-4D97-AF65-F5344CB8AC3E}">
        <p14:creationId xmlns="" xmlns:p14="http://schemas.microsoft.com/office/powerpoint/2010/main" val="1905061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09601" y="-20912"/>
            <a:ext cx="6348413"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0"/>
                <a:cs typeface="Microsoft YaHei" charset="0"/>
              </a:defRPr>
            </a:lvl9pPr>
          </a:lstStyle>
          <a:p>
            <a:pPr eaLnBrk="1" hangingPunct="1">
              <a:buClrTx/>
              <a:buFontTx/>
              <a:buNone/>
            </a:pPr>
            <a:r>
              <a:rPr lang="en-US" sz="3600" dirty="0" err="1">
                <a:solidFill>
                  <a:srgbClr val="FF0000"/>
                </a:solidFill>
                <a:latin typeface="Trebuchet MS" charset="0"/>
              </a:rPr>
              <a:t>Rezervisane</a:t>
            </a:r>
            <a:r>
              <a:rPr lang="en-US" sz="3600" dirty="0">
                <a:solidFill>
                  <a:srgbClr val="FF0000"/>
                </a:solidFill>
                <a:latin typeface="Trebuchet MS" charset="0"/>
              </a:rPr>
              <a:t> IP </a:t>
            </a:r>
            <a:r>
              <a:rPr lang="en-US" sz="3600" dirty="0" err="1">
                <a:solidFill>
                  <a:srgbClr val="FF0000"/>
                </a:solidFill>
                <a:latin typeface="Trebuchet MS" charset="0"/>
              </a:rPr>
              <a:t>adrese</a:t>
            </a:r>
            <a:endParaRPr lang="en-US" sz="3600" dirty="0">
              <a:solidFill>
                <a:srgbClr val="FF0000"/>
              </a:solidFill>
              <a:latin typeface="Trebuchet MS" charset="0"/>
            </a:endParaRPr>
          </a:p>
        </p:txBody>
      </p:sp>
      <p:sp>
        <p:nvSpPr>
          <p:cNvPr id="15363" name="Text Box 2"/>
          <p:cNvSpPr txBox="1">
            <a:spLocks noChangeArrowheads="1"/>
          </p:cNvSpPr>
          <p:nvPr/>
        </p:nvSpPr>
        <p:spPr bwMode="auto">
          <a:xfrm>
            <a:off x="609601" y="845629"/>
            <a:ext cx="6348413" cy="29110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charset="0"/>
                <a:ea typeface="Microsoft YaHei" charset="0"/>
                <a:cs typeface="Microsoft YaHei" charset="0"/>
              </a:defRPr>
            </a:lvl9pPr>
          </a:lstStyle>
          <a:p>
            <a:pPr eaLnBrk="1" hangingPunct="1">
              <a:lnSpc>
                <a:spcPct val="70000"/>
              </a:lnSpc>
              <a:spcBef>
                <a:spcPts val="1000"/>
              </a:spcBef>
              <a:buClr>
                <a:srgbClr val="90C226"/>
              </a:buClr>
              <a:buSzPct val="80000"/>
              <a:buFont typeface="Wingdings 3" charset="0"/>
              <a:buChar char=""/>
            </a:pPr>
            <a:r>
              <a:rPr lang="it-IT" sz="2200" b="1" dirty="0" err="1">
                <a:solidFill>
                  <a:srgbClr val="404040"/>
                </a:solidFill>
                <a:latin typeface="Trebuchet MS" charset="0"/>
              </a:rPr>
              <a:t>Rezervisane</a:t>
            </a:r>
            <a:r>
              <a:rPr lang="it-IT" sz="2200" b="1" dirty="0">
                <a:solidFill>
                  <a:srgbClr val="404040"/>
                </a:solidFill>
                <a:latin typeface="Trebuchet MS" charset="0"/>
              </a:rPr>
              <a:t> IP </a:t>
            </a:r>
            <a:r>
              <a:rPr lang="it-IT" sz="2200" b="1" dirty="0" err="1">
                <a:solidFill>
                  <a:srgbClr val="404040"/>
                </a:solidFill>
                <a:latin typeface="Trebuchet MS" charset="0"/>
              </a:rPr>
              <a:t>adrese</a:t>
            </a:r>
            <a:r>
              <a:rPr lang="it-IT" sz="2200" dirty="0">
                <a:solidFill>
                  <a:srgbClr val="404040"/>
                </a:solidFill>
                <a:latin typeface="Trebuchet MS" charset="0"/>
              </a:rPr>
              <a:t>, su </a:t>
            </a:r>
            <a:r>
              <a:rPr lang="it-IT" sz="2200" dirty="0" err="1">
                <a:solidFill>
                  <a:srgbClr val="404040"/>
                </a:solidFill>
                <a:latin typeface="Trebuchet MS" charset="0"/>
              </a:rPr>
              <a:t>specijalne</a:t>
            </a:r>
            <a:r>
              <a:rPr lang="it-IT" sz="2200" dirty="0">
                <a:solidFill>
                  <a:srgbClr val="404040"/>
                </a:solidFill>
                <a:latin typeface="Trebuchet MS" charset="0"/>
              </a:rPr>
              <a:t> </a:t>
            </a:r>
            <a:r>
              <a:rPr lang="it-IT" sz="2200" dirty="0" err="1">
                <a:solidFill>
                  <a:srgbClr val="404040"/>
                </a:solidFill>
                <a:latin typeface="Trebuchet MS" charset="0"/>
              </a:rPr>
              <a:t>adrese</a:t>
            </a:r>
            <a:r>
              <a:rPr lang="it-IT" sz="2200" dirty="0">
                <a:solidFill>
                  <a:srgbClr val="404040"/>
                </a:solidFill>
                <a:latin typeface="Trebuchet MS" charset="0"/>
              </a:rPr>
              <a:t> </a:t>
            </a:r>
            <a:r>
              <a:rPr lang="it-IT" sz="2200" dirty="0" err="1">
                <a:solidFill>
                  <a:srgbClr val="404040"/>
                </a:solidFill>
                <a:latin typeface="Trebuchet MS" charset="0"/>
              </a:rPr>
              <a:t>koje</a:t>
            </a:r>
            <a:r>
              <a:rPr lang="it-IT" sz="2200" dirty="0">
                <a:solidFill>
                  <a:srgbClr val="404040"/>
                </a:solidFill>
                <a:latin typeface="Trebuchet MS" charset="0"/>
              </a:rPr>
              <a:t> se ne </a:t>
            </a:r>
            <a:r>
              <a:rPr lang="it-IT" sz="2200" dirty="0" err="1">
                <a:solidFill>
                  <a:srgbClr val="404040"/>
                </a:solidFill>
                <a:latin typeface="Trebuchet MS" charset="0"/>
              </a:rPr>
              <a:t>koriste</a:t>
            </a:r>
            <a:r>
              <a:rPr lang="it-IT" sz="2200" dirty="0">
                <a:solidFill>
                  <a:srgbClr val="404040"/>
                </a:solidFill>
                <a:latin typeface="Trebuchet MS" charset="0"/>
              </a:rPr>
              <a:t> za </a:t>
            </a:r>
            <a:r>
              <a:rPr lang="it-IT" sz="2200" dirty="0" err="1">
                <a:solidFill>
                  <a:srgbClr val="404040"/>
                </a:solidFill>
                <a:latin typeface="Trebuchet MS" charset="0"/>
              </a:rPr>
              <a:t>adresiranje</a:t>
            </a:r>
            <a:r>
              <a:rPr lang="it-IT" sz="2200" dirty="0">
                <a:solidFill>
                  <a:srgbClr val="404040"/>
                </a:solidFill>
                <a:latin typeface="Trebuchet MS" charset="0"/>
              </a:rPr>
              <a:t> </a:t>
            </a:r>
            <a:r>
              <a:rPr lang="it-IT" sz="2200" dirty="0" err="1">
                <a:solidFill>
                  <a:srgbClr val="404040"/>
                </a:solidFill>
                <a:latin typeface="Trebuchet MS" charset="0"/>
              </a:rPr>
              <a:t>mreža</a:t>
            </a:r>
            <a:r>
              <a:rPr lang="it-IT" sz="2200" dirty="0">
                <a:solidFill>
                  <a:srgbClr val="404040"/>
                </a:solidFill>
                <a:latin typeface="Trebuchet MS" charset="0"/>
              </a:rPr>
              <a:t> i </a:t>
            </a:r>
            <a:r>
              <a:rPr lang="it-IT" sz="2200" dirty="0" err="1">
                <a:solidFill>
                  <a:srgbClr val="404040"/>
                </a:solidFill>
                <a:latin typeface="Trebuchet MS" charset="0"/>
              </a:rPr>
              <a:t>računara</a:t>
            </a:r>
            <a:r>
              <a:rPr lang="it-IT" sz="2200" dirty="0">
                <a:solidFill>
                  <a:srgbClr val="404040"/>
                </a:solidFill>
                <a:latin typeface="Trebuchet MS" charset="0"/>
              </a:rPr>
              <a:t>, </a:t>
            </a:r>
            <a:r>
              <a:rPr lang="it-IT" sz="2200" dirty="0" err="1">
                <a:solidFill>
                  <a:srgbClr val="404040"/>
                </a:solidFill>
                <a:latin typeface="Trebuchet MS" charset="0"/>
              </a:rPr>
              <a:t>već</a:t>
            </a:r>
            <a:r>
              <a:rPr lang="it-IT" sz="2200" dirty="0">
                <a:solidFill>
                  <a:srgbClr val="404040"/>
                </a:solidFill>
                <a:latin typeface="Trebuchet MS" charset="0"/>
              </a:rPr>
              <a:t> </a:t>
            </a:r>
            <a:r>
              <a:rPr lang="it-IT" sz="2200" dirty="0" err="1">
                <a:solidFill>
                  <a:srgbClr val="404040"/>
                </a:solidFill>
                <a:latin typeface="Trebuchet MS" charset="0"/>
              </a:rPr>
              <a:t>imaju</a:t>
            </a:r>
            <a:r>
              <a:rPr lang="it-IT" sz="2200" dirty="0">
                <a:solidFill>
                  <a:srgbClr val="404040"/>
                </a:solidFill>
                <a:latin typeface="Trebuchet MS" charset="0"/>
              </a:rPr>
              <a:t> </a:t>
            </a:r>
            <a:r>
              <a:rPr lang="it-IT" sz="2200" dirty="0" err="1">
                <a:solidFill>
                  <a:srgbClr val="404040"/>
                </a:solidFill>
                <a:latin typeface="Trebuchet MS" charset="0"/>
              </a:rPr>
              <a:t>posebnu</a:t>
            </a:r>
            <a:r>
              <a:rPr lang="it-IT" sz="2200" dirty="0">
                <a:solidFill>
                  <a:srgbClr val="404040"/>
                </a:solidFill>
                <a:latin typeface="Trebuchet MS" charset="0"/>
              </a:rPr>
              <a:t> </a:t>
            </a:r>
            <a:r>
              <a:rPr lang="it-IT" sz="2200" dirty="0" err="1">
                <a:solidFill>
                  <a:srgbClr val="404040"/>
                </a:solidFill>
                <a:latin typeface="Trebuchet MS" charset="0"/>
              </a:rPr>
              <a:t>ulogu</a:t>
            </a:r>
            <a:r>
              <a:rPr lang="it-IT" sz="2200" dirty="0">
                <a:solidFill>
                  <a:srgbClr val="404040"/>
                </a:solidFill>
                <a:latin typeface="Trebuchet MS" charset="0"/>
              </a:rPr>
              <a:t>. </a:t>
            </a:r>
            <a:r>
              <a:rPr lang="it-IT" sz="2200" dirty="0" err="1">
                <a:solidFill>
                  <a:srgbClr val="404040"/>
                </a:solidFill>
                <a:latin typeface="Trebuchet MS" charset="0"/>
              </a:rPr>
              <a:t>Neke</a:t>
            </a:r>
            <a:r>
              <a:rPr lang="it-IT" sz="2200" dirty="0">
                <a:solidFill>
                  <a:srgbClr val="404040"/>
                </a:solidFill>
                <a:latin typeface="Trebuchet MS" charset="0"/>
              </a:rPr>
              <a:t> od </a:t>
            </a:r>
            <a:r>
              <a:rPr lang="it-IT" sz="2200" dirty="0" err="1">
                <a:solidFill>
                  <a:srgbClr val="404040"/>
                </a:solidFill>
                <a:latin typeface="Trebuchet MS" charset="0"/>
              </a:rPr>
              <a:t>rezervisanih</a:t>
            </a:r>
            <a:r>
              <a:rPr lang="it-IT" sz="2200" dirty="0">
                <a:solidFill>
                  <a:srgbClr val="404040"/>
                </a:solidFill>
                <a:latin typeface="Trebuchet MS" charset="0"/>
              </a:rPr>
              <a:t> </a:t>
            </a:r>
            <a:r>
              <a:rPr lang="it-IT" sz="2200" dirty="0" err="1">
                <a:solidFill>
                  <a:srgbClr val="404040"/>
                </a:solidFill>
                <a:latin typeface="Trebuchet MS" charset="0"/>
              </a:rPr>
              <a:t>adresa</a:t>
            </a:r>
            <a:r>
              <a:rPr lang="it-IT" sz="2200" dirty="0">
                <a:solidFill>
                  <a:srgbClr val="404040"/>
                </a:solidFill>
                <a:latin typeface="Trebuchet MS" charset="0"/>
              </a:rPr>
              <a:t> i </a:t>
            </a:r>
            <a:r>
              <a:rPr lang="it-IT" sz="2200" dirty="0" err="1">
                <a:solidFill>
                  <a:srgbClr val="404040"/>
                </a:solidFill>
                <a:latin typeface="Trebuchet MS" charset="0"/>
              </a:rPr>
              <a:t>njihove</a:t>
            </a:r>
            <a:r>
              <a:rPr lang="it-IT" sz="2200" dirty="0">
                <a:solidFill>
                  <a:srgbClr val="404040"/>
                </a:solidFill>
                <a:latin typeface="Trebuchet MS" charset="0"/>
              </a:rPr>
              <a:t> </a:t>
            </a:r>
            <a:r>
              <a:rPr lang="it-IT" sz="2200" dirty="0" err="1">
                <a:solidFill>
                  <a:srgbClr val="404040"/>
                </a:solidFill>
                <a:latin typeface="Trebuchet MS" charset="0"/>
              </a:rPr>
              <a:t>namene</a:t>
            </a:r>
            <a:r>
              <a:rPr lang="it-IT" sz="2200" dirty="0">
                <a:solidFill>
                  <a:srgbClr val="404040"/>
                </a:solidFill>
                <a:latin typeface="Trebuchet MS" charset="0"/>
              </a:rPr>
              <a:t> su </a:t>
            </a:r>
            <a:r>
              <a:rPr lang="it-IT" sz="2200" dirty="0" err="1">
                <a:solidFill>
                  <a:srgbClr val="404040"/>
                </a:solidFill>
                <a:latin typeface="Trebuchet MS" charset="0"/>
              </a:rPr>
              <a:t>prikazane</a:t>
            </a:r>
            <a:r>
              <a:rPr lang="it-IT" sz="2200" dirty="0">
                <a:solidFill>
                  <a:srgbClr val="404040"/>
                </a:solidFill>
                <a:latin typeface="Trebuchet MS" charset="0"/>
              </a:rPr>
              <a:t> u </a:t>
            </a:r>
            <a:r>
              <a:rPr lang="it-IT" sz="2200" dirty="0" err="1">
                <a:solidFill>
                  <a:srgbClr val="404040"/>
                </a:solidFill>
                <a:latin typeface="Trebuchet MS" charset="0"/>
              </a:rPr>
              <a:t>sledećoj</a:t>
            </a:r>
            <a:r>
              <a:rPr lang="it-IT" sz="2200" dirty="0">
                <a:solidFill>
                  <a:srgbClr val="404040"/>
                </a:solidFill>
                <a:latin typeface="Trebuchet MS" charset="0"/>
              </a:rPr>
              <a:t> listi:</a:t>
            </a:r>
          </a:p>
          <a:p>
            <a:pPr eaLnBrk="1" hangingPunct="1">
              <a:lnSpc>
                <a:spcPct val="70000"/>
              </a:lnSpc>
              <a:spcBef>
                <a:spcPts val="1000"/>
              </a:spcBef>
              <a:buClr>
                <a:srgbClr val="90C226"/>
              </a:buClr>
              <a:buSzPct val="80000"/>
              <a:buFont typeface="Wingdings 3" charset="0"/>
              <a:buChar char=""/>
            </a:pPr>
            <a:r>
              <a:rPr lang="da-DK" sz="2200" dirty="0">
                <a:solidFill>
                  <a:srgbClr val="404040"/>
                </a:solidFill>
                <a:latin typeface="Trebuchet MS" charset="0"/>
              </a:rPr>
              <a:t>127.0.0.1 	– </a:t>
            </a:r>
            <a:r>
              <a:rPr lang="da-DK" sz="2200" dirty="0" err="1">
                <a:solidFill>
                  <a:srgbClr val="404040"/>
                </a:solidFill>
                <a:latin typeface="Trebuchet MS" charset="0"/>
              </a:rPr>
              <a:t>lokalna</a:t>
            </a:r>
            <a:r>
              <a:rPr lang="da-DK" sz="2200" dirty="0">
                <a:solidFill>
                  <a:srgbClr val="404040"/>
                </a:solidFill>
                <a:latin typeface="Trebuchet MS" charset="0"/>
              </a:rPr>
              <a:t> </a:t>
            </a:r>
            <a:r>
              <a:rPr lang="da-DK" sz="2200" dirty="0" err="1">
                <a:solidFill>
                  <a:srgbClr val="404040"/>
                </a:solidFill>
                <a:latin typeface="Trebuchet MS" charset="0"/>
              </a:rPr>
              <a:t>petlja</a:t>
            </a:r>
            <a:endParaRPr lang="da-DK" sz="2200" dirty="0">
              <a:solidFill>
                <a:srgbClr val="404040"/>
              </a:solidFill>
              <a:latin typeface="Trebuchet MS" charset="0"/>
            </a:endParaRPr>
          </a:p>
          <a:p>
            <a:pPr eaLnBrk="1" hangingPunct="1">
              <a:lnSpc>
                <a:spcPct val="70000"/>
              </a:lnSpc>
              <a:spcBef>
                <a:spcPts val="1000"/>
              </a:spcBef>
              <a:buClr>
                <a:srgbClr val="90C226"/>
              </a:buClr>
              <a:buSzPct val="80000"/>
              <a:buFont typeface="Wingdings 3" charset="0"/>
              <a:buChar char=""/>
            </a:pPr>
            <a:r>
              <a:rPr lang="da-DK" sz="2200" dirty="0">
                <a:solidFill>
                  <a:srgbClr val="404040"/>
                </a:solidFill>
                <a:latin typeface="Trebuchet MS" charset="0"/>
              </a:rPr>
              <a:t>0.0.0.0     	–  IP </a:t>
            </a:r>
            <a:r>
              <a:rPr lang="da-DK" sz="2200" dirty="0" err="1">
                <a:solidFill>
                  <a:srgbClr val="404040"/>
                </a:solidFill>
                <a:latin typeface="Trebuchet MS" charset="0"/>
              </a:rPr>
              <a:t>adresa</a:t>
            </a:r>
            <a:r>
              <a:rPr lang="da-DK" sz="2200" dirty="0">
                <a:solidFill>
                  <a:srgbClr val="404040"/>
                </a:solidFill>
                <a:latin typeface="Trebuchet MS" charset="0"/>
              </a:rPr>
              <a:t> </a:t>
            </a:r>
            <a:r>
              <a:rPr lang="da-DK" sz="2200" dirty="0" err="1">
                <a:solidFill>
                  <a:srgbClr val="404040"/>
                </a:solidFill>
                <a:latin typeface="Trebuchet MS" charset="0"/>
              </a:rPr>
              <a:t>nije</a:t>
            </a:r>
            <a:r>
              <a:rPr lang="da-DK" sz="2200" dirty="0">
                <a:solidFill>
                  <a:srgbClr val="404040"/>
                </a:solidFill>
                <a:latin typeface="Trebuchet MS" charset="0"/>
              </a:rPr>
              <a:t> </a:t>
            </a:r>
            <a:r>
              <a:rPr lang="da-DK" sz="2200" dirty="0" err="1">
                <a:solidFill>
                  <a:srgbClr val="404040"/>
                </a:solidFill>
                <a:latin typeface="Trebuchet MS" charset="0"/>
              </a:rPr>
              <a:t>konfigurisana</a:t>
            </a:r>
            <a:endParaRPr lang="da-DK" sz="2200" dirty="0">
              <a:solidFill>
                <a:srgbClr val="404040"/>
              </a:solidFill>
              <a:latin typeface="Trebuchet MS" charset="0"/>
            </a:endParaRPr>
          </a:p>
          <a:p>
            <a:pPr eaLnBrk="1" hangingPunct="1">
              <a:lnSpc>
                <a:spcPct val="70000"/>
              </a:lnSpc>
              <a:spcBef>
                <a:spcPts val="1000"/>
              </a:spcBef>
              <a:buClr>
                <a:srgbClr val="90C226"/>
              </a:buClr>
              <a:buSzPct val="80000"/>
              <a:buFont typeface="Wingdings 3" charset="0"/>
              <a:buChar char=""/>
            </a:pPr>
            <a:r>
              <a:rPr lang="da-DK" sz="2200" dirty="0">
                <a:solidFill>
                  <a:srgbClr val="404040"/>
                </a:solidFill>
                <a:latin typeface="Trebuchet MS" charset="0"/>
              </a:rPr>
              <a:t>255.255.255.255 	– </a:t>
            </a:r>
            <a:r>
              <a:rPr lang="da-DK" sz="2200" dirty="0" err="1">
                <a:solidFill>
                  <a:srgbClr val="404040"/>
                </a:solidFill>
                <a:latin typeface="Trebuchet MS" charset="0"/>
              </a:rPr>
              <a:t>difuzna</a:t>
            </a:r>
            <a:r>
              <a:rPr lang="da-DK" sz="2200" dirty="0">
                <a:solidFill>
                  <a:srgbClr val="404040"/>
                </a:solidFill>
                <a:latin typeface="Trebuchet MS" charset="0"/>
              </a:rPr>
              <a:t> </a:t>
            </a:r>
            <a:r>
              <a:rPr lang="da-DK" sz="2200" dirty="0" err="1">
                <a:solidFill>
                  <a:srgbClr val="404040"/>
                </a:solidFill>
                <a:latin typeface="Trebuchet MS" charset="0"/>
              </a:rPr>
              <a:t>poruka</a:t>
            </a:r>
            <a:r>
              <a:rPr lang="da-DK" sz="2200" dirty="0">
                <a:solidFill>
                  <a:srgbClr val="404040"/>
                </a:solidFill>
                <a:latin typeface="Trebuchet MS" charset="0"/>
              </a:rPr>
              <a:t> </a:t>
            </a:r>
            <a:r>
              <a:rPr lang="da-DK" sz="2200" dirty="0" err="1">
                <a:solidFill>
                  <a:srgbClr val="404040"/>
                </a:solidFill>
                <a:latin typeface="Trebuchet MS" charset="0"/>
              </a:rPr>
              <a:t>za</a:t>
            </a:r>
            <a:r>
              <a:rPr lang="da-DK" sz="2200" dirty="0">
                <a:solidFill>
                  <a:srgbClr val="404040"/>
                </a:solidFill>
                <a:latin typeface="Trebuchet MS" charset="0"/>
              </a:rPr>
              <a:t> </a:t>
            </a:r>
            <a:r>
              <a:rPr lang="da-DK" sz="2200" dirty="0" err="1">
                <a:solidFill>
                  <a:srgbClr val="404040"/>
                </a:solidFill>
                <a:latin typeface="Trebuchet MS" charset="0"/>
              </a:rPr>
              <a:t>sve</a:t>
            </a:r>
            <a:r>
              <a:rPr lang="da-DK" sz="2200" dirty="0">
                <a:solidFill>
                  <a:srgbClr val="404040"/>
                </a:solidFill>
                <a:latin typeface="Trebuchet MS" charset="0"/>
              </a:rPr>
              <a:t> </a:t>
            </a:r>
            <a:r>
              <a:rPr lang="da-DK" sz="2200" dirty="0" err="1">
                <a:solidFill>
                  <a:srgbClr val="404040"/>
                </a:solidFill>
                <a:latin typeface="Trebuchet MS" charset="0"/>
              </a:rPr>
              <a:t>računare</a:t>
            </a:r>
            <a:r>
              <a:rPr lang="da-DK" sz="2200" dirty="0">
                <a:solidFill>
                  <a:srgbClr val="404040"/>
                </a:solidFill>
                <a:latin typeface="Trebuchet MS" charset="0"/>
              </a:rPr>
              <a:t> </a:t>
            </a:r>
            <a:r>
              <a:rPr lang="da-DK" sz="2200" dirty="0" err="1">
                <a:solidFill>
                  <a:srgbClr val="404040"/>
                </a:solidFill>
                <a:latin typeface="Trebuchet MS" charset="0"/>
              </a:rPr>
              <a:t>na</a:t>
            </a:r>
            <a:r>
              <a:rPr lang="da-DK" sz="2200" dirty="0">
                <a:solidFill>
                  <a:srgbClr val="404040"/>
                </a:solidFill>
                <a:latin typeface="Trebuchet MS" charset="0"/>
              </a:rPr>
              <a:t> </a:t>
            </a:r>
            <a:r>
              <a:rPr lang="da-DK" sz="2200" dirty="0" err="1">
                <a:solidFill>
                  <a:srgbClr val="404040"/>
                </a:solidFill>
                <a:latin typeface="Trebuchet MS" charset="0"/>
              </a:rPr>
              <a:t>lokalnoj</a:t>
            </a:r>
            <a:r>
              <a:rPr lang="da-DK" sz="2200" dirty="0">
                <a:solidFill>
                  <a:srgbClr val="404040"/>
                </a:solidFill>
                <a:latin typeface="Trebuchet MS" charset="0"/>
              </a:rPr>
              <a:t> </a:t>
            </a:r>
            <a:r>
              <a:rPr lang="da-DK" sz="2200" dirty="0" err="1">
                <a:solidFill>
                  <a:srgbClr val="404040"/>
                </a:solidFill>
                <a:latin typeface="Trebuchet MS" charset="0"/>
              </a:rPr>
              <a:t>mreži</a:t>
            </a:r>
            <a:endParaRPr lang="da-DK" sz="2200" dirty="0">
              <a:solidFill>
                <a:srgbClr val="404040"/>
              </a:solidFill>
              <a:latin typeface="Trebuchet MS" charset="0"/>
            </a:endParaRPr>
          </a:p>
          <a:p>
            <a:pPr eaLnBrk="1" hangingPunct="1">
              <a:lnSpc>
                <a:spcPct val="70000"/>
              </a:lnSpc>
              <a:spcBef>
                <a:spcPts val="1000"/>
              </a:spcBef>
              <a:buClr>
                <a:srgbClr val="90C226"/>
              </a:buClr>
              <a:buSzPct val="80000"/>
              <a:buFont typeface="Wingdings 3" charset="0"/>
              <a:buChar char=""/>
            </a:pPr>
            <a:r>
              <a:rPr lang="da-DK" sz="2200" dirty="0">
                <a:solidFill>
                  <a:srgbClr val="404040"/>
                </a:solidFill>
                <a:latin typeface="Trebuchet MS" charset="0"/>
              </a:rPr>
              <a:t>x.255.255.255 	– </a:t>
            </a:r>
            <a:r>
              <a:rPr lang="da-DK" sz="2200" dirty="0" err="1">
                <a:solidFill>
                  <a:srgbClr val="404040"/>
                </a:solidFill>
                <a:latin typeface="Trebuchet MS" charset="0"/>
              </a:rPr>
              <a:t>difuzna</a:t>
            </a:r>
            <a:r>
              <a:rPr lang="da-DK" sz="2200" dirty="0">
                <a:solidFill>
                  <a:srgbClr val="404040"/>
                </a:solidFill>
                <a:latin typeface="Trebuchet MS" charset="0"/>
              </a:rPr>
              <a:t> </a:t>
            </a:r>
            <a:r>
              <a:rPr lang="da-DK" sz="2200" dirty="0" err="1">
                <a:solidFill>
                  <a:srgbClr val="404040"/>
                </a:solidFill>
                <a:latin typeface="Trebuchet MS" charset="0"/>
              </a:rPr>
              <a:t>za</a:t>
            </a:r>
            <a:r>
              <a:rPr lang="da-DK" sz="2200" dirty="0">
                <a:solidFill>
                  <a:srgbClr val="404040"/>
                </a:solidFill>
                <a:latin typeface="Trebuchet MS" charset="0"/>
              </a:rPr>
              <a:t> </a:t>
            </a:r>
            <a:r>
              <a:rPr lang="da-DK" sz="2200" dirty="0" err="1">
                <a:solidFill>
                  <a:srgbClr val="404040"/>
                </a:solidFill>
                <a:latin typeface="Trebuchet MS" charset="0"/>
              </a:rPr>
              <a:t>klasu</a:t>
            </a:r>
            <a:r>
              <a:rPr lang="da-DK" sz="2200" dirty="0">
                <a:solidFill>
                  <a:srgbClr val="404040"/>
                </a:solidFill>
                <a:latin typeface="Trebuchet MS" charset="0"/>
              </a:rPr>
              <a:t> A</a:t>
            </a:r>
          </a:p>
          <a:p>
            <a:pPr eaLnBrk="1" hangingPunct="1">
              <a:lnSpc>
                <a:spcPct val="70000"/>
              </a:lnSpc>
              <a:spcBef>
                <a:spcPts val="1000"/>
              </a:spcBef>
              <a:buClr>
                <a:srgbClr val="90C226"/>
              </a:buClr>
              <a:buSzPct val="80000"/>
              <a:buFont typeface="Wingdings 3" charset="0"/>
              <a:buChar char=""/>
            </a:pPr>
            <a:r>
              <a:rPr lang="da-DK" sz="2200" dirty="0">
                <a:solidFill>
                  <a:srgbClr val="404040"/>
                </a:solidFill>
                <a:latin typeface="Trebuchet MS" charset="0"/>
              </a:rPr>
              <a:t>x.y.255.255 	– </a:t>
            </a:r>
            <a:r>
              <a:rPr lang="da-DK" sz="2200" dirty="0" err="1">
                <a:solidFill>
                  <a:srgbClr val="404040"/>
                </a:solidFill>
                <a:latin typeface="Trebuchet MS" charset="0"/>
              </a:rPr>
              <a:t>difuzna</a:t>
            </a:r>
            <a:r>
              <a:rPr lang="da-DK" sz="2200" dirty="0">
                <a:solidFill>
                  <a:srgbClr val="404040"/>
                </a:solidFill>
                <a:latin typeface="Trebuchet MS" charset="0"/>
              </a:rPr>
              <a:t> </a:t>
            </a:r>
            <a:r>
              <a:rPr lang="da-DK" sz="2200" dirty="0" err="1">
                <a:solidFill>
                  <a:srgbClr val="404040"/>
                </a:solidFill>
                <a:latin typeface="Trebuchet MS" charset="0"/>
              </a:rPr>
              <a:t>za</a:t>
            </a:r>
            <a:r>
              <a:rPr lang="da-DK" sz="2200" dirty="0">
                <a:solidFill>
                  <a:srgbClr val="404040"/>
                </a:solidFill>
                <a:latin typeface="Trebuchet MS" charset="0"/>
              </a:rPr>
              <a:t> </a:t>
            </a:r>
            <a:r>
              <a:rPr lang="da-DK" sz="2200" dirty="0" err="1">
                <a:solidFill>
                  <a:srgbClr val="404040"/>
                </a:solidFill>
                <a:latin typeface="Trebuchet MS" charset="0"/>
              </a:rPr>
              <a:t>klasu</a:t>
            </a:r>
            <a:r>
              <a:rPr lang="da-DK" sz="2200" dirty="0">
                <a:solidFill>
                  <a:srgbClr val="404040"/>
                </a:solidFill>
                <a:latin typeface="Trebuchet MS" charset="0"/>
              </a:rPr>
              <a:t> B</a:t>
            </a:r>
          </a:p>
          <a:p>
            <a:pPr eaLnBrk="1" hangingPunct="1">
              <a:lnSpc>
                <a:spcPct val="70000"/>
              </a:lnSpc>
              <a:spcBef>
                <a:spcPts val="1000"/>
              </a:spcBef>
              <a:buClr>
                <a:srgbClr val="90C226"/>
              </a:buClr>
              <a:buSzPct val="80000"/>
              <a:buFont typeface="Wingdings 3" charset="0"/>
              <a:buChar char=""/>
            </a:pPr>
            <a:r>
              <a:rPr lang="da-DK" sz="2200" dirty="0">
                <a:solidFill>
                  <a:srgbClr val="404040"/>
                </a:solidFill>
                <a:latin typeface="Trebuchet MS" charset="0"/>
              </a:rPr>
              <a:t>x.y.z.255 		– </a:t>
            </a:r>
            <a:r>
              <a:rPr lang="da-DK" sz="2200" dirty="0" err="1">
                <a:solidFill>
                  <a:srgbClr val="404040"/>
                </a:solidFill>
                <a:latin typeface="Trebuchet MS" charset="0"/>
              </a:rPr>
              <a:t>difuzna</a:t>
            </a:r>
            <a:r>
              <a:rPr lang="da-DK" sz="2200" dirty="0">
                <a:solidFill>
                  <a:srgbClr val="404040"/>
                </a:solidFill>
                <a:latin typeface="Trebuchet MS" charset="0"/>
              </a:rPr>
              <a:t> </a:t>
            </a:r>
            <a:r>
              <a:rPr lang="da-DK" sz="2200" dirty="0" err="1">
                <a:solidFill>
                  <a:srgbClr val="404040"/>
                </a:solidFill>
                <a:latin typeface="Trebuchet MS" charset="0"/>
              </a:rPr>
              <a:t>za</a:t>
            </a:r>
            <a:r>
              <a:rPr lang="da-DK" sz="2200" dirty="0">
                <a:solidFill>
                  <a:srgbClr val="404040"/>
                </a:solidFill>
                <a:latin typeface="Trebuchet MS" charset="0"/>
              </a:rPr>
              <a:t> </a:t>
            </a:r>
            <a:r>
              <a:rPr lang="da-DK" sz="2200" dirty="0" err="1">
                <a:solidFill>
                  <a:srgbClr val="404040"/>
                </a:solidFill>
                <a:latin typeface="Trebuchet MS" charset="0"/>
              </a:rPr>
              <a:t>klasu</a:t>
            </a:r>
            <a:r>
              <a:rPr lang="da-DK" sz="2200" dirty="0">
                <a:solidFill>
                  <a:srgbClr val="404040"/>
                </a:solidFill>
                <a:latin typeface="Trebuchet MS" charset="0"/>
              </a:rPr>
              <a:t> C</a:t>
            </a:r>
          </a:p>
        </p:txBody>
      </p:sp>
    </p:spTree>
    <p:extLst>
      <p:ext uri="{BB962C8B-B14F-4D97-AF65-F5344CB8AC3E}">
        <p14:creationId xmlns="" xmlns:p14="http://schemas.microsoft.com/office/powerpoint/2010/main" val="26607318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Računarski </a:t>
            </a:r>
            <a:r>
              <a:rPr lang="x-none" b="1" u="sng" spc="-1" dirty="0">
                <a:solidFill>
                  <a:srgbClr val="000000"/>
                </a:solidFill>
                <a:uFill>
                  <a:solidFill>
                    <a:srgbClr val="FFFFFF"/>
                  </a:solidFill>
                </a:uFill>
                <a:latin typeface="+mn-lt"/>
                <a:ea typeface="DejaVu Sans"/>
              </a:rPr>
              <a:t>sistem?</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pPr algn="just">
              <a:lnSpc>
                <a:spcPct val="100000"/>
              </a:lnSpc>
            </a:pPr>
            <a:endParaRPr lang="x-none" sz="2000" spc="-1" dirty="0">
              <a:solidFill>
                <a:srgbClr val="000000"/>
              </a:solidFill>
              <a:uFill>
                <a:solidFill>
                  <a:srgbClr val="FFFFFF"/>
                </a:solidFill>
              </a:uFill>
              <a:latin typeface="Arial"/>
            </a:endParaRPr>
          </a:p>
          <a:p>
            <a:pPr marL="457200" indent="-456480">
              <a:buClr>
                <a:srgbClr val="000000"/>
              </a:buClr>
            </a:pPr>
            <a:r>
              <a:rPr lang="x-none" spc="-1" dirty="0">
                <a:solidFill>
                  <a:srgbClr val="000000"/>
                </a:solidFill>
                <a:uFill>
                  <a:solidFill>
                    <a:srgbClr val="FFFFFF"/>
                  </a:solidFill>
                </a:uFill>
                <a:latin typeface="Arial"/>
                <a:ea typeface="DejaVu Sans"/>
              </a:rPr>
              <a:t>Računarski sistem je spoj dve komponente: </a:t>
            </a:r>
            <a:endParaRPr lang="x-none" sz="2000" spc="-1" dirty="0">
              <a:solidFill>
                <a:srgbClr val="000000"/>
              </a:solidFill>
              <a:uFill>
                <a:solidFill>
                  <a:srgbClr val="FFFFFF"/>
                </a:solidFill>
              </a:uFill>
              <a:latin typeface="Arial"/>
            </a:endParaRPr>
          </a:p>
          <a:p>
            <a:pPr marL="514440" indent="-513720">
              <a:lnSpc>
                <a:spcPct val="100000"/>
              </a:lnSpc>
              <a:buClr>
                <a:srgbClr val="000000"/>
              </a:buClr>
              <a:buFont typeface="Garamond"/>
              <a:buAutoNum type="arabicPeriod"/>
            </a:pPr>
            <a:r>
              <a:rPr lang="x-none" spc="-1" dirty="0">
                <a:solidFill>
                  <a:srgbClr val="000000"/>
                </a:solidFill>
                <a:uFill>
                  <a:solidFill>
                    <a:srgbClr val="FFFFFF"/>
                  </a:solidFill>
                </a:uFill>
                <a:latin typeface="Arial"/>
                <a:ea typeface="DejaVu Sans"/>
              </a:rPr>
              <a:t> </a:t>
            </a:r>
            <a:r>
              <a:rPr lang="x-none" b="1" spc="-1" dirty="0">
                <a:solidFill>
                  <a:srgbClr val="000000"/>
                </a:solidFill>
                <a:uFill>
                  <a:solidFill>
                    <a:srgbClr val="FFFFFF"/>
                  </a:solidFill>
                </a:uFill>
                <a:latin typeface="Arial"/>
                <a:ea typeface="DejaVu Sans"/>
              </a:rPr>
              <a:t>Hardver </a:t>
            </a:r>
            <a:endParaRPr lang="x-none" sz="2000" spc="-1" dirty="0">
              <a:solidFill>
                <a:srgbClr val="000000"/>
              </a:solidFill>
              <a:uFill>
                <a:solidFill>
                  <a:srgbClr val="FFFFFF"/>
                </a:solidFill>
              </a:uFill>
              <a:latin typeface="Arial"/>
            </a:endParaRPr>
          </a:p>
          <a:p>
            <a:pPr marL="343080" indent="-342360">
              <a:lnSpc>
                <a:spcPct val="100000"/>
              </a:lnSpc>
            </a:pPr>
            <a:endParaRPr lang="x-none" sz="2000"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     Svi fizički uređaji računarskog sistema</a:t>
            </a:r>
            <a:endParaRPr lang="x-none" sz="2000" spc="-1" dirty="0">
              <a:solidFill>
                <a:srgbClr val="000000"/>
              </a:solidFill>
              <a:uFill>
                <a:solidFill>
                  <a:srgbClr val="FFFFFF"/>
                </a:solidFill>
              </a:uFill>
              <a:latin typeface="Arial"/>
            </a:endParaRPr>
          </a:p>
          <a:p>
            <a:pPr marL="343080" indent="-342360">
              <a:lnSpc>
                <a:spcPct val="100000"/>
              </a:lnSpc>
            </a:pPr>
            <a:r>
              <a:rPr lang="x-none" b="1" spc="-1" dirty="0">
                <a:solidFill>
                  <a:srgbClr val="000000"/>
                </a:solidFill>
                <a:uFill>
                  <a:solidFill>
                    <a:srgbClr val="FFFFFF"/>
                  </a:solidFill>
                </a:uFill>
                <a:latin typeface="Arial"/>
                <a:ea typeface="DejaVu Sans"/>
              </a:rPr>
              <a:t>2.    Softver </a:t>
            </a:r>
            <a:endParaRPr lang="x-none" sz="2000" spc="-1" dirty="0">
              <a:solidFill>
                <a:srgbClr val="000000"/>
              </a:solidFill>
              <a:uFill>
                <a:solidFill>
                  <a:srgbClr val="FFFFFF"/>
                </a:solidFill>
              </a:uFill>
              <a:latin typeface="Arial"/>
            </a:endParaRPr>
          </a:p>
          <a:p>
            <a:pPr marL="343080" indent="-342360">
              <a:lnSpc>
                <a:spcPct val="100000"/>
              </a:lnSpc>
            </a:pPr>
            <a:endParaRPr lang="x-none" sz="2000"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      Programi koji obezbeđuju izvršavanje </a:t>
            </a:r>
            <a:endParaRPr lang="x-none" sz="2000"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      željenih transformacija informacija</a:t>
            </a:r>
            <a:endParaRPr lang="x-none" sz="2000" spc="-1" dirty="0">
              <a:solidFill>
                <a:srgbClr val="000000"/>
              </a:solidFill>
              <a:uFill>
                <a:solidFill>
                  <a:srgbClr val="FFFFFF"/>
                </a:solidFill>
              </a:uFill>
              <a:latin typeface="Arial"/>
            </a:endParaRPr>
          </a:p>
          <a:p>
            <a:endParaRPr lang="en-US" dirty="0"/>
          </a:p>
        </p:txBody>
      </p:sp>
    </p:spTree>
    <p:extLst>
      <p:ext uri="{BB962C8B-B14F-4D97-AF65-F5344CB8AC3E}">
        <p14:creationId xmlns="" xmlns:p14="http://schemas.microsoft.com/office/powerpoint/2010/main" val="25424173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IPv</a:t>
            </a:r>
            <a:r>
              <a:rPr lang="en-US" dirty="0" smtClean="0"/>
              <a:t> 6</a:t>
            </a:r>
            <a:endParaRPr lang="en-US" dirty="0"/>
          </a:p>
        </p:txBody>
      </p:sp>
      <p:pic>
        <p:nvPicPr>
          <p:cNvPr id="5" name="Picture 2"/>
          <p:cNvPicPr>
            <a:picLocks noGrp="1"/>
          </p:cNvPicPr>
          <p:nvPr>
            <p:ph idx="1"/>
          </p:nvPr>
        </p:nvPicPr>
        <p:blipFill>
          <a:blip r:embed="rId3"/>
          <a:srcRect l="-30208" r="-30208"/>
          <a:stretch/>
        </p:blipFill>
        <p:spPr>
          <a:xfrm>
            <a:off x="457200" y="1607823"/>
            <a:ext cx="8229600" cy="2986799"/>
          </a:xfrm>
          <a:prstGeom prst="rect">
            <a:avLst/>
          </a:prstGeom>
          <a:ln>
            <a:noFill/>
          </a:ln>
        </p:spPr>
      </p:pic>
      <p:sp>
        <p:nvSpPr>
          <p:cNvPr id="2" name="Rectangle 1"/>
          <p:cNvSpPr/>
          <p:nvPr/>
        </p:nvSpPr>
        <p:spPr>
          <a:xfrm>
            <a:off x="1270071" y="963158"/>
            <a:ext cx="6708844" cy="584776"/>
          </a:xfrm>
          <a:prstGeom prst="rect">
            <a:avLst/>
          </a:prstGeom>
        </p:spPr>
        <p:txBody>
          <a:bodyPr wrap="square">
            <a:spAutoFit/>
          </a:bodyPr>
          <a:lstStyle/>
          <a:p>
            <a:pPr>
              <a:lnSpc>
                <a:spcPct val="100000"/>
              </a:lnSpc>
            </a:pPr>
            <a:endParaRPr lang="x-none" sz="1400" spc="-1" dirty="0">
              <a:solidFill>
                <a:srgbClr val="000000"/>
              </a:solidFill>
              <a:uFill>
                <a:solidFill>
                  <a:srgbClr val="FFFFFF"/>
                </a:solidFill>
              </a:uFill>
              <a:latin typeface="Arial"/>
            </a:endParaRPr>
          </a:p>
          <a:p>
            <a:pPr algn="ctr">
              <a:lnSpc>
                <a:spcPct val="100000"/>
              </a:lnSpc>
            </a:pPr>
            <a:r>
              <a:rPr lang="x-none" b="1" spc="-1" dirty="0">
                <a:solidFill>
                  <a:srgbClr val="000000"/>
                </a:solidFill>
                <a:uFill>
                  <a:solidFill>
                    <a:srgbClr val="FFFFFF"/>
                  </a:solidFill>
                </a:uFill>
                <a:ea typeface="ＭＳ Ｐゴシック"/>
              </a:rPr>
              <a:t>IPv6 adresa je dužine 128 bita i uvedena je 1999. godine...</a:t>
            </a:r>
            <a:endParaRPr lang="x-none" sz="1400" b="1" spc="-1" dirty="0">
              <a:solidFill>
                <a:srgbClr val="000000"/>
              </a:solidFill>
              <a:uFill>
                <a:solidFill>
                  <a:srgbClr val="FFFFFF"/>
                </a:solidFill>
              </a:uFill>
            </a:endParaRPr>
          </a:p>
        </p:txBody>
      </p:sp>
    </p:spTree>
    <p:extLst>
      <p:ext uri="{BB962C8B-B14F-4D97-AF65-F5344CB8AC3E}">
        <p14:creationId xmlns="" xmlns:p14="http://schemas.microsoft.com/office/powerpoint/2010/main" val="236585611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285840" indent="-285120" algn="just">
              <a:buClr>
                <a:srgbClr val="83992A"/>
              </a:buClr>
              <a:buSzPct val="115000"/>
            </a:pPr>
            <a:r>
              <a:rPr lang="x-none" spc="-1" dirty="0">
                <a:solidFill>
                  <a:srgbClr val="262626"/>
                </a:solidFill>
                <a:uFill>
                  <a:solidFill>
                    <a:srgbClr val="FFFFFF"/>
                  </a:solidFill>
                </a:uFill>
              </a:rPr>
              <a:t>Za identifikovanje Web strana pretraživači koriste: Uniform Resource Locator (URL).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rPr>
              <a:t>URL  je četvoro-delna adresna šema koja pretraživaču ukazuje:</a:t>
            </a:r>
            <a:endParaRPr lang="x-none" sz="2400" spc="-1" dirty="0">
              <a:solidFill>
                <a:srgbClr val="000000"/>
              </a:solidFill>
              <a:uFill>
                <a:solidFill>
                  <a:srgbClr val="FFFFFF"/>
                </a:solidFill>
              </a:uFill>
            </a:endParaRPr>
          </a:p>
          <a:p>
            <a:pPr algn="ctr">
              <a:lnSpc>
                <a:spcPct val="100000"/>
              </a:lnSpc>
            </a:pPr>
            <a:endParaRPr lang="x-none" sz="2400" spc="-1" dirty="0">
              <a:solidFill>
                <a:srgbClr val="000000"/>
              </a:solidFill>
              <a:uFill>
                <a:solidFill>
                  <a:srgbClr val="FFFFFF"/>
                </a:solidFill>
              </a:uFill>
            </a:endParaRPr>
          </a:p>
          <a:p>
            <a:pPr marL="285840" indent="-285120">
              <a:buClr>
                <a:srgbClr val="000000"/>
              </a:buClr>
              <a:buSzPct val="115000"/>
            </a:pPr>
            <a:r>
              <a:rPr lang="x-none" spc="-1" dirty="0">
                <a:solidFill>
                  <a:srgbClr val="262626"/>
                </a:solidFill>
                <a:uFill>
                  <a:solidFill>
                    <a:srgbClr val="FFFFFF"/>
                  </a:solidFill>
                </a:uFill>
              </a:rPr>
              <a:t>Koji protokol će se koristiti za  transport  datoteke;</a:t>
            </a:r>
            <a:endParaRPr lang="x-none" sz="2400" spc="-1" dirty="0">
              <a:solidFill>
                <a:srgbClr val="000000"/>
              </a:solidFill>
              <a:uFill>
                <a:solidFill>
                  <a:srgbClr val="FFFFFF"/>
                </a:solidFill>
              </a:uFill>
            </a:endParaRPr>
          </a:p>
          <a:p>
            <a:pPr marL="285840" indent="-285120">
              <a:buClr>
                <a:srgbClr val="000000"/>
              </a:buClr>
              <a:buSzPct val="115000"/>
            </a:pPr>
            <a:r>
              <a:rPr lang="x-none" spc="-1" dirty="0">
                <a:solidFill>
                  <a:srgbClr val="262626"/>
                </a:solidFill>
                <a:uFill>
                  <a:solidFill>
                    <a:srgbClr val="FFFFFF"/>
                  </a:solidFill>
                </a:uFill>
              </a:rPr>
              <a:t>Ime domena računara na kojem je datoteka smeštena;</a:t>
            </a:r>
            <a:endParaRPr lang="x-none" sz="2400" spc="-1" dirty="0">
              <a:solidFill>
                <a:srgbClr val="000000"/>
              </a:solidFill>
              <a:uFill>
                <a:solidFill>
                  <a:srgbClr val="FFFFFF"/>
                </a:solidFill>
              </a:uFill>
            </a:endParaRPr>
          </a:p>
          <a:p>
            <a:pPr marL="285840" indent="-285120">
              <a:buClr>
                <a:srgbClr val="000000"/>
              </a:buClr>
              <a:buSzPct val="115000"/>
            </a:pPr>
            <a:r>
              <a:rPr lang="x-none" spc="-1" dirty="0">
                <a:solidFill>
                  <a:srgbClr val="262626"/>
                </a:solidFill>
                <a:uFill>
                  <a:solidFill>
                    <a:srgbClr val="FFFFFF"/>
                  </a:solidFill>
                </a:uFill>
              </a:rPr>
              <a:t>Putanju na kojoj je datoteka smeštena;</a:t>
            </a:r>
            <a:endParaRPr lang="x-none" sz="2400" spc="-1" dirty="0">
              <a:solidFill>
                <a:srgbClr val="000000"/>
              </a:solidFill>
              <a:uFill>
                <a:solidFill>
                  <a:srgbClr val="FFFFFF"/>
                </a:solidFill>
              </a:uFill>
            </a:endParaRPr>
          </a:p>
          <a:p>
            <a:pPr marL="285840" indent="-285120">
              <a:buClr>
                <a:srgbClr val="000000"/>
              </a:buClr>
              <a:buSzPct val="115000"/>
            </a:pPr>
            <a:r>
              <a:rPr lang="x-none" spc="-1" dirty="0">
                <a:solidFill>
                  <a:srgbClr val="262626"/>
                </a:solidFill>
                <a:uFill>
                  <a:solidFill>
                    <a:srgbClr val="FFFFFF"/>
                  </a:solidFill>
                </a:uFill>
              </a:rPr>
              <a:t>Ime datoteke.</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noAutofit/>
          </a:bodyPr>
          <a:lstStyle/>
          <a:p>
            <a:r>
              <a:rPr lang="sr-Latn-CS" sz="3200" b="1" spc="-1" dirty="0" smtClean="0">
                <a:solidFill>
                  <a:srgbClr val="262626"/>
                </a:solidFill>
                <a:uFill>
                  <a:solidFill>
                    <a:srgbClr val="FFFFFF"/>
                  </a:solidFill>
                </a:uFill>
                <a:latin typeface="Garamond"/>
              </a:rPr>
              <a:t/>
            </a:r>
            <a:br>
              <a:rPr lang="sr-Latn-CS" sz="3200" b="1" spc="-1" dirty="0" smtClean="0">
                <a:solidFill>
                  <a:srgbClr val="262626"/>
                </a:solidFill>
                <a:uFill>
                  <a:solidFill>
                    <a:srgbClr val="FFFFFF"/>
                  </a:solidFill>
                </a:uFill>
                <a:latin typeface="Garamond"/>
              </a:rPr>
            </a:br>
            <a:r>
              <a:rPr lang="x-none" sz="3200" b="1" spc="-1" dirty="0" smtClean="0">
                <a:solidFill>
                  <a:srgbClr val="262626"/>
                </a:solidFill>
                <a:uFill>
                  <a:solidFill>
                    <a:srgbClr val="FFFFFF"/>
                  </a:solidFill>
                </a:uFill>
                <a:latin typeface="Garamond"/>
              </a:rPr>
              <a:t>UNIFORM </a:t>
            </a:r>
            <a:r>
              <a:rPr lang="x-none" sz="3200" b="1" spc="-1" dirty="0">
                <a:solidFill>
                  <a:srgbClr val="262626"/>
                </a:solidFill>
                <a:uFill>
                  <a:solidFill>
                    <a:srgbClr val="FFFFFF"/>
                  </a:solidFill>
                </a:uFill>
                <a:latin typeface="Garamond"/>
              </a:rPr>
              <a:t>SOURCE LOCATOR – URL</a:t>
            </a:r>
            <a:r>
              <a:rPr lang="x-none" sz="3200" spc="-1" dirty="0">
                <a:solidFill>
                  <a:srgbClr val="000000"/>
                </a:solidFill>
                <a:uFill>
                  <a:solidFill>
                    <a:srgbClr val="FFFFFF"/>
                  </a:solidFill>
                </a:uFill>
                <a:latin typeface="Arial"/>
              </a:rPr>
              <a:t/>
            </a:r>
            <a:br>
              <a:rPr lang="x-none" sz="3200" spc="-1" dirty="0">
                <a:solidFill>
                  <a:srgbClr val="000000"/>
                </a:solidFill>
                <a:uFill>
                  <a:solidFill>
                    <a:srgbClr val="FFFFFF"/>
                  </a:solidFill>
                </a:uFill>
                <a:latin typeface="Arial"/>
              </a:rPr>
            </a:br>
            <a:endParaRPr lang="en-US" sz="3200" dirty="0"/>
          </a:p>
        </p:txBody>
      </p:sp>
    </p:spTree>
    <p:extLst>
      <p:ext uri="{BB962C8B-B14F-4D97-AF65-F5344CB8AC3E}">
        <p14:creationId xmlns="" xmlns:p14="http://schemas.microsoft.com/office/powerpoint/2010/main" val="33737839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0115" y="205979"/>
            <a:ext cx="8229600" cy="857250"/>
          </a:xfrm>
        </p:spPr>
        <p:txBody>
          <a:bodyPr>
            <a:noAutofit/>
          </a:bodyPr>
          <a:lstStyle/>
          <a:p>
            <a:r>
              <a:rPr lang="sr-Latn-CS" sz="3200" b="1" spc="-1" dirty="0" smtClean="0">
                <a:solidFill>
                  <a:srgbClr val="262626"/>
                </a:solidFill>
                <a:uFill>
                  <a:solidFill>
                    <a:srgbClr val="FFFFFF"/>
                  </a:solidFill>
                </a:uFill>
                <a:latin typeface="Garamond"/>
              </a:rPr>
              <a:t/>
            </a:r>
            <a:br>
              <a:rPr lang="sr-Latn-CS" sz="3200" b="1" spc="-1" dirty="0" smtClean="0">
                <a:solidFill>
                  <a:srgbClr val="262626"/>
                </a:solidFill>
                <a:uFill>
                  <a:solidFill>
                    <a:srgbClr val="FFFFFF"/>
                  </a:solidFill>
                </a:uFill>
                <a:latin typeface="Garamond"/>
              </a:rPr>
            </a:br>
            <a:r>
              <a:rPr lang="x-none" sz="3200" b="1" spc="-1" dirty="0" smtClean="0">
                <a:solidFill>
                  <a:srgbClr val="262626"/>
                </a:solidFill>
                <a:uFill>
                  <a:solidFill>
                    <a:srgbClr val="FFFFFF"/>
                  </a:solidFill>
                </a:uFill>
                <a:latin typeface="Garamond"/>
              </a:rPr>
              <a:t>UNIFORM </a:t>
            </a:r>
            <a:r>
              <a:rPr lang="x-none" sz="3200" b="1" spc="-1" dirty="0">
                <a:solidFill>
                  <a:srgbClr val="262626"/>
                </a:solidFill>
                <a:uFill>
                  <a:solidFill>
                    <a:srgbClr val="FFFFFF"/>
                  </a:solidFill>
                </a:uFill>
                <a:latin typeface="Garamond"/>
              </a:rPr>
              <a:t>SOURCE LOCATOR – URL</a:t>
            </a:r>
            <a:r>
              <a:rPr lang="x-none" sz="3200" spc="-1" dirty="0">
                <a:solidFill>
                  <a:srgbClr val="000000"/>
                </a:solidFill>
                <a:uFill>
                  <a:solidFill>
                    <a:srgbClr val="FFFFFF"/>
                  </a:solidFill>
                </a:uFill>
                <a:latin typeface="Arial"/>
              </a:rPr>
              <a:t/>
            </a:r>
            <a:br>
              <a:rPr lang="x-none" sz="3200" spc="-1" dirty="0">
                <a:solidFill>
                  <a:srgbClr val="000000"/>
                </a:solidFill>
                <a:uFill>
                  <a:solidFill>
                    <a:srgbClr val="FFFFFF"/>
                  </a:solidFill>
                </a:uFill>
                <a:latin typeface="Arial"/>
              </a:rPr>
            </a:br>
            <a:endParaRPr lang="en-US" sz="3200" dirty="0"/>
          </a:p>
        </p:txBody>
      </p:sp>
      <p:sp>
        <p:nvSpPr>
          <p:cNvPr id="5" name="CustomShape 2"/>
          <p:cNvSpPr/>
          <p:nvPr/>
        </p:nvSpPr>
        <p:spPr>
          <a:xfrm>
            <a:off x="243415" y="947324"/>
            <a:ext cx="8646583" cy="6719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60000"/>
              </a:lnSpc>
            </a:pPr>
            <a:r>
              <a:rPr lang="x-none" sz="2400" b="0" strike="noStrike" spc="-1" dirty="0" smtClean="0">
                <a:solidFill>
                  <a:srgbClr val="000000"/>
                </a:solidFill>
                <a:uFill>
                  <a:solidFill>
                    <a:srgbClr val="FFFFFF"/>
                  </a:solidFill>
                </a:uFill>
                <a:latin typeface="Calibri"/>
                <a:ea typeface="Arial"/>
              </a:rPr>
              <a:t>Opšti </a:t>
            </a:r>
            <a:r>
              <a:rPr lang="x-none" sz="2400" b="0" strike="noStrike" spc="-1" dirty="0">
                <a:solidFill>
                  <a:srgbClr val="000000"/>
                </a:solidFill>
                <a:uFill>
                  <a:solidFill>
                    <a:srgbClr val="FFFFFF"/>
                  </a:solidFill>
                </a:uFill>
                <a:latin typeface="Calibri"/>
                <a:ea typeface="Arial"/>
              </a:rPr>
              <a:t>format URL-a je sledeći: </a:t>
            </a:r>
            <a:r>
              <a:rPr lang="sr-Latn-CS" spc="-1" dirty="0">
                <a:solidFill>
                  <a:srgbClr val="000000"/>
                </a:solidFill>
                <a:uFill>
                  <a:solidFill>
                    <a:srgbClr val="FFFFFF"/>
                  </a:solidFill>
                </a:uFill>
                <a:latin typeface="Arial"/>
              </a:rPr>
              <a:t> </a:t>
            </a:r>
            <a:r>
              <a:rPr lang="x-none" sz="2400" b="0" strike="noStrike" spc="-1" dirty="0" smtClean="0">
                <a:solidFill>
                  <a:srgbClr val="000000"/>
                </a:solidFill>
                <a:uFill>
                  <a:solidFill>
                    <a:srgbClr val="FFFFFF"/>
                  </a:solidFill>
                </a:uFill>
                <a:latin typeface="Calibri"/>
                <a:ea typeface="Arial"/>
              </a:rPr>
              <a:t>protocol</a:t>
            </a:r>
            <a:r>
              <a:rPr lang="x-none" sz="2400" b="0" strike="noStrike" spc="-1" dirty="0">
                <a:solidFill>
                  <a:srgbClr val="000000"/>
                </a:solidFill>
                <a:uFill>
                  <a:solidFill>
                    <a:srgbClr val="FFFFFF"/>
                  </a:solidFill>
                </a:uFill>
                <a:latin typeface="Calibri"/>
                <a:ea typeface="Arial"/>
              </a:rPr>
              <a:t>://host/path/filename </a:t>
            </a:r>
            <a:endParaRPr lang="x-none" sz="1800" b="0" strike="noStrike" spc="-1" dirty="0">
              <a:solidFill>
                <a:srgbClr val="000000"/>
              </a:solidFill>
              <a:uFill>
                <a:solidFill>
                  <a:srgbClr val="FFFFFF"/>
                </a:solidFill>
              </a:uFill>
              <a:latin typeface="Arial"/>
            </a:endParaRPr>
          </a:p>
          <a:p>
            <a:pPr algn="just">
              <a:lnSpc>
                <a:spcPct val="100000"/>
              </a:lnSpc>
            </a:pPr>
            <a:endParaRPr lang="x-none" sz="1800" b="0" strike="noStrike" spc="-1" dirty="0">
              <a:solidFill>
                <a:srgbClr val="000000"/>
              </a:solidFill>
              <a:uFill>
                <a:solidFill>
                  <a:srgbClr val="FFFFFF"/>
                </a:solidFill>
              </a:uFill>
              <a:latin typeface="Arial"/>
            </a:endParaRPr>
          </a:p>
        </p:txBody>
      </p:sp>
      <p:sp>
        <p:nvSpPr>
          <p:cNvPr id="6" name="CustomShape 3"/>
          <p:cNvSpPr/>
          <p:nvPr/>
        </p:nvSpPr>
        <p:spPr>
          <a:xfrm>
            <a:off x="52915" y="1597742"/>
            <a:ext cx="8991000" cy="76140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343080" indent="-342360">
              <a:lnSpc>
                <a:spcPct val="100000"/>
              </a:lnSpc>
            </a:pPr>
            <a:r>
              <a:rPr lang="x-none" sz="3200" b="0" strike="noStrike" spc="-1">
                <a:solidFill>
                  <a:srgbClr val="000000"/>
                </a:solidFill>
                <a:uFill>
                  <a:solidFill>
                    <a:srgbClr val="FFFFFF"/>
                  </a:solidFill>
                </a:uFill>
                <a:latin typeface="Calibri"/>
                <a:ea typeface="Arial"/>
              </a:rPr>
              <a:t>http://www.dis.unimelb.edu.au/staff/jon/index.html</a:t>
            </a:r>
            <a:endParaRPr lang="x-none" sz="1800" b="0" strike="noStrike" spc="-1">
              <a:solidFill>
                <a:srgbClr val="000000"/>
              </a:solidFill>
              <a:uFill>
                <a:solidFill>
                  <a:srgbClr val="FFFFFF"/>
                </a:solidFill>
              </a:uFill>
              <a:latin typeface="Arial"/>
            </a:endParaRPr>
          </a:p>
        </p:txBody>
      </p:sp>
      <p:sp>
        <p:nvSpPr>
          <p:cNvPr id="7" name="CustomShape 4"/>
          <p:cNvSpPr/>
          <p:nvPr/>
        </p:nvSpPr>
        <p:spPr>
          <a:xfrm>
            <a:off x="91075" y="1711862"/>
            <a:ext cx="761400" cy="456480"/>
          </a:xfrm>
          <a:prstGeom prst="rect">
            <a:avLst/>
          </a:prstGeom>
          <a:noFill/>
          <a:ln w="38160">
            <a:solidFill>
              <a:srgbClr val="FFCC00"/>
            </a:solidFill>
            <a:miter/>
          </a:ln>
        </p:spPr>
        <p:style>
          <a:lnRef idx="0">
            <a:scrgbClr r="0" g="0" b="0"/>
          </a:lnRef>
          <a:fillRef idx="0">
            <a:scrgbClr r="0" g="0" b="0"/>
          </a:fillRef>
          <a:effectRef idx="0">
            <a:scrgbClr r="0" g="0" b="0"/>
          </a:effectRef>
          <a:fontRef idx="minor"/>
        </p:style>
      </p:sp>
      <p:sp>
        <p:nvSpPr>
          <p:cNvPr id="8" name="CustomShape 5"/>
          <p:cNvSpPr/>
          <p:nvPr/>
        </p:nvSpPr>
        <p:spPr>
          <a:xfrm>
            <a:off x="91075" y="2818502"/>
            <a:ext cx="35535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2800" b="1" strike="noStrike" spc="-1" dirty="0">
                <a:solidFill>
                  <a:srgbClr val="000000"/>
                </a:solidFill>
                <a:uFill>
                  <a:solidFill>
                    <a:srgbClr val="FFFFFF"/>
                  </a:solidFill>
                </a:uFill>
                <a:latin typeface="Times New Roman"/>
                <a:ea typeface="ＭＳ Ｐゴシック"/>
              </a:rPr>
              <a:t>Ime protokola</a:t>
            </a:r>
            <a:endParaRPr lang="x-none" sz="1800" b="0" strike="noStrike" spc="-1" dirty="0">
              <a:solidFill>
                <a:srgbClr val="000000"/>
              </a:solidFill>
              <a:uFill>
                <a:solidFill>
                  <a:srgbClr val="FFFFFF"/>
                </a:solidFill>
              </a:uFill>
              <a:latin typeface="Arial"/>
            </a:endParaRPr>
          </a:p>
        </p:txBody>
      </p:sp>
      <p:sp>
        <p:nvSpPr>
          <p:cNvPr id="9" name="Line 6"/>
          <p:cNvSpPr/>
          <p:nvPr/>
        </p:nvSpPr>
        <p:spPr>
          <a:xfrm flipH="1" flipV="1">
            <a:off x="535315" y="2270582"/>
            <a:ext cx="114120" cy="609480"/>
          </a:xfrm>
          <a:prstGeom prst="line">
            <a:avLst/>
          </a:prstGeom>
          <a:ln w="38160">
            <a:solidFill>
              <a:srgbClr val="FFCC00"/>
            </a:solidFill>
            <a:round/>
            <a:tailEnd type="triangle" w="med" len="med"/>
          </a:ln>
        </p:spPr>
        <p:style>
          <a:lnRef idx="0">
            <a:scrgbClr r="0" g="0" b="0"/>
          </a:lnRef>
          <a:fillRef idx="0">
            <a:scrgbClr r="0" g="0" b="0"/>
          </a:fillRef>
          <a:effectRef idx="0">
            <a:scrgbClr r="0" g="0" b="0"/>
          </a:effectRef>
          <a:fontRef idx="minor"/>
        </p:style>
      </p:sp>
      <p:sp>
        <p:nvSpPr>
          <p:cNvPr id="10" name="CustomShape 7"/>
          <p:cNvSpPr/>
          <p:nvPr/>
        </p:nvSpPr>
        <p:spPr>
          <a:xfrm>
            <a:off x="1182955" y="1711862"/>
            <a:ext cx="4279320" cy="456480"/>
          </a:xfrm>
          <a:prstGeom prst="rect">
            <a:avLst/>
          </a:prstGeom>
          <a:noFill/>
          <a:ln w="38160">
            <a:solidFill>
              <a:srgbClr val="FF99FF"/>
            </a:solidFill>
            <a:miter/>
          </a:ln>
        </p:spPr>
        <p:style>
          <a:lnRef idx="0">
            <a:scrgbClr r="0" g="0" b="0"/>
          </a:lnRef>
          <a:fillRef idx="0">
            <a:scrgbClr r="0" g="0" b="0"/>
          </a:fillRef>
          <a:effectRef idx="0">
            <a:scrgbClr r="0" g="0" b="0"/>
          </a:effectRef>
          <a:fontRef idx="minor"/>
        </p:style>
      </p:sp>
      <p:sp>
        <p:nvSpPr>
          <p:cNvPr id="11" name="CustomShape 8"/>
          <p:cNvSpPr/>
          <p:nvPr/>
        </p:nvSpPr>
        <p:spPr>
          <a:xfrm>
            <a:off x="2429275" y="3628142"/>
            <a:ext cx="262512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2800" b="1" strike="noStrike" spc="-1">
                <a:solidFill>
                  <a:srgbClr val="000000"/>
                </a:solidFill>
                <a:uFill>
                  <a:solidFill>
                    <a:srgbClr val="FFFFFF"/>
                  </a:solidFill>
                </a:uFill>
                <a:latin typeface="Times New Roman"/>
                <a:ea typeface="ＭＳ Ｐゴシック"/>
              </a:rPr>
              <a:t>Ime računara</a:t>
            </a:r>
            <a:endParaRPr lang="x-none" sz="1800" b="0" strike="noStrike" spc="-1">
              <a:solidFill>
                <a:srgbClr val="000000"/>
              </a:solidFill>
              <a:uFill>
                <a:solidFill>
                  <a:srgbClr val="FFFFFF"/>
                </a:solidFill>
              </a:uFill>
              <a:latin typeface="Arial"/>
            </a:endParaRPr>
          </a:p>
          <a:p>
            <a:pPr>
              <a:lnSpc>
                <a:spcPct val="100000"/>
              </a:lnSpc>
            </a:pPr>
            <a:r>
              <a:rPr lang="x-none" sz="2800" b="1" strike="noStrike" spc="-1">
                <a:solidFill>
                  <a:srgbClr val="000000"/>
                </a:solidFill>
                <a:uFill>
                  <a:solidFill>
                    <a:srgbClr val="FFFFFF"/>
                  </a:solidFill>
                </a:uFill>
                <a:latin typeface="Times New Roman"/>
                <a:ea typeface="ＭＳ Ｐゴシック"/>
              </a:rPr>
              <a:t>(Ime domena)</a:t>
            </a:r>
            <a:endParaRPr lang="x-none" sz="1800" b="0" strike="noStrike" spc="-1">
              <a:solidFill>
                <a:srgbClr val="000000"/>
              </a:solidFill>
              <a:uFill>
                <a:solidFill>
                  <a:srgbClr val="FFFFFF"/>
                </a:solidFill>
              </a:uFill>
              <a:latin typeface="Arial"/>
            </a:endParaRPr>
          </a:p>
        </p:txBody>
      </p:sp>
      <p:sp>
        <p:nvSpPr>
          <p:cNvPr id="12" name="Line 9"/>
          <p:cNvSpPr/>
          <p:nvPr/>
        </p:nvSpPr>
        <p:spPr>
          <a:xfrm flipH="1" flipV="1">
            <a:off x="3430795" y="2259422"/>
            <a:ext cx="127080" cy="1216080"/>
          </a:xfrm>
          <a:prstGeom prst="line">
            <a:avLst/>
          </a:prstGeom>
          <a:ln w="38160">
            <a:solidFill>
              <a:srgbClr val="FF99FF"/>
            </a:solidFill>
            <a:round/>
            <a:tailEnd type="triangle" w="med" len="med"/>
          </a:ln>
        </p:spPr>
        <p:style>
          <a:lnRef idx="0">
            <a:scrgbClr r="0" g="0" b="0"/>
          </a:lnRef>
          <a:fillRef idx="0">
            <a:scrgbClr r="0" g="0" b="0"/>
          </a:fillRef>
          <a:effectRef idx="0">
            <a:scrgbClr r="0" g="0" b="0"/>
          </a:effectRef>
          <a:fontRef idx="minor"/>
        </p:style>
      </p:sp>
      <p:sp>
        <p:nvSpPr>
          <p:cNvPr id="13" name="CustomShape 10"/>
          <p:cNvSpPr/>
          <p:nvPr/>
        </p:nvSpPr>
        <p:spPr>
          <a:xfrm>
            <a:off x="5462995" y="1724822"/>
            <a:ext cx="1447200" cy="456480"/>
          </a:xfrm>
          <a:prstGeom prst="rect">
            <a:avLst/>
          </a:prstGeom>
          <a:noFill/>
          <a:ln w="38160">
            <a:solidFill>
              <a:srgbClr val="00FF00"/>
            </a:solidFill>
            <a:miter/>
          </a:ln>
        </p:spPr>
        <p:style>
          <a:lnRef idx="0">
            <a:scrgbClr r="0" g="0" b="0"/>
          </a:lnRef>
          <a:fillRef idx="0">
            <a:scrgbClr r="0" g="0" b="0"/>
          </a:fillRef>
          <a:effectRef idx="0">
            <a:scrgbClr r="0" g="0" b="0"/>
          </a:effectRef>
          <a:fontRef idx="minor"/>
        </p:style>
      </p:sp>
      <p:sp>
        <p:nvSpPr>
          <p:cNvPr id="14" name="CustomShape 11"/>
          <p:cNvSpPr/>
          <p:nvPr/>
        </p:nvSpPr>
        <p:spPr>
          <a:xfrm>
            <a:off x="5083915" y="3163022"/>
            <a:ext cx="138780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x-none" sz="2800" b="1" strike="noStrike" spc="-1">
                <a:solidFill>
                  <a:srgbClr val="000000"/>
                </a:solidFill>
                <a:uFill>
                  <a:solidFill>
                    <a:srgbClr val="FFFFFF"/>
                  </a:solidFill>
                </a:uFill>
                <a:latin typeface="Times New Roman"/>
                <a:ea typeface="ＭＳ Ｐゴシック"/>
              </a:rPr>
              <a:t>Putanja</a:t>
            </a:r>
            <a:endParaRPr lang="x-none" sz="1800" b="0" strike="noStrike" spc="-1">
              <a:solidFill>
                <a:srgbClr val="000000"/>
              </a:solidFill>
              <a:uFill>
                <a:solidFill>
                  <a:srgbClr val="FFFFFF"/>
                </a:solidFill>
              </a:uFill>
              <a:latin typeface="Arial"/>
            </a:endParaRPr>
          </a:p>
        </p:txBody>
      </p:sp>
      <p:sp>
        <p:nvSpPr>
          <p:cNvPr id="15" name="Line 12"/>
          <p:cNvSpPr/>
          <p:nvPr/>
        </p:nvSpPr>
        <p:spPr>
          <a:xfrm flipV="1">
            <a:off x="5843875" y="2296142"/>
            <a:ext cx="34920" cy="722160"/>
          </a:xfrm>
          <a:prstGeom prst="line">
            <a:avLst/>
          </a:prstGeom>
          <a:ln w="38160">
            <a:solidFill>
              <a:srgbClr val="00FF00"/>
            </a:solidFill>
            <a:round/>
            <a:tailEnd type="triangle" w="med" len="med"/>
          </a:ln>
        </p:spPr>
        <p:style>
          <a:lnRef idx="0">
            <a:scrgbClr r="0" g="0" b="0"/>
          </a:lnRef>
          <a:fillRef idx="0">
            <a:scrgbClr r="0" g="0" b="0"/>
          </a:fillRef>
          <a:effectRef idx="0">
            <a:scrgbClr r="0" g="0" b="0"/>
          </a:effectRef>
          <a:fontRef idx="minor"/>
        </p:style>
      </p:sp>
      <p:sp>
        <p:nvSpPr>
          <p:cNvPr id="16" name="CustomShape 13"/>
          <p:cNvSpPr/>
          <p:nvPr/>
        </p:nvSpPr>
        <p:spPr>
          <a:xfrm>
            <a:off x="7063195" y="1724822"/>
            <a:ext cx="1828080" cy="456480"/>
          </a:xfrm>
          <a:prstGeom prst="rect">
            <a:avLst/>
          </a:prstGeom>
          <a:noFill/>
          <a:ln w="38160">
            <a:solidFill>
              <a:srgbClr val="FFFF00"/>
            </a:solidFill>
            <a:miter/>
          </a:ln>
        </p:spPr>
        <p:style>
          <a:lnRef idx="0">
            <a:scrgbClr r="0" g="0" b="0"/>
          </a:lnRef>
          <a:fillRef idx="0">
            <a:scrgbClr r="0" g="0" b="0"/>
          </a:fillRef>
          <a:effectRef idx="0">
            <a:scrgbClr r="0" g="0" b="0"/>
          </a:effectRef>
          <a:fontRef idx="minor"/>
        </p:style>
      </p:sp>
      <p:sp>
        <p:nvSpPr>
          <p:cNvPr id="17" name="CustomShape 14"/>
          <p:cNvSpPr/>
          <p:nvPr/>
        </p:nvSpPr>
        <p:spPr>
          <a:xfrm>
            <a:off x="6537595" y="3475862"/>
            <a:ext cx="235368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2800" b="1" strike="noStrike" spc="-1">
                <a:solidFill>
                  <a:srgbClr val="000000"/>
                </a:solidFill>
                <a:uFill>
                  <a:solidFill>
                    <a:srgbClr val="FFFFFF"/>
                  </a:solidFill>
                </a:uFill>
                <a:latin typeface="Times New Roman"/>
                <a:ea typeface="ＭＳ Ｐゴシック"/>
              </a:rPr>
              <a:t>Ime tražene datoteke</a:t>
            </a:r>
            <a:endParaRPr lang="x-none" sz="1800" b="0" strike="noStrike" spc="-1">
              <a:solidFill>
                <a:srgbClr val="000000"/>
              </a:solidFill>
              <a:uFill>
                <a:solidFill>
                  <a:srgbClr val="FFFFFF"/>
                </a:solidFill>
              </a:uFill>
              <a:latin typeface="Arial"/>
            </a:endParaRPr>
          </a:p>
          <a:p>
            <a:pPr algn="r">
              <a:lnSpc>
                <a:spcPct val="100000"/>
              </a:lnSpc>
            </a:pPr>
            <a:endParaRPr lang="x-none" sz="1800" b="0" strike="noStrike" spc="-1">
              <a:solidFill>
                <a:srgbClr val="000000"/>
              </a:solidFill>
              <a:uFill>
                <a:solidFill>
                  <a:srgbClr val="FFFFFF"/>
                </a:solidFill>
              </a:uFill>
              <a:latin typeface="Arial"/>
            </a:endParaRPr>
          </a:p>
        </p:txBody>
      </p:sp>
      <p:sp>
        <p:nvSpPr>
          <p:cNvPr id="18" name="Line 15"/>
          <p:cNvSpPr/>
          <p:nvPr/>
        </p:nvSpPr>
        <p:spPr>
          <a:xfrm flipV="1">
            <a:off x="7748995" y="2359502"/>
            <a:ext cx="147600" cy="1039680"/>
          </a:xfrm>
          <a:prstGeom prst="line">
            <a:avLst/>
          </a:prstGeom>
          <a:ln w="38160">
            <a:solidFill>
              <a:srgbClr val="FFFF00"/>
            </a:solidFill>
            <a:round/>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 xmlns:p14="http://schemas.microsoft.com/office/powerpoint/2010/main" val="31512392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sr-Latn-CS" sz="3200" b="1" spc="-1" dirty="0" smtClean="0">
                <a:solidFill>
                  <a:srgbClr val="262626"/>
                </a:solidFill>
                <a:uFill>
                  <a:solidFill>
                    <a:srgbClr val="FFFFFF"/>
                  </a:solidFill>
                </a:uFill>
                <a:latin typeface="Garamond"/>
              </a:rPr>
              <a:t/>
            </a:r>
            <a:br>
              <a:rPr lang="sr-Latn-CS" sz="3200" b="1" spc="-1" dirty="0" smtClean="0">
                <a:solidFill>
                  <a:srgbClr val="262626"/>
                </a:solidFill>
                <a:uFill>
                  <a:solidFill>
                    <a:srgbClr val="FFFFFF"/>
                  </a:solidFill>
                </a:uFill>
                <a:latin typeface="Garamond"/>
              </a:rPr>
            </a:br>
            <a:r>
              <a:rPr lang="x-none" sz="3200" b="1" spc="-1" dirty="0" smtClean="0">
                <a:solidFill>
                  <a:srgbClr val="262626"/>
                </a:solidFill>
                <a:uFill>
                  <a:solidFill>
                    <a:srgbClr val="FFFFFF"/>
                  </a:solidFill>
                </a:uFill>
                <a:latin typeface="Garamond"/>
              </a:rPr>
              <a:t>UNIFORM </a:t>
            </a:r>
            <a:r>
              <a:rPr lang="x-none" sz="3200" b="1" spc="-1" dirty="0">
                <a:solidFill>
                  <a:srgbClr val="262626"/>
                </a:solidFill>
                <a:uFill>
                  <a:solidFill>
                    <a:srgbClr val="FFFFFF"/>
                  </a:solidFill>
                </a:uFill>
                <a:latin typeface="Garamond"/>
              </a:rPr>
              <a:t>SOURCE LOCATOR – URL</a:t>
            </a:r>
            <a:r>
              <a:rPr lang="x-none" sz="3200" spc="-1" dirty="0">
                <a:solidFill>
                  <a:srgbClr val="000000"/>
                </a:solidFill>
                <a:uFill>
                  <a:solidFill>
                    <a:srgbClr val="FFFFFF"/>
                  </a:solidFill>
                </a:uFill>
                <a:latin typeface="Arial"/>
              </a:rPr>
              <a:t/>
            </a:r>
            <a:br>
              <a:rPr lang="x-none" sz="3200" spc="-1" dirty="0">
                <a:solidFill>
                  <a:srgbClr val="000000"/>
                </a:solidFill>
                <a:uFill>
                  <a:solidFill>
                    <a:srgbClr val="FFFFFF"/>
                  </a:solidFill>
                </a:uFill>
                <a:latin typeface="Arial"/>
              </a:rPr>
            </a:br>
            <a:endParaRPr lang="en-US" sz="3200" dirty="0"/>
          </a:p>
        </p:txBody>
      </p:sp>
      <p:pic>
        <p:nvPicPr>
          <p:cNvPr id="5" name="Content Placeholder 4"/>
          <p:cNvPicPr>
            <a:picLocks noGrp="1"/>
          </p:cNvPicPr>
          <p:nvPr>
            <p:ph idx="1"/>
          </p:nvPr>
        </p:nvPicPr>
        <p:blipFill>
          <a:blip r:embed="rId3"/>
          <a:srcRect t="-24868" b="-24868"/>
          <a:stretch/>
        </p:blipFill>
        <p:spPr>
          <a:xfrm>
            <a:off x="457200" y="1138705"/>
            <a:ext cx="8229600" cy="3394472"/>
          </a:xfrm>
          <a:prstGeom prst="rect">
            <a:avLst/>
          </a:prstGeom>
          <a:ln w="9360">
            <a:solidFill>
              <a:srgbClr val="000000"/>
            </a:solidFill>
            <a:miter/>
          </a:ln>
        </p:spPr>
      </p:pic>
    </p:spTree>
    <p:extLst>
      <p:ext uri="{BB962C8B-B14F-4D97-AF65-F5344CB8AC3E}">
        <p14:creationId xmlns="" xmlns:p14="http://schemas.microsoft.com/office/powerpoint/2010/main" val="37281800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285840" indent="-285120">
              <a:lnSpc>
                <a:spcPct val="80000"/>
              </a:lnSpc>
              <a:buClr>
                <a:srgbClr val="83992A"/>
              </a:buClr>
              <a:buSzPct val="115000"/>
            </a:pPr>
            <a:r>
              <a:rPr lang="x-none" b="1" spc="-1" dirty="0">
                <a:solidFill>
                  <a:srgbClr val="FF0000"/>
                </a:solidFill>
                <a:uFill>
                  <a:solidFill>
                    <a:srgbClr val="FFFFFF"/>
                  </a:solidFill>
                </a:uFill>
                <a:ea typeface="ＭＳ Ｐゴシック"/>
              </a:rPr>
              <a:t>HTTP</a:t>
            </a:r>
            <a:r>
              <a:rPr lang="x-none" spc="-1" dirty="0">
                <a:solidFill>
                  <a:srgbClr val="262626"/>
                </a:solidFill>
                <a:uFill>
                  <a:solidFill>
                    <a:srgbClr val="FFFFFF"/>
                  </a:solidFill>
                </a:uFill>
                <a:ea typeface="ＭＳ Ｐゴシック"/>
              </a:rPr>
              <a:t> (HiperTextTransport) – prevlačenje resursa sa prikazom sadržaja</a:t>
            </a:r>
            <a:endParaRPr lang="x-none" sz="2400" spc="-1" dirty="0">
              <a:solidFill>
                <a:srgbClr val="000000"/>
              </a:solidFill>
              <a:uFill>
                <a:solidFill>
                  <a:srgbClr val="FFFFFF"/>
                </a:solidFill>
              </a:uFill>
            </a:endParaRPr>
          </a:p>
          <a:p>
            <a:pPr marL="285840" indent="-285120">
              <a:lnSpc>
                <a:spcPct val="80000"/>
              </a:lnSpc>
              <a:buClr>
                <a:srgbClr val="83992A"/>
              </a:buClr>
              <a:buSzPct val="115000"/>
            </a:pPr>
            <a:r>
              <a:rPr lang="x-none" b="1" spc="-1" dirty="0">
                <a:solidFill>
                  <a:srgbClr val="FF0000"/>
                </a:solidFill>
                <a:uFill>
                  <a:solidFill>
                    <a:srgbClr val="FFFFFF"/>
                  </a:solidFill>
                </a:uFill>
                <a:ea typeface="ＭＳ Ｐゴシック"/>
              </a:rPr>
              <a:t>FTP </a:t>
            </a:r>
            <a:r>
              <a:rPr lang="x-none" spc="-1" dirty="0">
                <a:solidFill>
                  <a:srgbClr val="262626"/>
                </a:solidFill>
                <a:uFill>
                  <a:solidFill>
                    <a:srgbClr val="FFFFFF"/>
                  </a:solidFill>
                </a:uFill>
                <a:ea typeface="ＭＳ Ｐゴシック"/>
              </a:rPr>
              <a:t>(File transport) – prevlačenje resursa bez prikaza sadržaja</a:t>
            </a:r>
            <a:endParaRPr lang="x-none" sz="2400" spc="-1" dirty="0">
              <a:solidFill>
                <a:srgbClr val="000000"/>
              </a:solidFill>
              <a:uFill>
                <a:solidFill>
                  <a:srgbClr val="FFFFFF"/>
                </a:solidFill>
              </a:uFill>
            </a:endParaRPr>
          </a:p>
          <a:p>
            <a:pPr marL="285840" indent="-285120">
              <a:lnSpc>
                <a:spcPct val="80000"/>
              </a:lnSpc>
              <a:buClr>
                <a:srgbClr val="83992A"/>
              </a:buClr>
              <a:buSzPct val="115000"/>
            </a:pPr>
            <a:r>
              <a:rPr lang="sr-Latn-CS" b="1" spc="-1" dirty="0" smtClean="0">
                <a:solidFill>
                  <a:srgbClr val="FF0000"/>
                </a:solidFill>
                <a:uFill>
                  <a:solidFill>
                    <a:srgbClr val="FFFFFF"/>
                  </a:solidFill>
                </a:uFill>
                <a:ea typeface="ＭＳ Ｐゴシック"/>
              </a:rPr>
              <a:t>M</a:t>
            </a:r>
            <a:r>
              <a:rPr lang="x-none" b="1" spc="-1" dirty="0" smtClean="0">
                <a:solidFill>
                  <a:srgbClr val="FF0000"/>
                </a:solidFill>
                <a:uFill>
                  <a:solidFill>
                    <a:srgbClr val="FFFFFF"/>
                  </a:solidFill>
                </a:uFill>
                <a:ea typeface="ＭＳ Ｐゴシック"/>
              </a:rPr>
              <a:t>ailto</a:t>
            </a:r>
            <a:r>
              <a:rPr lang="x-none" spc="-1" dirty="0" smtClean="0">
                <a:solidFill>
                  <a:srgbClr val="262626"/>
                </a:solidFill>
                <a:uFill>
                  <a:solidFill>
                    <a:srgbClr val="FFFFFF"/>
                  </a:solidFill>
                </a:uFill>
                <a:ea typeface="ＭＳ Ｐゴシック"/>
              </a:rPr>
              <a:t> </a:t>
            </a:r>
            <a:r>
              <a:rPr lang="x-none" spc="-1" dirty="0">
                <a:solidFill>
                  <a:srgbClr val="262626"/>
                </a:solidFill>
                <a:uFill>
                  <a:solidFill>
                    <a:srgbClr val="FFFFFF"/>
                  </a:solidFill>
                </a:uFill>
                <a:ea typeface="ＭＳ Ｐゴシック"/>
              </a:rPr>
              <a:t>– pristup klijentu e-poste</a:t>
            </a:r>
            <a:endParaRPr lang="x-none" sz="2400" spc="-1" dirty="0">
              <a:solidFill>
                <a:srgbClr val="000000"/>
              </a:solidFill>
              <a:uFill>
                <a:solidFill>
                  <a:srgbClr val="FFFFFF"/>
                </a:solidFill>
              </a:uFill>
            </a:endParaRPr>
          </a:p>
          <a:p>
            <a:pPr marL="285840" indent="-285120">
              <a:lnSpc>
                <a:spcPct val="80000"/>
              </a:lnSpc>
              <a:buClr>
                <a:srgbClr val="83992A"/>
              </a:buClr>
              <a:buSzPct val="115000"/>
            </a:pPr>
            <a:r>
              <a:rPr lang="sr-Latn-CS" b="1" spc="-1" dirty="0" smtClean="0">
                <a:solidFill>
                  <a:srgbClr val="FF0000"/>
                </a:solidFill>
                <a:uFill>
                  <a:solidFill>
                    <a:srgbClr val="FFFFFF"/>
                  </a:solidFill>
                </a:uFill>
                <a:ea typeface="ＭＳ Ｐゴシック"/>
              </a:rPr>
              <a:t>T</a:t>
            </a:r>
            <a:r>
              <a:rPr lang="x-none" b="1" spc="-1" dirty="0" smtClean="0">
                <a:solidFill>
                  <a:srgbClr val="FF0000"/>
                </a:solidFill>
                <a:uFill>
                  <a:solidFill>
                    <a:srgbClr val="FFFFFF"/>
                  </a:solidFill>
                </a:uFill>
                <a:ea typeface="ＭＳ Ｐゴシック"/>
              </a:rPr>
              <a:t>elnet</a:t>
            </a:r>
            <a:r>
              <a:rPr lang="x-none" spc="-1" dirty="0" smtClean="0">
                <a:solidFill>
                  <a:srgbClr val="262626"/>
                </a:solidFill>
                <a:uFill>
                  <a:solidFill>
                    <a:srgbClr val="FFFFFF"/>
                  </a:solidFill>
                </a:uFill>
                <a:ea typeface="ＭＳ Ｐゴシック"/>
              </a:rPr>
              <a:t> </a:t>
            </a:r>
            <a:r>
              <a:rPr lang="x-none" spc="-1" dirty="0">
                <a:solidFill>
                  <a:srgbClr val="262626"/>
                </a:solidFill>
                <a:uFill>
                  <a:solidFill>
                    <a:srgbClr val="FFFFFF"/>
                  </a:solidFill>
                </a:uFill>
                <a:ea typeface="ＭＳ Ｐゴシック"/>
              </a:rPr>
              <a:t>– pristup udaljenom računaru</a:t>
            </a:r>
            <a:endParaRPr lang="x-none" sz="2400" spc="-1" dirty="0">
              <a:solidFill>
                <a:srgbClr val="000000"/>
              </a:solidFill>
              <a:uFill>
                <a:solidFill>
                  <a:srgbClr val="FFFFFF"/>
                </a:solidFill>
              </a:uFill>
            </a:endParaRPr>
          </a:p>
          <a:p>
            <a:pPr marL="285840" indent="-285120">
              <a:lnSpc>
                <a:spcPct val="80000"/>
              </a:lnSpc>
              <a:buClr>
                <a:srgbClr val="83992A"/>
              </a:buClr>
              <a:buSzPct val="115000"/>
            </a:pPr>
            <a:r>
              <a:rPr lang="x-none" b="1" spc="-1" dirty="0">
                <a:solidFill>
                  <a:srgbClr val="FF0000"/>
                </a:solidFill>
                <a:uFill>
                  <a:solidFill>
                    <a:srgbClr val="FFFFFF"/>
                  </a:solidFill>
                </a:uFill>
                <a:ea typeface="ＭＳ Ｐゴシック"/>
              </a:rPr>
              <a:t>https</a:t>
            </a:r>
            <a:r>
              <a:rPr lang="x-none" spc="-1" dirty="0">
                <a:solidFill>
                  <a:srgbClr val="262626"/>
                </a:solidFill>
                <a:uFill>
                  <a:solidFill>
                    <a:srgbClr val="FFFFFF"/>
                  </a:solidFill>
                </a:uFill>
                <a:ea typeface="ＭＳ Ｐゴシック"/>
              </a:rPr>
              <a:t> – secure HTTP</a:t>
            </a:r>
            <a:endParaRPr lang="x-none" sz="2400" spc="-1" dirty="0">
              <a:solidFill>
                <a:srgbClr val="000000"/>
              </a:solidFill>
              <a:uFill>
                <a:solidFill>
                  <a:srgbClr val="FFFFFF"/>
                </a:solidFill>
              </a:uFill>
            </a:endParaRPr>
          </a:p>
          <a:p>
            <a:pPr marL="285840" indent="-285120">
              <a:lnSpc>
                <a:spcPct val="80000"/>
              </a:lnSpc>
              <a:buClr>
                <a:srgbClr val="83992A"/>
              </a:buClr>
              <a:buSzPct val="115000"/>
            </a:pPr>
            <a:r>
              <a:rPr lang="x-none" b="1" spc="-1" dirty="0">
                <a:solidFill>
                  <a:srgbClr val="FF0000"/>
                </a:solidFill>
                <a:uFill>
                  <a:solidFill>
                    <a:srgbClr val="FFFFFF"/>
                  </a:solidFill>
                </a:uFill>
                <a:ea typeface="ＭＳ Ｐゴシック"/>
              </a:rPr>
              <a:t>SMTP</a:t>
            </a:r>
            <a:r>
              <a:rPr lang="x-none" spc="-1" dirty="0">
                <a:solidFill>
                  <a:srgbClr val="262626"/>
                </a:solidFill>
                <a:uFill>
                  <a:solidFill>
                    <a:srgbClr val="FFFFFF"/>
                  </a:solidFill>
                </a:uFill>
                <a:ea typeface="ＭＳ Ｐゴシック"/>
              </a:rPr>
              <a:t> (simple mail transport) – dolazeća posta</a:t>
            </a:r>
            <a:endParaRPr lang="x-none" sz="2400" spc="-1" dirty="0">
              <a:solidFill>
                <a:srgbClr val="000000"/>
              </a:solidFill>
              <a:uFill>
                <a:solidFill>
                  <a:srgbClr val="FFFFFF"/>
                </a:solidFill>
              </a:uFill>
            </a:endParaRPr>
          </a:p>
          <a:p>
            <a:pPr marL="285840" indent="-285120">
              <a:lnSpc>
                <a:spcPct val="80000"/>
              </a:lnSpc>
              <a:buClr>
                <a:srgbClr val="83992A"/>
              </a:buClr>
              <a:buSzPct val="115000"/>
            </a:pPr>
            <a:r>
              <a:rPr lang="x-none" b="1" spc="-1" dirty="0">
                <a:solidFill>
                  <a:srgbClr val="FF0000"/>
                </a:solidFill>
                <a:uFill>
                  <a:solidFill>
                    <a:srgbClr val="FFFFFF"/>
                  </a:solidFill>
                </a:uFill>
                <a:ea typeface="ＭＳ Ｐゴシック"/>
              </a:rPr>
              <a:t>POP3</a:t>
            </a:r>
            <a:r>
              <a:rPr lang="x-none" spc="-1" dirty="0">
                <a:solidFill>
                  <a:srgbClr val="262626"/>
                </a:solidFill>
                <a:uFill>
                  <a:solidFill>
                    <a:srgbClr val="FFFFFF"/>
                  </a:solidFill>
                </a:uFill>
                <a:ea typeface="ＭＳ Ｐゴシック"/>
              </a:rPr>
              <a:t> (post office) – odlazeća posta, preuzimanje e-maila sa servera</a:t>
            </a:r>
            <a:endParaRPr lang="x-none" sz="2400" spc="-1" dirty="0">
              <a:solidFill>
                <a:srgbClr val="000000"/>
              </a:solidFill>
              <a:uFill>
                <a:solidFill>
                  <a:srgbClr val="FFFFFF"/>
                </a:solidFill>
              </a:uFill>
            </a:endParaRPr>
          </a:p>
          <a:p>
            <a:pPr marL="285840" indent="-285120">
              <a:lnSpc>
                <a:spcPct val="80000"/>
              </a:lnSpc>
              <a:buClr>
                <a:srgbClr val="83992A"/>
              </a:buClr>
              <a:buSzPct val="115000"/>
            </a:pPr>
            <a:r>
              <a:rPr lang="x-none" b="1" spc="-1" dirty="0">
                <a:solidFill>
                  <a:srgbClr val="FF0000"/>
                </a:solidFill>
                <a:uFill>
                  <a:solidFill>
                    <a:srgbClr val="FFFFFF"/>
                  </a:solidFill>
                </a:uFill>
                <a:ea typeface="ＭＳ Ｐゴシック"/>
              </a:rPr>
              <a:t>DNS</a:t>
            </a:r>
            <a:r>
              <a:rPr lang="x-none" spc="-1" dirty="0">
                <a:solidFill>
                  <a:srgbClr val="262626"/>
                </a:solidFill>
                <a:uFill>
                  <a:solidFill>
                    <a:srgbClr val="FFFFFF"/>
                  </a:solidFill>
                </a:uFill>
                <a:ea typeface="ＭＳ Ｐゴシック"/>
              </a:rPr>
              <a:t> (domain name system) – dobijanje IP adresa iz simboličkih imena računara</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lstStyle/>
          <a:p>
            <a:r>
              <a:rPr lang="x-none" b="1" spc="-1" dirty="0" smtClean="0">
                <a:solidFill>
                  <a:srgbClr val="262626"/>
                </a:solidFill>
                <a:uFill>
                  <a:solidFill>
                    <a:srgbClr val="FFFFFF"/>
                  </a:solidFill>
                </a:uFill>
                <a:latin typeface="+mn-lt"/>
                <a:ea typeface="ＭＳ Ｐゴシック"/>
              </a:rPr>
              <a:t>Protokol</a:t>
            </a:r>
            <a:r>
              <a:rPr lang="sr-Latn-CS" b="1" spc="-1" dirty="0" smtClean="0">
                <a:solidFill>
                  <a:srgbClr val="262626"/>
                </a:solidFill>
                <a:uFill>
                  <a:solidFill>
                    <a:srgbClr val="FFFFFF"/>
                  </a:solidFill>
                </a:uFill>
                <a:latin typeface="+mn-lt"/>
                <a:ea typeface="ＭＳ Ｐゴシック"/>
              </a:rPr>
              <a:t>i i DNS</a:t>
            </a:r>
            <a:endParaRPr lang="en-US" dirty="0">
              <a:latin typeface="+mn-lt"/>
            </a:endParaRPr>
          </a:p>
        </p:txBody>
      </p:sp>
    </p:spTree>
    <p:extLst>
      <p:ext uri="{BB962C8B-B14F-4D97-AF65-F5344CB8AC3E}">
        <p14:creationId xmlns="" xmlns:p14="http://schemas.microsoft.com/office/powerpoint/2010/main" val="35835174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285840" indent="-285120" algn="just">
              <a:lnSpc>
                <a:spcPct val="80000"/>
              </a:lnSpc>
              <a:buClr>
                <a:srgbClr val="83992A"/>
              </a:buClr>
              <a:buSzPct val="115000"/>
            </a:pPr>
            <a:r>
              <a:rPr lang="x-none" spc="-1" dirty="0">
                <a:solidFill>
                  <a:srgbClr val="262626"/>
                </a:solidFill>
                <a:uFill>
                  <a:solidFill>
                    <a:srgbClr val="FFFFFF"/>
                  </a:solidFill>
                </a:uFill>
                <a:ea typeface="ＭＳ Ｐゴシック"/>
              </a:rPr>
              <a:t>Aplikacija koja omogućava preslikavanje simboličkih imena u Internet adrese i obrnuto naziva se </a:t>
            </a:r>
            <a:r>
              <a:rPr lang="x-none" b="1" spc="-1" dirty="0">
                <a:solidFill>
                  <a:srgbClr val="262626"/>
                </a:solidFill>
                <a:uFill>
                  <a:solidFill>
                    <a:srgbClr val="FFFFFF"/>
                  </a:solidFill>
                </a:uFill>
                <a:ea typeface="ＭＳ Ｐゴシック"/>
              </a:rPr>
              <a:t>DNS (</a:t>
            </a:r>
            <a:r>
              <a:rPr lang="x-none" b="1" i="1" spc="-1" dirty="0">
                <a:solidFill>
                  <a:srgbClr val="262626"/>
                </a:solidFill>
                <a:uFill>
                  <a:solidFill>
                    <a:srgbClr val="FFFFFF"/>
                  </a:solidFill>
                </a:uFill>
                <a:ea typeface="ＭＳ Ｐゴシック"/>
              </a:rPr>
              <a:t>Domain Name System</a:t>
            </a:r>
            <a:r>
              <a:rPr lang="x-none" b="1" spc="-1" dirty="0">
                <a:solidFill>
                  <a:srgbClr val="262626"/>
                </a:solidFill>
                <a:uFill>
                  <a:solidFill>
                    <a:srgbClr val="FFFFFF"/>
                  </a:solidFill>
                </a:uFill>
                <a:ea typeface="ＭＳ Ｐゴシック"/>
              </a:rPr>
              <a:t>).</a:t>
            </a:r>
            <a:endParaRPr lang="x-none" sz="2400" spc="-1" dirty="0">
              <a:solidFill>
                <a:srgbClr val="000000"/>
              </a:solidFill>
              <a:uFill>
                <a:solidFill>
                  <a:srgbClr val="FFFFFF"/>
                </a:solidFill>
              </a:uFill>
            </a:endParaRPr>
          </a:p>
          <a:p>
            <a:pPr algn="just">
              <a:lnSpc>
                <a:spcPct val="80000"/>
              </a:lnSpc>
            </a:pPr>
            <a:endParaRPr lang="x-none" sz="2400" spc="-1" dirty="0">
              <a:solidFill>
                <a:srgbClr val="000000"/>
              </a:solidFill>
              <a:uFill>
                <a:solidFill>
                  <a:srgbClr val="FFFFFF"/>
                </a:solidFill>
              </a:uFill>
            </a:endParaRPr>
          </a:p>
          <a:p>
            <a:pPr marL="285840" indent="-285120" algn="just">
              <a:lnSpc>
                <a:spcPct val="80000"/>
              </a:lnSpc>
              <a:buClr>
                <a:srgbClr val="83992A"/>
              </a:buClr>
              <a:buSzPct val="115000"/>
            </a:pPr>
            <a:r>
              <a:rPr lang="x-none" spc="-1" dirty="0">
                <a:solidFill>
                  <a:srgbClr val="262626"/>
                </a:solidFill>
                <a:uFill>
                  <a:solidFill>
                    <a:srgbClr val="FFFFFF"/>
                  </a:solidFill>
                </a:uFill>
                <a:ea typeface="ＭＳ Ｐゴシック"/>
              </a:rPr>
              <a:t>Za svaku lokalnu mrežu uveden je DNS server koji sadrži datoteku sa imenima i Internet adresama računara te mreže.</a:t>
            </a:r>
            <a:endParaRPr lang="x-none" sz="2400" spc="-1" dirty="0">
              <a:solidFill>
                <a:srgbClr val="000000"/>
              </a:solidFill>
              <a:uFill>
                <a:solidFill>
                  <a:srgbClr val="FFFFFF"/>
                </a:solidFill>
              </a:uFill>
            </a:endParaRPr>
          </a:p>
          <a:p>
            <a:pPr algn="just">
              <a:lnSpc>
                <a:spcPct val="80000"/>
              </a:lnSpc>
            </a:pPr>
            <a:endParaRPr lang="x-none" sz="2400" spc="-1" dirty="0">
              <a:solidFill>
                <a:srgbClr val="000000"/>
              </a:solidFill>
              <a:uFill>
                <a:solidFill>
                  <a:srgbClr val="FFFFFF"/>
                </a:solidFill>
              </a:uFill>
            </a:endParaRPr>
          </a:p>
          <a:p>
            <a:pPr marL="285840" indent="-285120" algn="just">
              <a:lnSpc>
                <a:spcPct val="80000"/>
              </a:lnSpc>
              <a:buClr>
                <a:srgbClr val="83992A"/>
              </a:buClr>
              <a:buSzPct val="115000"/>
            </a:pPr>
            <a:r>
              <a:rPr lang="x-none" spc="-1" dirty="0">
                <a:solidFill>
                  <a:srgbClr val="262626"/>
                </a:solidFill>
                <a:uFill>
                  <a:solidFill>
                    <a:srgbClr val="FFFFFF"/>
                  </a:solidFill>
                </a:uFill>
                <a:ea typeface="ＭＳ Ｐゴシック"/>
              </a:rPr>
              <a:t>DNS serveri međusobno komuniciraju.</a:t>
            </a:r>
            <a:endParaRPr lang="x-none" sz="2400" spc="-1" dirty="0">
              <a:solidFill>
                <a:srgbClr val="000000"/>
              </a:solidFill>
              <a:uFill>
                <a:solidFill>
                  <a:srgbClr val="FFFFFF"/>
                </a:solidFill>
              </a:uFill>
            </a:endParaRPr>
          </a:p>
          <a:p>
            <a:pPr algn="just">
              <a:lnSpc>
                <a:spcPct val="80000"/>
              </a:lnSpc>
            </a:pPr>
            <a:endParaRPr lang="x-none" sz="2400" spc="-1" dirty="0">
              <a:solidFill>
                <a:srgbClr val="000000"/>
              </a:solidFill>
              <a:uFill>
                <a:solidFill>
                  <a:srgbClr val="FFFFFF"/>
                </a:solidFill>
              </a:uFill>
            </a:endParaRPr>
          </a:p>
          <a:p>
            <a:pPr marL="285840" indent="-285120" algn="just">
              <a:lnSpc>
                <a:spcPct val="80000"/>
              </a:lnSpc>
              <a:buClr>
                <a:srgbClr val="83992A"/>
              </a:buClr>
              <a:buSzPct val="115000"/>
            </a:pPr>
            <a:r>
              <a:rPr lang="x-none" spc="-1" dirty="0">
                <a:solidFill>
                  <a:srgbClr val="262626"/>
                </a:solidFill>
                <a:uFill>
                  <a:solidFill>
                    <a:srgbClr val="FFFFFF"/>
                  </a:solidFill>
                </a:uFill>
                <a:ea typeface="ＭＳ Ｐゴシック"/>
              </a:rPr>
              <a:t>Svaki od DNS servera može pristupiti bilo kom drugom DNS serveru sa upitima o imenima računara njegove mreže.</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ea typeface="ＭＳ Ｐゴシック"/>
              </a:rPr>
              <a:t/>
            </a:r>
            <a:br>
              <a:rPr lang="sr-Latn-CS" b="1" spc="-1" dirty="0" smtClean="0">
                <a:solidFill>
                  <a:srgbClr val="262626"/>
                </a:solidFill>
                <a:uFill>
                  <a:solidFill>
                    <a:srgbClr val="FFFFFF"/>
                  </a:solidFill>
                </a:uFill>
                <a:latin typeface="Garamond"/>
                <a:ea typeface="ＭＳ Ｐゴシック"/>
              </a:rPr>
            </a:br>
            <a:r>
              <a:rPr lang="x-none" b="1" spc="-1" dirty="0" smtClean="0">
                <a:solidFill>
                  <a:srgbClr val="262626"/>
                </a:solidFill>
                <a:uFill>
                  <a:solidFill>
                    <a:srgbClr val="FFFFFF"/>
                  </a:solidFill>
                </a:uFill>
                <a:latin typeface="+mn-lt"/>
                <a:ea typeface="ＭＳ Ｐゴシック"/>
              </a:rPr>
              <a:t>DNS </a:t>
            </a:r>
            <a:r>
              <a:rPr lang="x-none" b="1" spc="-1" dirty="0">
                <a:solidFill>
                  <a:srgbClr val="262626"/>
                </a:solidFill>
                <a:uFill>
                  <a:solidFill>
                    <a:srgbClr val="FFFFFF"/>
                  </a:solidFill>
                </a:uFill>
                <a:latin typeface="+mn-lt"/>
                <a:ea typeface="ＭＳ Ｐゴシック"/>
              </a:rPr>
              <a:t>(</a:t>
            </a:r>
            <a:r>
              <a:rPr lang="x-none" b="1" i="1" spc="-1" dirty="0">
                <a:solidFill>
                  <a:srgbClr val="262626"/>
                </a:solidFill>
                <a:uFill>
                  <a:solidFill>
                    <a:srgbClr val="FFFFFF"/>
                  </a:solidFill>
                </a:uFill>
                <a:latin typeface="+mn-lt"/>
                <a:ea typeface="ＭＳ Ｐゴシック"/>
              </a:rPr>
              <a:t>Domain Name System</a:t>
            </a:r>
            <a:r>
              <a:rPr lang="x-none" b="1" spc="-1" dirty="0">
                <a:solidFill>
                  <a:srgbClr val="262626"/>
                </a:solidFill>
                <a:uFill>
                  <a:solidFill>
                    <a:srgbClr val="FFFFFF"/>
                  </a:solidFill>
                </a:uFill>
                <a:latin typeface="+mn-lt"/>
                <a:ea typeface="ＭＳ Ｐゴシック"/>
              </a:rPr>
              <a:t>)</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Tree>
    <p:extLst>
      <p:ext uri="{BB962C8B-B14F-4D97-AF65-F5344CB8AC3E}">
        <p14:creationId xmlns="" xmlns:p14="http://schemas.microsoft.com/office/powerpoint/2010/main" val="27222035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285840" indent="-285120">
              <a:buClr>
                <a:srgbClr val="83992A"/>
              </a:buClr>
              <a:buSzPct val="115000"/>
            </a:pPr>
            <a:r>
              <a:rPr lang="x-none" spc="-1" dirty="0">
                <a:solidFill>
                  <a:srgbClr val="262626"/>
                </a:solidFill>
                <a:uFill>
                  <a:solidFill>
                    <a:srgbClr val="FFFFFF"/>
                  </a:solidFill>
                </a:uFill>
              </a:rPr>
              <a:t>DNS je u stvari jedna baza podataka u kojoj su upisana sva imena i odgovarajuće IP adrese pojedinih računara, kao i grupa funkcija koje omogućavaju njihovo prevodjenje. </a:t>
            </a:r>
            <a:endParaRPr lang="x-none" sz="2400" spc="-1" dirty="0">
              <a:solidFill>
                <a:srgbClr val="000000"/>
              </a:solidFill>
              <a:uFill>
                <a:solidFill>
                  <a:srgbClr val="FFFFFF"/>
                </a:solidFill>
              </a:uFill>
            </a:endParaRPr>
          </a:p>
          <a:p>
            <a:pPr>
              <a:lnSpc>
                <a:spcPct val="100000"/>
              </a:lnSpc>
            </a:pPr>
            <a:endParaRPr lang="x-none" sz="2400" spc="-1" dirty="0">
              <a:solidFill>
                <a:srgbClr val="000000"/>
              </a:solidFill>
              <a:uFill>
                <a:solidFill>
                  <a:srgbClr val="FFFFFF"/>
                </a:solidFill>
              </a:uFill>
            </a:endParaRPr>
          </a:p>
          <a:p>
            <a:pPr marL="285840" indent="-285120">
              <a:buClr>
                <a:srgbClr val="83992A"/>
              </a:buClr>
              <a:buSzPct val="115000"/>
            </a:pPr>
            <a:r>
              <a:rPr lang="x-none" spc="-1" dirty="0">
                <a:solidFill>
                  <a:srgbClr val="262626"/>
                </a:solidFill>
                <a:uFill>
                  <a:solidFill>
                    <a:srgbClr val="FFFFFF"/>
                  </a:solidFill>
                </a:uFill>
              </a:rPr>
              <a:t>Kada se u browser ukuca http://sr.wikipedia.org/ računar će uz pomoć DNS servera to ime pretvoriti u  208.80.152.2, što je IP adresa računara gde se nalazi Internet sajt.</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ea typeface="ＭＳ Ｐゴシック"/>
              </a:rPr>
              <a:t/>
            </a:r>
            <a:br>
              <a:rPr lang="sr-Latn-CS" b="1" spc="-1" dirty="0" smtClean="0">
                <a:solidFill>
                  <a:srgbClr val="262626"/>
                </a:solidFill>
                <a:uFill>
                  <a:solidFill>
                    <a:srgbClr val="FFFFFF"/>
                  </a:solidFill>
                </a:uFill>
                <a:latin typeface="Garamond"/>
                <a:ea typeface="ＭＳ Ｐゴシック"/>
              </a:rPr>
            </a:br>
            <a:r>
              <a:rPr lang="x-none" b="1" spc="-1" dirty="0" smtClean="0">
                <a:solidFill>
                  <a:srgbClr val="262626"/>
                </a:solidFill>
                <a:uFill>
                  <a:solidFill>
                    <a:srgbClr val="FFFFFF"/>
                  </a:solidFill>
                </a:uFill>
                <a:latin typeface="+mn-lt"/>
                <a:ea typeface="ＭＳ Ｐゴシック"/>
              </a:rPr>
              <a:t>DNS </a:t>
            </a:r>
            <a:r>
              <a:rPr lang="x-none" b="1" spc="-1" dirty="0">
                <a:solidFill>
                  <a:srgbClr val="262626"/>
                </a:solidFill>
                <a:uFill>
                  <a:solidFill>
                    <a:srgbClr val="FFFFFF"/>
                  </a:solidFill>
                </a:uFill>
                <a:latin typeface="+mn-lt"/>
                <a:ea typeface="ＭＳ Ｐゴシック"/>
              </a:rPr>
              <a:t>(</a:t>
            </a:r>
            <a:r>
              <a:rPr lang="x-none" b="1" i="1" spc="-1" dirty="0">
                <a:solidFill>
                  <a:srgbClr val="262626"/>
                </a:solidFill>
                <a:uFill>
                  <a:solidFill>
                    <a:srgbClr val="FFFFFF"/>
                  </a:solidFill>
                </a:uFill>
                <a:latin typeface="+mn-lt"/>
                <a:ea typeface="ＭＳ Ｐゴシック"/>
              </a:rPr>
              <a:t>Domain Name System</a:t>
            </a:r>
            <a:r>
              <a:rPr lang="x-none" b="1" spc="-1" dirty="0">
                <a:solidFill>
                  <a:srgbClr val="262626"/>
                </a:solidFill>
                <a:uFill>
                  <a:solidFill>
                    <a:srgbClr val="FFFFFF"/>
                  </a:solidFill>
                </a:uFill>
                <a:latin typeface="+mn-lt"/>
                <a:ea typeface="ＭＳ Ｐゴシック"/>
              </a:rPr>
              <a:t>)</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Tree>
    <p:extLst>
      <p:ext uri="{BB962C8B-B14F-4D97-AF65-F5344CB8AC3E}">
        <p14:creationId xmlns="" xmlns:p14="http://schemas.microsoft.com/office/powerpoint/2010/main" val="55012007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ea typeface="ＭＳ Ｐゴシック"/>
              </a:rPr>
              <a:t/>
            </a:r>
            <a:br>
              <a:rPr lang="sr-Latn-CS" b="1" spc="-1" dirty="0" smtClean="0">
                <a:solidFill>
                  <a:srgbClr val="262626"/>
                </a:solidFill>
                <a:uFill>
                  <a:solidFill>
                    <a:srgbClr val="FFFFFF"/>
                  </a:solidFill>
                </a:uFill>
                <a:latin typeface="Garamond"/>
                <a:ea typeface="ＭＳ Ｐゴシック"/>
              </a:rPr>
            </a:br>
            <a:r>
              <a:rPr lang="x-none" b="1" spc="-1" dirty="0" smtClean="0">
                <a:solidFill>
                  <a:srgbClr val="262626"/>
                </a:solidFill>
                <a:uFill>
                  <a:solidFill>
                    <a:srgbClr val="FFFFFF"/>
                  </a:solidFill>
                </a:uFill>
                <a:latin typeface="+mn-lt"/>
                <a:ea typeface="ＭＳ Ｐゴシック"/>
              </a:rPr>
              <a:t>DNS </a:t>
            </a:r>
            <a:r>
              <a:rPr lang="x-none" b="1" spc="-1" dirty="0">
                <a:solidFill>
                  <a:srgbClr val="262626"/>
                </a:solidFill>
                <a:uFill>
                  <a:solidFill>
                    <a:srgbClr val="FFFFFF"/>
                  </a:solidFill>
                </a:uFill>
                <a:latin typeface="+mn-lt"/>
                <a:ea typeface="ＭＳ Ｐゴシック"/>
              </a:rPr>
              <a:t>(</a:t>
            </a:r>
            <a:r>
              <a:rPr lang="x-none" b="1" i="1" spc="-1" dirty="0">
                <a:solidFill>
                  <a:srgbClr val="262626"/>
                </a:solidFill>
                <a:uFill>
                  <a:solidFill>
                    <a:srgbClr val="FFFFFF"/>
                  </a:solidFill>
                </a:uFill>
                <a:latin typeface="+mn-lt"/>
                <a:ea typeface="ＭＳ Ｐゴシック"/>
              </a:rPr>
              <a:t>Domain Name System</a:t>
            </a:r>
            <a:r>
              <a:rPr lang="x-none" b="1" spc="-1" dirty="0">
                <a:solidFill>
                  <a:srgbClr val="262626"/>
                </a:solidFill>
                <a:uFill>
                  <a:solidFill>
                    <a:srgbClr val="FFFFFF"/>
                  </a:solidFill>
                </a:uFill>
                <a:latin typeface="+mn-lt"/>
                <a:ea typeface="ＭＳ Ｐゴシック"/>
              </a:rPr>
              <a:t>)</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pic>
        <p:nvPicPr>
          <p:cNvPr id="5" name="Picture 3"/>
          <p:cNvPicPr>
            <a:picLocks noGrp="1"/>
          </p:cNvPicPr>
          <p:nvPr>
            <p:ph idx="1"/>
          </p:nvPr>
        </p:nvPicPr>
        <p:blipFill>
          <a:blip r:embed="rId3"/>
          <a:srcRect l="-20400" r="-20400"/>
          <a:stretch/>
        </p:blipFill>
        <p:spPr>
          <a:prstGeom prst="rect">
            <a:avLst/>
          </a:prstGeom>
          <a:ln>
            <a:noFill/>
          </a:ln>
        </p:spPr>
      </p:pic>
    </p:spTree>
    <p:extLst>
      <p:ext uri="{BB962C8B-B14F-4D97-AF65-F5344CB8AC3E}">
        <p14:creationId xmlns="" xmlns:p14="http://schemas.microsoft.com/office/powerpoint/2010/main" val="246347703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285840" indent="-285120" algn="just">
              <a:buClr>
                <a:srgbClr val="83992A"/>
              </a:buClr>
              <a:buSzPct val="115000"/>
            </a:pPr>
            <a:r>
              <a:rPr lang="x-none" b="1" spc="-1" dirty="0">
                <a:solidFill>
                  <a:srgbClr val="262626"/>
                </a:solidFill>
                <a:uFill>
                  <a:solidFill>
                    <a:srgbClr val="FFFFFF"/>
                  </a:solidFill>
                </a:uFill>
              </a:rPr>
              <a:t>Web</a:t>
            </a:r>
            <a:r>
              <a:rPr lang="x-none" spc="-1" dirty="0">
                <a:solidFill>
                  <a:srgbClr val="262626"/>
                </a:solidFill>
                <a:uFill>
                  <a:solidFill>
                    <a:srgbClr val="FFFFFF"/>
                  </a:solidFill>
                </a:uFill>
              </a:rPr>
              <a:t> je dinamička enciklopedija na Internetu, koja sadrži informacije o svemu što poželite. Te informacije se prenose preko protokola koji se zove HTTP.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rPr>
              <a:t> </a:t>
            </a:r>
            <a:r>
              <a:rPr lang="x-none" b="1" spc="-1" dirty="0">
                <a:solidFill>
                  <a:srgbClr val="262626"/>
                </a:solidFill>
                <a:uFill>
                  <a:solidFill>
                    <a:srgbClr val="FFFFFF"/>
                  </a:solidFill>
                </a:uFill>
              </a:rPr>
              <a:t>Web stranica</a:t>
            </a:r>
            <a:r>
              <a:rPr lang="x-none" spc="-1" dirty="0">
                <a:solidFill>
                  <a:srgbClr val="262626"/>
                </a:solidFill>
                <a:uFill>
                  <a:solidFill>
                    <a:srgbClr val="FFFFFF"/>
                  </a:solidFill>
                </a:uFill>
              </a:rPr>
              <a:t> je zapravo tekst kodiran HTML jezikom, koji sadrži linkove, a može sadržavati i slike te audio i video zapise.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b="1" spc="-1" dirty="0">
                <a:solidFill>
                  <a:srgbClr val="262626"/>
                </a:solidFill>
                <a:uFill>
                  <a:solidFill>
                    <a:srgbClr val="FFFFFF"/>
                  </a:solidFill>
                </a:uFill>
              </a:rPr>
              <a:t>Web sajt</a:t>
            </a:r>
            <a:r>
              <a:rPr lang="x-none" spc="-1" dirty="0">
                <a:solidFill>
                  <a:srgbClr val="262626"/>
                </a:solidFill>
                <a:uFill>
                  <a:solidFill>
                    <a:srgbClr val="FFFFFF"/>
                  </a:solidFill>
                </a:uFill>
              </a:rPr>
              <a:t> je skup smisleno povezanih Web stranica koje se nalaze na nekom Web serveru. Pregledanje ovih stranica se vrši putem posebnih programa .</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rPr>
              <a:t/>
            </a:r>
            <a:br>
              <a:rPr lang="sr-Latn-CS" b="1" spc="-1" dirty="0" smtClean="0">
                <a:solidFill>
                  <a:srgbClr val="262626"/>
                </a:solidFill>
                <a:uFill>
                  <a:solidFill>
                    <a:srgbClr val="FFFFFF"/>
                  </a:solidFill>
                </a:uFill>
                <a:latin typeface="Garamond"/>
              </a:rPr>
            </a:br>
            <a:r>
              <a:rPr lang="x-none" b="1" spc="-1" dirty="0" smtClean="0">
                <a:solidFill>
                  <a:srgbClr val="262626"/>
                </a:solidFill>
                <a:uFill>
                  <a:solidFill>
                    <a:srgbClr val="FFFFFF"/>
                  </a:solidFill>
                </a:uFill>
                <a:latin typeface="+mn-lt"/>
              </a:rPr>
              <a:t>World </a:t>
            </a:r>
            <a:r>
              <a:rPr lang="x-none" b="1" spc="-1" dirty="0">
                <a:solidFill>
                  <a:srgbClr val="262626"/>
                </a:solidFill>
                <a:uFill>
                  <a:solidFill>
                    <a:srgbClr val="FFFFFF"/>
                  </a:solidFill>
                </a:uFill>
                <a:latin typeface="+mn-lt"/>
              </a:rPr>
              <a:t>Wide Web </a:t>
            </a:r>
            <a:r>
              <a:rPr lang="x-none" spc="-1" dirty="0">
                <a:solidFill>
                  <a:srgbClr val="262626"/>
                </a:solidFill>
                <a:uFill>
                  <a:solidFill>
                    <a:srgbClr val="FFFFFF"/>
                  </a:solidFill>
                </a:uFill>
                <a:latin typeface="+mn-lt"/>
              </a:rPr>
              <a:t>– </a:t>
            </a:r>
            <a:r>
              <a:rPr lang="x-none" b="1" spc="-1" dirty="0">
                <a:solidFill>
                  <a:srgbClr val="262626"/>
                </a:solidFill>
                <a:uFill>
                  <a:solidFill>
                    <a:srgbClr val="FFFFFF"/>
                  </a:solidFill>
                </a:uFill>
                <a:latin typeface="+mn-lt"/>
              </a:rPr>
              <a:t>WWW</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Tree>
    <p:extLst>
      <p:ext uri="{BB962C8B-B14F-4D97-AF65-F5344CB8AC3E}">
        <p14:creationId xmlns="" xmlns:p14="http://schemas.microsoft.com/office/powerpoint/2010/main" val="37158718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743040" indent="-285120" algn="just">
              <a:lnSpc>
                <a:spcPct val="100000"/>
              </a:lnSpc>
            </a:pPr>
            <a:r>
              <a:rPr lang="x-none" b="1" spc="-1" dirty="0">
                <a:solidFill>
                  <a:srgbClr val="262626"/>
                </a:solidFill>
                <a:uFill>
                  <a:solidFill>
                    <a:srgbClr val="FFFFFF"/>
                  </a:solidFill>
                </a:uFill>
              </a:rPr>
              <a:t>World Wide Web</a:t>
            </a:r>
            <a:r>
              <a:rPr lang="x-none" spc="-1" dirty="0">
                <a:solidFill>
                  <a:srgbClr val="262626"/>
                </a:solidFill>
                <a:uFill>
                  <a:solidFill>
                    <a:srgbClr val="FFFFFF"/>
                  </a:solidFill>
                </a:uFill>
              </a:rPr>
              <a:t> sastoji se od datoteka koje se nazivaju stranice ili </a:t>
            </a:r>
            <a:r>
              <a:rPr lang="x-none" b="1" spc="-1" dirty="0">
                <a:solidFill>
                  <a:srgbClr val="262626"/>
                </a:solidFill>
                <a:uFill>
                  <a:solidFill>
                    <a:srgbClr val="FFFFFF"/>
                  </a:solidFill>
                </a:uFill>
              </a:rPr>
              <a:t>Web stranice</a:t>
            </a:r>
            <a:r>
              <a:rPr lang="x-none" spc="-1" dirty="0">
                <a:solidFill>
                  <a:srgbClr val="262626"/>
                </a:solidFill>
                <a:uFill>
                  <a:solidFill>
                    <a:srgbClr val="FFFFFF"/>
                  </a:solidFill>
                </a:uFill>
              </a:rPr>
              <a:t>, a one sadrže podatke i veze do izvora na Internet</a:t>
            </a:r>
            <a:endParaRPr lang="x-none" sz="2400" spc="-1" dirty="0">
              <a:solidFill>
                <a:srgbClr val="000000"/>
              </a:solidFill>
              <a:uFill>
                <a:solidFill>
                  <a:srgbClr val="FFFFFF"/>
                </a:solidFill>
              </a:uFill>
            </a:endParaRPr>
          </a:p>
          <a:p>
            <a:pPr marL="743040" indent="-285120">
              <a:lnSpc>
                <a:spcPct val="100000"/>
              </a:lnSpc>
            </a:pPr>
            <a:endParaRPr lang="x-none" sz="2400" spc="-1" dirty="0">
              <a:solidFill>
                <a:srgbClr val="000000"/>
              </a:solidFill>
              <a:uFill>
                <a:solidFill>
                  <a:srgbClr val="FFFFFF"/>
                </a:solidFill>
              </a:uFill>
            </a:endParaRPr>
          </a:p>
          <a:p>
            <a:pPr marL="743040" indent="-285120">
              <a:lnSpc>
                <a:spcPct val="100000"/>
              </a:lnSpc>
            </a:pPr>
            <a:r>
              <a:rPr lang="x-none" b="1" spc="-1" dirty="0">
                <a:solidFill>
                  <a:srgbClr val="262626"/>
                </a:solidFill>
                <a:uFill>
                  <a:solidFill>
                    <a:srgbClr val="FFFFFF"/>
                  </a:solidFill>
                </a:uFill>
              </a:rPr>
              <a:t>Web stranicama možete pristupiti na nekoliko načina:</a:t>
            </a:r>
            <a:r>
              <a:rPr lang="x-none" spc="-1" dirty="0">
                <a:solidFill>
                  <a:srgbClr val="262626"/>
                </a:solidFill>
                <a:uFill>
                  <a:solidFill>
                    <a:srgbClr val="FFFFFF"/>
                  </a:solidFill>
                </a:uFill>
              </a:rPr>
              <a:t> </a:t>
            </a:r>
            <a:endParaRPr lang="x-none" sz="2400" spc="-1" dirty="0">
              <a:solidFill>
                <a:srgbClr val="000000"/>
              </a:solidFill>
              <a:uFill>
                <a:solidFill>
                  <a:srgbClr val="FFFFFF"/>
                </a:solidFill>
              </a:uFill>
            </a:endParaRPr>
          </a:p>
          <a:p>
            <a:pPr marL="743040" indent="-285120">
              <a:lnSpc>
                <a:spcPct val="100000"/>
              </a:lnSpc>
            </a:pPr>
            <a:endParaRPr lang="x-none" sz="2400" spc="-1" dirty="0">
              <a:solidFill>
                <a:srgbClr val="000000"/>
              </a:solidFill>
              <a:uFill>
                <a:solidFill>
                  <a:srgbClr val="FFFFFF"/>
                </a:solidFill>
              </a:uFill>
            </a:endParaRPr>
          </a:p>
          <a:p>
            <a:pPr marL="972270" indent="-514350">
              <a:lnSpc>
                <a:spcPct val="100000"/>
              </a:lnSpc>
              <a:buAutoNum type="arabicPeriod"/>
            </a:pPr>
            <a:r>
              <a:rPr lang="x-none" spc="-1" dirty="0" smtClean="0">
                <a:solidFill>
                  <a:srgbClr val="262626"/>
                </a:solidFill>
                <a:uFill>
                  <a:solidFill>
                    <a:srgbClr val="FFFFFF"/>
                  </a:solidFill>
                </a:uFill>
              </a:rPr>
              <a:t>Unošenjem </a:t>
            </a:r>
            <a:r>
              <a:rPr lang="x-none" spc="-1" dirty="0">
                <a:solidFill>
                  <a:srgbClr val="262626"/>
                </a:solidFill>
                <a:uFill>
                  <a:solidFill>
                    <a:srgbClr val="FFFFFF"/>
                  </a:solidFill>
                </a:uFill>
              </a:rPr>
              <a:t>Internet </a:t>
            </a:r>
            <a:r>
              <a:rPr lang="x-none" b="1" spc="-1" dirty="0">
                <a:solidFill>
                  <a:srgbClr val="262626"/>
                </a:solidFill>
                <a:uFill>
                  <a:solidFill>
                    <a:srgbClr val="FFFFFF"/>
                  </a:solidFill>
                </a:uFill>
              </a:rPr>
              <a:t>adrese</a:t>
            </a:r>
            <a:r>
              <a:rPr lang="x-none" spc="-1" dirty="0">
                <a:solidFill>
                  <a:srgbClr val="262626"/>
                </a:solidFill>
                <a:uFill>
                  <a:solidFill>
                    <a:srgbClr val="FFFFFF"/>
                  </a:solidFill>
                </a:uFill>
              </a:rPr>
              <a:t> (direktno stižete na stranicu). </a:t>
            </a:r>
            <a:endParaRPr lang="x-none" sz="2400" spc="-1" dirty="0">
              <a:solidFill>
                <a:srgbClr val="000000"/>
              </a:solidFill>
              <a:uFill>
                <a:solidFill>
                  <a:srgbClr val="FFFFFF"/>
                </a:solidFill>
              </a:uFill>
            </a:endParaRPr>
          </a:p>
          <a:p>
            <a:pPr marL="720" indent="0">
              <a:lnSpc>
                <a:spcPct val="100000"/>
              </a:lnSpc>
              <a:buNone/>
            </a:pPr>
            <a:r>
              <a:rPr lang="sr-Latn-CS" spc="-1" dirty="0" smtClean="0">
                <a:solidFill>
                  <a:srgbClr val="262626"/>
                </a:solidFill>
                <a:uFill>
                  <a:solidFill>
                    <a:srgbClr val="FFFFFF"/>
                  </a:solidFill>
                </a:uFill>
              </a:rPr>
              <a:t>       </a:t>
            </a:r>
            <a:r>
              <a:rPr lang="x-none" spc="-1" dirty="0" smtClean="0">
                <a:solidFill>
                  <a:srgbClr val="262626"/>
                </a:solidFill>
                <a:uFill>
                  <a:solidFill>
                    <a:srgbClr val="FFFFFF"/>
                  </a:solidFill>
                </a:uFill>
              </a:rPr>
              <a:t> </a:t>
            </a:r>
            <a:r>
              <a:rPr lang="x-none" spc="-1" dirty="0">
                <a:solidFill>
                  <a:srgbClr val="262626"/>
                </a:solidFill>
                <a:uFill>
                  <a:solidFill>
                    <a:srgbClr val="FFFFFF"/>
                  </a:solidFill>
                </a:uFill>
              </a:rPr>
              <a:t>2.   Kretanjem po stranicama uz pomoć </a:t>
            </a:r>
            <a:r>
              <a:rPr lang="x-none" b="1" spc="-1" dirty="0">
                <a:solidFill>
                  <a:srgbClr val="262626"/>
                </a:solidFill>
                <a:uFill>
                  <a:solidFill>
                    <a:srgbClr val="FFFFFF"/>
                  </a:solidFill>
                </a:uFill>
              </a:rPr>
              <a:t>veza</a:t>
            </a:r>
            <a:r>
              <a:rPr lang="x-none" spc="-1" dirty="0">
                <a:solidFill>
                  <a:srgbClr val="262626"/>
                </a:solidFill>
                <a:uFill>
                  <a:solidFill>
                    <a:srgbClr val="FFFFFF"/>
                  </a:solidFill>
                </a:uFill>
              </a:rPr>
              <a:t> (pomerate se sa jedne na drugu stranicu). </a:t>
            </a:r>
            <a:endParaRPr lang="sr-Latn-CS" sz="2400" spc="-1" dirty="0" smtClean="0">
              <a:solidFill>
                <a:srgbClr val="000000"/>
              </a:solidFill>
              <a:uFill>
                <a:solidFill>
                  <a:srgbClr val="FFFFFF"/>
                </a:solidFill>
              </a:uFill>
            </a:endParaRPr>
          </a:p>
          <a:p>
            <a:pPr marL="720" indent="0">
              <a:lnSpc>
                <a:spcPct val="100000"/>
              </a:lnSpc>
              <a:buNone/>
            </a:pPr>
            <a:r>
              <a:rPr lang="sr-Latn-CS" sz="2400" spc="-1" dirty="0">
                <a:solidFill>
                  <a:srgbClr val="000000"/>
                </a:solidFill>
                <a:uFill>
                  <a:solidFill>
                    <a:srgbClr val="FFFFFF"/>
                  </a:solidFill>
                </a:uFill>
              </a:rPr>
              <a:t> </a:t>
            </a:r>
            <a:r>
              <a:rPr lang="sr-Latn-CS" sz="2400" spc="-1" dirty="0" smtClean="0">
                <a:solidFill>
                  <a:srgbClr val="000000"/>
                </a:solidFill>
                <a:uFill>
                  <a:solidFill>
                    <a:srgbClr val="FFFFFF"/>
                  </a:solidFill>
                </a:uFill>
              </a:rPr>
              <a:t>          </a:t>
            </a:r>
            <a:r>
              <a:rPr lang="x-none" spc="-1" dirty="0" smtClean="0">
                <a:solidFill>
                  <a:srgbClr val="262626"/>
                </a:solidFill>
                <a:uFill>
                  <a:solidFill>
                    <a:srgbClr val="FFFFFF"/>
                  </a:solidFill>
                </a:uFill>
              </a:rPr>
              <a:t>3</a:t>
            </a:r>
            <a:r>
              <a:rPr lang="x-none" spc="-1" dirty="0">
                <a:solidFill>
                  <a:srgbClr val="262626"/>
                </a:solidFill>
                <a:uFill>
                  <a:solidFill>
                    <a:srgbClr val="FFFFFF"/>
                  </a:solidFill>
                </a:uFill>
              </a:rPr>
              <a:t>.   Kretanjem po </a:t>
            </a:r>
            <a:r>
              <a:rPr lang="x-none" b="1" spc="-1" dirty="0">
                <a:solidFill>
                  <a:srgbClr val="262626"/>
                </a:solidFill>
                <a:uFill>
                  <a:solidFill>
                    <a:srgbClr val="FFFFFF"/>
                  </a:solidFill>
                </a:uFill>
              </a:rPr>
              <a:t>direktorijumu teme</a:t>
            </a:r>
            <a:r>
              <a:rPr lang="x-none" spc="-1" dirty="0">
                <a:solidFill>
                  <a:srgbClr val="262626"/>
                </a:solidFill>
                <a:uFill>
                  <a:solidFill>
                    <a:srgbClr val="FFFFFF"/>
                  </a:solidFill>
                </a:uFill>
              </a:rPr>
              <a:t> koji je povezan sa organizovanom kolekcijom Web stranica. </a:t>
            </a:r>
            <a:endParaRPr lang="x-none" sz="2400" spc="-1" dirty="0">
              <a:solidFill>
                <a:srgbClr val="000000"/>
              </a:solidFill>
              <a:uFill>
                <a:solidFill>
                  <a:srgbClr val="FFFFFF"/>
                </a:solidFill>
              </a:uFill>
            </a:endParaRPr>
          </a:p>
          <a:p>
            <a:pPr marL="720" indent="0">
              <a:lnSpc>
                <a:spcPct val="100000"/>
              </a:lnSpc>
              <a:buNone/>
            </a:pPr>
            <a:r>
              <a:rPr lang="sr-Latn-CS" spc="-1" dirty="0" smtClean="0">
                <a:solidFill>
                  <a:srgbClr val="262626"/>
                </a:solidFill>
                <a:uFill>
                  <a:solidFill>
                    <a:srgbClr val="FFFFFF"/>
                  </a:solidFill>
                </a:uFill>
              </a:rPr>
              <a:t>        </a:t>
            </a:r>
            <a:r>
              <a:rPr lang="x-none" spc="-1" dirty="0" smtClean="0">
                <a:solidFill>
                  <a:srgbClr val="262626"/>
                </a:solidFill>
                <a:uFill>
                  <a:solidFill>
                    <a:srgbClr val="FFFFFF"/>
                  </a:solidFill>
                </a:uFill>
              </a:rPr>
              <a:t>4</a:t>
            </a:r>
            <a:r>
              <a:rPr lang="x-none" spc="-1" dirty="0">
                <a:solidFill>
                  <a:srgbClr val="262626"/>
                </a:solidFill>
                <a:uFill>
                  <a:solidFill>
                    <a:srgbClr val="FFFFFF"/>
                  </a:solidFill>
                </a:uFill>
              </a:rPr>
              <a:t>.   Pomoću </a:t>
            </a:r>
            <a:r>
              <a:rPr lang="x-none" b="1" spc="-1" dirty="0">
                <a:solidFill>
                  <a:srgbClr val="262626"/>
                </a:solidFill>
                <a:uFill>
                  <a:solidFill>
                    <a:srgbClr val="FFFFFF"/>
                  </a:solidFill>
                </a:uFill>
              </a:rPr>
              <a:t>pretraživača</a:t>
            </a:r>
            <a:r>
              <a:rPr lang="x-none" spc="-1" dirty="0">
                <a:solidFill>
                  <a:srgbClr val="262626"/>
                </a:solidFill>
                <a:uFill>
                  <a:solidFill>
                    <a:srgbClr val="FFFFFF"/>
                  </a:solidFill>
                </a:uFill>
              </a:rPr>
              <a:t> (ako unesete ključnu reč). </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rPr>
              <a:t/>
            </a:r>
            <a:br>
              <a:rPr lang="sr-Latn-CS" b="1" spc="-1" dirty="0" smtClean="0">
                <a:solidFill>
                  <a:srgbClr val="262626"/>
                </a:solidFill>
                <a:uFill>
                  <a:solidFill>
                    <a:srgbClr val="FFFFFF"/>
                  </a:solidFill>
                </a:uFill>
                <a:latin typeface="Garamond"/>
              </a:rPr>
            </a:br>
            <a:r>
              <a:rPr lang="x-none" b="1" spc="-1" dirty="0" smtClean="0">
                <a:solidFill>
                  <a:srgbClr val="262626"/>
                </a:solidFill>
                <a:uFill>
                  <a:solidFill>
                    <a:srgbClr val="FFFFFF"/>
                  </a:solidFill>
                </a:uFill>
                <a:latin typeface="+mn-lt"/>
              </a:rPr>
              <a:t>Kretanje </a:t>
            </a:r>
            <a:r>
              <a:rPr lang="x-none" b="1" spc="-1" dirty="0">
                <a:solidFill>
                  <a:srgbClr val="262626"/>
                </a:solidFill>
                <a:uFill>
                  <a:solidFill>
                    <a:srgbClr val="FFFFFF"/>
                  </a:solidFill>
                </a:uFill>
                <a:latin typeface="+mn-lt"/>
              </a:rPr>
              <a:t>u okviru WWW</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Tree>
    <p:extLst>
      <p:ext uri="{BB962C8B-B14F-4D97-AF65-F5344CB8AC3E}">
        <p14:creationId xmlns="" xmlns:p14="http://schemas.microsoft.com/office/powerpoint/2010/main" val="3710638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Računar </a:t>
            </a:r>
            <a:r>
              <a:rPr lang="mr-IN" b="1" u="sng" spc="-1" dirty="0" smtClean="0">
                <a:solidFill>
                  <a:srgbClr val="000000"/>
                </a:solidFill>
                <a:uFill>
                  <a:solidFill>
                    <a:srgbClr val="FFFFFF"/>
                  </a:solidFill>
                </a:uFill>
                <a:latin typeface="+mn-lt"/>
                <a:ea typeface="DejaVu Sans"/>
              </a:rPr>
              <a:t>–</a:t>
            </a:r>
            <a:r>
              <a:rPr lang="x-none" b="1" u="sng" spc="-1" dirty="0" smtClean="0">
                <a:solidFill>
                  <a:srgbClr val="000000"/>
                </a:solidFill>
                <a:uFill>
                  <a:solidFill>
                    <a:srgbClr val="FFFFFF"/>
                  </a:solidFill>
                </a:uFill>
                <a:latin typeface="+mn-lt"/>
                <a:ea typeface="DejaVu Sans"/>
              </a:rPr>
              <a:t> osnovna konfiguracija</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pic>
        <p:nvPicPr>
          <p:cNvPr id="4" name="Picture 2"/>
          <p:cNvPicPr>
            <a:picLocks noGrp="1"/>
          </p:cNvPicPr>
          <p:nvPr>
            <p:ph idx="1"/>
          </p:nvPr>
        </p:nvPicPr>
        <p:blipFill>
          <a:blip r:embed="rId3"/>
          <a:srcRect l="-44942" r="-44942"/>
          <a:stretch/>
        </p:blipFill>
        <p:spPr>
          <a:prstGeom prst="rect">
            <a:avLst/>
          </a:prstGeom>
          <a:ln>
            <a:noFill/>
          </a:ln>
        </p:spPr>
      </p:pic>
    </p:spTree>
    <p:extLst>
      <p:ext uri="{BB962C8B-B14F-4D97-AF65-F5344CB8AC3E}">
        <p14:creationId xmlns="" xmlns:p14="http://schemas.microsoft.com/office/powerpoint/2010/main" val="28896324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sr-Latn-CS" sz="2800" b="1" spc="-1" dirty="0" smtClean="0">
                <a:solidFill>
                  <a:srgbClr val="000000"/>
                </a:solidFill>
                <a:uFill>
                  <a:solidFill>
                    <a:srgbClr val="FFFFFF"/>
                  </a:solidFill>
                </a:uFill>
                <a:ea typeface="Arial"/>
              </a:rPr>
              <a:t/>
            </a:r>
            <a:br>
              <a:rPr lang="sr-Latn-CS" sz="2800" b="1" spc="-1" dirty="0" smtClean="0">
                <a:solidFill>
                  <a:srgbClr val="000000"/>
                </a:solidFill>
                <a:uFill>
                  <a:solidFill>
                    <a:srgbClr val="FFFFFF"/>
                  </a:solidFill>
                </a:uFill>
                <a:ea typeface="Arial"/>
              </a:rPr>
            </a:br>
            <a:r>
              <a:rPr lang="x-none" sz="2800" b="1" spc="-1" dirty="0" smtClean="0">
                <a:solidFill>
                  <a:srgbClr val="000000"/>
                </a:solidFill>
                <a:uFill>
                  <a:solidFill>
                    <a:srgbClr val="FFFFFF"/>
                  </a:solidFill>
                </a:uFill>
                <a:ea typeface="Arial"/>
              </a:rPr>
              <a:t>Pretraživanje </a:t>
            </a:r>
            <a:r>
              <a:rPr lang="x-none" sz="2800" b="1" spc="-1" dirty="0">
                <a:solidFill>
                  <a:srgbClr val="000000"/>
                </a:solidFill>
                <a:uFill>
                  <a:solidFill>
                    <a:srgbClr val="FFFFFF"/>
                  </a:solidFill>
                </a:uFill>
                <a:ea typeface="Arial"/>
              </a:rPr>
              <a:t>u okviru WWW (Search Engines): </a:t>
            </a:r>
            <a:r>
              <a:rPr lang="x-none" sz="2800" spc="-1" dirty="0">
                <a:solidFill>
                  <a:srgbClr val="000000"/>
                </a:solidFill>
                <a:uFill>
                  <a:solidFill>
                    <a:srgbClr val="FFFFFF"/>
                  </a:solidFill>
                </a:uFill>
                <a:latin typeface="Arial"/>
              </a:rPr>
              <a:t/>
            </a:r>
            <a:br>
              <a:rPr lang="x-none" sz="2800" spc="-1" dirty="0">
                <a:solidFill>
                  <a:srgbClr val="000000"/>
                </a:solidFill>
                <a:uFill>
                  <a:solidFill>
                    <a:srgbClr val="FFFFFF"/>
                  </a:solidFill>
                </a:uFill>
                <a:latin typeface="Arial"/>
              </a:rPr>
            </a:br>
            <a:endParaRPr lang="en-US" sz="2800" dirty="0"/>
          </a:p>
        </p:txBody>
      </p:sp>
      <p:pic>
        <p:nvPicPr>
          <p:cNvPr id="5" name="Picture 1"/>
          <p:cNvPicPr>
            <a:picLocks noGrp="1"/>
          </p:cNvPicPr>
          <p:nvPr>
            <p:ph idx="1"/>
          </p:nvPr>
        </p:nvPicPr>
        <p:blipFill>
          <a:blip r:embed="rId3"/>
          <a:srcRect l="-29935" r="-29935"/>
          <a:stretch/>
        </p:blipFill>
        <p:spPr>
          <a:prstGeom prst="rect">
            <a:avLst/>
          </a:prstGeom>
          <a:ln>
            <a:noFill/>
          </a:ln>
        </p:spPr>
      </p:pic>
    </p:spTree>
    <p:extLst>
      <p:ext uri="{BB962C8B-B14F-4D97-AF65-F5344CB8AC3E}">
        <p14:creationId xmlns="" xmlns:p14="http://schemas.microsoft.com/office/powerpoint/2010/main" val="5404543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00151"/>
            <a:ext cx="6779104" cy="3394472"/>
          </a:xfrm>
        </p:spPr>
        <p:txBody>
          <a:bodyPr>
            <a:normAutofit fontScale="47500" lnSpcReduction="20000"/>
          </a:bodyPr>
          <a:lstStyle/>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r>
              <a:rPr lang="x-none" b="1" i="1" spc="-1" dirty="0">
                <a:solidFill>
                  <a:srgbClr val="000000"/>
                </a:solidFill>
                <a:uFill>
                  <a:solidFill>
                    <a:srgbClr val="FFFFFF"/>
                  </a:solidFill>
                </a:uFill>
                <a:ea typeface="Arial"/>
              </a:rPr>
              <a:t>Mozilla</a:t>
            </a:r>
            <a:r>
              <a:rPr lang="x-none" spc="-1" dirty="0">
                <a:solidFill>
                  <a:srgbClr val="000000"/>
                </a:solidFill>
                <a:uFill>
                  <a:solidFill>
                    <a:srgbClr val="FFFFFF"/>
                  </a:solidFill>
                </a:uFill>
                <a:ea typeface="Arial"/>
              </a:rPr>
              <a:t> - imenom </a:t>
            </a:r>
            <a:r>
              <a:rPr lang="x-none" i="1" spc="-1" dirty="0">
                <a:solidFill>
                  <a:srgbClr val="000000"/>
                </a:solidFill>
                <a:uFill>
                  <a:solidFill>
                    <a:srgbClr val="FFFFFF"/>
                  </a:solidFill>
                </a:uFill>
                <a:ea typeface="Arial"/>
              </a:rPr>
              <a:t>Mozilla</a:t>
            </a:r>
            <a:r>
              <a:rPr lang="x-none" spc="-1" dirty="0">
                <a:solidFill>
                  <a:srgbClr val="000000"/>
                </a:solidFill>
                <a:uFill>
                  <a:solidFill>
                    <a:srgbClr val="FFFFFF"/>
                  </a:solidFill>
                </a:uFill>
                <a:ea typeface="Arial"/>
              </a:rPr>
              <a:t> danas nazivamo spoj F</a:t>
            </a:r>
            <a:r>
              <a:rPr lang="x-none" i="1" spc="-1" dirty="0">
                <a:solidFill>
                  <a:srgbClr val="000000"/>
                </a:solidFill>
                <a:uFill>
                  <a:solidFill>
                    <a:srgbClr val="FFFFFF"/>
                  </a:solidFill>
                </a:uFill>
                <a:ea typeface="Arial"/>
              </a:rPr>
              <a:t>irefox</a:t>
            </a:r>
            <a:r>
              <a:rPr lang="x-none" spc="-1" dirty="0">
                <a:solidFill>
                  <a:srgbClr val="000000"/>
                </a:solidFill>
                <a:uFill>
                  <a:solidFill>
                    <a:srgbClr val="FFFFFF"/>
                  </a:solidFill>
                </a:uFill>
                <a:ea typeface="Arial"/>
              </a:rPr>
              <a:t>-a i Thunderbird-a </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r>
              <a:rPr lang="x-none" b="1" i="1" spc="-1" dirty="0">
                <a:solidFill>
                  <a:srgbClr val="000000"/>
                </a:solidFill>
                <a:uFill>
                  <a:solidFill>
                    <a:srgbClr val="FFFFFF"/>
                  </a:solidFill>
                </a:uFill>
                <a:ea typeface="Arial"/>
              </a:rPr>
              <a:t>Opera</a:t>
            </a:r>
            <a:r>
              <a:rPr lang="x-none" b="1" spc="-1" dirty="0">
                <a:solidFill>
                  <a:srgbClr val="000000"/>
                </a:solidFill>
                <a:uFill>
                  <a:solidFill>
                    <a:srgbClr val="FFFFFF"/>
                  </a:solidFill>
                </a:uFill>
                <a:ea typeface="Arial"/>
              </a:rPr>
              <a:t>-</a:t>
            </a:r>
            <a:r>
              <a:rPr lang="x-none" spc="-1" dirty="0">
                <a:solidFill>
                  <a:srgbClr val="000000"/>
                </a:solidFill>
                <a:uFill>
                  <a:solidFill>
                    <a:srgbClr val="FFFFFF"/>
                  </a:solidFill>
                </a:uFill>
                <a:ea typeface="Arial"/>
              </a:rPr>
              <a:t> besplatan brauzer zatvorenog koda kompanije Opera </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r>
              <a:rPr lang="x-none" b="1" i="1" spc="-1" dirty="0">
                <a:solidFill>
                  <a:srgbClr val="000000"/>
                </a:solidFill>
                <a:uFill>
                  <a:solidFill>
                    <a:srgbClr val="FFFFFF"/>
                  </a:solidFill>
                </a:uFill>
                <a:ea typeface="Arial"/>
              </a:rPr>
              <a:t>InternetExplorer</a:t>
            </a:r>
            <a:r>
              <a:rPr lang="x-none" spc="-1" dirty="0">
                <a:solidFill>
                  <a:srgbClr val="000000"/>
                </a:solidFill>
                <a:uFill>
                  <a:solidFill>
                    <a:srgbClr val="FFFFFF"/>
                  </a:solidFill>
                </a:uFill>
                <a:ea typeface="Arial"/>
              </a:rPr>
              <a:t>- besplatan brauzer zatvorenog koda </a:t>
            </a:r>
            <a:r>
              <a:rPr lang="x-none" spc="-1" dirty="0" smtClean="0">
                <a:solidFill>
                  <a:srgbClr val="000000"/>
                </a:solidFill>
                <a:uFill>
                  <a:solidFill>
                    <a:srgbClr val="FFFFFF"/>
                  </a:solidFill>
                </a:uFill>
                <a:ea typeface="Arial"/>
              </a:rPr>
              <a:t>kompanije</a:t>
            </a:r>
            <a:r>
              <a:rPr lang="sr-Latn-CS" sz="2800" spc="-1" dirty="0" smtClean="0">
                <a:solidFill>
                  <a:srgbClr val="000000"/>
                </a:solidFill>
                <a:uFill>
                  <a:solidFill>
                    <a:srgbClr val="FFFFFF"/>
                  </a:solidFill>
                </a:uFill>
                <a:latin typeface="Arial"/>
              </a:rPr>
              <a:t> </a:t>
            </a:r>
            <a:r>
              <a:rPr lang="x-none" spc="-1" dirty="0" smtClean="0">
                <a:solidFill>
                  <a:srgbClr val="000000"/>
                </a:solidFill>
                <a:uFill>
                  <a:solidFill>
                    <a:srgbClr val="FFFFFF"/>
                  </a:solidFill>
                </a:uFill>
                <a:ea typeface="Arial"/>
              </a:rPr>
              <a:t>Microsoft</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r>
              <a:rPr lang="x-none" b="1" i="1" spc="-1" dirty="0">
                <a:solidFill>
                  <a:srgbClr val="000000"/>
                </a:solidFill>
                <a:uFill>
                  <a:solidFill>
                    <a:srgbClr val="FFFFFF"/>
                  </a:solidFill>
                </a:uFill>
                <a:ea typeface="Arial"/>
              </a:rPr>
              <a:t>Safari</a:t>
            </a:r>
            <a:r>
              <a:rPr lang="x-none" b="1" spc="-1" dirty="0">
                <a:solidFill>
                  <a:srgbClr val="000000"/>
                </a:solidFill>
                <a:uFill>
                  <a:solidFill>
                    <a:srgbClr val="FFFFFF"/>
                  </a:solidFill>
                </a:uFill>
                <a:ea typeface="Arial"/>
              </a:rPr>
              <a:t> </a:t>
            </a:r>
            <a:r>
              <a:rPr lang="x-none" spc="-1" dirty="0">
                <a:solidFill>
                  <a:srgbClr val="000000"/>
                </a:solidFill>
                <a:uFill>
                  <a:solidFill>
                    <a:srgbClr val="FFFFFF"/>
                  </a:solidFill>
                </a:uFill>
                <a:ea typeface="Arial"/>
              </a:rPr>
              <a:t>- Eplov besplatni brauzer </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r>
              <a:rPr lang="x-none" b="1" i="1" spc="-1" dirty="0">
                <a:solidFill>
                  <a:srgbClr val="000000"/>
                </a:solidFill>
                <a:uFill>
                  <a:solidFill>
                    <a:srgbClr val="FFFFFF"/>
                  </a:solidFill>
                </a:uFill>
                <a:ea typeface="Arial"/>
              </a:rPr>
              <a:t>Google Chrome</a:t>
            </a:r>
            <a:r>
              <a:rPr lang="x-none" b="1" spc="-1" dirty="0">
                <a:solidFill>
                  <a:srgbClr val="000000"/>
                </a:solidFill>
                <a:uFill>
                  <a:solidFill>
                    <a:srgbClr val="FFFFFF"/>
                  </a:solidFill>
                </a:uFill>
                <a:ea typeface="Arial"/>
              </a:rPr>
              <a:t> </a:t>
            </a:r>
            <a:r>
              <a:rPr lang="x-none" spc="-1" dirty="0">
                <a:solidFill>
                  <a:srgbClr val="000000"/>
                </a:solidFill>
                <a:uFill>
                  <a:solidFill>
                    <a:srgbClr val="FFFFFF"/>
                  </a:solidFill>
                </a:uFill>
                <a:ea typeface="Arial"/>
              </a:rPr>
              <a:t>- Guglov besplatni brauzer, projektovan sa idejom da</a:t>
            </a:r>
            <a:endParaRPr lang="x-none" sz="2800" spc="-1" dirty="0">
              <a:solidFill>
                <a:srgbClr val="000000"/>
              </a:solidFill>
              <a:uFill>
                <a:solidFill>
                  <a:srgbClr val="FFFFFF"/>
                </a:solidFill>
              </a:uFill>
              <a:latin typeface="Arial"/>
            </a:endParaRPr>
          </a:p>
          <a:p>
            <a:pPr algn="just">
              <a:lnSpc>
                <a:spcPct val="100000"/>
              </a:lnSpc>
            </a:pPr>
            <a:r>
              <a:rPr lang="x-none" spc="-1" dirty="0">
                <a:solidFill>
                  <a:srgbClr val="000000"/>
                </a:solidFill>
                <a:uFill>
                  <a:solidFill>
                    <a:srgbClr val="FFFFFF"/>
                  </a:solidFill>
                </a:uFill>
                <a:ea typeface="Arial"/>
              </a:rPr>
              <a:t> iskoristi sve mogućnosti Guglovih usluga i trenutno u javnoj beta </a:t>
            </a:r>
            <a:endParaRPr lang="x-none" sz="2800" spc="-1" dirty="0">
              <a:solidFill>
                <a:srgbClr val="000000"/>
              </a:solidFill>
              <a:uFill>
                <a:solidFill>
                  <a:srgbClr val="FFFFFF"/>
                </a:solidFill>
              </a:uFill>
              <a:latin typeface="Arial"/>
            </a:endParaRPr>
          </a:p>
          <a:p>
            <a:pPr algn="just">
              <a:lnSpc>
                <a:spcPct val="100000"/>
              </a:lnSpc>
            </a:pPr>
            <a:r>
              <a:rPr lang="x-none" spc="-1" dirty="0">
                <a:solidFill>
                  <a:srgbClr val="000000"/>
                </a:solidFill>
                <a:uFill>
                  <a:solidFill>
                    <a:srgbClr val="FFFFFF"/>
                  </a:solidFill>
                </a:uFill>
                <a:ea typeface="Arial"/>
              </a:rPr>
              <a:t>verziji samo za porodicu operativnog sistema Windows</a:t>
            </a:r>
            <a:endParaRPr lang="en-US" dirty="0"/>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Najpopularniji </a:t>
            </a:r>
            <a:r>
              <a:rPr lang="x-none" b="1" spc="-1" dirty="0">
                <a:solidFill>
                  <a:srgbClr val="262626"/>
                </a:solidFill>
                <a:uFill>
                  <a:solidFill>
                    <a:srgbClr val="FFFFFF"/>
                  </a:solidFill>
                </a:uFill>
                <a:latin typeface="+mn-lt"/>
              </a:rPr>
              <a:t>brauzeri danas su:</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pic>
        <p:nvPicPr>
          <p:cNvPr id="11" name="Picture 5" descr="80px-Firefox-logo_svg.png"/>
          <p:cNvPicPr/>
          <p:nvPr/>
        </p:nvPicPr>
        <p:blipFill>
          <a:blip r:embed="rId3"/>
          <a:stretch/>
        </p:blipFill>
        <p:spPr>
          <a:xfrm>
            <a:off x="6682820" y="1063229"/>
            <a:ext cx="826920" cy="785520"/>
          </a:xfrm>
          <a:prstGeom prst="rect">
            <a:avLst/>
          </a:prstGeom>
          <a:ln>
            <a:noFill/>
          </a:ln>
        </p:spPr>
      </p:pic>
      <p:pic>
        <p:nvPicPr>
          <p:cNvPr id="12" name="Picture 2"/>
          <p:cNvPicPr/>
          <p:nvPr/>
        </p:nvPicPr>
        <p:blipFill>
          <a:blip r:embed="rId4"/>
          <a:stretch/>
        </p:blipFill>
        <p:spPr>
          <a:xfrm>
            <a:off x="5781763" y="1848749"/>
            <a:ext cx="448560" cy="525038"/>
          </a:xfrm>
          <a:prstGeom prst="rect">
            <a:avLst/>
          </a:prstGeom>
          <a:ln>
            <a:noFill/>
          </a:ln>
        </p:spPr>
      </p:pic>
      <p:pic>
        <p:nvPicPr>
          <p:cNvPr id="13" name="Picture 9" descr="64px-Apple_Safari.png"/>
          <p:cNvPicPr/>
          <p:nvPr/>
        </p:nvPicPr>
        <p:blipFill>
          <a:blip r:embed="rId5"/>
          <a:stretch/>
        </p:blipFill>
        <p:spPr>
          <a:xfrm>
            <a:off x="3379360" y="3100917"/>
            <a:ext cx="684640" cy="551552"/>
          </a:xfrm>
          <a:prstGeom prst="rect">
            <a:avLst/>
          </a:prstGeom>
          <a:ln>
            <a:noFill/>
          </a:ln>
        </p:spPr>
      </p:pic>
      <p:pic>
        <p:nvPicPr>
          <p:cNvPr id="14" name="Picture 8" descr="60px-Internet_Explorer_7_Logo.png"/>
          <p:cNvPicPr/>
          <p:nvPr/>
        </p:nvPicPr>
        <p:blipFill>
          <a:blip r:embed="rId6"/>
          <a:stretch/>
        </p:blipFill>
        <p:spPr>
          <a:xfrm>
            <a:off x="6755443" y="2515624"/>
            <a:ext cx="568224" cy="585293"/>
          </a:xfrm>
          <a:prstGeom prst="rect">
            <a:avLst/>
          </a:prstGeom>
          <a:ln>
            <a:noFill/>
          </a:ln>
        </p:spPr>
      </p:pic>
      <p:pic>
        <p:nvPicPr>
          <p:cNvPr id="15" name="Picture 10" descr="64px-GoogleChromeLogo.png"/>
          <p:cNvPicPr/>
          <p:nvPr/>
        </p:nvPicPr>
        <p:blipFill>
          <a:blip r:embed="rId7"/>
          <a:stretch/>
        </p:blipFill>
        <p:spPr>
          <a:xfrm>
            <a:off x="6499627" y="3652469"/>
            <a:ext cx="824040" cy="785880"/>
          </a:xfrm>
          <a:prstGeom prst="rect">
            <a:avLst/>
          </a:prstGeom>
          <a:ln>
            <a:noFill/>
          </a:ln>
        </p:spPr>
      </p:pic>
    </p:spTree>
    <p:extLst>
      <p:ext uri="{BB962C8B-B14F-4D97-AF65-F5344CB8AC3E}">
        <p14:creationId xmlns="" xmlns:p14="http://schemas.microsoft.com/office/powerpoint/2010/main" val="18599799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pic>
        <p:nvPicPr>
          <p:cNvPr id="63490" name="Picture 29" descr="dotted_world_map_grey.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04775" y="573882"/>
            <a:ext cx="9359900" cy="4542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2" name="Slide Number Placeholder 4"/>
          <p:cNvSpPr>
            <a:spLocks noGrp="1"/>
          </p:cNvSpPr>
          <p:nvPr>
            <p:ph type="sldNum" sz="quarter" idx="4294967295"/>
          </p:nvPr>
        </p:nvSpPr>
        <p:spPr bwMode="auto">
          <a:xfrm>
            <a:off x="8548689" y="4798219"/>
            <a:ext cx="153987" cy="11549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rgbClr val="FFFFFF"/>
                </a:solidFill>
                <a:latin typeface="OCR A Extended" panose="02010509020102010303" pitchFamily="50" charset="0"/>
                <a:ea typeface="MS PGothic" pitchFamily="34" charset="-128"/>
                <a:sym typeface="OCR A Extended" panose="02010509020102010303" pitchFamily="50" charset="0"/>
              </a:defRPr>
            </a:lvl1pPr>
            <a:lvl2pPr marL="742950" indent="-285750">
              <a:defRPr sz="2800">
                <a:solidFill>
                  <a:srgbClr val="FFFFFF"/>
                </a:solidFill>
                <a:latin typeface="OCR A Extended" panose="02010509020102010303" pitchFamily="50" charset="0"/>
                <a:ea typeface="MS PGothic" pitchFamily="34" charset="-128"/>
                <a:sym typeface="OCR A Extended" panose="02010509020102010303" pitchFamily="50" charset="0"/>
              </a:defRPr>
            </a:lvl2pPr>
            <a:lvl3pPr marL="11430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3pPr>
            <a:lvl4pPr marL="16002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4pPr>
            <a:lvl5pPr marL="20574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5pPr>
            <a:lvl6pPr marL="25146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6pPr>
            <a:lvl7pPr marL="29718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7pPr>
            <a:lvl8pPr marL="34290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8pPr>
            <a:lvl9pPr marL="38862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9pPr>
          </a:lstStyle>
          <a:p>
            <a:fld id="{D668F93B-2DA2-46BF-9EB2-67030DC77BAB}" type="slidenum">
              <a:rPr lang="en-US" altLang="x-none">
                <a:solidFill>
                  <a:schemeClr val="tx1"/>
                </a:solidFill>
              </a:rPr>
              <a:pPr/>
              <a:t>122</a:t>
            </a:fld>
            <a:endParaRPr lang="en-US" altLang="x-none">
              <a:solidFill>
                <a:schemeClr val="tx1"/>
              </a:solidFill>
            </a:endParaRPr>
          </a:p>
        </p:txBody>
      </p:sp>
      <p:sp>
        <p:nvSpPr>
          <p:cNvPr id="8" name="TextBox 7"/>
          <p:cNvSpPr txBox="1"/>
          <p:nvPr/>
        </p:nvSpPr>
        <p:spPr bwMode="ltGray">
          <a:xfrm>
            <a:off x="6096000" y="4311402"/>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smtClean="0">
                <a:effectLst>
                  <a:glow rad="203200">
                    <a:srgbClr val="B32317">
                      <a:alpha val="20000"/>
                    </a:srgbClr>
                  </a:glow>
                </a:effectLst>
                <a:latin typeface="Calibri" pitchFamily="34" charset="0"/>
                <a:ea typeface="MS PGothic" charset="0"/>
                <a:cs typeface="MS PGothic" charset="0"/>
                <a:sym typeface="OCR A Extended" charset="0"/>
              </a:rPr>
              <a:t>Cyber</a:t>
            </a:r>
            <a:r>
              <a:rPr lang="de-CH" b="1" dirty="0" smtClean="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smtClean="0">
                <a:effectLst>
                  <a:glow rad="203200">
                    <a:srgbClr val="B32317">
                      <a:alpha val="20000"/>
                    </a:srgbClr>
                  </a:glow>
                </a:effectLst>
                <a:latin typeface="Calibri" pitchFamily="34" charset="0"/>
                <a:ea typeface="MS PGothic" charset="0"/>
                <a:cs typeface="MS PGothic" charset="0"/>
                <a:sym typeface="OCR A Extended" charset="0"/>
              </a:rPr>
              <a:t>terorizam</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8" name="TextBox 17"/>
          <p:cNvSpPr txBox="1"/>
          <p:nvPr/>
        </p:nvSpPr>
        <p:spPr bwMode="ltGray">
          <a:xfrm>
            <a:off x="897310" y="4320518"/>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Pametni</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kućni</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aparati</a:t>
            </a:r>
            <a:r>
              <a:rPr lang="de-CH" b="1" dirty="0">
                <a:effectLst>
                  <a:glow rad="203200">
                    <a:srgbClr val="B32317">
                      <a:alpha val="20000"/>
                    </a:srgbClr>
                  </a:glow>
                </a:effectLst>
                <a:latin typeface="Calibri" pitchFamily="34" charset="0"/>
                <a:ea typeface="MS PGothic" charset="0"/>
                <a:cs typeface="MS PGothic" charset="0"/>
                <a:sym typeface="OCR A Extended" charset="0"/>
              </a:rPr>
              <a:t>/TV.....</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0" name="TextBox 9"/>
          <p:cNvSpPr txBox="1"/>
          <p:nvPr/>
        </p:nvSpPr>
        <p:spPr bwMode="ltGray">
          <a:xfrm>
            <a:off x="5770984" y="1761660"/>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a:effectLst>
                  <a:glow rad="203200">
                    <a:srgbClr val="B32317">
                      <a:alpha val="20000"/>
                    </a:srgbClr>
                  </a:glow>
                </a:effectLst>
                <a:latin typeface="Calibri" pitchFamily="34" charset="0"/>
                <a:ea typeface="MS PGothic" charset="0"/>
                <a:cs typeface="MS PGothic" charset="0"/>
                <a:sym typeface="OCR A Extended" charset="0"/>
              </a:rPr>
              <a:t>Ransom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trojanci</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1" name="TextBox 10"/>
          <p:cNvSpPr txBox="1"/>
          <p:nvPr/>
        </p:nvSpPr>
        <p:spPr bwMode="ltGray">
          <a:xfrm>
            <a:off x="1116955" y="3381840"/>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DDoS</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napadi</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2" name="TextBox 11"/>
          <p:cNvSpPr txBox="1"/>
          <p:nvPr/>
        </p:nvSpPr>
        <p:spPr bwMode="ltGray">
          <a:xfrm>
            <a:off x="4450986" y="2616978"/>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Finansijski</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sektor</a:t>
            </a:r>
            <a:r>
              <a:rPr lang="de-CH" b="1" dirty="0">
                <a:effectLst>
                  <a:glow rad="203200">
                    <a:srgbClr val="B32317">
                      <a:alpha val="20000"/>
                    </a:srgbClr>
                  </a:glow>
                </a:effectLst>
                <a:latin typeface="Calibri" pitchFamily="34" charset="0"/>
                <a:ea typeface="MS PGothic" charset="0"/>
                <a:cs typeface="MS PGothic" charset="0"/>
                <a:sym typeface="OCR A Extended" charset="0"/>
              </a:rPr>
              <a:t> -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Trojanci</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3" name="TextBox 12"/>
          <p:cNvSpPr txBox="1"/>
          <p:nvPr/>
        </p:nvSpPr>
        <p:spPr bwMode="ltGray">
          <a:xfrm>
            <a:off x="5724128" y="1221600"/>
            <a:ext cx="2736304"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Kradja</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lozinki</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4" name="TextBox 13"/>
          <p:cNvSpPr txBox="1"/>
          <p:nvPr/>
        </p:nvSpPr>
        <p:spPr bwMode="ltGray">
          <a:xfrm>
            <a:off x="4256421" y="4037823"/>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Mobilne</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mreže</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5" name="TextBox 14"/>
          <p:cNvSpPr txBox="1"/>
          <p:nvPr/>
        </p:nvSpPr>
        <p:spPr bwMode="ltGray">
          <a:xfrm>
            <a:off x="827584" y="2895786"/>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Privatnost</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6" name="TextBox 15"/>
          <p:cNvSpPr txBox="1"/>
          <p:nvPr/>
        </p:nvSpPr>
        <p:spPr bwMode="ltGray">
          <a:xfrm>
            <a:off x="7349724" y="2996952"/>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Cloud</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7" name="TextBox 16"/>
          <p:cNvSpPr txBox="1"/>
          <p:nvPr/>
        </p:nvSpPr>
        <p:spPr bwMode="ltGray">
          <a:xfrm>
            <a:off x="4267200" y="3543858"/>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Cyber</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ratovanje</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19" name="TextBox 18"/>
          <p:cNvSpPr txBox="1"/>
          <p:nvPr/>
        </p:nvSpPr>
        <p:spPr bwMode="ltGray">
          <a:xfrm>
            <a:off x="101352" y="1275606"/>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Elektronska</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trgovina</a:t>
            </a:r>
            <a:r>
              <a:rPr lang="de-CH" b="1" dirty="0">
                <a:effectLst>
                  <a:glow rad="203200">
                    <a:srgbClr val="B32317">
                      <a:alpha val="20000"/>
                    </a:srgbClr>
                  </a:glow>
                </a:effectLst>
                <a:latin typeface="Calibri" pitchFamily="34" charset="0"/>
                <a:ea typeface="MS PGothic" charset="0"/>
                <a:cs typeface="MS PGothic" charset="0"/>
                <a:sym typeface="OCR A Extended" charset="0"/>
              </a:rPr>
              <a:t> - Phishing</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0" name="TextBox 19"/>
          <p:cNvSpPr txBox="1"/>
          <p:nvPr/>
        </p:nvSpPr>
        <p:spPr bwMode="ltGray">
          <a:xfrm>
            <a:off x="3583197" y="1568202"/>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Ciljani</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napadi</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1" name="TextBox 20"/>
          <p:cNvSpPr txBox="1"/>
          <p:nvPr/>
        </p:nvSpPr>
        <p:spPr bwMode="ltGray">
          <a:xfrm>
            <a:off x="6400800" y="2286000"/>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Društvene</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mreže</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3" name="TextBox 22"/>
          <p:cNvSpPr txBox="1"/>
          <p:nvPr/>
        </p:nvSpPr>
        <p:spPr bwMode="ltGray">
          <a:xfrm>
            <a:off x="1716832" y="2378895"/>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a:effectLst>
                  <a:glow rad="203200">
                    <a:srgbClr val="B32317">
                      <a:alpha val="20000"/>
                    </a:srgbClr>
                  </a:glow>
                </a:effectLst>
                <a:latin typeface="Calibri" pitchFamily="34" charset="0"/>
                <a:ea typeface="MS PGothic" charset="0"/>
                <a:cs typeface="MS PGothic" charset="0"/>
                <a:sym typeface="OCR A Extended" charset="0"/>
              </a:rPr>
              <a:t>SQL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injekcije</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4" name="TextBox 23"/>
          <p:cNvSpPr txBox="1"/>
          <p:nvPr/>
        </p:nvSpPr>
        <p:spPr bwMode="ltGray">
          <a:xfrm>
            <a:off x="6444208" y="3867894"/>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a:effectLst>
                  <a:glow rad="203200">
                    <a:srgbClr val="B32317">
                      <a:alpha val="20000"/>
                    </a:srgbClr>
                  </a:glow>
                </a:effectLst>
                <a:latin typeface="Calibri" pitchFamily="34" charset="0"/>
                <a:ea typeface="MS PGothic" charset="0"/>
                <a:cs typeface="MS PGothic" charset="0"/>
                <a:sym typeface="OCR A Extended" charset="0"/>
              </a:rPr>
              <a:t>Browser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napadi</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6" name="TextBox 25"/>
          <p:cNvSpPr txBox="1"/>
          <p:nvPr/>
        </p:nvSpPr>
        <p:spPr bwMode="ltGray">
          <a:xfrm>
            <a:off x="2909973" y="3124955"/>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a:effectLst>
                  <a:glow rad="203200">
                    <a:srgbClr val="B32317">
                      <a:alpha val="20000"/>
                    </a:srgbClr>
                  </a:glow>
                </a:effectLst>
                <a:latin typeface="Calibri" pitchFamily="34" charset="0"/>
                <a:ea typeface="MS PGothic" charset="0"/>
                <a:cs typeface="MS PGothic" charset="0"/>
                <a:sym typeface="OCR A Extended" charset="0"/>
              </a:rPr>
              <a:t>SCADA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napadi</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5" name="TextBox 24"/>
          <p:cNvSpPr txBox="1"/>
          <p:nvPr/>
        </p:nvSpPr>
        <p:spPr bwMode="ltGray">
          <a:xfrm>
            <a:off x="1043608" y="1880595"/>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a:effectLst>
                  <a:glow rad="203200">
                    <a:srgbClr val="B32317">
                      <a:alpha val="20000"/>
                    </a:srgbClr>
                  </a:glow>
                </a:effectLst>
                <a:latin typeface="Calibri" pitchFamily="34" charset="0"/>
                <a:ea typeface="MS PGothic" charset="0"/>
                <a:cs typeface="MS PGothic" charset="0"/>
                <a:sym typeface="OCR A Extended" charset="0"/>
              </a:rPr>
              <a:t>419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Nigerijska</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prevara</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7" name="TextBox 26"/>
          <p:cNvSpPr txBox="1"/>
          <p:nvPr/>
        </p:nvSpPr>
        <p:spPr bwMode="ltGray">
          <a:xfrm>
            <a:off x="1371600" y="3888470"/>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Aukcione</a:t>
            </a:r>
            <a:r>
              <a:rPr lang="de-CH" b="1" dirty="0">
                <a:effectLst>
                  <a:glow rad="203200">
                    <a:srgbClr val="B32317">
                      <a:alpha val="20000"/>
                    </a:srgbClr>
                  </a:glow>
                </a:effectLst>
                <a:latin typeface="Calibri" pitchFamily="34" charset="0"/>
                <a:ea typeface="MS PGothic" charset="0"/>
                <a:cs typeface="MS PGothic" charset="0"/>
                <a:sym typeface="OCR A Extended" charset="0"/>
              </a:rPr>
              <a:t>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prevare</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9" name="TextBox 28"/>
          <p:cNvSpPr txBox="1"/>
          <p:nvPr/>
        </p:nvSpPr>
        <p:spPr bwMode="ltGray">
          <a:xfrm>
            <a:off x="4216152" y="2196852"/>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err="1">
                <a:effectLst>
                  <a:glow rad="203200">
                    <a:srgbClr val="B32317">
                      <a:alpha val="20000"/>
                    </a:srgbClr>
                  </a:glow>
                </a:effectLst>
                <a:latin typeface="Calibri" pitchFamily="34" charset="0"/>
                <a:ea typeface="MS PGothic" charset="0"/>
                <a:cs typeface="MS PGothic" charset="0"/>
                <a:sym typeface="OCR A Extended" charset="0"/>
              </a:rPr>
              <a:t>Bitcoin</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28" name="TextBox 27"/>
          <p:cNvSpPr txBox="1"/>
          <p:nvPr/>
        </p:nvSpPr>
        <p:spPr bwMode="ltGray">
          <a:xfrm>
            <a:off x="6825952" y="3381840"/>
            <a:ext cx="1346448" cy="432048"/>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r>
              <a:rPr lang="de-CH" b="1" dirty="0">
                <a:effectLst>
                  <a:glow rad="203200">
                    <a:srgbClr val="B32317">
                      <a:alpha val="20000"/>
                    </a:srgbClr>
                  </a:glow>
                </a:effectLst>
                <a:latin typeface="Calibri" pitchFamily="34" charset="0"/>
                <a:ea typeface="MS PGothic" charset="0"/>
                <a:cs typeface="MS PGothic" charset="0"/>
                <a:sym typeface="OCR A Extended" charset="0"/>
              </a:rPr>
              <a:t>WLAN </a:t>
            </a:r>
            <a:r>
              <a:rPr lang="de-CH" b="1" dirty="0" err="1">
                <a:effectLst>
                  <a:glow rad="203200">
                    <a:srgbClr val="B32317">
                      <a:alpha val="20000"/>
                    </a:srgbClr>
                  </a:glow>
                </a:effectLst>
                <a:latin typeface="Calibri" pitchFamily="34" charset="0"/>
                <a:ea typeface="MS PGothic" charset="0"/>
                <a:cs typeface="MS PGothic" charset="0"/>
                <a:sym typeface="OCR A Extended" charset="0"/>
              </a:rPr>
              <a:t>hotspot</a:t>
            </a:r>
            <a:endParaRPr lang="en-IE" b="1" dirty="0">
              <a:effectLst>
                <a:glow rad="203200">
                  <a:srgbClr val="B32317">
                    <a:alpha val="20000"/>
                  </a:srgbClr>
                </a:glow>
              </a:effectLst>
              <a:latin typeface="Calibri" pitchFamily="34" charset="0"/>
              <a:ea typeface="MS PGothic" charset="0"/>
              <a:cs typeface="MS PGothic" charset="0"/>
              <a:sym typeface="OCR A Extended" charset="0"/>
            </a:endParaRPr>
          </a:p>
        </p:txBody>
      </p:sp>
      <p:sp>
        <p:nvSpPr>
          <p:cNvPr id="31" name="Title 3"/>
          <p:cNvSpPr>
            <a:spLocks noGrp="1"/>
          </p:cNvSpPr>
          <p:nvPr>
            <p:ph type="title"/>
          </p:nvPr>
        </p:nvSpPr>
        <p:spPr>
          <a:xfrm>
            <a:off x="457200" y="205979"/>
            <a:ext cx="8229600" cy="857250"/>
          </a:xfrm>
        </p:spPr>
        <p:txBody>
          <a:bodyPr/>
          <a:lstStyle/>
          <a:p>
            <a:r>
              <a:rPr lang="en-US" dirty="0" smtClean="0"/>
              <a:t>KAKO KRIMINALCI KORISTE VTK</a:t>
            </a:r>
            <a:endParaRPr lang="en-US" dirty="0"/>
          </a:p>
        </p:txBody>
      </p:sp>
    </p:spTree>
    <p:extLst>
      <p:ext uri="{BB962C8B-B14F-4D97-AF65-F5344CB8AC3E}">
        <p14:creationId xmlns="" xmlns:p14="http://schemas.microsoft.com/office/powerpoint/2010/main" val="3383906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nodeType="after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nodeType="afterGroup">
                            <p:stCondLst>
                              <p:cond delay="25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nodeType="afterGroup">
                            <p:stCondLst>
                              <p:cond delay="3000"/>
                            </p:stCondLst>
                            <p:childTnLst>
                              <p:par>
                                <p:cTn id="47" presetID="10"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nodeType="afterGroup">
                            <p:stCondLst>
                              <p:cond delay="35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nodeType="afterGroup">
                            <p:stCondLst>
                              <p:cond delay="400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nodeType="afterGroup">
                            <p:stCondLst>
                              <p:cond delay="4500"/>
                            </p:stCondLst>
                            <p:childTnLst>
                              <p:par>
                                <p:cTn id="59" presetID="10"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nodeType="afterGroup">
                            <p:stCondLst>
                              <p:cond delay="5000"/>
                            </p:stCondLst>
                            <p:childTnLst>
                              <p:par>
                                <p:cTn id="63" presetID="10" presetClass="entr" presetSubtype="0"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nodeType="afterGroup">
                            <p:stCondLst>
                              <p:cond delay="5500"/>
                            </p:stCondLst>
                            <p:childTnLst>
                              <p:par>
                                <p:cTn id="67" presetID="10" presetClass="entr" presetSubtype="0"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nodeType="afterGroup">
                            <p:stCondLst>
                              <p:cond delay="6000"/>
                            </p:stCondLst>
                            <p:childTnLst>
                              <p:par>
                                <p:cTn id="71" presetID="10"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33400" y="171450"/>
            <a:ext cx="8204200" cy="1314450"/>
          </a:xfrm>
          <a:prstGeom prst="rect">
            <a:avLst/>
          </a:prstGeom>
          <a:noFill/>
          <a:ln w="9525">
            <a:noFill/>
            <a:miter lim="800000"/>
            <a:headEnd/>
            <a:tailEnd/>
          </a:ln>
          <a:effectLst/>
        </p:spPr>
        <p:txBody>
          <a:bodyPr/>
          <a:lstStyle/>
          <a:p>
            <a:pPr marL="265113" algn="ctr" eaLnBrk="1" hangingPunct="1">
              <a:lnSpc>
                <a:spcPct val="80000"/>
              </a:lnSpc>
              <a:spcBef>
                <a:spcPct val="20000"/>
              </a:spcBef>
              <a:defRPr/>
            </a:pPr>
            <a:endParaRPr lang="sr-Latn-CS" sz="2400" b="1" dirty="0">
              <a:effectLst>
                <a:outerShdw blurRad="38100" dist="38100" dir="2700000" algn="tl">
                  <a:srgbClr val="C0C0C0"/>
                </a:outerShdw>
              </a:effectLst>
              <a:latin typeface="Arial" charset="0"/>
              <a:ea typeface="+mn-ea"/>
              <a:cs typeface="Arial" panose="020B0604020202020204" pitchFamily="34" charset="0"/>
              <a:sym typeface="OCR A Extended" charset="0"/>
            </a:endParaRPr>
          </a:p>
          <a:p>
            <a:pPr marL="265113" algn="ctr" eaLnBrk="1" hangingPunct="1">
              <a:lnSpc>
                <a:spcPct val="80000"/>
              </a:lnSpc>
              <a:spcBef>
                <a:spcPct val="20000"/>
              </a:spcBef>
              <a:defRPr/>
            </a:pPr>
            <a:r>
              <a:rPr lang="sr-Latn-CS" sz="2400" b="1" dirty="0">
                <a:effectLst>
                  <a:outerShdw blurRad="38100" dist="38100" dir="2700000" algn="tl">
                    <a:srgbClr val="C0C0C0"/>
                  </a:outerShdw>
                </a:effectLst>
                <a:latin typeface="Arial" charset="0"/>
                <a:ea typeface="+mn-ea"/>
                <a:cs typeface="Arial" panose="020B0604020202020204" pitchFamily="34" charset="0"/>
                <a:sym typeface="OCR A Extended" charset="0"/>
              </a:rPr>
              <a:t>PRAVCI </a:t>
            </a:r>
            <a:r>
              <a:rPr lang="sr-Latn-CS" sz="2400" b="1" dirty="0" smtClean="0">
                <a:effectLst>
                  <a:outerShdw blurRad="38100" dist="38100" dir="2700000" algn="tl">
                    <a:srgbClr val="C0C0C0"/>
                  </a:outerShdw>
                </a:effectLst>
                <a:latin typeface="Arial" charset="0"/>
                <a:ea typeface="+mn-ea"/>
                <a:cs typeface="Arial" panose="020B0604020202020204" pitchFamily="34" charset="0"/>
                <a:sym typeface="OCR A Extended" charset="0"/>
              </a:rPr>
              <a:t>RAZVOJA </a:t>
            </a:r>
            <a:endParaRPr lang="sr-Latn-CS" sz="2400" b="1" dirty="0">
              <a:effectLst>
                <a:outerShdw blurRad="38100" dist="38100" dir="2700000" algn="tl">
                  <a:srgbClr val="C0C0C0"/>
                </a:outerShdw>
              </a:effectLst>
              <a:latin typeface="Arial" charset="0"/>
              <a:ea typeface="+mn-ea"/>
              <a:cs typeface="Arial" panose="020B0604020202020204" pitchFamily="34" charset="0"/>
              <a:sym typeface="OCR A Extended" charset="0"/>
            </a:endParaRPr>
          </a:p>
          <a:p>
            <a:pPr marL="265113" algn="ctr" eaLnBrk="1" hangingPunct="1">
              <a:lnSpc>
                <a:spcPct val="80000"/>
              </a:lnSpc>
              <a:spcBef>
                <a:spcPct val="20000"/>
              </a:spcBef>
              <a:defRPr/>
            </a:pPr>
            <a:endParaRPr lang="sr-Latn-CS" sz="2400" b="1" dirty="0">
              <a:effectLst>
                <a:outerShdw blurRad="38100" dist="38100" dir="2700000" algn="tl">
                  <a:srgbClr val="C0C0C0"/>
                </a:outerShdw>
              </a:effectLst>
              <a:latin typeface="Arial" charset="0"/>
              <a:ea typeface="+mn-ea"/>
              <a:cs typeface="Arial" panose="020B0604020202020204" pitchFamily="34" charset="0"/>
              <a:sym typeface="OCR A Extended" charset="0"/>
            </a:endParaRPr>
          </a:p>
          <a:p>
            <a:pPr marL="265113" algn="ctr" eaLnBrk="1" hangingPunct="1">
              <a:lnSpc>
                <a:spcPct val="80000"/>
              </a:lnSpc>
              <a:spcBef>
                <a:spcPct val="20000"/>
              </a:spcBef>
              <a:defRPr/>
            </a:pPr>
            <a:endParaRPr lang="sr-Latn-CS" sz="2400" b="1" dirty="0">
              <a:effectLst>
                <a:outerShdw blurRad="38100" dist="38100" dir="2700000" algn="tl">
                  <a:srgbClr val="C0C0C0"/>
                </a:outerShdw>
              </a:effectLst>
              <a:latin typeface="Arial" charset="0"/>
              <a:ea typeface="+mn-ea"/>
              <a:cs typeface="Arial" panose="020B0604020202020204" pitchFamily="34" charset="0"/>
              <a:sym typeface="OCR A Extended" charset="0"/>
            </a:endParaRPr>
          </a:p>
          <a:p>
            <a:pPr marL="265113" algn="ctr" eaLnBrk="1" hangingPunct="1">
              <a:lnSpc>
                <a:spcPct val="80000"/>
              </a:lnSpc>
              <a:spcBef>
                <a:spcPct val="20000"/>
              </a:spcBef>
              <a:defRPr/>
            </a:pPr>
            <a:endParaRPr lang="sr-Latn-CS" sz="2000" b="1" dirty="0">
              <a:effectLst>
                <a:outerShdw blurRad="38100" dist="38100" dir="2700000" algn="tl">
                  <a:srgbClr val="C0C0C0"/>
                </a:outerShdw>
              </a:effectLst>
              <a:latin typeface="Arial" charset="0"/>
              <a:ea typeface="+mn-ea"/>
              <a:cs typeface="Arial" panose="020B0604020202020204" pitchFamily="34" charset="0"/>
              <a:sym typeface="OCR A Extended" charset="0"/>
            </a:endParaRPr>
          </a:p>
        </p:txBody>
      </p:sp>
      <p:sp>
        <p:nvSpPr>
          <p:cNvPr id="65540" name="Rectangle 5"/>
          <p:cNvSpPr>
            <a:spLocks noChangeArrowheads="1"/>
          </p:cNvSpPr>
          <p:nvPr/>
        </p:nvSpPr>
        <p:spPr bwMode="auto">
          <a:xfrm>
            <a:off x="30163" y="1423987"/>
            <a:ext cx="4572000" cy="390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rgbClr val="FFFFFF"/>
                </a:solidFill>
                <a:latin typeface="OCR A Extended" panose="02010509020102010303" pitchFamily="50" charset="0"/>
                <a:ea typeface="MS PGothic" pitchFamily="34" charset="-128"/>
                <a:sym typeface="OCR A Extended" panose="02010509020102010303" pitchFamily="50" charset="0"/>
              </a:defRPr>
            </a:lvl1pPr>
            <a:lvl2pPr marL="742950" indent="-285750">
              <a:defRPr sz="2800">
                <a:solidFill>
                  <a:srgbClr val="FFFFFF"/>
                </a:solidFill>
                <a:latin typeface="OCR A Extended" panose="02010509020102010303" pitchFamily="50" charset="0"/>
                <a:ea typeface="MS PGothic" pitchFamily="34" charset="-128"/>
                <a:sym typeface="OCR A Extended" panose="02010509020102010303" pitchFamily="50" charset="0"/>
              </a:defRPr>
            </a:lvl2pPr>
            <a:lvl3pPr marL="11430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3pPr>
            <a:lvl4pPr marL="16002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4pPr>
            <a:lvl5pPr marL="20574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5pPr>
            <a:lvl6pPr marL="25146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6pPr>
            <a:lvl7pPr marL="29718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7pPr>
            <a:lvl8pPr marL="34290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8pPr>
            <a:lvl9pPr marL="38862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9pPr>
          </a:lstStyle>
          <a:p>
            <a:pPr eaLnBrk="1" hangingPunct="1"/>
            <a:r>
              <a:rPr lang="sr-Latn-CS" altLang="x-none" sz="1600" dirty="0"/>
              <a:t>-</a:t>
            </a:r>
            <a:r>
              <a:rPr lang="sr-Latn-CS" altLang="x-none" sz="1600" dirty="0">
                <a:solidFill>
                  <a:schemeClr val="tx1"/>
                </a:solidFill>
              </a:rPr>
              <a:t>Sve veća dostupnost IKT</a:t>
            </a:r>
          </a:p>
          <a:p>
            <a:pPr eaLnBrk="1" hangingPunct="1"/>
            <a:r>
              <a:rPr lang="sr-Latn-CS" altLang="x-none" sz="1600" dirty="0">
                <a:solidFill>
                  <a:schemeClr val="tx1"/>
                </a:solidFill>
              </a:rPr>
              <a:t>-Porast broja korisnika</a:t>
            </a:r>
          </a:p>
          <a:p>
            <a:pPr eaLnBrk="1" hangingPunct="1"/>
            <a:r>
              <a:rPr lang="sr-Latn-CS" altLang="x-none" sz="1600" dirty="0">
                <a:solidFill>
                  <a:schemeClr val="tx1"/>
                </a:solidFill>
              </a:rPr>
              <a:t>-Dostupnost uređaja i aplikacija</a:t>
            </a:r>
          </a:p>
          <a:p>
            <a:pPr eaLnBrk="1" hangingPunct="1"/>
            <a:r>
              <a:rPr lang="sr-Latn-CS" altLang="x-none" sz="1600" dirty="0">
                <a:solidFill>
                  <a:schemeClr val="tx1"/>
                </a:solidFill>
              </a:rPr>
              <a:t>-Dostupnost velikog broja informacija</a:t>
            </a:r>
          </a:p>
          <a:p>
            <a:pPr eaLnBrk="1" hangingPunct="1"/>
            <a:r>
              <a:rPr lang="sr-Latn-CS" altLang="x-none" sz="1600" dirty="0">
                <a:solidFill>
                  <a:schemeClr val="tx1"/>
                </a:solidFill>
              </a:rPr>
              <a:t>-Nedostatak mehanizama za kontrolu</a:t>
            </a:r>
          </a:p>
          <a:p>
            <a:pPr eaLnBrk="1" hangingPunct="1"/>
            <a:r>
              <a:rPr lang="sr-Latn-CS" altLang="x-none" sz="1600" dirty="0">
                <a:solidFill>
                  <a:schemeClr val="tx1"/>
                </a:solidFill>
              </a:rPr>
              <a:t>-Internacionalna dimenzija</a:t>
            </a:r>
          </a:p>
          <a:p>
            <a:pPr eaLnBrk="1" hangingPunct="1"/>
            <a:r>
              <a:rPr lang="sr-Latn-CS" altLang="x-none" sz="1600" dirty="0">
                <a:solidFill>
                  <a:schemeClr val="tx1"/>
                </a:solidFill>
              </a:rPr>
              <a:t>-Automatizacija procesa</a:t>
            </a:r>
          </a:p>
          <a:p>
            <a:pPr eaLnBrk="1" hangingPunct="1"/>
            <a:r>
              <a:rPr lang="sr-Latn-CS" altLang="x-none" sz="1600" dirty="0">
                <a:solidFill>
                  <a:schemeClr val="tx1"/>
                </a:solidFill>
              </a:rPr>
              <a:t>-Nezavisnost mesta vršenja </a:t>
            </a:r>
            <a:endParaRPr lang="en-US" altLang="x-none" sz="1600" dirty="0">
              <a:solidFill>
                <a:schemeClr val="tx1"/>
              </a:solidFill>
            </a:endParaRPr>
          </a:p>
          <a:p>
            <a:pPr eaLnBrk="1" hangingPunct="1"/>
            <a:r>
              <a:rPr lang="en-US" altLang="x-none" sz="1600" dirty="0">
                <a:solidFill>
                  <a:schemeClr val="tx1"/>
                </a:solidFill>
              </a:rPr>
              <a:t> </a:t>
            </a:r>
            <a:r>
              <a:rPr lang="sr-Latn-CS" altLang="x-none" sz="1600" dirty="0">
                <a:solidFill>
                  <a:schemeClr val="tx1"/>
                </a:solidFill>
              </a:rPr>
              <a:t>određene radnje od fizičke lokacije</a:t>
            </a:r>
          </a:p>
          <a:p>
            <a:pPr eaLnBrk="1" hangingPunct="1"/>
            <a:r>
              <a:rPr lang="sr-Latn-CS" altLang="x-none" sz="1600" dirty="0">
                <a:solidFill>
                  <a:schemeClr val="tx1"/>
                </a:solidFill>
              </a:rPr>
              <a:t>-Brža razmena podataka i brzina </a:t>
            </a:r>
            <a:endParaRPr lang="en-US" altLang="x-none" sz="1600" dirty="0">
              <a:solidFill>
                <a:schemeClr val="tx1"/>
              </a:solidFill>
            </a:endParaRPr>
          </a:p>
          <a:p>
            <a:pPr eaLnBrk="1" hangingPunct="1"/>
            <a:r>
              <a:rPr lang="en-US" altLang="x-none" sz="1600" dirty="0">
                <a:solidFill>
                  <a:schemeClr val="tx1"/>
                </a:solidFill>
              </a:rPr>
              <a:t> </a:t>
            </a:r>
            <a:r>
              <a:rPr lang="sr-Latn-CS" altLang="x-none" sz="1600" dirty="0">
                <a:solidFill>
                  <a:schemeClr val="tx1"/>
                </a:solidFill>
              </a:rPr>
              <a:t>obrade podataka</a:t>
            </a:r>
          </a:p>
          <a:p>
            <a:pPr eaLnBrk="1" hangingPunct="1"/>
            <a:r>
              <a:rPr lang="sr-Latn-CS" altLang="x-none" sz="1600" dirty="0">
                <a:solidFill>
                  <a:schemeClr val="tx1"/>
                </a:solidFill>
              </a:rPr>
              <a:t>-Brzina razvoja aplikacija</a:t>
            </a:r>
          </a:p>
          <a:p>
            <a:pPr eaLnBrk="1" hangingPunct="1"/>
            <a:r>
              <a:rPr lang="sr-Latn-CS" altLang="x-none" sz="1600" dirty="0">
                <a:solidFill>
                  <a:schemeClr val="tx1"/>
                </a:solidFill>
              </a:rPr>
              <a:t>-Pružanje usluga anonimnosti</a:t>
            </a:r>
          </a:p>
          <a:p>
            <a:pPr eaLnBrk="1" hangingPunct="1"/>
            <a:r>
              <a:rPr lang="sr-Latn-CS" altLang="x-none" sz="1600" dirty="0">
                <a:solidFill>
                  <a:schemeClr val="tx1"/>
                </a:solidFill>
              </a:rPr>
              <a:t>-Razvoj tehnologija za enkripciju...</a:t>
            </a:r>
          </a:p>
          <a:p>
            <a:pPr eaLnBrk="1" hangingPunct="1">
              <a:spcBef>
                <a:spcPct val="50000"/>
              </a:spcBef>
            </a:pPr>
            <a:endParaRPr lang="sr-Latn-CS" altLang="x-none" sz="1600" dirty="0"/>
          </a:p>
        </p:txBody>
      </p:sp>
      <p:sp>
        <p:nvSpPr>
          <p:cNvPr id="65541" name="Rectangle 6"/>
          <p:cNvSpPr>
            <a:spLocks noChangeArrowheads="1"/>
          </p:cNvSpPr>
          <p:nvPr/>
        </p:nvSpPr>
        <p:spPr bwMode="auto">
          <a:xfrm>
            <a:off x="106363" y="1085850"/>
            <a:ext cx="347913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rgbClr val="FFFFFF"/>
                </a:solidFill>
                <a:latin typeface="OCR A Extended" panose="02010509020102010303" pitchFamily="50" charset="0"/>
                <a:ea typeface="MS PGothic" pitchFamily="34" charset="-128"/>
                <a:sym typeface="OCR A Extended" panose="02010509020102010303" pitchFamily="50" charset="0"/>
              </a:defRPr>
            </a:lvl1pPr>
            <a:lvl2pPr marL="742950" indent="-285750">
              <a:defRPr sz="2800">
                <a:solidFill>
                  <a:srgbClr val="FFFFFF"/>
                </a:solidFill>
                <a:latin typeface="OCR A Extended" panose="02010509020102010303" pitchFamily="50" charset="0"/>
                <a:ea typeface="MS PGothic" pitchFamily="34" charset="-128"/>
                <a:sym typeface="OCR A Extended" panose="02010509020102010303" pitchFamily="50" charset="0"/>
              </a:defRPr>
            </a:lvl2pPr>
            <a:lvl3pPr marL="11430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3pPr>
            <a:lvl4pPr marL="16002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4pPr>
            <a:lvl5pPr marL="20574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5pPr>
            <a:lvl6pPr marL="25146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6pPr>
            <a:lvl7pPr marL="29718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7pPr>
            <a:lvl8pPr marL="34290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8pPr>
            <a:lvl9pPr marL="38862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9pPr>
          </a:lstStyle>
          <a:p>
            <a:pPr eaLnBrk="1" hangingPunct="1"/>
            <a:r>
              <a:rPr lang="sr-Latn-CS" altLang="x-none" sz="1600" b="1" dirty="0">
                <a:solidFill>
                  <a:srgbClr val="FF0000"/>
                </a:solidFill>
              </a:rPr>
              <a:t>Razvoj informacionih tehnologija: </a:t>
            </a:r>
          </a:p>
        </p:txBody>
      </p:sp>
      <p:sp>
        <p:nvSpPr>
          <p:cNvPr id="65542" name="Rectangle 7"/>
          <p:cNvSpPr>
            <a:spLocks noChangeArrowheads="1"/>
          </p:cNvSpPr>
          <p:nvPr/>
        </p:nvSpPr>
        <p:spPr bwMode="auto">
          <a:xfrm>
            <a:off x="4373564" y="1085850"/>
            <a:ext cx="40032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rgbClr val="FFFFFF"/>
                </a:solidFill>
                <a:latin typeface="OCR A Extended" panose="02010509020102010303" pitchFamily="50" charset="0"/>
                <a:ea typeface="MS PGothic" pitchFamily="34" charset="-128"/>
                <a:sym typeface="OCR A Extended" panose="02010509020102010303" pitchFamily="50" charset="0"/>
              </a:defRPr>
            </a:lvl1pPr>
            <a:lvl2pPr marL="742950" indent="-285750">
              <a:defRPr sz="2800">
                <a:solidFill>
                  <a:srgbClr val="FFFFFF"/>
                </a:solidFill>
                <a:latin typeface="OCR A Extended" panose="02010509020102010303" pitchFamily="50" charset="0"/>
                <a:ea typeface="MS PGothic" pitchFamily="34" charset="-128"/>
                <a:sym typeface="OCR A Extended" panose="02010509020102010303" pitchFamily="50" charset="0"/>
              </a:defRPr>
            </a:lvl2pPr>
            <a:lvl3pPr marL="11430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3pPr>
            <a:lvl4pPr marL="16002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4pPr>
            <a:lvl5pPr marL="20574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5pPr>
            <a:lvl6pPr marL="25146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6pPr>
            <a:lvl7pPr marL="29718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7pPr>
            <a:lvl8pPr marL="34290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8pPr>
            <a:lvl9pPr marL="38862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9pPr>
          </a:lstStyle>
          <a:p>
            <a:pPr eaLnBrk="1" hangingPunct="1"/>
            <a:r>
              <a:rPr lang="en-US" altLang="x-none" sz="1600" b="1" dirty="0" err="1">
                <a:solidFill>
                  <a:srgbClr val="FF0000"/>
                </a:solidFill>
              </a:rPr>
              <a:t>Zloupotreba</a:t>
            </a:r>
            <a:r>
              <a:rPr lang="en-US" altLang="x-none" sz="1600" b="1" dirty="0">
                <a:solidFill>
                  <a:srgbClr val="FF0000"/>
                </a:solidFill>
              </a:rPr>
              <a:t> </a:t>
            </a:r>
            <a:r>
              <a:rPr lang="sr-Latn-CS" altLang="x-none" sz="1600" b="1" dirty="0">
                <a:solidFill>
                  <a:srgbClr val="FF0000"/>
                </a:solidFill>
              </a:rPr>
              <a:t>informacionih tehnologija: </a:t>
            </a:r>
          </a:p>
        </p:txBody>
      </p:sp>
      <p:sp>
        <p:nvSpPr>
          <p:cNvPr id="65543" name="Rectangle 8"/>
          <p:cNvSpPr>
            <a:spLocks noChangeArrowheads="1"/>
          </p:cNvSpPr>
          <p:nvPr/>
        </p:nvSpPr>
        <p:spPr bwMode="auto">
          <a:xfrm>
            <a:off x="4449763" y="1423988"/>
            <a:ext cx="4572000" cy="390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rgbClr val="FFFFFF"/>
                </a:solidFill>
                <a:latin typeface="OCR A Extended" panose="02010509020102010303" pitchFamily="50" charset="0"/>
                <a:ea typeface="MS PGothic" pitchFamily="34" charset="-128"/>
                <a:sym typeface="OCR A Extended" panose="02010509020102010303" pitchFamily="50" charset="0"/>
              </a:defRPr>
            </a:lvl1pPr>
            <a:lvl2pPr marL="742950" indent="-285750">
              <a:defRPr sz="2800">
                <a:solidFill>
                  <a:srgbClr val="FFFFFF"/>
                </a:solidFill>
                <a:latin typeface="OCR A Extended" panose="02010509020102010303" pitchFamily="50" charset="0"/>
                <a:ea typeface="MS PGothic" pitchFamily="34" charset="-128"/>
                <a:sym typeface="OCR A Extended" panose="02010509020102010303" pitchFamily="50" charset="0"/>
              </a:defRPr>
            </a:lvl2pPr>
            <a:lvl3pPr marL="11430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3pPr>
            <a:lvl4pPr marL="16002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4pPr>
            <a:lvl5pPr marL="2057400" indent="-228600">
              <a:defRPr sz="2800">
                <a:solidFill>
                  <a:srgbClr val="FFFFFF"/>
                </a:solidFill>
                <a:latin typeface="OCR A Extended" panose="02010509020102010303" pitchFamily="50" charset="0"/>
                <a:ea typeface="MS PGothic" pitchFamily="34" charset="-128"/>
                <a:sym typeface="OCR A Extended" panose="02010509020102010303" pitchFamily="50" charset="0"/>
              </a:defRPr>
            </a:lvl5pPr>
            <a:lvl6pPr marL="25146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6pPr>
            <a:lvl7pPr marL="29718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7pPr>
            <a:lvl8pPr marL="34290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8pPr>
            <a:lvl9pPr marL="3886200" indent="-228600" eaLnBrk="0" fontAlgn="base" hangingPunct="0">
              <a:spcBef>
                <a:spcPct val="0"/>
              </a:spcBef>
              <a:spcAft>
                <a:spcPct val="0"/>
              </a:spcAft>
              <a:defRPr sz="2800">
                <a:solidFill>
                  <a:srgbClr val="FFFFFF"/>
                </a:solidFill>
                <a:latin typeface="OCR A Extended" panose="02010509020102010303" pitchFamily="50" charset="0"/>
                <a:ea typeface="MS PGothic" pitchFamily="34" charset="-128"/>
                <a:sym typeface="OCR A Extended" panose="02010509020102010303" pitchFamily="50" charset="0"/>
              </a:defRPr>
            </a:lvl9pPr>
          </a:lstStyle>
          <a:p>
            <a:pPr eaLnBrk="1" hangingPunct="1"/>
            <a:r>
              <a:rPr lang="sr-Latn-CS" altLang="x-none" sz="1600" dirty="0">
                <a:solidFill>
                  <a:srgbClr val="000000"/>
                </a:solidFill>
              </a:rPr>
              <a:t>-Sve već</a:t>
            </a:r>
            <a:r>
              <a:rPr lang="en-US" altLang="x-none" sz="1600" dirty="0" err="1">
                <a:solidFill>
                  <a:srgbClr val="000000"/>
                </a:solidFill>
              </a:rPr>
              <a:t>i</a:t>
            </a:r>
            <a:r>
              <a:rPr lang="en-US" altLang="x-none" sz="1600" dirty="0">
                <a:solidFill>
                  <a:srgbClr val="000000"/>
                </a:solidFill>
              </a:rPr>
              <a:t> </a:t>
            </a:r>
            <a:r>
              <a:rPr lang="en-US" altLang="x-none" sz="1600" dirty="0" err="1">
                <a:solidFill>
                  <a:srgbClr val="000000"/>
                </a:solidFill>
              </a:rPr>
              <a:t>ambijent</a:t>
            </a:r>
            <a:r>
              <a:rPr lang="en-US" altLang="x-none" sz="1600" dirty="0">
                <a:solidFill>
                  <a:srgbClr val="000000"/>
                </a:solidFill>
              </a:rPr>
              <a:t> </a:t>
            </a:r>
            <a:r>
              <a:rPr lang="en-US" altLang="x-none" sz="1600" dirty="0" err="1">
                <a:solidFill>
                  <a:srgbClr val="000000"/>
                </a:solidFill>
              </a:rPr>
              <a:t>za</a:t>
            </a:r>
            <a:r>
              <a:rPr lang="en-US" altLang="x-none" sz="1600" dirty="0">
                <a:solidFill>
                  <a:srgbClr val="000000"/>
                </a:solidFill>
              </a:rPr>
              <a:t> </a:t>
            </a:r>
            <a:r>
              <a:rPr lang="en-US" altLang="x-none" sz="1600" dirty="0" err="1">
                <a:solidFill>
                  <a:srgbClr val="000000"/>
                </a:solidFill>
              </a:rPr>
              <a:t>vrsenje</a:t>
            </a:r>
            <a:r>
              <a:rPr lang="en-US" altLang="x-none" sz="1600" dirty="0">
                <a:solidFill>
                  <a:srgbClr val="000000"/>
                </a:solidFill>
              </a:rPr>
              <a:t> KD</a:t>
            </a:r>
          </a:p>
          <a:p>
            <a:pPr eaLnBrk="1" hangingPunct="1"/>
            <a:r>
              <a:rPr lang="sr-Latn-CS" altLang="x-none" sz="1600" dirty="0">
                <a:solidFill>
                  <a:srgbClr val="000000"/>
                </a:solidFill>
              </a:rPr>
              <a:t>-Porast broja </a:t>
            </a:r>
            <a:r>
              <a:rPr lang="en-US" altLang="x-none" sz="1600" dirty="0" err="1">
                <a:solidFill>
                  <a:srgbClr val="000000"/>
                </a:solidFill>
              </a:rPr>
              <a:t>zrtava</a:t>
            </a:r>
            <a:endParaRPr lang="sr-Latn-CS" altLang="x-none" sz="1600" dirty="0">
              <a:solidFill>
                <a:srgbClr val="000000"/>
              </a:solidFill>
            </a:endParaRPr>
          </a:p>
          <a:p>
            <a:pPr eaLnBrk="1" hangingPunct="1"/>
            <a:r>
              <a:rPr lang="sr-Latn-CS" altLang="x-none" sz="1600" dirty="0">
                <a:solidFill>
                  <a:srgbClr val="000000"/>
                </a:solidFill>
              </a:rPr>
              <a:t>-Dostupnost </a:t>
            </a:r>
            <a:r>
              <a:rPr lang="en-US" altLang="x-none" sz="1600" dirty="0" err="1">
                <a:solidFill>
                  <a:srgbClr val="000000"/>
                </a:solidFill>
              </a:rPr>
              <a:t>sredstava</a:t>
            </a:r>
            <a:r>
              <a:rPr lang="en-US" altLang="x-none" sz="1600" dirty="0">
                <a:solidFill>
                  <a:srgbClr val="000000"/>
                </a:solidFill>
              </a:rPr>
              <a:t> </a:t>
            </a:r>
            <a:r>
              <a:rPr lang="en-US" altLang="x-none" sz="1600" dirty="0" err="1">
                <a:solidFill>
                  <a:srgbClr val="000000"/>
                </a:solidFill>
              </a:rPr>
              <a:t>izvrsenja</a:t>
            </a:r>
            <a:endParaRPr lang="sr-Latn-CS" altLang="x-none" sz="1600" dirty="0">
              <a:solidFill>
                <a:srgbClr val="000000"/>
              </a:solidFill>
            </a:endParaRPr>
          </a:p>
          <a:p>
            <a:pPr eaLnBrk="1" hangingPunct="1"/>
            <a:r>
              <a:rPr lang="sr-Latn-CS" altLang="x-none" sz="1600" dirty="0">
                <a:solidFill>
                  <a:srgbClr val="000000"/>
                </a:solidFill>
              </a:rPr>
              <a:t>-Dostupnost velikog broja informacija</a:t>
            </a:r>
          </a:p>
          <a:p>
            <a:pPr eaLnBrk="1" hangingPunct="1"/>
            <a:r>
              <a:rPr lang="sr-Latn-CS" altLang="x-none" sz="1600" dirty="0">
                <a:solidFill>
                  <a:srgbClr val="000000"/>
                </a:solidFill>
              </a:rPr>
              <a:t>-</a:t>
            </a:r>
            <a:r>
              <a:rPr lang="en-US" altLang="x-none" sz="1600" dirty="0" err="1">
                <a:solidFill>
                  <a:srgbClr val="000000"/>
                </a:solidFill>
              </a:rPr>
              <a:t>Nezasticenje</a:t>
            </a:r>
            <a:r>
              <a:rPr lang="en-US" altLang="x-none" sz="1600" dirty="0">
                <a:solidFill>
                  <a:srgbClr val="000000"/>
                </a:solidFill>
              </a:rPr>
              <a:t> </a:t>
            </a:r>
            <a:r>
              <a:rPr lang="en-US" altLang="x-none" sz="1600" dirty="0" err="1">
                <a:solidFill>
                  <a:srgbClr val="000000"/>
                </a:solidFill>
              </a:rPr>
              <a:t>zrtve</a:t>
            </a:r>
            <a:endParaRPr lang="sr-Latn-CS" altLang="x-none" sz="1600" dirty="0">
              <a:solidFill>
                <a:srgbClr val="000000"/>
              </a:solidFill>
            </a:endParaRPr>
          </a:p>
          <a:p>
            <a:pPr eaLnBrk="1" hangingPunct="1"/>
            <a:r>
              <a:rPr lang="sr-Latn-CS" altLang="x-none" sz="1600" dirty="0">
                <a:solidFill>
                  <a:srgbClr val="000000"/>
                </a:solidFill>
              </a:rPr>
              <a:t>-Internacionalna dimenzija</a:t>
            </a:r>
          </a:p>
          <a:p>
            <a:pPr eaLnBrk="1" hangingPunct="1"/>
            <a:r>
              <a:rPr lang="sr-Latn-CS" altLang="x-none" sz="1600" dirty="0">
                <a:solidFill>
                  <a:srgbClr val="000000"/>
                </a:solidFill>
              </a:rPr>
              <a:t>-Automatizacija </a:t>
            </a:r>
            <a:r>
              <a:rPr lang="en-US" altLang="x-none" sz="1600" dirty="0">
                <a:solidFill>
                  <a:srgbClr val="000000"/>
                </a:solidFill>
              </a:rPr>
              <a:t>KD</a:t>
            </a:r>
            <a:endParaRPr lang="sr-Latn-CS" altLang="x-none" sz="1600" dirty="0">
              <a:solidFill>
                <a:srgbClr val="000000"/>
              </a:solidFill>
            </a:endParaRPr>
          </a:p>
          <a:p>
            <a:pPr eaLnBrk="1" hangingPunct="1"/>
            <a:r>
              <a:rPr lang="sr-Latn-CS" altLang="x-none" sz="1600" dirty="0">
                <a:solidFill>
                  <a:srgbClr val="000000"/>
                </a:solidFill>
              </a:rPr>
              <a:t>-Nezavisnost mesta vršenja </a:t>
            </a:r>
            <a:r>
              <a:rPr lang="en-US" altLang="x-none" sz="1600" dirty="0">
                <a:solidFill>
                  <a:srgbClr val="000000"/>
                </a:solidFill>
              </a:rPr>
              <a:t>KD</a:t>
            </a:r>
          </a:p>
          <a:p>
            <a:pPr eaLnBrk="1" hangingPunct="1"/>
            <a:r>
              <a:rPr lang="en-US" altLang="x-none" sz="1600" dirty="0">
                <a:solidFill>
                  <a:srgbClr val="000000"/>
                </a:solidFill>
              </a:rPr>
              <a:t> </a:t>
            </a:r>
            <a:r>
              <a:rPr lang="sr-Latn-CS" altLang="x-none" sz="1600" dirty="0">
                <a:solidFill>
                  <a:srgbClr val="000000"/>
                </a:solidFill>
              </a:rPr>
              <a:t>određene radnje od fizičke lokacije</a:t>
            </a:r>
          </a:p>
          <a:p>
            <a:pPr eaLnBrk="1" hangingPunct="1"/>
            <a:r>
              <a:rPr lang="sr-Latn-CS" altLang="x-none" sz="1600" dirty="0">
                <a:solidFill>
                  <a:srgbClr val="000000"/>
                </a:solidFill>
              </a:rPr>
              <a:t>-Brža </a:t>
            </a:r>
            <a:r>
              <a:rPr lang="en-US" altLang="x-none" sz="1600" dirty="0" err="1">
                <a:solidFill>
                  <a:srgbClr val="000000"/>
                </a:solidFill>
              </a:rPr>
              <a:t>vrsenje</a:t>
            </a:r>
            <a:r>
              <a:rPr lang="en-US" altLang="x-none" sz="1600" dirty="0">
                <a:solidFill>
                  <a:srgbClr val="000000"/>
                </a:solidFill>
              </a:rPr>
              <a:t> KD </a:t>
            </a:r>
            <a:r>
              <a:rPr lang="en-US" altLang="x-none" sz="1600" dirty="0" err="1">
                <a:solidFill>
                  <a:srgbClr val="000000"/>
                </a:solidFill>
              </a:rPr>
              <a:t>isticanja</a:t>
            </a:r>
            <a:r>
              <a:rPr lang="en-US" altLang="x-none" sz="1600" dirty="0">
                <a:solidFill>
                  <a:srgbClr val="000000"/>
                </a:solidFill>
              </a:rPr>
              <a:t> </a:t>
            </a:r>
            <a:r>
              <a:rPr lang="en-US" altLang="x-none" sz="1600" dirty="0" err="1">
                <a:solidFill>
                  <a:srgbClr val="000000"/>
                </a:solidFill>
              </a:rPr>
              <a:t>protivpravne</a:t>
            </a:r>
            <a:endParaRPr lang="en-US" altLang="x-none" sz="1600" dirty="0">
              <a:solidFill>
                <a:srgbClr val="000000"/>
              </a:solidFill>
            </a:endParaRPr>
          </a:p>
          <a:p>
            <a:pPr eaLnBrk="1" hangingPunct="1"/>
            <a:r>
              <a:rPr lang="en-US" altLang="x-none" sz="1600" dirty="0">
                <a:solidFill>
                  <a:srgbClr val="000000"/>
                </a:solidFill>
              </a:rPr>
              <a:t> </a:t>
            </a:r>
            <a:r>
              <a:rPr lang="en-US" altLang="x-none" sz="1600" dirty="0" err="1">
                <a:solidFill>
                  <a:srgbClr val="000000"/>
                </a:solidFill>
              </a:rPr>
              <a:t>imovinske</a:t>
            </a:r>
            <a:r>
              <a:rPr lang="en-US" altLang="x-none" sz="1600" dirty="0">
                <a:solidFill>
                  <a:srgbClr val="000000"/>
                </a:solidFill>
              </a:rPr>
              <a:t> </a:t>
            </a:r>
            <a:r>
              <a:rPr lang="en-US" altLang="x-none" sz="1600" dirty="0" err="1">
                <a:solidFill>
                  <a:srgbClr val="000000"/>
                </a:solidFill>
              </a:rPr>
              <a:t>koristi</a:t>
            </a:r>
            <a:r>
              <a:rPr lang="en-US" altLang="x-none" sz="1600" dirty="0">
                <a:solidFill>
                  <a:srgbClr val="000000"/>
                </a:solidFill>
              </a:rPr>
              <a:t> </a:t>
            </a:r>
            <a:r>
              <a:rPr lang="en-US" altLang="x-none" sz="1600" dirty="0" err="1">
                <a:solidFill>
                  <a:srgbClr val="000000"/>
                </a:solidFill>
              </a:rPr>
              <a:t>npr</a:t>
            </a:r>
            <a:r>
              <a:rPr lang="en-US" altLang="x-none" sz="1600" dirty="0">
                <a:solidFill>
                  <a:srgbClr val="000000"/>
                </a:solidFill>
              </a:rPr>
              <a:t>. </a:t>
            </a:r>
            <a:endParaRPr lang="sr-Latn-CS" altLang="x-none" sz="1600" dirty="0">
              <a:solidFill>
                <a:srgbClr val="000000"/>
              </a:solidFill>
            </a:endParaRPr>
          </a:p>
          <a:p>
            <a:pPr eaLnBrk="1" hangingPunct="1"/>
            <a:r>
              <a:rPr lang="sr-Latn-CS" altLang="x-none" sz="1600" dirty="0">
                <a:solidFill>
                  <a:srgbClr val="000000"/>
                </a:solidFill>
              </a:rPr>
              <a:t>-Brzina razvoja </a:t>
            </a:r>
            <a:r>
              <a:rPr lang="en-US" altLang="x-none" sz="1600" dirty="0" err="1">
                <a:solidFill>
                  <a:srgbClr val="000000"/>
                </a:solidFill>
              </a:rPr>
              <a:t>sredstava</a:t>
            </a:r>
            <a:r>
              <a:rPr lang="en-US" altLang="x-none" sz="1600" dirty="0">
                <a:solidFill>
                  <a:srgbClr val="000000"/>
                </a:solidFill>
              </a:rPr>
              <a:t> </a:t>
            </a:r>
            <a:r>
              <a:rPr lang="en-US" altLang="x-none" sz="1600" dirty="0" err="1">
                <a:solidFill>
                  <a:srgbClr val="000000"/>
                </a:solidFill>
              </a:rPr>
              <a:t>za</a:t>
            </a:r>
            <a:r>
              <a:rPr lang="en-US" altLang="x-none" sz="1600" dirty="0">
                <a:solidFill>
                  <a:srgbClr val="000000"/>
                </a:solidFill>
              </a:rPr>
              <a:t> </a:t>
            </a:r>
            <a:r>
              <a:rPr lang="en-US" altLang="x-none" sz="1600" dirty="0" err="1">
                <a:solidFill>
                  <a:srgbClr val="000000"/>
                </a:solidFill>
              </a:rPr>
              <a:t>vrsenje</a:t>
            </a:r>
            <a:r>
              <a:rPr lang="en-US" altLang="x-none" sz="1600" dirty="0">
                <a:solidFill>
                  <a:srgbClr val="000000"/>
                </a:solidFill>
              </a:rPr>
              <a:t> KD</a:t>
            </a:r>
          </a:p>
          <a:p>
            <a:pPr eaLnBrk="1" hangingPunct="1"/>
            <a:r>
              <a:rPr lang="sr-Latn-CS" altLang="x-none" sz="1600" dirty="0">
                <a:solidFill>
                  <a:srgbClr val="000000"/>
                </a:solidFill>
              </a:rPr>
              <a:t>-Pružanje usluga anonimnosti</a:t>
            </a:r>
          </a:p>
          <a:p>
            <a:pPr eaLnBrk="1" hangingPunct="1"/>
            <a:r>
              <a:rPr lang="sr-Latn-CS" altLang="x-none" sz="1600" dirty="0">
                <a:solidFill>
                  <a:srgbClr val="000000"/>
                </a:solidFill>
              </a:rPr>
              <a:t>-</a:t>
            </a:r>
            <a:r>
              <a:rPr lang="en-US" altLang="x-none" sz="1600" dirty="0" err="1">
                <a:solidFill>
                  <a:srgbClr val="000000"/>
                </a:solidFill>
              </a:rPr>
              <a:t>Zloupotreba</a:t>
            </a:r>
            <a:r>
              <a:rPr lang="en-US" altLang="x-none" sz="1600" dirty="0">
                <a:solidFill>
                  <a:srgbClr val="000000"/>
                </a:solidFill>
              </a:rPr>
              <a:t> </a:t>
            </a:r>
            <a:r>
              <a:rPr lang="sr-Latn-CS" altLang="x-none" sz="1600" dirty="0">
                <a:solidFill>
                  <a:srgbClr val="000000"/>
                </a:solidFill>
              </a:rPr>
              <a:t>tehnologija za enkripciju...</a:t>
            </a:r>
          </a:p>
          <a:p>
            <a:pPr eaLnBrk="1" hangingPunct="1">
              <a:spcBef>
                <a:spcPct val="50000"/>
              </a:spcBef>
            </a:pPr>
            <a:endParaRPr lang="sr-Latn-CS" altLang="x-none" sz="1600" dirty="0"/>
          </a:p>
        </p:txBody>
      </p:sp>
    </p:spTree>
    <p:extLst>
      <p:ext uri="{BB962C8B-B14F-4D97-AF65-F5344CB8AC3E}">
        <p14:creationId xmlns="" xmlns:p14="http://schemas.microsoft.com/office/powerpoint/2010/main" val="3561980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uFill>
                  <a:solidFill>
                    <a:srgbClr val="FFFFFF"/>
                  </a:solidFill>
                </a:uFill>
                <a:latin typeface="+mn-lt"/>
              </a:rPr>
              <a:t/>
            </a:r>
            <a:br>
              <a:rPr lang="sr-Latn-CS" b="1" spc="-1" dirty="0" smtClean="0">
                <a:uFill>
                  <a:solidFill>
                    <a:srgbClr val="FFFFFF"/>
                  </a:solidFill>
                </a:uFill>
                <a:latin typeface="+mn-lt"/>
              </a:rPr>
            </a:br>
            <a:r>
              <a:rPr lang="x-none" b="1" spc="-1" dirty="0" smtClean="0">
                <a:uFill>
                  <a:solidFill>
                    <a:srgbClr val="FFFFFF"/>
                  </a:solidFill>
                </a:uFill>
                <a:latin typeface="+mn-lt"/>
              </a:rPr>
              <a:t>PC osnovne komponente</a:t>
            </a:r>
            <a:r>
              <a:rPr lang="x-none" sz="1050" spc="-1" dirty="0">
                <a:uFill>
                  <a:solidFill>
                    <a:srgbClr val="FFFFFF"/>
                  </a:solidFill>
                </a:uFill>
                <a:latin typeface="+mn-lt"/>
              </a:rPr>
              <a:t/>
            </a:r>
            <a:br>
              <a:rPr lang="x-none" sz="1050" spc="-1" dirty="0">
                <a:uFill>
                  <a:solidFill>
                    <a:srgbClr val="FFFFFF"/>
                  </a:solidFill>
                </a:uFill>
                <a:latin typeface="+mn-lt"/>
              </a:rPr>
            </a:br>
            <a:endParaRPr lang="en-US" dirty="0">
              <a:latin typeface="+mn-lt"/>
            </a:endParaRPr>
          </a:p>
        </p:txBody>
      </p:sp>
      <p:sp>
        <p:nvSpPr>
          <p:cNvPr id="3" name="Content Placeholder 2"/>
          <p:cNvSpPr>
            <a:spLocks noGrp="1"/>
          </p:cNvSpPr>
          <p:nvPr>
            <p:ph idx="1"/>
          </p:nvPr>
        </p:nvSpPr>
        <p:spPr/>
        <p:txBody>
          <a:bodyPr/>
          <a:lstStyle/>
          <a:p>
            <a:pPr marL="285840" indent="-285120">
              <a:buClr>
                <a:srgbClr val="83992A"/>
              </a:buClr>
              <a:buSzPct val="115000"/>
            </a:pPr>
            <a:r>
              <a:rPr lang="x-none" sz="2400" spc="-1" dirty="0">
                <a:solidFill>
                  <a:srgbClr val="262626"/>
                </a:solidFill>
                <a:uFill>
                  <a:solidFill>
                    <a:srgbClr val="FFFFFF"/>
                  </a:solidFill>
                </a:uFill>
              </a:rPr>
              <a:t>Personalni računar sa stanovištva hardvera čine 3 celine:</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3200" b="1" spc="-1" dirty="0">
                <a:solidFill>
                  <a:srgbClr val="262626"/>
                </a:solidFill>
                <a:uFill>
                  <a:solidFill>
                    <a:srgbClr val="FFFFFF"/>
                  </a:solidFill>
                </a:uFill>
              </a:rPr>
              <a:t>centralna jedinica </a:t>
            </a:r>
            <a:r>
              <a:rPr lang="x-none" sz="3200" spc="-1" dirty="0">
                <a:solidFill>
                  <a:srgbClr val="262626"/>
                </a:solidFill>
                <a:uFill>
                  <a:solidFill>
                    <a:srgbClr val="FFFFFF"/>
                  </a:solidFill>
                </a:uFill>
              </a:rPr>
              <a:t>(kućište),</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3200" b="1" spc="-1" dirty="0">
                <a:solidFill>
                  <a:srgbClr val="262626"/>
                </a:solidFill>
                <a:uFill>
                  <a:solidFill>
                    <a:srgbClr val="FFFFFF"/>
                  </a:solidFill>
                </a:uFill>
              </a:rPr>
              <a:t>monitor</a:t>
            </a:r>
            <a:r>
              <a:rPr lang="x-none" sz="3200" spc="-1" dirty="0">
                <a:solidFill>
                  <a:srgbClr val="262626"/>
                </a:solidFill>
                <a:uFill>
                  <a:solidFill>
                    <a:srgbClr val="FFFFFF"/>
                  </a:solidFill>
                </a:uFill>
              </a:rPr>
              <a:t>,</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3200" b="1" spc="-1" dirty="0">
                <a:solidFill>
                  <a:srgbClr val="262626"/>
                </a:solidFill>
                <a:uFill>
                  <a:solidFill>
                    <a:srgbClr val="FFFFFF"/>
                  </a:solidFill>
                </a:uFill>
              </a:rPr>
              <a:t>periferije</a:t>
            </a:r>
            <a:r>
              <a:rPr lang="x-none" sz="3200" spc="-1" dirty="0">
                <a:solidFill>
                  <a:srgbClr val="262626"/>
                </a:solidFill>
                <a:uFill>
                  <a:solidFill>
                    <a:srgbClr val="FFFFFF"/>
                  </a:solidFill>
                </a:uFill>
              </a:rPr>
              <a:t> (tastatura, miš, štampači...).</a:t>
            </a:r>
            <a:endParaRPr lang="x-none" sz="1800" spc="-1" dirty="0">
              <a:solidFill>
                <a:srgbClr val="000000"/>
              </a:solidFill>
              <a:uFill>
                <a:solidFill>
                  <a:srgbClr val="FFFFFF"/>
                </a:solidFill>
              </a:uFill>
            </a:endParaRPr>
          </a:p>
          <a:p>
            <a:endParaRPr lang="en-US" dirty="0"/>
          </a:p>
        </p:txBody>
      </p:sp>
    </p:spTree>
    <p:extLst>
      <p:ext uri="{BB962C8B-B14F-4D97-AF65-F5344CB8AC3E}">
        <p14:creationId xmlns="" xmlns:p14="http://schemas.microsoft.com/office/powerpoint/2010/main" val="2287451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Računar - anatomija?</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pic>
        <p:nvPicPr>
          <p:cNvPr id="5" name="Picture 2" descr="http://1.bp.blogspot.com/-TvH4CWZySN0/USV-1nzfwTI/AAAAAAAAACk/r34dqdDdeeU/s1600/Hardver_1xcuqx2i.jpg"/>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l="-25349" r="-25349"/>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14296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mn-lt"/>
              </a:rPr>
              <a:t>Ulazne</a:t>
            </a:r>
            <a:r>
              <a:rPr lang="en-US" b="1" dirty="0" smtClean="0">
                <a:latin typeface="+mn-lt"/>
              </a:rPr>
              <a:t> </a:t>
            </a:r>
            <a:r>
              <a:rPr lang="en-US" b="1" dirty="0" err="1" smtClean="0">
                <a:latin typeface="+mn-lt"/>
              </a:rPr>
              <a:t>jedinice</a:t>
            </a:r>
            <a:endParaRPr lang="en-US" b="1" dirty="0">
              <a:latin typeface="+mn-lt"/>
            </a:endParaRPr>
          </a:p>
        </p:txBody>
      </p:sp>
      <p:sp>
        <p:nvSpPr>
          <p:cNvPr id="3" name="Content Placeholder 2"/>
          <p:cNvSpPr>
            <a:spLocks noGrp="1"/>
          </p:cNvSpPr>
          <p:nvPr>
            <p:ph idx="1"/>
          </p:nvPr>
        </p:nvSpPr>
        <p:spPr>
          <a:xfrm>
            <a:off x="457200" y="1200151"/>
            <a:ext cx="3434953" cy="3394472"/>
          </a:xfrm>
        </p:spPr>
        <p:txBody>
          <a:bodyPr>
            <a:normAutofit fontScale="70000" lnSpcReduction="20000"/>
          </a:bodyPr>
          <a:lstStyle/>
          <a:p>
            <a:r>
              <a:rPr lang="x-none" spc="-1" dirty="0">
                <a:solidFill>
                  <a:srgbClr val="262626"/>
                </a:solidFill>
                <a:uFill>
                  <a:solidFill>
                    <a:srgbClr val="FFFFFF"/>
                  </a:solidFill>
                </a:uFill>
                <a:latin typeface="Garamond"/>
              </a:rPr>
              <a:t>tastatura,</a:t>
            </a:r>
            <a:endParaRPr lang="x-none" sz="2400" spc="-1" dirty="0">
              <a:solidFill>
                <a:srgbClr val="000000"/>
              </a:solidFill>
              <a:uFill>
                <a:solidFill>
                  <a:srgbClr val="FFFFFF"/>
                </a:solidFill>
              </a:uFill>
              <a:latin typeface="Arial"/>
            </a:endParaRPr>
          </a:p>
          <a:p>
            <a:pPr marL="285840" indent="-285120">
              <a:buClr>
                <a:srgbClr val="83992A"/>
              </a:buClr>
              <a:buSzPct val="115000"/>
            </a:pPr>
            <a:r>
              <a:rPr lang="x-none" spc="-1" dirty="0">
                <a:solidFill>
                  <a:srgbClr val="262626"/>
                </a:solidFill>
                <a:uFill>
                  <a:solidFill>
                    <a:srgbClr val="FFFFFF"/>
                  </a:solidFill>
                </a:uFill>
                <a:latin typeface="Garamond"/>
              </a:rPr>
              <a:t> </a:t>
            </a:r>
            <a:endParaRPr lang="x-none" sz="2400" spc="-1" dirty="0">
              <a:solidFill>
                <a:srgbClr val="000000"/>
              </a:solidFill>
              <a:uFill>
                <a:solidFill>
                  <a:srgbClr val="FFFFFF"/>
                </a:solidFill>
              </a:uFill>
              <a:latin typeface="Arial"/>
            </a:endParaRPr>
          </a:p>
          <a:p>
            <a:pPr marL="285840" indent="-285120">
              <a:buClr>
                <a:srgbClr val="83992A"/>
              </a:buClr>
              <a:buSzPct val="115000"/>
            </a:pPr>
            <a:r>
              <a:rPr lang="x-none" spc="-1" dirty="0">
                <a:solidFill>
                  <a:srgbClr val="262626"/>
                </a:solidFill>
                <a:uFill>
                  <a:solidFill>
                    <a:srgbClr val="FFFFFF"/>
                  </a:solidFill>
                </a:uFill>
                <a:latin typeface="Garamond"/>
              </a:rPr>
              <a:t>miš (mehanički i optički),</a:t>
            </a:r>
            <a:endParaRPr lang="x-none" sz="2400" spc="-1" dirty="0">
              <a:solidFill>
                <a:srgbClr val="000000"/>
              </a:solidFill>
              <a:uFill>
                <a:solidFill>
                  <a:srgbClr val="FFFFFF"/>
                </a:solidFill>
              </a:uFill>
              <a:latin typeface="Arial"/>
            </a:endParaRPr>
          </a:p>
          <a:p>
            <a:pPr marL="285840" indent="-285120">
              <a:buClr>
                <a:srgbClr val="83992A"/>
              </a:buClr>
              <a:buSzPct val="115000"/>
            </a:pPr>
            <a:r>
              <a:rPr lang="x-none" spc="-1" dirty="0">
                <a:solidFill>
                  <a:srgbClr val="262626"/>
                </a:solidFill>
                <a:uFill>
                  <a:solidFill>
                    <a:srgbClr val="FFFFFF"/>
                  </a:solidFill>
                </a:uFill>
                <a:latin typeface="Garamond"/>
              </a:rPr>
              <a:t> </a:t>
            </a:r>
            <a:endParaRPr lang="x-none" sz="2400" spc="-1" dirty="0">
              <a:solidFill>
                <a:srgbClr val="000000"/>
              </a:solidFill>
              <a:uFill>
                <a:solidFill>
                  <a:srgbClr val="FFFFFF"/>
                </a:solidFill>
              </a:uFill>
              <a:latin typeface="Arial"/>
            </a:endParaRPr>
          </a:p>
          <a:p>
            <a:pPr marL="285840" indent="-285120">
              <a:buClr>
                <a:srgbClr val="83992A"/>
              </a:buClr>
              <a:buSzPct val="115000"/>
            </a:pPr>
            <a:r>
              <a:rPr lang="x-none" spc="-1" dirty="0">
                <a:solidFill>
                  <a:srgbClr val="262626"/>
                </a:solidFill>
                <a:uFill>
                  <a:solidFill>
                    <a:srgbClr val="FFFFFF"/>
                  </a:solidFill>
                </a:uFill>
                <a:latin typeface="Garamond"/>
              </a:rPr>
              <a:t>trekbol (</a:t>
            </a:r>
            <a:r>
              <a:rPr lang="x-none" i="1" spc="-1" dirty="0">
                <a:solidFill>
                  <a:srgbClr val="262626"/>
                </a:solidFill>
                <a:uFill>
                  <a:solidFill>
                    <a:srgbClr val="FFFFFF"/>
                  </a:solidFill>
                </a:uFill>
                <a:latin typeface="Garamond"/>
              </a:rPr>
              <a:t>Trackball</a:t>
            </a:r>
            <a:r>
              <a:rPr lang="x-none" spc="-1" dirty="0">
                <a:solidFill>
                  <a:srgbClr val="262626"/>
                </a:solidFill>
                <a:uFill>
                  <a:solidFill>
                    <a:srgbClr val="FFFFFF"/>
                  </a:solidFill>
                </a:uFill>
                <a:latin typeface="Garamond"/>
              </a:rPr>
              <a:t>),</a:t>
            </a:r>
            <a:endParaRPr lang="x-none" sz="2400" spc="-1" dirty="0">
              <a:solidFill>
                <a:srgbClr val="000000"/>
              </a:solidFill>
              <a:uFill>
                <a:solidFill>
                  <a:srgbClr val="FFFFFF"/>
                </a:solidFill>
              </a:uFill>
              <a:latin typeface="Arial"/>
            </a:endParaRPr>
          </a:p>
          <a:p>
            <a:pPr marL="285840" indent="-285120">
              <a:buClr>
                <a:srgbClr val="83992A"/>
              </a:buClr>
              <a:buSzPct val="115000"/>
            </a:pPr>
            <a:r>
              <a:rPr lang="x-none" spc="-1" dirty="0">
                <a:solidFill>
                  <a:srgbClr val="262626"/>
                </a:solidFill>
                <a:uFill>
                  <a:solidFill>
                    <a:srgbClr val="FFFFFF"/>
                  </a:solidFill>
                </a:uFill>
                <a:latin typeface="Garamond"/>
              </a:rPr>
              <a:t> </a:t>
            </a:r>
            <a:endParaRPr lang="x-none" sz="2400" spc="-1" dirty="0">
              <a:solidFill>
                <a:srgbClr val="000000"/>
              </a:solidFill>
              <a:uFill>
                <a:solidFill>
                  <a:srgbClr val="FFFFFF"/>
                </a:solidFill>
              </a:uFill>
              <a:latin typeface="Arial"/>
            </a:endParaRPr>
          </a:p>
          <a:p>
            <a:pPr marL="285840" indent="-285120">
              <a:buClr>
                <a:srgbClr val="83992A"/>
              </a:buClr>
              <a:buSzPct val="115000"/>
            </a:pPr>
            <a:r>
              <a:rPr lang="x-none" spc="-1" dirty="0">
                <a:solidFill>
                  <a:srgbClr val="262626"/>
                </a:solidFill>
                <a:uFill>
                  <a:solidFill>
                    <a:srgbClr val="FFFFFF"/>
                  </a:solidFill>
                </a:uFill>
                <a:latin typeface="Garamond"/>
              </a:rPr>
              <a:t>tačped (</a:t>
            </a:r>
            <a:r>
              <a:rPr lang="x-none" i="1" spc="-1" dirty="0">
                <a:solidFill>
                  <a:srgbClr val="262626"/>
                </a:solidFill>
                <a:uFill>
                  <a:solidFill>
                    <a:srgbClr val="FFFFFF"/>
                  </a:solidFill>
                </a:uFill>
                <a:latin typeface="Garamond"/>
              </a:rPr>
              <a:t>Touchpad</a:t>
            </a:r>
            <a:r>
              <a:rPr lang="x-none" spc="-1" dirty="0">
                <a:solidFill>
                  <a:srgbClr val="262626"/>
                </a:solidFill>
                <a:uFill>
                  <a:solidFill>
                    <a:srgbClr val="FFFFFF"/>
                  </a:solidFill>
                </a:uFill>
                <a:latin typeface="Garamond"/>
              </a:rPr>
              <a:t>),</a:t>
            </a:r>
            <a:endParaRPr lang="x-none" sz="2400" spc="-1" dirty="0">
              <a:solidFill>
                <a:srgbClr val="000000"/>
              </a:solidFill>
              <a:uFill>
                <a:solidFill>
                  <a:srgbClr val="FFFFFF"/>
                </a:solidFill>
              </a:uFill>
              <a:latin typeface="Arial"/>
            </a:endParaRPr>
          </a:p>
          <a:p>
            <a:pPr marL="285840" indent="-285120">
              <a:buClr>
                <a:srgbClr val="83992A"/>
              </a:buClr>
              <a:buSzPct val="115000"/>
            </a:pPr>
            <a:r>
              <a:rPr lang="x-none" spc="-1" dirty="0">
                <a:solidFill>
                  <a:srgbClr val="262626"/>
                </a:solidFill>
                <a:uFill>
                  <a:solidFill>
                    <a:srgbClr val="FFFFFF"/>
                  </a:solidFill>
                </a:uFill>
                <a:latin typeface="Garamond"/>
              </a:rPr>
              <a:t> </a:t>
            </a:r>
            <a:endParaRPr lang="x-none" sz="2400" spc="-1" dirty="0">
              <a:solidFill>
                <a:srgbClr val="000000"/>
              </a:solidFill>
              <a:uFill>
                <a:solidFill>
                  <a:srgbClr val="FFFFFF"/>
                </a:solidFill>
              </a:uFill>
              <a:latin typeface="Arial"/>
            </a:endParaRPr>
          </a:p>
          <a:p>
            <a:pPr marL="285840" indent="-285120">
              <a:buClr>
                <a:srgbClr val="83992A"/>
              </a:buClr>
              <a:buSzPct val="115000"/>
            </a:pPr>
            <a:r>
              <a:rPr lang="x-none" spc="-1" dirty="0">
                <a:solidFill>
                  <a:srgbClr val="262626"/>
                </a:solidFill>
                <a:uFill>
                  <a:solidFill>
                    <a:srgbClr val="FFFFFF"/>
                  </a:solidFill>
                </a:uFill>
                <a:latin typeface="Garamond"/>
              </a:rPr>
              <a:t>Džojstik (</a:t>
            </a:r>
            <a:r>
              <a:rPr lang="x-none" i="1" spc="-1" dirty="0">
                <a:solidFill>
                  <a:srgbClr val="262626"/>
                </a:solidFill>
                <a:uFill>
                  <a:solidFill>
                    <a:srgbClr val="FFFFFF"/>
                  </a:solidFill>
                </a:uFill>
                <a:latin typeface="Garamond"/>
              </a:rPr>
              <a:t>Joystick</a:t>
            </a:r>
            <a:r>
              <a:rPr lang="x-none" spc="-1" dirty="0">
                <a:solidFill>
                  <a:srgbClr val="262626"/>
                </a:solidFill>
                <a:uFill>
                  <a:solidFill>
                    <a:srgbClr val="FFFFFF"/>
                  </a:solidFill>
                </a:uFill>
                <a:latin typeface="Garamond"/>
              </a:rPr>
              <a:t>).</a:t>
            </a:r>
            <a:endParaRPr lang="x-none" sz="2400" spc="-1" dirty="0">
              <a:solidFill>
                <a:srgbClr val="000000"/>
              </a:solidFill>
              <a:uFill>
                <a:solidFill>
                  <a:srgbClr val="FFFFFF"/>
                </a:solidFill>
              </a:uFill>
              <a:latin typeface="Arial"/>
            </a:endParaRPr>
          </a:p>
          <a:p>
            <a:endParaRPr lang="en-US" dirty="0"/>
          </a:p>
        </p:txBody>
      </p:sp>
    </p:spTree>
    <p:extLst>
      <p:ext uri="{BB962C8B-B14F-4D97-AF65-F5344CB8AC3E}">
        <p14:creationId xmlns="" xmlns:p14="http://schemas.microsoft.com/office/powerpoint/2010/main" val="167519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Centralna </a:t>
            </a:r>
            <a:r>
              <a:rPr lang="x-none" b="1" spc="-1" dirty="0">
                <a:solidFill>
                  <a:srgbClr val="262626"/>
                </a:solidFill>
                <a:uFill>
                  <a:solidFill>
                    <a:srgbClr val="FFFFFF"/>
                  </a:solidFill>
                </a:uFill>
                <a:latin typeface="+mn-lt"/>
              </a:rPr>
              <a:t>jedinica</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4" name="CustomShape 2"/>
          <p:cNvSpPr/>
          <p:nvPr/>
        </p:nvSpPr>
        <p:spPr>
          <a:xfrm>
            <a:off x="46345" y="1142200"/>
            <a:ext cx="8553875" cy="331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00000"/>
              </a:lnSpc>
              <a:buClr>
                <a:srgbClr val="83992A"/>
              </a:buClr>
              <a:buSzPct val="115000"/>
              <a:buFont typeface="Arial"/>
              <a:buChar char="•"/>
            </a:pPr>
            <a:r>
              <a:rPr lang="x-none" sz="2400" b="0" strike="noStrike" spc="-1">
                <a:solidFill>
                  <a:srgbClr val="262626"/>
                </a:solidFill>
                <a:uFill>
                  <a:solidFill>
                    <a:srgbClr val="FFFFFF"/>
                  </a:solidFill>
                </a:uFill>
                <a:latin typeface="Garamond"/>
              </a:rPr>
              <a:t>kućište</a:t>
            </a:r>
            <a:endParaRPr lang="x-none" sz="1800" b="0" strike="noStrike" spc="-1">
              <a:solidFill>
                <a:srgbClr val="000000"/>
              </a:solidFill>
              <a:uFill>
                <a:solidFill>
                  <a:srgbClr val="FFFFFF"/>
                </a:solidFill>
              </a:uFill>
              <a:latin typeface="Arial"/>
            </a:endParaRPr>
          </a:p>
        </p:txBody>
      </p:sp>
      <p:sp>
        <p:nvSpPr>
          <p:cNvPr id="5" name="CustomShape 3"/>
          <p:cNvSpPr/>
          <p:nvPr/>
        </p:nvSpPr>
        <p:spPr>
          <a:xfrm>
            <a:off x="1865065" y="3752200"/>
            <a:ext cx="1590621"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x-none" sz="1800" b="0" strike="noStrike" spc="-1">
                <a:solidFill>
                  <a:srgbClr val="000000"/>
                </a:solidFill>
                <a:uFill>
                  <a:solidFill>
                    <a:srgbClr val="FFFFFF"/>
                  </a:solidFill>
                </a:uFill>
                <a:latin typeface="Calibri"/>
                <a:ea typeface="Arial"/>
              </a:rPr>
              <a:t>desktop</a:t>
            </a:r>
            <a:endParaRPr lang="x-none" sz="1800" b="0" strike="noStrike" spc="-1">
              <a:solidFill>
                <a:srgbClr val="000000"/>
              </a:solidFill>
              <a:uFill>
                <a:solidFill>
                  <a:srgbClr val="FFFFFF"/>
                </a:solidFill>
              </a:uFill>
              <a:latin typeface="Arial"/>
            </a:endParaRPr>
          </a:p>
        </p:txBody>
      </p:sp>
      <p:sp>
        <p:nvSpPr>
          <p:cNvPr id="6" name="CustomShape 4"/>
          <p:cNvSpPr/>
          <p:nvPr/>
        </p:nvSpPr>
        <p:spPr>
          <a:xfrm>
            <a:off x="4222345" y="4180960"/>
            <a:ext cx="1845299"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x-none" sz="1800" b="0" strike="noStrike" spc="-1">
                <a:solidFill>
                  <a:srgbClr val="000000"/>
                </a:solidFill>
                <a:uFill>
                  <a:solidFill>
                    <a:srgbClr val="FFFFFF"/>
                  </a:solidFill>
                </a:uFill>
                <a:latin typeface="Calibri"/>
                <a:ea typeface="Arial"/>
              </a:rPr>
              <a:t>mini (midi) tower</a:t>
            </a:r>
            <a:endParaRPr lang="x-none" sz="1800" b="0" strike="noStrike" spc="-1">
              <a:solidFill>
                <a:srgbClr val="000000"/>
              </a:solidFill>
              <a:uFill>
                <a:solidFill>
                  <a:srgbClr val="FFFFFF"/>
                </a:solidFill>
              </a:uFill>
              <a:latin typeface="Arial"/>
            </a:endParaRPr>
          </a:p>
        </p:txBody>
      </p:sp>
      <p:sp>
        <p:nvSpPr>
          <p:cNvPr id="7" name="CustomShape 5"/>
          <p:cNvSpPr/>
          <p:nvPr/>
        </p:nvSpPr>
        <p:spPr>
          <a:xfrm>
            <a:off x="7450912" y="4257080"/>
            <a:ext cx="1590621"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x-none" sz="1800" b="0" strike="noStrike" spc="-1" dirty="0">
                <a:solidFill>
                  <a:srgbClr val="000000"/>
                </a:solidFill>
                <a:uFill>
                  <a:solidFill>
                    <a:srgbClr val="FFFFFF"/>
                  </a:solidFill>
                </a:uFill>
                <a:latin typeface="Calibri"/>
                <a:ea typeface="Arial"/>
              </a:rPr>
              <a:t>tower</a:t>
            </a:r>
            <a:endParaRPr lang="x-none" sz="1800" b="0" strike="noStrike" spc="-1" dirty="0">
              <a:solidFill>
                <a:srgbClr val="000000"/>
              </a:solidFill>
              <a:uFill>
                <a:solidFill>
                  <a:srgbClr val="FFFFFF"/>
                </a:solidFill>
              </a:uFill>
              <a:latin typeface="Arial"/>
            </a:endParaRPr>
          </a:p>
        </p:txBody>
      </p:sp>
      <p:pic>
        <p:nvPicPr>
          <p:cNvPr id="8" name="Picture 4"/>
          <p:cNvPicPr/>
          <p:nvPr/>
        </p:nvPicPr>
        <p:blipFill>
          <a:blip r:embed="rId3"/>
          <a:stretch/>
        </p:blipFill>
        <p:spPr>
          <a:xfrm>
            <a:off x="6926305" y="1114120"/>
            <a:ext cx="2217695" cy="3285720"/>
          </a:xfrm>
          <a:prstGeom prst="rect">
            <a:avLst/>
          </a:prstGeom>
          <a:ln>
            <a:noFill/>
          </a:ln>
        </p:spPr>
      </p:pic>
      <p:pic>
        <p:nvPicPr>
          <p:cNvPr id="9" name="Picture 2"/>
          <p:cNvPicPr/>
          <p:nvPr/>
        </p:nvPicPr>
        <p:blipFill>
          <a:blip r:embed="rId4"/>
          <a:stretch/>
        </p:blipFill>
        <p:spPr>
          <a:xfrm>
            <a:off x="1854265" y="1685440"/>
            <a:ext cx="1972959" cy="1800000"/>
          </a:xfrm>
          <a:prstGeom prst="rect">
            <a:avLst/>
          </a:prstGeom>
          <a:ln>
            <a:noFill/>
          </a:ln>
        </p:spPr>
      </p:pic>
      <p:pic>
        <p:nvPicPr>
          <p:cNvPr id="10" name="Picture 6"/>
          <p:cNvPicPr/>
          <p:nvPr/>
        </p:nvPicPr>
        <p:blipFill>
          <a:blip r:embed="rId5"/>
          <a:stretch/>
        </p:blipFill>
        <p:spPr>
          <a:xfrm>
            <a:off x="4569025" y="1614160"/>
            <a:ext cx="1629111" cy="2285640"/>
          </a:xfrm>
          <a:prstGeom prst="rect">
            <a:avLst/>
          </a:prstGeom>
          <a:ln>
            <a:noFill/>
          </a:ln>
        </p:spPr>
      </p:pic>
    </p:spTree>
    <p:extLst>
      <p:ext uri="{BB962C8B-B14F-4D97-AF65-F5344CB8AC3E}">
        <p14:creationId xmlns="" xmlns:p14="http://schemas.microsoft.com/office/powerpoint/2010/main" val="920511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79"/>
            <a:ext cx="8229600" cy="857250"/>
          </a:xfrm>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Matična ploča</a:t>
            </a:r>
            <a:r>
              <a:rPr lang="x-none" sz="1800" spc="-1" dirty="0" smtClean="0">
                <a:solidFill>
                  <a:srgbClr val="000000"/>
                </a:solidFill>
                <a:uFill>
                  <a:solidFill>
                    <a:srgbClr val="FFFFFF"/>
                  </a:solidFill>
                </a:uFill>
                <a:latin typeface="+mn-lt"/>
              </a:rPr>
              <a:t/>
            </a:r>
            <a:br>
              <a:rPr lang="x-none" sz="1800" spc="-1" dirty="0" smtClean="0">
                <a:solidFill>
                  <a:srgbClr val="000000"/>
                </a:solidFill>
                <a:uFill>
                  <a:solidFill>
                    <a:srgbClr val="FFFFFF"/>
                  </a:solidFill>
                </a:uFill>
                <a:latin typeface="+mn-lt"/>
              </a:rPr>
            </a:br>
            <a:endParaRPr lang="en-US" dirty="0">
              <a:latin typeface="+mn-lt"/>
            </a:endParaRPr>
          </a:p>
        </p:txBody>
      </p:sp>
      <p:sp>
        <p:nvSpPr>
          <p:cNvPr id="4" name="CustomShape 2"/>
          <p:cNvSpPr/>
          <p:nvPr/>
        </p:nvSpPr>
        <p:spPr>
          <a:xfrm>
            <a:off x="6167120" y="941923"/>
            <a:ext cx="2796962" cy="36877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gn="just">
              <a:lnSpc>
                <a:spcPct val="100000"/>
              </a:lnSpc>
              <a:buClr>
                <a:srgbClr val="83992A"/>
              </a:buClr>
              <a:buSzPct val="115000"/>
            </a:pPr>
            <a:r>
              <a:rPr lang="x-none" sz="2400" b="1" strike="noStrike" spc="-1" dirty="0" smtClean="0">
                <a:solidFill>
                  <a:srgbClr val="262626"/>
                </a:solidFill>
                <a:uFill>
                  <a:solidFill>
                    <a:srgbClr val="FFFFFF"/>
                  </a:solidFill>
                </a:uFill>
              </a:rPr>
              <a:t>na </a:t>
            </a:r>
            <a:r>
              <a:rPr lang="x-none" sz="2400" b="1" strike="noStrike" spc="-1" dirty="0">
                <a:solidFill>
                  <a:srgbClr val="262626"/>
                </a:solidFill>
                <a:uFill>
                  <a:solidFill>
                    <a:srgbClr val="FFFFFF"/>
                  </a:solidFill>
                </a:uFill>
              </a:rPr>
              <a:t>njoj se nalaze priključna mesta za procesor, memoriju, magistrala, skup čipova koji kontroliše rad računara i priključci (slotovi) za druge kartice</a:t>
            </a:r>
            <a:endParaRPr lang="x-none" sz="2400" b="1" strike="noStrike" spc="-1" dirty="0">
              <a:solidFill>
                <a:srgbClr val="000000"/>
              </a:solidFill>
              <a:uFill>
                <a:solidFill>
                  <a:srgbClr val="FFFFFF"/>
                </a:solidFill>
              </a:uFill>
            </a:endParaRPr>
          </a:p>
        </p:txBody>
      </p:sp>
      <p:pic>
        <p:nvPicPr>
          <p:cNvPr id="7" name="Picture 2" descr="mb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3468" y="941923"/>
            <a:ext cx="5618531" cy="36877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48845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Garamond"/>
              </a:rPr>
              <a:t/>
            </a:r>
            <a:br>
              <a:rPr lang="sr-Latn-CS" b="1" spc="-1" dirty="0" smtClean="0">
                <a:solidFill>
                  <a:srgbClr val="262626"/>
                </a:solidFill>
                <a:uFill>
                  <a:solidFill>
                    <a:srgbClr val="FFFFFF"/>
                  </a:solidFill>
                </a:uFill>
                <a:latin typeface="Garamond"/>
              </a:rPr>
            </a:br>
            <a:r>
              <a:rPr lang="x-none" b="1" spc="-1" dirty="0" smtClean="0">
                <a:solidFill>
                  <a:srgbClr val="262626"/>
                </a:solidFill>
                <a:uFill>
                  <a:solidFill>
                    <a:srgbClr val="FFFFFF"/>
                  </a:solidFill>
                </a:uFill>
                <a:latin typeface="+mn-lt"/>
              </a:rPr>
              <a:t>Procesor</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p:txBody>
          <a:bodyPr/>
          <a:lstStyle/>
          <a:p>
            <a:pPr marL="720" indent="0">
              <a:buClr>
                <a:srgbClr val="83992A"/>
              </a:buClr>
              <a:buSzPct val="115000"/>
              <a:buNone/>
            </a:pPr>
            <a:r>
              <a:rPr lang="x-none" sz="2400" spc="-1" dirty="0">
                <a:solidFill>
                  <a:srgbClr val="262626"/>
                </a:solidFill>
                <a:uFill>
                  <a:solidFill>
                    <a:srgbClr val="FFFFFF"/>
                  </a:solidFill>
                </a:uFill>
                <a:latin typeface="Garamond"/>
              </a:rPr>
              <a:t>– </a:t>
            </a:r>
            <a:r>
              <a:rPr lang="x-none" sz="2000" spc="-1" dirty="0">
                <a:solidFill>
                  <a:srgbClr val="262626"/>
                </a:solidFill>
                <a:uFill>
                  <a:solidFill>
                    <a:srgbClr val="FFFFFF"/>
                  </a:solidFill>
                </a:uFill>
                <a:latin typeface="Garamond"/>
              </a:rPr>
              <a:t>u njemu se realizuju sve računske i logičke operacije i izvršavaju komande zadate programom.</a:t>
            </a:r>
            <a:endParaRPr lang="x-none" sz="1800" spc="-1" dirty="0">
              <a:solidFill>
                <a:srgbClr val="000000"/>
              </a:solidFill>
              <a:uFill>
                <a:solidFill>
                  <a:srgbClr val="FFFFFF"/>
                </a:solidFill>
              </a:uFill>
              <a:latin typeface="Arial"/>
            </a:endParaRPr>
          </a:p>
          <a:p>
            <a:pPr marL="720" indent="0">
              <a:buClr>
                <a:srgbClr val="83992A"/>
              </a:buClr>
              <a:buSzPct val="115000"/>
              <a:buNone/>
            </a:pPr>
            <a:r>
              <a:rPr lang="sr-Latn-CS" sz="2000" b="1" u="sng" spc="-1" dirty="0" smtClean="0">
                <a:solidFill>
                  <a:srgbClr val="262626"/>
                </a:solidFill>
                <a:uFill>
                  <a:solidFill>
                    <a:srgbClr val="FFFFFF"/>
                  </a:solidFill>
                </a:uFill>
                <a:latin typeface="Garamond"/>
              </a:rPr>
              <a:t>K</a:t>
            </a:r>
            <a:r>
              <a:rPr lang="x-none" sz="2000" b="1" u="sng" spc="-1" dirty="0" smtClean="0">
                <a:solidFill>
                  <a:srgbClr val="262626"/>
                </a:solidFill>
                <a:uFill>
                  <a:solidFill>
                    <a:srgbClr val="FFFFFF"/>
                  </a:solidFill>
                </a:uFill>
                <a:latin typeface="Garamond"/>
              </a:rPr>
              <a:t>arakteristike</a:t>
            </a:r>
            <a:r>
              <a:rPr lang="x-none" sz="2000" b="1" u="sng" spc="-1" dirty="0">
                <a:solidFill>
                  <a:srgbClr val="262626"/>
                </a:solidFill>
                <a:uFill>
                  <a:solidFill>
                    <a:srgbClr val="FFFFFF"/>
                  </a:solidFill>
                </a:uFill>
                <a:latin typeface="Garamond"/>
              </a:rPr>
              <a:t>:</a:t>
            </a:r>
            <a:endParaRPr lang="x-none" sz="1800" b="1" u="sng" spc="-1" dirty="0">
              <a:solidFill>
                <a:srgbClr val="000000"/>
              </a:solidFill>
              <a:uFill>
                <a:solidFill>
                  <a:srgbClr val="FFFFFF"/>
                </a:solidFill>
              </a:uFill>
              <a:latin typeface="Arial"/>
            </a:endParaRPr>
          </a:p>
          <a:p>
            <a:pPr marL="743040" lvl="1" indent="-285120">
              <a:buClr>
                <a:srgbClr val="83992A"/>
              </a:buClr>
              <a:buSzPct val="115000"/>
              <a:buFont typeface="Arial"/>
              <a:buChar char="•"/>
            </a:pPr>
            <a:r>
              <a:rPr lang="en-US" sz="2000" spc="-1" dirty="0">
                <a:solidFill>
                  <a:srgbClr val="262626"/>
                </a:solidFill>
                <a:uFill>
                  <a:solidFill>
                    <a:srgbClr val="FFFFFF"/>
                  </a:solidFill>
                </a:uFill>
                <a:latin typeface="Garamond"/>
              </a:rPr>
              <a:t>b</a:t>
            </a:r>
            <a:r>
              <a:rPr lang="x-none" sz="2000" spc="-1" dirty="0" smtClean="0">
                <a:solidFill>
                  <a:srgbClr val="262626"/>
                </a:solidFill>
                <a:uFill>
                  <a:solidFill>
                    <a:srgbClr val="FFFFFF"/>
                  </a:solidFill>
                </a:uFill>
                <a:latin typeface="Garamond"/>
              </a:rPr>
              <a:t>rzina - </a:t>
            </a:r>
            <a:r>
              <a:rPr lang="x-none" sz="1800" spc="-1" dirty="0">
                <a:solidFill>
                  <a:srgbClr val="262626"/>
                </a:solidFill>
                <a:uFill>
                  <a:solidFill>
                    <a:srgbClr val="FFFFFF"/>
                  </a:solidFill>
                </a:uFill>
                <a:latin typeface="Garamond"/>
              </a:rPr>
              <a:t>radni </a:t>
            </a:r>
            <a:r>
              <a:rPr lang="x-none" sz="1800" spc="-1" dirty="0" smtClean="0">
                <a:solidFill>
                  <a:srgbClr val="262626"/>
                </a:solidFill>
                <a:uFill>
                  <a:solidFill>
                    <a:srgbClr val="FFFFFF"/>
                  </a:solidFill>
                </a:uFill>
                <a:latin typeface="Garamond"/>
              </a:rPr>
              <a:t>takt,3,1GHz</a:t>
            </a:r>
            <a:endParaRPr lang="x-none" sz="1800" spc="-1" dirty="0">
              <a:solidFill>
                <a:srgbClr val="000000"/>
              </a:solidFill>
              <a:uFill>
                <a:solidFill>
                  <a:srgbClr val="FFFFFF"/>
                </a:solidFill>
              </a:uFill>
              <a:latin typeface="Arial"/>
            </a:endParaRPr>
          </a:p>
          <a:p>
            <a:pPr marL="743040" lvl="1" indent="-285120">
              <a:buClr>
                <a:srgbClr val="83992A"/>
              </a:buClr>
              <a:buSzPct val="115000"/>
              <a:buFont typeface="Arial"/>
              <a:buChar char="•"/>
            </a:pPr>
            <a:r>
              <a:rPr lang="x-none" sz="2000" spc="-1" dirty="0">
                <a:solidFill>
                  <a:srgbClr val="262626"/>
                </a:solidFill>
                <a:uFill>
                  <a:solidFill>
                    <a:srgbClr val="FFFFFF"/>
                  </a:solidFill>
                </a:uFill>
                <a:latin typeface="Garamond"/>
              </a:rPr>
              <a:t>dužina procesorske reči, </a:t>
            </a:r>
            <a:endParaRPr lang="x-none" sz="1800" spc="-1" dirty="0">
              <a:solidFill>
                <a:srgbClr val="000000"/>
              </a:solidFill>
              <a:uFill>
                <a:solidFill>
                  <a:srgbClr val="FFFFFF"/>
                </a:solidFill>
              </a:uFill>
              <a:latin typeface="Arial"/>
            </a:endParaRPr>
          </a:p>
          <a:p>
            <a:pPr marL="743040" lvl="1" indent="-285120">
              <a:buClr>
                <a:srgbClr val="83992A"/>
              </a:buClr>
              <a:buSzPct val="115000"/>
              <a:buFont typeface="Arial"/>
              <a:buChar char="•"/>
            </a:pPr>
            <a:r>
              <a:rPr lang="x-none" sz="2000" spc="-1" dirty="0">
                <a:solidFill>
                  <a:srgbClr val="262626"/>
                </a:solidFill>
                <a:uFill>
                  <a:solidFill>
                    <a:srgbClr val="FFFFFF"/>
                  </a:solidFill>
                </a:uFill>
                <a:latin typeface="Garamond"/>
              </a:rPr>
              <a:t>binarna reč koja se istovremeno prenosi i obrađuje unutar procesora</a:t>
            </a:r>
            <a:endParaRPr lang="x-none" sz="1800" spc="-1" dirty="0">
              <a:solidFill>
                <a:srgbClr val="000000"/>
              </a:solidFill>
              <a:uFill>
                <a:solidFill>
                  <a:srgbClr val="FFFFFF"/>
                </a:solidFill>
              </a:uFill>
              <a:latin typeface="Arial"/>
            </a:endParaRPr>
          </a:p>
          <a:p>
            <a:pPr marL="743040" lvl="1" indent="-285120">
              <a:buClr>
                <a:srgbClr val="83992A"/>
              </a:buClr>
              <a:buSzPct val="115000"/>
              <a:buFont typeface="Arial"/>
              <a:buChar char="•"/>
            </a:pPr>
            <a:r>
              <a:rPr lang="x-none" sz="2000" spc="-1" dirty="0" smtClean="0">
                <a:solidFill>
                  <a:srgbClr val="262626"/>
                </a:solidFill>
                <a:uFill>
                  <a:solidFill>
                    <a:srgbClr val="FFFFFF"/>
                  </a:solidFill>
                </a:uFill>
                <a:latin typeface="Garamond"/>
              </a:rPr>
              <a:t>interni </a:t>
            </a:r>
            <a:r>
              <a:rPr lang="x-none" sz="2000" spc="-1" dirty="0">
                <a:solidFill>
                  <a:srgbClr val="262626"/>
                </a:solidFill>
                <a:uFill>
                  <a:solidFill>
                    <a:srgbClr val="FFFFFF"/>
                  </a:solidFill>
                </a:uFill>
                <a:latin typeface="Garamond"/>
              </a:rPr>
              <a:t>keš.</a:t>
            </a:r>
            <a:endParaRPr lang="x-none" sz="1800" spc="-1" dirty="0">
              <a:solidFill>
                <a:srgbClr val="000000"/>
              </a:solidFill>
              <a:uFill>
                <a:solidFill>
                  <a:srgbClr val="FFFFFF"/>
                </a:solidFill>
              </a:uFill>
              <a:latin typeface="Arial"/>
            </a:endParaRPr>
          </a:p>
          <a:p>
            <a:endParaRPr lang="en-US" dirty="0"/>
          </a:p>
        </p:txBody>
      </p:sp>
      <p:pic>
        <p:nvPicPr>
          <p:cNvPr id="4" name="Picture 2"/>
          <p:cNvPicPr/>
          <p:nvPr/>
        </p:nvPicPr>
        <p:blipFill>
          <a:blip r:embed="rId3"/>
          <a:stretch/>
        </p:blipFill>
        <p:spPr>
          <a:xfrm>
            <a:off x="5947834" y="1650999"/>
            <a:ext cx="2465916" cy="1375833"/>
          </a:xfrm>
          <a:prstGeom prst="rect">
            <a:avLst/>
          </a:prstGeom>
          <a:ln>
            <a:noFill/>
          </a:ln>
        </p:spPr>
      </p:pic>
      <p:pic>
        <p:nvPicPr>
          <p:cNvPr id="5" name="Picture 4"/>
          <p:cNvPicPr/>
          <p:nvPr/>
        </p:nvPicPr>
        <p:blipFill>
          <a:blip r:embed="rId4"/>
          <a:stretch/>
        </p:blipFill>
        <p:spPr>
          <a:xfrm>
            <a:off x="5968990" y="3393068"/>
            <a:ext cx="2190750" cy="1271456"/>
          </a:xfrm>
          <a:prstGeom prst="rect">
            <a:avLst/>
          </a:prstGeom>
          <a:ln>
            <a:noFill/>
          </a:ln>
        </p:spPr>
      </p:pic>
    </p:spTree>
    <p:extLst>
      <p:ext uri="{BB962C8B-B14F-4D97-AF65-F5344CB8AC3E}">
        <p14:creationId xmlns="" xmlns:p14="http://schemas.microsoft.com/office/powerpoint/2010/main" val="2457146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Hladnjak</a:t>
            </a:r>
            <a:r>
              <a:rPr lang="x-none" sz="1800" b="1" spc="-1" dirty="0">
                <a:solidFill>
                  <a:srgbClr val="000000"/>
                </a:solidFill>
                <a:uFill>
                  <a:solidFill>
                    <a:srgbClr val="FFFFFF"/>
                  </a:solidFill>
                </a:uFill>
                <a:latin typeface="+mn-lt"/>
              </a:rPr>
              <a:t/>
            </a:r>
            <a:br>
              <a:rPr lang="x-none" sz="1800" b="1" spc="-1" dirty="0">
                <a:solidFill>
                  <a:srgbClr val="000000"/>
                </a:solidFill>
                <a:uFill>
                  <a:solidFill>
                    <a:srgbClr val="FFFFFF"/>
                  </a:solidFill>
                </a:uFill>
                <a:latin typeface="+mn-lt"/>
              </a:rPr>
            </a:br>
            <a:endParaRPr lang="en-US" b="1" dirty="0">
              <a:latin typeface="+mn-lt"/>
            </a:endParaRPr>
          </a:p>
        </p:txBody>
      </p:sp>
      <p:pic>
        <p:nvPicPr>
          <p:cNvPr id="4" name="Picture 10"/>
          <p:cNvPicPr/>
          <p:nvPr/>
        </p:nvPicPr>
        <p:blipFill>
          <a:blip r:embed="rId3"/>
          <a:stretch/>
        </p:blipFill>
        <p:spPr>
          <a:xfrm>
            <a:off x="5945270" y="928800"/>
            <a:ext cx="2999520" cy="3533040"/>
          </a:xfrm>
          <a:prstGeom prst="rect">
            <a:avLst/>
          </a:prstGeom>
          <a:ln>
            <a:noFill/>
          </a:ln>
        </p:spPr>
      </p:pic>
      <p:pic>
        <p:nvPicPr>
          <p:cNvPr id="5" name="Picture 11"/>
          <p:cNvPicPr/>
          <p:nvPr/>
        </p:nvPicPr>
        <p:blipFill>
          <a:blip r:embed="rId4"/>
          <a:stretch/>
        </p:blipFill>
        <p:spPr>
          <a:xfrm>
            <a:off x="3418477" y="2603499"/>
            <a:ext cx="2412940" cy="1725363"/>
          </a:xfrm>
          <a:prstGeom prst="rect">
            <a:avLst/>
          </a:prstGeom>
          <a:ln>
            <a:noFill/>
          </a:ln>
        </p:spPr>
      </p:pic>
      <p:pic>
        <p:nvPicPr>
          <p:cNvPr id="6" name="Content Placeholder 9"/>
          <p:cNvPicPr/>
          <p:nvPr/>
        </p:nvPicPr>
        <p:blipFill>
          <a:blip r:embed="rId5"/>
          <a:stretch/>
        </p:blipFill>
        <p:spPr>
          <a:xfrm>
            <a:off x="226234" y="1224000"/>
            <a:ext cx="2730240" cy="2400120"/>
          </a:xfrm>
          <a:prstGeom prst="rect">
            <a:avLst/>
          </a:prstGeom>
          <a:ln>
            <a:noFill/>
          </a:ln>
        </p:spPr>
      </p:pic>
    </p:spTree>
    <p:extLst>
      <p:ext uri="{BB962C8B-B14F-4D97-AF65-F5344CB8AC3E}">
        <p14:creationId xmlns="" xmlns:p14="http://schemas.microsoft.com/office/powerpoint/2010/main" val="594201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Garamond"/>
                <a:ea typeface="DejaVu Sans"/>
              </a:rPr>
              <a:t/>
            </a:r>
            <a:br>
              <a:rPr lang="sr-Latn-CS" b="1" u="sng" spc="-1" dirty="0" smtClean="0">
                <a:solidFill>
                  <a:srgbClr val="000000"/>
                </a:solidFill>
                <a:uFill>
                  <a:solidFill>
                    <a:srgbClr val="FFFFFF"/>
                  </a:solidFill>
                </a:uFill>
                <a:latin typeface="Garamond"/>
                <a:ea typeface="DejaVu Sans"/>
              </a:rPr>
            </a:br>
            <a:r>
              <a:rPr lang="x-none" b="1" u="sng" spc="-1" dirty="0" smtClean="0">
                <a:solidFill>
                  <a:srgbClr val="000000"/>
                </a:solidFill>
                <a:uFill>
                  <a:solidFill>
                    <a:srgbClr val="FFFFFF"/>
                  </a:solidFill>
                </a:uFill>
                <a:latin typeface="+mn-lt"/>
                <a:ea typeface="DejaVu Sans"/>
              </a:rPr>
              <a:t>Šta </a:t>
            </a:r>
            <a:r>
              <a:rPr lang="x-none" b="1" u="sng" spc="-1" dirty="0">
                <a:solidFill>
                  <a:srgbClr val="000000"/>
                </a:solidFill>
                <a:uFill>
                  <a:solidFill>
                    <a:srgbClr val="FFFFFF"/>
                  </a:solidFill>
                </a:uFill>
                <a:latin typeface="+mn-lt"/>
                <a:ea typeface="DejaVu Sans"/>
              </a:rPr>
              <a:t>je </a:t>
            </a:r>
            <a:r>
              <a:rPr lang="x-none" b="1" u="sng" spc="-1" dirty="0" smtClean="0">
                <a:solidFill>
                  <a:srgbClr val="000000"/>
                </a:solidFill>
                <a:uFill>
                  <a:solidFill>
                    <a:srgbClr val="FFFFFF"/>
                  </a:solidFill>
                </a:uFill>
                <a:latin typeface="+mn-lt"/>
                <a:ea typeface="DejaVu Sans"/>
              </a:rPr>
              <a:t>ra</a:t>
            </a:r>
            <a:r>
              <a:rPr lang="sr-Latn-CS" b="1" u="sng" spc="-1" dirty="0" smtClean="0">
                <a:solidFill>
                  <a:srgbClr val="000000"/>
                </a:solidFill>
                <a:uFill>
                  <a:solidFill>
                    <a:srgbClr val="FFFFFF"/>
                  </a:solidFill>
                </a:uFill>
                <a:latin typeface="+mn-lt"/>
                <a:ea typeface="DejaVu Sans"/>
              </a:rPr>
              <a:t>č</a:t>
            </a:r>
            <a:r>
              <a:rPr lang="x-none" b="1" u="sng" spc="-1" dirty="0" smtClean="0">
                <a:solidFill>
                  <a:srgbClr val="000000"/>
                </a:solidFill>
                <a:uFill>
                  <a:solidFill>
                    <a:srgbClr val="FFFFFF"/>
                  </a:solidFill>
                </a:uFill>
                <a:latin typeface="+mn-lt"/>
                <a:ea typeface="DejaVu Sans"/>
              </a:rPr>
              <a:t>unar</a:t>
            </a:r>
            <a:r>
              <a:rPr lang="x-none" b="1" u="sng" spc="-1" dirty="0">
                <a:solidFill>
                  <a:srgbClr val="000000"/>
                </a:solidFill>
                <a:uFill>
                  <a:solidFill>
                    <a:srgbClr val="FFFFFF"/>
                  </a:solidFill>
                </a:uFill>
                <a:latin typeface="+mn-lt"/>
                <a:ea typeface="DejaVu Sans"/>
              </a:rPr>
              <a:t>?</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sp>
        <p:nvSpPr>
          <p:cNvPr id="3" name="Content Placeholder 2"/>
          <p:cNvSpPr>
            <a:spLocks noGrp="1"/>
          </p:cNvSpPr>
          <p:nvPr>
            <p:ph idx="1"/>
          </p:nvPr>
        </p:nvSpPr>
        <p:spPr/>
        <p:txBody>
          <a:bodyPr>
            <a:normAutofit fontScale="62500" lnSpcReduction="20000"/>
          </a:bodyPr>
          <a:lstStyle/>
          <a:p>
            <a:pPr marL="343080" indent="-342360">
              <a:lnSpc>
                <a:spcPct val="100000"/>
              </a:lnSpc>
            </a:pPr>
            <a:endParaRPr lang="x-none" spc="-1" dirty="0">
              <a:solidFill>
                <a:srgbClr val="000000"/>
              </a:solidFill>
              <a:uFill>
                <a:solidFill>
                  <a:srgbClr val="FFFFFF"/>
                </a:solidFill>
              </a:uFill>
              <a:latin typeface="Arial"/>
            </a:endParaRPr>
          </a:p>
          <a:p>
            <a:pPr marL="343080" indent="-342360">
              <a:buClr>
                <a:srgbClr val="000000"/>
              </a:buClr>
            </a:pPr>
            <a:r>
              <a:rPr lang="x-none" b="1" spc="-1" dirty="0">
                <a:solidFill>
                  <a:srgbClr val="000000"/>
                </a:solidFill>
                <a:uFill>
                  <a:solidFill>
                    <a:srgbClr val="FFFFFF"/>
                  </a:solidFill>
                </a:uFill>
                <a:latin typeface="Arial"/>
                <a:ea typeface="DejaVu Sans"/>
              </a:rPr>
              <a:t>Računar je mašina koja transformiše informacije iz jednog oblika u drugi. </a:t>
            </a:r>
            <a:endParaRPr lang="x-none" spc="-1" dirty="0">
              <a:solidFill>
                <a:srgbClr val="000000"/>
              </a:solidFill>
              <a:uFill>
                <a:solidFill>
                  <a:srgbClr val="FFFFFF"/>
                </a:solidFill>
              </a:uFill>
              <a:latin typeface="Arial"/>
            </a:endParaRPr>
          </a:p>
          <a:p>
            <a:pPr marL="343080" indent="-342360">
              <a:lnSpc>
                <a:spcPct val="100000"/>
              </a:lnSpc>
            </a:pPr>
            <a:endParaRPr lang="x-none" spc="-1" dirty="0">
              <a:solidFill>
                <a:srgbClr val="000000"/>
              </a:solidFill>
              <a:uFill>
                <a:solidFill>
                  <a:srgbClr val="FFFFFF"/>
                </a:solidFill>
              </a:uFill>
              <a:latin typeface="Arial"/>
            </a:endParaRPr>
          </a:p>
          <a:p>
            <a:pPr marL="343080" indent="-342360">
              <a:buClr>
                <a:srgbClr val="000000"/>
              </a:buClr>
            </a:pPr>
            <a:r>
              <a:rPr lang="x-none" b="1" spc="-1" dirty="0">
                <a:solidFill>
                  <a:srgbClr val="000000"/>
                </a:solidFill>
                <a:uFill>
                  <a:solidFill>
                    <a:srgbClr val="FFFFFF"/>
                  </a:solidFill>
                </a:uFill>
                <a:latin typeface="Arial"/>
                <a:ea typeface="DejaVu Sans"/>
              </a:rPr>
              <a:t>Ne zavisi od fizičkog izgleda! </a:t>
            </a:r>
            <a:endParaRPr lang="x-none" spc="-1" dirty="0">
              <a:solidFill>
                <a:srgbClr val="000000"/>
              </a:solidFill>
              <a:uFill>
                <a:solidFill>
                  <a:srgbClr val="FFFFFF"/>
                </a:solidFill>
              </a:uFill>
              <a:latin typeface="Arial"/>
            </a:endParaRPr>
          </a:p>
          <a:p>
            <a:pPr marL="343080" indent="-342360">
              <a:lnSpc>
                <a:spcPct val="100000"/>
              </a:lnSpc>
            </a:pPr>
            <a:endParaRPr lang="x-none" spc="-1" dirty="0">
              <a:solidFill>
                <a:srgbClr val="000000"/>
              </a:solidFill>
              <a:uFill>
                <a:solidFill>
                  <a:srgbClr val="FFFFFF"/>
                </a:solidFill>
              </a:uFill>
              <a:latin typeface="Arial"/>
            </a:endParaRPr>
          </a:p>
          <a:p>
            <a:pPr marL="343080" indent="-342360">
              <a:buClr>
                <a:srgbClr val="000000"/>
              </a:buClr>
            </a:pPr>
            <a:r>
              <a:rPr lang="x-none" b="1" spc="-1" dirty="0">
                <a:solidFill>
                  <a:srgbClr val="000000"/>
                </a:solidFill>
                <a:uFill>
                  <a:solidFill>
                    <a:srgbClr val="FFFFFF"/>
                  </a:solidFill>
                </a:uFill>
                <a:latin typeface="Arial"/>
                <a:ea typeface="DejaVu Sans"/>
              </a:rPr>
              <a:t>Fizički izgled se menjao, ali princip je ostao - manje-više - isti!</a:t>
            </a:r>
            <a:endParaRPr lang="x-none" spc="-1" dirty="0">
              <a:solidFill>
                <a:srgbClr val="000000"/>
              </a:solidFill>
              <a:uFill>
                <a:solidFill>
                  <a:srgbClr val="FFFFFF"/>
                </a:solidFill>
              </a:uFill>
              <a:latin typeface="Arial"/>
            </a:endParaRPr>
          </a:p>
          <a:p>
            <a:pPr marL="343080" indent="-342360">
              <a:lnSpc>
                <a:spcPct val="100000"/>
              </a:lnSpc>
            </a:pPr>
            <a:endParaRPr lang="x-none" spc="-1" dirty="0">
              <a:solidFill>
                <a:srgbClr val="000000"/>
              </a:solidFill>
              <a:uFill>
                <a:solidFill>
                  <a:srgbClr val="FFFFFF"/>
                </a:solidFill>
              </a:uFill>
              <a:latin typeface="Arial"/>
            </a:endParaRPr>
          </a:p>
          <a:p>
            <a:pPr marL="343080" indent="-342360">
              <a:buClr>
                <a:srgbClr val="000000"/>
              </a:buClr>
            </a:pPr>
            <a:r>
              <a:rPr lang="x-none" b="1" spc="-1" dirty="0">
                <a:solidFill>
                  <a:srgbClr val="000000"/>
                </a:solidFill>
                <a:uFill>
                  <a:solidFill>
                    <a:srgbClr val="FFFFFF"/>
                  </a:solidFill>
                </a:uFill>
                <a:latin typeface="Arial"/>
                <a:ea typeface="DejaVu Sans"/>
              </a:rPr>
              <a:t>Matematička mašina zasnovana na matematičkim principima... </a:t>
            </a:r>
            <a:endParaRPr lang="x-none" spc="-1" dirty="0">
              <a:solidFill>
                <a:srgbClr val="000000"/>
              </a:solidFill>
              <a:uFill>
                <a:solidFill>
                  <a:srgbClr val="FFFFFF"/>
                </a:solidFill>
              </a:uFill>
              <a:latin typeface="Arial"/>
            </a:endParaRPr>
          </a:p>
          <a:p>
            <a:endParaRPr lang="en-US" dirty="0"/>
          </a:p>
        </p:txBody>
      </p:sp>
    </p:spTree>
    <p:extLst>
      <p:ext uri="{BB962C8B-B14F-4D97-AF65-F5344CB8AC3E}">
        <p14:creationId xmlns="" xmlns:p14="http://schemas.microsoft.com/office/powerpoint/2010/main" val="1023663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Memorija</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a:xfrm>
            <a:off x="457200" y="1200151"/>
            <a:ext cx="8229600" cy="2855252"/>
          </a:xfrm>
        </p:spPr>
        <p:txBody>
          <a:bodyPr>
            <a:normAutofit fontScale="92500" lnSpcReduction="20000"/>
          </a:bodyPr>
          <a:lstStyle/>
          <a:p>
            <a:pPr marL="0" indent="0">
              <a:lnSpc>
                <a:spcPct val="100000"/>
              </a:lnSpc>
              <a:buClr>
                <a:srgbClr val="83992A"/>
              </a:buClr>
              <a:buSzPct val="115000"/>
              <a:buNone/>
            </a:pPr>
            <a:r>
              <a:rPr lang="x-none" sz="2400" spc="-1" dirty="0">
                <a:solidFill>
                  <a:srgbClr val="262626"/>
                </a:solidFill>
                <a:uFill>
                  <a:solidFill>
                    <a:srgbClr val="FFFFFF"/>
                  </a:solidFill>
                </a:uFill>
                <a:latin typeface="Garamond"/>
              </a:rPr>
              <a:t>– deli se na: ROM, RAM i keš memoriju.</a:t>
            </a:r>
            <a:endParaRPr lang="x-none" sz="1800" spc="-1" dirty="0">
              <a:solidFill>
                <a:srgbClr val="000000"/>
              </a:solidFill>
              <a:uFill>
                <a:solidFill>
                  <a:srgbClr val="FFFFFF"/>
                </a:solidFill>
              </a:uFill>
              <a:latin typeface="Arial"/>
            </a:endParaRPr>
          </a:p>
          <a:p>
            <a:pPr marL="743040" lvl="1" indent="-285120">
              <a:lnSpc>
                <a:spcPct val="80000"/>
              </a:lnSpc>
              <a:buClr>
                <a:srgbClr val="83992A"/>
              </a:buClr>
              <a:buSzPct val="115000"/>
              <a:buFont typeface="Arial"/>
              <a:buChar char="•"/>
            </a:pPr>
            <a:r>
              <a:rPr lang="x-none" sz="2400" b="1" spc="-1" dirty="0">
                <a:solidFill>
                  <a:srgbClr val="262626"/>
                </a:solidFill>
                <a:uFill>
                  <a:solidFill>
                    <a:srgbClr val="FFFFFF"/>
                  </a:solidFill>
                </a:uFill>
                <a:latin typeface="Garamond"/>
              </a:rPr>
              <a:t>ROM </a:t>
            </a:r>
            <a:r>
              <a:rPr lang="x-none" sz="2400" spc="-1" dirty="0">
                <a:solidFill>
                  <a:srgbClr val="262626"/>
                </a:solidFill>
                <a:uFill>
                  <a:solidFill>
                    <a:srgbClr val="FFFFFF"/>
                  </a:solidFill>
                </a:uFill>
                <a:latin typeface="Garamond"/>
              </a:rPr>
              <a:t>(</a:t>
            </a:r>
            <a:r>
              <a:rPr lang="x-none" sz="2400" i="1" spc="-1" dirty="0">
                <a:solidFill>
                  <a:srgbClr val="262626"/>
                </a:solidFill>
                <a:uFill>
                  <a:solidFill>
                    <a:srgbClr val="FFFFFF"/>
                  </a:solidFill>
                </a:uFill>
                <a:latin typeface="Garamond"/>
              </a:rPr>
              <a:t>Read Only Memory</a:t>
            </a:r>
            <a:r>
              <a:rPr lang="x-none" sz="2400" spc="-1" dirty="0">
                <a:solidFill>
                  <a:srgbClr val="262626"/>
                </a:solidFill>
                <a:uFill>
                  <a:solidFill>
                    <a:srgbClr val="FFFFFF"/>
                  </a:solidFill>
                </a:uFill>
                <a:latin typeface="Garamond"/>
              </a:rPr>
              <a:t> – memorija koja se samo čita) – inicijalna memorija, služi za pokretanje računara, njen sadržaj </a:t>
            </a:r>
            <a:r>
              <a:rPr lang="x-none" sz="2400" b="1" u="sng" spc="-1" dirty="0">
                <a:solidFill>
                  <a:srgbClr val="FF0000"/>
                </a:solidFill>
                <a:uFill>
                  <a:solidFill>
                    <a:srgbClr val="FFFFFF"/>
                  </a:solidFill>
                </a:uFill>
                <a:latin typeface="Garamond"/>
              </a:rPr>
              <a:t>OSTAJE</a:t>
            </a:r>
            <a:r>
              <a:rPr lang="x-none" sz="2400" spc="-1" dirty="0">
                <a:solidFill>
                  <a:srgbClr val="262626"/>
                </a:solidFill>
                <a:uFill>
                  <a:solidFill>
                    <a:srgbClr val="FFFFFF"/>
                  </a:solidFill>
                </a:uFill>
                <a:latin typeface="Garamond"/>
              </a:rPr>
              <a:t> kada se računar ugasi;</a:t>
            </a:r>
            <a:endParaRPr lang="x-none" sz="1800" spc="-1" dirty="0">
              <a:solidFill>
                <a:srgbClr val="000000"/>
              </a:solidFill>
              <a:uFill>
                <a:solidFill>
                  <a:srgbClr val="FFFFFF"/>
                </a:solidFill>
              </a:uFill>
              <a:latin typeface="Arial"/>
            </a:endParaRPr>
          </a:p>
          <a:p>
            <a:pPr marL="743040" lvl="1" indent="-285120">
              <a:lnSpc>
                <a:spcPct val="80000"/>
              </a:lnSpc>
              <a:buClr>
                <a:srgbClr val="83992A"/>
              </a:buClr>
              <a:buSzPct val="115000"/>
              <a:buFont typeface="Arial"/>
              <a:buChar char="•"/>
            </a:pPr>
            <a:r>
              <a:rPr lang="x-none" sz="2400" b="1" spc="-1" dirty="0">
                <a:solidFill>
                  <a:srgbClr val="262626"/>
                </a:solidFill>
                <a:uFill>
                  <a:solidFill>
                    <a:srgbClr val="FFFFFF"/>
                  </a:solidFill>
                </a:uFill>
                <a:latin typeface="Garamond"/>
              </a:rPr>
              <a:t>RAM</a:t>
            </a:r>
            <a:r>
              <a:rPr lang="x-none" sz="2400" spc="-1" dirty="0">
                <a:solidFill>
                  <a:srgbClr val="262626"/>
                </a:solidFill>
                <a:uFill>
                  <a:solidFill>
                    <a:srgbClr val="FFFFFF"/>
                  </a:solidFill>
                </a:uFill>
                <a:latin typeface="Garamond"/>
              </a:rPr>
              <a:t> (Random Access Memory – memorija sa slučajnim pristupom) – radna memorija u kojoj se nalaze programi koji se trenutno izvršavaju na računaru, njen sadržaj </a:t>
            </a:r>
            <a:r>
              <a:rPr lang="x-none" sz="2400" b="1" u="sng" spc="-1" dirty="0">
                <a:solidFill>
                  <a:srgbClr val="FF0000"/>
                </a:solidFill>
                <a:uFill>
                  <a:solidFill>
                    <a:srgbClr val="FFFFFF"/>
                  </a:solidFill>
                </a:uFill>
                <a:latin typeface="Garamond"/>
              </a:rPr>
              <a:t>SE GUBI</a:t>
            </a:r>
            <a:r>
              <a:rPr lang="x-none" sz="2400" spc="-1" dirty="0">
                <a:solidFill>
                  <a:srgbClr val="FF0000"/>
                </a:solidFill>
                <a:uFill>
                  <a:solidFill>
                    <a:srgbClr val="FFFFFF"/>
                  </a:solidFill>
                </a:uFill>
                <a:latin typeface="Garamond"/>
              </a:rPr>
              <a:t> </a:t>
            </a:r>
            <a:r>
              <a:rPr lang="x-none" sz="2400" spc="-1" dirty="0">
                <a:solidFill>
                  <a:srgbClr val="262626"/>
                </a:solidFill>
                <a:uFill>
                  <a:solidFill>
                    <a:srgbClr val="FFFFFF"/>
                  </a:solidFill>
                </a:uFill>
                <a:latin typeface="Garamond"/>
              </a:rPr>
              <a:t>kada se računar ugasi;</a:t>
            </a:r>
            <a:endParaRPr lang="x-none" sz="1800" spc="-1" dirty="0">
              <a:solidFill>
                <a:srgbClr val="000000"/>
              </a:solidFill>
              <a:uFill>
                <a:solidFill>
                  <a:srgbClr val="FFFFFF"/>
                </a:solidFill>
              </a:uFill>
              <a:latin typeface="Arial"/>
            </a:endParaRPr>
          </a:p>
          <a:p>
            <a:pPr marL="743040" lvl="1" indent="-285120">
              <a:lnSpc>
                <a:spcPct val="80000"/>
              </a:lnSpc>
              <a:buClr>
                <a:srgbClr val="83992A"/>
              </a:buClr>
              <a:buSzPct val="115000"/>
              <a:buFont typeface="Arial"/>
              <a:buChar char="•"/>
            </a:pPr>
            <a:r>
              <a:rPr lang="x-none" sz="2400" b="1" spc="-1" dirty="0">
                <a:solidFill>
                  <a:srgbClr val="262626"/>
                </a:solidFill>
                <a:uFill>
                  <a:solidFill>
                    <a:srgbClr val="FFFFFF"/>
                  </a:solidFill>
                </a:uFill>
                <a:latin typeface="Garamond"/>
              </a:rPr>
              <a:t>keš</a:t>
            </a:r>
            <a:r>
              <a:rPr lang="x-none" sz="2400" spc="-1" dirty="0">
                <a:solidFill>
                  <a:srgbClr val="262626"/>
                </a:solidFill>
                <a:uFill>
                  <a:solidFill>
                    <a:srgbClr val="FFFFFF"/>
                  </a:solidFill>
                </a:uFill>
                <a:latin typeface="Garamond"/>
              </a:rPr>
              <a:t> (cache) memorija je vrlo brza memorija koja se nalazi u samom procesoru (interni keš) ili uz njega (externi keš); višestruko brža od obične memorije.</a:t>
            </a:r>
            <a:endParaRPr lang="x-none" sz="1800" spc="-1" dirty="0">
              <a:solidFill>
                <a:srgbClr val="000000"/>
              </a:solidFill>
              <a:uFill>
                <a:solidFill>
                  <a:srgbClr val="FFFFFF"/>
                </a:solidFill>
              </a:uFill>
              <a:latin typeface="Arial"/>
            </a:endParaRPr>
          </a:p>
          <a:p>
            <a:pPr>
              <a:lnSpc>
                <a:spcPct val="100000"/>
              </a:lnSpc>
            </a:pPr>
            <a:endParaRPr lang="x-none" sz="1800" spc="-1" dirty="0">
              <a:solidFill>
                <a:srgbClr val="000000"/>
              </a:solidFill>
              <a:uFill>
                <a:solidFill>
                  <a:srgbClr val="FFFFFF"/>
                </a:solidFill>
              </a:uFill>
              <a:latin typeface="Arial"/>
            </a:endParaRPr>
          </a:p>
          <a:p>
            <a:endParaRPr lang="en-US" dirty="0"/>
          </a:p>
        </p:txBody>
      </p:sp>
      <p:pic>
        <p:nvPicPr>
          <p:cNvPr id="4" name="Picture 2"/>
          <p:cNvPicPr/>
          <p:nvPr/>
        </p:nvPicPr>
        <p:blipFill>
          <a:blip r:embed="rId3"/>
          <a:stretch/>
        </p:blipFill>
        <p:spPr>
          <a:xfrm>
            <a:off x="552837" y="3843736"/>
            <a:ext cx="3261600" cy="580097"/>
          </a:xfrm>
          <a:prstGeom prst="rect">
            <a:avLst/>
          </a:prstGeom>
          <a:ln>
            <a:noFill/>
          </a:ln>
        </p:spPr>
      </p:pic>
      <p:pic>
        <p:nvPicPr>
          <p:cNvPr id="5" name="Picture 6"/>
          <p:cNvPicPr/>
          <p:nvPr/>
        </p:nvPicPr>
        <p:blipFill>
          <a:blip r:embed="rId4"/>
          <a:srcRect t="26059" b="16023"/>
          <a:stretch/>
        </p:blipFill>
        <p:spPr>
          <a:xfrm>
            <a:off x="4624916" y="3822570"/>
            <a:ext cx="3938874" cy="728264"/>
          </a:xfrm>
          <a:prstGeom prst="rect">
            <a:avLst/>
          </a:prstGeom>
          <a:ln>
            <a:noFill/>
          </a:ln>
        </p:spPr>
      </p:pic>
    </p:spTree>
    <p:extLst>
      <p:ext uri="{BB962C8B-B14F-4D97-AF65-F5344CB8AC3E}">
        <p14:creationId xmlns="" xmlns:p14="http://schemas.microsoft.com/office/powerpoint/2010/main" val="2784635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Magistrala</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p:txBody>
          <a:bodyPr/>
          <a:lstStyle/>
          <a:p>
            <a:pPr marL="343620">
              <a:buClr>
                <a:srgbClr val="83992A"/>
              </a:buClr>
              <a:buSzPct val="115000"/>
              <a:buFontTx/>
              <a:buChar char="-"/>
            </a:pPr>
            <a:r>
              <a:rPr lang="x-none" sz="2400" spc="-1" dirty="0" smtClean="0">
                <a:solidFill>
                  <a:srgbClr val="262626"/>
                </a:solidFill>
                <a:uFill>
                  <a:solidFill>
                    <a:srgbClr val="FFFFFF"/>
                  </a:solidFill>
                </a:uFill>
              </a:rPr>
              <a:t>komunikacioni </a:t>
            </a:r>
            <a:r>
              <a:rPr lang="x-none" sz="2400" spc="-1" dirty="0">
                <a:solidFill>
                  <a:srgbClr val="262626"/>
                </a:solidFill>
                <a:uFill>
                  <a:solidFill>
                    <a:srgbClr val="FFFFFF"/>
                  </a:solidFill>
                </a:uFill>
              </a:rPr>
              <a:t>put kojim se razmenjuju informacije između komponenti </a:t>
            </a:r>
            <a:r>
              <a:rPr lang="x-none" sz="2400" spc="-1" dirty="0" smtClean="0">
                <a:solidFill>
                  <a:srgbClr val="262626"/>
                </a:solidFill>
                <a:uFill>
                  <a:solidFill>
                    <a:srgbClr val="FFFFFF"/>
                  </a:solidFill>
                </a:uFill>
              </a:rPr>
              <a:t>računara</a:t>
            </a:r>
            <a:endParaRPr lang="sr-Latn-CS" sz="2400" spc="-1" dirty="0" smtClean="0">
              <a:solidFill>
                <a:srgbClr val="262626"/>
              </a:solidFill>
              <a:uFill>
                <a:solidFill>
                  <a:srgbClr val="FFFFFF"/>
                </a:solidFill>
              </a:uFill>
            </a:endParaRPr>
          </a:p>
          <a:p>
            <a:pPr marL="343620">
              <a:buClr>
                <a:srgbClr val="83992A"/>
              </a:buClr>
              <a:buSzPct val="115000"/>
              <a:buFontTx/>
              <a:buChar char="-"/>
            </a:pPr>
            <a:r>
              <a:rPr lang="x-none" sz="2400" u="sng" spc="-1" dirty="0" smtClean="0">
                <a:solidFill>
                  <a:srgbClr val="262626"/>
                </a:solidFill>
                <a:uFill>
                  <a:solidFill>
                    <a:srgbClr val="FFFFFF"/>
                  </a:solidFill>
                </a:uFill>
              </a:rPr>
              <a:t>Vrste</a:t>
            </a:r>
            <a:r>
              <a:rPr lang="x-none" sz="2400" u="sng" spc="-1" dirty="0">
                <a:solidFill>
                  <a:srgbClr val="262626"/>
                </a:solidFill>
                <a:uFill>
                  <a:solidFill>
                    <a:srgbClr val="FFFFFF"/>
                  </a:solidFill>
                </a:uFill>
              </a:rPr>
              <a:t>:</a:t>
            </a:r>
            <a:endParaRPr lang="x-none" sz="1800" u="sng" spc="-1" dirty="0">
              <a:solidFill>
                <a:srgbClr val="000000"/>
              </a:solidFill>
              <a:uFill>
                <a:solidFill>
                  <a:srgbClr val="FFFFFF"/>
                </a:solidFill>
              </a:uFill>
            </a:endParaRPr>
          </a:p>
          <a:p>
            <a:pPr marL="743040" lvl="1" indent="-285120">
              <a:buClr>
                <a:srgbClr val="83992A"/>
              </a:buClr>
              <a:buSzPct val="115000"/>
              <a:buFont typeface="Arial"/>
              <a:buChar char="•"/>
            </a:pPr>
            <a:r>
              <a:rPr lang="x-none" sz="2000" spc="-1" dirty="0">
                <a:solidFill>
                  <a:srgbClr val="262626"/>
                </a:solidFill>
                <a:uFill>
                  <a:solidFill>
                    <a:srgbClr val="FFFFFF"/>
                  </a:solidFill>
                </a:uFill>
              </a:rPr>
              <a:t>magistrala podataka (</a:t>
            </a:r>
            <a:r>
              <a:rPr lang="x-none" sz="2000" i="1" spc="-1" dirty="0">
                <a:solidFill>
                  <a:srgbClr val="262626"/>
                </a:solidFill>
                <a:uFill>
                  <a:solidFill>
                    <a:srgbClr val="FFFFFF"/>
                  </a:solidFill>
                </a:uFill>
              </a:rPr>
              <a:t>data bus</a:t>
            </a:r>
            <a:r>
              <a:rPr lang="x-none" sz="2000" spc="-1" dirty="0" smtClean="0">
                <a:solidFill>
                  <a:srgbClr val="262626"/>
                </a:solidFill>
                <a:uFill>
                  <a:solidFill>
                    <a:srgbClr val="FFFFFF"/>
                  </a:solidFill>
                </a:uFill>
              </a:rPr>
              <a:t>)</a:t>
            </a:r>
            <a:r>
              <a:rPr lang="sr-Latn-CS" sz="2000" spc="-1" dirty="0" smtClean="0">
                <a:solidFill>
                  <a:srgbClr val="262626"/>
                </a:solidFill>
                <a:uFill>
                  <a:solidFill>
                    <a:srgbClr val="FFFFFF"/>
                  </a:solidFill>
                </a:uFill>
              </a:rPr>
              <a:t> - izmedju procesora i memorijskih jedinica</a:t>
            </a:r>
            <a:r>
              <a:rPr lang="x-none" sz="2000" spc="-1" dirty="0" smtClean="0">
                <a:solidFill>
                  <a:srgbClr val="262626"/>
                </a:solidFill>
                <a:uFill>
                  <a:solidFill>
                    <a:srgbClr val="FFFFFF"/>
                  </a:solidFill>
                </a:uFill>
              </a:rPr>
              <a:t>,</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2000" spc="-1" dirty="0">
                <a:solidFill>
                  <a:srgbClr val="262626"/>
                </a:solidFill>
                <a:uFill>
                  <a:solidFill>
                    <a:srgbClr val="FFFFFF"/>
                  </a:solidFill>
                </a:uFill>
              </a:rPr>
              <a:t>adresna magistrala (</a:t>
            </a:r>
            <a:r>
              <a:rPr lang="x-none" sz="2000" i="1" spc="-1" dirty="0">
                <a:solidFill>
                  <a:srgbClr val="262626"/>
                </a:solidFill>
                <a:uFill>
                  <a:solidFill>
                    <a:srgbClr val="FFFFFF"/>
                  </a:solidFill>
                </a:uFill>
              </a:rPr>
              <a:t>address bus</a:t>
            </a:r>
            <a:r>
              <a:rPr lang="x-none" sz="2000" spc="-1" dirty="0" smtClean="0">
                <a:solidFill>
                  <a:srgbClr val="262626"/>
                </a:solidFill>
                <a:uFill>
                  <a:solidFill>
                    <a:srgbClr val="FFFFFF"/>
                  </a:solidFill>
                </a:uFill>
              </a:rPr>
              <a:t>)</a:t>
            </a:r>
            <a:r>
              <a:rPr lang="sr-Latn-CS" sz="2000" spc="-1" dirty="0" smtClean="0">
                <a:solidFill>
                  <a:srgbClr val="262626"/>
                </a:solidFill>
                <a:uFill>
                  <a:solidFill>
                    <a:srgbClr val="FFFFFF"/>
                  </a:solidFill>
                </a:uFill>
              </a:rPr>
              <a:t> </a:t>
            </a:r>
            <a:r>
              <a:rPr lang="mr-IN" sz="2000" spc="-1" dirty="0" smtClean="0">
                <a:solidFill>
                  <a:srgbClr val="262626"/>
                </a:solidFill>
                <a:uFill>
                  <a:solidFill>
                    <a:srgbClr val="FFFFFF"/>
                  </a:solidFill>
                </a:uFill>
              </a:rPr>
              <a:t>–</a:t>
            </a:r>
            <a:r>
              <a:rPr lang="sr-Latn-CS" sz="2000" spc="-1" dirty="0" smtClean="0">
                <a:solidFill>
                  <a:srgbClr val="262626"/>
                </a:solidFill>
                <a:uFill>
                  <a:solidFill>
                    <a:srgbClr val="FFFFFF"/>
                  </a:solidFill>
                </a:uFill>
              </a:rPr>
              <a:t> prenosi adrese koje generiše procesor</a:t>
            </a:r>
            <a:r>
              <a:rPr lang="x-none" sz="2000" spc="-1" dirty="0" smtClean="0">
                <a:solidFill>
                  <a:srgbClr val="262626"/>
                </a:solidFill>
                <a:uFill>
                  <a:solidFill>
                    <a:srgbClr val="FFFFFF"/>
                  </a:solidFill>
                </a:uFill>
              </a:rPr>
              <a:t>,</a:t>
            </a:r>
            <a:endParaRPr lang="x-none" sz="1800" spc="-1" dirty="0">
              <a:solidFill>
                <a:srgbClr val="000000"/>
              </a:solidFill>
              <a:uFill>
                <a:solidFill>
                  <a:srgbClr val="FFFFFF"/>
                </a:solidFill>
              </a:uFill>
            </a:endParaRPr>
          </a:p>
          <a:p>
            <a:pPr marL="743040" lvl="1" indent="-285120">
              <a:buClr>
                <a:srgbClr val="83992A"/>
              </a:buClr>
              <a:buSzPct val="115000"/>
              <a:buFont typeface="Arial"/>
              <a:buChar char="•"/>
            </a:pPr>
            <a:r>
              <a:rPr lang="x-none" sz="2000" spc="-1" dirty="0">
                <a:solidFill>
                  <a:srgbClr val="262626"/>
                </a:solidFill>
                <a:uFill>
                  <a:solidFill>
                    <a:srgbClr val="FFFFFF"/>
                  </a:solidFill>
                </a:uFill>
              </a:rPr>
              <a:t>kontrolna magistrala (</a:t>
            </a:r>
            <a:r>
              <a:rPr lang="x-none" sz="2000" i="1" spc="-1" dirty="0">
                <a:solidFill>
                  <a:srgbClr val="262626"/>
                </a:solidFill>
                <a:uFill>
                  <a:solidFill>
                    <a:srgbClr val="FFFFFF"/>
                  </a:solidFill>
                </a:uFill>
              </a:rPr>
              <a:t>control bus</a:t>
            </a:r>
            <a:r>
              <a:rPr lang="x-none" sz="2000" spc="-1" dirty="0" smtClean="0">
                <a:solidFill>
                  <a:srgbClr val="262626"/>
                </a:solidFill>
                <a:uFill>
                  <a:solidFill>
                    <a:srgbClr val="FFFFFF"/>
                  </a:solidFill>
                </a:uFill>
              </a:rPr>
              <a:t>)</a:t>
            </a:r>
            <a:r>
              <a:rPr lang="sr-Latn-CS" sz="2000" spc="-1" dirty="0" smtClean="0">
                <a:solidFill>
                  <a:srgbClr val="262626"/>
                </a:solidFill>
                <a:uFill>
                  <a:solidFill>
                    <a:srgbClr val="FFFFFF"/>
                  </a:solidFill>
                </a:uFill>
              </a:rPr>
              <a:t> </a:t>
            </a:r>
            <a:r>
              <a:rPr lang="mr-IN" sz="2000" spc="-1" dirty="0" smtClean="0">
                <a:solidFill>
                  <a:srgbClr val="262626"/>
                </a:solidFill>
                <a:uFill>
                  <a:solidFill>
                    <a:srgbClr val="FFFFFF"/>
                  </a:solidFill>
                </a:uFill>
              </a:rPr>
              <a:t>–</a:t>
            </a:r>
            <a:r>
              <a:rPr lang="sr-Latn-CS" sz="2000" spc="-1" dirty="0" smtClean="0">
                <a:solidFill>
                  <a:srgbClr val="262626"/>
                </a:solidFill>
                <a:uFill>
                  <a:solidFill>
                    <a:srgbClr val="FFFFFF"/>
                  </a:solidFill>
                </a:uFill>
              </a:rPr>
              <a:t> prenosi upravljačke i kontrolne signale od procesora ka komponentama i obrnuto.</a:t>
            </a:r>
            <a:endParaRPr lang="x-none" sz="1800" spc="-1" dirty="0">
              <a:solidFill>
                <a:srgbClr val="000000"/>
              </a:solidFill>
              <a:uFill>
                <a:solidFill>
                  <a:srgbClr val="FFFFFF"/>
                </a:solidFill>
              </a:uFill>
            </a:endParaRPr>
          </a:p>
        </p:txBody>
      </p:sp>
    </p:spTree>
    <p:extLst>
      <p:ext uri="{BB962C8B-B14F-4D97-AF65-F5344CB8AC3E}">
        <p14:creationId xmlns="" xmlns:p14="http://schemas.microsoft.com/office/powerpoint/2010/main" val="2313194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1284100"/>
            <a:ext cx="685800" cy="838200"/>
            <a:chOff x="2280" y="2059"/>
            <a:chExt cx="814" cy="1109"/>
          </a:xfrm>
        </p:grpSpPr>
        <p:graphicFrame>
          <p:nvGraphicFramePr>
            <p:cNvPr id="5" name="Object 3">
              <a:hlinkClick r:id="" action="ppaction://ole?verb=0"/>
            </p:cNvPr>
            <p:cNvGraphicFramePr>
              <a:graphicFrameLocks/>
            </p:cNvGraphicFramePr>
            <p:nvPr/>
          </p:nvGraphicFramePr>
          <p:xfrm>
            <a:off x="2280" y="2059"/>
            <a:ext cx="814" cy="1109"/>
          </p:xfrm>
          <a:graphic>
            <a:graphicData uri="http://schemas.openxmlformats.org/presentationml/2006/ole">
              <p:oleObj spid="_x0000_s8584" name="Clip" r:id="rId4" imgW="1941490" imgH="2640169" progId="">
                <p:embed/>
              </p:oleObj>
            </a:graphicData>
          </a:graphic>
        </p:graphicFrame>
        <p:sp>
          <p:nvSpPr>
            <p:cNvPr id="6" name="Rectangle 4"/>
            <p:cNvSpPr>
              <a:spLocks noChangeArrowheads="1"/>
            </p:cNvSpPr>
            <p:nvPr/>
          </p:nvSpPr>
          <p:spPr bwMode="auto">
            <a:xfrm>
              <a:off x="2335" y="2637"/>
              <a:ext cx="684" cy="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lstStyle/>
            <a:p>
              <a:pPr algn="l" eaLnBrk="0" latinLnBrk="0" hangingPunct="0"/>
              <a:r>
                <a:rPr kumimoji="0" lang="en-US" sz="900" dirty="0">
                  <a:effectLst>
                    <a:outerShdw blurRad="38100" dist="38100" dir="2700000" algn="tl">
                      <a:srgbClr val="DDDDDD"/>
                    </a:outerShdw>
                  </a:effectLst>
                  <a:ea typeface="ＭＳ Ｐゴシック" charset="0"/>
                </a:rPr>
                <a:t>CLOCK</a:t>
              </a:r>
              <a:endParaRPr kumimoji="0" lang="en-US" sz="1000" dirty="0">
                <a:effectLst>
                  <a:outerShdw blurRad="38100" dist="38100" dir="2700000" algn="tl">
                    <a:srgbClr val="DDDDDD"/>
                  </a:outerShdw>
                </a:effectLst>
                <a:ea typeface="ＭＳ Ｐゴシック" charset="0"/>
              </a:endParaRPr>
            </a:p>
          </p:txBody>
        </p:sp>
      </p:grpSp>
      <p:cxnSp>
        <p:nvCxnSpPr>
          <p:cNvPr id="7" name="AutoShape 5"/>
          <p:cNvCxnSpPr>
            <a:cxnSpLocks noChangeShapeType="1"/>
            <a:stCxn id="11" idx="3"/>
          </p:cNvCxnSpPr>
          <p:nvPr/>
        </p:nvCxnSpPr>
        <p:spPr bwMode="auto">
          <a:xfrm>
            <a:off x="7675563" y="1660338"/>
            <a:ext cx="0" cy="690562"/>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AutoShape 6"/>
          <p:cNvSpPr>
            <a:spLocks noChangeArrowheads="1"/>
          </p:cNvSpPr>
          <p:nvPr/>
        </p:nvSpPr>
        <p:spPr bwMode="auto">
          <a:xfrm>
            <a:off x="304800" y="2198500"/>
            <a:ext cx="8534400" cy="584200"/>
          </a:xfrm>
          <a:prstGeom prst="leftRightArrow">
            <a:avLst>
              <a:gd name="adj1" fmla="val 51019"/>
              <a:gd name="adj2" fmla="val 94551"/>
            </a:avLst>
          </a:prstGeom>
          <a:solidFill>
            <a:srgbClr val="C0C0C0"/>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latinLnBrk="0" hangingPunct="0"/>
            <a:r>
              <a:rPr kumimoji="0" lang="sr-Latn-CS">
                <a:ea typeface="ＭＳ Ｐゴシック" charset="0"/>
              </a:rPr>
              <a:t>MAGISTRALA</a:t>
            </a:r>
            <a:endParaRPr kumimoji="0" lang="en-US">
              <a:ea typeface="ＭＳ Ｐゴシック" charset="0"/>
            </a:endParaRPr>
          </a:p>
        </p:txBody>
      </p:sp>
      <p:sp>
        <p:nvSpPr>
          <p:cNvPr id="9" name="Text Box 7"/>
          <p:cNvSpPr txBox="1">
            <a:spLocks noChangeArrowheads="1"/>
          </p:cNvSpPr>
          <p:nvPr/>
        </p:nvSpPr>
        <p:spPr bwMode="auto">
          <a:xfrm>
            <a:off x="65088" y="293500"/>
            <a:ext cx="3070225" cy="1112838"/>
          </a:xfrm>
          <a:prstGeom prst="rect">
            <a:avLst/>
          </a:prstGeom>
          <a:solidFill>
            <a:srgbClr val="FFFF00"/>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latinLnBrk="0" hangingPunct="0"/>
            <a:r>
              <a:rPr kumimoji="0" lang="en-US" sz="1800">
                <a:ea typeface="ＭＳ Ｐゴシック" charset="0"/>
              </a:rPr>
              <a:t>CPU</a:t>
            </a:r>
            <a:endParaRPr kumimoji="0" lang="en-US">
              <a:ea typeface="ＭＳ Ｐゴシック" charset="0"/>
            </a:endParaRPr>
          </a:p>
          <a:p>
            <a:pPr eaLnBrk="0" latinLnBrk="0" hangingPunct="0">
              <a:buFontTx/>
              <a:buChar char="•"/>
            </a:pPr>
            <a:r>
              <a:rPr kumimoji="0" lang="en-US">
                <a:ea typeface="ＭＳ Ｐゴシック" charset="0"/>
              </a:rPr>
              <a:t> </a:t>
            </a:r>
            <a:r>
              <a:rPr kumimoji="0" lang="sr-Latn-CS">
                <a:ea typeface="ＭＳ Ｐゴシック" charset="0"/>
              </a:rPr>
              <a:t>Kontrolna jedinica</a:t>
            </a:r>
            <a:r>
              <a:rPr kumimoji="0" lang="en-US">
                <a:ea typeface="ＭＳ Ｐゴシック" charset="0"/>
              </a:rPr>
              <a:t>                 </a:t>
            </a:r>
          </a:p>
          <a:p>
            <a:pPr eaLnBrk="0" latinLnBrk="0" hangingPunct="0">
              <a:buFontTx/>
              <a:buChar char="•"/>
            </a:pPr>
            <a:r>
              <a:rPr kumimoji="0" lang="en-US">
                <a:ea typeface="ＭＳ Ｐゴシック" charset="0"/>
              </a:rPr>
              <a:t>  </a:t>
            </a:r>
            <a:r>
              <a:rPr kumimoji="0" lang="sr-Latn-CS">
                <a:ea typeface="ＭＳ Ｐゴシック" charset="0"/>
              </a:rPr>
              <a:t>ALU jedinica</a:t>
            </a:r>
            <a:endParaRPr kumimoji="0" lang="en-US">
              <a:ea typeface="ＭＳ Ｐゴシック" charset="0"/>
            </a:endParaRPr>
          </a:p>
          <a:p>
            <a:pPr eaLnBrk="0" latinLnBrk="0" hangingPunct="0"/>
            <a:r>
              <a:rPr kumimoji="0" lang="en-US">
                <a:ea typeface="ＭＳ Ｐゴシック" charset="0"/>
              </a:rPr>
              <a:t>+ Math </a:t>
            </a:r>
            <a:r>
              <a:rPr kumimoji="0" lang="en-US" sz="1200">
                <a:ea typeface="ＭＳ Ｐゴシック" charset="0"/>
              </a:rPr>
              <a:t>(co.p)</a:t>
            </a:r>
            <a:r>
              <a:rPr kumimoji="0" lang="en-US">
                <a:ea typeface="ＭＳ Ｐゴシック" charset="0"/>
              </a:rPr>
              <a:t>, MMX,…     </a:t>
            </a:r>
          </a:p>
        </p:txBody>
      </p:sp>
      <p:sp>
        <p:nvSpPr>
          <p:cNvPr id="10" name="AutoShape 8"/>
          <p:cNvSpPr>
            <a:spLocks noChangeArrowheads="1"/>
          </p:cNvSpPr>
          <p:nvPr/>
        </p:nvSpPr>
        <p:spPr bwMode="auto">
          <a:xfrm>
            <a:off x="3238500" y="141100"/>
            <a:ext cx="2784475" cy="1250950"/>
          </a:xfrm>
          <a:prstGeom prst="cube">
            <a:avLst>
              <a:gd name="adj" fmla="val 8931"/>
            </a:avLst>
          </a:prstGeom>
          <a:solidFill>
            <a:srgbClr val="FF9933"/>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tIns="252000" bIns="180000">
            <a:spAutoFit/>
          </a:bodyPr>
          <a:lstStyle/>
          <a:p>
            <a:pPr algn="l" eaLnBrk="0" latinLnBrk="0" hangingPunct="0"/>
            <a:r>
              <a:rPr kumimoji="0" lang="en-US">
                <a:ea typeface="ＭＳ Ｐゴシック" charset="0"/>
              </a:rPr>
              <a:t>PRIMARY/MAIN MEMORY</a:t>
            </a:r>
          </a:p>
          <a:p>
            <a:pPr algn="l" eaLnBrk="0" latinLnBrk="0" hangingPunct="0">
              <a:buFontTx/>
              <a:buChar char="•"/>
            </a:pPr>
            <a:r>
              <a:rPr kumimoji="0" lang="en-US">
                <a:ea typeface="ＭＳ Ｐゴシック" charset="0"/>
              </a:rPr>
              <a:t> ROM </a:t>
            </a:r>
            <a:r>
              <a:rPr kumimoji="0" lang="en-US" b="0">
                <a:ea typeface="ＭＳ Ｐゴシック" charset="0"/>
              </a:rPr>
              <a:t>(</a:t>
            </a:r>
            <a:r>
              <a:rPr kumimoji="0" lang="sr-Latn-CS" sz="1400" b="0">
                <a:ea typeface="ＭＳ Ｐゴシック" charset="0"/>
              </a:rPr>
              <a:t>sadrži</a:t>
            </a:r>
            <a:r>
              <a:rPr kumimoji="0" lang="en-US" sz="1400" b="0">
                <a:ea typeface="ＭＳ Ｐゴシック" charset="0"/>
              </a:rPr>
              <a:t> BIOS</a:t>
            </a:r>
            <a:r>
              <a:rPr kumimoji="0" lang="en-US" b="0">
                <a:ea typeface="ＭＳ Ｐゴシック" charset="0"/>
              </a:rPr>
              <a:t>)</a:t>
            </a:r>
            <a:endParaRPr kumimoji="0" lang="en-US">
              <a:ea typeface="ＭＳ Ｐゴシック" charset="0"/>
            </a:endParaRPr>
          </a:p>
          <a:p>
            <a:pPr algn="l" eaLnBrk="0" latinLnBrk="0" hangingPunct="0">
              <a:buFontTx/>
              <a:buChar char="•"/>
            </a:pPr>
            <a:r>
              <a:rPr kumimoji="0" lang="en-US">
                <a:ea typeface="ＭＳ Ｐゴシック" charset="0"/>
              </a:rPr>
              <a:t> RAM </a:t>
            </a:r>
            <a:r>
              <a:rPr kumimoji="0" lang="en-US" b="0">
                <a:ea typeface="ＭＳ Ｐゴシック" charset="0"/>
              </a:rPr>
              <a:t>(</a:t>
            </a:r>
            <a:r>
              <a:rPr kumimoji="0" lang="sr-Latn-CS" b="0">
                <a:ea typeface="ＭＳ Ｐゴシック" charset="0"/>
              </a:rPr>
              <a:t>nestalna</a:t>
            </a:r>
            <a:r>
              <a:rPr kumimoji="0" lang="en-US" b="0">
                <a:ea typeface="ＭＳ Ｐゴシック" charset="0"/>
              </a:rPr>
              <a:t>)</a:t>
            </a:r>
            <a:endParaRPr kumimoji="0" lang="en-US">
              <a:ea typeface="ＭＳ Ｐゴシック" charset="0"/>
            </a:endParaRPr>
          </a:p>
        </p:txBody>
      </p:sp>
      <p:sp>
        <p:nvSpPr>
          <p:cNvPr id="11" name="AutoShape 9"/>
          <p:cNvSpPr>
            <a:spLocks noChangeArrowheads="1"/>
          </p:cNvSpPr>
          <p:nvPr/>
        </p:nvSpPr>
        <p:spPr bwMode="auto">
          <a:xfrm>
            <a:off x="6324600" y="-87500"/>
            <a:ext cx="2700338" cy="1747838"/>
          </a:xfrm>
          <a:prstGeom prst="can">
            <a:avLst>
              <a:gd name="adj" fmla="val 17644"/>
            </a:avLst>
          </a:prstGeom>
          <a:solidFill>
            <a:srgbClr val="FF7C8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tIns="72000" bIns="0">
            <a:spAutoFit/>
          </a:bodyPr>
          <a:lstStyle/>
          <a:p>
            <a:pPr algn="l" eaLnBrk="0" latinLnBrk="0" hangingPunct="0"/>
            <a:r>
              <a:rPr kumimoji="0" lang="en-US">
                <a:ea typeface="ＭＳ Ｐゴシック" charset="0"/>
              </a:rPr>
              <a:t>S</a:t>
            </a:r>
            <a:r>
              <a:rPr kumimoji="0" lang="sr-Latn-CS">
                <a:ea typeface="ＭＳ Ｐゴシック" charset="0"/>
              </a:rPr>
              <a:t>POLJAŠNJA MEMORIJA</a:t>
            </a:r>
            <a:endParaRPr kumimoji="0" lang="en-US">
              <a:ea typeface="ＭＳ Ｐゴシック" charset="0"/>
            </a:endParaRPr>
          </a:p>
          <a:p>
            <a:pPr algn="l" eaLnBrk="0" latinLnBrk="0" hangingPunct="0">
              <a:buFontTx/>
              <a:buChar char="•"/>
            </a:pPr>
            <a:r>
              <a:rPr kumimoji="0" lang="en-US">
                <a:ea typeface="ＭＳ Ｐゴシック" charset="0"/>
              </a:rPr>
              <a:t> Magnet</a:t>
            </a:r>
            <a:r>
              <a:rPr kumimoji="0" lang="sr-Latn-CS">
                <a:ea typeface="ＭＳ Ｐゴシック" charset="0"/>
              </a:rPr>
              <a:t>ski</a:t>
            </a:r>
            <a:r>
              <a:rPr kumimoji="0" lang="en-US">
                <a:ea typeface="ＭＳ Ｐゴシック" charset="0"/>
              </a:rPr>
              <a:t> Hard Disk</a:t>
            </a:r>
          </a:p>
          <a:p>
            <a:pPr algn="l" eaLnBrk="0" latinLnBrk="0" hangingPunct="0">
              <a:buFontTx/>
              <a:buChar char="•"/>
            </a:pPr>
            <a:r>
              <a:rPr kumimoji="0" lang="en-US">
                <a:ea typeface="ＭＳ Ｐゴシック" charset="0"/>
              </a:rPr>
              <a:t> Floppy Disk</a:t>
            </a:r>
          </a:p>
          <a:p>
            <a:pPr algn="l" eaLnBrk="0" latinLnBrk="0" hangingPunct="0">
              <a:buFontTx/>
              <a:buChar char="•"/>
            </a:pPr>
            <a:r>
              <a:rPr kumimoji="0" lang="en-US">
                <a:ea typeface="ＭＳ Ｐゴシック" charset="0"/>
              </a:rPr>
              <a:t> Opti</a:t>
            </a:r>
            <a:r>
              <a:rPr kumimoji="0" lang="sr-Latn-CS">
                <a:ea typeface="ＭＳ Ｐゴシック" charset="0"/>
              </a:rPr>
              <a:t>čki</a:t>
            </a:r>
            <a:r>
              <a:rPr kumimoji="0" lang="en-US">
                <a:ea typeface="ＭＳ Ｐゴシック" charset="0"/>
              </a:rPr>
              <a:t> Disk (CD-…)</a:t>
            </a:r>
          </a:p>
          <a:p>
            <a:pPr algn="l" eaLnBrk="0" latinLnBrk="0" hangingPunct="0">
              <a:buFontTx/>
              <a:buChar char="•"/>
            </a:pPr>
            <a:r>
              <a:rPr kumimoji="0" lang="en-US">
                <a:ea typeface="ＭＳ Ｐゴシック" charset="0"/>
              </a:rPr>
              <a:t> Magne</a:t>
            </a:r>
            <a:r>
              <a:rPr kumimoji="0" lang="sr-Latn-CS">
                <a:ea typeface="ＭＳ Ｐゴシック" charset="0"/>
              </a:rPr>
              <a:t>tna</a:t>
            </a:r>
            <a:r>
              <a:rPr kumimoji="0" lang="en-US">
                <a:ea typeface="ＭＳ Ｐゴシック" charset="0"/>
              </a:rPr>
              <a:t> T</a:t>
            </a:r>
            <a:r>
              <a:rPr kumimoji="0" lang="sr-Latn-CS">
                <a:ea typeface="ＭＳ Ｐゴシック" charset="0"/>
              </a:rPr>
              <a:t>raka</a:t>
            </a:r>
            <a:endParaRPr kumimoji="0" lang="en-US">
              <a:ea typeface="ＭＳ Ｐゴシック" charset="0"/>
            </a:endParaRPr>
          </a:p>
        </p:txBody>
      </p:sp>
      <p:sp>
        <p:nvSpPr>
          <p:cNvPr id="12" name="Text Box 10"/>
          <p:cNvSpPr txBox="1">
            <a:spLocks noChangeArrowheads="1"/>
          </p:cNvSpPr>
          <p:nvPr/>
        </p:nvSpPr>
        <p:spPr bwMode="auto">
          <a:xfrm>
            <a:off x="1371600" y="3341500"/>
            <a:ext cx="1666875" cy="1571625"/>
          </a:xfrm>
          <a:prstGeom prst="rect">
            <a:avLst/>
          </a:prstGeom>
          <a:solidFill>
            <a:srgbClr val="99CCFF"/>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latinLnBrk="0" hangingPunct="0"/>
            <a:r>
              <a:rPr kumimoji="0" lang="en-US">
                <a:ea typeface="ＭＳ Ｐゴシック" charset="0"/>
              </a:rPr>
              <a:t>Ulaz</a:t>
            </a:r>
            <a:endParaRPr kumimoji="0" lang="sr-Latn-CS">
              <a:ea typeface="ＭＳ Ｐゴシック" charset="0"/>
            </a:endParaRPr>
          </a:p>
          <a:p>
            <a:pPr algn="l" eaLnBrk="0" latinLnBrk="0" hangingPunct="0"/>
            <a:r>
              <a:rPr kumimoji="0" lang="en-US">
                <a:ea typeface="ＭＳ Ｐゴシック" charset="0"/>
              </a:rPr>
              <a:t> M</a:t>
            </a:r>
            <a:r>
              <a:rPr kumimoji="0" lang="sr-Latn-CS">
                <a:ea typeface="ＭＳ Ｐゴシック" charset="0"/>
              </a:rPr>
              <a:t>iš</a:t>
            </a:r>
            <a:endParaRPr kumimoji="0" lang="en-US">
              <a:ea typeface="ＭＳ Ｐゴシック" charset="0"/>
            </a:endParaRPr>
          </a:p>
          <a:p>
            <a:pPr algn="l" eaLnBrk="0" latinLnBrk="0" hangingPunct="0">
              <a:buFontTx/>
              <a:buChar char="•"/>
            </a:pPr>
            <a:r>
              <a:rPr kumimoji="0" lang="en-US">
                <a:ea typeface="ＭＳ Ｐゴシック" charset="0"/>
              </a:rPr>
              <a:t> </a:t>
            </a:r>
            <a:r>
              <a:rPr kumimoji="0" lang="sr-Latn-CS">
                <a:ea typeface="ＭＳ Ｐゴシック" charset="0"/>
              </a:rPr>
              <a:t>Tastatura</a:t>
            </a:r>
            <a:endParaRPr kumimoji="0" lang="en-US">
              <a:ea typeface="ＭＳ Ｐゴシック" charset="0"/>
            </a:endParaRPr>
          </a:p>
          <a:p>
            <a:pPr algn="l" eaLnBrk="0" latinLnBrk="0" hangingPunct="0">
              <a:buFontTx/>
              <a:buChar char="•"/>
            </a:pPr>
            <a:r>
              <a:rPr kumimoji="0" lang="en-US">
                <a:ea typeface="ＭＳ Ｐゴシック" charset="0"/>
              </a:rPr>
              <a:t> Touch Screen</a:t>
            </a:r>
          </a:p>
          <a:p>
            <a:pPr algn="l" eaLnBrk="0" latinLnBrk="0" hangingPunct="0">
              <a:buFontTx/>
              <a:buChar char="•"/>
            </a:pPr>
            <a:r>
              <a:rPr kumimoji="0" lang="en-US">
                <a:ea typeface="ＭＳ Ｐゴシック" charset="0"/>
              </a:rPr>
              <a:t> S</a:t>
            </a:r>
            <a:r>
              <a:rPr kumimoji="0" lang="sr-Latn-CS">
                <a:ea typeface="ＭＳ Ｐゴシック" charset="0"/>
              </a:rPr>
              <a:t>kener</a:t>
            </a:r>
            <a:endParaRPr kumimoji="0" lang="en-US">
              <a:ea typeface="ＭＳ Ｐゴシック" charset="0"/>
            </a:endParaRPr>
          </a:p>
          <a:p>
            <a:pPr algn="l" eaLnBrk="0" latinLnBrk="0" hangingPunct="0">
              <a:buFontTx/>
              <a:buChar char="•"/>
            </a:pPr>
            <a:r>
              <a:rPr kumimoji="0" lang="en-US">
                <a:ea typeface="ＭＳ Ｐゴシック" charset="0"/>
              </a:rPr>
              <a:t> ...</a:t>
            </a:r>
          </a:p>
        </p:txBody>
      </p:sp>
      <p:sp>
        <p:nvSpPr>
          <p:cNvPr id="13" name="Text Box 11"/>
          <p:cNvSpPr txBox="1">
            <a:spLocks noChangeArrowheads="1"/>
          </p:cNvSpPr>
          <p:nvPr/>
        </p:nvSpPr>
        <p:spPr bwMode="auto">
          <a:xfrm>
            <a:off x="6019800" y="3325625"/>
            <a:ext cx="1589088" cy="1327150"/>
          </a:xfrm>
          <a:prstGeom prst="rect">
            <a:avLst/>
          </a:prstGeom>
          <a:solidFill>
            <a:srgbClr val="CC99FF"/>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latinLnBrk="0" hangingPunct="0"/>
            <a:r>
              <a:rPr kumimoji="0" lang="en-US">
                <a:ea typeface="ＭＳ Ｐゴシック" charset="0"/>
              </a:rPr>
              <a:t>Izlaz</a:t>
            </a:r>
            <a:r>
              <a:rPr kumimoji="0" lang="sr-Latn-CS">
                <a:ea typeface="ＭＳ Ｐゴシック" charset="0"/>
              </a:rPr>
              <a:t>ni uredjaji</a:t>
            </a:r>
            <a:endParaRPr kumimoji="0" lang="en-US">
              <a:ea typeface="ＭＳ Ｐゴシック" charset="0"/>
            </a:endParaRPr>
          </a:p>
          <a:p>
            <a:pPr algn="l" eaLnBrk="0" latinLnBrk="0" hangingPunct="0">
              <a:buFontTx/>
              <a:buChar char="•"/>
            </a:pPr>
            <a:r>
              <a:rPr kumimoji="0" lang="en-US">
                <a:ea typeface="ＭＳ Ｐゴシック" charset="0"/>
              </a:rPr>
              <a:t> </a:t>
            </a:r>
            <a:r>
              <a:rPr kumimoji="0" lang="sr-Latn-CS">
                <a:ea typeface="ＭＳ Ｐゴシック" charset="0"/>
              </a:rPr>
              <a:t>Monitor</a:t>
            </a:r>
            <a:endParaRPr kumimoji="0" lang="en-US">
              <a:ea typeface="ＭＳ Ｐゴシック" charset="0"/>
            </a:endParaRPr>
          </a:p>
          <a:p>
            <a:pPr algn="l" eaLnBrk="0" latinLnBrk="0" hangingPunct="0">
              <a:buFontTx/>
              <a:buChar char="•"/>
            </a:pPr>
            <a:r>
              <a:rPr kumimoji="0" lang="en-US">
                <a:ea typeface="ＭＳ Ｐゴシック" charset="0"/>
              </a:rPr>
              <a:t> </a:t>
            </a:r>
            <a:r>
              <a:rPr kumimoji="0" lang="sr-Latn-CS">
                <a:ea typeface="ＭＳ Ｐゴシック" charset="0"/>
              </a:rPr>
              <a:t>Zvučnik</a:t>
            </a:r>
            <a:endParaRPr kumimoji="0" lang="en-US">
              <a:ea typeface="ＭＳ Ｐゴシック" charset="0"/>
            </a:endParaRPr>
          </a:p>
          <a:p>
            <a:pPr algn="l" eaLnBrk="0" latinLnBrk="0" hangingPunct="0">
              <a:buFontTx/>
              <a:buChar char="•"/>
            </a:pPr>
            <a:r>
              <a:rPr kumimoji="0" lang="en-US">
                <a:ea typeface="ＭＳ Ｐゴシック" charset="0"/>
              </a:rPr>
              <a:t> </a:t>
            </a:r>
            <a:r>
              <a:rPr kumimoji="0" lang="sr-Latn-CS">
                <a:ea typeface="ＭＳ Ｐゴシック" charset="0"/>
              </a:rPr>
              <a:t>Štampač</a:t>
            </a:r>
            <a:endParaRPr kumimoji="0" lang="en-US">
              <a:ea typeface="ＭＳ Ｐゴシック" charset="0"/>
            </a:endParaRPr>
          </a:p>
          <a:p>
            <a:pPr algn="l" eaLnBrk="0" latinLnBrk="0" hangingPunct="0">
              <a:buFontTx/>
              <a:buChar char="•"/>
            </a:pPr>
            <a:r>
              <a:rPr kumimoji="0" lang="en-US">
                <a:ea typeface="ＭＳ Ｐゴシック" charset="0"/>
              </a:rPr>
              <a:t> ...</a:t>
            </a:r>
          </a:p>
        </p:txBody>
      </p:sp>
      <p:sp>
        <p:nvSpPr>
          <p:cNvPr id="14" name="Text Box 12"/>
          <p:cNvSpPr txBox="1">
            <a:spLocks noChangeArrowheads="1"/>
          </p:cNvSpPr>
          <p:nvPr/>
        </p:nvSpPr>
        <p:spPr bwMode="auto">
          <a:xfrm>
            <a:off x="4724400" y="2677925"/>
            <a:ext cx="26050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latinLnBrk="0" hangingPunct="0"/>
            <a:r>
              <a:rPr kumimoji="0" lang="en-US" sz="1200" b="0">
                <a:ea typeface="ＭＳ Ｐゴシック" charset="0"/>
              </a:rPr>
              <a:t>ISA, EISA, [</a:t>
            </a:r>
            <a:r>
              <a:rPr kumimoji="0" lang="en-US" sz="1200" b="0">
                <a:solidFill>
                  <a:srgbClr val="010000"/>
                </a:solidFill>
                <a:ea typeface="ＭＳ Ｐゴシック" charset="0"/>
              </a:rPr>
              <a:t>MCA]</a:t>
            </a:r>
            <a:r>
              <a:rPr kumimoji="0" lang="en-US" sz="1200" b="0">
                <a:ea typeface="ＭＳ Ｐゴシック" charset="0"/>
              </a:rPr>
              <a:t>, PCMCIA, PCI, ...</a:t>
            </a:r>
          </a:p>
        </p:txBody>
      </p:sp>
      <p:sp>
        <p:nvSpPr>
          <p:cNvPr id="15" name="Text Box 13"/>
          <p:cNvSpPr txBox="1">
            <a:spLocks noChangeArrowheads="1"/>
          </p:cNvSpPr>
          <p:nvPr/>
        </p:nvSpPr>
        <p:spPr bwMode="auto">
          <a:xfrm>
            <a:off x="7239000" y="1893700"/>
            <a:ext cx="719138" cy="298450"/>
          </a:xfrm>
          <a:prstGeom prst="rect">
            <a:avLst/>
          </a:prstGeom>
          <a:solidFill>
            <a:srgbClr val="FFFFFF"/>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36000" tIns="36000" rIns="36000" bIns="36000">
            <a:spAutoFit/>
          </a:bodyPr>
          <a:lstStyle/>
          <a:p>
            <a:pPr algn="l" eaLnBrk="0" latinLnBrk="0" hangingPunct="0"/>
            <a:r>
              <a:rPr kumimoji="0" lang="sr-Latn-CS" sz="1400">
                <a:latin typeface="Arial Narrow" charset="0"/>
                <a:ea typeface="ＭＳ Ｐゴシック" charset="0"/>
              </a:rPr>
              <a:t>kontroler</a:t>
            </a:r>
            <a:endParaRPr kumimoji="0" lang="en-US" sz="1400">
              <a:latin typeface="Arial Narrow" charset="0"/>
              <a:ea typeface="ＭＳ Ｐゴシック" charset="0"/>
            </a:endParaRPr>
          </a:p>
        </p:txBody>
      </p:sp>
      <p:sp>
        <p:nvSpPr>
          <p:cNvPr id="16" name="Text Box 14"/>
          <p:cNvSpPr txBox="1">
            <a:spLocks noChangeArrowheads="1"/>
          </p:cNvSpPr>
          <p:nvPr/>
        </p:nvSpPr>
        <p:spPr bwMode="auto">
          <a:xfrm>
            <a:off x="7962900" y="1893700"/>
            <a:ext cx="10937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latinLnBrk="0" hangingPunct="0"/>
            <a:r>
              <a:rPr kumimoji="0" lang="en-US" sz="1200" b="0">
                <a:ea typeface="ＭＳ Ｐゴシック" charset="0"/>
              </a:rPr>
              <a:t>IDE, SCSI, ...</a:t>
            </a:r>
          </a:p>
        </p:txBody>
      </p:sp>
      <p:cxnSp>
        <p:nvCxnSpPr>
          <p:cNvPr id="17" name="AutoShape 15"/>
          <p:cNvCxnSpPr>
            <a:cxnSpLocks noChangeShapeType="1"/>
            <a:stCxn id="9" idx="2"/>
          </p:cNvCxnSpPr>
          <p:nvPr/>
        </p:nvCxnSpPr>
        <p:spPr bwMode="auto">
          <a:xfrm>
            <a:off x="1600200" y="1406338"/>
            <a:ext cx="1588" cy="944562"/>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16"/>
          <p:cNvCxnSpPr>
            <a:cxnSpLocks noChangeShapeType="1"/>
          </p:cNvCxnSpPr>
          <p:nvPr/>
        </p:nvCxnSpPr>
        <p:spPr bwMode="auto">
          <a:xfrm flipH="1">
            <a:off x="4572000" y="1360300"/>
            <a:ext cx="3175" cy="949325"/>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17"/>
          <p:cNvCxnSpPr>
            <a:cxnSpLocks noChangeShapeType="1"/>
            <a:stCxn id="23" idx="0"/>
            <a:endCxn id="8" idx="5"/>
          </p:cNvCxnSpPr>
          <p:nvPr/>
        </p:nvCxnSpPr>
        <p:spPr bwMode="auto">
          <a:xfrm flipH="1" flipV="1">
            <a:off x="4572000" y="2639825"/>
            <a:ext cx="219075" cy="685800"/>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AutoShape 18"/>
          <p:cNvCxnSpPr>
            <a:cxnSpLocks noChangeShapeType="1"/>
            <a:stCxn id="12" idx="0"/>
          </p:cNvCxnSpPr>
          <p:nvPr/>
        </p:nvCxnSpPr>
        <p:spPr bwMode="auto">
          <a:xfrm flipH="1" flipV="1">
            <a:off x="2201863" y="2652525"/>
            <a:ext cx="3175" cy="688975"/>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AutoShape 19"/>
          <p:cNvCxnSpPr>
            <a:cxnSpLocks noChangeShapeType="1"/>
            <a:stCxn id="13" idx="0"/>
          </p:cNvCxnSpPr>
          <p:nvPr/>
        </p:nvCxnSpPr>
        <p:spPr bwMode="auto">
          <a:xfrm flipV="1">
            <a:off x="6815138" y="2636650"/>
            <a:ext cx="1587" cy="688975"/>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AutoShape 20"/>
          <p:cNvSpPr>
            <a:spLocks noChangeArrowheads="1"/>
          </p:cNvSpPr>
          <p:nvPr/>
        </p:nvSpPr>
        <p:spPr bwMode="auto">
          <a:xfrm>
            <a:off x="4343400" y="4103500"/>
            <a:ext cx="533400" cy="549275"/>
          </a:xfrm>
          <a:prstGeom prst="lightningBol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1"/>
          <p:cNvSpPr txBox="1">
            <a:spLocks noChangeArrowheads="1"/>
          </p:cNvSpPr>
          <p:nvPr/>
        </p:nvSpPr>
        <p:spPr bwMode="auto">
          <a:xfrm>
            <a:off x="3524250" y="3325625"/>
            <a:ext cx="2533650" cy="838200"/>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latinLnBrk="0" hangingPunct="0"/>
            <a:r>
              <a:rPr kumimoji="0" lang="sr-Latn-CS">
                <a:ea typeface="ＭＳ Ｐゴシック" charset="0"/>
              </a:rPr>
              <a:t>Komunikaciona Oprema</a:t>
            </a:r>
            <a:endParaRPr kumimoji="0" lang="en-US">
              <a:ea typeface="ＭＳ Ｐゴシック" charset="0"/>
            </a:endParaRPr>
          </a:p>
          <a:p>
            <a:pPr algn="l" eaLnBrk="0" latinLnBrk="0" hangingPunct="0">
              <a:buFontTx/>
              <a:buChar char="•"/>
            </a:pPr>
            <a:r>
              <a:rPr kumimoji="0" lang="en-US">
                <a:ea typeface="ＭＳ Ｐゴシック" charset="0"/>
              </a:rPr>
              <a:t> FAX/Modem/</a:t>
            </a:r>
          </a:p>
          <a:p>
            <a:pPr algn="l" eaLnBrk="0" latinLnBrk="0" hangingPunct="0">
              <a:buFontTx/>
              <a:buChar char="•"/>
            </a:pPr>
            <a:r>
              <a:rPr kumimoji="0" lang="en-US">
                <a:ea typeface="ＭＳ Ｐゴシック" charset="0"/>
              </a:rPr>
              <a:t> </a:t>
            </a:r>
            <a:r>
              <a:rPr kumimoji="0" lang="sr-Latn-CS">
                <a:ea typeface="ＭＳ Ｐゴシック" charset="0"/>
              </a:rPr>
              <a:t>Mrežna oprema</a:t>
            </a:r>
            <a:endParaRPr kumimoji="0" lang="en-US">
              <a:ea typeface="ＭＳ Ｐゴシック" charset="0"/>
            </a:endParaRPr>
          </a:p>
        </p:txBody>
      </p:sp>
      <p:sp>
        <p:nvSpPr>
          <p:cNvPr id="24" name="Text Box 22"/>
          <p:cNvSpPr txBox="1">
            <a:spLocks noChangeArrowheads="1"/>
          </p:cNvSpPr>
          <p:nvPr/>
        </p:nvSpPr>
        <p:spPr bwMode="auto">
          <a:xfrm>
            <a:off x="4017962" y="4713458"/>
            <a:ext cx="154622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latinLnBrk="0" hangingPunct="0"/>
            <a:r>
              <a:rPr kumimoji="0" lang="en-US" sz="1200" b="0" dirty="0">
                <a:ea typeface="ＭＳ Ｐゴシック" charset="0"/>
              </a:rPr>
              <a:t>LAN       Phone Line</a:t>
            </a:r>
          </a:p>
        </p:txBody>
      </p:sp>
      <p:graphicFrame>
        <p:nvGraphicFramePr>
          <p:cNvPr id="25" name="Object 23"/>
          <p:cNvGraphicFramePr>
            <a:graphicFrameLocks noChangeAspect="1"/>
          </p:cNvGraphicFramePr>
          <p:nvPr>
            <p:extLst>
              <p:ext uri="{D42A27DB-BD31-4B8C-83A1-F6EECF244321}">
                <p14:modId xmlns="" xmlns:p14="http://schemas.microsoft.com/office/powerpoint/2010/main" val="1424466266"/>
              </p:ext>
            </p:extLst>
          </p:nvPr>
        </p:nvGraphicFramePr>
        <p:xfrm>
          <a:off x="2205038" y="3570511"/>
          <a:ext cx="603903" cy="304389"/>
        </p:xfrm>
        <a:graphic>
          <a:graphicData uri="http://schemas.openxmlformats.org/presentationml/2006/ole">
            <p:oleObj spid="_x0000_s8585" name="Clip" r:id="rId5" imgW="6695768" imgH="2694039" progId="">
              <p:embed/>
            </p:oleObj>
          </a:graphicData>
        </a:graphic>
      </p:graphicFrame>
      <p:graphicFrame>
        <p:nvGraphicFramePr>
          <p:cNvPr id="26" name="Object 24"/>
          <p:cNvGraphicFramePr>
            <a:graphicFrameLocks noChangeAspect="1"/>
          </p:cNvGraphicFramePr>
          <p:nvPr>
            <p:extLst>
              <p:ext uri="{D42A27DB-BD31-4B8C-83A1-F6EECF244321}">
                <p14:modId xmlns="" xmlns:p14="http://schemas.microsoft.com/office/powerpoint/2010/main" val="1044933161"/>
              </p:ext>
            </p:extLst>
          </p:nvPr>
        </p:nvGraphicFramePr>
        <p:xfrm>
          <a:off x="8566720" y="663200"/>
          <a:ext cx="458218" cy="381000"/>
        </p:xfrm>
        <a:graphic>
          <a:graphicData uri="http://schemas.openxmlformats.org/presentationml/2006/ole">
            <p:oleObj spid="_x0000_s8586" name="Clip" r:id="rId6" imgW="4148727" imgH="3447579" progId="">
              <p:embed/>
            </p:oleObj>
          </a:graphicData>
        </a:graphic>
      </p:graphicFrame>
      <p:graphicFrame>
        <p:nvGraphicFramePr>
          <p:cNvPr id="27" name="Object 25"/>
          <p:cNvGraphicFramePr>
            <a:graphicFrameLocks noChangeAspect="1"/>
          </p:cNvGraphicFramePr>
          <p:nvPr>
            <p:extLst>
              <p:ext uri="{D42A27DB-BD31-4B8C-83A1-F6EECF244321}">
                <p14:modId xmlns="" xmlns:p14="http://schemas.microsoft.com/office/powerpoint/2010/main" val="2155408849"/>
              </p:ext>
            </p:extLst>
          </p:nvPr>
        </p:nvGraphicFramePr>
        <p:xfrm>
          <a:off x="8569325" y="1044200"/>
          <a:ext cx="455613" cy="316100"/>
        </p:xfrm>
        <a:graphic>
          <a:graphicData uri="http://schemas.openxmlformats.org/presentationml/2006/ole">
            <p:oleObj spid="_x0000_s8587" name="Clip" r:id="rId7" imgW="765073" imgH="790882" progId="">
              <p:embed/>
            </p:oleObj>
          </a:graphicData>
        </a:graphic>
      </p:graphicFrame>
      <p:graphicFrame>
        <p:nvGraphicFramePr>
          <p:cNvPr id="28" name="Object 26"/>
          <p:cNvGraphicFramePr>
            <a:graphicFrameLocks noChangeAspect="1"/>
          </p:cNvGraphicFramePr>
          <p:nvPr>
            <p:extLst>
              <p:ext uri="{D42A27DB-BD31-4B8C-83A1-F6EECF244321}">
                <p14:modId xmlns="" xmlns:p14="http://schemas.microsoft.com/office/powerpoint/2010/main" val="202710931"/>
              </p:ext>
            </p:extLst>
          </p:nvPr>
        </p:nvGraphicFramePr>
        <p:xfrm>
          <a:off x="6338888" y="4666318"/>
          <a:ext cx="990600" cy="410681"/>
        </p:xfrm>
        <a:graphic>
          <a:graphicData uri="http://schemas.openxmlformats.org/presentationml/2006/ole">
            <p:oleObj spid="_x0000_s8588" name="Clip" r:id="rId8" imgW="1298633" imgH="936567" progId="">
              <p:embed/>
            </p:oleObj>
          </a:graphicData>
        </a:graphic>
      </p:graphicFrame>
      <p:graphicFrame>
        <p:nvGraphicFramePr>
          <p:cNvPr id="29" name="Object 28"/>
          <p:cNvGraphicFramePr>
            <a:graphicFrameLocks noChangeAspect="1"/>
          </p:cNvGraphicFramePr>
          <p:nvPr>
            <p:extLst>
              <p:ext uri="{D42A27DB-BD31-4B8C-83A1-F6EECF244321}">
                <p14:modId xmlns="" xmlns:p14="http://schemas.microsoft.com/office/powerpoint/2010/main" val="843016391"/>
              </p:ext>
            </p:extLst>
          </p:nvPr>
        </p:nvGraphicFramePr>
        <p:xfrm>
          <a:off x="8012208" y="3189100"/>
          <a:ext cx="952500" cy="966788"/>
        </p:xfrm>
        <a:graphic>
          <a:graphicData uri="http://schemas.openxmlformats.org/presentationml/2006/ole">
            <p:oleObj spid="_x0000_s8589" name="Clip" r:id="rId9" imgW="4751548" imgH="4823738" progId="">
              <p:embed/>
            </p:oleObj>
          </a:graphicData>
        </a:graphic>
      </p:graphicFrame>
      <p:grpSp>
        <p:nvGrpSpPr>
          <p:cNvPr id="30" name="Group 29"/>
          <p:cNvGrpSpPr>
            <a:grpSpLocks/>
          </p:cNvGrpSpPr>
          <p:nvPr/>
        </p:nvGrpSpPr>
        <p:grpSpPr bwMode="auto">
          <a:xfrm rot="1533268">
            <a:off x="95746" y="3145794"/>
            <a:ext cx="1063105" cy="952710"/>
            <a:chOff x="1555" y="1654"/>
            <a:chExt cx="744" cy="769"/>
          </a:xfrm>
        </p:grpSpPr>
        <p:sp>
          <p:nvSpPr>
            <p:cNvPr id="31" name="Freeform 30"/>
            <p:cNvSpPr>
              <a:spLocks/>
            </p:cNvSpPr>
            <p:nvPr/>
          </p:nvSpPr>
          <p:spPr bwMode="auto">
            <a:xfrm>
              <a:off x="1584" y="1680"/>
              <a:ext cx="715" cy="743"/>
            </a:xfrm>
            <a:custGeom>
              <a:avLst/>
              <a:gdLst>
                <a:gd name="T0" fmla="*/ 1049 w 1431"/>
                <a:gd name="T1" fmla="*/ 0 h 1488"/>
                <a:gd name="T2" fmla="*/ 232 w 1431"/>
                <a:gd name="T3" fmla="*/ 905 h 1488"/>
                <a:gd name="T4" fmla="*/ 255 w 1431"/>
                <a:gd name="T5" fmla="*/ 933 h 1488"/>
                <a:gd name="T6" fmla="*/ 235 w 1431"/>
                <a:gd name="T7" fmla="*/ 970 h 1488"/>
                <a:gd name="T8" fmla="*/ 216 w 1431"/>
                <a:gd name="T9" fmla="*/ 989 h 1488"/>
                <a:gd name="T10" fmla="*/ 191 w 1431"/>
                <a:gd name="T11" fmla="*/ 979 h 1488"/>
                <a:gd name="T12" fmla="*/ 186 w 1431"/>
                <a:gd name="T13" fmla="*/ 965 h 1488"/>
                <a:gd name="T14" fmla="*/ 175 w 1431"/>
                <a:gd name="T15" fmla="*/ 895 h 1488"/>
                <a:gd name="T16" fmla="*/ 166 w 1431"/>
                <a:gd name="T17" fmla="*/ 893 h 1488"/>
                <a:gd name="T18" fmla="*/ 152 w 1431"/>
                <a:gd name="T19" fmla="*/ 941 h 1488"/>
                <a:gd name="T20" fmla="*/ 147 w 1431"/>
                <a:gd name="T21" fmla="*/ 985 h 1488"/>
                <a:gd name="T22" fmla="*/ 144 w 1431"/>
                <a:gd name="T23" fmla="*/ 994 h 1488"/>
                <a:gd name="T24" fmla="*/ 130 w 1431"/>
                <a:gd name="T25" fmla="*/ 1026 h 1488"/>
                <a:gd name="T26" fmla="*/ 109 w 1431"/>
                <a:gd name="T27" fmla="*/ 1047 h 1488"/>
                <a:gd name="T28" fmla="*/ 87 w 1431"/>
                <a:gd name="T29" fmla="*/ 1045 h 1488"/>
                <a:gd name="T30" fmla="*/ 82 w 1431"/>
                <a:gd name="T31" fmla="*/ 1031 h 1488"/>
                <a:gd name="T32" fmla="*/ 61 w 1431"/>
                <a:gd name="T33" fmla="*/ 1009 h 1488"/>
                <a:gd name="T34" fmla="*/ 34 w 1431"/>
                <a:gd name="T35" fmla="*/ 1005 h 1488"/>
                <a:gd name="T36" fmla="*/ 12 w 1431"/>
                <a:gd name="T37" fmla="*/ 1016 h 1488"/>
                <a:gd name="T38" fmla="*/ 3 w 1431"/>
                <a:gd name="T39" fmla="*/ 1093 h 1488"/>
                <a:gd name="T40" fmla="*/ 22 w 1431"/>
                <a:gd name="T41" fmla="*/ 1112 h 1488"/>
                <a:gd name="T42" fmla="*/ 40 w 1431"/>
                <a:gd name="T43" fmla="*/ 1115 h 1488"/>
                <a:gd name="T44" fmla="*/ 57 w 1431"/>
                <a:gd name="T45" fmla="*/ 1114 h 1488"/>
                <a:gd name="T46" fmla="*/ 86 w 1431"/>
                <a:gd name="T47" fmla="*/ 1117 h 1488"/>
                <a:gd name="T48" fmla="*/ 124 w 1431"/>
                <a:gd name="T49" fmla="*/ 1144 h 1488"/>
                <a:gd name="T50" fmla="*/ 182 w 1431"/>
                <a:gd name="T51" fmla="*/ 1186 h 1488"/>
                <a:gd name="T52" fmla="*/ 111 w 1431"/>
                <a:gd name="T53" fmla="*/ 1282 h 1488"/>
                <a:gd name="T54" fmla="*/ 326 w 1431"/>
                <a:gd name="T55" fmla="*/ 1488 h 1488"/>
                <a:gd name="T56" fmla="*/ 438 w 1431"/>
                <a:gd name="T57" fmla="*/ 1353 h 1488"/>
                <a:gd name="T58" fmla="*/ 229 w 1431"/>
                <a:gd name="T59" fmla="*/ 1141 h 1488"/>
                <a:gd name="T60" fmla="*/ 217 w 1431"/>
                <a:gd name="T61" fmla="*/ 1141 h 1488"/>
                <a:gd name="T62" fmla="*/ 145 w 1431"/>
                <a:gd name="T63" fmla="*/ 1142 h 1488"/>
                <a:gd name="T64" fmla="*/ 98 w 1431"/>
                <a:gd name="T65" fmla="*/ 1109 h 1488"/>
                <a:gd name="T66" fmla="*/ 80 w 1431"/>
                <a:gd name="T67" fmla="*/ 1102 h 1488"/>
                <a:gd name="T68" fmla="*/ 62 w 1431"/>
                <a:gd name="T69" fmla="*/ 1101 h 1488"/>
                <a:gd name="T70" fmla="*/ 32 w 1431"/>
                <a:gd name="T71" fmla="*/ 1101 h 1488"/>
                <a:gd name="T72" fmla="*/ 17 w 1431"/>
                <a:gd name="T73" fmla="*/ 1093 h 1488"/>
                <a:gd name="T74" fmla="*/ 16 w 1431"/>
                <a:gd name="T75" fmla="*/ 1035 h 1488"/>
                <a:gd name="T76" fmla="*/ 32 w 1431"/>
                <a:gd name="T77" fmla="*/ 1019 h 1488"/>
                <a:gd name="T78" fmla="*/ 52 w 1431"/>
                <a:gd name="T79" fmla="*/ 1020 h 1488"/>
                <a:gd name="T80" fmla="*/ 68 w 1431"/>
                <a:gd name="T81" fmla="*/ 1028 h 1488"/>
                <a:gd name="T82" fmla="*/ 75 w 1431"/>
                <a:gd name="T83" fmla="*/ 1050 h 1488"/>
                <a:gd name="T84" fmla="*/ 103 w 1431"/>
                <a:gd name="T85" fmla="*/ 1061 h 1488"/>
                <a:gd name="T86" fmla="*/ 134 w 1431"/>
                <a:gd name="T87" fmla="*/ 1043 h 1488"/>
                <a:gd name="T88" fmla="*/ 152 w 1431"/>
                <a:gd name="T89" fmla="*/ 1007 h 1488"/>
                <a:gd name="T90" fmla="*/ 162 w 1431"/>
                <a:gd name="T91" fmla="*/ 967 h 1488"/>
                <a:gd name="T92" fmla="*/ 166 w 1431"/>
                <a:gd name="T93" fmla="*/ 922 h 1488"/>
                <a:gd name="T94" fmla="*/ 174 w 1431"/>
                <a:gd name="T95" fmla="*/ 932 h 1488"/>
                <a:gd name="T96" fmla="*/ 176 w 1431"/>
                <a:gd name="T97" fmla="*/ 977 h 1488"/>
                <a:gd name="T98" fmla="*/ 189 w 1431"/>
                <a:gd name="T99" fmla="*/ 994 h 1488"/>
                <a:gd name="T100" fmla="*/ 207 w 1431"/>
                <a:gd name="T101" fmla="*/ 1001 h 1488"/>
                <a:gd name="T102" fmla="*/ 229 w 1431"/>
                <a:gd name="T103" fmla="*/ 996 h 1488"/>
                <a:gd name="T104" fmla="*/ 255 w 1431"/>
                <a:gd name="T105" fmla="*/ 962 h 1488"/>
                <a:gd name="T106" fmla="*/ 611 w 1431"/>
                <a:gd name="T107" fmla="*/ 1256 h 1488"/>
                <a:gd name="T108" fmla="*/ 1429 w 1431"/>
                <a:gd name="T109" fmla="*/ 354 h 1488"/>
                <a:gd name="T110" fmla="*/ 1429 w 1431"/>
                <a:gd name="T111" fmla="*/ 342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1" h="1488">
                  <a:moveTo>
                    <a:pt x="1429" y="342"/>
                  </a:moveTo>
                  <a:lnTo>
                    <a:pt x="1054" y="2"/>
                  </a:lnTo>
                  <a:lnTo>
                    <a:pt x="1051" y="0"/>
                  </a:lnTo>
                  <a:lnTo>
                    <a:pt x="1049" y="0"/>
                  </a:lnTo>
                  <a:lnTo>
                    <a:pt x="1045" y="1"/>
                  </a:lnTo>
                  <a:lnTo>
                    <a:pt x="1043" y="2"/>
                  </a:lnTo>
                  <a:lnTo>
                    <a:pt x="235" y="903"/>
                  </a:lnTo>
                  <a:lnTo>
                    <a:pt x="232" y="905"/>
                  </a:lnTo>
                  <a:lnTo>
                    <a:pt x="232" y="909"/>
                  </a:lnTo>
                  <a:lnTo>
                    <a:pt x="232" y="912"/>
                  </a:lnTo>
                  <a:lnTo>
                    <a:pt x="235" y="914"/>
                  </a:lnTo>
                  <a:lnTo>
                    <a:pt x="255" y="933"/>
                  </a:lnTo>
                  <a:lnTo>
                    <a:pt x="251" y="942"/>
                  </a:lnTo>
                  <a:lnTo>
                    <a:pt x="246" y="951"/>
                  </a:lnTo>
                  <a:lnTo>
                    <a:pt x="240" y="960"/>
                  </a:lnTo>
                  <a:lnTo>
                    <a:pt x="235" y="970"/>
                  </a:lnTo>
                  <a:lnTo>
                    <a:pt x="229" y="978"/>
                  </a:lnTo>
                  <a:lnTo>
                    <a:pt x="224" y="984"/>
                  </a:lnTo>
                  <a:lnTo>
                    <a:pt x="220" y="987"/>
                  </a:lnTo>
                  <a:lnTo>
                    <a:pt x="216" y="989"/>
                  </a:lnTo>
                  <a:lnTo>
                    <a:pt x="209" y="988"/>
                  </a:lnTo>
                  <a:lnTo>
                    <a:pt x="202" y="987"/>
                  </a:lnTo>
                  <a:lnTo>
                    <a:pt x="197" y="984"/>
                  </a:lnTo>
                  <a:lnTo>
                    <a:pt x="191" y="979"/>
                  </a:lnTo>
                  <a:lnTo>
                    <a:pt x="189" y="977"/>
                  </a:lnTo>
                  <a:lnTo>
                    <a:pt x="187" y="973"/>
                  </a:lnTo>
                  <a:lnTo>
                    <a:pt x="186" y="970"/>
                  </a:lnTo>
                  <a:lnTo>
                    <a:pt x="186" y="965"/>
                  </a:lnTo>
                  <a:lnTo>
                    <a:pt x="187" y="948"/>
                  </a:lnTo>
                  <a:lnTo>
                    <a:pt x="186" y="927"/>
                  </a:lnTo>
                  <a:lnTo>
                    <a:pt x="182" y="908"/>
                  </a:lnTo>
                  <a:lnTo>
                    <a:pt x="175" y="895"/>
                  </a:lnTo>
                  <a:lnTo>
                    <a:pt x="172" y="894"/>
                  </a:lnTo>
                  <a:lnTo>
                    <a:pt x="170" y="893"/>
                  </a:lnTo>
                  <a:lnTo>
                    <a:pt x="168" y="893"/>
                  </a:lnTo>
                  <a:lnTo>
                    <a:pt x="166" y="893"/>
                  </a:lnTo>
                  <a:lnTo>
                    <a:pt x="160" y="897"/>
                  </a:lnTo>
                  <a:lnTo>
                    <a:pt x="155" y="906"/>
                  </a:lnTo>
                  <a:lnTo>
                    <a:pt x="153" y="921"/>
                  </a:lnTo>
                  <a:lnTo>
                    <a:pt x="152" y="941"/>
                  </a:lnTo>
                  <a:lnTo>
                    <a:pt x="152" y="954"/>
                  </a:lnTo>
                  <a:lnTo>
                    <a:pt x="151" y="965"/>
                  </a:lnTo>
                  <a:lnTo>
                    <a:pt x="149" y="977"/>
                  </a:lnTo>
                  <a:lnTo>
                    <a:pt x="147" y="985"/>
                  </a:lnTo>
                  <a:lnTo>
                    <a:pt x="147" y="986"/>
                  </a:lnTo>
                  <a:lnTo>
                    <a:pt x="146" y="989"/>
                  </a:lnTo>
                  <a:lnTo>
                    <a:pt x="144" y="993"/>
                  </a:lnTo>
                  <a:lnTo>
                    <a:pt x="144" y="994"/>
                  </a:lnTo>
                  <a:lnTo>
                    <a:pt x="141" y="1002"/>
                  </a:lnTo>
                  <a:lnTo>
                    <a:pt x="138" y="1010"/>
                  </a:lnTo>
                  <a:lnTo>
                    <a:pt x="134" y="1018"/>
                  </a:lnTo>
                  <a:lnTo>
                    <a:pt x="130" y="1026"/>
                  </a:lnTo>
                  <a:lnTo>
                    <a:pt x="126" y="1034"/>
                  </a:lnTo>
                  <a:lnTo>
                    <a:pt x="121" y="1040"/>
                  </a:lnTo>
                  <a:lnTo>
                    <a:pt x="115" y="1045"/>
                  </a:lnTo>
                  <a:lnTo>
                    <a:pt x="109" y="1047"/>
                  </a:lnTo>
                  <a:lnTo>
                    <a:pt x="102" y="1048"/>
                  </a:lnTo>
                  <a:lnTo>
                    <a:pt x="96" y="1048"/>
                  </a:lnTo>
                  <a:lnTo>
                    <a:pt x="92" y="1047"/>
                  </a:lnTo>
                  <a:lnTo>
                    <a:pt x="87" y="1045"/>
                  </a:lnTo>
                  <a:lnTo>
                    <a:pt x="85" y="1042"/>
                  </a:lnTo>
                  <a:lnTo>
                    <a:pt x="83" y="1039"/>
                  </a:lnTo>
                  <a:lnTo>
                    <a:pt x="82" y="1035"/>
                  </a:lnTo>
                  <a:lnTo>
                    <a:pt x="82" y="1031"/>
                  </a:lnTo>
                  <a:lnTo>
                    <a:pt x="80" y="1025"/>
                  </a:lnTo>
                  <a:lnTo>
                    <a:pt x="76" y="1019"/>
                  </a:lnTo>
                  <a:lnTo>
                    <a:pt x="69" y="1013"/>
                  </a:lnTo>
                  <a:lnTo>
                    <a:pt x="61" y="1009"/>
                  </a:lnTo>
                  <a:lnTo>
                    <a:pt x="55" y="1007"/>
                  </a:lnTo>
                  <a:lnTo>
                    <a:pt x="48" y="1005"/>
                  </a:lnTo>
                  <a:lnTo>
                    <a:pt x="41" y="1005"/>
                  </a:lnTo>
                  <a:lnTo>
                    <a:pt x="34" y="1005"/>
                  </a:lnTo>
                  <a:lnTo>
                    <a:pt x="29" y="1007"/>
                  </a:lnTo>
                  <a:lnTo>
                    <a:pt x="22" y="1009"/>
                  </a:lnTo>
                  <a:lnTo>
                    <a:pt x="17" y="1012"/>
                  </a:lnTo>
                  <a:lnTo>
                    <a:pt x="12" y="1016"/>
                  </a:lnTo>
                  <a:lnTo>
                    <a:pt x="4" y="1031"/>
                  </a:lnTo>
                  <a:lnTo>
                    <a:pt x="0" y="1051"/>
                  </a:lnTo>
                  <a:lnTo>
                    <a:pt x="0" y="1073"/>
                  </a:lnTo>
                  <a:lnTo>
                    <a:pt x="3" y="1093"/>
                  </a:lnTo>
                  <a:lnTo>
                    <a:pt x="7" y="1101"/>
                  </a:lnTo>
                  <a:lnTo>
                    <a:pt x="12" y="1107"/>
                  </a:lnTo>
                  <a:lnTo>
                    <a:pt x="17" y="1110"/>
                  </a:lnTo>
                  <a:lnTo>
                    <a:pt x="22" y="1112"/>
                  </a:lnTo>
                  <a:lnTo>
                    <a:pt x="26" y="1114"/>
                  </a:lnTo>
                  <a:lnTo>
                    <a:pt x="31" y="1114"/>
                  </a:lnTo>
                  <a:lnTo>
                    <a:pt x="35" y="1114"/>
                  </a:lnTo>
                  <a:lnTo>
                    <a:pt x="40" y="1115"/>
                  </a:lnTo>
                  <a:lnTo>
                    <a:pt x="44" y="1115"/>
                  </a:lnTo>
                  <a:lnTo>
                    <a:pt x="48" y="1115"/>
                  </a:lnTo>
                  <a:lnTo>
                    <a:pt x="53" y="1114"/>
                  </a:lnTo>
                  <a:lnTo>
                    <a:pt x="57" y="1114"/>
                  </a:lnTo>
                  <a:lnTo>
                    <a:pt x="65" y="1114"/>
                  </a:lnTo>
                  <a:lnTo>
                    <a:pt x="73" y="1114"/>
                  </a:lnTo>
                  <a:lnTo>
                    <a:pt x="80" y="1115"/>
                  </a:lnTo>
                  <a:lnTo>
                    <a:pt x="86" y="1117"/>
                  </a:lnTo>
                  <a:lnTo>
                    <a:pt x="92" y="1121"/>
                  </a:lnTo>
                  <a:lnTo>
                    <a:pt x="100" y="1126"/>
                  </a:lnTo>
                  <a:lnTo>
                    <a:pt x="111" y="1134"/>
                  </a:lnTo>
                  <a:lnTo>
                    <a:pt x="124" y="1144"/>
                  </a:lnTo>
                  <a:lnTo>
                    <a:pt x="139" y="1154"/>
                  </a:lnTo>
                  <a:lnTo>
                    <a:pt x="154" y="1164"/>
                  </a:lnTo>
                  <a:lnTo>
                    <a:pt x="168" y="1176"/>
                  </a:lnTo>
                  <a:lnTo>
                    <a:pt x="182" y="1186"/>
                  </a:lnTo>
                  <a:lnTo>
                    <a:pt x="113" y="1273"/>
                  </a:lnTo>
                  <a:lnTo>
                    <a:pt x="111" y="1275"/>
                  </a:lnTo>
                  <a:lnTo>
                    <a:pt x="111" y="1278"/>
                  </a:lnTo>
                  <a:lnTo>
                    <a:pt x="111" y="1282"/>
                  </a:lnTo>
                  <a:lnTo>
                    <a:pt x="114" y="1284"/>
                  </a:lnTo>
                  <a:lnTo>
                    <a:pt x="320" y="1487"/>
                  </a:lnTo>
                  <a:lnTo>
                    <a:pt x="322" y="1488"/>
                  </a:lnTo>
                  <a:lnTo>
                    <a:pt x="326" y="1488"/>
                  </a:lnTo>
                  <a:lnTo>
                    <a:pt x="329" y="1488"/>
                  </a:lnTo>
                  <a:lnTo>
                    <a:pt x="331" y="1486"/>
                  </a:lnTo>
                  <a:lnTo>
                    <a:pt x="437" y="1355"/>
                  </a:lnTo>
                  <a:lnTo>
                    <a:pt x="438" y="1353"/>
                  </a:lnTo>
                  <a:lnTo>
                    <a:pt x="438" y="1350"/>
                  </a:lnTo>
                  <a:lnTo>
                    <a:pt x="438" y="1346"/>
                  </a:lnTo>
                  <a:lnTo>
                    <a:pt x="436" y="1344"/>
                  </a:lnTo>
                  <a:lnTo>
                    <a:pt x="229" y="1141"/>
                  </a:lnTo>
                  <a:lnTo>
                    <a:pt x="225" y="1139"/>
                  </a:lnTo>
                  <a:lnTo>
                    <a:pt x="223" y="1139"/>
                  </a:lnTo>
                  <a:lnTo>
                    <a:pt x="220" y="1139"/>
                  </a:lnTo>
                  <a:lnTo>
                    <a:pt x="217" y="1141"/>
                  </a:lnTo>
                  <a:lnTo>
                    <a:pt x="190" y="1176"/>
                  </a:lnTo>
                  <a:lnTo>
                    <a:pt x="175" y="1165"/>
                  </a:lnTo>
                  <a:lnTo>
                    <a:pt x="160" y="1154"/>
                  </a:lnTo>
                  <a:lnTo>
                    <a:pt x="145" y="1142"/>
                  </a:lnTo>
                  <a:lnTo>
                    <a:pt x="131" y="1132"/>
                  </a:lnTo>
                  <a:lnTo>
                    <a:pt x="117" y="1123"/>
                  </a:lnTo>
                  <a:lnTo>
                    <a:pt x="106" y="1115"/>
                  </a:lnTo>
                  <a:lnTo>
                    <a:pt x="98" y="1109"/>
                  </a:lnTo>
                  <a:lnTo>
                    <a:pt x="92" y="1106"/>
                  </a:lnTo>
                  <a:lnTo>
                    <a:pt x="88" y="1104"/>
                  </a:lnTo>
                  <a:lnTo>
                    <a:pt x="85" y="1103"/>
                  </a:lnTo>
                  <a:lnTo>
                    <a:pt x="80" y="1102"/>
                  </a:lnTo>
                  <a:lnTo>
                    <a:pt x="77" y="1101"/>
                  </a:lnTo>
                  <a:lnTo>
                    <a:pt x="72" y="1101"/>
                  </a:lnTo>
                  <a:lnTo>
                    <a:pt x="68" y="1101"/>
                  </a:lnTo>
                  <a:lnTo>
                    <a:pt x="62" y="1101"/>
                  </a:lnTo>
                  <a:lnTo>
                    <a:pt x="57" y="1101"/>
                  </a:lnTo>
                  <a:lnTo>
                    <a:pt x="49" y="1102"/>
                  </a:lnTo>
                  <a:lnTo>
                    <a:pt x="40" y="1102"/>
                  </a:lnTo>
                  <a:lnTo>
                    <a:pt x="32" y="1101"/>
                  </a:lnTo>
                  <a:lnTo>
                    <a:pt x="24" y="1100"/>
                  </a:lnTo>
                  <a:lnTo>
                    <a:pt x="22" y="1099"/>
                  </a:lnTo>
                  <a:lnTo>
                    <a:pt x="19" y="1096"/>
                  </a:lnTo>
                  <a:lnTo>
                    <a:pt x="17" y="1093"/>
                  </a:lnTo>
                  <a:lnTo>
                    <a:pt x="15" y="1088"/>
                  </a:lnTo>
                  <a:lnTo>
                    <a:pt x="11" y="1072"/>
                  </a:lnTo>
                  <a:lnTo>
                    <a:pt x="12" y="1053"/>
                  </a:lnTo>
                  <a:lnTo>
                    <a:pt x="16" y="1035"/>
                  </a:lnTo>
                  <a:lnTo>
                    <a:pt x="22" y="1024"/>
                  </a:lnTo>
                  <a:lnTo>
                    <a:pt x="25" y="1022"/>
                  </a:lnTo>
                  <a:lnTo>
                    <a:pt x="29" y="1020"/>
                  </a:lnTo>
                  <a:lnTo>
                    <a:pt x="32" y="1019"/>
                  </a:lnTo>
                  <a:lnTo>
                    <a:pt x="38" y="1018"/>
                  </a:lnTo>
                  <a:lnTo>
                    <a:pt x="42" y="1018"/>
                  </a:lnTo>
                  <a:lnTo>
                    <a:pt x="47" y="1019"/>
                  </a:lnTo>
                  <a:lnTo>
                    <a:pt x="52" y="1020"/>
                  </a:lnTo>
                  <a:lnTo>
                    <a:pt x="56" y="1022"/>
                  </a:lnTo>
                  <a:lnTo>
                    <a:pt x="62" y="1024"/>
                  </a:lnTo>
                  <a:lnTo>
                    <a:pt x="67" y="1026"/>
                  </a:lnTo>
                  <a:lnTo>
                    <a:pt x="68" y="1028"/>
                  </a:lnTo>
                  <a:lnTo>
                    <a:pt x="69" y="1031"/>
                  </a:lnTo>
                  <a:lnTo>
                    <a:pt x="70" y="1038"/>
                  </a:lnTo>
                  <a:lnTo>
                    <a:pt x="71" y="1045"/>
                  </a:lnTo>
                  <a:lnTo>
                    <a:pt x="75" y="1050"/>
                  </a:lnTo>
                  <a:lnTo>
                    <a:pt x="79" y="1055"/>
                  </a:lnTo>
                  <a:lnTo>
                    <a:pt x="86" y="1058"/>
                  </a:lnTo>
                  <a:lnTo>
                    <a:pt x="94" y="1061"/>
                  </a:lnTo>
                  <a:lnTo>
                    <a:pt x="103" y="1061"/>
                  </a:lnTo>
                  <a:lnTo>
                    <a:pt x="113" y="1060"/>
                  </a:lnTo>
                  <a:lnTo>
                    <a:pt x="121" y="1056"/>
                  </a:lnTo>
                  <a:lnTo>
                    <a:pt x="128" y="1050"/>
                  </a:lnTo>
                  <a:lnTo>
                    <a:pt x="134" y="1043"/>
                  </a:lnTo>
                  <a:lnTo>
                    <a:pt x="139" y="1035"/>
                  </a:lnTo>
                  <a:lnTo>
                    <a:pt x="144" y="1026"/>
                  </a:lnTo>
                  <a:lnTo>
                    <a:pt x="148" y="1017"/>
                  </a:lnTo>
                  <a:lnTo>
                    <a:pt x="152" y="1007"/>
                  </a:lnTo>
                  <a:lnTo>
                    <a:pt x="155" y="997"/>
                  </a:lnTo>
                  <a:lnTo>
                    <a:pt x="159" y="989"/>
                  </a:lnTo>
                  <a:lnTo>
                    <a:pt x="161" y="979"/>
                  </a:lnTo>
                  <a:lnTo>
                    <a:pt x="162" y="967"/>
                  </a:lnTo>
                  <a:lnTo>
                    <a:pt x="163" y="955"/>
                  </a:lnTo>
                  <a:lnTo>
                    <a:pt x="164" y="942"/>
                  </a:lnTo>
                  <a:lnTo>
                    <a:pt x="166" y="933"/>
                  </a:lnTo>
                  <a:lnTo>
                    <a:pt x="166" y="922"/>
                  </a:lnTo>
                  <a:lnTo>
                    <a:pt x="167" y="913"/>
                  </a:lnTo>
                  <a:lnTo>
                    <a:pt x="168" y="906"/>
                  </a:lnTo>
                  <a:lnTo>
                    <a:pt x="171" y="917"/>
                  </a:lnTo>
                  <a:lnTo>
                    <a:pt x="174" y="932"/>
                  </a:lnTo>
                  <a:lnTo>
                    <a:pt x="175" y="949"/>
                  </a:lnTo>
                  <a:lnTo>
                    <a:pt x="175" y="964"/>
                  </a:lnTo>
                  <a:lnTo>
                    <a:pt x="175" y="971"/>
                  </a:lnTo>
                  <a:lnTo>
                    <a:pt x="176" y="977"/>
                  </a:lnTo>
                  <a:lnTo>
                    <a:pt x="178" y="982"/>
                  </a:lnTo>
                  <a:lnTo>
                    <a:pt x="182" y="987"/>
                  </a:lnTo>
                  <a:lnTo>
                    <a:pt x="185" y="990"/>
                  </a:lnTo>
                  <a:lnTo>
                    <a:pt x="189" y="994"/>
                  </a:lnTo>
                  <a:lnTo>
                    <a:pt x="193" y="996"/>
                  </a:lnTo>
                  <a:lnTo>
                    <a:pt x="198" y="998"/>
                  </a:lnTo>
                  <a:lnTo>
                    <a:pt x="202" y="1000"/>
                  </a:lnTo>
                  <a:lnTo>
                    <a:pt x="207" y="1001"/>
                  </a:lnTo>
                  <a:lnTo>
                    <a:pt x="212" y="1002"/>
                  </a:lnTo>
                  <a:lnTo>
                    <a:pt x="216" y="1002"/>
                  </a:lnTo>
                  <a:lnTo>
                    <a:pt x="222" y="1001"/>
                  </a:lnTo>
                  <a:lnTo>
                    <a:pt x="229" y="996"/>
                  </a:lnTo>
                  <a:lnTo>
                    <a:pt x="236" y="989"/>
                  </a:lnTo>
                  <a:lnTo>
                    <a:pt x="243" y="981"/>
                  </a:lnTo>
                  <a:lnTo>
                    <a:pt x="248" y="972"/>
                  </a:lnTo>
                  <a:lnTo>
                    <a:pt x="255" y="962"/>
                  </a:lnTo>
                  <a:lnTo>
                    <a:pt x="261" y="951"/>
                  </a:lnTo>
                  <a:lnTo>
                    <a:pt x="266" y="942"/>
                  </a:lnTo>
                  <a:lnTo>
                    <a:pt x="608" y="1254"/>
                  </a:lnTo>
                  <a:lnTo>
                    <a:pt x="611" y="1256"/>
                  </a:lnTo>
                  <a:lnTo>
                    <a:pt x="613" y="1256"/>
                  </a:lnTo>
                  <a:lnTo>
                    <a:pt x="617" y="1255"/>
                  </a:lnTo>
                  <a:lnTo>
                    <a:pt x="619" y="1254"/>
                  </a:lnTo>
                  <a:lnTo>
                    <a:pt x="1429" y="354"/>
                  </a:lnTo>
                  <a:lnTo>
                    <a:pt x="1431" y="351"/>
                  </a:lnTo>
                  <a:lnTo>
                    <a:pt x="1431" y="348"/>
                  </a:lnTo>
                  <a:lnTo>
                    <a:pt x="1431" y="344"/>
                  </a:lnTo>
                  <a:lnTo>
                    <a:pt x="1429" y="342"/>
                  </a:lnTo>
                  <a:close/>
                </a:path>
              </a:pathLst>
            </a:custGeom>
            <a:solidFill>
              <a:srgbClr val="C4BA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 name="Freeform 31"/>
            <p:cNvSpPr>
              <a:spLocks/>
            </p:cNvSpPr>
            <p:nvPr/>
          </p:nvSpPr>
          <p:spPr bwMode="auto">
            <a:xfrm>
              <a:off x="1555" y="1943"/>
              <a:ext cx="6" cy="1"/>
            </a:xfrm>
            <a:custGeom>
              <a:avLst/>
              <a:gdLst>
                <a:gd name="T0" fmla="*/ 6 w 12"/>
                <a:gd name="T1" fmla="*/ 4 h 4"/>
                <a:gd name="T2" fmla="*/ 5 w 12"/>
                <a:gd name="T3" fmla="*/ 4 h 4"/>
                <a:gd name="T4" fmla="*/ 4 w 12"/>
                <a:gd name="T5" fmla="*/ 3 h 4"/>
                <a:gd name="T6" fmla="*/ 1 w 12"/>
                <a:gd name="T7" fmla="*/ 2 h 4"/>
                <a:gd name="T8" fmla="*/ 0 w 12"/>
                <a:gd name="T9" fmla="*/ 0 h 4"/>
                <a:gd name="T10" fmla="*/ 1 w 12"/>
                <a:gd name="T11" fmla="*/ 2 h 4"/>
                <a:gd name="T12" fmla="*/ 4 w 12"/>
                <a:gd name="T13" fmla="*/ 2 h 4"/>
                <a:gd name="T14" fmla="*/ 5 w 12"/>
                <a:gd name="T15" fmla="*/ 3 h 4"/>
                <a:gd name="T16" fmla="*/ 6 w 12"/>
                <a:gd name="T17" fmla="*/ 4 h 4"/>
                <a:gd name="T18" fmla="*/ 7 w 12"/>
                <a:gd name="T19" fmla="*/ 4 h 4"/>
                <a:gd name="T20" fmla="*/ 9 w 12"/>
                <a:gd name="T21" fmla="*/ 4 h 4"/>
                <a:gd name="T22" fmla="*/ 11 w 12"/>
                <a:gd name="T23" fmla="*/ 4 h 4"/>
                <a:gd name="T24" fmla="*/ 12 w 12"/>
                <a:gd name="T25" fmla="*/ 3 h 4"/>
                <a:gd name="T26" fmla="*/ 11 w 12"/>
                <a:gd name="T27" fmla="*/ 4 h 4"/>
                <a:gd name="T28" fmla="*/ 9 w 12"/>
                <a:gd name="T29" fmla="*/ 4 h 4"/>
                <a:gd name="T30" fmla="*/ 7 w 12"/>
                <a:gd name="T31" fmla="*/ 4 h 4"/>
                <a:gd name="T32" fmla="*/ 6 w 12"/>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4">
                  <a:moveTo>
                    <a:pt x="6" y="4"/>
                  </a:moveTo>
                  <a:lnTo>
                    <a:pt x="5" y="4"/>
                  </a:lnTo>
                  <a:lnTo>
                    <a:pt x="4" y="3"/>
                  </a:lnTo>
                  <a:lnTo>
                    <a:pt x="1" y="2"/>
                  </a:lnTo>
                  <a:lnTo>
                    <a:pt x="0" y="0"/>
                  </a:lnTo>
                  <a:lnTo>
                    <a:pt x="1" y="2"/>
                  </a:lnTo>
                  <a:lnTo>
                    <a:pt x="4" y="2"/>
                  </a:lnTo>
                  <a:lnTo>
                    <a:pt x="5" y="3"/>
                  </a:lnTo>
                  <a:lnTo>
                    <a:pt x="6" y="4"/>
                  </a:lnTo>
                  <a:lnTo>
                    <a:pt x="7" y="4"/>
                  </a:lnTo>
                  <a:lnTo>
                    <a:pt x="9" y="4"/>
                  </a:lnTo>
                  <a:lnTo>
                    <a:pt x="11" y="4"/>
                  </a:lnTo>
                  <a:lnTo>
                    <a:pt x="12" y="3"/>
                  </a:lnTo>
                  <a:lnTo>
                    <a:pt x="11" y="4"/>
                  </a:lnTo>
                  <a:lnTo>
                    <a:pt x="9" y="4"/>
                  </a:lnTo>
                  <a:lnTo>
                    <a:pt x="7" y="4"/>
                  </a:lnTo>
                  <a:lnTo>
                    <a:pt x="6" y="4"/>
                  </a:lnTo>
                  <a:close/>
                </a:path>
              </a:pathLst>
            </a:custGeom>
            <a:solidFill>
              <a:srgbClr val="C4BA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 name="Freeform 32"/>
            <p:cNvSpPr>
              <a:spLocks/>
            </p:cNvSpPr>
            <p:nvPr/>
          </p:nvSpPr>
          <p:spPr bwMode="auto">
            <a:xfrm>
              <a:off x="1782" y="1979"/>
              <a:ext cx="3" cy="6"/>
            </a:xfrm>
            <a:custGeom>
              <a:avLst/>
              <a:gdLst>
                <a:gd name="T0" fmla="*/ 0 w 6"/>
                <a:gd name="T1" fmla="*/ 11 h 11"/>
                <a:gd name="T2" fmla="*/ 3 w 6"/>
                <a:gd name="T3" fmla="*/ 9 h 11"/>
                <a:gd name="T4" fmla="*/ 6 w 6"/>
                <a:gd name="T5" fmla="*/ 6 h 11"/>
                <a:gd name="T6" fmla="*/ 3 w 6"/>
                <a:gd name="T7" fmla="*/ 2 h 11"/>
                <a:gd name="T8" fmla="*/ 0 w 6"/>
                <a:gd name="T9" fmla="*/ 0 h 11"/>
                <a:gd name="T10" fmla="*/ 0 w 6"/>
                <a:gd name="T11" fmla="*/ 11 h 11"/>
              </a:gdLst>
              <a:ahLst/>
              <a:cxnLst>
                <a:cxn ang="0">
                  <a:pos x="T0" y="T1"/>
                </a:cxn>
                <a:cxn ang="0">
                  <a:pos x="T2" y="T3"/>
                </a:cxn>
                <a:cxn ang="0">
                  <a:pos x="T4" y="T5"/>
                </a:cxn>
                <a:cxn ang="0">
                  <a:pos x="T6" y="T7"/>
                </a:cxn>
                <a:cxn ang="0">
                  <a:pos x="T8" y="T9"/>
                </a:cxn>
                <a:cxn ang="0">
                  <a:pos x="T10" y="T11"/>
                </a:cxn>
              </a:cxnLst>
              <a:rect l="0" t="0" r="r" b="b"/>
              <a:pathLst>
                <a:path w="6" h="11">
                  <a:moveTo>
                    <a:pt x="0" y="11"/>
                  </a:moveTo>
                  <a:lnTo>
                    <a:pt x="3" y="9"/>
                  </a:lnTo>
                  <a:lnTo>
                    <a:pt x="6" y="6"/>
                  </a:lnTo>
                  <a:lnTo>
                    <a:pt x="3" y="2"/>
                  </a:lnTo>
                  <a:lnTo>
                    <a:pt x="0" y="0"/>
                  </a:lnTo>
                  <a:lnTo>
                    <a:pt x="0"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 name="Freeform 33"/>
            <p:cNvSpPr>
              <a:spLocks/>
            </p:cNvSpPr>
            <p:nvPr/>
          </p:nvSpPr>
          <p:spPr bwMode="auto">
            <a:xfrm>
              <a:off x="1722" y="1976"/>
              <a:ext cx="60" cy="9"/>
            </a:xfrm>
            <a:custGeom>
              <a:avLst/>
              <a:gdLst>
                <a:gd name="T0" fmla="*/ 5 w 120"/>
                <a:gd name="T1" fmla="*/ 19 h 19"/>
                <a:gd name="T2" fmla="*/ 5 w 120"/>
                <a:gd name="T3" fmla="*/ 19 h 19"/>
                <a:gd name="T4" fmla="*/ 16 w 120"/>
                <a:gd name="T5" fmla="*/ 15 h 19"/>
                <a:gd name="T6" fmla="*/ 29 w 120"/>
                <a:gd name="T7" fmla="*/ 13 h 19"/>
                <a:gd name="T8" fmla="*/ 44 w 120"/>
                <a:gd name="T9" fmla="*/ 12 h 19"/>
                <a:gd name="T10" fmla="*/ 59 w 120"/>
                <a:gd name="T11" fmla="*/ 12 h 19"/>
                <a:gd name="T12" fmla="*/ 75 w 120"/>
                <a:gd name="T13" fmla="*/ 12 h 19"/>
                <a:gd name="T14" fmla="*/ 91 w 120"/>
                <a:gd name="T15" fmla="*/ 14 h 19"/>
                <a:gd name="T16" fmla="*/ 106 w 120"/>
                <a:gd name="T17" fmla="*/ 15 h 19"/>
                <a:gd name="T18" fmla="*/ 120 w 120"/>
                <a:gd name="T19" fmla="*/ 17 h 19"/>
                <a:gd name="T20" fmla="*/ 120 w 120"/>
                <a:gd name="T21" fmla="*/ 6 h 19"/>
                <a:gd name="T22" fmla="*/ 106 w 120"/>
                <a:gd name="T23" fmla="*/ 4 h 19"/>
                <a:gd name="T24" fmla="*/ 91 w 120"/>
                <a:gd name="T25" fmla="*/ 2 h 19"/>
                <a:gd name="T26" fmla="*/ 75 w 120"/>
                <a:gd name="T27" fmla="*/ 0 h 19"/>
                <a:gd name="T28" fmla="*/ 59 w 120"/>
                <a:gd name="T29" fmla="*/ 0 h 19"/>
                <a:gd name="T30" fmla="*/ 44 w 120"/>
                <a:gd name="T31" fmla="*/ 0 h 19"/>
                <a:gd name="T32" fmla="*/ 29 w 120"/>
                <a:gd name="T33" fmla="*/ 1 h 19"/>
                <a:gd name="T34" fmla="*/ 14 w 120"/>
                <a:gd name="T35" fmla="*/ 4 h 19"/>
                <a:gd name="T36" fmla="*/ 0 w 120"/>
                <a:gd name="T37" fmla="*/ 9 h 19"/>
                <a:gd name="T38" fmla="*/ 0 w 120"/>
                <a:gd name="T39" fmla="*/ 9 h 19"/>
                <a:gd name="T40" fmla="*/ 5 w 120"/>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9">
                  <a:moveTo>
                    <a:pt x="5" y="19"/>
                  </a:moveTo>
                  <a:lnTo>
                    <a:pt x="5" y="19"/>
                  </a:lnTo>
                  <a:lnTo>
                    <a:pt x="16" y="15"/>
                  </a:lnTo>
                  <a:lnTo>
                    <a:pt x="29" y="13"/>
                  </a:lnTo>
                  <a:lnTo>
                    <a:pt x="44" y="12"/>
                  </a:lnTo>
                  <a:lnTo>
                    <a:pt x="59" y="12"/>
                  </a:lnTo>
                  <a:lnTo>
                    <a:pt x="75" y="12"/>
                  </a:lnTo>
                  <a:lnTo>
                    <a:pt x="91" y="14"/>
                  </a:lnTo>
                  <a:lnTo>
                    <a:pt x="106" y="15"/>
                  </a:lnTo>
                  <a:lnTo>
                    <a:pt x="120" y="17"/>
                  </a:lnTo>
                  <a:lnTo>
                    <a:pt x="120" y="6"/>
                  </a:lnTo>
                  <a:lnTo>
                    <a:pt x="106" y="4"/>
                  </a:lnTo>
                  <a:lnTo>
                    <a:pt x="91" y="2"/>
                  </a:lnTo>
                  <a:lnTo>
                    <a:pt x="75" y="0"/>
                  </a:lnTo>
                  <a:lnTo>
                    <a:pt x="59" y="0"/>
                  </a:lnTo>
                  <a:lnTo>
                    <a:pt x="44" y="0"/>
                  </a:lnTo>
                  <a:lnTo>
                    <a:pt x="29" y="1"/>
                  </a:lnTo>
                  <a:lnTo>
                    <a:pt x="14" y="4"/>
                  </a:lnTo>
                  <a:lnTo>
                    <a:pt x="0" y="9"/>
                  </a:lnTo>
                  <a:lnTo>
                    <a:pt x="0" y="9"/>
                  </a:lnTo>
                  <a:lnTo>
                    <a:pt x="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 name="Freeform 34"/>
            <p:cNvSpPr>
              <a:spLocks/>
            </p:cNvSpPr>
            <p:nvPr/>
          </p:nvSpPr>
          <p:spPr bwMode="auto">
            <a:xfrm>
              <a:off x="1674" y="1657"/>
              <a:ext cx="599" cy="627"/>
            </a:xfrm>
            <a:custGeom>
              <a:avLst/>
              <a:gdLst>
                <a:gd name="T0" fmla="*/ 1197 w 1199"/>
                <a:gd name="T1" fmla="*/ 352 h 1255"/>
                <a:gd name="T2" fmla="*/ 1199 w 1199"/>
                <a:gd name="T3" fmla="*/ 350 h 1255"/>
                <a:gd name="T4" fmla="*/ 1199 w 1199"/>
                <a:gd name="T5" fmla="*/ 347 h 1255"/>
                <a:gd name="T6" fmla="*/ 1198 w 1199"/>
                <a:gd name="T7" fmla="*/ 344 h 1255"/>
                <a:gd name="T8" fmla="*/ 1197 w 1199"/>
                <a:gd name="T9" fmla="*/ 342 h 1255"/>
                <a:gd name="T10" fmla="*/ 821 w 1199"/>
                <a:gd name="T11" fmla="*/ 2 h 1255"/>
                <a:gd name="T12" fmla="*/ 819 w 1199"/>
                <a:gd name="T13" fmla="*/ 0 h 1255"/>
                <a:gd name="T14" fmla="*/ 816 w 1199"/>
                <a:gd name="T15" fmla="*/ 0 h 1255"/>
                <a:gd name="T16" fmla="*/ 813 w 1199"/>
                <a:gd name="T17" fmla="*/ 0 h 1255"/>
                <a:gd name="T18" fmla="*/ 811 w 1199"/>
                <a:gd name="T19" fmla="*/ 2 h 1255"/>
                <a:gd name="T20" fmla="*/ 2 w 1199"/>
                <a:gd name="T21" fmla="*/ 903 h 1255"/>
                <a:gd name="T22" fmla="*/ 0 w 1199"/>
                <a:gd name="T23" fmla="*/ 905 h 1255"/>
                <a:gd name="T24" fmla="*/ 0 w 1199"/>
                <a:gd name="T25" fmla="*/ 909 h 1255"/>
                <a:gd name="T26" fmla="*/ 0 w 1199"/>
                <a:gd name="T27" fmla="*/ 912 h 1255"/>
                <a:gd name="T28" fmla="*/ 3 w 1199"/>
                <a:gd name="T29" fmla="*/ 914 h 1255"/>
                <a:gd name="T30" fmla="*/ 376 w 1199"/>
                <a:gd name="T31" fmla="*/ 1254 h 1255"/>
                <a:gd name="T32" fmla="*/ 378 w 1199"/>
                <a:gd name="T33" fmla="*/ 1255 h 1255"/>
                <a:gd name="T34" fmla="*/ 381 w 1199"/>
                <a:gd name="T35" fmla="*/ 1255 h 1255"/>
                <a:gd name="T36" fmla="*/ 385 w 1199"/>
                <a:gd name="T37" fmla="*/ 1255 h 1255"/>
                <a:gd name="T38" fmla="*/ 387 w 1199"/>
                <a:gd name="T39" fmla="*/ 1253 h 1255"/>
                <a:gd name="T40" fmla="*/ 1197 w 1199"/>
                <a:gd name="T41" fmla="*/ 352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9" h="1255">
                  <a:moveTo>
                    <a:pt x="1197" y="352"/>
                  </a:moveTo>
                  <a:lnTo>
                    <a:pt x="1199" y="350"/>
                  </a:lnTo>
                  <a:lnTo>
                    <a:pt x="1199" y="347"/>
                  </a:lnTo>
                  <a:lnTo>
                    <a:pt x="1198" y="344"/>
                  </a:lnTo>
                  <a:lnTo>
                    <a:pt x="1197" y="342"/>
                  </a:lnTo>
                  <a:lnTo>
                    <a:pt x="821" y="2"/>
                  </a:lnTo>
                  <a:lnTo>
                    <a:pt x="819" y="0"/>
                  </a:lnTo>
                  <a:lnTo>
                    <a:pt x="816" y="0"/>
                  </a:lnTo>
                  <a:lnTo>
                    <a:pt x="813" y="0"/>
                  </a:lnTo>
                  <a:lnTo>
                    <a:pt x="811" y="2"/>
                  </a:lnTo>
                  <a:lnTo>
                    <a:pt x="2" y="903"/>
                  </a:lnTo>
                  <a:lnTo>
                    <a:pt x="0" y="905"/>
                  </a:lnTo>
                  <a:lnTo>
                    <a:pt x="0" y="909"/>
                  </a:lnTo>
                  <a:lnTo>
                    <a:pt x="0" y="912"/>
                  </a:lnTo>
                  <a:lnTo>
                    <a:pt x="3" y="914"/>
                  </a:lnTo>
                  <a:lnTo>
                    <a:pt x="376" y="1254"/>
                  </a:lnTo>
                  <a:lnTo>
                    <a:pt x="378" y="1255"/>
                  </a:lnTo>
                  <a:lnTo>
                    <a:pt x="381" y="1255"/>
                  </a:lnTo>
                  <a:lnTo>
                    <a:pt x="385" y="1255"/>
                  </a:lnTo>
                  <a:lnTo>
                    <a:pt x="387" y="1253"/>
                  </a:lnTo>
                  <a:lnTo>
                    <a:pt x="1197" y="352"/>
                  </a:lnTo>
                  <a:close/>
                </a:path>
              </a:pathLst>
            </a:custGeom>
            <a:solidFill>
              <a:srgbClr val="D3BFA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 name="Freeform 35"/>
            <p:cNvSpPr>
              <a:spLocks/>
            </p:cNvSpPr>
            <p:nvPr/>
          </p:nvSpPr>
          <p:spPr bwMode="auto">
            <a:xfrm>
              <a:off x="2269" y="1825"/>
              <a:ext cx="7" cy="10"/>
            </a:xfrm>
            <a:custGeom>
              <a:avLst/>
              <a:gdLst>
                <a:gd name="T0" fmla="*/ 1 w 13"/>
                <a:gd name="T1" fmla="*/ 10 h 20"/>
                <a:gd name="T2" fmla="*/ 1 w 13"/>
                <a:gd name="T3" fmla="*/ 9 h 20"/>
                <a:gd name="T4" fmla="*/ 1 w 13"/>
                <a:gd name="T5" fmla="*/ 10 h 20"/>
                <a:gd name="T6" fmla="*/ 1 w 13"/>
                <a:gd name="T7" fmla="*/ 11 h 20"/>
                <a:gd name="T8" fmla="*/ 1 w 13"/>
                <a:gd name="T9" fmla="*/ 11 h 20"/>
                <a:gd name="T10" fmla="*/ 1 w 13"/>
                <a:gd name="T11" fmla="*/ 11 h 20"/>
                <a:gd name="T12" fmla="*/ 8 w 13"/>
                <a:gd name="T13" fmla="*/ 20 h 20"/>
                <a:gd name="T14" fmla="*/ 13 w 13"/>
                <a:gd name="T15" fmla="*/ 15 h 20"/>
                <a:gd name="T16" fmla="*/ 13 w 13"/>
                <a:gd name="T17" fmla="*/ 9 h 20"/>
                <a:gd name="T18" fmla="*/ 10 w 13"/>
                <a:gd name="T19" fmla="*/ 5 h 20"/>
                <a:gd name="T20" fmla="*/ 8 w 13"/>
                <a:gd name="T21" fmla="*/ 2 h 20"/>
                <a:gd name="T22" fmla="*/ 8 w 13"/>
                <a:gd name="T23" fmla="*/ 0 h 20"/>
                <a:gd name="T24" fmla="*/ 8 w 13"/>
                <a:gd name="T25" fmla="*/ 2 h 20"/>
                <a:gd name="T26" fmla="*/ 5 w 13"/>
                <a:gd name="T27" fmla="*/ 0 h 20"/>
                <a:gd name="T28" fmla="*/ 1 w 13"/>
                <a:gd name="T29" fmla="*/ 2 h 20"/>
                <a:gd name="T30" fmla="*/ 0 w 13"/>
                <a:gd name="T31" fmla="*/ 5 h 20"/>
                <a:gd name="T32" fmla="*/ 1 w 13"/>
                <a:gd name="T33" fmla="*/ 9 h 20"/>
                <a:gd name="T34" fmla="*/ 1 w 13"/>
                <a:gd name="T3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20">
                  <a:moveTo>
                    <a:pt x="1" y="10"/>
                  </a:moveTo>
                  <a:lnTo>
                    <a:pt x="1" y="9"/>
                  </a:lnTo>
                  <a:lnTo>
                    <a:pt x="1" y="10"/>
                  </a:lnTo>
                  <a:lnTo>
                    <a:pt x="1" y="11"/>
                  </a:lnTo>
                  <a:lnTo>
                    <a:pt x="1" y="11"/>
                  </a:lnTo>
                  <a:lnTo>
                    <a:pt x="1" y="11"/>
                  </a:lnTo>
                  <a:lnTo>
                    <a:pt x="8" y="20"/>
                  </a:lnTo>
                  <a:lnTo>
                    <a:pt x="13" y="15"/>
                  </a:lnTo>
                  <a:lnTo>
                    <a:pt x="13" y="9"/>
                  </a:lnTo>
                  <a:lnTo>
                    <a:pt x="10" y="5"/>
                  </a:lnTo>
                  <a:lnTo>
                    <a:pt x="8" y="2"/>
                  </a:lnTo>
                  <a:lnTo>
                    <a:pt x="8" y="0"/>
                  </a:lnTo>
                  <a:lnTo>
                    <a:pt x="8" y="2"/>
                  </a:lnTo>
                  <a:lnTo>
                    <a:pt x="5" y="0"/>
                  </a:lnTo>
                  <a:lnTo>
                    <a:pt x="1" y="2"/>
                  </a:lnTo>
                  <a:lnTo>
                    <a:pt x="0" y="5"/>
                  </a:lnTo>
                  <a:lnTo>
                    <a:pt x="1" y="9"/>
                  </a:lnTo>
                  <a:lnTo>
                    <a:pt x="1"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 name="Freeform 36"/>
            <p:cNvSpPr>
              <a:spLocks/>
            </p:cNvSpPr>
            <p:nvPr/>
          </p:nvSpPr>
          <p:spPr bwMode="auto">
            <a:xfrm>
              <a:off x="2081" y="1655"/>
              <a:ext cx="193" cy="175"/>
            </a:xfrm>
            <a:custGeom>
              <a:avLst/>
              <a:gdLst>
                <a:gd name="T0" fmla="*/ 2 w 384"/>
                <a:gd name="T1" fmla="*/ 9 h 350"/>
                <a:gd name="T2" fmla="*/ 2 w 384"/>
                <a:gd name="T3" fmla="*/ 10 h 350"/>
                <a:gd name="T4" fmla="*/ 377 w 384"/>
                <a:gd name="T5" fmla="*/ 350 h 350"/>
                <a:gd name="T6" fmla="*/ 384 w 384"/>
                <a:gd name="T7" fmla="*/ 340 h 350"/>
                <a:gd name="T8" fmla="*/ 9 w 384"/>
                <a:gd name="T9" fmla="*/ 1 h 350"/>
                <a:gd name="T10" fmla="*/ 9 w 384"/>
                <a:gd name="T11" fmla="*/ 2 h 350"/>
                <a:gd name="T12" fmla="*/ 9 w 384"/>
                <a:gd name="T13" fmla="*/ 1 h 350"/>
                <a:gd name="T14" fmla="*/ 4 w 384"/>
                <a:gd name="T15" fmla="*/ 0 h 350"/>
                <a:gd name="T16" fmla="*/ 1 w 384"/>
                <a:gd name="T17" fmla="*/ 2 h 350"/>
                <a:gd name="T18" fmla="*/ 0 w 384"/>
                <a:gd name="T19" fmla="*/ 5 h 350"/>
                <a:gd name="T20" fmla="*/ 2 w 384"/>
                <a:gd name="T21" fmla="*/ 10 h 350"/>
                <a:gd name="T22" fmla="*/ 2 w 384"/>
                <a:gd name="T23" fmla="*/ 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350">
                  <a:moveTo>
                    <a:pt x="2" y="9"/>
                  </a:moveTo>
                  <a:lnTo>
                    <a:pt x="2" y="10"/>
                  </a:lnTo>
                  <a:lnTo>
                    <a:pt x="377" y="350"/>
                  </a:lnTo>
                  <a:lnTo>
                    <a:pt x="384" y="340"/>
                  </a:lnTo>
                  <a:lnTo>
                    <a:pt x="9" y="1"/>
                  </a:lnTo>
                  <a:lnTo>
                    <a:pt x="9" y="2"/>
                  </a:lnTo>
                  <a:lnTo>
                    <a:pt x="9" y="1"/>
                  </a:lnTo>
                  <a:lnTo>
                    <a:pt x="4" y="0"/>
                  </a:lnTo>
                  <a:lnTo>
                    <a:pt x="1" y="2"/>
                  </a:lnTo>
                  <a:lnTo>
                    <a:pt x="0" y="5"/>
                  </a:lnTo>
                  <a:lnTo>
                    <a:pt x="2" y="10"/>
                  </a:lnTo>
                  <a:lnTo>
                    <a:pt x="2"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8" name="Freeform 37"/>
            <p:cNvSpPr>
              <a:spLocks/>
            </p:cNvSpPr>
            <p:nvPr/>
          </p:nvSpPr>
          <p:spPr bwMode="auto">
            <a:xfrm>
              <a:off x="2076" y="1654"/>
              <a:ext cx="10" cy="7"/>
            </a:xfrm>
            <a:custGeom>
              <a:avLst/>
              <a:gdLst>
                <a:gd name="T0" fmla="*/ 11 w 20"/>
                <a:gd name="T1" fmla="*/ 12 h 14"/>
                <a:gd name="T2" fmla="*/ 11 w 20"/>
                <a:gd name="T3" fmla="*/ 12 h 14"/>
                <a:gd name="T4" fmla="*/ 11 w 20"/>
                <a:gd name="T5" fmla="*/ 11 h 14"/>
                <a:gd name="T6" fmla="*/ 11 w 20"/>
                <a:gd name="T7" fmla="*/ 12 h 14"/>
                <a:gd name="T8" fmla="*/ 12 w 20"/>
                <a:gd name="T9" fmla="*/ 12 h 14"/>
                <a:gd name="T10" fmla="*/ 13 w 20"/>
                <a:gd name="T11" fmla="*/ 12 h 14"/>
                <a:gd name="T12" fmla="*/ 20 w 20"/>
                <a:gd name="T13" fmla="*/ 5 h 14"/>
                <a:gd name="T14" fmla="*/ 16 w 20"/>
                <a:gd name="T15" fmla="*/ 0 h 14"/>
                <a:gd name="T16" fmla="*/ 11 w 20"/>
                <a:gd name="T17" fmla="*/ 0 h 14"/>
                <a:gd name="T18" fmla="*/ 6 w 20"/>
                <a:gd name="T19" fmla="*/ 2 h 14"/>
                <a:gd name="T20" fmla="*/ 1 w 20"/>
                <a:gd name="T21" fmla="*/ 5 h 14"/>
                <a:gd name="T22" fmla="*/ 1 w 20"/>
                <a:gd name="T23" fmla="*/ 5 h 14"/>
                <a:gd name="T24" fmla="*/ 1 w 20"/>
                <a:gd name="T25" fmla="*/ 5 h 14"/>
                <a:gd name="T26" fmla="*/ 0 w 20"/>
                <a:gd name="T27" fmla="*/ 10 h 14"/>
                <a:gd name="T28" fmla="*/ 2 w 20"/>
                <a:gd name="T29" fmla="*/ 13 h 14"/>
                <a:gd name="T30" fmla="*/ 7 w 20"/>
                <a:gd name="T31" fmla="*/ 14 h 14"/>
                <a:gd name="T32" fmla="*/ 11 w 20"/>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4">
                  <a:moveTo>
                    <a:pt x="11" y="12"/>
                  </a:moveTo>
                  <a:lnTo>
                    <a:pt x="11" y="12"/>
                  </a:lnTo>
                  <a:lnTo>
                    <a:pt x="11" y="11"/>
                  </a:lnTo>
                  <a:lnTo>
                    <a:pt x="11" y="12"/>
                  </a:lnTo>
                  <a:lnTo>
                    <a:pt x="12" y="12"/>
                  </a:lnTo>
                  <a:lnTo>
                    <a:pt x="13" y="12"/>
                  </a:lnTo>
                  <a:lnTo>
                    <a:pt x="20" y="5"/>
                  </a:lnTo>
                  <a:lnTo>
                    <a:pt x="16" y="0"/>
                  </a:lnTo>
                  <a:lnTo>
                    <a:pt x="11" y="0"/>
                  </a:lnTo>
                  <a:lnTo>
                    <a:pt x="6" y="2"/>
                  </a:lnTo>
                  <a:lnTo>
                    <a:pt x="1" y="5"/>
                  </a:lnTo>
                  <a:lnTo>
                    <a:pt x="1" y="5"/>
                  </a:lnTo>
                  <a:lnTo>
                    <a:pt x="1" y="5"/>
                  </a:lnTo>
                  <a:lnTo>
                    <a:pt x="0" y="10"/>
                  </a:lnTo>
                  <a:lnTo>
                    <a:pt x="2" y="13"/>
                  </a:lnTo>
                  <a:lnTo>
                    <a:pt x="7" y="14"/>
                  </a:lnTo>
                  <a:lnTo>
                    <a:pt x="11"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9" name="Freeform 38"/>
            <p:cNvSpPr>
              <a:spLocks/>
            </p:cNvSpPr>
            <p:nvPr/>
          </p:nvSpPr>
          <p:spPr bwMode="auto">
            <a:xfrm>
              <a:off x="1671" y="1656"/>
              <a:ext cx="410" cy="455"/>
            </a:xfrm>
            <a:custGeom>
              <a:avLst/>
              <a:gdLst>
                <a:gd name="T0" fmla="*/ 10 w 820"/>
                <a:gd name="T1" fmla="*/ 907 h 910"/>
                <a:gd name="T2" fmla="*/ 10 w 820"/>
                <a:gd name="T3" fmla="*/ 907 h 910"/>
                <a:gd name="T4" fmla="*/ 820 w 820"/>
                <a:gd name="T5" fmla="*/ 7 h 910"/>
                <a:gd name="T6" fmla="*/ 810 w 820"/>
                <a:gd name="T7" fmla="*/ 0 h 910"/>
                <a:gd name="T8" fmla="*/ 1 w 820"/>
                <a:gd name="T9" fmla="*/ 900 h 910"/>
                <a:gd name="T10" fmla="*/ 1 w 820"/>
                <a:gd name="T11" fmla="*/ 900 h 910"/>
                <a:gd name="T12" fmla="*/ 1 w 820"/>
                <a:gd name="T13" fmla="*/ 900 h 910"/>
                <a:gd name="T14" fmla="*/ 0 w 820"/>
                <a:gd name="T15" fmla="*/ 905 h 910"/>
                <a:gd name="T16" fmla="*/ 2 w 820"/>
                <a:gd name="T17" fmla="*/ 908 h 910"/>
                <a:gd name="T18" fmla="*/ 7 w 820"/>
                <a:gd name="T19" fmla="*/ 910 h 910"/>
                <a:gd name="T20" fmla="*/ 10 w 820"/>
                <a:gd name="T21" fmla="*/ 9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0" h="910">
                  <a:moveTo>
                    <a:pt x="10" y="907"/>
                  </a:moveTo>
                  <a:lnTo>
                    <a:pt x="10" y="907"/>
                  </a:lnTo>
                  <a:lnTo>
                    <a:pt x="820" y="7"/>
                  </a:lnTo>
                  <a:lnTo>
                    <a:pt x="810" y="0"/>
                  </a:lnTo>
                  <a:lnTo>
                    <a:pt x="1" y="900"/>
                  </a:lnTo>
                  <a:lnTo>
                    <a:pt x="1" y="900"/>
                  </a:lnTo>
                  <a:lnTo>
                    <a:pt x="1" y="900"/>
                  </a:lnTo>
                  <a:lnTo>
                    <a:pt x="0" y="905"/>
                  </a:lnTo>
                  <a:lnTo>
                    <a:pt x="2" y="908"/>
                  </a:lnTo>
                  <a:lnTo>
                    <a:pt x="7" y="910"/>
                  </a:lnTo>
                  <a:lnTo>
                    <a:pt x="10" y="90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0" name="Freeform 39"/>
            <p:cNvSpPr>
              <a:spLocks/>
            </p:cNvSpPr>
            <p:nvPr/>
          </p:nvSpPr>
          <p:spPr bwMode="auto">
            <a:xfrm>
              <a:off x="1671" y="2106"/>
              <a:ext cx="6" cy="10"/>
            </a:xfrm>
            <a:custGeom>
              <a:avLst/>
              <a:gdLst>
                <a:gd name="T0" fmla="*/ 11 w 12"/>
                <a:gd name="T1" fmla="*/ 11 h 20"/>
                <a:gd name="T2" fmla="*/ 11 w 12"/>
                <a:gd name="T3" fmla="*/ 12 h 20"/>
                <a:gd name="T4" fmla="*/ 11 w 12"/>
                <a:gd name="T5" fmla="*/ 11 h 20"/>
                <a:gd name="T6" fmla="*/ 11 w 12"/>
                <a:gd name="T7" fmla="*/ 10 h 20"/>
                <a:gd name="T8" fmla="*/ 11 w 12"/>
                <a:gd name="T9" fmla="*/ 7 h 20"/>
                <a:gd name="T10" fmla="*/ 11 w 12"/>
                <a:gd name="T11" fmla="*/ 7 h 20"/>
                <a:gd name="T12" fmla="*/ 2 w 12"/>
                <a:gd name="T13" fmla="*/ 0 h 20"/>
                <a:gd name="T14" fmla="*/ 0 w 12"/>
                <a:gd name="T15" fmla="*/ 5 h 20"/>
                <a:gd name="T16" fmla="*/ 0 w 12"/>
                <a:gd name="T17" fmla="*/ 10 h 20"/>
                <a:gd name="T18" fmla="*/ 0 w 12"/>
                <a:gd name="T19" fmla="*/ 15 h 20"/>
                <a:gd name="T20" fmla="*/ 4 w 12"/>
                <a:gd name="T21" fmla="*/ 19 h 20"/>
                <a:gd name="T22" fmla="*/ 4 w 12"/>
                <a:gd name="T23" fmla="*/ 20 h 20"/>
                <a:gd name="T24" fmla="*/ 4 w 12"/>
                <a:gd name="T25" fmla="*/ 19 h 20"/>
                <a:gd name="T26" fmla="*/ 8 w 12"/>
                <a:gd name="T27" fmla="*/ 20 h 20"/>
                <a:gd name="T28" fmla="*/ 11 w 12"/>
                <a:gd name="T29" fmla="*/ 19 h 20"/>
                <a:gd name="T30" fmla="*/ 12 w 12"/>
                <a:gd name="T31" fmla="*/ 15 h 20"/>
                <a:gd name="T32" fmla="*/ 11 w 12"/>
                <a:gd name="T33" fmla="*/ 12 h 20"/>
                <a:gd name="T34" fmla="*/ 11 w 12"/>
                <a:gd name="T35"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11" y="11"/>
                  </a:moveTo>
                  <a:lnTo>
                    <a:pt x="11" y="12"/>
                  </a:lnTo>
                  <a:lnTo>
                    <a:pt x="11" y="11"/>
                  </a:lnTo>
                  <a:lnTo>
                    <a:pt x="11" y="10"/>
                  </a:lnTo>
                  <a:lnTo>
                    <a:pt x="11" y="7"/>
                  </a:lnTo>
                  <a:lnTo>
                    <a:pt x="11" y="7"/>
                  </a:lnTo>
                  <a:lnTo>
                    <a:pt x="2" y="0"/>
                  </a:lnTo>
                  <a:lnTo>
                    <a:pt x="0" y="5"/>
                  </a:lnTo>
                  <a:lnTo>
                    <a:pt x="0" y="10"/>
                  </a:lnTo>
                  <a:lnTo>
                    <a:pt x="0" y="15"/>
                  </a:lnTo>
                  <a:lnTo>
                    <a:pt x="4" y="19"/>
                  </a:lnTo>
                  <a:lnTo>
                    <a:pt x="4" y="20"/>
                  </a:lnTo>
                  <a:lnTo>
                    <a:pt x="4" y="19"/>
                  </a:lnTo>
                  <a:lnTo>
                    <a:pt x="8" y="20"/>
                  </a:lnTo>
                  <a:lnTo>
                    <a:pt x="11" y="19"/>
                  </a:lnTo>
                  <a:lnTo>
                    <a:pt x="12" y="15"/>
                  </a:lnTo>
                  <a:lnTo>
                    <a:pt x="11" y="12"/>
                  </a:lnTo>
                  <a:lnTo>
                    <a:pt x="11"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 name="Freeform 40"/>
            <p:cNvSpPr>
              <a:spLocks/>
            </p:cNvSpPr>
            <p:nvPr/>
          </p:nvSpPr>
          <p:spPr bwMode="auto">
            <a:xfrm>
              <a:off x="1673" y="2111"/>
              <a:ext cx="191" cy="175"/>
            </a:xfrm>
            <a:custGeom>
              <a:avLst/>
              <a:gdLst>
                <a:gd name="T0" fmla="*/ 380 w 382"/>
                <a:gd name="T1" fmla="*/ 339 h 350"/>
                <a:gd name="T2" fmla="*/ 380 w 382"/>
                <a:gd name="T3" fmla="*/ 339 h 350"/>
                <a:gd name="T4" fmla="*/ 7 w 382"/>
                <a:gd name="T5" fmla="*/ 0 h 350"/>
                <a:gd name="T6" fmla="*/ 0 w 382"/>
                <a:gd name="T7" fmla="*/ 9 h 350"/>
                <a:gd name="T8" fmla="*/ 373 w 382"/>
                <a:gd name="T9" fmla="*/ 349 h 350"/>
                <a:gd name="T10" fmla="*/ 373 w 382"/>
                <a:gd name="T11" fmla="*/ 349 h 350"/>
                <a:gd name="T12" fmla="*/ 373 w 382"/>
                <a:gd name="T13" fmla="*/ 349 h 350"/>
                <a:gd name="T14" fmla="*/ 378 w 382"/>
                <a:gd name="T15" fmla="*/ 350 h 350"/>
                <a:gd name="T16" fmla="*/ 381 w 382"/>
                <a:gd name="T17" fmla="*/ 348 h 350"/>
                <a:gd name="T18" fmla="*/ 382 w 382"/>
                <a:gd name="T19" fmla="*/ 343 h 350"/>
                <a:gd name="T20" fmla="*/ 380 w 382"/>
                <a:gd name="T21" fmla="*/ 33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50">
                  <a:moveTo>
                    <a:pt x="380" y="339"/>
                  </a:moveTo>
                  <a:lnTo>
                    <a:pt x="380" y="339"/>
                  </a:lnTo>
                  <a:lnTo>
                    <a:pt x="7" y="0"/>
                  </a:lnTo>
                  <a:lnTo>
                    <a:pt x="0" y="9"/>
                  </a:lnTo>
                  <a:lnTo>
                    <a:pt x="373" y="349"/>
                  </a:lnTo>
                  <a:lnTo>
                    <a:pt x="373" y="349"/>
                  </a:lnTo>
                  <a:lnTo>
                    <a:pt x="373" y="349"/>
                  </a:lnTo>
                  <a:lnTo>
                    <a:pt x="378" y="350"/>
                  </a:lnTo>
                  <a:lnTo>
                    <a:pt x="381" y="348"/>
                  </a:lnTo>
                  <a:lnTo>
                    <a:pt x="382" y="343"/>
                  </a:lnTo>
                  <a:lnTo>
                    <a:pt x="380" y="3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2" name="Freeform 41"/>
            <p:cNvSpPr>
              <a:spLocks/>
            </p:cNvSpPr>
            <p:nvPr/>
          </p:nvSpPr>
          <p:spPr bwMode="auto">
            <a:xfrm>
              <a:off x="1860" y="2281"/>
              <a:ext cx="9" cy="6"/>
            </a:xfrm>
            <a:custGeom>
              <a:avLst/>
              <a:gdLst>
                <a:gd name="T0" fmla="*/ 11 w 20"/>
                <a:gd name="T1" fmla="*/ 1 h 13"/>
                <a:gd name="T2" fmla="*/ 12 w 20"/>
                <a:gd name="T3" fmla="*/ 1 h 13"/>
                <a:gd name="T4" fmla="*/ 11 w 20"/>
                <a:gd name="T5" fmla="*/ 1 h 13"/>
                <a:gd name="T6" fmla="*/ 9 w 20"/>
                <a:gd name="T7" fmla="*/ 1 h 13"/>
                <a:gd name="T8" fmla="*/ 7 w 20"/>
                <a:gd name="T9" fmla="*/ 1 h 13"/>
                <a:gd name="T10" fmla="*/ 7 w 20"/>
                <a:gd name="T11" fmla="*/ 1 h 13"/>
                <a:gd name="T12" fmla="*/ 0 w 20"/>
                <a:gd name="T13" fmla="*/ 11 h 13"/>
                <a:gd name="T14" fmla="*/ 5 w 20"/>
                <a:gd name="T15" fmla="*/ 13 h 13"/>
                <a:gd name="T16" fmla="*/ 9 w 20"/>
                <a:gd name="T17" fmla="*/ 13 h 13"/>
                <a:gd name="T18" fmla="*/ 15 w 20"/>
                <a:gd name="T19" fmla="*/ 13 h 13"/>
                <a:gd name="T20" fmla="*/ 19 w 20"/>
                <a:gd name="T21" fmla="*/ 8 h 13"/>
                <a:gd name="T22" fmla="*/ 20 w 20"/>
                <a:gd name="T23" fmla="*/ 8 h 13"/>
                <a:gd name="T24" fmla="*/ 19 w 20"/>
                <a:gd name="T25" fmla="*/ 8 h 13"/>
                <a:gd name="T26" fmla="*/ 20 w 20"/>
                <a:gd name="T27" fmla="*/ 5 h 13"/>
                <a:gd name="T28" fmla="*/ 19 w 20"/>
                <a:gd name="T29" fmla="*/ 1 h 13"/>
                <a:gd name="T30" fmla="*/ 15 w 20"/>
                <a:gd name="T31" fmla="*/ 0 h 13"/>
                <a:gd name="T32" fmla="*/ 12 w 20"/>
                <a:gd name="T33" fmla="*/ 1 h 13"/>
                <a:gd name="T34" fmla="*/ 11 w 20"/>
                <a:gd name="T3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11" y="1"/>
                  </a:moveTo>
                  <a:lnTo>
                    <a:pt x="12" y="1"/>
                  </a:lnTo>
                  <a:lnTo>
                    <a:pt x="11" y="1"/>
                  </a:lnTo>
                  <a:lnTo>
                    <a:pt x="9" y="1"/>
                  </a:lnTo>
                  <a:lnTo>
                    <a:pt x="7" y="1"/>
                  </a:lnTo>
                  <a:lnTo>
                    <a:pt x="7" y="1"/>
                  </a:lnTo>
                  <a:lnTo>
                    <a:pt x="0" y="11"/>
                  </a:lnTo>
                  <a:lnTo>
                    <a:pt x="5" y="13"/>
                  </a:lnTo>
                  <a:lnTo>
                    <a:pt x="9" y="13"/>
                  </a:lnTo>
                  <a:lnTo>
                    <a:pt x="15" y="13"/>
                  </a:lnTo>
                  <a:lnTo>
                    <a:pt x="19" y="8"/>
                  </a:lnTo>
                  <a:lnTo>
                    <a:pt x="20" y="8"/>
                  </a:lnTo>
                  <a:lnTo>
                    <a:pt x="19" y="8"/>
                  </a:lnTo>
                  <a:lnTo>
                    <a:pt x="20" y="5"/>
                  </a:lnTo>
                  <a:lnTo>
                    <a:pt x="19" y="1"/>
                  </a:lnTo>
                  <a:lnTo>
                    <a:pt x="15" y="0"/>
                  </a:lnTo>
                  <a:lnTo>
                    <a:pt x="12" y="1"/>
                  </a:lnTo>
                  <a:lnTo>
                    <a:pt x="11"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 name="Freeform 42"/>
            <p:cNvSpPr>
              <a:spLocks/>
            </p:cNvSpPr>
            <p:nvPr/>
          </p:nvSpPr>
          <p:spPr bwMode="auto">
            <a:xfrm>
              <a:off x="1865" y="1830"/>
              <a:ext cx="410" cy="455"/>
            </a:xfrm>
            <a:custGeom>
              <a:avLst/>
              <a:gdLst>
                <a:gd name="T0" fmla="*/ 810 w 819"/>
                <a:gd name="T1" fmla="*/ 1 h 909"/>
                <a:gd name="T2" fmla="*/ 809 w 819"/>
                <a:gd name="T3" fmla="*/ 2 h 909"/>
                <a:gd name="T4" fmla="*/ 0 w 819"/>
                <a:gd name="T5" fmla="*/ 902 h 909"/>
                <a:gd name="T6" fmla="*/ 9 w 819"/>
                <a:gd name="T7" fmla="*/ 909 h 909"/>
                <a:gd name="T8" fmla="*/ 818 w 819"/>
                <a:gd name="T9" fmla="*/ 9 h 909"/>
                <a:gd name="T10" fmla="*/ 817 w 819"/>
                <a:gd name="T11" fmla="*/ 10 h 909"/>
                <a:gd name="T12" fmla="*/ 818 w 819"/>
                <a:gd name="T13" fmla="*/ 9 h 909"/>
                <a:gd name="T14" fmla="*/ 819 w 819"/>
                <a:gd name="T15" fmla="*/ 4 h 909"/>
                <a:gd name="T16" fmla="*/ 817 w 819"/>
                <a:gd name="T17" fmla="*/ 1 h 909"/>
                <a:gd name="T18" fmla="*/ 814 w 819"/>
                <a:gd name="T19" fmla="*/ 0 h 909"/>
                <a:gd name="T20" fmla="*/ 809 w 819"/>
                <a:gd name="T21" fmla="*/ 2 h 909"/>
                <a:gd name="T22" fmla="*/ 810 w 819"/>
                <a:gd name="T23" fmla="*/ 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9" h="909">
                  <a:moveTo>
                    <a:pt x="810" y="1"/>
                  </a:moveTo>
                  <a:lnTo>
                    <a:pt x="809" y="2"/>
                  </a:lnTo>
                  <a:lnTo>
                    <a:pt x="0" y="902"/>
                  </a:lnTo>
                  <a:lnTo>
                    <a:pt x="9" y="909"/>
                  </a:lnTo>
                  <a:lnTo>
                    <a:pt x="818" y="9"/>
                  </a:lnTo>
                  <a:lnTo>
                    <a:pt x="817" y="10"/>
                  </a:lnTo>
                  <a:lnTo>
                    <a:pt x="818" y="9"/>
                  </a:lnTo>
                  <a:lnTo>
                    <a:pt x="819" y="4"/>
                  </a:lnTo>
                  <a:lnTo>
                    <a:pt x="817" y="1"/>
                  </a:lnTo>
                  <a:lnTo>
                    <a:pt x="814" y="0"/>
                  </a:lnTo>
                  <a:lnTo>
                    <a:pt x="809" y="2"/>
                  </a:lnTo>
                  <a:lnTo>
                    <a:pt x="810"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 name="Freeform 43"/>
            <p:cNvSpPr>
              <a:spLocks/>
            </p:cNvSpPr>
            <p:nvPr/>
          </p:nvSpPr>
          <p:spPr bwMode="auto">
            <a:xfrm>
              <a:off x="2086" y="1735"/>
              <a:ext cx="156" cy="155"/>
            </a:xfrm>
            <a:custGeom>
              <a:avLst/>
              <a:gdLst>
                <a:gd name="T0" fmla="*/ 311 w 313"/>
                <a:gd name="T1" fmla="*/ 186 h 308"/>
                <a:gd name="T2" fmla="*/ 313 w 313"/>
                <a:gd name="T3" fmla="*/ 184 h 308"/>
                <a:gd name="T4" fmla="*/ 313 w 313"/>
                <a:gd name="T5" fmla="*/ 181 h 308"/>
                <a:gd name="T6" fmla="*/ 312 w 313"/>
                <a:gd name="T7" fmla="*/ 178 h 308"/>
                <a:gd name="T8" fmla="*/ 311 w 313"/>
                <a:gd name="T9" fmla="*/ 176 h 308"/>
                <a:gd name="T10" fmla="*/ 119 w 313"/>
                <a:gd name="T11" fmla="*/ 2 h 308"/>
                <a:gd name="T12" fmla="*/ 116 w 313"/>
                <a:gd name="T13" fmla="*/ 0 h 308"/>
                <a:gd name="T14" fmla="*/ 114 w 313"/>
                <a:gd name="T15" fmla="*/ 0 h 308"/>
                <a:gd name="T16" fmla="*/ 110 w 313"/>
                <a:gd name="T17" fmla="*/ 0 h 308"/>
                <a:gd name="T18" fmla="*/ 108 w 313"/>
                <a:gd name="T19" fmla="*/ 2 h 308"/>
                <a:gd name="T20" fmla="*/ 2 w 313"/>
                <a:gd name="T21" fmla="*/ 117 h 308"/>
                <a:gd name="T22" fmla="*/ 0 w 313"/>
                <a:gd name="T23" fmla="*/ 120 h 308"/>
                <a:gd name="T24" fmla="*/ 0 w 313"/>
                <a:gd name="T25" fmla="*/ 123 h 308"/>
                <a:gd name="T26" fmla="*/ 0 w 313"/>
                <a:gd name="T27" fmla="*/ 127 h 308"/>
                <a:gd name="T28" fmla="*/ 2 w 313"/>
                <a:gd name="T29" fmla="*/ 129 h 308"/>
                <a:gd name="T30" fmla="*/ 191 w 313"/>
                <a:gd name="T31" fmla="*/ 307 h 308"/>
                <a:gd name="T32" fmla="*/ 194 w 313"/>
                <a:gd name="T33" fmla="*/ 308 h 308"/>
                <a:gd name="T34" fmla="*/ 197 w 313"/>
                <a:gd name="T35" fmla="*/ 308 h 308"/>
                <a:gd name="T36" fmla="*/ 200 w 313"/>
                <a:gd name="T37" fmla="*/ 308 h 308"/>
                <a:gd name="T38" fmla="*/ 202 w 313"/>
                <a:gd name="T39" fmla="*/ 306 h 308"/>
                <a:gd name="T40" fmla="*/ 311 w 313"/>
                <a:gd name="T41" fmla="*/ 18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 h="308">
                  <a:moveTo>
                    <a:pt x="311" y="186"/>
                  </a:moveTo>
                  <a:lnTo>
                    <a:pt x="313" y="184"/>
                  </a:lnTo>
                  <a:lnTo>
                    <a:pt x="313" y="181"/>
                  </a:lnTo>
                  <a:lnTo>
                    <a:pt x="312" y="178"/>
                  </a:lnTo>
                  <a:lnTo>
                    <a:pt x="311" y="176"/>
                  </a:lnTo>
                  <a:lnTo>
                    <a:pt x="119" y="2"/>
                  </a:lnTo>
                  <a:lnTo>
                    <a:pt x="116" y="0"/>
                  </a:lnTo>
                  <a:lnTo>
                    <a:pt x="114" y="0"/>
                  </a:lnTo>
                  <a:lnTo>
                    <a:pt x="110" y="0"/>
                  </a:lnTo>
                  <a:lnTo>
                    <a:pt x="108" y="2"/>
                  </a:lnTo>
                  <a:lnTo>
                    <a:pt x="2" y="117"/>
                  </a:lnTo>
                  <a:lnTo>
                    <a:pt x="0" y="120"/>
                  </a:lnTo>
                  <a:lnTo>
                    <a:pt x="0" y="123"/>
                  </a:lnTo>
                  <a:lnTo>
                    <a:pt x="0" y="127"/>
                  </a:lnTo>
                  <a:lnTo>
                    <a:pt x="2" y="129"/>
                  </a:lnTo>
                  <a:lnTo>
                    <a:pt x="191" y="307"/>
                  </a:lnTo>
                  <a:lnTo>
                    <a:pt x="194" y="308"/>
                  </a:lnTo>
                  <a:lnTo>
                    <a:pt x="197" y="308"/>
                  </a:lnTo>
                  <a:lnTo>
                    <a:pt x="200" y="308"/>
                  </a:lnTo>
                  <a:lnTo>
                    <a:pt x="202" y="306"/>
                  </a:lnTo>
                  <a:lnTo>
                    <a:pt x="311" y="186"/>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5" name="Freeform 44"/>
            <p:cNvSpPr>
              <a:spLocks/>
            </p:cNvSpPr>
            <p:nvPr/>
          </p:nvSpPr>
          <p:spPr bwMode="auto">
            <a:xfrm>
              <a:off x="2239" y="1821"/>
              <a:ext cx="6" cy="9"/>
            </a:xfrm>
            <a:custGeom>
              <a:avLst/>
              <a:gdLst>
                <a:gd name="T0" fmla="*/ 1 w 13"/>
                <a:gd name="T1" fmla="*/ 10 h 19"/>
                <a:gd name="T2" fmla="*/ 1 w 13"/>
                <a:gd name="T3" fmla="*/ 8 h 19"/>
                <a:gd name="T4" fmla="*/ 1 w 13"/>
                <a:gd name="T5" fmla="*/ 10 h 19"/>
                <a:gd name="T6" fmla="*/ 1 w 13"/>
                <a:gd name="T7" fmla="*/ 11 h 19"/>
                <a:gd name="T8" fmla="*/ 1 w 13"/>
                <a:gd name="T9" fmla="*/ 11 h 19"/>
                <a:gd name="T10" fmla="*/ 1 w 13"/>
                <a:gd name="T11" fmla="*/ 12 h 19"/>
                <a:gd name="T12" fmla="*/ 8 w 13"/>
                <a:gd name="T13" fmla="*/ 19 h 19"/>
                <a:gd name="T14" fmla="*/ 13 w 13"/>
                <a:gd name="T15" fmla="*/ 15 h 19"/>
                <a:gd name="T16" fmla="*/ 13 w 13"/>
                <a:gd name="T17" fmla="*/ 8 h 19"/>
                <a:gd name="T18" fmla="*/ 10 w 13"/>
                <a:gd name="T19" fmla="*/ 5 h 19"/>
                <a:gd name="T20" fmla="*/ 8 w 13"/>
                <a:gd name="T21" fmla="*/ 2 h 19"/>
                <a:gd name="T22" fmla="*/ 8 w 13"/>
                <a:gd name="T23" fmla="*/ 0 h 19"/>
                <a:gd name="T24" fmla="*/ 8 w 13"/>
                <a:gd name="T25" fmla="*/ 2 h 19"/>
                <a:gd name="T26" fmla="*/ 5 w 13"/>
                <a:gd name="T27" fmla="*/ 0 h 19"/>
                <a:gd name="T28" fmla="*/ 1 w 13"/>
                <a:gd name="T29" fmla="*/ 2 h 19"/>
                <a:gd name="T30" fmla="*/ 0 w 13"/>
                <a:gd name="T31" fmla="*/ 5 h 19"/>
                <a:gd name="T32" fmla="*/ 1 w 13"/>
                <a:gd name="T33" fmla="*/ 8 h 19"/>
                <a:gd name="T34" fmla="*/ 1 w 13"/>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9">
                  <a:moveTo>
                    <a:pt x="1" y="10"/>
                  </a:moveTo>
                  <a:lnTo>
                    <a:pt x="1" y="8"/>
                  </a:lnTo>
                  <a:lnTo>
                    <a:pt x="1" y="10"/>
                  </a:lnTo>
                  <a:lnTo>
                    <a:pt x="1" y="11"/>
                  </a:lnTo>
                  <a:lnTo>
                    <a:pt x="1" y="11"/>
                  </a:lnTo>
                  <a:lnTo>
                    <a:pt x="1" y="12"/>
                  </a:lnTo>
                  <a:lnTo>
                    <a:pt x="8" y="19"/>
                  </a:lnTo>
                  <a:lnTo>
                    <a:pt x="13" y="15"/>
                  </a:lnTo>
                  <a:lnTo>
                    <a:pt x="13" y="8"/>
                  </a:lnTo>
                  <a:lnTo>
                    <a:pt x="10" y="5"/>
                  </a:lnTo>
                  <a:lnTo>
                    <a:pt x="8" y="2"/>
                  </a:lnTo>
                  <a:lnTo>
                    <a:pt x="8" y="0"/>
                  </a:lnTo>
                  <a:lnTo>
                    <a:pt x="8" y="2"/>
                  </a:lnTo>
                  <a:lnTo>
                    <a:pt x="5" y="0"/>
                  </a:lnTo>
                  <a:lnTo>
                    <a:pt x="1" y="2"/>
                  </a:lnTo>
                  <a:lnTo>
                    <a:pt x="0" y="5"/>
                  </a:lnTo>
                  <a:lnTo>
                    <a:pt x="1" y="8"/>
                  </a:lnTo>
                  <a:lnTo>
                    <a:pt x="1"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 name="Freeform 45"/>
            <p:cNvSpPr>
              <a:spLocks/>
            </p:cNvSpPr>
            <p:nvPr/>
          </p:nvSpPr>
          <p:spPr bwMode="auto">
            <a:xfrm>
              <a:off x="2143" y="1734"/>
              <a:ext cx="100" cy="92"/>
            </a:xfrm>
            <a:custGeom>
              <a:avLst/>
              <a:gdLst>
                <a:gd name="T0" fmla="*/ 2 w 200"/>
                <a:gd name="T1" fmla="*/ 10 h 185"/>
                <a:gd name="T2" fmla="*/ 2 w 200"/>
                <a:gd name="T3" fmla="*/ 11 h 185"/>
                <a:gd name="T4" fmla="*/ 193 w 200"/>
                <a:gd name="T5" fmla="*/ 185 h 185"/>
                <a:gd name="T6" fmla="*/ 200 w 200"/>
                <a:gd name="T7" fmla="*/ 175 h 185"/>
                <a:gd name="T8" fmla="*/ 9 w 200"/>
                <a:gd name="T9" fmla="*/ 2 h 185"/>
                <a:gd name="T10" fmla="*/ 9 w 200"/>
                <a:gd name="T11" fmla="*/ 3 h 185"/>
                <a:gd name="T12" fmla="*/ 9 w 200"/>
                <a:gd name="T13" fmla="*/ 2 h 185"/>
                <a:gd name="T14" fmla="*/ 4 w 200"/>
                <a:gd name="T15" fmla="*/ 0 h 185"/>
                <a:gd name="T16" fmla="*/ 1 w 200"/>
                <a:gd name="T17" fmla="*/ 3 h 185"/>
                <a:gd name="T18" fmla="*/ 0 w 200"/>
                <a:gd name="T19" fmla="*/ 6 h 185"/>
                <a:gd name="T20" fmla="*/ 2 w 200"/>
                <a:gd name="T21" fmla="*/ 11 h 185"/>
                <a:gd name="T22" fmla="*/ 2 w 200"/>
                <a:gd name="T23" fmla="*/ 1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85">
                  <a:moveTo>
                    <a:pt x="2" y="10"/>
                  </a:moveTo>
                  <a:lnTo>
                    <a:pt x="2" y="11"/>
                  </a:lnTo>
                  <a:lnTo>
                    <a:pt x="193" y="185"/>
                  </a:lnTo>
                  <a:lnTo>
                    <a:pt x="200" y="175"/>
                  </a:lnTo>
                  <a:lnTo>
                    <a:pt x="9" y="2"/>
                  </a:lnTo>
                  <a:lnTo>
                    <a:pt x="9" y="3"/>
                  </a:lnTo>
                  <a:lnTo>
                    <a:pt x="9" y="2"/>
                  </a:lnTo>
                  <a:lnTo>
                    <a:pt x="4" y="0"/>
                  </a:lnTo>
                  <a:lnTo>
                    <a:pt x="1" y="3"/>
                  </a:lnTo>
                  <a:lnTo>
                    <a:pt x="0" y="6"/>
                  </a:lnTo>
                  <a:lnTo>
                    <a:pt x="2" y="11"/>
                  </a:lnTo>
                  <a:lnTo>
                    <a:pt x="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7" name="Freeform 46"/>
            <p:cNvSpPr>
              <a:spLocks/>
            </p:cNvSpPr>
            <p:nvPr/>
          </p:nvSpPr>
          <p:spPr bwMode="auto">
            <a:xfrm>
              <a:off x="2137" y="1733"/>
              <a:ext cx="10" cy="6"/>
            </a:xfrm>
            <a:custGeom>
              <a:avLst/>
              <a:gdLst>
                <a:gd name="T0" fmla="*/ 11 w 21"/>
                <a:gd name="T1" fmla="*/ 12 h 14"/>
                <a:gd name="T2" fmla="*/ 11 w 21"/>
                <a:gd name="T3" fmla="*/ 12 h 14"/>
                <a:gd name="T4" fmla="*/ 11 w 21"/>
                <a:gd name="T5" fmla="*/ 12 h 14"/>
                <a:gd name="T6" fmla="*/ 12 w 21"/>
                <a:gd name="T7" fmla="*/ 12 h 14"/>
                <a:gd name="T8" fmla="*/ 12 w 21"/>
                <a:gd name="T9" fmla="*/ 12 h 14"/>
                <a:gd name="T10" fmla="*/ 14 w 21"/>
                <a:gd name="T11" fmla="*/ 12 h 14"/>
                <a:gd name="T12" fmla="*/ 21 w 21"/>
                <a:gd name="T13" fmla="*/ 5 h 14"/>
                <a:gd name="T14" fmla="*/ 16 w 21"/>
                <a:gd name="T15" fmla="*/ 0 h 14"/>
                <a:gd name="T16" fmla="*/ 12 w 21"/>
                <a:gd name="T17" fmla="*/ 0 h 14"/>
                <a:gd name="T18" fmla="*/ 6 w 21"/>
                <a:gd name="T19" fmla="*/ 0 h 14"/>
                <a:gd name="T20" fmla="*/ 1 w 21"/>
                <a:gd name="T21" fmla="*/ 5 h 14"/>
                <a:gd name="T22" fmla="*/ 1 w 21"/>
                <a:gd name="T23" fmla="*/ 5 h 14"/>
                <a:gd name="T24" fmla="*/ 1 w 21"/>
                <a:gd name="T25" fmla="*/ 5 h 14"/>
                <a:gd name="T26" fmla="*/ 0 w 21"/>
                <a:gd name="T27" fmla="*/ 9 h 14"/>
                <a:gd name="T28" fmla="*/ 2 w 21"/>
                <a:gd name="T29" fmla="*/ 13 h 14"/>
                <a:gd name="T30" fmla="*/ 7 w 21"/>
                <a:gd name="T31" fmla="*/ 14 h 14"/>
                <a:gd name="T32" fmla="*/ 11 w 21"/>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4">
                  <a:moveTo>
                    <a:pt x="11" y="12"/>
                  </a:moveTo>
                  <a:lnTo>
                    <a:pt x="11" y="12"/>
                  </a:lnTo>
                  <a:lnTo>
                    <a:pt x="11" y="12"/>
                  </a:lnTo>
                  <a:lnTo>
                    <a:pt x="12" y="12"/>
                  </a:lnTo>
                  <a:lnTo>
                    <a:pt x="12" y="12"/>
                  </a:lnTo>
                  <a:lnTo>
                    <a:pt x="14" y="12"/>
                  </a:lnTo>
                  <a:lnTo>
                    <a:pt x="21" y="5"/>
                  </a:lnTo>
                  <a:lnTo>
                    <a:pt x="16" y="0"/>
                  </a:lnTo>
                  <a:lnTo>
                    <a:pt x="12" y="0"/>
                  </a:lnTo>
                  <a:lnTo>
                    <a:pt x="6" y="0"/>
                  </a:lnTo>
                  <a:lnTo>
                    <a:pt x="1" y="5"/>
                  </a:lnTo>
                  <a:lnTo>
                    <a:pt x="1" y="5"/>
                  </a:lnTo>
                  <a:lnTo>
                    <a:pt x="1" y="5"/>
                  </a:lnTo>
                  <a:lnTo>
                    <a:pt x="0" y="9"/>
                  </a:lnTo>
                  <a:lnTo>
                    <a:pt x="2" y="13"/>
                  </a:lnTo>
                  <a:lnTo>
                    <a:pt x="7" y="14"/>
                  </a:lnTo>
                  <a:lnTo>
                    <a:pt x="11"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8" name="Freeform 47"/>
            <p:cNvSpPr>
              <a:spLocks/>
            </p:cNvSpPr>
            <p:nvPr/>
          </p:nvSpPr>
          <p:spPr bwMode="auto">
            <a:xfrm>
              <a:off x="2084" y="1735"/>
              <a:ext cx="58" cy="62"/>
            </a:xfrm>
            <a:custGeom>
              <a:avLst/>
              <a:gdLst>
                <a:gd name="T0" fmla="*/ 9 w 117"/>
                <a:gd name="T1" fmla="*/ 122 h 124"/>
                <a:gd name="T2" fmla="*/ 11 w 117"/>
                <a:gd name="T3" fmla="*/ 122 h 124"/>
                <a:gd name="T4" fmla="*/ 117 w 117"/>
                <a:gd name="T5" fmla="*/ 7 h 124"/>
                <a:gd name="T6" fmla="*/ 107 w 117"/>
                <a:gd name="T7" fmla="*/ 0 h 124"/>
                <a:gd name="T8" fmla="*/ 1 w 117"/>
                <a:gd name="T9" fmla="*/ 115 h 124"/>
                <a:gd name="T10" fmla="*/ 3 w 117"/>
                <a:gd name="T11" fmla="*/ 115 h 124"/>
                <a:gd name="T12" fmla="*/ 1 w 117"/>
                <a:gd name="T13" fmla="*/ 115 h 124"/>
                <a:gd name="T14" fmla="*/ 0 w 117"/>
                <a:gd name="T15" fmla="*/ 119 h 124"/>
                <a:gd name="T16" fmla="*/ 3 w 117"/>
                <a:gd name="T17" fmla="*/ 123 h 124"/>
                <a:gd name="T18" fmla="*/ 7 w 117"/>
                <a:gd name="T19" fmla="*/ 124 h 124"/>
                <a:gd name="T20" fmla="*/ 11 w 117"/>
                <a:gd name="T21" fmla="*/ 122 h 124"/>
                <a:gd name="T22" fmla="*/ 9 w 117"/>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24">
                  <a:moveTo>
                    <a:pt x="9" y="122"/>
                  </a:moveTo>
                  <a:lnTo>
                    <a:pt x="11" y="122"/>
                  </a:lnTo>
                  <a:lnTo>
                    <a:pt x="117" y="7"/>
                  </a:lnTo>
                  <a:lnTo>
                    <a:pt x="107" y="0"/>
                  </a:lnTo>
                  <a:lnTo>
                    <a:pt x="1" y="115"/>
                  </a:lnTo>
                  <a:lnTo>
                    <a:pt x="3" y="115"/>
                  </a:lnTo>
                  <a:lnTo>
                    <a:pt x="1" y="115"/>
                  </a:lnTo>
                  <a:lnTo>
                    <a:pt x="0" y="119"/>
                  </a:lnTo>
                  <a:lnTo>
                    <a:pt x="3" y="123"/>
                  </a:lnTo>
                  <a:lnTo>
                    <a:pt x="7" y="124"/>
                  </a:lnTo>
                  <a:lnTo>
                    <a:pt x="11" y="122"/>
                  </a:lnTo>
                  <a:lnTo>
                    <a:pt x="9" y="1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9" name="Freeform 48"/>
            <p:cNvSpPr>
              <a:spLocks/>
            </p:cNvSpPr>
            <p:nvPr/>
          </p:nvSpPr>
          <p:spPr bwMode="auto">
            <a:xfrm>
              <a:off x="2083" y="1792"/>
              <a:ext cx="6" cy="10"/>
            </a:xfrm>
            <a:custGeom>
              <a:avLst/>
              <a:gdLst>
                <a:gd name="T0" fmla="*/ 11 w 13"/>
                <a:gd name="T1" fmla="*/ 11 h 19"/>
                <a:gd name="T2" fmla="*/ 11 w 13"/>
                <a:gd name="T3" fmla="*/ 11 h 19"/>
                <a:gd name="T4" fmla="*/ 11 w 13"/>
                <a:gd name="T5" fmla="*/ 10 h 19"/>
                <a:gd name="T6" fmla="*/ 11 w 13"/>
                <a:gd name="T7" fmla="*/ 9 h 19"/>
                <a:gd name="T8" fmla="*/ 11 w 13"/>
                <a:gd name="T9" fmla="*/ 8 h 19"/>
                <a:gd name="T10" fmla="*/ 11 w 13"/>
                <a:gd name="T11" fmla="*/ 7 h 19"/>
                <a:gd name="T12" fmla="*/ 5 w 13"/>
                <a:gd name="T13" fmla="*/ 0 h 19"/>
                <a:gd name="T14" fmla="*/ 0 w 13"/>
                <a:gd name="T15" fmla="*/ 3 h 19"/>
                <a:gd name="T16" fmla="*/ 0 w 13"/>
                <a:gd name="T17" fmla="*/ 9 h 19"/>
                <a:gd name="T18" fmla="*/ 0 w 13"/>
                <a:gd name="T19" fmla="*/ 15 h 19"/>
                <a:gd name="T20" fmla="*/ 5 w 13"/>
                <a:gd name="T21" fmla="*/ 18 h 19"/>
                <a:gd name="T22" fmla="*/ 5 w 13"/>
                <a:gd name="T23" fmla="*/ 18 h 19"/>
                <a:gd name="T24" fmla="*/ 5 w 13"/>
                <a:gd name="T25" fmla="*/ 18 h 19"/>
                <a:gd name="T26" fmla="*/ 8 w 13"/>
                <a:gd name="T27" fmla="*/ 19 h 19"/>
                <a:gd name="T28" fmla="*/ 11 w 13"/>
                <a:gd name="T29" fmla="*/ 18 h 19"/>
                <a:gd name="T30" fmla="*/ 13 w 13"/>
                <a:gd name="T31" fmla="*/ 15 h 19"/>
                <a:gd name="T32" fmla="*/ 11 w 13"/>
                <a:gd name="T3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9">
                  <a:moveTo>
                    <a:pt x="11" y="11"/>
                  </a:moveTo>
                  <a:lnTo>
                    <a:pt x="11" y="11"/>
                  </a:lnTo>
                  <a:lnTo>
                    <a:pt x="11" y="10"/>
                  </a:lnTo>
                  <a:lnTo>
                    <a:pt x="11" y="9"/>
                  </a:lnTo>
                  <a:lnTo>
                    <a:pt x="11" y="8"/>
                  </a:lnTo>
                  <a:lnTo>
                    <a:pt x="11" y="7"/>
                  </a:lnTo>
                  <a:lnTo>
                    <a:pt x="5" y="0"/>
                  </a:lnTo>
                  <a:lnTo>
                    <a:pt x="0" y="3"/>
                  </a:lnTo>
                  <a:lnTo>
                    <a:pt x="0" y="9"/>
                  </a:lnTo>
                  <a:lnTo>
                    <a:pt x="0" y="15"/>
                  </a:lnTo>
                  <a:lnTo>
                    <a:pt x="5" y="18"/>
                  </a:lnTo>
                  <a:lnTo>
                    <a:pt x="5" y="18"/>
                  </a:lnTo>
                  <a:lnTo>
                    <a:pt x="5" y="18"/>
                  </a:lnTo>
                  <a:lnTo>
                    <a:pt x="8" y="19"/>
                  </a:lnTo>
                  <a:lnTo>
                    <a:pt x="11" y="18"/>
                  </a:lnTo>
                  <a:lnTo>
                    <a:pt x="13" y="15"/>
                  </a:lnTo>
                  <a:lnTo>
                    <a:pt x="11"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0" name="Freeform 49"/>
            <p:cNvSpPr>
              <a:spLocks/>
            </p:cNvSpPr>
            <p:nvPr/>
          </p:nvSpPr>
          <p:spPr bwMode="auto">
            <a:xfrm>
              <a:off x="2085" y="1798"/>
              <a:ext cx="99" cy="93"/>
            </a:xfrm>
            <a:custGeom>
              <a:avLst/>
              <a:gdLst>
                <a:gd name="T0" fmla="*/ 195 w 196"/>
                <a:gd name="T1" fmla="*/ 178 h 187"/>
                <a:gd name="T2" fmla="*/ 195 w 196"/>
                <a:gd name="T3" fmla="*/ 179 h 187"/>
                <a:gd name="T4" fmla="*/ 6 w 196"/>
                <a:gd name="T5" fmla="*/ 0 h 187"/>
                <a:gd name="T6" fmla="*/ 0 w 196"/>
                <a:gd name="T7" fmla="*/ 7 h 187"/>
                <a:gd name="T8" fmla="*/ 188 w 196"/>
                <a:gd name="T9" fmla="*/ 186 h 187"/>
                <a:gd name="T10" fmla="*/ 188 w 196"/>
                <a:gd name="T11" fmla="*/ 187 h 187"/>
                <a:gd name="T12" fmla="*/ 188 w 196"/>
                <a:gd name="T13" fmla="*/ 186 h 187"/>
                <a:gd name="T14" fmla="*/ 192 w 196"/>
                <a:gd name="T15" fmla="*/ 187 h 187"/>
                <a:gd name="T16" fmla="*/ 195 w 196"/>
                <a:gd name="T17" fmla="*/ 186 h 187"/>
                <a:gd name="T18" fmla="*/ 196 w 196"/>
                <a:gd name="T19" fmla="*/ 182 h 187"/>
                <a:gd name="T20" fmla="*/ 195 w 196"/>
                <a:gd name="T21" fmla="*/ 179 h 187"/>
                <a:gd name="T22" fmla="*/ 195 w 196"/>
                <a:gd name="T23"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87">
                  <a:moveTo>
                    <a:pt x="195" y="178"/>
                  </a:moveTo>
                  <a:lnTo>
                    <a:pt x="195" y="179"/>
                  </a:lnTo>
                  <a:lnTo>
                    <a:pt x="6" y="0"/>
                  </a:lnTo>
                  <a:lnTo>
                    <a:pt x="0" y="7"/>
                  </a:lnTo>
                  <a:lnTo>
                    <a:pt x="188" y="186"/>
                  </a:lnTo>
                  <a:lnTo>
                    <a:pt x="188" y="187"/>
                  </a:lnTo>
                  <a:lnTo>
                    <a:pt x="188" y="186"/>
                  </a:lnTo>
                  <a:lnTo>
                    <a:pt x="192" y="187"/>
                  </a:lnTo>
                  <a:lnTo>
                    <a:pt x="195" y="186"/>
                  </a:lnTo>
                  <a:lnTo>
                    <a:pt x="196" y="182"/>
                  </a:lnTo>
                  <a:lnTo>
                    <a:pt x="195" y="179"/>
                  </a:lnTo>
                  <a:lnTo>
                    <a:pt x="195" y="1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 name="Freeform 50"/>
            <p:cNvSpPr>
              <a:spLocks/>
            </p:cNvSpPr>
            <p:nvPr/>
          </p:nvSpPr>
          <p:spPr bwMode="auto">
            <a:xfrm>
              <a:off x="2180" y="1886"/>
              <a:ext cx="10" cy="7"/>
            </a:xfrm>
            <a:custGeom>
              <a:avLst/>
              <a:gdLst>
                <a:gd name="T0" fmla="*/ 11 w 21"/>
                <a:gd name="T1" fmla="*/ 3 h 14"/>
                <a:gd name="T2" fmla="*/ 11 w 21"/>
                <a:gd name="T3" fmla="*/ 3 h 14"/>
                <a:gd name="T4" fmla="*/ 11 w 21"/>
                <a:gd name="T5" fmla="*/ 3 h 14"/>
                <a:gd name="T6" fmla="*/ 10 w 21"/>
                <a:gd name="T7" fmla="*/ 3 h 14"/>
                <a:gd name="T8" fmla="*/ 8 w 21"/>
                <a:gd name="T9" fmla="*/ 3 h 14"/>
                <a:gd name="T10" fmla="*/ 7 w 21"/>
                <a:gd name="T11" fmla="*/ 3 h 14"/>
                <a:gd name="T12" fmla="*/ 0 w 21"/>
                <a:gd name="T13" fmla="*/ 12 h 14"/>
                <a:gd name="T14" fmla="*/ 6 w 21"/>
                <a:gd name="T15" fmla="*/ 14 h 14"/>
                <a:gd name="T16" fmla="*/ 10 w 21"/>
                <a:gd name="T17" fmla="*/ 14 h 14"/>
                <a:gd name="T18" fmla="*/ 15 w 21"/>
                <a:gd name="T19" fmla="*/ 14 h 14"/>
                <a:gd name="T20" fmla="*/ 20 w 21"/>
                <a:gd name="T21" fmla="*/ 10 h 14"/>
                <a:gd name="T22" fmla="*/ 20 w 21"/>
                <a:gd name="T23" fmla="*/ 10 h 14"/>
                <a:gd name="T24" fmla="*/ 20 w 21"/>
                <a:gd name="T25" fmla="*/ 10 h 14"/>
                <a:gd name="T26" fmla="*/ 21 w 21"/>
                <a:gd name="T27" fmla="*/ 5 h 14"/>
                <a:gd name="T28" fmla="*/ 19 w 21"/>
                <a:gd name="T29" fmla="*/ 2 h 14"/>
                <a:gd name="T30" fmla="*/ 15 w 21"/>
                <a:gd name="T31" fmla="*/ 0 h 14"/>
                <a:gd name="T32" fmla="*/ 11 w 21"/>
                <a:gd name="T3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4">
                  <a:moveTo>
                    <a:pt x="11" y="3"/>
                  </a:moveTo>
                  <a:lnTo>
                    <a:pt x="11" y="3"/>
                  </a:lnTo>
                  <a:lnTo>
                    <a:pt x="11" y="3"/>
                  </a:lnTo>
                  <a:lnTo>
                    <a:pt x="10" y="3"/>
                  </a:lnTo>
                  <a:lnTo>
                    <a:pt x="8" y="3"/>
                  </a:lnTo>
                  <a:lnTo>
                    <a:pt x="7" y="3"/>
                  </a:lnTo>
                  <a:lnTo>
                    <a:pt x="0" y="12"/>
                  </a:lnTo>
                  <a:lnTo>
                    <a:pt x="6" y="14"/>
                  </a:lnTo>
                  <a:lnTo>
                    <a:pt x="10" y="14"/>
                  </a:lnTo>
                  <a:lnTo>
                    <a:pt x="15" y="14"/>
                  </a:lnTo>
                  <a:lnTo>
                    <a:pt x="20" y="10"/>
                  </a:lnTo>
                  <a:lnTo>
                    <a:pt x="20" y="10"/>
                  </a:lnTo>
                  <a:lnTo>
                    <a:pt x="20" y="10"/>
                  </a:lnTo>
                  <a:lnTo>
                    <a:pt x="21" y="5"/>
                  </a:lnTo>
                  <a:lnTo>
                    <a:pt x="19" y="2"/>
                  </a:lnTo>
                  <a:lnTo>
                    <a:pt x="15" y="0"/>
                  </a:lnTo>
                  <a:lnTo>
                    <a:pt x="1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2" name="Freeform 51"/>
            <p:cNvSpPr>
              <a:spLocks/>
            </p:cNvSpPr>
            <p:nvPr/>
          </p:nvSpPr>
          <p:spPr bwMode="auto">
            <a:xfrm>
              <a:off x="2185" y="1826"/>
              <a:ext cx="59" cy="64"/>
            </a:xfrm>
            <a:custGeom>
              <a:avLst/>
              <a:gdLst>
                <a:gd name="T0" fmla="*/ 109 w 118"/>
                <a:gd name="T1" fmla="*/ 2 h 129"/>
                <a:gd name="T2" fmla="*/ 108 w 118"/>
                <a:gd name="T3" fmla="*/ 2 h 129"/>
                <a:gd name="T4" fmla="*/ 0 w 118"/>
                <a:gd name="T5" fmla="*/ 122 h 129"/>
                <a:gd name="T6" fmla="*/ 9 w 118"/>
                <a:gd name="T7" fmla="*/ 129 h 129"/>
                <a:gd name="T8" fmla="*/ 117 w 118"/>
                <a:gd name="T9" fmla="*/ 9 h 129"/>
                <a:gd name="T10" fmla="*/ 116 w 118"/>
                <a:gd name="T11" fmla="*/ 9 h 129"/>
                <a:gd name="T12" fmla="*/ 117 w 118"/>
                <a:gd name="T13" fmla="*/ 9 h 129"/>
                <a:gd name="T14" fmla="*/ 118 w 118"/>
                <a:gd name="T15" fmla="*/ 4 h 129"/>
                <a:gd name="T16" fmla="*/ 116 w 118"/>
                <a:gd name="T17" fmla="*/ 1 h 129"/>
                <a:gd name="T18" fmla="*/ 113 w 118"/>
                <a:gd name="T19" fmla="*/ 0 h 129"/>
                <a:gd name="T20" fmla="*/ 108 w 118"/>
                <a:gd name="T21" fmla="*/ 2 h 129"/>
                <a:gd name="T22" fmla="*/ 109 w 118"/>
                <a:gd name="T23"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29">
                  <a:moveTo>
                    <a:pt x="109" y="2"/>
                  </a:moveTo>
                  <a:lnTo>
                    <a:pt x="108" y="2"/>
                  </a:lnTo>
                  <a:lnTo>
                    <a:pt x="0" y="122"/>
                  </a:lnTo>
                  <a:lnTo>
                    <a:pt x="9" y="129"/>
                  </a:lnTo>
                  <a:lnTo>
                    <a:pt x="117" y="9"/>
                  </a:lnTo>
                  <a:lnTo>
                    <a:pt x="116" y="9"/>
                  </a:lnTo>
                  <a:lnTo>
                    <a:pt x="117" y="9"/>
                  </a:lnTo>
                  <a:lnTo>
                    <a:pt x="118" y="4"/>
                  </a:lnTo>
                  <a:lnTo>
                    <a:pt x="116" y="1"/>
                  </a:lnTo>
                  <a:lnTo>
                    <a:pt x="113" y="0"/>
                  </a:lnTo>
                  <a:lnTo>
                    <a:pt x="108" y="2"/>
                  </a:lnTo>
                  <a:lnTo>
                    <a:pt x="109"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3" name="Freeform 52"/>
            <p:cNvSpPr>
              <a:spLocks/>
            </p:cNvSpPr>
            <p:nvPr/>
          </p:nvSpPr>
          <p:spPr bwMode="auto">
            <a:xfrm>
              <a:off x="1755" y="1889"/>
              <a:ext cx="348" cy="365"/>
            </a:xfrm>
            <a:custGeom>
              <a:avLst/>
              <a:gdLst>
                <a:gd name="T0" fmla="*/ 693 w 695"/>
                <a:gd name="T1" fmla="*/ 187 h 729"/>
                <a:gd name="T2" fmla="*/ 695 w 695"/>
                <a:gd name="T3" fmla="*/ 185 h 729"/>
                <a:gd name="T4" fmla="*/ 695 w 695"/>
                <a:gd name="T5" fmla="*/ 181 h 729"/>
                <a:gd name="T6" fmla="*/ 695 w 695"/>
                <a:gd name="T7" fmla="*/ 179 h 729"/>
                <a:gd name="T8" fmla="*/ 693 w 695"/>
                <a:gd name="T9" fmla="*/ 176 h 729"/>
                <a:gd name="T10" fmla="*/ 501 w 695"/>
                <a:gd name="T11" fmla="*/ 1 h 729"/>
                <a:gd name="T12" fmla="*/ 498 w 695"/>
                <a:gd name="T13" fmla="*/ 0 h 729"/>
                <a:gd name="T14" fmla="*/ 495 w 695"/>
                <a:gd name="T15" fmla="*/ 0 h 729"/>
                <a:gd name="T16" fmla="*/ 492 w 695"/>
                <a:gd name="T17" fmla="*/ 0 h 729"/>
                <a:gd name="T18" fmla="*/ 490 w 695"/>
                <a:gd name="T19" fmla="*/ 3 h 729"/>
                <a:gd name="T20" fmla="*/ 1 w 695"/>
                <a:gd name="T21" fmla="*/ 540 h 729"/>
                <a:gd name="T22" fmla="*/ 0 w 695"/>
                <a:gd name="T23" fmla="*/ 543 h 729"/>
                <a:gd name="T24" fmla="*/ 0 w 695"/>
                <a:gd name="T25" fmla="*/ 546 h 729"/>
                <a:gd name="T26" fmla="*/ 1 w 695"/>
                <a:gd name="T27" fmla="*/ 550 h 729"/>
                <a:gd name="T28" fmla="*/ 2 w 695"/>
                <a:gd name="T29" fmla="*/ 552 h 729"/>
                <a:gd name="T30" fmla="*/ 193 w 695"/>
                <a:gd name="T31" fmla="*/ 728 h 729"/>
                <a:gd name="T32" fmla="*/ 195 w 695"/>
                <a:gd name="T33" fmla="*/ 729 h 729"/>
                <a:gd name="T34" fmla="*/ 199 w 695"/>
                <a:gd name="T35" fmla="*/ 729 h 729"/>
                <a:gd name="T36" fmla="*/ 202 w 695"/>
                <a:gd name="T37" fmla="*/ 729 h 729"/>
                <a:gd name="T38" fmla="*/ 205 w 695"/>
                <a:gd name="T39" fmla="*/ 727 h 729"/>
                <a:gd name="T40" fmla="*/ 693 w 695"/>
                <a:gd name="T41" fmla="*/ 1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729">
                  <a:moveTo>
                    <a:pt x="693" y="187"/>
                  </a:moveTo>
                  <a:lnTo>
                    <a:pt x="695" y="185"/>
                  </a:lnTo>
                  <a:lnTo>
                    <a:pt x="695" y="181"/>
                  </a:lnTo>
                  <a:lnTo>
                    <a:pt x="695" y="179"/>
                  </a:lnTo>
                  <a:lnTo>
                    <a:pt x="693" y="176"/>
                  </a:lnTo>
                  <a:lnTo>
                    <a:pt x="501" y="1"/>
                  </a:lnTo>
                  <a:lnTo>
                    <a:pt x="498" y="0"/>
                  </a:lnTo>
                  <a:lnTo>
                    <a:pt x="495" y="0"/>
                  </a:lnTo>
                  <a:lnTo>
                    <a:pt x="492" y="0"/>
                  </a:lnTo>
                  <a:lnTo>
                    <a:pt x="490" y="3"/>
                  </a:lnTo>
                  <a:lnTo>
                    <a:pt x="1" y="540"/>
                  </a:lnTo>
                  <a:lnTo>
                    <a:pt x="0" y="543"/>
                  </a:lnTo>
                  <a:lnTo>
                    <a:pt x="0" y="546"/>
                  </a:lnTo>
                  <a:lnTo>
                    <a:pt x="1" y="550"/>
                  </a:lnTo>
                  <a:lnTo>
                    <a:pt x="2" y="552"/>
                  </a:lnTo>
                  <a:lnTo>
                    <a:pt x="193" y="728"/>
                  </a:lnTo>
                  <a:lnTo>
                    <a:pt x="195" y="729"/>
                  </a:lnTo>
                  <a:lnTo>
                    <a:pt x="199" y="729"/>
                  </a:lnTo>
                  <a:lnTo>
                    <a:pt x="202" y="729"/>
                  </a:lnTo>
                  <a:lnTo>
                    <a:pt x="205" y="727"/>
                  </a:lnTo>
                  <a:lnTo>
                    <a:pt x="693" y="187"/>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4" name="Freeform 53"/>
            <p:cNvSpPr>
              <a:spLocks/>
            </p:cNvSpPr>
            <p:nvPr/>
          </p:nvSpPr>
          <p:spPr bwMode="auto">
            <a:xfrm>
              <a:off x="2099" y="1974"/>
              <a:ext cx="6" cy="10"/>
            </a:xfrm>
            <a:custGeom>
              <a:avLst/>
              <a:gdLst>
                <a:gd name="T0" fmla="*/ 2 w 14"/>
                <a:gd name="T1" fmla="*/ 10 h 19"/>
                <a:gd name="T2" fmla="*/ 2 w 14"/>
                <a:gd name="T3" fmla="*/ 10 h 19"/>
                <a:gd name="T4" fmla="*/ 3 w 14"/>
                <a:gd name="T5" fmla="*/ 10 h 19"/>
                <a:gd name="T6" fmla="*/ 2 w 14"/>
                <a:gd name="T7" fmla="*/ 10 h 19"/>
                <a:gd name="T8" fmla="*/ 2 w 14"/>
                <a:gd name="T9" fmla="*/ 11 h 19"/>
                <a:gd name="T10" fmla="*/ 2 w 14"/>
                <a:gd name="T11" fmla="*/ 12 h 19"/>
                <a:gd name="T12" fmla="*/ 9 w 14"/>
                <a:gd name="T13" fmla="*/ 19 h 19"/>
                <a:gd name="T14" fmla="*/ 14 w 14"/>
                <a:gd name="T15" fmla="*/ 16 h 19"/>
                <a:gd name="T16" fmla="*/ 14 w 14"/>
                <a:gd name="T17" fmla="*/ 10 h 19"/>
                <a:gd name="T18" fmla="*/ 13 w 14"/>
                <a:gd name="T19" fmla="*/ 5 h 19"/>
                <a:gd name="T20" fmla="*/ 9 w 14"/>
                <a:gd name="T21" fmla="*/ 1 h 19"/>
                <a:gd name="T22" fmla="*/ 9 w 14"/>
                <a:gd name="T23" fmla="*/ 1 h 19"/>
                <a:gd name="T24" fmla="*/ 9 w 14"/>
                <a:gd name="T25" fmla="*/ 1 h 19"/>
                <a:gd name="T26" fmla="*/ 5 w 14"/>
                <a:gd name="T27" fmla="*/ 0 h 19"/>
                <a:gd name="T28" fmla="*/ 1 w 14"/>
                <a:gd name="T29" fmla="*/ 2 h 19"/>
                <a:gd name="T30" fmla="*/ 0 w 14"/>
                <a:gd name="T31" fmla="*/ 5 h 19"/>
                <a:gd name="T32" fmla="*/ 2 w 14"/>
                <a:gd name="T3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9">
                  <a:moveTo>
                    <a:pt x="2" y="10"/>
                  </a:moveTo>
                  <a:lnTo>
                    <a:pt x="2" y="10"/>
                  </a:lnTo>
                  <a:lnTo>
                    <a:pt x="3" y="10"/>
                  </a:lnTo>
                  <a:lnTo>
                    <a:pt x="2" y="10"/>
                  </a:lnTo>
                  <a:lnTo>
                    <a:pt x="2" y="11"/>
                  </a:lnTo>
                  <a:lnTo>
                    <a:pt x="2" y="12"/>
                  </a:lnTo>
                  <a:lnTo>
                    <a:pt x="9" y="19"/>
                  </a:lnTo>
                  <a:lnTo>
                    <a:pt x="14" y="16"/>
                  </a:lnTo>
                  <a:lnTo>
                    <a:pt x="14" y="10"/>
                  </a:lnTo>
                  <a:lnTo>
                    <a:pt x="13" y="5"/>
                  </a:lnTo>
                  <a:lnTo>
                    <a:pt x="9" y="1"/>
                  </a:lnTo>
                  <a:lnTo>
                    <a:pt x="9" y="1"/>
                  </a:lnTo>
                  <a:lnTo>
                    <a:pt x="9" y="1"/>
                  </a:lnTo>
                  <a:lnTo>
                    <a:pt x="5" y="0"/>
                  </a:lnTo>
                  <a:lnTo>
                    <a:pt x="1" y="2"/>
                  </a:lnTo>
                  <a:lnTo>
                    <a:pt x="0" y="5"/>
                  </a:lnTo>
                  <a:lnTo>
                    <a:pt x="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5" name="Freeform 54"/>
            <p:cNvSpPr>
              <a:spLocks/>
            </p:cNvSpPr>
            <p:nvPr/>
          </p:nvSpPr>
          <p:spPr bwMode="auto">
            <a:xfrm>
              <a:off x="2002" y="1887"/>
              <a:ext cx="101" cy="93"/>
            </a:xfrm>
            <a:custGeom>
              <a:avLst/>
              <a:gdLst>
                <a:gd name="T0" fmla="*/ 2 w 201"/>
                <a:gd name="T1" fmla="*/ 10 h 185"/>
                <a:gd name="T2" fmla="*/ 2 w 201"/>
                <a:gd name="T3" fmla="*/ 10 h 185"/>
                <a:gd name="T4" fmla="*/ 194 w 201"/>
                <a:gd name="T5" fmla="*/ 185 h 185"/>
                <a:gd name="T6" fmla="*/ 201 w 201"/>
                <a:gd name="T7" fmla="*/ 176 h 185"/>
                <a:gd name="T8" fmla="*/ 9 w 201"/>
                <a:gd name="T9" fmla="*/ 1 h 185"/>
                <a:gd name="T10" fmla="*/ 9 w 201"/>
                <a:gd name="T11" fmla="*/ 1 h 185"/>
                <a:gd name="T12" fmla="*/ 9 w 201"/>
                <a:gd name="T13" fmla="*/ 1 h 185"/>
                <a:gd name="T14" fmla="*/ 4 w 201"/>
                <a:gd name="T15" fmla="*/ 0 h 185"/>
                <a:gd name="T16" fmla="*/ 1 w 201"/>
                <a:gd name="T17" fmla="*/ 2 h 185"/>
                <a:gd name="T18" fmla="*/ 0 w 201"/>
                <a:gd name="T19" fmla="*/ 5 h 185"/>
                <a:gd name="T20" fmla="*/ 2 w 201"/>
                <a:gd name="T21" fmla="*/ 1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85">
                  <a:moveTo>
                    <a:pt x="2" y="10"/>
                  </a:moveTo>
                  <a:lnTo>
                    <a:pt x="2" y="10"/>
                  </a:lnTo>
                  <a:lnTo>
                    <a:pt x="194" y="185"/>
                  </a:lnTo>
                  <a:lnTo>
                    <a:pt x="201" y="176"/>
                  </a:lnTo>
                  <a:lnTo>
                    <a:pt x="9" y="1"/>
                  </a:lnTo>
                  <a:lnTo>
                    <a:pt x="9" y="1"/>
                  </a:lnTo>
                  <a:lnTo>
                    <a:pt x="9" y="1"/>
                  </a:lnTo>
                  <a:lnTo>
                    <a:pt x="4" y="0"/>
                  </a:lnTo>
                  <a:lnTo>
                    <a:pt x="1" y="2"/>
                  </a:lnTo>
                  <a:lnTo>
                    <a:pt x="0" y="5"/>
                  </a:lnTo>
                  <a:lnTo>
                    <a:pt x="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 name="Freeform 55"/>
            <p:cNvSpPr>
              <a:spLocks/>
            </p:cNvSpPr>
            <p:nvPr/>
          </p:nvSpPr>
          <p:spPr bwMode="auto">
            <a:xfrm>
              <a:off x="1997" y="1886"/>
              <a:ext cx="10" cy="7"/>
            </a:xfrm>
            <a:custGeom>
              <a:avLst/>
              <a:gdLst>
                <a:gd name="T0" fmla="*/ 11 w 20"/>
                <a:gd name="T1" fmla="*/ 11 h 13"/>
                <a:gd name="T2" fmla="*/ 11 w 20"/>
                <a:gd name="T3" fmla="*/ 11 h 13"/>
                <a:gd name="T4" fmla="*/ 11 w 20"/>
                <a:gd name="T5" fmla="*/ 10 h 13"/>
                <a:gd name="T6" fmla="*/ 11 w 20"/>
                <a:gd name="T7" fmla="*/ 11 h 13"/>
                <a:gd name="T8" fmla="*/ 13 w 20"/>
                <a:gd name="T9" fmla="*/ 11 h 13"/>
                <a:gd name="T10" fmla="*/ 13 w 20"/>
                <a:gd name="T11" fmla="*/ 11 h 13"/>
                <a:gd name="T12" fmla="*/ 20 w 20"/>
                <a:gd name="T13" fmla="*/ 2 h 13"/>
                <a:gd name="T14" fmla="*/ 15 w 20"/>
                <a:gd name="T15" fmla="*/ 0 h 13"/>
                <a:gd name="T16" fmla="*/ 11 w 20"/>
                <a:gd name="T17" fmla="*/ 0 h 13"/>
                <a:gd name="T18" fmla="*/ 6 w 20"/>
                <a:gd name="T19" fmla="*/ 1 h 13"/>
                <a:gd name="T20" fmla="*/ 2 w 20"/>
                <a:gd name="T21" fmla="*/ 4 h 13"/>
                <a:gd name="T22" fmla="*/ 2 w 20"/>
                <a:gd name="T23" fmla="*/ 4 h 13"/>
                <a:gd name="T24" fmla="*/ 2 w 20"/>
                <a:gd name="T25" fmla="*/ 4 h 13"/>
                <a:gd name="T26" fmla="*/ 0 w 20"/>
                <a:gd name="T27" fmla="*/ 9 h 13"/>
                <a:gd name="T28" fmla="*/ 3 w 20"/>
                <a:gd name="T29" fmla="*/ 12 h 13"/>
                <a:gd name="T30" fmla="*/ 7 w 20"/>
                <a:gd name="T31" fmla="*/ 13 h 13"/>
                <a:gd name="T32" fmla="*/ 11 w 20"/>
                <a:gd name="T3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3">
                  <a:moveTo>
                    <a:pt x="11" y="11"/>
                  </a:moveTo>
                  <a:lnTo>
                    <a:pt x="11" y="11"/>
                  </a:lnTo>
                  <a:lnTo>
                    <a:pt x="11" y="10"/>
                  </a:lnTo>
                  <a:lnTo>
                    <a:pt x="11" y="11"/>
                  </a:lnTo>
                  <a:lnTo>
                    <a:pt x="13" y="11"/>
                  </a:lnTo>
                  <a:lnTo>
                    <a:pt x="13" y="11"/>
                  </a:lnTo>
                  <a:lnTo>
                    <a:pt x="20" y="2"/>
                  </a:lnTo>
                  <a:lnTo>
                    <a:pt x="15" y="0"/>
                  </a:lnTo>
                  <a:lnTo>
                    <a:pt x="11" y="0"/>
                  </a:lnTo>
                  <a:lnTo>
                    <a:pt x="6" y="1"/>
                  </a:lnTo>
                  <a:lnTo>
                    <a:pt x="2" y="4"/>
                  </a:lnTo>
                  <a:lnTo>
                    <a:pt x="2" y="4"/>
                  </a:lnTo>
                  <a:lnTo>
                    <a:pt x="2" y="4"/>
                  </a:lnTo>
                  <a:lnTo>
                    <a:pt x="0" y="9"/>
                  </a:lnTo>
                  <a:lnTo>
                    <a:pt x="3" y="12"/>
                  </a:lnTo>
                  <a:lnTo>
                    <a:pt x="7" y="13"/>
                  </a:lnTo>
                  <a:lnTo>
                    <a:pt x="11"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7" name="Freeform 56"/>
            <p:cNvSpPr>
              <a:spLocks/>
            </p:cNvSpPr>
            <p:nvPr/>
          </p:nvSpPr>
          <p:spPr bwMode="auto">
            <a:xfrm>
              <a:off x="1753" y="1889"/>
              <a:ext cx="249" cy="273"/>
            </a:xfrm>
            <a:custGeom>
              <a:avLst/>
              <a:gdLst>
                <a:gd name="T0" fmla="*/ 12 w 500"/>
                <a:gd name="T1" fmla="*/ 542 h 547"/>
                <a:gd name="T2" fmla="*/ 10 w 500"/>
                <a:gd name="T3" fmla="*/ 545 h 547"/>
                <a:gd name="T4" fmla="*/ 500 w 500"/>
                <a:gd name="T5" fmla="*/ 7 h 547"/>
                <a:gd name="T6" fmla="*/ 491 w 500"/>
                <a:gd name="T7" fmla="*/ 0 h 547"/>
                <a:gd name="T8" fmla="*/ 1 w 500"/>
                <a:gd name="T9" fmla="*/ 538 h 547"/>
                <a:gd name="T10" fmla="*/ 0 w 500"/>
                <a:gd name="T11" fmla="*/ 540 h 547"/>
                <a:gd name="T12" fmla="*/ 1 w 500"/>
                <a:gd name="T13" fmla="*/ 538 h 547"/>
                <a:gd name="T14" fmla="*/ 0 w 500"/>
                <a:gd name="T15" fmla="*/ 542 h 547"/>
                <a:gd name="T16" fmla="*/ 2 w 500"/>
                <a:gd name="T17" fmla="*/ 546 h 547"/>
                <a:gd name="T18" fmla="*/ 7 w 500"/>
                <a:gd name="T19" fmla="*/ 547 h 547"/>
                <a:gd name="T20" fmla="*/ 10 w 500"/>
                <a:gd name="T21" fmla="*/ 545 h 547"/>
                <a:gd name="T22" fmla="*/ 12 w 500"/>
                <a:gd name="T23" fmla="*/ 5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547">
                  <a:moveTo>
                    <a:pt x="12" y="542"/>
                  </a:moveTo>
                  <a:lnTo>
                    <a:pt x="10" y="545"/>
                  </a:lnTo>
                  <a:lnTo>
                    <a:pt x="500" y="7"/>
                  </a:lnTo>
                  <a:lnTo>
                    <a:pt x="491" y="0"/>
                  </a:lnTo>
                  <a:lnTo>
                    <a:pt x="1" y="538"/>
                  </a:lnTo>
                  <a:lnTo>
                    <a:pt x="0" y="540"/>
                  </a:lnTo>
                  <a:lnTo>
                    <a:pt x="1" y="538"/>
                  </a:lnTo>
                  <a:lnTo>
                    <a:pt x="0" y="542"/>
                  </a:lnTo>
                  <a:lnTo>
                    <a:pt x="2" y="546"/>
                  </a:lnTo>
                  <a:lnTo>
                    <a:pt x="7" y="547"/>
                  </a:lnTo>
                  <a:lnTo>
                    <a:pt x="10" y="545"/>
                  </a:lnTo>
                  <a:lnTo>
                    <a:pt x="12" y="5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 name="Freeform 57"/>
            <p:cNvSpPr>
              <a:spLocks/>
            </p:cNvSpPr>
            <p:nvPr/>
          </p:nvSpPr>
          <p:spPr bwMode="auto">
            <a:xfrm>
              <a:off x="1752" y="2159"/>
              <a:ext cx="7" cy="9"/>
            </a:xfrm>
            <a:custGeom>
              <a:avLst/>
              <a:gdLst>
                <a:gd name="T0" fmla="*/ 11 w 14"/>
                <a:gd name="T1" fmla="*/ 8 h 19"/>
                <a:gd name="T2" fmla="*/ 13 w 14"/>
                <a:gd name="T3" fmla="*/ 9 h 19"/>
                <a:gd name="T4" fmla="*/ 13 w 14"/>
                <a:gd name="T5" fmla="*/ 8 h 19"/>
                <a:gd name="T6" fmla="*/ 11 w 14"/>
                <a:gd name="T7" fmla="*/ 7 h 19"/>
                <a:gd name="T8" fmla="*/ 11 w 14"/>
                <a:gd name="T9" fmla="*/ 5 h 19"/>
                <a:gd name="T10" fmla="*/ 13 w 14"/>
                <a:gd name="T11" fmla="*/ 2 h 19"/>
                <a:gd name="T12" fmla="*/ 1 w 14"/>
                <a:gd name="T13" fmla="*/ 0 h 19"/>
                <a:gd name="T14" fmla="*/ 0 w 14"/>
                <a:gd name="T15" fmla="*/ 2 h 19"/>
                <a:gd name="T16" fmla="*/ 0 w 14"/>
                <a:gd name="T17" fmla="*/ 7 h 19"/>
                <a:gd name="T18" fmla="*/ 1 w 14"/>
                <a:gd name="T19" fmla="*/ 13 h 19"/>
                <a:gd name="T20" fmla="*/ 3 w 14"/>
                <a:gd name="T21" fmla="*/ 16 h 19"/>
                <a:gd name="T22" fmla="*/ 5 w 14"/>
                <a:gd name="T23" fmla="*/ 17 h 19"/>
                <a:gd name="T24" fmla="*/ 3 w 14"/>
                <a:gd name="T25" fmla="*/ 16 h 19"/>
                <a:gd name="T26" fmla="*/ 8 w 14"/>
                <a:gd name="T27" fmla="*/ 19 h 19"/>
                <a:gd name="T28" fmla="*/ 11 w 14"/>
                <a:gd name="T29" fmla="*/ 17 h 19"/>
                <a:gd name="T30" fmla="*/ 14 w 14"/>
                <a:gd name="T31" fmla="*/ 14 h 19"/>
                <a:gd name="T32" fmla="*/ 13 w 14"/>
                <a:gd name="T33" fmla="*/ 9 h 19"/>
                <a:gd name="T34" fmla="*/ 11 w 14"/>
                <a:gd name="T3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9">
                  <a:moveTo>
                    <a:pt x="11" y="8"/>
                  </a:moveTo>
                  <a:lnTo>
                    <a:pt x="13" y="9"/>
                  </a:lnTo>
                  <a:lnTo>
                    <a:pt x="13" y="8"/>
                  </a:lnTo>
                  <a:lnTo>
                    <a:pt x="11" y="7"/>
                  </a:lnTo>
                  <a:lnTo>
                    <a:pt x="11" y="5"/>
                  </a:lnTo>
                  <a:lnTo>
                    <a:pt x="13" y="2"/>
                  </a:lnTo>
                  <a:lnTo>
                    <a:pt x="1" y="0"/>
                  </a:lnTo>
                  <a:lnTo>
                    <a:pt x="0" y="2"/>
                  </a:lnTo>
                  <a:lnTo>
                    <a:pt x="0" y="7"/>
                  </a:lnTo>
                  <a:lnTo>
                    <a:pt x="1" y="13"/>
                  </a:lnTo>
                  <a:lnTo>
                    <a:pt x="3" y="16"/>
                  </a:lnTo>
                  <a:lnTo>
                    <a:pt x="5" y="17"/>
                  </a:lnTo>
                  <a:lnTo>
                    <a:pt x="3" y="16"/>
                  </a:lnTo>
                  <a:lnTo>
                    <a:pt x="8" y="19"/>
                  </a:lnTo>
                  <a:lnTo>
                    <a:pt x="11" y="17"/>
                  </a:lnTo>
                  <a:lnTo>
                    <a:pt x="14" y="14"/>
                  </a:lnTo>
                  <a:lnTo>
                    <a:pt x="13" y="9"/>
                  </a:lnTo>
                  <a:lnTo>
                    <a:pt x="11"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9" name="Freeform 58"/>
            <p:cNvSpPr>
              <a:spLocks/>
            </p:cNvSpPr>
            <p:nvPr/>
          </p:nvSpPr>
          <p:spPr bwMode="auto">
            <a:xfrm>
              <a:off x="1754" y="2163"/>
              <a:ext cx="100" cy="93"/>
            </a:xfrm>
            <a:custGeom>
              <a:avLst/>
              <a:gdLst>
                <a:gd name="T0" fmla="*/ 198 w 200"/>
                <a:gd name="T1" fmla="*/ 176 h 187"/>
                <a:gd name="T2" fmla="*/ 198 w 200"/>
                <a:gd name="T3" fmla="*/ 176 h 187"/>
                <a:gd name="T4" fmla="*/ 6 w 200"/>
                <a:gd name="T5" fmla="*/ 0 h 187"/>
                <a:gd name="T6" fmla="*/ 0 w 200"/>
                <a:gd name="T7" fmla="*/ 9 h 187"/>
                <a:gd name="T8" fmla="*/ 191 w 200"/>
                <a:gd name="T9" fmla="*/ 186 h 187"/>
                <a:gd name="T10" fmla="*/ 191 w 200"/>
                <a:gd name="T11" fmla="*/ 186 h 187"/>
                <a:gd name="T12" fmla="*/ 191 w 200"/>
                <a:gd name="T13" fmla="*/ 186 h 187"/>
                <a:gd name="T14" fmla="*/ 195 w 200"/>
                <a:gd name="T15" fmla="*/ 187 h 187"/>
                <a:gd name="T16" fmla="*/ 199 w 200"/>
                <a:gd name="T17" fmla="*/ 184 h 187"/>
                <a:gd name="T18" fmla="*/ 200 w 200"/>
                <a:gd name="T19" fmla="*/ 180 h 187"/>
                <a:gd name="T20" fmla="*/ 198 w 200"/>
                <a:gd name="T21" fmla="*/ 1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87">
                  <a:moveTo>
                    <a:pt x="198" y="176"/>
                  </a:moveTo>
                  <a:lnTo>
                    <a:pt x="198" y="176"/>
                  </a:lnTo>
                  <a:lnTo>
                    <a:pt x="6" y="0"/>
                  </a:lnTo>
                  <a:lnTo>
                    <a:pt x="0" y="9"/>
                  </a:lnTo>
                  <a:lnTo>
                    <a:pt x="191" y="186"/>
                  </a:lnTo>
                  <a:lnTo>
                    <a:pt x="191" y="186"/>
                  </a:lnTo>
                  <a:lnTo>
                    <a:pt x="191" y="186"/>
                  </a:lnTo>
                  <a:lnTo>
                    <a:pt x="195" y="187"/>
                  </a:lnTo>
                  <a:lnTo>
                    <a:pt x="199" y="184"/>
                  </a:lnTo>
                  <a:lnTo>
                    <a:pt x="200" y="180"/>
                  </a:lnTo>
                  <a:lnTo>
                    <a:pt x="198" y="17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 name="Freeform 59"/>
            <p:cNvSpPr>
              <a:spLocks/>
            </p:cNvSpPr>
            <p:nvPr/>
          </p:nvSpPr>
          <p:spPr bwMode="auto">
            <a:xfrm>
              <a:off x="1850" y="2250"/>
              <a:ext cx="10" cy="6"/>
            </a:xfrm>
            <a:custGeom>
              <a:avLst/>
              <a:gdLst>
                <a:gd name="T0" fmla="*/ 10 w 19"/>
                <a:gd name="T1" fmla="*/ 1 h 13"/>
                <a:gd name="T2" fmla="*/ 11 w 19"/>
                <a:gd name="T3" fmla="*/ 1 h 13"/>
                <a:gd name="T4" fmla="*/ 10 w 19"/>
                <a:gd name="T5" fmla="*/ 1 h 13"/>
                <a:gd name="T6" fmla="*/ 9 w 19"/>
                <a:gd name="T7" fmla="*/ 1 h 13"/>
                <a:gd name="T8" fmla="*/ 7 w 19"/>
                <a:gd name="T9" fmla="*/ 1 h 13"/>
                <a:gd name="T10" fmla="*/ 7 w 19"/>
                <a:gd name="T11" fmla="*/ 1 h 13"/>
                <a:gd name="T12" fmla="*/ 0 w 19"/>
                <a:gd name="T13" fmla="*/ 11 h 13"/>
                <a:gd name="T14" fmla="*/ 4 w 19"/>
                <a:gd name="T15" fmla="*/ 13 h 13"/>
                <a:gd name="T16" fmla="*/ 9 w 19"/>
                <a:gd name="T17" fmla="*/ 13 h 13"/>
                <a:gd name="T18" fmla="*/ 15 w 19"/>
                <a:gd name="T19" fmla="*/ 13 h 13"/>
                <a:gd name="T20" fmla="*/ 18 w 19"/>
                <a:gd name="T21" fmla="*/ 8 h 13"/>
                <a:gd name="T22" fmla="*/ 19 w 19"/>
                <a:gd name="T23" fmla="*/ 8 h 13"/>
                <a:gd name="T24" fmla="*/ 18 w 19"/>
                <a:gd name="T25" fmla="*/ 8 h 13"/>
                <a:gd name="T26" fmla="*/ 19 w 19"/>
                <a:gd name="T27" fmla="*/ 5 h 13"/>
                <a:gd name="T28" fmla="*/ 18 w 19"/>
                <a:gd name="T29" fmla="*/ 1 h 13"/>
                <a:gd name="T30" fmla="*/ 15 w 19"/>
                <a:gd name="T31" fmla="*/ 0 h 13"/>
                <a:gd name="T32" fmla="*/ 11 w 19"/>
                <a:gd name="T33" fmla="*/ 1 h 13"/>
                <a:gd name="T34" fmla="*/ 10 w 19"/>
                <a:gd name="T3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3">
                  <a:moveTo>
                    <a:pt x="10" y="1"/>
                  </a:moveTo>
                  <a:lnTo>
                    <a:pt x="11" y="1"/>
                  </a:lnTo>
                  <a:lnTo>
                    <a:pt x="10" y="1"/>
                  </a:lnTo>
                  <a:lnTo>
                    <a:pt x="9" y="1"/>
                  </a:lnTo>
                  <a:lnTo>
                    <a:pt x="7" y="1"/>
                  </a:lnTo>
                  <a:lnTo>
                    <a:pt x="7" y="1"/>
                  </a:lnTo>
                  <a:lnTo>
                    <a:pt x="0" y="11"/>
                  </a:lnTo>
                  <a:lnTo>
                    <a:pt x="4" y="13"/>
                  </a:lnTo>
                  <a:lnTo>
                    <a:pt x="9" y="13"/>
                  </a:lnTo>
                  <a:lnTo>
                    <a:pt x="15" y="13"/>
                  </a:lnTo>
                  <a:lnTo>
                    <a:pt x="18" y="8"/>
                  </a:lnTo>
                  <a:lnTo>
                    <a:pt x="19" y="8"/>
                  </a:lnTo>
                  <a:lnTo>
                    <a:pt x="18" y="8"/>
                  </a:lnTo>
                  <a:lnTo>
                    <a:pt x="19" y="5"/>
                  </a:lnTo>
                  <a:lnTo>
                    <a:pt x="18" y="1"/>
                  </a:lnTo>
                  <a:lnTo>
                    <a:pt x="15" y="0"/>
                  </a:lnTo>
                  <a:lnTo>
                    <a:pt x="11" y="1"/>
                  </a:lnTo>
                  <a:lnTo>
                    <a:pt x="10"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 name="Freeform 60"/>
            <p:cNvSpPr>
              <a:spLocks/>
            </p:cNvSpPr>
            <p:nvPr/>
          </p:nvSpPr>
          <p:spPr bwMode="auto">
            <a:xfrm>
              <a:off x="1855" y="1980"/>
              <a:ext cx="249" cy="274"/>
            </a:xfrm>
            <a:custGeom>
              <a:avLst/>
              <a:gdLst>
                <a:gd name="T0" fmla="*/ 489 w 499"/>
                <a:gd name="T1" fmla="*/ 2 h 549"/>
                <a:gd name="T2" fmla="*/ 488 w 499"/>
                <a:gd name="T3" fmla="*/ 2 h 549"/>
                <a:gd name="T4" fmla="*/ 0 w 499"/>
                <a:gd name="T5" fmla="*/ 542 h 549"/>
                <a:gd name="T6" fmla="*/ 9 w 499"/>
                <a:gd name="T7" fmla="*/ 549 h 549"/>
                <a:gd name="T8" fmla="*/ 497 w 499"/>
                <a:gd name="T9" fmla="*/ 9 h 549"/>
                <a:gd name="T10" fmla="*/ 496 w 499"/>
                <a:gd name="T11" fmla="*/ 9 h 549"/>
                <a:gd name="T12" fmla="*/ 497 w 499"/>
                <a:gd name="T13" fmla="*/ 9 h 549"/>
                <a:gd name="T14" fmla="*/ 499 w 499"/>
                <a:gd name="T15" fmla="*/ 5 h 549"/>
                <a:gd name="T16" fmla="*/ 496 w 499"/>
                <a:gd name="T17" fmla="*/ 1 h 549"/>
                <a:gd name="T18" fmla="*/ 493 w 499"/>
                <a:gd name="T19" fmla="*/ 0 h 549"/>
                <a:gd name="T20" fmla="*/ 488 w 499"/>
                <a:gd name="T21" fmla="*/ 2 h 549"/>
                <a:gd name="T22" fmla="*/ 489 w 499"/>
                <a:gd name="T23" fmla="*/ 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549">
                  <a:moveTo>
                    <a:pt x="489" y="2"/>
                  </a:moveTo>
                  <a:lnTo>
                    <a:pt x="488" y="2"/>
                  </a:lnTo>
                  <a:lnTo>
                    <a:pt x="0" y="542"/>
                  </a:lnTo>
                  <a:lnTo>
                    <a:pt x="9" y="549"/>
                  </a:lnTo>
                  <a:lnTo>
                    <a:pt x="497" y="9"/>
                  </a:lnTo>
                  <a:lnTo>
                    <a:pt x="496" y="9"/>
                  </a:lnTo>
                  <a:lnTo>
                    <a:pt x="497" y="9"/>
                  </a:lnTo>
                  <a:lnTo>
                    <a:pt x="499" y="5"/>
                  </a:lnTo>
                  <a:lnTo>
                    <a:pt x="496" y="1"/>
                  </a:lnTo>
                  <a:lnTo>
                    <a:pt x="493" y="0"/>
                  </a:lnTo>
                  <a:lnTo>
                    <a:pt x="488" y="2"/>
                  </a:lnTo>
                  <a:lnTo>
                    <a:pt x="489"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2" name="Freeform 61"/>
            <p:cNvSpPr>
              <a:spLocks/>
            </p:cNvSpPr>
            <p:nvPr/>
          </p:nvSpPr>
          <p:spPr bwMode="auto">
            <a:xfrm>
              <a:off x="2013" y="1814"/>
              <a:ext cx="105" cy="106"/>
            </a:xfrm>
            <a:custGeom>
              <a:avLst/>
              <a:gdLst>
                <a:gd name="T0" fmla="*/ 207 w 208"/>
                <a:gd name="T1" fmla="*/ 91 h 210"/>
                <a:gd name="T2" fmla="*/ 208 w 208"/>
                <a:gd name="T3" fmla="*/ 88 h 210"/>
                <a:gd name="T4" fmla="*/ 208 w 208"/>
                <a:gd name="T5" fmla="*/ 85 h 210"/>
                <a:gd name="T6" fmla="*/ 208 w 208"/>
                <a:gd name="T7" fmla="*/ 83 h 210"/>
                <a:gd name="T8" fmla="*/ 206 w 208"/>
                <a:gd name="T9" fmla="*/ 80 h 210"/>
                <a:gd name="T10" fmla="*/ 119 w 208"/>
                <a:gd name="T11" fmla="*/ 2 h 210"/>
                <a:gd name="T12" fmla="*/ 117 w 208"/>
                <a:gd name="T13" fmla="*/ 0 h 210"/>
                <a:gd name="T14" fmla="*/ 114 w 208"/>
                <a:gd name="T15" fmla="*/ 0 h 210"/>
                <a:gd name="T16" fmla="*/ 110 w 208"/>
                <a:gd name="T17" fmla="*/ 0 h 210"/>
                <a:gd name="T18" fmla="*/ 108 w 208"/>
                <a:gd name="T19" fmla="*/ 2 h 210"/>
                <a:gd name="T20" fmla="*/ 2 w 208"/>
                <a:gd name="T21" fmla="*/ 117 h 210"/>
                <a:gd name="T22" fmla="*/ 0 w 208"/>
                <a:gd name="T23" fmla="*/ 119 h 210"/>
                <a:gd name="T24" fmla="*/ 0 w 208"/>
                <a:gd name="T25" fmla="*/ 123 h 210"/>
                <a:gd name="T26" fmla="*/ 0 w 208"/>
                <a:gd name="T27" fmla="*/ 126 h 210"/>
                <a:gd name="T28" fmla="*/ 2 w 208"/>
                <a:gd name="T29" fmla="*/ 129 h 210"/>
                <a:gd name="T30" fmla="*/ 88 w 208"/>
                <a:gd name="T31" fmla="*/ 208 h 210"/>
                <a:gd name="T32" fmla="*/ 92 w 208"/>
                <a:gd name="T33" fmla="*/ 210 h 210"/>
                <a:gd name="T34" fmla="*/ 94 w 208"/>
                <a:gd name="T35" fmla="*/ 210 h 210"/>
                <a:gd name="T36" fmla="*/ 98 w 208"/>
                <a:gd name="T37" fmla="*/ 210 h 210"/>
                <a:gd name="T38" fmla="*/ 100 w 208"/>
                <a:gd name="T39" fmla="*/ 208 h 210"/>
                <a:gd name="T40" fmla="*/ 207 w 208"/>
                <a:gd name="T41"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210">
                  <a:moveTo>
                    <a:pt x="207" y="91"/>
                  </a:moveTo>
                  <a:lnTo>
                    <a:pt x="208" y="88"/>
                  </a:lnTo>
                  <a:lnTo>
                    <a:pt x="208" y="85"/>
                  </a:lnTo>
                  <a:lnTo>
                    <a:pt x="208" y="83"/>
                  </a:lnTo>
                  <a:lnTo>
                    <a:pt x="206" y="80"/>
                  </a:lnTo>
                  <a:lnTo>
                    <a:pt x="119" y="2"/>
                  </a:lnTo>
                  <a:lnTo>
                    <a:pt x="117" y="0"/>
                  </a:lnTo>
                  <a:lnTo>
                    <a:pt x="114" y="0"/>
                  </a:lnTo>
                  <a:lnTo>
                    <a:pt x="110" y="0"/>
                  </a:lnTo>
                  <a:lnTo>
                    <a:pt x="108" y="2"/>
                  </a:lnTo>
                  <a:lnTo>
                    <a:pt x="2" y="117"/>
                  </a:lnTo>
                  <a:lnTo>
                    <a:pt x="0" y="119"/>
                  </a:lnTo>
                  <a:lnTo>
                    <a:pt x="0" y="123"/>
                  </a:lnTo>
                  <a:lnTo>
                    <a:pt x="0" y="126"/>
                  </a:lnTo>
                  <a:lnTo>
                    <a:pt x="2" y="129"/>
                  </a:lnTo>
                  <a:lnTo>
                    <a:pt x="88" y="208"/>
                  </a:lnTo>
                  <a:lnTo>
                    <a:pt x="92" y="210"/>
                  </a:lnTo>
                  <a:lnTo>
                    <a:pt x="94" y="210"/>
                  </a:lnTo>
                  <a:lnTo>
                    <a:pt x="98" y="210"/>
                  </a:lnTo>
                  <a:lnTo>
                    <a:pt x="100" y="208"/>
                  </a:lnTo>
                  <a:lnTo>
                    <a:pt x="207" y="91"/>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3" name="Freeform 62"/>
            <p:cNvSpPr>
              <a:spLocks/>
            </p:cNvSpPr>
            <p:nvPr/>
          </p:nvSpPr>
          <p:spPr bwMode="auto">
            <a:xfrm>
              <a:off x="2113" y="1852"/>
              <a:ext cx="7" cy="10"/>
            </a:xfrm>
            <a:custGeom>
              <a:avLst/>
              <a:gdLst>
                <a:gd name="T0" fmla="*/ 2 w 14"/>
                <a:gd name="T1" fmla="*/ 11 h 20"/>
                <a:gd name="T2" fmla="*/ 2 w 14"/>
                <a:gd name="T3" fmla="*/ 11 h 20"/>
                <a:gd name="T4" fmla="*/ 3 w 14"/>
                <a:gd name="T5" fmla="*/ 11 h 20"/>
                <a:gd name="T6" fmla="*/ 2 w 14"/>
                <a:gd name="T7" fmla="*/ 11 h 20"/>
                <a:gd name="T8" fmla="*/ 2 w 14"/>
                <a:gd name="T9" fmla="*/ 13 h 20"/>
                <a:gd name="T10" fmla="*/ 3 w 14"/>
                <a:gd name="T11" fmla="*/ 13 h 20"/>
                <a:gd name="T12" fmla="*/ 10 w 14"/>
                <a:gd name="T13" fmla="*/ 20 h 20"/>
                <a:gd name="T14" fmla="*/ 14 w 14"/>
                <a:gd name="T15" fmla="*/ 15 h 20"/>
                <a:gd name="T16" fmla="*/ 14 w 14"/>
                <a:gd name="T17" fmla="*/ 11 h 20"/>
                <a:gd name="T18" fmla="*/ 13 w 14"/>
                <a:gd name="T19" fmla="*/ 6 h 20"/>
                <a:gd name="T20" fmla="*/ 9 w 14"/>
                <a:gd name="T21" fmla="*/ 2 h 20"/>
                <a:gd name="T22" fmla="*/ 9 w 14"/>
                <a:gd name="T23" fmla="*/ 2 h 20"/>
                <a:gd name="T24" fmla="*/ 9 w 14"/>
                <a:gd name="T25" fmla="*/ 2 h 20"/>
                <a:gd name="T26" fmla="*/ 5 w 14"/>
                <a:gd name="T27" fmla="*/ 0 h 20"/>
                <a:gd name="T28" fmla="*/ 1 w 14"/>
                <a:gd name="T29" fmla="*/ 3 h 20"/>
                <a:gd name="T30" fmla="*/ 0 w 14"/>
                <a:gd name="T31" fmla="*/ 6 h 20"/>
                <a:gd name="T32" fmla="*/ 2 w 14"/>
                <a:gd name="T33"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0">
                  <a:moveTo>
                    <a:pt x="2" y="11"/>
                  </a:moveTo>
                  <a:lnTo>
                    <a:pt x="2" y="11"/>
                  </a:lnTo>
                  <a:lnTo>
                    <a:pt x="3" y="11"/>
                  </a:lnTo>
                  <a:lnTo>
                    <a:pt x="2" y="11"/>
                  </a:lnTo>
                  <a:lnTo>
                    <a:pt x="2" y="13"/>
                  </a:lnTo>
                  <a:lnTo>
                    <a:pt x="3" y="13"/>
                  </a:lnTo>
                  <a:lnTo>
                    <a:pt x="10" y="20"/>
                  </a:lnTo>
                  <a:lnTo>
                    <a:pt x="14" y="15"/>
                  </a:lnTo>
                  <a:lnTo>
                    <a:pt x="14" y="11"/>
                  </a:lnTo>
                  <a:lnTo>
                    <a:pt x="13" y="6"/>
                  </a:lnTo>
                  <a:lnTo>
                    <a:pt x="9" y="2"/>
                  </a:lnTo>
                  <a:lnTo>
                    <a:pt x="9" y="2"/>
                  </a:lnTo>
                  <a:lnTo>
                    <a:pt x="9" y="2"/>
                  </a:lnTo>
                  <a:lnTo>
                    <a:pt x="5" y="0"/>
                  </a:lnTo>
                  <a:lnTo>
                    <a:pt x="1" y="3"/>
                  </a:lnTo>
                  <a:lnTo>
                    <a:pt x="0" y="6"/>
                  </a:lnTo>
                  <a:lnTo>
                    <a:pt x="2"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 name="Freeform 63"/>
            <p:cNvSpPr>
              <a:spLocks/>
            </p:cNvSpPr>
            <p:nvPr/>
          </p:nvSpPr>
          <p:spPr bwMode="auto">
            <a:xfrm>
              <a:off x="2070" y="1813"/>
              <a:ext cx="48" cy="44"/>
            </a:xfrm>
            <a:custGeom>
              <a:avLst/>
              <a:gdLst>
                <a:gd name="T0" fmla="*/ 2 w 95"/>
                <a:gd name="T1" fmla="*/ 9 h 89"/>
                <a:gd name="T2" fmla="*/ 2 w 95"/>
                <a:gd name="T3" fmla="*/ 11 h 89"/>
                <a:gd name="T4" fmla="*/ 88 w 95"/>
                <a:gd name="T5" fmla="*/ 89 h 89"/>
                <a:gd name="T6" fmla="*/ 95 w 95"/>
                <a:gd name="T7" fmla="*/ 80 h 89"/>
                <a:gd name="T8" fmla="*/ 9 w 95"/>
                <a:gd name="T9" fmla="*/ 1 h 89"/>
                <a:gd name="T10" fmla="*/ 9 w 95"/>
                <a:gd name="T11" fmla="*/ 2 h 89"/>
                <a:gd name="T12" fmla="*/ 9 w 95"/>
                <a:gd name="T13" fmla="*/ 1 h 89"/>
                <a:gd name="T14" fmla="*/ 4 w 95"/>
                <a:gd name="T15" fmla="*/ 0 h 89"/>
                <a:gd name="T16" fmla="*/ 1 w 95"/>
                <a:gd name="T17" fmla="*/ 2 h 89"/>
                <a:gd name="T18" fmla="*/ 0 w 95"/>
                <a:gd name="T19" fmla="*/ 6 h 89"/>
                <a:gd name="T20" fmla="*/ 2 w 95"/>
                <a:gd name="T21" fmla="*/ 11 h 89"/>
                <a:gd name="T22" fmla="*/ 2 w 95"/>
                <a:gd name="T23"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9">
                  <a:moveTo>
                    <a:pt x="2" y="9"/>
                  </a:moveTo>
                  <a:lnTo>
                    <a:pt x="2" y="11"/>
                  </a:lnTo>
                  <a:lnTo>
                    <a:pt x="88" y="89"/>
                  </a:lnTo>
                  <a:lnTo>
                    <a:pt x="95" y="80"/>
                  </a:lnTo>
                  <a:lnTo>
                    <a:pt x="9" y="1"/>
                  </a:lnTo>
                  <a:lnTo>
                    <a:pt x="9" y="2"/>
                  </a:lnTo>
                  <a:lnTo>
                    <a:pt x="9" y="1"/>
                  </a:lnTo>
                  <a:lnTo>
                    <a:pt x="4" y="0"/>
                  </a:lnTo>
                  <a:lnTo>
                    <a:pt x="1" y="2"/>
                  </a:lnTo>
                  <a:lnTo>
                    <a:pt x="0" y="6"/>
                  </a:lnTo>
                  <a:lnTo>
                    <a:pt x="2" y="11"/>
                  </a:lnTo>
                  <a:lnTo>
                    <a:pt x="2"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 name="Freeform 64"/>
            <p:cNvSpPr>
              <a:spLocks/>
            </p:cNvSpPr>
            <p:nvPr/>
          </p:nvSpPr>
          <p:spPr bwMode="auto">
            <a:xfrm>
              <a:off x="2065" y="1811"/>
              <a:ext cx="10" cy="7"/>
            </a:xfrm>
            <a:custGeom>
              <a:avLst/>
              <a:gdLst>
                <a:gd name="T0" fmla="*/ 9 w 20"/>
                <a:gd name="T1" fmla="*/ 11 h 13"/>
                <a:gd name="T2" fmla="*/ 8 w 20"/>
                <a:gd name="T3" fmla="*/ 11 h 13"/>
                <a:gd name="T4" fmla="*/ 9 w 20"/>
                <a:gd name="T5" fmla="*/ 11 h 13"/>
                <a:gd name="T6" fmla="*/ 11 w 20"/>
                <a:gd name="T7" fmla="*/ 11 h 13"/>
                <a:gd name="T8" fmla="*/ 12 w 20"/>
                <a:gd name="T9" fmla="*/ 11 h 13"/>
                <a:gd name="T10" fmla="*/ 13 w 20"/>
                <a:gd name="T11" fmla="*/ 11 h 13"/>
                <a:gd name="T12" fmla="*/ 20 w 20"/>
                <a:gd name="T13" fmla="*/ 4 h 13"/>
                <a:gd name="T14" fmla="*/ 16 w 20"/>
                <a:gd name="T15" fmla="*/ 0 h 13"/>
                <a:gd name="T16" fmla="*/ 11 w 20"/>
                <a:gd name="T17" fmla="*/ 0 h 13"/>
                <a:gd name="T18" fmla="*/ 5 w 20"/>
                <a:gd name="T19" fmla="*/ 0 h 13"/>
                <a:gd name="T20" fmla="*/ 1 w 20"/>
                <a:gd name="T21" fmla="*/ 4 h 13"/>
                <a:gd name="T22" fmla="*/ 0 w 20"/>
                <a:gd name="T23" fmla="*/ 4 h 13"/>
                <a:gd name="T24" fmla="*/ 1 w 20"/>
                <a:gd name="T25" fmla="*/ 4 h 13"/>
                <a:gd name="T26" fmla="*/ 0 w 20"/>
                <a:gd name="T27" fmla="*/ 8 h 13"/>
                <a:gd name="T28" fmla="*/ 1 w 20"/>
                <a:gd name="T29" fmla="*/ 11 h 13"/>
                <a:gd name="T30" fmla="*/ 5 w 20"/>
                <a:gd name="T31" fmla="*/ 13 h 13"/>
                <a:gd name="T32" fmla="*/ 8 w 20"/>
                <a:gd name="T33" fmla="*/ 11 h 13"/>
                <a:gd name="T34" fmla="*/ 9 w 20"/>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9" y="11"/>
                  </a:moveTo>
                  <a:lnTo>
                    <a:pt x="8" y="11"/>
                  </a:lnTo>
                  <a:lnTo>
                    <a:pt x="9" y="11"/>
                  </a:lnTo>
                  <a:lnTo>
                    <a:pt x="11" y="11"/>
                  </a:lnTo>
                  <a:lnTo>
                    <a:pt x="12" y="11"/>
                  </a:lnTo>
                  <a:lnTo>
                    <a:pt x="13" y="11"/>
                  </a:lnTo>
                  <a:lnTo>
                    <a:pt x="20" y="4"/>
                  </a:lnTo>
                  <a:lnTo>
                    <a:pt x="16" y="0"/>
                  </a:lnTo>
                  <a:lnTo>
                    <a:pt x="11" y="0"/>
                  </a:lnTo>
                  <a:lnTo>
                    <a:pt x="5" y="0"/>
                  </a:lnTo>
                  <a:lnTo>
                    <a:pt x="1" y="4"/>
                  </a:lnTo>
                  <a:lnTo>
                    <a:pt x="0" y="4"/>
                  </a:lnTo>
                  <a:lnTo>
                    <a:pt x="1" y="4"/>
                  </a:lnTo>
                  <a:lnTo>
                    <a:pt x="0" y="8"/>
                  </a:lnTo>
                  <a:lnTo>
                    <a:pt x="1" y="11"/>
                  </a:lnTo>
                  <a:lnTo>
                    <a:pt x="5" y="13"/>
                  </a:lnTo>
                  <a:lnTo>
                    <a:pt x="8" y="11"/>
                  </a:lnTo>
                  <a:lnTo>
                    <a:pt x="9"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6" name="Freeform 65"/>
            <p:cNvSpPr>
              <a:spLocks/>
            </p:cNvSpPr>
            <p:nvPr/>
          </p:nvSpPr>
          <p:spPr bwMode="auto">
            <a:xfrm>
              <a:off x="2012" y="1814"/>
              <a:ext cx="58" cy="62"/>
            </a:xfrm>
            <a:custGeom>
              <a:avLst/>
              <a:gdLst>
                <a:gd name="T0" fmla="*/ 9 w 116"/>
                <a:gd name="T1" fmla="*/ 123 h 125"/>
                <a:gd name="T2" fmla="*/ 11 w 116"/>
                <a:gd name="T3" fmla="*/ 123 h 125"/>
                <a:gd name="T4" fmla="*/ 116 w 116"/>
                <a:gd name="T5" fmla="*/ 7 h 125"/>
                <a:gd name="T6" fmla="*/ 107 w 116"/>
                <a:gd name="T7" fmla="*/ 0 h 125"/>
                <a:gd name="T8" fmla="*/ 1 w 116"/>
                <a:gd name="T9" fmla="*/ 116 h 125"/>
                <a:gd name="T10" fmla="*/ 3 w 116"/>
                <a:gd name="T11" fmla="*/ 116 h 125"/>
                <a:gd name="T12" fmla="*/ 1 w 116"/>
                <a:gd name="T13" fmla="*/ 116 h 125"/>
                <a:gd name="T14" fmla="*/ 0 w 116"/>
                <a:gd name="T15" fmla="*/ 120 h 125"/>
                <a:gd name="T16" fmla="*/ 3 w 116"/>
                <a:gd name="T17" fmla="*/ 124 h 125"/>
                <a:gd name="T18" fmla="*/ 7 w 116"/>
                <a:gd name="T19" fmla="*/ 125 h 125"/>
                <a:gd name="T20" fmla="*/ 11 w 116"/>
                <a:gd name="T21" fmla="*/ 123 h 125"/>
                <a:gd name="T22" fmla="*/ 9 w 116"/>
                <a:gd name="T23"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25">
                  <a:moveTo>
                    <a:pt x="9" y="123"/>
                  </a:moveTo>
                  <a:lnTo>
                    <a:pt x="11" y="123"/>
                  </a:lnTo>
                  <a:lnTo>
                    <a:pt x="116" y="7"/>
                  </a:lnTo>
                  <a:lnTo>
                    <a:pt x="107" y="0"/>
                  </a:lnTo>
                  <a:lnTo>
                    <a:pt x="1" y="116"/>
                  </a:lnTo>
                  <a:lnTo>
                    <a:pt x="3" y="116"/>
                  </a:lnTo>
                  <a:lnTo>
                    <a:pt x="1" y="116"/>
                  </a:lnTo>
                  <a:lnTo>
                    <a:pt x="0" y="120"/>
                  </a:lnTo>
                  <a:lnTo>
                    <a:pt x="3" y="124"/>
                  </a:lnTo>
                  <a:lnTo>
                    <a:pt x="7" y="125"/>
                  </a:lnTo>
                  <a:lnTo>
                    <a:pt x="11" y="123"/>
                  </a:lnTo>
                  <a:lnTo>
                    <a:pt x="9" y="1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7" name="Freeform 66"/>
            <p:cNvSpPr>
              <a:spLocks/>
            </p:cNvSpPr>
            <p:nvPr/>
          </p:nvSpPr>
          <p:spPr bwMode="auto">
            <a:xfrm>
              <a:off x="2010" y="1871"/>
              <a:ext cx="7" cy="10"/>
            </a:xfrm>
            <a:custGeom>
              <a:avLst/>
              <a:gdLst>
                <a:gd name="T0" fmla="*/ 11 w 13"/>
                <a:gd name="T1" fmla="*/ 10 h 19"/>
                <a:gd name="T2" fmla="*/ 11 w 13"/>
                <a:gd name="T3" fmla="*/ 11 h 19"/>
                <a:gd name="T4" fmla="*/ 11 w 13"/>
                <a:gd name="T5" fmla="*/ 10 h 19"/>
                <a:gd name="T6" fmla="*/ 11 w 13"/>
                <a:gd name="T7" fmla="*/ 9 h 19"/>
                <a:gd name="T8" fmla="*/ 11 w 13"/>
                <a:gd name="T9" fmla="*/ 8 h 19"/>
                <a:gd name="T10" fmla="*/ 11 w 13"/>
                <a:gd name="T11" fmla="*/ 7 h 19"/>
                <a:gd name="T12" fmla="*/ 5 w 13"/>
                <a:gd name="T13" fmla="*/ 0 h 19"/>
                <a:gd name="T14" fmla="*/ 0 w 13"/>
                <a:gd name="T15" fmla="*/ 3 h 19"/>
                <a:gd name="T16" fmla="*/ 0 w 13"/>
                <a:gd name="T17" fmla="*/ 9 h 19"/>
                <a:gd name="T18" fmla="*/ 0 w 13"/>
                <a:gd name="T19" fmla="*/ 15 h 19"/>
                <a:gd name="T20" fmla="*/ 5 w 13"/>
                <a:gd name="T21" fmla="*/ 18 h 19"/>
                <a:gd name="T22" fmla="*/ 5 w 13"/>
                <a:gd name="T23" fmla="*/ 19 h 19"/>
                <a:gd name="T24" fmla="*/ 5 w 13"/>
                <a:gd name="T25" fmla="*/ 18 h 19"/>
                <a:gd name="T26" fmla="*/ 8 w 13"/>
                <a:gd name="T27" fmla="*/ 19 h 19"/>
                <a:gd name="T28" fmla="*/ 11 w 13"/>
                <a:gd name="T29" fmla="*/ 18 h 19"/>
                <a:gd name="T30" fmla="*/ 13 w 13"/>
                <a:gd name="T31" fmla="*/ 15 h 19"/>
                <a:gd name="T32" fmla="*/ 11 w 13"/>
                <a:gd name="T33" fmla="*/ 11 h 19"/>
                <a:gd name="T34" fmla="*/ 11 w 13"/>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9">
                  <a:moveTo>
                    <a:pt x="11" y="10"/>
                  </a:moveTo>
                  <a:lnTo>
                    <a:pt x="11" y="11"/>
                  </a:lnTo>
                  <a:lnTo>
                    <a:pt x="11" y="10"/>
                  </a:lnTo>
                  <a:lnTo>
                    <a:pt x="11" y="9"/>
                  </a:lnTo>
                  <a:lnTo>
                    <a:pt x="11" y="8"/>
                  </a:lnTo>
                  <a:lnTo>
                    <a:pt x="11" y="7"/>
                  </a:lnTo>
                  <a:lnTo>
                    <a:pt x="5" y="0"/>
                  </a:lnTo>
                  <a:lnTo>
                    <a:pt x="0" y="3"/>
                  </a:lnTo>
                  <a:lnTo>
                    <a:pt x="0" y="9"/>
                  </a:lnTo>
                  <a:lnTo>
                    <a:pt x="0" y="15"/>
                  </a:lnTo>
                  <a:lnTo>
                    <a:pt x="5" y="18"/>
                  </a:lnTo>
                  <a:lnTo>
                    <a:pt x="5" y="19"/>
                  </a:lnTo>
                  <a:lnTo>
                    <a:pt x="5" y="18"/>
                  </a:lnTo>
                  <a:lnTo>
                    <a:pt x="8" y="19"/>
                  </a:lnTo>
                  <a:lnTo>
                    <a:pt x="11" y="18"/>
                  </a:lnTo>
                  <a:lnTo>
                    <a:pt x="13" y="15"/>
                  </a:lnTo>
                  <a:lnTo>
                    <a:pt x="11" y="11"/>
                  </a:lnTo>
                  <a:lnTo>
                    <a:pt x="11"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8" name="Freeform 67"/>
            <p:cNvSpPr>
              <a:spLocks/>
            </p:cNvSpPr>
            <p:nvPr/>
          </p:nvSpPr>
          <p:spPr bwMode="auto">
            <a:xfrm>
              <a:off x="2013" y="1876"/>
              <a:ext cx="48" cy="45"/>
            </a:xfrm>
            <a:custGeom>
              <a:avLst/>
              <a:gdLst>
                <a:gd name="T0" fmla="*/ 93 w 95"/>
                <a:gd name="T1" fmla="*/ 81 h 90"/>
                <a:gd name="T2" fmla="*/ 93 w 95"/>
                <a:gd name="T3" fmla="*/ 79 h 90"/>
                <a:gd name="T4" fmla="*/ 6 w 95"/>
                <a:gd name="T5" fmla="*/ 0 h 90"/>
                <a:gd name="T6" fmla="*/ 0 w 95"/>
                <a:gd name="T7" fmla="*/ 9 h 90"/>
                <a:gd name="T8" fmla="*/ 86 w 95"/>
                <a:gd name="T9" fmla="*/ 89 h 90"/>
                <a:gd name="T10" fmla="*/ 86 w 95"/>
                <a:gd name="T11" fmla="*/ 87 h 90"/>
                <a:gd name="T12" fmla="*/ 86 w 95"/>
                <a:gd name="T13" fmla="*/ 89 h 90"/>
                <a:gd name="T14" fmla="*/ 90 w 95"/>
                <a:gd name="T15" fmla="*/ 90 h 90"/>
                <a:gd name="T16" fmla="*/ 94 w 95"/>
                <a:gd name="T17" fmla="*/ 87 h 90"/>
                <a:gd name="T18" fmla="*/ 95 w 95"/>
                <a:gd name="T19" fmla="*/ 83 h 90"/>
                <a:gd name="T20" fmla="*/ 93 w 95"/>
                <a:gd name="T21" fmla="*/ 79 h 90"/>
                <a:gd name="T22" fmla="*/ 93 w 95"/>
                <a:gd name="T23"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90">
                  <a:moveTo>
                    <a:pt x="93" y="81"/>
                  </a:moveTo>
                  <a:lnTo>
                    <a:pt x="93" y="79"/>
                  </a:lnTo>
                  <a:lnTo>
                    <a:pt x="6" y="0"/>
                  </a:lnTo>
                  <a:lnTo>
                    <a:pt x="0" y="9"/>
                  </a:lnTo>
                  <a:lnTo>
                    <a:pt x="86" y="89"/>
                  </a:lnTo>
                  <a:lnTo>
                    <a:pt x="86" y="87"/>
                  </a:lnTo>
                  <a:lnTo>
                    <a:pt x="86" y="89"/>
                  </a:lnTo>
                  <a:lnTo>
                    <a:pt x="90" y="90"/>
                  </a:lnTo>
                  <a:lnTo>
                    <a:pt x="94" y="87"/>
                  </a:lnTo>
                  <a:lnTo>
                    <a:pt x="95" y="83"/>
                  </a:lnTo>
                  <a:lnTo>
                    <a:pt x="93" y="79"/>
                  </a:lnTo>
                  <a:lnTo>
                    <a:pt x="93" y="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9" name="Freeform 68"/>
            <p:cNvSpPr>
              <a:spLocks/>
            </p:cNvSpPr>
            <p:nvPr/>
          </p:nvSpPr>
          <p:spPr bwMode="auto">
            <a:xfrm>
              <a:off x="2056" y="1916"/>
              <a:ext cx="10" cy="7"/>
            </a:xfrm>
            <a:custGeom>
              <a:avLst/>
              <a:gdLst>
                <a:gd name="T0" fmla="*/ 10 w 21"/>
                <a:gd name="T1" fmla="*/ 3 h 14"/>
                <a:gd name="T2" fmla="*/ 10 w 21"/>
                <a:gd name="T3" fmla="*/ 3 h 14"/>
                <a:gd name="T4" fmla="*/ 10 w 21"/>
                <a:gd name="T5" fmla="*/ 3 h 14"/>
                <a:gd name="T6" fmla="*/ 9 w 21"/>
                <a:gd name="T7" fmla="*/ 3 h 14"/>
                <a:gd name="T8" fmla="*/ 9 w 21"/>
                <a:gd name="T9" fmla="*/ 3 h 14"/>
                <a:gd name="T10" fmla="*/ 7 w 21"/>
                <a:gd name="T11" fmla="*/ 3 h 14"/>
                <a:gd name="T12" fmla="*/ 0 w 21"/>
                <a:gd name="T13" fmla="*/ 9 h 14"/>
                <a:gd name="T14" fmla="*/ 4 w 21"/>
                <a:gd name="T15" fmla="*/ 14 h 14"/>
                <a:gd name="T16" fmla="*/ 9 w 21"/>
                <a:gd name="T17" fmla="*/ 14 h 14"/>
                <a:gd name="T18" fmla="*/ 15 w 21"/>
                <a:gd name="T19" fmla="*/ 14 h 14"/>
                <a:gd name="T20" fmla="*/ 19 w 21"/>
                <a:gd name="T21" fmla="*/ 9 h 14"/>
                <a:gd name="T22" fmla="*/ 19 w 21"/>
                <a:gd name="T23" fmla="*/ 9 h 14"/>
                <a:gd name="T24" fmla="*/ 19 w 21"/>
                <a:gd name="T25" fmla="*/ 9 h 14"/>
                <a:gd name="T26" fmla="*/ 21 w 21"/>
                <a:gd name="T27" fmla="*/ 5 h 14"/>
                <a:gd name="T28" fmla="*/ 18 w 21"/>
                <a:gd name="T29" fmla="*/ 1 h 14"/>
                <a:gd name="T30" fmla="*/ 15 w 21"/>
                <a:gd name="T31" fmla="*/ 0 h 14"/>
                <a:gd name="T32" fmla="*/ 10 w 21"/>
                <a:gd name="T3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4">
                  <a:moveTo>
                    <a:pt x="10" y="3"/>
                  </a:moveTo>
                  <a:lnTo>
                    <a:pt x="10" y="3"/>
                  </a:lnTo>
                  <a:lnTo>
                    <a:pt x="10" y="3"/>
                  </a:lnTo>
                  <a:lnTo>
                    <a:pt x="9" y="3"/>
                  </a:lnTo>
                  <a:lnTo>
                    <a:pt x="9" y="3"/>
                  </a:lnTo>
                  <a:lnTo>
                    <a:pt x="7" y="3"/>
                  </a:lnTo>
                  <a:lnTo>
                    <a:pt x="0" y="9"/>
                  </a:lnTo>
                  <a:lnTo>
                    <a:pt x="4" y="14"/>
                  </a:lnTo>
                  <a:lnTo>
                    <a:pt x="9" y="14"/>
                  </a:lnTo>
                  <a:lnTo>
                    <a:pt x="15" y="14"/>
                  </a:lnTo>
                  <a:lnTo>
                    <a:pt x="19" y="9"/>
                  </a:lnTo>
                  <a:lnTo>
                    <a:pt x="19" y="9"/>
                  </a:lnTo>
                  <a:lnTo>
                    <a:pt x="19" y="9"/>
                  </a:lnTo>
                  <a:lnTo>
                    <a:pt x="21" y="5"/>
                  </a:lnTo>
                  <a:lnTo>
                    <a:pt x="18" y="1"/>
                  </a:lnTo>
                  <a:lnTo>
                    <a:pt x="15" y="0"/>
                  </a:lnTo>
                  <a:lnTo>
                    <a:pt x="10"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0" name="Freeform 69"/>
            <p:cNvSpPr>
              <a:spLocks/>
            </p:cNvSpPr>
            <p:nvPr/>
          </p:nvSpPr>
          <p:spPr bwMode="auto">
            <a:xfrm>
              <a:off x="2061" y="1857"/>
              <a:ext cx="59" cy="63"/>
            </a:xfrm>
            <a:custGeom>
              <a:avLst/>
              <a:gdLst>
                <a:gd name="T0" fmla="*/ 108 w 118"/>
                <a:gd name="T1" fmla="*/ 2 h 126"/>
                <a:gd name="T2" fmla="*/ 107 w 118"/>
                <a:gd name="T3" fmla="*/ 2 h 126"/>
                <a:gd name="T4" fmla="*/ 0 w 118"/>
                <a:gd name="T5" fmla="*/ 120 h 126"/>
                <a:gd name="T6" fmla="*/ 9 w 118"/>
                <a:gd name="T7" fmla="*/ 126 h 126"/>
                <a:gd name="T8" fmla="*/ 116 w 118"/>
                <a:gd name="T9" fmla="*/ 9 h 126"/>
                <a:gd name="T10" fmla="*/ 115 w 118"/>
                <a:gd name="T11" fmla="*/ 9 h 126"/>
                <a:gd name="T12" fmla="*/ 116 w 118"/>
                <a:gd name="T13" fmla="*/ 9 h 126"/>
                <a:gd name="T14" fmla="*/ 118 w 118"/>
                <a:gd name="T15" fmla="*/ 4 h 126"/>
                <a:gd name="T16" fmla="*/ 115 w 118"/>
                <a:gd name="T17" fmla="*/ 1 h 126"/>
                <a:gd name="T18" fmla="*/ 112 w 118"/>
                <a:gd name="T19" fmla="*/ 0 h 126"/>
                <a:gd name="T20" fmla="*/ 107 w 118"/>
                <a:gd name="T21" fmla="*/ 2 h 126"/>
                <a:gd name="T22" fmla="*/ 108 w 118"/>
                <a:gd name="T23"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26">
                  <a:moveTo>
                    <a:pt x="108" y="2"/>
                  </a:moveTo>
                  <a:lnTo>
                    <a:pt x="107" y="2"/>
                  </a:lnTo>
                  <a:lnTo>
                    <a:pt x="0" y="120"/>
                  </a:lnTo>
                  <a:lnTo>
                    <a:pt x="9" y="126"/>
                  </a:lnTo>
                  <a:lnTo>
                    <a:pt x="116" y="9"/>
                  </a:lnTo>
                  <a:lnTo>
                    <a:pt x="115" y="9"/>
                  </a:lnTo>
                  <a:lnTo>
                    <a:pt x="116" y="9"/>
                  </a:lnTo>
                  <a:lnTo>
                    <a:pt x="118" y="4"/>
                  </a:lnTo>
                  <a:lnTo>
                    <a:pt x="115" y="1"/>
                  </a:lnTo>
                  <a:lnTo>
                    <a:pt x="112" y="0"/>
                  </a:lnTo>
                  <a:lnTo>
                    <a:pt x="107" y="2"/>
                  </a:lnTo>
                  <a:lnTo>
                    <a:pt x="108"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 name="Freeform 70"/>
            <p:cNvSpPr>
              <a:spLocks/>
            </p:cNvSpPr>
            <p:nvPr/>
          </p:nvSpPr>
          <p:spPr bwMode="auto">
            <a:xfrm>
              <a:off x="2086" y="1887"/>
              <a:ext cx="83" cy="83"/>
            </a:xfrm>
            <a:custGeom>
              <a:avLst/>
              <a:gdLst>
                <a:gd name="T0" fmla="*/ 163 w 166"/>
                <a:gd name="T1" fmla="*/ 47 h 167"/>
                <a:gd name="T2" fmla="*/ 166 w 166"/>
                <a:gd name="T3" fmla="*/ 45 h 167"/>
                <a:gd name="T4" fmla="*/ 166 w 166"/>
                <a:gd name="T5" fmla="*/ 41 h 167"/>
                <a:gd name="T6" fmla="*/ 164 w 166"/>
                <a:gd name="T7" fmla="*/ 38 h 167"/>
                <a:gd name="T8" fmla="*/ 163 w 166"/>
                <a:gd name="T9" fmla="*/ 35 h 167"/>
                <a:gd name="T10" fmla="*/ 119 w 166"/>
                <a:gd name="T11" fmla="*/ 2 h 167"/>
                <a:gd name="T12" fmla="*/ 117 w 166"/>
                <a:gd name="T13" fmla="*/ 0 h 167"/>
                <a:gd name="T14" fmla="*/ 114 w 166"/>
                <a:gd name="T15" fmla="*/ 0 h 167"/>
                <a:gd name="T16" fmla="*/ 111 w 166"/>
                <a:gd name="T17" fmla="*/ 0 h 167"/>
                <a:gd name="T18" fmla="*/ 109 w 166"/>
                <a:gd name="T19" fmla="*/ 2 h 167"/>
                <a:gd name="T20" fmla="*/ 2 w 166"/>
                <a:gd name="T21" fmla="*/ 116 h 167"/>
                <a:gd name="T22" fmla="*/ 0 w 166"/>
                <a:gd name="T23" fmla="*/ 119 h 167"/>
                <a:gd name="T24" fmla="*/ 0 w 166"/>
                <a:gd name="T25" fmla="*/ 122 h 167"/>
                <a:gd name="T26" fmla="*/ 0 w 166"/>
                <a:gd name="T27" fmla="*/ 125 h 167"/>
                <a:gd name="T28" fmla="*/ 2 w 166"/>
                <a:gd name="T29" fmla="*/ 128 h 167"/>
                <a:gd name="T30" fmla="*/ 46 w 166"/>
                <a:gd name="T31" fmla="*/ 164 h 167"/>
                <a:gd name="T32" fmla="*/ 48 w 166"/>
                <a:gd name="T33" fmla="*/ 167 h 167"/>
                <a:gd name="T34" fmla="*/ 52 w 166"/>
                <a:gd name="T35" fmla="*/ 167 h 167"/>
                <a:gd name="T36" fmla="*/ 54 w 166"/>
                <a:gd name="T37" fmla="*/ 166 h 167"/>
                <a:gd name="T38" fmla="*/ 56 w 166"/>
                <a:gd name="T39" fmla="*/ 164 h 167"/>
                <a:gd name="T40" fmla="*/ 163 w 166"/>
                <a:gd name="T41"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67">
                  <a:moveTo>
                    <a:pt x="163" y="47"/>
                  </a:moveTo>
                  <a:lnTo>
                    <a:pt x="166" y="45"/>
                  </a:lnTo>
                  <a:lnTo>
                    <a:pt x="166" y="41"/>
                  </a:lnTo>
                  <a:lnTo>
                    <a:pt x="164" y="38"/>
                  </a:lnTo>
                  <a:lnTo>
                    <a:pt x="163" y="35"/>
                  </a:lnTo>
                  <a:lnTo>
                    <a:pt x="119" y="2"/>
                  </a:lnTo>
                  <a:lnTo>
                    <a:pt x="117" y="0"/>
                  </a:lnTo>
                  <a:lnTo>
                    <a:pt x="114" y="0"/>
                  </a:lnTo>
                  <a:lnTo>
                    <a:pt x="111" y="0"/>
                  </a:lnTo>
                  <a:lnTo>
                    <a:pt x="109" y="2"/>
                  </a:lnTo>
                  <a:lnTo>
                    <a:pt x="2" y="116"/>
                  </a:lnTo>
                  <a:lnTo>
                    <a:pt x="0" y="119"/>
                  </a:lnTo>
                  <a:lnTo>
                    <a:pt x="0" y="122"/>
                  </a:lnTo>
                  <a:lnTo>
                    <a:pt x="0" y="125"/>
                  </a:lnTo>
                  <a:lnTo>
                    <a:pt x="2" y="128"/>
                  </a:lnTo>
                  <a:lnTo>
                    <a:pt x="46" y="164"/>
                  </a:lnTo>
                  <a:lnTo>
                    <a:pt x="48" y="167"/>
                  </a:lnTo>
                  <a:lnTo>
                    <a:pt x="52" y="167"/>
                  </a:lnTo>
                  <a:lnTo>
                    <a:pt x="54" y="166"/>
                  </a:lnTo>
                  <a:lnTo>
                    <a:pt x="56" y="164"/>
                  </a:lnTo>
                  <a:lnTo>
                    <a:pt x="163" y="47"/>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 name="Freeform 71"/>
            <p:cNvSpPr>
              <a:spLocks/>
            </p:cNvSpPr>
            <p:nvPr/>
          </p:nvSpPr>
          <p:spPr bwMode="auto">
            <a:xfrm>
              <a:off x="2165" y="1902"/>
              <a:ext cx="7" cy="10"/>
            </a:xfrm>
            <a:custGeom>
              <a:avLst/>
              <a:gdLst>
                <a:gd name="T0" fmla="*/ 3 w 14"/>
                <a:gd name="T1" fmla="*/ 10 h 20"/>
                <a:gd name="T2" fmla="*/ 2 w 14"/>
                <a:gd name="T3" fmla="*/ 9 h 20"/>
                <a:gd name="T4" fmla="*/ 2 w 14"/>
                <a:gd name="T5" fmla="*/ 10 h 20"/>
                <a:gd name="T6" fmla="*/ 3 w 14"/>
                <a:gd name="T7" fmla="*/ 11 h 20"/>
                <a:gd name="T8" fmla="*/ 3 w 14"/>
                <a:gd name="T9" fmla="*/ 12 h 20"/>
                <a:gd name="T10" fmla="*/ 3 w 14"/>
                <a:gd name="T11" fmla="*/ 13 h 20"/>
                <a:gd name="T12" fmla="*/ 10 w 14"/>
                <a:gd name="T13" fmla="*/ 20 h 20"/>
                <a:gd name="T14" fmla="*/ 14 w 14"/>
                <a:gd name="T15" fmla="*/ 17 h 20"/>
                <a:gd name="T16" fmla="*/ 14 w 14"/>
                <a:gd name="T17" fmla="*/ 11 h 20"/>
                <a:gd name="T18" fmla="*/ 13 w 14"/>
                <a:gd name="T19" fmla="*/ 5 h 20"/>
                <a:gd name="T20" fmla="*/ 11 w 14"/>
                <a:gd name="T21" fmla="*/ 2 h 20"/>
                <a:gd name="T22" fmla="*/ 10 w 14"/>
                <a:gd name="T23" fmla="*/ 1 h 20"/>
                <a:gd name="T24" fmla="*/ 11 w 14"/>
                <a:gd name="T25" fmla="*/ 2 h 20"/>
                <a:gd name="T26" fmla="*/ 7 w 14"/>
                <a:gd name="T27" fmla="*/ 0 h 20"/>
                <a:gd name="T28" fmla="*/ 3 w 14"/>
                <a:gd name="T29" fmla="*/ 1 h 20"/>
                <a:gd name="T30" fmla="*/ 0 w 14"/>
                <a:gd name="T31" fmla="*/ 4 h 20"/>
                <a:gd name="T32" fmla="*/ 2 w 14"/>
                <a:gd name="T33" fmla="*/ 9 h 20"/>
                <a:gd name="T34" fmla="*/ 3 w 14"/>
                <a:gd name="T3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0">
                  <a:moveTo>
                    <a:pt x="3" y="10"/>
                  </a:moveTo>
                  <a:lnTo>
                    <a:pt x="2" y="9"/>
                  </a:lnTo>
                  <a:lnTo>
                    <a:pt x="2" y="10"/>
                  </a:lnTo>
                  <a:lnTo>
                    <a:pt x="3" y="11"/>
                  </a:lnTo>
                  <a:lnTo>
                    <a:pt x="3" y="12"/>
                  </a:lnTo>
                  <a:lnTo>
                    <a:pt x="3" y="13"/>
                  </a:lnTo>
                  <a:lnTo>
                    <a:pt x="10" y="20"/>
                  </a:lnTo>
                  <a:lnTo>
                    <a:pt x="14" y="17"/>
                  </a:lnTo>
                  <a:lnTo>
                    <a:pt x="14" y="11"/>
                  </a:lnTo>
                  <a:lnTo>
                    <a:pt x="13" y="5"/>
                  </a:lnTo>
                  <a:lnTo>
                    <a:pt x="11" y="2"/>
                  </a:lnTo>
                  <a:lnTo>
                    <a:pt x="10" y="1"/>
                  </a:lnTo>
                  <a:lnTo>
                    <a:pt x="11" y="2"/>
                  </a:lnTo>
                  <a:lnTo>
                    <a:pt x="7" y="0"/>
                  </a:lnTo>
                  <a:lnTo>
                    <a:pt x="3" y="1"/>
                  </a:lnTo>
                  <a:lnTo>
                    <a:pt x="0" y="4"/>
                  </a:lnTo>
                  <a:lnTo>
                    <a:pt x="2" y="9"/>
                  </a:lnTo>
                  <a:lnTo>
                    <a:pt x="3"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3" name="Freeform 72"/>
            <p:cNvSpPr>
              <a:spLocks/>
            </p:cNvSpPr>
            <p:nvPr/>
          </p:nvSpPr>
          <p:spPr bwMode="auto">
            <a:xfrm>
              <a:off x="2143" y="1885"/>
              <a:ext cx="26" cy="22"/>
            </a:xfrm>
            <a:custGeom>
              <a:avLst/>
              <a:gdLst>
                <a:gd name="T0" fmla="*/ 2 w 53"/>
                <a:gd name="T1" fmla="*/ 9 h 44"/>
                <a:gd name="T2" fmla="*/ 2 w 53"/>
                <a:gd name="T3" fmla="*/ 11 h 44"/>
                <a:gd name="T4" fmla="*/ 46 w 53"/>
                <a:gd name="T5" fmla="*/ 44 h 44"/>
                <a:gd name="T6" fmla="*/ 53 w 53"/>
                <a:gd name="T7" fmla="*/ 35 h 44"/>
                <a:gd name="T8" fmla="*/ 9 w 53"/>
                <a:gd name="T9" fmla="*/ 1 h 44"/>
                <a:gd name="T10" fmla="*/ 9 w 53"/>
                <a:gd name="T11" fmla="*/ 3 h 44"/>
                <a:gd name="T12" fmla="*/ 9 w 53"/>
                <a:gd name="T13" fmla="*/ 1 h 44"/>
                <a:gd name="T14" fmla="*/ 4 w 53"/>
                <a:gd name="T15" fmla="*/ 0 h 44"/>
                <a:gd name="T16" fmla="*/ 1 w 53"/>
                <a:gd name="T17" fmla="*/ 3 h 44"/>
                <a:gd name="T18" fmla="*/ 0 w 53"/>
                <a:gd name="T19" fmla="*/ 6 h 44"/>
                <a:gd name="T20" fmla="*/ 2 w 53"/>
                <a:gd name="T21" fmla="*/ 11 h 44"/>
                <a:gd name="T22" fmla="*/ 2 w 53"/>
                <a:gd name="T2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4">
                  <a:moveTo>
                    <a:pt x="2" y="9"/>
                  </a:moveTo>
                  <a:lnTo>
                    <a:pt x="2" y="11"/>
                  </a:lnTo>
                  <a:lnTo>
                    <a:pt x="46" y="44"/>
                  </a:lnTo>
                  <a:lnTo>
                    <a:pt x="53" y="35"/>
                  </a:lnTo>
                  <a:lnTo>
                    <a:pt x="9" y="1"/>
                  </a:lnTo>
                  <a:lnTo>
                    <a:pt x="9" y="3"/>
                  </a:lnTo>
                  <a:lnTo>
                    <a:pt x="9" y="1"/>
                  </a:lnTo>
                  <a:lnTo>
                    <a:pt x="4" y="0"/>
                  </a:lnTo>
                  <a:lnTo>
                    <a:pt x="1" y="3"/>
                  </a:lnTo>
                  <a:lnTo>
                    <a:pt x="0" y="6"/>
                  </a:lnTo>
                  <a:lnTo>
                    <a:pt x="2" y="11"/>
                  </a:lnTo>
                  <a:lnTo>
                    <a:pt x="2"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4" name="Freeform 73"/>
            <p:cNvSpPr>
              <a:spLocks/>
            </p:cNvSpPr>
            <p:nvPr/>
          </p:nvSpPr>
          <p:spPr bwMode="auto">
            <a:xfrm>
              <a:off x="2138" y="1884"/>
              <a:ext cx="9" cy="7"/>
            </a:xfrm>
            <a:custGeom>
              <a:avLst/>
              <a:gdLst>
                <a:gd name="T0" fmla="*/ 10 w 20"/>
                <a:gd name="T1" fmla="*/ 11 h 14"/>
                <a:gd name="T2" fmla="*/ 11 w 20"/>
                <a:gd name="T3" fmla="*/ 11 h 14"/>
                <a:gd name="T4" fmla="*/ 11 w 20"/>
                <a:gd name="T5" fmla="*/ 10 h 14"/>
                <a:gd name="T6" fmla="*/ 11 w 20"/>
                <a:gd name="T7" fmla="*/ 11 h 14"/>
                <a:gd name="T8" fmla="*/ 12 w 20"/>
                <a:gd name="T9" fmla="*/ 11 h 14"/>
                <a:gd name="T10" fmla="*/ 13 w 20"/>
                <a:gd name="T11" fmla="*/ 11 h 14"/>
                <a:gd name="T12" fmla="*/ 20 w 20"/>
                <a:gd name="T13" fmla="*/ 5 h 14"/>
                <a:gd name="T14" fmla="*/ 16 w 20"/>
                <a:gd name="T15" fmla="*/ 0 h 14"/>
                <a:gd name="T16" fmla="*/ 11 w 20"/>
                <a:gd name="T17" fmla="*/ 0 h 14"/>
                <a:gd name="T18" fmla="*/ 6 w 20"/>
                <a:gd name="T19" fmla="*/ 1 h 14"/>
                <a:gd name="T20" fmla="*/ 1 w 20"/>
                <a:gd name="T21" fmla="*/ 5 h 14"/>
                <a:gd name="T22" fmla="*/ 3 w 20"/>
                <a:gd name="T23" fmla="*/ 5 h 14"/>
                <a:gd name="T24" fmla="*/ 1 w 20"/>
                <a:gd name="T25" fmla="*/ 5 h 14"/>
                <a:gd name="T26" fmla="*/ 0 w 20"/>
                <a:gd name="T27" fmla="*/ 9 h 14"/>
                <a:gd name="T28" fmla="*/ 3 w 20"/>
                <a:gd name="T29" fmla="*/ 13 h 14"/>
                <a:gd name="T30" fmla="*/ 7 w 20"/>
                <a:gd name="T31" fmla="*/ 14 h 14"/>
                <a:gd name="T32" fmla="*/ 11 w 20"/>
                <a:gd name="T33" fmla="*/ 11 h 14"/>
                <a:gd name="T34" fmla="*/ 10 w 20"/>
                <a:gd name="T3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10" y="11"/>
                  </a:moveTo>
                  <a:lnTo>
                    <a:pt x="11" y="11"/>
                  </a:lnTo>
                  <a:lnTo>
                    <a:pt x="11" y="10"/>
                  </a:lnTo>
                  <a:lnTo>
                    <a:pt x="11" y="11"/>
                  </a:lnTo>
                  <a:lnTo>
                    <a:pt x="12" y="11"/>
                  </a:lnTo>
                  <a:lnTo>
                    <a:pt x="13" y="11"/>
                  </a:lnTo>
                  <a:lnTo>
                    <a:pt x="20" y="5"/>
                  </a:lnTo>
                  <a:lnTo>
                    <a:pt x="16" y="0"/>
                  </a:lnTo>
                  <a:lnTo>
                    <a:pt x="11" y="0"/>
                  </a:lnTo>
                  <a:lnTo>
                    <a:pt x="6" y="1"/>
                  </a:lnTo>
                  <a:lnTo>
                    <a:pt x="1" y="5"/>
                  </a:lnTo>
                  <a:lnTo>
                    <a:pt x="3" y="5"/>
                  </a:lnTo>
                  <a:lnTo>
                    <a:pt x="1" y="5"/>
                  </a:lnTo>
                  <a:lnTo>
                    <a:pt x="0" y="9"/>
                  </a:lnTo>
                  <a:lnTo>
                    <a:pt x="3" y="13"/>
                  </a:lnTo>
                  <a:lnTo>
                    <a:pt x="7" y="14"/>
                  </a:lnTo>
                  <a:lnTo>
                    <a:pt x="11" y="11"/>
                  </a:lnTo>
                  <a:lnTo>
                    <a:pt x="10"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5" name="Freeform 74"/>
            <p:cNvSpPr>
              <a:spLocks/>
            </p:cNvSpPr>
            <p:nvPr/>
          </p:nvSpPr>
          <p:spPr bwMode="auto">
            <a:xfrm>
              <a:off x="2085" y="1886"/>
              <a:ext cx="57" cy="61"/>
            </a:xfrm>
            <a:custGeom>
              <a:avLst/>
              <a:gdLst>
                <a:gd name="T0" fmla="*/ 8 w 116"/>
                <a:gd name="T1" fmla="*/ 120 h 122"/>
                <a:gd name="T2" fmla="*/ 8 w 116"/>
                <a:gd name="T3" fmla="*/ 120 h 122"/>
                <a:gd name="T4" fmla="*/ 116 w 116"/>
                <a:gd name="T5" fmla="*/ 6 h 122"/>
                <a:gd name="T6" fmla="*/ 109 w 116"/>
                <a:gd name="T7" fmla="*/ 0 h 122"/>
                <a:gd name="T8" fmla="*/ 2 w 116"/>
                <a:gd name="T9" fmla="*/ 114 h 122"/>
                <a:gd name="T10" fmla="*/ 2 w 116"/>
                <a:gd name="T11" fmla="*/ 114 h 122"/>
                <a:gd name="T12" fmla="*/ 2 w 116"/>
                <a:gd name="T13" fmla="*/ 114 h 122"/>
                <a:gd name="T14" fmla="*/ 0 w 116"/>
                <a:gd name="T15" fmla="*/ 117 h 122"/>
                <a:gd name="T16" fmla="*/ 2 w 116"/>
                <a:gd name="T17" fmla="*/ 120 h 122"/>
                <a:gd name="T18" fmla="*/ 5 w 116"/>
                <a:gd name="T19" fmla="*/ 122 h 122"/>
                <a:gd name="T20" fmla="*/ 8 w 116"/>
                <a:gd name="T2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22">
                  <a:moveTo>
                    <a:pt x="8" y="120"/>
                  </a:moveTo>
                  <a:lnTo>
                    <a:pt x="8" y="120"/>
                  </a:lnTo>
                  <a:lnTo>
                    <a:pt x="116" y="6"/>
                  </a:lnTo>
                  <a:lnTo>
                    <a:pt x="109" y="0"/>
                  </a:lnTo>
                  <a:lnTo>
                    <a:pt x="2" y="114"/>
                  </a:lnTo>
                  <a:lnTo>
                    <a:pt x="2" y="114"/>
                  </a:lnTo>
                  <a:lnTo>
                    <a:pt x="2" y="114"/>
                  </a:lnTo>
                  <a:lnTo>
                    <a:pt x="0" y="117"/>
                  </a:lnTo>
                  <a:lnTo>
                    <a:pt x="2" y="120"/>
                  </a:lnTo>
                  <a:lnTo>
                    <a:pt x="5" y="122"/>
                  </a:lnTo>
                  <a:lnTo>
                    <a:pt x="8"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6" name="Freeform 75"/>
            <p:cNvSpPr>
              <a:spLocks/>
            </p:cNvSpPr>
            <p:nvPr/>
          </p:nvSpPr>
          <p:spPr bwMode="auto">
            <a:xfrm>
              <a:off x="2083" y="1943"/>
              <a:ext cx="7" cy="11"/>
            </a:xfrm>
            <a:custGeom>
              <a:avLst/>
              <a:gdLst>
                <a:gd name="T0" fmla="*/ 11 w 14"/>
                <a:gd name="T1" fmla="*/ 10 h 20"/>
                <a:gd name="T2" fmla="*/ 11 w 14"/>
                <a:gd name="T3" fmla="*/ 10 h 20"/>
                <a:gd name="T4" fmla="*/ 11 w 14"/>
                <a:gd name="T5" fmla="*/ 10 h 20"/>
                <a:gd name="T6" fmla="*/ 11 w 14"/>
                <a:gd name="T7" fmla="*/ 9 h 20"/>
                <a:gd name="T8" fmla="*/ 11 w 14"/>
                <a:gd name="T9" fmla="*/ 9 h 20"/>
                <a:gd name="T10" fmla="*/ 11 w 14"/>
                <a:gd name="T11" fmla="*/ 6 h 20"/>
                <a:gd name="T12" fmla="*/ 5 w 14"/>
                <a:gd name="T13" fmla="*/ 0 h 20"/>
                <a:gd name="T14" fmla="*/ 0 w 14"/>
                <a:gd name="T15" fmla="*/ 4 h 20"/>
                <a:gd name="T16" fmla="*/ 0 w 14"/>
                <a:gd name="T17" fmla="*/ 9 h 20"/>
                <a:gd name="T18" fmla="*/ 0 w 14"/>
                <a:gd name="T19" fmla="*/ 15 h 20"/>
                <a:gd name="T20" fmla="*/ 5 w 14"/>
                <a:gd name="T21" fmla="*/ 19 h 20"/>
                <a:gd name="T22" fmla="*/ 5 w 14"/>
                <a:gd name="T23" fmla="*/ 19 h 20"/>
                <a:gd name="T24" fmla="*/ 5 w 14"/>
                <a:gd name="T25" fmla="*/ 19 h 20"/>
                <a:gd name="T26" fmla="*/ 9 w 14"/>
                <a:gd name="T27" fmla="*/ 20 h 20"/>
                <a:gd name="T28" fmla="*/ 13 w 14"/>
                <a:gd name="T29" fmla="*/ 18 h 20"/>
                <a:gd name="T30" fmla="*/ 14 w 14"/>
                <a:gd name="T31" fmla="*/ 13 h 20"/>
                <a:gd name="T32" fmla="*/ 11 w 14"/>
                <a:gd name="T3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0">
                  <a:moveTo>
                    <a:pt x="11" y="10"/>
                  </a:moveTo>
                  <a:lnTo>
                    <a:pt x="11" y="10"/>
                  </a:lnTo>
                  <a:lnTo>
                    <a:pt x="11" y="10"/>
                  </a:lnTo>
                  <a:lnTo>
                    <a:pt x="11" y="9"/>
                  </a:lnTo>
                  <a:lnTo>
                    <a:pt x="11" y="9"/>
                  </a:lnTo>
                  <a:lnTo>
                    <a:pt x="11" y="6"/>
                  </a:lnTo>
                  <a:lnTo>
                    <a:pt x="5" y="0"/>
                  </a:lnTo>
                  <a:lnTo>
                    <a:pt x="0" y="4"/>
                  </a:lnTo>
                  <a:lnTo>
                    <a:pt x="0" y="9"/>
                  </a:lnTo>
                  <a:lnTo>
                    <a:pt x="0" y="15"/>
                  </a:lnTo>
                  <a:lnTo>
                    <a:pt x="5" y="19"/>
                  </a:lnTo>
                  <a:lnTo>
                    <a:pt x="5" y="19"/>
                  </a:lnTo>
                  <a:lnTo>
                    <a:pt x="5" y="19"/>
                  </a:lnTo>
                  <a:lnTo>
                    <a:pt x="9" y="20"/>
                  </a:lnTo>
                  <a:lnTo>
                    <a:pt x="13" y="18"/>
                  </a:lnTo>
                  <a:lnTo>
                    <a:pt x="14" y="13"/>
                  </a:lnTo>
                  <a:lnTo>
                    <a:pt x="11"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7" name="Freeform 76"/>
            <p:cNvSpPr>
              <a:spLocks/>
            </p:cNvSpPr>
            <p:nvPr/>
          </p:nvSpPr>
          <p:spPr bwMode="auto">
            <a:xfrm>
              <a:off x="2085" y="1948"/>
              <a:ext cx="27" cy="24"/>
            </a:xfrm>
            <a:custGeom>
              <a:avLst/>
              <a:gdLst>
                <a:gd name="T0" fmla="*/ 50 w 53"/>
                <a:gd name="T1" fmla="*/ 38 h 47"/>
                <a:gd name="T2" fmla="*/ 50 w 53"/>
                <a:gd name="T3" fmla="*/ 37 h 47"/>
                <a:gd name="T4" fmla="*/ 6 w 53"/>
                <a:gd name="T5" fmla="*/ 0 h 47"/>
                <a:gd name="T6" fmla="*/ 0 w 53"/>
                <a:gd name="T7" fmla="*/ 9 h 47"/>
                <a:gd name="T8" fmla="*/ 43 w 53"/>
                <a:gd name="T9" fmla="*/ 46 h 47"/>
                <a:gd name="T10" fmla="*/ 43 w 53"/>
                <a:gd name="T11" fmla="*/ 45 h 47"/>
                <a:gd name="T12" fmla="*/ 43 w 53"/>
                <a:gd name="T13" fmla="*/ 46 h 47"/>
                <a:gd name="T14" fmla="*/ 48 w 53"/>
                <a:gd name="T15" fmla="*/ 47 h 47"/>
                <a:gd name="T16" fmla="*/ 51 w 53"/>
                <a:gd name="T17" fmla="*/ 45 h 47"/>
                <a:gd name="T18" fmla="*/ 53 w 53"/>
                <a:gd name="T19" fmla="*/ 40 h 47"/>
                <a:gd name="T20" fmla="*/ 50 w 53"/>
                <a:gd name="T21" fmla="*/ 37 h 47"/>
                <a:gd name="T22" fmla="*/ 50 w 53"/>
                <a:gd name="T23"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7">
                  <a:moveTo>
                    <a:pt x="50" y="38"/>
                  </a:moveTo>
                  <a:lnTo>
                    <a:pt x="50" y="37"/>
                  </a:lnTo>
                  <a:lnTo>
                    <a:pt x="6" y="0"/>
                  </a:lnTo>
                  <a:lnTo>
                    <a:pt x="0" y="9"/>
                  </a:lnTo>
                  <a:lnTo>
                    <a:pt x="43" y="46"/>
                  </a:lnTo>
                  <a:lnTo>
                    <a:pt x="43" y="45"/>
                  </a:lnTo>
                  <a:lnTo>
                    <a:pt x="43" y="46"/>
                  </a:lnTo>
                  <a:lnTo>
                    <a:pt x="48" y="47"/>
                  </a:lnTo>
                  <a:lnTo>
                    <a:pt x="51" y="45"/>
                  </a:lnTo>
                  <a:lnTo>
                    <a:pt x="53" y="40"/>
                  </a:lnTo>
                  <a:lnTo>
                    <a:pt x="50" y="37"/>
                  </a:lnTo>
                  <a:lnTo>
                    <a:pt x="50"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8" name="Freeform 77"/>
            <p:cNvSpPr>
              <a:spLocks/>
            </p:cNvSpPr>
            <p:nvPr/>
          </p:nvSpPr>
          <p:spPr bwMode="auto">
            <a:xfrm>
              <a:off x="2107" y="1967"/>
              <a:ext cx="9" cy="6"/>
            </a:xfrm>
            <a:custGeom>
              <a:avLst/>
              <a:gdLst>
                <a:gd name="T0" fmla="*/ 10 w 19"/>
                <a:gd name="T1" fmla="*/ 1 h 12"/>
                <a:gd name="T2" fmla="*/ 11 w 19"/>
                <a:gd name="T3" fmla="*/ 1 h 12"/>
                <a:gd name="T4" fmla="*/ 10 w 19"/>
                <a:gd name="T5" fmla="*/ 1 h 12"/>
                <a:gd name="T6" fmla="*/ 8 w 19"/>
                <a:gd name="T7" fmla="*/ 1 h 12"/>
                <a:gd name="T8" fmla="*/ 8 w 19"/>
                <a:gd name="T9" fmla="*/ 1 h 12"/>
                <a:gd name="T10" fmla="*/ 7 w 19"/>
                <a:gd name="T11" fmla="*/ 1 h 12"/>
                <a:gd name="T12" fmla="*/ 0 w 19"/>
                <a:gd name="T13" fmla="*/ 8 h 12"/>
                <a:gd name="T14" fmla="*/ 4 w 19"/>
                <a:gd name="T15" fmla="*/ 12 h 12"/>
                <a:gd name="T16" fmla="*/ 11 w 19"/>
                <a:gd name="T17" fmla="*/ 12 h 12"/>
                <a:gd name="T18" fmla="*/ 14 w 19"/>
                <a:gd name="T19" fmla="*/ 10 h 12"/>
                <a:gd name="T20" fmla="*/ 18 w 19"/>
                <a:gd name="T21" fmla="*/ 8 h 12"/>
                <a:gd name="T22" fmla="*/ 19 w 19"/>
                <a:gd name="T23" fmla="*/ 8 h 12"/>
                <a:gd name="T24" fmla="*/ 18 w 19"/>
                <a:gd name="T25" fmla="*/ 8 h 12"/>
                <a:gd name="T26" fmla="*/ 19 w 19"/>
                <a:gd name="T27" fmla="*/ 4 h 12"/>
                <a:gd name="T28" fmla="*/ 18 w 19"/>
                <a:gd name="T29" fmla="*/ 1 h 12"/>
                <a:gd name="T30" fmla="*/ 14 w 19"/>
                <a:gd name="T31" fmla="*/ 0 h 12"/>
                <a:gd name="T32" fmla="*/ 11 w 19"/>
                <a:gd name="T33" fmla="*/ 1 h 12"/>
                <a:gd name="T34" fmla="*/ 10 w 19"/>
                <a:gd name="T3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2">
                  <a:moveTo>
                    <a:pt x="10" y="1"/>
                  </a:moveTo>
                  <a:lnTo>
                    <a:pt x="11" y="1"/>
                  </a:lnTo>
                  <a:lnTo>
                    <a:pt x="10" y="1"/>
                  </a:lnTo>
                  <a:lnTo>
                    <a:pt x="8" y="1"/>
                  </a:lnTo>
                  <a:lnTo>
                    <a:pt x="8" y="1"/>
                  </a:lnTo>
                  <a:lnTo>
                    <a:pt x="7" y="1"/>
                  </a:lnTo>
                  <a:lnTo>
                    <a:pt x="0" y="8"/>
                  </a:lnTo>
                  <a:lnTo>
                    <a:pt x="4" y="12"/>
                  </a:lnTo>
                  <a:lnTo>
                    <a:pt x="11" y="12"/>
                  </a:lnTo>
                  <a:lnTo>
                    <a:pt x="14" y="10"/>
                  </a:lnTo>
                  <a:lnTo>
                    <a:pt x="18" y="8"/>
                  </a:lnTo>
                  <a:lnTo>
                    <a:pt x="19" y="8"/>
                  </a:lnTo>
                  <a:lnTo>
                    <a:pt x="18" y="8"/>
                  </a:lnTo>
                  <a:lnTo>
                    <a:pt x="19" y="4"/>
                  </a:lnTo>
                  <a:lnTo>
                    <a:pt x="18" y="1"/>
                  </a:lnTo>
                  <a:lnTo>
                    <a:pt x="14" y="0"/>
                  </a:lnTo>
                  <a:lnTo>
                    <a:pt x="11" y="1"/>
                  </a:lnTo>
                  <a:lnTo>
                    <a:pt x="10"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9" name="Freeform 78"/>
            <p:cNvSpPr>
              <a:spLocks/>
            </p:cNvSpPr>
            <p:nvPr/>
          </p:nvSpPr>
          <p:spPr bwMode="auto">
            <a:xfrm>
              <a:off x="2112" y="1908"/>
              <a:ext cx="58" cy="63"/>
            </a:xfrm>
            <a:custGeom>
              <a:avLst/>
              <a:gdLst>
                <a:gd name="T0" fmla="*/ 108 w 117"/>
                <a:gd name="T1" fmla="*/ 2 h 127"/>
                <a:gd name="T2" fmla="*/ 107 w 117"/>
                <a:gd name="T3" fmla="*/ 2 h 127"/>
                <a:gd name="T4" fmla="*/ 0 w 117"/>
                <a:gd name="T5" fmla="*/ 120 h 127"/>
                <a:gd name="T6" fmla="*/ 9 w 117"/>
                <a:gd name="T7" fmla="*/ 127 h 127"/>
                <a:gd name="T8" fmla="*/ 116 w 117"/>
                <a:gd name="T9" fmla="*/ 9 h 127"/>
                <a:gd name="T10" fmla="*/ 115 w 117"/>
                <a:gd name="T11" fmla="*/ 9 h 127"/>
                <a:gd name="T12" fmla="*/ 116 w 117"/>
                <a:gd name="T13" fmla="*/ 9 h 127"/>
                <a:gd name="T14" fmla="*/ 117 w 117"/>
                <a:gd name="T15" fmla="*/ 5 h 127"/>
                <a:gd name="T16" fmla="*/ 115 w 117"/>
                <a:gd name="T17" fmla="*/ 1 h 127"/>
                <a:gd name="T18" fmla="*/ 111 w 117"/>
                <a:gd name="T19" fmla="*/ 0 h 127"/>
                <a:gd name="T20" fmla="*/ 107 w 117"/>
                <a:gd name="T21" fmla="*/ 2 h 127"/>
                <a:gd name="T22" fmla="*/ 108 w 117"/>
                <a:gd name="T23"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27">
                  <a:moveTo>
                    <a:pt x="108" y="2"/>
                  </a:moveTo>
                  <a:lnTo>
                    <a:pt x="107" y="2"/>
                  </a:lnTo>
                  <a:lnTo>
                    <a:pt x="0" y="120"/>
                  </a:lnTo>
                  <a:lnTo>
                    <a:pt x="9" y="127"/>
                  </a:lnTo>
                  <a:lnTo>
                    <a:pt x="116" y="9"/>
                  </a:lnTo>
                  <a:lnTo>
                    <a:pt x="115" y="9"/>
                  </a:lnTo>
                  <a:lnTo>
                    <a:pt x="116" y="9"/>
                  </a:lnTo>
                  <a:lnTo>
                    <a:pt x="117" y="5"/>
                  </a:lnTo>
                  <a:lnTo>
                    <a:pt x="115" y="1"/>
                  </a:lnTo>
                  <a:lnTo>
                    <a:pt x="111" y="0"/>
                  </a:lnTo>
                  <a:lnTo>
                    <a:pt x="107" y="2"/>
                  </a:lnTo>
                  <a:lnTo>
                    <a:pt x="108"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0" name="Freeform 79"/>
            <p:cNvSpPr>
              <a:spLocks/>
            </p:cNvSpPr>
            <p:nvPr/>
          </p:nvSpPr>
          <p:spPr bwMode="auto">
            <a:xfrm>
              <a:off x="1828" y="1902"/>
              <a:ext cx="86" cy="92"/>
            </a:xfrm>
            <a:custGeom>
              <a:avLst/>
              <a:gdLst>
                <a:gd name="T0" fmla="*/ 169 w 171"/>
                <a:gd name="T1" fmla="*/ 68 h 183"/>
                <a:gd name="T2" fmla="*/ 171 w 171"/>
                <a:gd name="T3" fmla="*/ 65 h 183"/>
                <a:gd name="T4" fmla="*/ 171 w 171"/>
                <a:gd name="T5" fmla="*/ 62 h 183"/>
                <a:gd name="T6" fmla="*/ 171 w 171"/>
                <a:gd name="T7" fmla="*/ 59 h 183"/>
                <a:gd name="T8" fmla="*/ 169 w 171"/>
                <a:gd name="T9" fmla="*/ 56 h 183"/>
                <a:gd name="T10" fmla="*/ 117 w 171"/>
                <a:gd name="T11" fmla="*/ 1 h 183"/>
                <a:gd name="T12" fmla="*/ 115 w 171"/>
                <a:gd name="T13" fmla="*/ 0 h 183"/>
                <a:gd name="T14" fmla="*/ 112 w 171"/>
                <a:gd name="T15" fmla="*/ 0 h 183"/>
                <a:gd name="T16" fmla="*/ 108 w 171"/>
                <a:gd name="T17" fmla="*/ 0 h 183"/>
                <a:gd name="T18" fmla="*/ 106 w 171"/>
                <a:gd name="T19" fmla="*/ 2 h 183"/>
                <a:gd name="T20" fmla="*/ 2 w 171"/>
                <a:gd name="T21" fmla="*/ 118 h 183"/>
                <a:gd name="T22" fmla="*/ 0 w 171"/>
                <a:gd name="T23" fmla="*/ 121 h 183"/>
                <a:gd name="T24" fmla="*/ 0 w 171"/>
                <a:gd name="T25" fmla="*/ 124 h 183"/>
                <a:gd name="T26" fmla="*/ 0 w 171"/>
                <a:gd name="T27" fmla="*/ 128 h 183"/>
                <a:gd name="T28" fmla="*/ 2 w 171"/>
                <a:gd name="T29" fmla="*/ 130 h 183"/>
                <a:gd name="T30" fmla="*/ 59 w 171"/>
                <a:gd name="T31" fmla="*/ 182 h 183"/>
                <a:gd name="T32" fmla="*/ 61 w 171"/>
                <a:gd name="T33" fmla="*/ 183 h 183"/>
                <a:gd name="T34" fmla="*/ 64 w 171"/>
                <a:gd name="T35" fmla="*/ 183 h 183"/>
                <a:gd name="T36" fmla="*/ 68 w 171"/>
                <a:gd name="T37" fmla="*/ 183 h 183"/>
                <a:gd name="T38" fmla="*/ 70 w 171"/>
                <a:gd name="T39" fmla="*/ 181 h 183"/>
                <a:gd name="T40" fmla="*/ 169 w 171"/>
                <a:gd name="T41" fmla="*/ 6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83">
                  <a:moveTo>
                    <a:pt x="169" y="68"/>
                  </a:moveTo>
                  <a:lnTo>
                    <a:pt x="171" y="65"/>
                  </a:lnTo>
                  <a:lnTo>
                    <a:pt x="171" y="62"/>
                  </a:lnTo>
                  <a:lnTo>
                    <a:pt x="171" y="59"/>
                  </a:lnTo>
                  <a:lnTo>
                    <a:pt x="169" y="56"/>
                  </a:lnTo>
                  <a:lnTo>
                    <a:pt x="117" y="1"/>
                  </a:lnTo>
                  <a:lnTo>
                    <a:pt x="115" y="0"/>
                  </a:lnTo>
                  <a:lnTo>
                    <a:pt x="112" y="0"/>
                  </a:lnTo>
                  <a:lnTo>
                    <a:pt x="108" y="0"/>
                  </a:lnTo>
                  <a:lnTo>
                    <a:pt x="106" y="2"/>
                  </a:lnTo>
                  <a:lnTo>
                    <a:pt x="2" y="118"/>
                  </a:lnTo>
                  <a:lnTo>
                    <a:pt x="0" y="121"/>
                  </a:lnTo>
                  <a:lnTo>
                    <a:pt x="0" y="124"/>
                  </a:lnTo>
                  <a:lnTo>
                    <a:pt x="0" y="128"/>
                  </a:lnTo>
                  <a:lnTo>
                    <a:pt x="2" y="130"/>
                  </a:lnTo>
                  <a:lnTo>
                    <a:pt x="59" y="182"/>
                  </a:lnTo>
                  <a:lnTo>
                    <a:pt x="61" y="183"/>
                  </a:lnTo>
                  <a:lnTo>
                    <a:pt x="64" y="183"/>
                  </a:lnTo>
                  <a:lnTo>
                    <a:pt x="68" y="183"/>
                  </a:lnTo>
                  <a:lnTo>
                    <a:pt x="70" y="181"/>
                  </a:lnTo>
                  <a:lnTo>
                    <a:pt x="169" y="68"/>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1" name="Freeform 80"/>
            <p:cNvSpPr>
              <a:spLocks/>
            </p:cNvSpPr>
            <p:nvPr/>
          </p:nvSpPr>
          <p:spPr bwMode="auto">
            <a:xfrm>
              <a:off x="1910" y="1928"/>
              <a:ext cx="7" cy="10"/>
            </a:xfrm>
            <a:custGeom>
              <a:avLst/>
              <a:gdLst>
                <a:gd name="T0" fmla="*/ 1 w 12"/>
                <a:gd name="T1" fmla="*/ 8 h 19"/>
                <a:gd name="T2" fmla="*/ 1 w 12"/>
                <a:gd name="T3" fmla="*/ 8 h 19"/>
                <a:gd name="T4" fmla="*/ 1 w 12"/>
                <a:gd name="T5" fmla="*/ 9 h 19"/>
                <a:gd name="T6" fmla="*/ 1 w 12"/>
                <a:gd name="T7" fmla="*/ 10 h 19"/>
                <a:gd name="T8" fmla="*/ 1 w 12"/>
                <a:gd name="T9" fmla="*/ 11 h 19"/>
                <a:gd name="T10" fmla="*/ 1 w 12"/>
                <a:gd name="T11" fmla="*/ 12 h 19"/>
                <a:gd name="T12" fmla="*/ 8 w 12"/>
                <a:gd name="T13" fmla="*/ 19 h 19"/>
                <a:gd name="T14" fmla="*/ 12 w 12"/>
                <a:gd name="T15" fmla="*/ 16 h 19"/>
                <a:gd name="T16" fmla="*/ 12 w 12"/>
                <a:gd name="T17" fmla="*/ 10 h 19"/>
                <a:gd name="T18" fmla="*/ 12 w 12"/>
                <a:gd name="T19" fmla="*/ 4 h 19"/>
                <a:gd name="T20" fmla="*/ 8 w 12"/>
                <a:gd name="T21" fmla="*/ 1 h 19"/>
                <a:gd name="T22" fmla="*/ 8 w 12"/>
                <a:gd name="T23" fmla="*/ 1 h 19"/>
                <a:gd name="T24" fmla="*/ 8 w 12"/>
                <a:gd name="T25" fmla="*/ 1 h 19"/>
                <a:gd name="T26" fmla="*/ 4 w 12"/>
                <a:gd name="T27" fmla="*/ 0 h 19"/>
                <a:gd name="T28" fmla="*/ 1 w 12"/>
                <a:gd name="T29" fmla="*/ 1 h 19"/>
                <a:gd name="T30" fmla="*/ 0 w 12"/>
                <a:gd name="T31" fmla="*/ 4 h 19"/>
                <a:gd name="T32" fmla="*/ 1 w 12"/>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9">
                  <a:moveTo>
                    <a:pt x="1" y="8"/>
                  </a:moveTo>
                  <a:lnTo>
                    <a:pt x="1" y="8"/>
                  </a:lnTo>
                  <a:lnTo>
                    <a:pt x="1" y="9"/>
                  </a:lnTo>
                  <a:lnTo>
                    <a:pt x="1" y="10"/>
                  </a:lnTo>
                  <a:lnTo>
                    <a:pt x="1" y="11"/>
                  </a:lnTo>
                  <a:lnTo>
                    <a:pt x="1" y="12"/>
                  </a:lnTo>
                  <a:lnTo>
                    <a:pt x="8" y="19"/>
                  </a:lnTo>
                  <a:lnTo>
                    <a:pt x="12" y="16"/>
                  </a:lnTo>
                  <a:lnTo>
                    <a:pt x="12" y="10"/>
                  </a:lnTo>
                  <a:lnTo>
                    <a:pt x="12" y="4"/>
                  </a:lnTo>
                  <a:lnTo>
                    <a:pt x="8" y="1"/>
                  </a:lnTo>
                  <a:lnTo>
                    <a:pt x="8" y="1"/>
                  </a:lnTo>
                  <a:lnTo>
                    <a:pt x="8" y="1"/>
                  </a:lnTo>
                  <a:lnTo>
                    <a:pt x="4" y="0"/>
                  </a:lnTo>
                  <a:lnTo>
                    <a:pt x="1" y="1"/>
                  </a:lnTo>
                  <a:lnTo>
                    <a:pt x="0" y="4"/>
                  </a:lnTo>
                  <a:lnTo>
                    <a:pt x="1"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 name="Freeform 81"/>
            <p:cNvSpPr>
              <a:spLocks/>
            </p:cNvSpPr>
            <p:nvPr/>
          </p:nvSpPr>
          <p:spPr bwMode="auto">
            <a:xfrm>
              <a:off x="1884" y="1901"/>
              <a:ext cx="30" cy="31"/>
            </a:xfrm>
            <a:custGeom>
              <a:avLst/>
              <a:gdLst>
                <a:gd name="T0" fmla="*/ 1 w 60"/>
                <a:gd name="T1" fmla="*/ 10 h 64"/>
                <a:gd name="T2" fmla="*/ 1 w 60"/>
                <a:gd name="T3" fmla="*/ 8 h 64"/>
                <a:gd name="T4" fmla="*/ 53 w 60"/>
                <a:gd name="T5" fmla="*/ 64 h 64"/>
                <a:gd name="T6" fmla="*/ 60 w 60"/>
                <a:gd name="T7" fmla="*/ 57 h 64"/>
                <a:gd name="T8" fmla="*/ 8 w 60"/>
                <a:gd name="T9" fmla="*/ 1 h 64"/>
                <a:gd name="T10" fmla="*/ 8 w 60"/>
                <a:gd name="T11" fmla="*/ 0 h 64"/>
                <a:gd name="T12" fmla="*/ 8 w 60"/>
                <a:gd name="T13" fmla="*/ 1 h 64"/>
                <a:gd name="T14" fmla="*/ 4 w 60"/>
                <a:gd name="T15" fmla="*/ 0 h 64"/>
                <a:gd name="T16" fmla="*/ 1 w 60"/>
                <a:gd name="T17" fmla="*/ 1 h 64"/>
                <a:gd name="T18" fmla="*/ 0 w 60"/>
                <a:gd name="T19" fmla="*/ 5 h 64"/>
                <a:gd name="T20" fmla="*/ 1 w 60"/>
                <a:gd name="T21" fmla="*/ 8 h 64"/>
                <a:gd name="T22" fmla="*/ 1 w 60"/>
                <a:gd name="T23"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4">
                  <a:moveTo>
                    <a:pt x="1" y="10"/>
                  </a:moveTo>
                  <a:lnTo>
                    <a:pt x="1" y="8"/>
                  </a:lnTo>
                  <a:lnTo>
                    <a:pt x="53" y="64"/>
                  </a:lnTo>
                  <a:lnTo>
                    <a:pt x="60" y="57"/>
                  </a:lnTo>
                  <a:lnTo>
                    <a:pt x="8" y="1"/>
                  </a:lnTo>
                  <a:lnTo>
                    <a:pt x="8" y="0"/>
                  </a:lnTo>
                  <a:lnTo>
                    <a:pt x="8" y="1"/>
                  </a:lnTo>
                  <a:lnTo>
                    <a:pt x="4" y="0"/>
                  </a:lnTo>
                  <a:lnTo>
                    <a:pt x="1" y="1"/>
                  </a:lnTo>
                  <a:lnTo>
                    <a:pt x="0" y="5"/>
                  </a:lnTo>
                  <a:lnTo>
                    <a:pt x="1" y="8"/>
                  </a:lnTo>
                  <a:lnTo>
                    <a:pt x="1"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 name="Freeform 82"/>
            <p:cNvSpPr>
              <a:spLocks/>
            </p:cNvSpPr>
            <p:nvPr/>
          </p:nvSpPr>
          <p:spPr bwMode="auto">
            <a:xfrm>
              <a:off x="1879" y="1900"/>
              <a:ext cx="9" cy="6"/>
            </a:xfrm>
            <a:custGeom>
              <a:avLst/>
              <a:gdLst>
                <a:gd name="T0" fmla="*/ 9 w 20"/>
                <a:gd name="T1" fmla="*/ 12 h 13"/>
                <a:gd name="T2" fmla="*/ 8 w 20"/>
                <a:gd name="T3" fmla="*/ 12 h 13"/>
                <a:gd name="T4" fmla="*/ 9 w 20"/>
                <a:gd name="T5" fmla="*/ 12 h 13"/>
                <a:gd name="T6" fmla="*/ 11 w 20"/>
                <a:gd name="T7" fmla="*/ 12 h 13"/>
                <a:gd name="T8" fmla="*/ 13 w 20"/>
                <a:gd name="T9" fmla="*/ 12 h 13"/>
                <a:gd name="T10" fmla="*/ 13 w 20"/>
                <a:gd name="T11" fmla="*/ 12 h 13"/>
                <a:gd name="T12" fmla="*/ 20 w 20"/>
                <a:gd name="T13" fmla="*/ 2 h 13"/>
                <a:gd name="T14" fmla="*/ 15 w 20"/>
                <a:gd name="T15" fmla="*/ 0 h 13"/>
                <a:gd name="T16" fmla="*/ 11 w 20"/>
                <a:gd name="T17" fmla="*/ 0 h 13"/>
                <a:gd name="T18" fmla="*/ 5 w 20"/>
                <a:gd name="T19" fmla="*/ 0 h 13"/>
                <a:gd name="T20" fmla="*/ 1 w 20"/>
                <a:gd name="T21" fmla="*/ 5 h 13"/>
                <a:gd name="T22" fmla="*/ 0 w 20"/>
                <a:gd name="T23" fmla="*/ 5 h 13"/>
                <a:gd name="T24" fmla="*/ 1 w 20"/>
                <a:gd name="T25" fmla="*/ 5 h 13"/>
                <a:gd name="T26" fmla="*/ 0 w 20"/>
                <a:gd name="T27" fmla="*/ 8 h 13"/>
                <a:gd name="T28" fmla="*/ 1 w 20"/>
                <a:gd name="T29" fmla="*/ 12 h 13"/>
                <a:gd name="T30" fmla="*/ 5 w 20"/>
                <a:gd name="T31" fmla="*/ 13 h 13"/>
                <a:gd name="T32" fmla="*/ 8 w 20"/>
                <a:gd name="T33" fmla="*/ 12 h 13"/>
                <a:gd name="T34" fmla="*/ 9 w 20"/>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9" y="12"/>
                  </a:moveTo>
                  <a:lnTo>
                    <a:pt x="8" y="12"/>
                  </a:lnTo>
                  <a:lnTo>
                    <a:pt x="9" y="12"/>
                  </a:lnTo>
                  <a:lnTo>
                    <a:pt x="11" y="12"/>
                  </a:lnTo>
                  <a:lnTo>
                    <a:pt x="13" y="12"/>
                  </a:lnTo>
                  <a:lnTo>
                    <a:pt x="13" y="12"/>
                  </a:lnTo>
                  <a:lnTo>
                    <a:pt x="20" y="2"/>
                  </a:lnTo>
                  <a:lnTo>
                    <a:pt x="15" y="0"/>
                  </a:lnTo>
                  <a:lnTo>
                    <a:pt x="11" y="0"/>
                  </a:lnTo>
                  <a:lnTo>
                    <a:pt x="5" y="0"/>
                  </a:lnTo>
                  <a:lnTo>
                    <a:pt x="1" y="5"/>
                  </a:lnTo>
                  <a:lnTo>
                    <a:pt x="0" y="5"/>
                  </a:lnTo>
                  <a:lnTo>
                    <a:pt x="1" y="5"/>
                  </a:lnTo>
                  <a:lnTo>
                    <a:pt x="0" y="8"/>
                  </a:lnTo>
                  <a:lnTo>
                    <a:pt x="1" y="12"/>
                  </a:lnTo>
                  <a:lnTo>
                    <a:pt x="5" y="13"/>
                  </a:lnTo>
                  <a:lnTo>
                    <a:pt x="8" y="12"/>
                  </a:lnTo>
                  <a:lnTo>
                    <a:pt x="9"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 name="Freeform 83"/>
            <p:cNvSpPr>
              <a:spLocks/>
            </p:cNvSpPr>
            <p:nvPr/>
          </p:nvSpPr>
          <p:spPr bwMode="auto">
            <a:xfrm>
              <a:off x="1826" y="1902"/>
              <a:ext cx="57" cy="63"/>
            </a:xfrm>
            <a:custGeom>
              <a:avLst/>
              <a:gdLst>
                <a:gd name="T0" fmla="*/ 10 w 114"/>
                <a:gd name="T1" fmla="*/ 123 h 125"/>
                <a:gd name="T2" fmla="*/ 11 w 114"/>
                <a:gd name="T3" fmla="*/ 123 h 125"/>
                <a:gd name="T4" fmla="*/ 114 w 114"/>
                <a:gd name="T5" fmla="*/ 7 h 125"/>
                <a:gd name="T6" fmla="*/ 105 w 114"/>
                <a:gd name="T7" fmla="*/ 0 h 125"/>
                <a:gd name="T8" fmla="*/ 2 w 114"/>
                <a:gd name="T9" fmla="*/ 116 h 125"/>
                <a:gd name="T10" fmla="*/ 3 w 114"/>
                <a:gd name="T11" fmla="*/ 116 h 125"/>
                <a:gd name="T12" fmla="*/ 2 w 114"/>
                <a:gd name="T13" fmla="*/ 116 h 125"/>
                <a:gd name="T14" fmla="*/ 0 w 114"/>
                <a:gd name="T15" fmla="*/ 121 h 125"/>
                <a:gd name="T16" fmla="*/ 3 w 114"/>
                <a:gd name="T17" fmla="*/ 124 h 125"/>
                <a:gd name="T18" fmla="*/ 7 w 114"/>
                <a:gd name="T19" fmla="*/ 125 h 125"/>
                <a:gd name="T20" fmla="*/ 11 w 114"/>
                <a:gd name="T21" fmla="*/ 123 h 125"/>
                <a:gd name="T22" fmla="*/ 10 w 114"/>
                <a:gd name="T23"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25">
                  <a:moveTo>
                    <a:pt x="10" y="123"/>
                  </a:moveTo>
                  <a:lnTo>
                    <a:pt x="11" y="123"/>
                  </a:lnTo>
                  <a:lnTo>
                    <a:pt x="114" y="7"/>
                  </a:lnTo>
                  <a:lnTo>
                    <a:pt x="105" y="0"/>
                  </a:lnTo>
                  <a:lnTo>
                    <a:pt x="2" y="116"/>
                  </a:lnTo>
                  <a:lnTo>
                    <a:pt x="3" y="116"/>
                  </a:lnTo>
                  <a:lnTo>
                    <a:pt x="2" y="116"/>
                  </a:lnTo>
                  <a:lnTo>
                    <a:pt x="0" y="121"/>
                  </a:lnTo>
                  <a:lnTo>
                    <a:pt x="3" y="124"/>
                  </a:lnTo>
                  <a:lnTo>
                    <a:pt x="7" y="125"/>
                  </a:lnTo>
                  <a:lnTo>
                    <a:pt x="11" y="123"/>
                  </a:lnTo>
                  <a:lnTo>
                    <a:pt x="10" y="1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 name="Freeform 84"/>
            <p:cNvSpPr>
              <a:spLocks/>
            </p:cNvSpPr>
            <p:nvPr/>
          </p:nvSpPr>
          <p:spPr bwMode="auto">
            <a:xfrm>
              <a:off x="1825" y="1960"/>
              <a:ext cx="6" cy="10"/>
            </a:xfrm>
            <a:custGeom>
              <a:avLst/>
              <a:gdLst>
                <a:gd name="T0" fmla="*/ 12 w 13"/>
                <a:gd name="T1" fmla="*/ 10 h 20"/>
                <a:gd name="T2" fmla="*/ 12 w 13"/>
                <a:gd name="T3" fmla="*/ 11 h 20"/>
                <a:gd name="T4" fmla="*/ 12 w 13"/>
                <a:gd name="T5" fmla="*/ 10 h 20"/>
                <a:gd name="T6" fmla="*/ 12 w 13"/>
                <a:gd name="T7" fmla="*/ 9 h 20"/>
                <a:gd name="T8" fmla="*/ 12 w 13"/>
                <a:gd name="T9" fmla="*/ 8 h 20"/>
                <a:gd name="T10" fmla="*/ 12 w 13"/>
                <a:gd name="T11" fmla="*/ 7 h 20"/>
                <a:gd name="T12" fmla="*/ 5 w 13"/>
                <a:gd name="T13" fmla="*/ 0 h 20"/>
                <a:gd name="T14" fmla="*/ 0 w 13"/>
                <a:gd name="T15" fmla="*/ 3 h 20"/>
                <a:gd name="T16" fmla="*/ 0 w 13"/>
                <a:gd name="T17" fmla="*/ 9 h 20"/>
                <a:gd name="T18" fmla="*/ 0 w 13"/>
                <a:gd name="T19" fmla="*/ 15 h 20"/>
                <a:gd name="T20" fmla="*/ 5 w 13"/>
                <a:gd name="T21" fmla="*/ 18 h 20"/>
                <a:gd name="T22" fmla="*/ 5 w 13"/>
                <a:gd name="T23" fmla="*/ 20 h 20"/>
                <a:gd name="T24" fmla="*/ 5 w 13"/>
                <a:gd name="T25" fmla="*/ 18 h 20"/>
                <a:gd name="T26" fmla="*/ 8 w 13"/>
                <a:gd name="T27" fmla="*/ 20 h 20"/>
                <a:gd name="T28" fmla="*/ 12 w 13"/>
                <a:gd name="T29" fmla="*/ 18 h 20"/>
                <a:gd name="T30" fmla="*/ 13 w 13"/>
                <a:gd name="T31" fmla="*/ 15 h 20"/>
                <a:gd name="T32" fmla="*/ 12 w 13"/>
                <a:gd name="T33" fmla="*/ 11 h 20"/>
                <a:gd name="T34" fmla="*/ 12 w 13"/>
                <a:gd name="T3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20">
                  <a:moveTo>
                    <a:pt x="12" y="10"/>
                  </a:moveTo>
                  <a:lnTo>
                    <a:pt x="12" y="11"/>
                  </a:lnTo>
                  <a:lnTo>
                    <a:pt x="12" y="10"/>
                  </a:lnTo>
                  <a:lnTo>
                    <a:pt x="12" y="9"/>
                  </a:lnTo>
                  <a:lnTo>
                    <a:pt x="12" y="8"/>
                  </a:lnTo>
                  <a:lnTo>
                    <a:pt x="12" y="7"/>
                  </a:lnTo>
                  <a:lnTo>
                    <a:pt x="5" y="0"/>
                  </a:lnTo>
                  <a:lnTo>
                    <a:pt x="0" y="3"/>
                  </a:lnTo>
                  <a:lnTo>
                    <a:pt x="0" y="9"/>
                  </a:lnTo>
                  <a:lnTo>
                    <a:pt x="0" y="15"/>
                  </a:lnTo>
                  <a:lnTo>
                    <a:pt x="5" y="18"/>
                  </a:lnTo>
                  <a:lnTo>
                    <a:pt x="5" y="20"/>
                  </a:lnTo>
                  <a:lnTo>
                    <a:pt x="5" y="18"/>
                  </a:lnTo>
                  <a:lnTo>
                    <a:pt x="8" y="20"/>
                  </a:lnTo>
                  <a:lnTo>
                    <a:pt x="12" y="18"/>
                  </a:lnTo>
                  <a:lnTo>
                    <a:pt x="13" y="15"/>
                  </a:lnTo>
                  <a:lnTo>
                    <a:pt x="12" y="11"/>
                  </a:lnTo>
                  <a:lnTo>
                    <a:pt x="1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 name="Freeform 85"/>
            <p:cNvSpPr>
              <a:spLocks/>
            </p:cNvSpPr>
            <p:nvPr/>
          </p:nvSpPr>
          <p:spPr bwMode="auto">
            <a:xfrm>
              <a:off x="1827" y="1965"/>
              <a:ext cx="33" cy="31"/>
            </a:xfrm>
            <a:custGeom>
              <a:avLst/>
              <a:gdLst>
                <a:gd name="T0" fmla="*/ 63 w 65"/>
                <a:gd name="T1" fmla="*/ 52 h 62"/>
                <a:gd name="T2" fmla="*/ 63 w 65"/>
                <a:gd name="T3" fmla="*/ 52 h 62"/>
                <a:gd name="T4" fmla="*/ 7 w 65"/>
                <a:gd name="T5" fmla="*/ 0 h 62"/>
                <a:gd name="T6" fmla="*/ 0 w 65"/>
                <a:gd name="T7" fmla="*/ 10 h 62"/>
                <a:gd name="T8" fmla="*/ 56 w 65"/>
                <a:gd name="T9" fmla="*/ 61 h 62"/>
                <a:gd name="T10" fmla="*/ 56 w 65"/>
                <a:gd name="T11" fmla="*/ 61 h 62"/>
                <a:gd name="T12" fmla="*/ 56 w 65"/>
                <a:gd name="T13" fmla="*/ 61 h 62"/>
                <a:gd name="T14" fmla="*/ 61 w 65"/>
                <a:gd name="T15" fmla="*/ 62 h 62"/>
                <a:gd name="T16" fmla="*/ 64 w 65"/>
                <a:gd name="T17" fmla="*/ 60 h 62"/>
                <a:gd name="T18" fmla="*/ 65 w 65"/>
                <a:gd name="T19" fmla="*/ 56 h 62"/>
                <a:gd name="T20" fmla="*/ 63 w 65"/>
                <a:gd name="T2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2">
                  <a:moveTo>
                    <a:pt x="63" y="52"/>
                  </a:moveTo>
                  <a:lnTo>
                    <a:pt x="63" y="52"/>
                  </a:lnTo>
                  <a:lnTo>
                    <a:pt x="7" y="0"/>
                  </a:lnTo>
                  <a:lnTo>
                    <a:pt x="0" y="10"/>
                  </a:lnTo>
                  <a:lnTo>
                    <a:pt x="56" y="61"/>
                  </a:lnTo>
                  <a:lnTo>
                    <a:pt x="56" y="61"/>
                  </a:lnTo>
                  <a:lnTo>
                    <a:pt x="56" y="61"/>
                  </a:lnTo>
                  <a:lnTo>
                    <a:pt x="61" y="62"/>
                  </a:lnTo>
                  <a:lnTo>
                    <a:pt x="64" y="60"/>
                  </a:lnTo>
                  <a:lnTo>
                    <a:pt x="65" y="56"/>
                  </a:lnTo>
                  <a:lnTo>
                    <a:pt x="63" y="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 name="Freeform 86"/>
            <p:cNvSpPr>
              <a:spLocks/>
            </p:cNvSpPr>
            <p:nvPr/>
          </p:nvSpPr>
          <p:spPr bwMode="auto">
            <a:xfrm>
              <a:off x="1856" y="1990"/>
              <a:ext cx="9" cy="7"/>
            </a:xfrm>
            <a:custGeom>
              <a:avLst/>
              <a:gdLst>
                <a:gd name="T0" fmla="*/ 11 w 20"/>
                <a:gd name="T1" fmla="*/ 1 h 13"/>
                <a:gd name="T2" fmla="*/ 12 w 20"/>
                <a:gd name="T3" fmla="*/ 1 h 13"/>
                <a:gd name="T4" fmla="*/ 11 w 20"/>
                <a:gd name="T5" fmla="*/ 1 h 13"/>
                <a:gd name="T6" fmla="*/ 9 w 20"/>
                <a:gd name="T7" fmla="*/ 1 h 13"/>
                <a:gd name="T8" fmla="*/ 7 w 20"/>
                <a:gd name="T9" fmla="*/ 1 h 13"/>
                <a:gd name="T10" fmla="*/ 7 w 20"/>
                <a:gd name="T11" fmla="*/ 1 h 13"/>
                <a:gd name="T12" fmla="*/ 0 w 20"/>
                <a:gd name="T13" fmla="*/ 10 h 13"/>
                <a:gd name="T14" fmla="*/ 5 w 20"/>
                <a:gd name="T15" fmla="*/ 13 h 13"/>
                <a:gd name="T16" fmla="*/ 9 w 20"/>
                <a:gd name="T17" fmla="*/ 13 h 13"/>
                <a:gd name="T18" fmla="*/ 15 w 20"/>
                <a:gd name="T19" fmla="*/ 13 h 13"/>
                <a:gd name="T20" fmla="*/ 19 w 20"/>
                <a:gd name="T21" fmla="*/ 8 h 13"/>
                <a:gd name="T22" fmla="*/ 20 w 20"/>
                <a:gd name="T23" fmla="*/ 8 h 13"/>
                <a:gd name="T24" fmla="*/ 19 w 20"/>
                <a:gd name="T25" fmla="*/ 8 h 13"/>
                <a:gd name="T26" fmla="*/ 20 w 20"/>
                <a:gd name="T27" fmla="*/ 5 h 13"/>
                <a:gd name="T28" fmla="*/ 19 w 20"/>
                <a:gd name="T29" fmla="*/ 1 h 13"/>
                <a:gd name="T30" fmla="*/ 15 w 20"/>
                <a:gd name="T31" fmla="*/ 0 h 13"/>
                <a:gd name="T32" fmla="*/ 12 w 20"/>
                <a:gd name="T33" fmla="*/ 1 h 13"/>
                <a:gd name="T34" fmla="*/ 11 w 20"/>
                <a:gd name="T3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11" y="1"/>
                  </a:moveTo>
                  <a:lnTo>
                    <a:pt x="12" y="1"/>
                  </a:lnTo>
                  <a:lnTo>
                    <a:pt x="11" y="1"/>
                  </a:lnTo>
                  <a:lnTo>
                    <a:pt x="9" y="1"/>
                  </a:lnTo>
                  <a:lnTo>
                    <a:pt x="7" y="1"/>
                  </a:lnTo>
                  <a:lnTo>
                    <a:pt x="7" y="1"/>
                  </a:lnTo>
                  <a:lnTo>
                    <a:pt x="0" y="10"/>
                  </a:lnTo>
                  <a:lnTo>
                    <a:pt x="5" y="13"/>
                  </a:lnTo>
                  <a:lnTo>
                    <a:pt x="9" y="13"/>
                  </a:lnTo>
                  <a:lnTo>
                    <a:pt x="15" y="13"/>
                  </a:lnTo>
                  <a:lnTo>
                    <a:pt x="19" y="8"/>
                  </a:lnTo>
                  <a:lnTo>
                    <a:pt x="20" y="8"/>
                  </a:lnTo>
                  <a:lnTo>
                    <a:pt x="19" y="8"/>
                  </a:lnTo>
                  <a:lnTo>
                    <a:pt x="20" y="5"/>
                  </a:lnTo>
                  <a:lnTo>
                    <a:pt x="19" y="1"/>
                  </a:lnTo>
                  <a:lnTo>
                    <a:pt x="15" y="0"/>
                  </a:lnTo>
                  <a:lnTo>
                    <a:pt x="12" y="1"/>
                  </a:lnTo>
                  <a:lnTo>
                    <a:pt x="11"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 name="Freeform 87"/>
            <p:cNvSpPr>
              <a:spLocks/>
            </p:cNvSpPr>
            <p:nvPr/>
          </p:nvSpPr>
          <p:spPr bwMode="auto">
            <a:xfrm>
              <a:off x="1861" y="1933"/>
              <a:ext cx="54" cy="62"/>
            </a:xfrm>
            <a:custGeom>
              <a:avLst/>
              <a:gdLst>
                <a:gd name="T0" fmla="*/ 100 w 109"/>
                <a:gd name="T1" fmla="*/ 2 h 122"/>
                <a:gd name="T2" fmla="*/ 99 w 109"/>
                <a:gd name="T3" fmla="*/ 2 h 122"/>
                <a:gd name="T4" fmla="*/ 0 w 109"/>
                <a:gd name="T5" fmla="*/ 115 h 122"/>
                <a:gd name="T6" fmla="*/ 9 w 109"/>
                <a:gd name="T7" fmla="*/ 122 h 122"/>
                <a:gd name="T8" fmla="*/ 108 w 109"/>
                <a:gd name="T9" fmla="*/ 9 h 122"/>
                <a:gd name="T10" fmla="*/ 107 w 109"/>
                <a:gd name="T11" fmla="*/ 9 h 122"/>
                <a:gd name="T12" fmla="*/ 108 w 109"/>
                <a:gd name="T13" fmla="*/ 9 h 122"/>
                <a:gd name="T14" fmla="*/ 109 w 109"/>
                <a:gd name="T15" fmla="*/ 5 h 122"/>
                <a:gd name="T16" fmla="*/ 107 w 109"/>
                <a:gd name="T17" fmla="*/ 1 h 122"/>
                <a:gd name="T18" fmla="*/ 103 w 109"/>
                <a:gd name="T19" fmla="*/ 0 h 122"/>
                <a:gd name="T20" fmla="*/ 99 w 109"/>
                <a:gd name="T21" fmla="*/ 2 h 122"/>
                <a:gd name="T22" fmla="*/ 100 w 109"/>
                <a:gd name="T23"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22">
                  <a:moveTo>
                    <a:pt x="100" y="2"/>
                  </a:moveTo>
                  <a:lnTo>
                    <a:pt x="99" y="2"/>
                  </a:lnTo>
                  <a:lnTo>
                    <a:pt x="0" y="115"/>
                  </a:lnTo>
                  <a:lnTo>
                    <a:pt x="9" y="122"/>
                  </a:lnTo>
                  <a:lnTo>
                    <a:pt x="108" y="9"/>
                  </a:lnTo>
                  <a:lnTo>
                    <a:pt x="107" y="9"/>
                  </a:lnTo>
                  <a:lnTo>
                    <a:pt x="108" y="9"/>
                  </a:lnTo>
                  <a:lnTo>
                    <a:pt x="109" y="5"/>
                  </a:lnTo>
                  <a:lnTo>
                    <a:pt x="107" y="1"/>
                  </a:lnTo>
                  <a:lnTo>
                    <a:pt x="103" y="0"/>
                  </a:lnTo>
                  <a:lnTo>
                    <a:pt x="99" y="2"/>
                  </a:lnTo>
                  <a:lnTo>
                    <a:pt x="100"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 name="Freeform 88"/>
            <p:cNvSpPr>
              <a:spLocks/>
            </p:cNvSpPr>
            <p:nvPr/>
          </p:nvSpPr>
          <p:spPr bwMode="auto">
            <a:xfrm>
              <a:off x="1744" y="1992"/>
              <a:ext cx="90" cy="98"/>
            </a:xfrm>
            <a:custGeom>
              <a:avLst/>
              <a:gdLst>
                <a:gd name="T0" fmla="*/ 179 w 181"/>
                <a:gd name="T1" fmla="*/ 68 h 197"/>
                <a:gd name="T2" fmla="*/ 181 w 181"/>
                <a:gd name="T3" fmla="*/ 66 h 197"/>
                <a:gd name="T4" fmla="*/ 181 w 181"/>
                <a:gd name="T5" fmla="*/ 62 h 197"/>
                <a:gd name="T6" fmla="*/ 181 w 181"/>
                <a:gd name="T7" fmla="*/ 59 h 197"/>
                <a:gd name="T8" fmla="*/ 178 w 181"/>
                <a:gd name="T9" fmla="*/ 57 h 197"/>
                <a:gd name="T10" fmla="*/ 125 w 181"/>
                <a:gd name="T11" fmla="*/ 1 h 197"/>
                <a:gd name="T12" fmla="*/ 122 w 181"/>
                <a:gd name="T13" fmla="*/ 0 h 197"/>
                <a:gd name="T14" fmla="*/ 120 w 181"/>
                <a:gd name="T15" fmla="*/ 0 h 197"/>
                <a:gd name="T16" fmla="*/ 116 w 181"/>
                <a:gd name="T17" fmla="*/ 0 h 197"/>
                <a:gd name="T18" fmla="*/ 114 w 181"/>
                <a:gd name="T19" fmla="*/ 3 h 197"/>
                <a:gd name="T20" fmla="*/ 1 w 181"/>
                <a:gd name="T21" fmla="*/ 130 h 197"/>
                <a:gd name="T22" fmla="*/ 0 w 181"/>
                <a:gd name="T23" fmla="*/ 133 h 197"/>
                <a:gd name="T24" fmla="*/ 0 w 181"/>
                <a:gd name="T25" fmla="*/ 136 h 197"/>
                <a:gd name="T26" fmla="*/ 0 w 181"/>
                <a:gd name="T27" fmla="*/ 140 h 197"/>
                <a:gd name="T28" fmla="*/ 2 w 181"/>
                <a:gd name="T29" fmla="*/ 142 h 197"/>
                <a:gd name="T30" fmla="*/ 59 w 181"/>
                <a:gd name="T31" fmla="*/ 195 h 197"/>
                <a:gd name="T32" fmla="*/ 61 w 181"/>
                <a:gd name="T33" fmla="*/ 197 h 197"/>
                <a:gd name="T34" fmla="*/ 64 w 181"/>
                <a:gd name="T35" fmla="*/ 197 h 197"/>
                <a:gd name="T36" fmla="*/ 68 w 181"/>
                <a:gd name="T37" fmla="*/ 196 h 197"/>
                <a:gd name="T38" fmla="*/ 70 w 181"/>
                <a:gd name="T39" fmla="*/ 195 h 197"/>
                <a:gd name="T40" fmla="*/ 179 w 181"/>
                <a:gd name="T41" fmla="*/ 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 h="197">
                  <a:moveTo>
                    <a:pt x="179" y="68"/>
                  </a:moveTo>
                  <a:lnTo>
                    <a:pt x="181" y="66"/>
                  </a:lnTo>
                  <a:lnTo>
                    <a:pt x="181" y="62"/>
                  </a:lnTo>
                  <a:lnTo>
                    <a:pt x="181" y="59"/>
                  </a:lnTo>
                  <a:lnTo>
                    <a:pt x="178" y="57"/>
                  </a:lnTo>
                  <a:lnTo>
                    <a:pt x="125" y="1"/>
                  </a:lnTo>
                  <a:lnTo>
                    <a:pt x="122" y="0"/>
                  </a:lnTo>
                  <a:lnTo>
                    <a:pt x="120" y="0"/>
                  </a:lnTo>
                  <a:lnTo>
                    <a:pt x="116" y="0"/>
                  </a:lnTo>
                  <a:lnTo>
                    <a:pt x="114" y="3"/>
                  </a:lnTo>
                  <a:lnTo>
                    <a:pt x="1" y="130"/>
                  </a:lnTo>
                  <a:lnTo>
                    <a:pt x="0" y="133"/>
                  </a:lnTo>
                  <a:lnTo>
                    <a:pt x="0" y="136"/>
                  </a:lnTo>
                  <a:lnTo>
                    <a:pt x="0" y="140"/>
                  </a:lnTo>
                  <a:lnTo>
                    <a:pt x="2" y="142"/>
                  </a:lnTo>
                  <a:lnTo>
                    <a:pt x="59" y="195"/>
                  </a:lnTo>
                  <a:lnTo>
                    <a:pt x="61" y="197"/>
                  </a:lnTo>
                  <a:lnTo>
                    <a:pt x="64" y="197"/>
                  </a:lnTo>
                  <a:lnTo>
                    <a:pt x="68" y="196"/>
                  </a:lnTo>
                  <a:lnTo>
                    <a:pt x="70" y="195"/>
                  </a:lnTo>
                  <a:lnTo>
                    <a:pt x="179" y="68"/>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 name="Freeform 89"/>
            <p:cNvSpPr>
              <a:spLocks/>
            </p:cNvSpPr>
            <p:nvPr/>
          </p:nvSpPr>
          <p:spPr bwMode="auto">
            <a:xfrm>
              <a:off x="1831" y="2018"/>
              <a:ext cx="6" cy="9"/>
            </a:xfrm>
            <a:custGeom>
              <a:avLst/>
              <a:gdLst>
                <a:gd name="T0" fmla="*/ 1 w 12"/>
                <a:gd name="T1" fmla="*/ 8 h 20"/>
                <a:gd name="T2" fmla="*/ 1 w 12"/>
                <a:gd name="T3" fmla="*/ 8 h 20"/>
                <a:gd name="T4" fmla="*/ 1 w 12"/>
                <a:gd name="T5" fmla="*/ 9 h 20"/>
                <a:gd name="T6" fmla="*/ 1 w 12"/>
                <a:gd name="T7" fmla="*/ 10 h 20"/>
                <a:gd name="T8" fmla="*/ 1 w 12"/>
                <a:gd name="T9" fmla="*/ 13 h 20"/>
                <a:gd name="T10" fmla="*/ 1 w 12"/>
                <a:gd name="T11" fmla="*/ 13 h 20"/>
                <a:gd name="T12" fmla="*/ 10 w 12"/>
                <a:gd name="T13" fmla="*/ 20 h 20"/>
                <a:gd name="T14" fmla="*/ 12 w 12"/>
                <a:gd name="T15" fmla="*/ 15 h 20"/>
                <a:gd name="T16" fmla="*/ 12 w 12"/>
                <a:gd name="T17" fmla="*/ 10 h 20"/>
                <a:gd name="T18" fmla="*/ 12 w 12"/>
                <a:gd name="T19" fmla="*/ 5 h 20"/>
                <a:gd name="T20" fmla="*/ 8 w 12"/>
                <a:gd name="T21" fmla="*/ 1 h 20"/>
                <a:gd name="T22" fmla="*/ 8 w 12"/>
                <a:gd name="T23" fmla="*/ 1 h 20"/>
                <a:gd name="T24" fmla="*/ 8 w 12"/>
                <a:gd name="T25" fmla="*/ 1 h 20"/>
                <a:gd name="T26" fmla="*/ 4 w 12"/>
                <a:gd name="T27" fmla="*/ 0 h 20"/>
                <a:gd name="T28" fmla="*/ 1 w 12"/>
                <a:gd name="T29" fmla="*/ 1 h 20"/>
                <a:gd name="T30" fmla="*/ 0 w 12"/>
                <a:gd name="T31" fmla="*/ 5 h 20"/>
                <a:gd name="T32" fmla="*/ 1 w 12"/>
                <a:gd name="T3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0">
                  <a:moveTo>
                    <a:pt x="1" y="8"/>
                  </a:moveTo>
                  <a:lnTo>
                    <a:pt x="1" y="8"/>
                  </a:lnTo>
                  <a:lnTo>
                    <a:pt x="1" y="9"/>
                  </a:lnTo>
                  <a:lnTo>
                    <a:pt x="1" y="10"/>
                  </a:lnTo>
                  <a:lnTo>
                    <a:pt x="1" y="13"/>
                  </a:lnTo>
                  <a:lnTo>
                    <a:pt x="1" y="13"/>
                  </a:lnTo>
                  <a:lnTo>
                    <a:pt x="10" y="20"/>
                  </a:lnTo>
                  <a:lnTo>
                    <a:pt x="12" y="15"/>
                  </a:lnTo>
                  <a:lnTo>
                    <a:pt x="12" y="10"/>
                  </a:lnTo>
                  <a:lnTo>
                    <a:pt x="12" y="5"/>
                  </a:lnTo>
                  <a:lnTo>
                    <a:pt x="8" y="1"/>
                  </a:lnTo>
                  <a:lnTo>
                    <a:pt x="8" y="1"/>
                  </a:lnTo>
                  <a:lnTo>
                    <a:pt x="8" y="1"/>
                  </a:lnTo>
                  <a:lnTo>
                    <a:pt x="4" y="0"/>
                  </a:lnTo>
                  <a:lnTo>
                    <a:pt x="1" y="1"/>
                  </a:lnTo>
                  <a:lnTo>
                    <a:pt x="0" y="5"/>
                  </a:lnTo>
                  <a:lnTo>
                    <a:pt x="1"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 name="Freeform 90"/>
            <p:cNvSpPr>
              <a:spLocks/>
            </p:cNvSpPr>
            <p:nvPr/>
          </p:nvSpPr>
          <p:spPr bwMode="auto">
            <a:xfrm>
              <a:off x="1804" y="1990"/>
              <a:ext cx="31" cy="32"/>
            </a:xfrm>
            <a:custGeom>
              <a:avLst/>
              <a:gdLst>
                <a:gd name="T0" fmla="*/ 1 w 61"/>
                <a:gd name="T1" fmla="*/ 9 h 63"/>
                <a:gd name="T2" fmla="*/ 1 w 61"/>
                <a:gd name="T3" fmla="*/ 8 h 63"/>
                <a:gd name="T4" fmla="*/ 54 w 61"/>
                <a:gd name="T5" fmla="*/ 63 h 63"/>
                <a:gd name="T6" fmla="*/ 61 w 61"/>
                <a:gd name="T7" fmla="*/ 56 h 63"/>
                <a:gd name="T8" fmla="*/ 8 w 61"/>
                <a:gd name="T9" fmla="*/ 1 h 63"/>
                <a:gd name="T10" fmla="*/ 8 w 61"/>
                <a:gd name="T11" fmla="*/ 0 h 63"/>
                <a:gd name="T12" fmla="*/ 8 w 61"/>
                <a:gd name="T13" fmla="*/ 1 h 63"/>
                <a:gd name="T14" fmla="*/ 4 w 61"/>
                <a:gd name="T15" fmla="*/ 0 h 63"/>
                <a:gd name="T16" fmla="*/ 1 w 61"/>
                <a:gd name="T17" fmla="*/ 1 h 63"/>
                <a:gd name="T18" fmla="*/ 0 w 61"/>
                <a:gd name="T19" fmla="*/ 4 h 63"/>
                <a:gd name="T20" fmla="*/ 1 w 61"/>
                <a:gd name="T21" fmla="*/ 8 h 63"/>
                <a:gd name="T22" fmla="*/ 1 w 61"/>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1" y="9"/>
                  </a:moveTo>
                  <a:lnTo>
                    <a:pt x="1" y="8"/>
                  </a:lnTo>
                  <a:lnTo>
                    <a:pt x="54" y="63"/>
                  </a:lnTo>
                  <a:lnTo>
                    <a:pt x="61" y="56"/>
                  </a:lnTo>
                  <a:lnTo>
                    <a:pt x="8" y="1"/>
                  </a:lnTo>
                  <a:lnTo>
                    <a:pt x="8" y="0"/>
                  </a:lnTo>
                  <a:lnTo>
                    <a:pt x="8" y="1"/>
                  </a:lnTo>
                  <a:lnTo>
                    <a:pt x="4" y="0"/>
                  </a:lnTo>
                  <a:lnTo>
                    <a:pt x="1" y="1"/>
                  </a:lnTo>
                  <a:lnTo>
                    <a:pt x="0" y="4"/>
                  </a:lnTo>
                  <a:lnTo>
                    <a:pt x="1" y="8"/>
                  </a:lnTo>
                  <a:lnTo>
                    <a:pt x="1"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2" name="Freeform 91"/>
            <p:cNvSpPr>
              <a:spLocks/>
            </p:cNvSpPr>
            <p:nvPr/>
          </p:nvSpPr>
          <p:spPr bwMode="auto">
            <a:xfrm>
              <a:off x="1798" y="1989"/>
              <a:ext cx="10" cy="7"/>
            </a:xfrm>
            <a:custGeom>
              <a:avLst/>
              <a:gdLst>
                <a:gd name="T0" fmla="*/ 10 w 21"/>
                <a:gd name="T1" fmla="*/ 11 h 13"/>
                <a:gd name="T2" fmla="*/ 10 w 21"/>
                <a:gd name="T3" fmla="*/ 11 h 13"/>
                <a:gd name="T4" fmla="*/ 10 w 21"/>
                <a:gd name="T5" fmla="*/ 11 h 13"/>
                <a:gd name="T6" fmla="*/ 12 w 21"/>
                <a:gd name="T7" fmla="*/ 11 h 13"/>
                <a:gd name="T8" fmla="*/ 13 w 21"/>
                <a:gd name="T9" fmla="*/ 11 h 13"/>
                <a:gd name="T10" fmla="*/ 14 w 21"/>
                <a:gd name="T11" fmla="*/ 11 h 13"/>
                <a:gd name="T12" fmla="*/ 21 w 21"/>
                <a:gd name="T13" fmla="*/ 2 h 13"/>
                <a:gd name="T14" fmla="*/ 15 w 21"/>
                <a:gd name="T15" fmla="*/ 0 h 13"/>
                <a:gd name="T16" fmla="*/ 12 w 21"/>
                <a:gd name="T17" fmla="*/ 0 h 13"/>
                <a:gd name="T18" fmla="*/ 6 w 21"/>
                <a:gd name="T19" fmla="*/ 0 h 13"/>
                <a:gd name="T20" fmla="*/ 1 w 21"/>
                <a:gd name="T21" fmla="*/ 4 h 13"/>
                <a:gd name="T22" fmla="*/ 1 w 21"/>
                <a:gd name="T23" fmla="*/ 4 h 13"/>
                <a:gd name="T24" fmla="*/ 1 w 21"/>
                <a:gd name="T25" fmla="*/ 4 h 13"/>
                <a:gd name="T26" fmla="*/ 0 w 21"/>
                <a:gd name="T27" fmla="*/ 9 h 13"/>
                <a:gd name="T28" fmla="*/ 2 w 21"/>
                <a:gd name="T29" fmla="*/ 12 h 13"/>
                <a:gd name="T30" fmla="*/ 7 w 21"/>
                <a:gd name="T31" fmla="*/ 13 h 13"/>
                <a:gd name="T32" fmla="*/ 10 w 21"/>
                <a:gd name="T3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3">
                  <a:moveTo>
                    <a:pt x="10" y="11"/>
                  </a:moveTo>
                  <a:lnTo>
                    <a:pt x="10" y="11"/>
                  </a:lnTo>
                  <a:lnTo>
                    <a:pt x="10" y="11"/>
                  </a:lnTo>
                  <a:lnTo>
                    <a:pt x="12" y="11"/>
                  </a:lnTo>
                  <a:lnTo>
                    <a:pt x="13" y="11"/>
                  </a:lnTo>
                  <a:lnTo>
                    <a:pt x="14" y="11"/>
                  </a:lnTo>
                  <a:lnTo>
                    <a:pt x="21" y="2"/>
                  </a:lnTo>
                  <a:lnTo>
                    <a:pt x="15" y="0"/>
                  </a:lnTo>
                  <a:lnTo>
                    <a:pt x="12" y="0"/>
                  </a:lnTo>
                  <a:lnTo>
                    <a:pt x="6" y="0"/>
                  </a:lnTo>
                  <a:lnTo>
                    <a:pt x="1" y="4"/>
                  </a:lnTo>
                  <a:lnTo>
                    <a:pt x="1" y="4"/>
                  </a:lnTo>
                  <a:lnTo>
                    <a:pt x="1" y="4"/>
                  </a:lnTo>
                  <a:lnTo>
                    <a:pt x="0" y="9"/>
                  </a:lnTo>
                  <a:lnTo>
                    <a:pt x="2" y="12"/>
                  </a:lnTo>
                  <a:lnTo>
                    <a:pt x="7" y="13"/>
                  </a:lnTo>
                  <a:lnTo>
                    <a:pt x="10"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3" name="Freeform 92"/>
            <p:cNvSpPr>
              <a:spLocks/>
            </p:cNvSpPr>
            <p:nvPr/>
          </p:nvSpPr>
          <p:spPr bwMode="auto">
            <a:xfrm>
              <a:off x="1742" y="1991"/>
              <a:ext cx="61" cy="69"/>
            </a:xfrm>
            <a:custGeom>
              <a:avLst/>
              <a:gdLst>
                <a:gd name="T0" fmla="*/ 11 w 123"/>
                <a:gd name="T1" fmla="*/ 135 h 137"/>
                <a:gd name="T2" fmla="*/ 11 w 123"/>
                <a:gd name="T3" fmla="*/ 135 h 137"/>
                <a:gd name="T4" fmla="*/ 123 w 123"/>
                <a:gd name="T5" fmla="*/ 7 h 137"/>
                <a:gd name="T6" fmla="*/ 114 w 123"/>
                <a:gd name="T7" fmla="*/ 0 h 137"/>
                <a:gd name="T8" fmla="*/ 1 w 123"/>
                <a:gd name="T9" fmla="*/ 128 h 137"/>
                <a:gd name="T10" fmla="*/ 1 w 123"/>
                <a:gd name="T11" fmla="*/ 128 h 137"/>
                <a:gd name="T12" fmla="*/ 1 w 123"/>
                <a:gd name="T13" fmla="*/ 128 h 137"/>
                <a:gd name="T14" fmla="*/ 0 w 123"/>
                <a:gd name="T15" fmla="*/ 133 h 137"/>
                <a:gd name="T16" fmla="*/ 3 w 123"/>
                <a:gd name="T17" fmla="*/ 136 h 137"/>
                <a:gd name="T18" fmla="*/ 7 w 123"/>
                <a:gd name="T19" fmla="*/ 137 h 137"/>
                <a:gd name="T20" fmla="*/ 11 w 123"/>
                <a:gd name="T21" fmla="*/ 1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37">
                  <a:moveTo>
                    <a:pt x="11" y="135"/>
                  </a:moveTo>
                  <a:lnTo>
                    <a:pt x="11" y="135"/>
                  </a:lnTo>
                  <a:lnTo>
                    <a:pt x="123" y="7"/>
                  </a:lnTo>
                  <a:lnTo>
                    <a:pt x="114" y="0"/>
                  </a:lnTo>
                  <a:lnTo>
                    <a:pt x="1" y="128"/>
                  </a:lnTo>
                  <a:lnTo>
                    <a:pt x="1" y="128"/>
                  </a:lnTo>
                  <a:lnTo>
                    <a:pt x="1" y="128"/>
                  </a:lnTo>
                  <a:lnTo>
                    <a:pt x="0" y="133"/>
                  </a:lnTo>
                  <a:lnTo>
                    <a:pt x="3" y="136"/>
                  </a:lnTo>
                  <a:lnTo>
                    <a:pt x="7" y="137"/>
                  </a:lnTo>
                  <a:lnTo>
                    <a:pt x="11" y="1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4" name="Freeform 93"/>
            <p:cNvSpPr>
              <a:spLocks/>
            </p:cNvSpPr>
            <p:nvPr/>
          </p:nvSpPr>
          <p:spPr bwMode="auto">
            <a:xfrm>
              <a:off x="1741" y="2055"/>
              <a:ext cx="6" cy="10"/>
            </a:xfrm>
            <a:custGeom>
              <a:avLst/>
              <a:gdLst>
                <a:gd name="T0" fmla="*/ 12 w 13"/>
                <a:gd name="T1" fmla="*/ 11 h 19"/>
                <a:gd name="T2" fmla="*/ 12 w 13"/>
                <a:gd name="T3" fmla="*/ 11 h 19"/>
                <a:gd name="T4" fmla="*/ 12 w 13"/>
                <a:gd name="T5" fmla="*/ 10 h 19"/>
                <a:gd name="T6" fmla="*/ 12 w 13"/>
                <a:gd name="T7" fmla="*/ 9 h 19"/>
                <a:gd name="T8" fmla="*/ 12 w 13"/>
                <a:gd name="T9" fmla="*/ 7 h 19"/>
                <a:gd name="T10" fmla="*/ 12 w 13"/>
                <a:gd name="T11" fmla="*/ 7 h 19"/>
                <a:gd name="T12" fmla="*/ 2 w 13"/>
                <a:gd name="T13" fmla="*/ 0 h 19"/>
                <a:gd name="T14" fmla="*/ 0 w 13"/>
                <a:gd name="T15" fmla="*/ 5 h 19"/>
                <a:gd name="T16" fmla="*/ 0 w 13"/>
                <a:gd name="T17" fmla="*/ 9 h 19"/>
                <a:gd name="T18" fmla="*/ 0 w 13"/>
                <a:gd name="T19" fmla="*/ 15 h 19"/>
                <a:gd name="T20" fmla="*/ 5 w 13"/>
                <a:gd name="T21" fmla="*/ 18 h 19"/>
                <a:gd name="T22" fmla="*/ 5 w 13"/>
                <a:gd name="T23" fmla="*/ 18 h 19"/>
                <a:gd name="T24" fmla="*/ 5 w 13"/>
                <a:gd name="T25" fmla="*/ 18 h 19"/>
                <a:gd name="T26" fmla="*/ 8 w 13"/>
                <a:gd name="T27" fmla="*/ 19 h 19"/>
                <a:gd name="T28" fmla="*/ 12 w 13"/>
                <a:gd name="T29" fmla="*/ 18 h 19"/>
                <a:gd name="T30" fmla="*/ 13 w 13"/>
                <a:gd name="T31" fmla="*/ 15 h 19"/>
                <a:gd name="T32" fmla="*/ 12 w 13"/>
                <a:gd name="T3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9">
                  <a:moveTo>
                    <a:pt x="12" y="11"/>
                  </a:moveTo>
                  <a:lnTo>
                    <a:pt x="12" y="11"/>
                  </a:lnTo>
                  <a:lnTo>
                    <a:pt x="12" y="10"/>
                  </a:lnTo>
                  <a:lnTo>
                    <a:pt x="12" y="9"/>
                  </a:lnTo>
                  <a:lnTo>
                    <a:pt x="12" y="7"/>
                  </a:lnTo>
                  <a:lnTo>
                    <a:pt x="12" y="7"/>
                  </a:lnTo>
                  <a:lnTo>
                    <a:pt x="2" y="0"/>
                  </a:lnTo>
                  <a:lnTo>
                    <a:pt x="0" y="5"/>
                  </a:lnTo>
                  <a:lnTo>
                    <a:pt x="0" y="9"/>
                  </a:lnTo>
                  <a:lnTo>
                    <a:pt x="0" y="15"/>
                  </a:lnTo>
                  <a:lnTo>
                    <a:pt x="5" y="18"/>
                  </a:lnTo>
                  <a:lnTo>
                    <a:pt x="5" y="18"/>
                  </a:lnTo>
                  <a:lnTo>
                    <a:pt x="5" y="18"/>
                  </a:lnTo>
                  <a:lnTo>
                    <a:pt x="8" y="19"/>
                  </a:lnTo>
                  <a:lnTo>
                    <a:pt x="12" y="18"/>
                  </a:lnTo>
                  <a:lnTo>
                    <a:pt x="13" y="15"/>
                  </a:lnTo>
                  <a:lnTo>
                    <a:pt x="12"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5" name="Freeform 94"/>
            <p:cNvSpPr>
              <a:spLocks/>
            </p:cNvSpPr>
            <p:nvPr/>
          </p:nvSpPr>
          <p:spPr bwMode="auto">
            <a:xfrm>
              <a:off x="1743" y="2061"/>
              <a:ext cx="33" cy="30"/>
            </a:xfrm>
            <a:custGeom>
              <a:avLst/>
              <a:gdLst>
                <a:gd name="T0" fmla="*/ 63 w 64"/>
                <a:gd name="T1" fmla="*/ 53 h 61"/>
                <a:gd name="T2" fmla="*/ 63 w 64"/>
                <a:gd name="T3" fmla="*/ 53 h 61"/>
                <a:gd name="T4" fmla="*/ 7 w 64"/>
                <a:gd name="T5" fmla="*/ 0 h 61"/>
                <a:gd name="T6" fmla="*/ 0 w 64"/>
                <a:gd name="T7" fmla="*/ 7 h 61"/>
                <a:gd name="T8" fmla="*/ 56 w 64"/>
                <a:gd name="T9" fmla="*/ 60 h 61"/>
                <a:gd name="T10" fmla="*/ 56 w 64"/>
                <a:gd name="T11" fmla="*/ 60 h 61"/>
                <a:gd name="T12" fmla="*/ 56 w 64"/>
                <a:gd name="T13" fmla="*/ 60 h 61"/>
                <a:gd name="T14" fmla="*/ 60 w 64"/>
                <a:gd name="T15" fmla="*/ 61 h 61"/>
                <a:gd name="T16" fmla="*/ 63 w 64"/>
                <a:gd name="T17" fmla="*/ 60 h 61"/>
                <a:gd name="T18" fmla="*/ 64 w 64"/>
                <a:gd name="T19" fmla="*/ 57 h 61"/>
                <a:gd name="T20" fmla="*/ 63 w 64"/>
                <a:gd name="T21"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63" y="53"/>
                  </a:moveTo>
                  <a:lnTo>
                    <a:pt x="63" y="53"/>
                  </a:lnTo>
                  <a:lnTo>
                    <a:pt x="7" y="0"/>
                  </a:lnTo>
                  <a:lnTo>
                    <a:pt x="0" y="7"/>
                  </a:lnTo>
                  <a:lnTo>
                    <a:pt x="56" y="60"/>
                  </a:lnTo>
                  <a:lnTo>
                    <a:pt x="56" y="60"/>
                  </a:lnTo>
                  <a:lnTo>
                    <a:pt x="56" y="60"/>
                  </a:lnTo>
                  <a:lnTo>
                    <a:pt x="60" y="61"/>
                  </a:lnTo>
                  <a:lnTo>
                    <a:pt x="63" y="60"/>
                  </a:lnTo>
                  <a:lnTo>
                    <a:pt x="64" y="57"/>
                  </a:lnTo>
                  <a:lnTo>
                    <a:pt x="63"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6" name="Freeform 95"/>
            <p:cNvSpPr>
              <a:spLocks/>
            </p:cNvSpPr>
            <p:nvPr/>
          </p:nvSpPr>
          <p:spPr bwMode="auto">
            <a:xfrm>
              <a:off x="1772" y="2086"/>
              <a:ext cx="10" cy="7"/>
            </a:xfrm>
            <a:custGeom>
              <a:avLst/>
              <a:gdLst>
                <a:gd name="T0" fmla="*/ 10 w 21"/>
                <a:gd name="T1" fmla="*/ 2 h 14"/>
                <a:gd name="T2" fmla="*/ 12 w 21"/>
                <a:gd name="T3" fmla="*/ 1 h 14"/>
                <a:gd name="T4" fmla="*/ 10 w 21"/>
                <a:gd name="T5" fmla="*/ 1 h 14"/>
                <a:gd name="T6" fmla="*/ 9 w 21"/>
                <a:gd name="T7" fmla="*/ 2 h 14"/>
                <a:gd name="T8" fmla="*/ 8 w 21"/>
                <a:gd name="T9" fmla="*/ 2 h 14"/>
                <a:gd name="T10" fmla="*/ 7 w 21"/>
                <a:gd name="T11" fmla="*/ 2 h 14"/>
                <a:gd name="T12" fmla="*/ 0 w 21"/>
                <a:gd name="T13" fmla="*/ 9 h 14"/>
                <a:gd name="T14" fmla="*/ 4 w 21"/>
                <a:gd name="T15" fmla="*/ 14 h 14"/>
                <a:gd name="T16" fmla="*/ 9 w 21"/>
                <a:gd name="T17" fmla="*/ 14 h 14"/>
                <a:gd name="T18" fmla="*/ 15 w 21"/>
                <a:gd name="T19" fmla="*/ 13 h 14"/>
                <a:gd name="T20" fmla="*/ 19 w 21"/>
                <a:gd name="T21" fmla="*/ 10 h 14"/>
                <a:gd name="T22" fmla="*/ 20 w 21"/>
                <a:gd name="T23" fmla="*/ 9 h 14"/>
                <a:gd name="T24" fmla="*/ 19 w 21"/>
                <a:gd name="T25" fmla="*/ 10 h 14"/>
                <a:gd name="T26" fmla="*/ 21 w 21"/>
                <a:gd name="T27" fmla="*/ 6 h 14"/>
                <a:gd name="T28" fmla="*/ 20 w 21"/>
                <a:gd name="T29" fmla="*/ 2 h 14"/>
                <a:gd name="T30" fmla="*/ 16 w 21"/>
                <a:gd name="T31" fmla="*/ 0 h 14"/>
                <a:gd name="T32" fmla="*/ 12 w 21"/>
                <a:gd name="T33" fmla="*/ 1 h 14"/>
                <a:gd name="T34" fmla="*/ 10 w 2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0" y="2"/>
                  </a:moveTo>
                  <a:lnTo>
                    <a:pt x="12" y="1"/>
                  </a:lnTo>
                  <a:lnTo>
                    <a:pt x="10" y="1"/>
                  </a:lnTo>
                  <a:lnTo>
                    <a:pt x="9" y="2"/>
                  </a:lnTo>
                  <a:lnTo>
                    <a:pt x="8" y="2"/>
                  </a:lnTo>
                  <a:lnTo>
                    <a:pt x="7" y="2"/>
                  </a:lnTo>
                  <a:lnTo>
                    <a:pt x="0" y="9"/>
                  </a:lnTo>
                  <a:lnTo>
                    <a:pt x="4" y="14"/>
                  </a:lnTo>
                  <a:lnTo>
                    <a:pt x="9" y="14"/>
                  </a:lnTo>
                  <a:lnTo>
                    <a:pt x="15" y="13"/>
                  </a:lnTo>
                  <a:lnTo>
                    <a:pt x="19" y="10"/>
                  </a:lnTo>
                  <a:lnTo>
                    <a:pt x="20" y="9"/>
                  </a:lnTo>
                  <a:lnTo>
                    <a:pt x="19" y="10"/>
                  </a:lnTo>
                  <a:lnTo>
                    <a:pt x="21" y="6"/>
                  </a:lnTo>
                  <a:lnTo>
                    <a:pt x="20" y="2"/>
                  </a:lnTo>
                  <a:lnTo>
                    <a:pt x="16" y="0"/>
                  </a:lnTo>
                  <a:lnTo>
                    <a:pt x="12" y="1"/>
                  </a:lnTo>
                  <a:lnTo>
                    <a:pt x="10"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7" name="Freeform 96"/>
            <p:cNvSpPr>
              <a:spLocks/>
            </p:cNvSpPr>
            <p:nvPr/>
          </p:nvSpPr>
          <p:spPr bwMode="auto">
            <a:xfrm>
              <a:off x="1777" y="2023"/>
              <a:ext cx="60" cy="68"/>
            </a:xfrm>
            <a:custGeom>
              <a:avLst/>
              <a:gdLst>
                <a:gd name="T0" fmla="*/ 110 w 120"/>
                <a:gd name="T1" fmla="*/ 3 h 136"/>
                <a:gd name="T2" fmla="*/ 110 w 120"/>
                <a:gd name="T3" fmla="*/ 3 h 136"/>
                <a:gd name="T4" fmla="*/ 0 w 120"/>
                <a:gd name="T5" fmla="*/ 129 h 136"/>
                <a:gd name="T6" fmla="*/ 10 w 120"/>
                <a:gd name="T7" fmla="*/ 136 h 136"/>
                <a:gd name="T8" fmla="*/ 119 w 120"/>
                <a:gd name="T9" fmla="*/ 10 h 136"/>
                <a:gd name="T10" fmla="*/ 119 w 120"/>
                <a:gd name="T11" fmla="*/ 10 h 136"/>
                <a:gd name="T12" fmla="*/ 119 w 120"/>
                <a:gd name="T13" fmla="*/ 10 h 136"/>
                <a:gd name="T14" fmla="*/ 120 w 120"/>
                <a:gd name="T15" fmla="*/ 5 h 136"/>
                <a:gd name="T16" fmla="*/ 118 w 120"/>
                <a:gd name="T17" fmla="*/ 2 h 136"/>
                <a:gd name="T18" fmla="*/ 114 w 120"/>
                <a:gd name="T19" fmla="*/ 0 h 136"/>
                <a:gd name="T20" fmla="*/ 110 w 120"/>
                <a:gd name="T21"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6">
                  <a:moveTo>
                    <a:pt x="110" y="3"/>
                  </a:moveTo>
                  <a:lnTo>
                    <a:pt x="110" y="3"/>
                  </a:lnTo>
                  <a:lnTo>
                    <a:pt x="0" y="129"/>
                  </a:lnTo>
                  <a:lnTo>
                    <a:pt x="10" y="136"/>
                  </a:lnTo>
                  <a:lnTo>
                    <a:pt x="119" y="10"/>
                  </a:lnTo>
                  <a:lnTo>
                    <a:pt x="119" y="10"/>
                  </a:lnTo>
                  <a:lnTo>
                    <a:pt x="119" y="10"/>
                  </a:lnTo>
                  <a:lnTo>
                    <a:pt x="120" y="5"/>
                  </a:lnTo>
                  <a:lnTo>
                    <a:pt x="118" y="2"/>
                  </a:lnTo>
                  <a:lnTo>
                    <a:pt x="114" y="0"/>
                  </a:lnTo>
                  <a:lnTo>
                    <a:pt x="110"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8" name="Freeform 97"/>
            <p:cNvSpPr>
              <a:spLocks/>
            </p:cNvSpPr>
            <p:nvPr/>
          </p:nvSpPr>
          <p:spPr bwMode="auto">
            <a:xfrm>
              <a:off x="1700" y="2084"/>
              <a:ext cx="54" cy="56"/>
            </a:xfrm>
            <a:custGeom>
              <a:avLst/>
              <a:gdLst>
                <a:gd name="T0" fmla="*/ 107 w 110"/>
                <a:gd name="T1" fmla="*/ 68 h 112"/>
                <a:gd name="T2" fmla="*/ 110 w 110"/>
                <a:gd name="T3" fmla="*/ 65 h 112"/>
                <a:gd name="T4" fmla="*/ 110 w 110"/>
                <a:gd name="T5" fmla="*/ 63 h 112"/>
                <a:gd name="T6" fmla="*/ 108 w 110"/>
                <a:gd name="T7" fmla="*/ 59 h 112"/>
                <a:gd name="T8" fmla="*/ 106 w 110"/>
                <a:gd name="T9" fmla="*/ 57 h 112"/>
                <a:gd name="T10" fmla="*/ 51 w 110"/>
                <a:gd name="T11" fmla="*/ 3 h 112"/>
                <a:gd name="T12" fmla="*/ 49 w 110"/>
                <a:gd name="T13" fmla="*/ 0 h 112"/>
                <a:gd name="T14" fmla="*/ 45 w 110"/>
                <a:gd name="T15" fmla="*/ 0 h 112"/>
                <a:gd name="T16" fmla="*/ 42 w 110"/>
                <a:gd name="T17" fmla="*/ 2 h 112"/>
                <a:gd name="T18" fmla="*/ 39 w 110"/>
                <a:gd name="T19" fmla="*/ 3 h 112"/>
                <a:gd name="T20" fmla="*/ 1 w 110"/>
                <a:gd name="T21" fmla="*/ 45 h 112"/>
                <a:gd name="T22" fmla="*/ 0 w 110"/>
                <a:gd name="T23" fmla="*/ 49 h 112"/>
                <a:gd name="T24" fmla="*/ 0 w 110"/>
                <a:gd name="T25" fmla="*/ 51 h 112"/>
                <a:gd name="T26" fmla="*/ 0 w 110"/>
                <a:gd name="T27" fmla="*/ 55 h 112"/>
                <a:gd name="T28" fmla="*/ 2 w 110"/>
                <a:gd name="T29" fmla="*/ 57 h 112"/>
                <a:gd name="T30" fmla="*/ 60 w 110"/>
                <a:gd name="T31" fmla="*/ 111 h 112"/>
                <a:gd name="T32" fmla="*/ 62 w 110"/>
                <a:gd name="T33" fmla="*/ 112 h 112"/>
                <a:gd name="T34" fmla="*/ 66 w 110"/>
                <a:gd name="T35" fmla="*/ 112 h 112"/>
                <a:gd name="T36" fmla="*/ 69 w 110"/>
                <a:gd name="T37" fmla="*/ 112 h 112"/>
                <a:gd name="T38" fmla="*/ 72 w 110"/>
                <a:gd name="T39" fmla="*/ 110 h 112"/>
                <a:gd name="T40" fmla="*/ 107 w 110"/>
                <a:gd name="T4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12">
                  <a:moveTo>
                    <a:pt x="107" y="68"/>
                  </a:moveTo>
                  <a:lnTo>
                    <a:pt x="110" y="65"/>
                  </a:lnTo>
                  <a:lnTo>
                    <a:pt x="110" y="63"/>
                  </a:lnTo>
                  <a:lnTo>
                    <a:pt x="108" y="59"/>
                  </a:lnTo>
                  <a:lnTo>
                    <a:pt x="106" y="57"/>
                  </a:lnTo>
                  <a:lnTo>
                    <a:pt x="51" y="3"/>
                  </a:lnTo>
                  <a:lnTo>
                    <a:pt x="49" y="0"/>
                  </a:lnTo>
                  <a:lnTo>
                    <a:pt x="45" y="0"/>
                  </a:lnTo>
                  <a:lnTo>
                    <a:pt x="42" y="2"/>
                  </a:lnTo>
                  <a:lnTo>
                    <a:pt x="39" y="3"/>
                  </a:lnTo>
                  <a:lnTo>
                    <a:pt x="1" y="45"/>
                  </a:lnTo>
                  <a:lnTo>
                    <a:pt x="0" y="49"/>
                  </a:lnTo>
                  <a:lnTo>
                    <a:pt x="0" y="51"/>
                  </a:lnTo>
                  <a:lnTo>
                    <a:pt x="0" y="55"/>
                  </a:lnTo>
                  <a:lnTo>
                    <a:pt x="2" y="57"/>
                  </a:lnTo>
                  <a:lnTo>
                    <a:pt x="60" y="111"/>
                  </a:lnTo>
                  <a:lnTo>
                    <a:pt x="62" y="112"/>
                  </a:lnTo>
                  <a:lnTo>
                    <a:pt x="66" y="112"/>
                  </a:lnTo>
                  <a:lnTo>
                    <a:pt x="69" y="112"/>
                  </a:lnTo>
                  <a:lnTo>
                    <a:pt x="72" y="110"/>
                  </a:lnTo>
                  <a:lnTo>
                    <a:pt x="107" y="68"/>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 name="Freeform 98"/>
            <p:cNvSpPr>
              <a:spLocks/>
            </p:cNvSpPr>
            <p:nvPr/>
          </p:nvSpPr>
          <p:spPr bwMode="auto">
            <a:xfrm>
              <a:off x="1750" y="2109"/>
              <a:ext cx="7" cy="10"/>
            </a:xfrm>
            <a:custGeom>
              <a:avLst/>
              <a:gdLst>
                <a:gd name="T0" fmla="*/ 3 w 15"/>
                <a:gd name="T1" fmla="*/ 9 h 21"/>
                <a:gd name="T2" fmla="*/ 3 w 15"/>
                <a:gd name="T3" fmla="*/ 11 h 21"/>
                <a:gd name="T4" fmla="*/ 4 w 15"/>
                <a:gd name="T5" fmla="*/ 11 h 21"/>
                <a:gd name="T6" fmla="*/ 4 w 15"/>
                <a:gd name="T7" fmla="*/ 13 h 21"/>
                <a:gd name="T8" fmla="*/ 4 w 15"/>
                <a:gd name="T9" fmla="*/ 12 h 21"/>
                <a:gd name="T10" fmla="*/ 4 w 15"/>
                <a:gd name="T11" fmla="*/ 14 h 21"/>
                <a:gd name="T12" fmla="*/ 11 w 15"/>
                <a:gd name="T13" fmla="*/ 21 h 21"/>
                <a:gd name="T14" fmla="*/ 15 w 15"/>
                <a:gd name="T15" fmla="*/ 16 h 21"/>
                <a:gd name="T16" fmla="*/ 15 w 15"/>
                <a:gd name="T17" fmla="*/ 11 h 21"/>
                <a:gd name="T18" fmla="*/ 13 w 15"/>
                <a:gd name="T19" fmla="*/ 6 h 21"/>
                <a:gd name="T20" fmla="*/ 10 w 15"/>
                <a:gd name="T21" fmla="*/ 1 h 21"/>
                <a:gd name="T22" fmla="*/ 10 w 15"/>
                <a:gd name="T23" fmla="*/ 2 h 21"/>
                <a:gd name="T24" fmla="*/ 10 w 15"/>
                <a:gd name="T25" fmla="*/ 1 h 21"/>
                <a:gd name="T26" fmla="*/ 5 w 15"/>
                <a:gd name="T27" fmla="*/ 0 h 21"/>
                <a:gd name="T28" fmla="*/ 2 w 15"/>
                <a:gd name="T29" fmla="*/ 2 h 21"/>
                <a:gd name="T30" fmla="*/ 0 w 15"/>
                <a:gd name="T31" fmla="*/ 6 h 21"/>
                <a:gd name="T32" fmla="*/ 3 w 15"/>
                <a:gd name="T33" fmla="*/ 11 h 21"/>
                <a:gd name="T34" fmla="*/ 3 w 15"/>
                <a:gd name="T3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1">
                  <a:moveTo>
                    <a:pt x="3" y="9"/>
                  </a:moveTo>
                  <a:lnTo>
                    <a:pt x="3" y="11"/>
                  </a:lnTo>
                  <a:lnTo>
                    <a:pt x="4" y="11"/>
                  </a:lnTo>
                  <a:lnTo>
                    <a:pt x="4" y="13"/>
                  </a:lnTo>
                  <a:lnTo>
                    <a:pt x="4" y="12"/>
                  </a:lnTo>
                  <a:lnTo>
                    <a:pt x="4" y="14"/>
                  </a:lnTo>
                  <a:lnTo>
                    <a:pt x="11" y="21"/>
                  </a:lnTo>
                  <a:lnTo>
                    <a:pt x="15" y="16"/>
                  </a:lnTo>
                  <a:lnTo>
                    <a:pt x="15" y="11"/>
                  </a:lnTo>
                  <a:lnTo>
                    <a:pt x="13" y="6"/>
                  </a:lnTo>
                  <a:lnTo>
                    <a:pt x="10" y="1"/>
                  </a:lnTo>
                  <a:lnTo>
                    <a:pt x="10" y="2"/>
                  </a:lnTo>
                  <a:lnTo>
                    <a:pt x="10" y="1"/>
                  </a:lnTo>
                  <a:lnTo>
                    <a:pt x="5" y="0"/>
                  </a:lnTo>
                  <a:lnTo>
                    <a:pt x="2" y="2"/>
                  </a:lnTo>
                  <a:lnTo>
                    <a:pt x="0" y="6"/>
                  </a:lnTo>
                  <a:lnTo>
                    <a:pt x="3" y="11"/>
                  </a:lnTo>
                  <a:lnTo>
                    <a:pt x="3"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0" name="Freeform 99"/>
            <p:cNvSpPr>
              <a:spLocks/>
            </p:cNvSpPr>
            <p:nvPr/>
          </p:nvSpPr>
          <p:spPr bwMode="auto">
            <a:xfrm>
              <a:off x="1723" y="2083"/>
              <a:ext cx="31" cy="31"/>
            </a:xfrm>
            <a:custGeom>
              <a:avLst/>
              <a:gdLst>
                <a:gd name="T0" fmla="*/ 1 w 64"/>
                <a:gd name="T1" fmla="*/ 8 h 62"/>
                <a:gd name="T2" fmla="*/ 1 w 64"/>
                <a:gd name="T3" fmla="*/ 8 h 62"/>
                <a:gd name="T4" fmla="*/ 57 w 64"/>
                <a:gd name="T5" fmla="*/ 62 h 62"/>
                <a:gd name="T6" fmla="*/ 64 w 64"/>
                <a:gd name="T7" fmla="*/ 55 h 62"/>
                <a:gd name="T8" fmla="*/ 8 w 64"/>
                <a:gd name="T9" fmla="*/ 1 h 62"/>
                <a:gd name="T10" fmla="*/ 8 w 64"/>
                <a:gd name="T11" fmla="*/ 1 h 62"/>
                <a:gd name="T12" fmla="*/ 8 w 64"/>
                <a:gd name="T13" fmla="*/ 1 h 62"/>
                <a:gd name="T14" fmla="*/ 5 w 64"/>
                <a:gd name="T15" fmla="*/ 0 h 62"/>
                <a:gd name="T16" fmla="*/ 1 w 64"/>
                <a:gd name="T17" fmla="*/ 1 h 62"/>
                <a:gd name="T18" fmla="*/ 0 w 64"/>
                <a:gd name="T19" fmla="*/ 5 h 62"/>
                <a:gd name="T20" fmla="*/ 1 w 64"/>
                <a:gd name="T21"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2">
                  <a:moveTo>
                    <a:pt x="1" y="8"/>
                  </a:moveTo>
                  <a:lnTo>
                    <a:pt x="1" y="8"/>
                  </a:lnTo>
                  <a:lnTo>
                    <a:pt x="57" y="62"/>
                  </a:lnTo>
                  <a:lnTo>
                    <a:pt x="64" y="55"/>
                  </a:lnTo>
                  <a:lnTo>
                    <a:pt x="8" y="1"/>
                  </a:lnTo>
                  <a:lnTo>
                    <a:pt x="8" y="1"/>
                  </a:lnTo>
                  <a:lnTo>
                    <a:pt x="8" y="1"/>
                  </a:lnTo>
                  <a:lnTo>
                    <a:pt x="5" y="0"/>
                  </a:lnTo>
                  <a:lnTo>
                    <a:pt x="1" y="1"/>
                  </a:lnTo>
                  <a:lnTo>
                    <a:pt x="0" y="5"/>
                  </a:lnTo>
                  <a:lnTo>
                    <a:pt x="1"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1" name="Freeform 100"/>
            <p:cNvSpPr>
              <a:spLocks/>
            </p:cNvSpPr>
            <p:nvPr/>
          </p:nvSpPr>
          <p:spPr bwMode="auto">
            <a:xfrm>
              <a:off x="1716" y="2081"/>
              <a:ext cx="11" cy="7"/>
            </a:xfrm>
            <a:custGeom>
              <a:avLst/>
              <a:gdLst>
                <a:gd name="T0" fmla="*/ 10 w 20"/>
                <a:gd name="T1" fmla="*/ 11 h 14"/>
                <a:gd name="T2" fmla="*/ 9 w 20"/>
                <a:gd name="T3" fmla="*/ 12 h 14"/>
                <a:gd name="T4" fmla="*/ 10 w 20"/>
                <a:gd name="T5" fmla="*/ 12 h 14"/>
                <a:gd name="T6" fmla="*/ 11 w 20"/>
                <a:gd name="T7" fmla="*/ 11 h 14"/>
                <a:gd name="T8" fmla="*/ 12 w 20"/>
                <a:gd name="T9" fmla="*/ 11 h 14"/>
                <a:gd name="T10" fmla="*/ 13 w 20"/>
                <a:gd name="T11" fmla="*/ 11 h 14"/>
                <a:gd name="T12" fmla="*/ 20 w 20"/>
                <a:gd name="T13" fmla="*/ 4 h 14"/>
                <a:gd name="T14" fmla="*/ 17 w 20"/>
                <a:gd name="T15" fmla="*/ 0 h 14"/>
                <a:gd name="T16" fmla="*/ 11 w 20"/>
                <a:gd name="T17" fmla="*/ 0 h 14"/>
                <a:gd name="T18" fmla="*/ 5 w 20"/>
                <a:gd name="T19" fmla="*/ 1 h 14"/>
                <a:gd name="T20" fmla="*/ 2 w 20"/>
                <a:gd name="T21" fmla="*/ 3 h 14"/>
                <a:gd name="T22" fmla="*/ 1 w 20"/>
                <a:gd name="T23" fmla="*/ 4 h 14"/>
                <a:gd name="T24" fmla="*/ 2 w 20"/>
                <a:gd name="T25" fmla="*/ 3 h 14"/>
                <a:gd name="T26" fmla="*/ 0 w 20"/>
                <a:gd name="T27" fmla="*/ 7 h 14"/>
                <a:gd name="T28" fmla="*/ 1 w 20"/>
                <a:gd name="T29" fmla="*/ 11 h 14"/>
                <a:gd name="T30" fmla="*/ 4 w 20"/>
                <a:gd name="T31" fmla="*/ 14 h 14"/>
                <a:gd name="T32" fmla="*/ 9 w 20"/>
                <a:gd name="T33" fmla="*/ 12 h 14"/>
                <a:gd name="T34" fmla="*/ 10 w 20"/>
                <a:gd name="T3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10" y="11"/>
                  </a:moveTo>
                  <a:lnTo>
                    <a:pt x="9" y="12"/>
                  </a:lnTo>
                  <a:lnTo>
                    <a:pt x="10" y="12"/>
                  </a:lnTo>
                  <a:lnTo>
                    <a:pt x="11" y="11"/>
                  </a:lnTo>
                  <a:lnTo>
                    <a:pt x="12" y="11"/>
                  </a:lnTo>
                  <a:lnTo>
                    <a:pt x="13" y="11"/>
                  </a:lnTo>
                  <a:lnTo>
                    <a:pt x="20" y="4"/>
                  </a:lnTo>
                  <a:lnTo>
                    <a:pt x="17" y="0"/>
                  </a:lnTo>
                  <a:lnTo>
                    <a:pt x="11" y="0"/>
                  </a:lnTo>
                  <a:lnTo>
                    <a:pt x="5" y="1"/>
                  </a:lnTo>
                  <a:lnTo>
                    <a:pt x="2" y="3"/>
                  </a:lnTo>
                  <a:lnTo>
                    <a:pt x="1" y="4"/>
                  </a:lnTo>
                  <a:lnTo>
                    <a:pt x="2" y="3"/>
                  </a:lnTo>
                  <a:lnTo>
                    <a:pt x="0" y="7"/>
                  </a:lnTo>
                  <a:lnTo>
                    <a:pt x="1" y="11"/>
                  </a:lnTo>
                  <a:lnTo>
                    <a:pt x="4" y="14"/>
                  </a:lnTo>
                  <a:lnTo>
                    <a:pt x="9" y="12"/>
                  </a:lnTo>
                  <a:lnTo>
                    <a:pt x="10"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2" name="Freeform 101"/>
            <p:cNvSpPr>
              <a:spLocks/>
            </p:cNvSpPr>
            <p:nvPr/>
          </p:nvSpPr>
          <p:spPr bwMode="auto">
            <a:xfrm>
              <a:off x="1697" y="2083"/>
              <a:ext cx="24" cy="26"/>
            </a:xfrm>
            <a:custGeom>
              <a:avLst/>
              <a:gdLst>
                <a:gd name="T0" fmla="*/ 10 w 48"/>
                <a:gd name="T1" fmla="*/ 50 h 52"/>
                <a:gd name="T2" fmla="*/ 10 w 48"/>
                <a:gd name="T3" fmla="*/ 50 h 52"/>
                <a:gd name="T4" fmla="*/ 48 w 48"/>
                <a:gd name="T5" fmla="*/ 7 h 52"/>
                <a:gd name="T6" fmla="*/ 39 w 48"/>
                <a:gd name="T7" fmla="*/ 0 h 52"/>
                <a:gd name="T8" fmla="*/ 1 w 48"/>
                <a:gd name="T9" fmla="*/ 43 h 52"/>
                <a:gd name="T10" fmla="*/ 1 w 48"/>
                <a:gd name="T11" fmla="*/ 43 h 52"/>
                <a:gd name="T12" fmla="*/ 1 w 48"/>
                <a:gd name="T13" fmla="*/ 43 h 52"/>
                <a:gd name="T14" fmla="*/ 0 w 48"/>
                <a:gd name="T15" fmla="*/ 48 h 52"/>
                <a:gd name="T16" fmla="*/ 2 w 48"/>
                <a:gd name="T17" fmla="*/ 51 h 52"/>
                <a:gd name="T18" fmla="*/ 6 w 48"/>
                <a:gd name="T19" fmla="*/ 52 h 52"/>
                <a:gd name="T20" fmla="*/ 10 w 48"/>
                <a:gd name="T2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2">
                  <a:moveTo>
                    <a:pt x="10" y="50"/>
                  </a:moveTo>
                  <a:lnTo>
                    <a:pt x="10" y="50"/>
                  </a:lnTo>
                  <a:lnTo>
                    <a:pt x="48" y="7"/>
                  </a:lnTo>
                  <a:lnTo>
                    <a:pt x="39" y="0"/>
                  </a:lnTo>
                  <a:lnTo>
                    <a:pt x="1" y="43"/>
                  </a:lnTo>
                  <a:lnTo>
                    <a:pt x="1" y="43"/>
                  </a:lnTo>
                  <a:lnTo>
                    <a:pt x="1" y="43"/>
                  </a:lnTo>
                  <a:lnTo>
                    <a:pt x="0" y="48"/>
                  </a:lnTo>
                  <a:lnTo>
                    <a:pt x="2" y="51"/>
                  </a:lnTo>
                  <a:lnTo>
                    <a:pt x="6" y="52"/>
                  </a:lnTo>
                  <a:lnTo>
                    <a:pt x="10" y="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 name="Freeform 102"/>
            <p:cNvSpPr>
              <a:spLocks/>
            </p:cNvSpPr>
            <p:nvPr/>
          </p:nvSpPr>
          <p:spPr bwMode="auto">
            <a:xfrm>
              <a:off x="1697" y="2104"/>
              <a:ext cx="7" cy="11"/>
            </a:xfrm>
            <a:custGeom>
              <a:avLst/>
              <a:gdLst>
                <a:gd name="T0" fmla="*/ 12 w 14"/>
                <a:gd name="T1" fmla="*/ 11 h 21"/>
                <a:gd name="T2" fmla="*/ 12 w 14"/>
                <a:gd name="T3" fmla="*/ 10 h 21"/>
                <a:gd name="T4" fmla="*/ 12 w 14"/>
                <a:gd name="T5" fmla="*/ 10 h 21"/>
                <a:gd name="T6" fmla="*/ 12 w 14"/>
                <a:gd name="T7" fmla="*/ 9 h 21"/>
                <a:gd name="T8" fmla="*/ 12 w 14"/>
                <a:gd name="T9" fmla="*/ 8 h 21"/>
                <a:gd name="T10" fmla="*/ 12 w 14"/>
                <a:gd name="T11" fmla="*/ 7 h 21"/>
                <a:gd name="T12" fmla="*/ 3 w 14"/>
                <a:gd name="T13" fmla="*/ 0 h 21"/>
                <a:gd name="T14" fmla="*/ 0 w 14"/>
                <a:gd name="T15" fmla="*/ 6 h 21"/>
                <a:gd name="T16" fmla="*/ 0 w 14"/>
                <a:gd name="T17" fmla="*/ 9 h 21"/>
                <a:gd name="T18" fmla="*/ 0 w 14"/>
                <a:gd name="T19" fmla="*/ 15 h 21"/>
                <a:gd name="T20" fmla="*/ 5 w 14"/>
                <a:gd name="T21" fmla="*/ 20 h 21"/>
                <a:gd name="T22" fmla="*/ 5 w 14"/>
                <a:gd name="T23" fmla="*/ 18 h 21"/>
                <a:gd name="T24" fmla="*/ 5 w 14"/>
                <a:gd name="T25" fmla="*/ 20 h 21"/>
                <a:gd name="T26" fmla="*/ 10 w 14"/>
                <a:gd name="T27" fmla="*/ 21 h 21"/>
                <a:gd name="T28" fmla="*/ 13 w 14"/>
                <a:gd name="T29" fmla="*/ 18 h 21"/>
                <a:gd name="T30" fmla="*/ 14 w 14"/>
                <a:gd name="T31" fmla="*/ 14 h 21"/>
                <a:gd name="T32" fmla="*/ 12 w 14"/>
                <a:gd name="T33" fmla="*/ 10 h 21"/>
                <a:gd name="T34" fmla="*/ 12 w 14"/>
                <a:gd name="T3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1">
                  <a:moveTo>
                    <a:pt x="12" y="11"/>
                  </a:moveTo>
                  <a:lnTo>
                    <a:pt x="12" y="10"/>
                  </a:lnTo>
                  <a:lnTo>
                    <a:pt x="12" y="10"/>
                  </a:lnTo>
                  <a:lnTo>
                    <a:pt x="12" y="9"/>
                  </a:lnTo>
                  <a:lnTo>
                    <a:pt x="12" y="8"/>
                  </a:lnTo>
                  <a:lnTo>
                    <a:pt x="12" y="7"/>
                  </a:lnTo>
                  <a:lnTo>
                    <a:pt x="3" y="0"/>
                  </a:lnTo>
                  <a:lnTo>
                    <a:pt x="0" y="6"/>
                  </a:lnTo>
                  <a:lnTo>
                    <a:pt x="0" y="9"/>
                  </a:lnTo>
                  <a:lnTo>
                    <a:pt x="0" y="15"/>
                  </a:lnTo>
                  <a:lnTo>
                    <a:pt x="5" y="20"/>
                  </a:lnTo>
                  <a:lnTo>
                    <a:pt x="5" y="18"/>
                  </a:lnTo>
                  <a:lnTo>
                    <a:pt x="5" y="20"/>
                  </a:lnTo>
                  <a:lnTo>
                    <a:pt x="10" y="21"/>
                  </a:lnTo>
                  <a:lnTo>
                    <a:pt x="13" y="18"/>
                  </a:lnTo>
                  <a:lnTo>
                    <a:pt x="14" y="14"/>
                  </a:lnTo>
                  <a:lnTo>
                    <a:pt x="12" y="10"/>
                  </a:lnTo>
                  <a:lnTo>
                    <a:pt x="12"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 name="Freeform 103"/>
            <p:cNvSpPr>
              <a:spLocks/>
            </p:cNvSpPr>
            <p:nvPr/>
          </p:nvSpPr>
          <p:spPr bwMode="auto">
            <a:xfrm>
              <a:off x="1699" y="2110"/>
              <a:ext cx="33" cy="31"/>
            </a:xfrm>
            <a:custGeom>
              <a:avLst/>
              <a:gdLst>
                <a:gd name="T0" fmla="*/ 65 w 66"/>
                <a:gd name="T1" fmla="*/ 53 h 63"/>
                <a:gd name="T2" fmla="*/ 65 w 66"/>
                <a:gd name="T3" fmla="*/ 55 h 63"/>
                <a:gd name="T4" fmla="*/ 7 w 66"/>
                <a:gd name="T5" fmla="*/ 0 h 63"/>
                <a:gd name="T6" fmla="*/ 0 w 66"/>
                <a:gd name="T7" fmla="*/ 7 h 63"/>
                <a:gd name="T8" fmla="*/ 58 w 66"/>
                <a:gd name="T9" fmla="*/ 61 h 63"/>
                <a:gd name="T10" fmla="*/ 58 w 66"/>
                <a:gd name="T11" fmla="*/ 63 h 63"/>
                <a:gd name="T12" fmla="*/ 58 w 66"/>
                <a:gd name="T13" fmla="*/ 61 h 63"/>
                <a:gd name="T14" fmla="*/ 61 w 66"/>
                <a:gd name="T15" fmla="*/ 63 h 63"/>
                <a:gd name="T16" fmla="*/ 65 w 66"/>
                <a:gd name="T17" fmla="*/ 61 h 63"/>
                <a:gd name="T18" fmla="*/ 66 w 66"/>
                <a:gd name="T19" fmla="*/ 58 h 63"/>
                <a:gd name="T20" fmla="*/ 65 w 66"/>
                <a:gd name="T21" fmla="*/ 55 h 63"/>
                <a:gd name="T22" fmla="*/ 65 w 66"/>
                <a:gd name="T23"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3">
                  <a:moveTo>
                    <a:pt x="65" y="53"/>
                  </a:moveTo>
                  <a:lnTo>
                    <a:pt x="65" y="55"/>
                  </a:lnTo>
                  <a:lnTo>
                    <a:pt x="7" y="0"/>
                  </a:lnTo>
                  <a:lnTo>
                    <a:pt x="0" y="7"/>
                  </a:lnTo>
                  <a:lnTo>
                    <a:pt x="58" y="61"/>
                  </a:lnTo>
                  <a:lnTo>
                    <a:pt x="58" y="63"/>
                  </a:lnTo>
                  <a:lnTo>
                    <a:pt x="58" y="61"/>
                  </a:lnTo>
                  <a:lnTo>
                    <a:pt x="61" y="63"/>
                  </a:lnTo>
                  <a:lnTo>
                    <a:pt x="65" y="61"/>
                  </a:lnTo>
                  <a:lnTo>
                    <a:pt x="66" y="58"/>
                  </a:lnTo>
                  <a:lnTo>
                    <a:pt x="65" y="55"/>
                  </a:lnTo>
                  <a:lnTo>
                    <a:pt x="65"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5" name="Freeform 104"/>
            <p:cNvSpPr>
              <a:spLocks/>
            </p:cNvSpPr>
            <p:nvPr/>
          </p:nvSpPr>
          <p:spPr bwMode="auto">
            <a:xfrm>
              <a:off x="1728" y="2136"/>
              <a:ext cx="10" cy="6"/>
            </a:xfrm>
            <a:custGeom>
              <a:avLst/>
              <a:gdLst>
                <a:gd name="T0" fmla="*/ 10 w 19"/>
                <a:gd name="T1" fmla="*/ 1 h 13"/>
                <a:gd name="T2" fmla="*/ 11 w 19"/>
                <a:gd name="T3" fmla="*/ 1 h 13"/>
                <a:gd name="T4" fmla="*/ 10 w 19"/>
                <a:gd name="T5" fmla="*/ 1 h 13"/>
                <a:gd name="T6" fmla="*/ 9 w 19"/>
                <a:gd name="T7" fmla="*/ 1 h 13"/>
                <a:gd name="T8" fmla="*/ 7 w 19"/>
                <a:gd name="T9" fmla="*/ 1 h 13"/>
                <a:gd name="T10" fmla="*/ 7 w 19"/>
                <a:gd name="T11" fmla="*/ 1 h 13"/>
                <a:gd name="T12" fmla="*/ 0 w 19"/>
                <a:gd name="T13" fmla="*/ 11 h 13"/>
                <a:gd name="T14" fmla="*/ 4 w 19"/>
                <a:gd name="T15" fmla="*/ 13 h 13"/>
                <a:gd name="T16" fmla="*/ 9 w 19"/>
                <a:gd name="T17" fmla="*/ 13 h 13"/>
                <a:gd name="T18" fmla="*/ 15 w 19"/>
                <a:gd name="T19" fmla="*/ 13 h 13"/>
                <a:gd name="T20" fmla="*/ 18 w 19"/>
                <a:gd name="T21" fmla="*/ 8 h 13"/>
                <a:gd name="T22" fmla="*/ 19 w 19"/>
                <a:gd name="T23" fmla="*/ 8 h 13"/>
                <a:gd name="T24" fmla="*/ 18 w 19"/>
                <a:gd name="T25" fmla="*/ 8 h 13"/>
                <a:gd name="T26" fmla="*/ 19 w 19"/>
                <a:gd name="T27" fmla="*/ 5 h 13"/>
                <a:gd name="T28" fmla="*/ 18 w 19"/>
                <a:gd name="T29" fmla="*/ 1 h 13"/>
                <a:gd name="T30" fmla="*/ 15 w 19"/>
                <a:gd name="T31" fmla="*/ 0 h 13"/>
                <a:gd name="T32" fmla="*/ 11 w 19"/>
                <a:gd name="T33" fmla="*/ 1 h 13"/>
                <a:gd name="T34" fmla="*/ 10 w 19"/>
                <a:gd name="T3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3">
                  <a:moveTo>
                    <a:pt x="10" y="1"/>
                  </a:moveTo>
                  <a:lnTo>
                    <a:pt x="11" y="1"/>
                  </a:lnTo>
                  <a:lnTo>
                    <a:pt x="10" y="1"/>
                  </a:lnTo>
                  <a:lnTo>
                    <a:pt x="9" y="1"/>
                  </a:lnTo>
                  <a:lnTo>
                    <a:pt x="7" y="1"/>
                  </a:lnTo>
                  <a:lnTo>
                    <a:pt x="7" y="1"/>
                  </a:lnTo>
                  <a:lnTo>
                    <a:pt x="0" y="11"/>
                  </a:lnTo>
                  <a:lnTo>
                    <a:pt x="4" y="13"/>
                  </a:lnTo>
                  <a:lnTo>
                    <a:pt x="9" y="13"/>
                  </a:lnTo>
                  <a:lnTo>
                    <a:pt x="15" y="13"/>
                  </a:lnTo>
                  <a:lnTo>
                    <a:pt x="18" y="8"/>
                  </a:lnTo>
                  <a:lnTo>
                    <a:pt x="19" y="8"/>
                  </a:lnTo>
                  <a:lnTo>
                    <a:pt x="18" y="8"/>
                  </a:lnTo>
                  <a:lnTo>
                    <a:pt x="19" y="5"/>
                  </a:lnTo>
                  <a:lnTo>
                    <a:pt x="18" y="1"/>
                  </a:lnTo>
                  <a:lnTo>
                    <a:pt x="15" y="0"/>
                  </a:lnTo>
                  <a:lnTo>
                    <a:pt x="11" y="1"/>
                  </a:lnTo>
                  <a:lnTo>
                    <a:pt x="10"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6" name="Freeform 105"/>
            <p:cNvSpPr>
              <a:spLocks/>
            </p:cNvSpPr>
            <p:nvPr/>
          </p:nvSpPr>
          <p:spPr bwMode="auto">
            <a:xfrm>
              <a:off x="1733" y="2115"/>
              <a:ext cx="23" cy="25"/>
            </a:xfrm>
            <a:custGeom>
              <a:avLst/>
              <a:gdLst>
                <a:gd name="T0" fmla="*/ 37 w 46"/>
                <a:gd name="T1" fmla="*/ 2 h 50"/>
                <a:gd name="T2" fmla="*/ 36 w 46"/>
                <a:gd name="T3" fmla="*/ 2 h 50"/>
                <a:gd name="T4" fmla="*/ 0 w 46"/>
                <a:gd name="T5" fmla="*/ 43 h 50"/>
                <a:gd name="T6" fmla="*/ 9 w 46"/>
                <a:gd name="T7" fmla="*/ 50 h 50"/>
                <a:gd name="T8" fmla="*/ 45 w 46"/>
                <a:gd name="T9" fmla="*/ 9 h 50"/>
                <a:gd name="T10" fmla="*/ 44 w 46"/>
                <a:gd name="T11" fmla="*/ 9 h 50"/>
                <a:gd name="T12" fmla="*/ 45 w 46"/>
                <a:gd name="T13" fmla="*/ 9 h 50"/>
                <a:gd name="T14" fmla="*/ 46 w 46"/>
                <a:gd name="T15" fmla="*/ 4 h 50"/>
                <a:gd name="T16" fmla="*/ 44 w 46"/>
                <a:gd name="T17" fmla="*/ 1 h 50"/>
                <a:gd name="T18" fmla="*/ 40 w 46"/>
                <a:gd name="T19" fmla="*/ 0 h 50"/>
                <a:gd name="T20" fmla="*/ 36 w 46"/>
                <a:gd name="T21" fmla="*/ 2 h 50"/>
                <a:gd name="T22" fmla="*/ 37 w 46"/>
                <a:gd name="T2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37" y="2"/>
                  </a:moveTo>
                  <a:lnTo>
                    <a:pt x="36" y="2"/>
                  </a:lnTo>
                  <a:lnTo>
                    <a:pt x="0" y="43"/>
                  </a:lnTo>
                  <a:lnTo>
                    <a:pt x="9" y="50"/>
                  </a:lnTo>
                  <a:lnTo>
                    <a:pt x="45" y="9"/>
                  </a:lnTo>
                  <a:lnTo>
                    <a:pt x="44" y="9"/>
                  </a:lnTo>
                  <a:lnTo>
                    <a:pt x="45" y="9"/>
                  </a:lnTo>
                  <a:lnTo>
                    <a:pt x="46" y="4"/>
                  </a:lnTo>
                  <a:lnTo>
                    <a:pt x="44" y="1"/>
                  </a:lnTo>
                  <a:lnTo>
                    <a:pt x="40" y="0"/>
                  </a:lnTo>
                  <a:lnTo>
                    <a:pt x="36" y="2"/>
                  </a:lnTo>
                  <a:lnTo>
                    <a:pt x="37"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7" name="Freeform 106"/>
            <p:cNvSpPr>
              <a:spLocks/>
            </p:cNvSpPr>
            <p:nvPr/>
          </p:nvSpPr>
          <p:spPr bwMode="auto">
            <a:xfrm>
              <a:off x="1916" y="1803"/>
              <a:ext cx="86" cy="92"/>
            </a:xfrm>
            <a:custGeom>
              <a:avLst/>
              <a:gdLst>
                <a:gd name="T0" fmla="*/ 170 w 173"/>
                <a:gd name="T1" fmla="*/ 65 h 183"/>
                <a:gd name="T2" fmla="*/ 172 w 173"/>
                <a:gd name="T3" fmla="*/ 62 h 183"/>
                <a:gd name="T4" fmla="*/ 173 w 173"/>
                <a:gd name="T5" fmla="*/ 58 h 183"/>
                <a:gd name="T6" fmla="*/ 173 w 173"/>
                <a:gd name="T7" fmla="*/ 54 h 183"/>
                <a:gd name="T8" fmla="*/ 172 w 173"/>
                <a:gd name="T9" fmla="*/ 52 h 183"/>
                <a:gd name="T10" fmla="*/ 118 w 173"/>
                <a:gd name="T11" fmla="*/ 2 h 183"/>
                <a:gd name="T12" fmla="*/ 115 w 173"/>
                <a:gd name="T13" fmla="*/ 0 h 183"/>
                <a:gd name="T14" fmla="*/ 112 w 173"/>
                <a:gd name="T15" fmla="*/ 0 h 183"/>
                <a:gd name="T16" fmla="*/ 109 w 173"/>
                <a:gd name="T17" fmla="*/ 1 h 183"/>
                <a:gd name="T18" fmla="*/ 107 w 173"/>
                <a:gd name="T19" fmla="*/ 2 h 183"/>
                <a:gd name="T20" fmla="*/ 2 w 173"/>
                <a:gd name="T21" fmla="*/ 121 h 183"/>
                <a:gd name="T22" fmla="*/ 0 w 173"/>
                <a:gd name="T23" fmla="*/ 123 h 183"/>
                <a:gd name="T24" fmla="*/ 0 w 173"/>
                <a:gd name="T25" fmla="*/ 126 h 183"/>
                <a:gd name="T26" fmla="*/ 1 w 173"/>
                <a:gd name="T27" fmla="*/ 129 h 183"/>
                <a:gd name="T28" fmla="*/ 4 w 173"/>
                <a:gd name="T29" fmla="*/ 131 h 183"/>
                <a:gd name="T30" fmla="*/ 56 w 173"/>
                <a:gd name="T31" fmla="*/ 182 h 183"/>
                <a:gd name="T32" fmla="*/ 59 w 173"/>
                <a:gd name="T33" fmla="*/ 183 h 183"/>
                <a:gd name="T34" fmla="*/ 62 w 173"/>
                <a:gd name="T35" fmla="*/ 183 h 183"/>
                <a:gd name="T36" fmla="*/ 66 w 173"/>
                <a:gd name="T37" fmla="*/ 183 h 183"/>
                <a:gd name="T38" fmla="*/ 68 w 173"/>
                <a:gd name="T39" fmla="*/ 181 h 183"/>
                <a:gd name="T40" fmla="*/ 170 w 173"/>
                <a:gd name="T4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83">
                  <a:moveTo>
                    <a:pt x="170" y="65"/>
                  </a:moveTo>
                  <a:lnTo>
                    <a:pt x="172" y="62"/>
                  </a:lnTo>
                  <a:lnTo>
                    <a:pt x="173" y="58"/>
                  </a:lnTo>
                  <a:lnTo>
                    <a:pt x="173" y="54"/>
                  </a:lnTo>
                  <a:lnTo>
                    <a:pt x="172" y="52"/>
                  </a:lnTo>
                  <a:lnTo>
                    <a:pt x="118" y="2"/>
                  </a:lnTo>
                  <a:lnTo>
                    <a:pt x="115" y="0"/>
                  </a:lnTo>
                  <a:lnTo>
                    <a:pt x="112" y="0"/>
                  </a:lnTo>
                  <a:lnTo>
                    <a:pt x="109" y="1"/>
                  </a:lnTo>
                  <a:lnTo>
                    <a:pt x="107" y="2"/>
                  </a:lnTo>
                  <a:lnTo>
                    <a:pt x="2" y="121"/>
                  </a:lnTo>
                  <a:lnTo>
                    <a:pt x="0" y="123"/>
                  </a:lnTo>
                  <a:lnTo>
                    <a:pt x="0" y="126"/>
                  </a:lnTo>
                  <a:lnTo>
                    <a:pt x="1" y="129"/>
                  </a:lnTo>
                  <a:lnTo>
                    <a:pt x="4" y="131"/>
                  </a:lnTo>
                  <a:lnTo>
                    <a:pt x="56" y="182"/>
                  </a:lnTo>
                  <a:lnTo>
                    <a:pt x="59" y="183"/>
                  </a:lnTo>
                  <a:lnTo>
                    <a:pt x="62" y="183"/>
                  </a:lnTo>
                  <a:lnTo>
                    <a:pt x="66" y="183"/>
                  </a:lnTo>
                  <a:lnTo>
                    <a:pt x="68" y="181"/>
                  </a:lnTo>
                  <a:lnTo>
                    <a:pt x="170" y="65"/>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8" name="Freeform 107"/>
            <p:cNvSpPr>
              <a:spLocks/>
            </p:cNvSpPr>
            <p:nvPr/>
          </p:nvSpPr>
          <p:spPr bwMode="auto">
            <a:xfrm>
              <a:off x="1999" y="1826"/>
              <a:ext cx="6" cy="12"/>
            </a:xfrm>
            <a:custGeom>
              <a:avLst/>
              <a:gdLst>
                <a:gd name="T0" fmla="*/ 2 w 13"/>
                <a:gd name="T1" fmla="*/ 10 h 23"/>
                <a:gd name="T2" fmla="*/ 2 w 13"/>
                <a:gd name="T3" fmla="*/ 10 h 23"/>
                <a:gd name="T4" fmla="*/ 1 w 13"/>
                <a:gd name="T5" fmla="*/ 8 h 23"/>
                <a:gd name="T6" fmla="*/ 1 w 13"/>
                <a:gd name="T7" fmla="*/ 12 h 23"/>
                <a:gd name="T8" fmla="*/ 0 w 13"/>
                <a:gd name="T9" fmla="*/ 15 h 23"/>
                <a:gd name="T10" fmla="*/ 0 w 13"/>
                <a:gd name="T11" fmla="*/ 16 h 23"/>
                <a:gd name="T12" fmla="*/ 9 w 13"/>
                <a:gd name="T13" fmla="*/ 23 h 23"/>
                <a:gd name="T14" fmla="*/ 11 w 13"/>
                <a:gd name="T15" fmla="*/ 17 h 23"/>
                <a:gd name="T16" fmla="*/ 13 w 13"/>
                <a:gd name="T17" fmla="*/ 12 h 23"/>
                <a:gd name="T18" fmla="*/ 13 w 13"/>
                <a:gd name="T19" fmla="*/ 8 h 23"/>
                <a:gd name="T20" fmla="*/ 9 w 13"/>
                <a:gd name="T21" fmla="*/ 1 h 23"/>
                <a:gd name="T22" fmla="*/ 9 w 13"/>
                <a:gd name="T23" fmla="*/ 1 h 23"/>
                <a:gd name="T24" fmla="*/ 9 w 13"/>
                <a:gd name="T25" fmla="*/ 1 h 23"/>
                <a:gd name="T26" fmla="*/ 4 w 13"/>
                <a:gd name="T27" fmla="*/ 0 h 23"/>
                <a:gd name="T28" fmla="*/ 1 w 13"/>
                <a:gd name="T29" fmla="*/ 2 h 23"/>
                <a:gd name="T30" fmla="*/ 0 w 13"/>
                <a:gd name="T31" fmla="*/ 6 h 23"/>
                <a:gd name="T32" fmla="*/ 2 w 13"/>
                <a:gd name="T33"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3">
                  <a:moveTo>
                    <a:pt x="2" y="10"/>
                  </a:moveTo>
                  <a:lnTo>
                    <a:pt x="2" y="10"/>
                  </a:lnTo>
                  <a:lnTo>
                    <a:pt x="1" y="8"/>
                  </a:lnTo>
                  <a:lnTo>
                    <a:pt x="1" y="12"/>
                  </a:lnTo>
                  <a:lnTo>
                    <a:pt x="0" y="15"/>
                  </a:lnTo>
                  <a:lnTo>
                    <a:pt x="0" y="16"/>
                  </a:lnTo>
                  <a:lnTo>
                    <a:pt x="9" y="23"/>
                  </a:lnTo>
                  <a:lnTo>
                    <a:pt x="11" y="17"/>
                  </a:lnTo>
                  <a:lnTo>
                    <a:pt x="13" y="12"/>
                  </a:lnTo>
                  <a:lnTo>
                    <a:pt x="13" y="8"/>
                  </a:lnTo>
                  <a:lnTo>
                    <a:pt x="9" y="1"/>
                  </a:lnTo>
                  <a:lnTo>
                    <a:pt x="9" y="1"/>
                  </a:lnTo>
                  <a:lnTo>
                    <a:pt x="9" y="1"/>
                  </a:lnTo>
                  <a:lnTo>
                    <a:pt x="4" y="0"/>
                  </a:lnTo>
                  <a:lnTo>
                    <a:pt x="1" y="2"/>
                  </a:lnTo>
                  <a:lnTo>
                    <a:pt x="0" y="6"/>
                  </a:lnTo>
                  <a:lnTo>
                    <a:pt x="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9" name="Freeform 108"/>
            <p:cNvSpPr>
              <a:spLocks/>
            </p:cNvSpPr>
            <p:nvPr/>
          </p:nvSpPr>
          <p:spPr bwMode="auto">
            <a:xfrm>
              <a:off x="1972" y="1802"/>
              <a:ext cx="32" cy="30"/>
            </a:xfrm>
            <a:custGeom>
              <a:avLst/>
              <a:gdLst>
                <a:gd name="T0" fmla="*/ 2 w 63"/>
                <a:gd name="T1" fmla="*/ 9 h 60"/>
                <a:gd name="T2" fmla="*/ 2 w 63"/>
                <a:gd name="T3" fmla="*/ 11 h 60"/>
                <a:gd name="T4" fmla="*/ 56 w 63"/>
                <a:gd name="T5" fmla="*/ 60 h 60"/>
                <a:gd name="T6" fmla="*/ 63 w 63"/>
                <a:gd name="T7" fmla="*/ 51 h 60"/>
                <a:gd name="T8" fmla="*/ 9 w 63"/>
                <a:gd name="T9" fmla="*/ 1 h 60"/>
                <a:gd name="T10" fmla="*/ 9 w 63"/>
                <a:gd name="T11" fmla="*/ 3 h 60"/>
                <a:gd name="T12" fmla="*/ 9 w 63"/>
                <a:gd name="T13" fmla="*/ 1 h 60"/>
                <a:gd name="T14" fmla="*/ 4 w 63"/>
                <a:gd name="T15" fmla="*/ 0 h 60"/>
                <a:gd name="T16" fmla="*/ 1 w 63"/>
                <a:gd name="T17" fmla="*/ 3 h 60"/>
                <a:gd name="T18" fmla="*/ 0 w 63"/>
                <a:gd name="T19" fmla="*/ 6 h 60"/>
                <a:gd name="T20" fmla="*/ 2 w 63"/>
                <a:gd name="T21" fmla="*/ 11 h 60"/>
                <a:gd name="T22" fmla="*/ 2 w 63"/>
                <a:gd name="T2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0">
                  <a:moveTo>
                    <a:pt x="2" y="9"/>
                  </a:moveTo>
                  <a:lnTo>
                    <a:pt x="2" y="11"/>
                  </a:lnTo>
                  <a:lnTo>
                    <a:pt x="56" y="60"/>
                  </a:lnTo>
                  <a:lnTo>
                    <a:pt x="63" y="51"/>
                  </a:lnTo>
                  <a:lnTo>
                    <a:pt x="9" y="1"/>
                  </a:lnTo>
                  <a:lnTo>
                    <a:pt x="9" y="3"/>
                  </a:lnTo>
                  <a:lnTo>
                    <a:pt x="9" y="1"/>
                  </a:lnTo>
                  <a:lnTo>
                    <a:pt x="4" y="0"/>
                  </a:lnTo>
                  <a:lnTo>
                    <a:pt x="1" y="3"/>
                  </a:lnTo>
                  <a:lnTo>
                    <a:pt x="0" y="6"/>
                  </a:lnTo>
                  <a:lnTo>
                    <a:pt x="2" y="11"/>
                  </a:lnTo>
                  <a:lnTo>
                    <a:pt x="2"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0" name="Freeform 109"/>
            <p:cNvSpPr>
              <a:spLocks/>
            </p:cNvSpPr>
            <p:nvPr/>
          </p:nvSpPr>
          <p:spPr bwMode="auto">
            <a:xfrm>
              <a:off x="1967" y="1800"/>
              <a:ext cx="9" cy="7"/>
            </a:xfrm>
            <a:custGeom>
              <a:avLst/>
              <a:gdLst>
                <a:gd name="T0" fmla="*/ 9 w 18"/>
                <a:gd name="T1" fmla="*/ 11 h 13"/>
                <a:gd name="T2" fmla="*/ 8 w 18"/>
                <a:gd name="T3" fmla="*/ 11 h 13"/>
                <a:gd name="T4" fmla="*/ 9 w 18"/>
                <a:gd name="T5" fmla="*/ 11 h 13"/>
                <a:gd name="T6" fmla="*/ 10 w 18"/>
                <a:gd name="T7" fmla="*/ 11 h 13"/>
                <a:gd name="T8" fmla="*/ 10 w 18"/>
                <a:gd name="T9" fmla="*/ 11 h 13"/>
                <a:gd name="T10" fmla="*/ 11 w 18"/>
                <a:gd name="T11" fmla="*/ 11 h 13"/>
                <a:gd name="T12" fmla="*/ 18 w 18"/>
                <a:gd name="T13" fmla="*/ 5 h 13"/>
                <a:gd name="T14" fmla="*/ 15 w 18"/>
                <a:gd name="T15" fmla="*/ 0 h 13"/>
                <a:gd name="T16" fmla="*/ 8 w 18"/>
                <a:gd name="T17" fmla="*/ 0 h 13"/>
                <a:gd name="T18" fmla="*/ 4 w 18"/>
                <a:gd name="T19" fmla="*/ 2 h 13"/>
                <a:gd name="T20" fmla="*/ 1 w 18"/>
                <a:gd name="T21" fmla="*/ 5 h 13"/>
                <a:gd name="T22" fmla="*/ 0 w 18"/>
                <a:gd name="T23" fmla="*/ 5 h 13"/>
                <a:gd name="T24" fmla="*/ 1 w 18"/>
                <a:gd name="T25" fmla="*/ 5 h 13"/>
                <a:gd name="T26" fmla="*/ 0 w 18"/>
                <a:gd name="T27" fmla="*/ 8 h 13"/>
                <a:gd name="T28" fmla="*/ 1 w 18"/>
                <a:gd name="T29" fmla="*/ 11 h 13"/>
                <a:gd name="T30" fmla="*/ 4 w 18"/>
                <a:gd name="T31" fmla="*/ 13 h 13"/>
                <a:gd name="T32" fmla="*/ 8 w 18"/>
                <a:gd name="T33" fmla="*/ 11 h 13"/>
                <a:gd name="T34" fmla="*/ 9 w 1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3">
                  <a:moveTo>
                    <a:pt x="9" y="11"/>
                  </a:moveTo>
                  <a:lnTo>
                    <a:pt x="8" y="11"/>
                  </a:lnTo>
                  <a:lnTo>
                    <a:pt x="9" y="11"/>
                  </a:lnTo>
                  <a:lnTo>
                    <a:pt x="10" y="11"/>
                  </a:lnTo>
                  <a:lnTo>
                    <a:pt x="10" y="11"/>
                  </a:lnTo>
                  <a:lnTo>
                    <a:pt x="11" y="11"/>
                  </a:lnTo>
                  <a:lnTo>
                    <a:pt x="18" y="5"/>
                  </a:lnTo>
                  <a:lnTo>
                    <a:pt x="15" y="0"/>
                  </a:lnTo>
                  <a:lnTo>
                    <a:pt x="8" y="0"/>
                  </a:lnTo>
                  <a:lnTo>
                    <a:pt x="4" y="2"/>
                  </a:lnTo>
                  <a:lnTo>
                    <a:pt x="1" y="5"/>
                  </a:lnTo>
                  <a:lnTo>
                    <a:pt x="0" y="5"/>
                  </a:lnTo>
                  <a:lnTo>
                    <a:pt x="1" y="5"/>
                  </a:lnTo>
                  <a:lnTo>
                    <a:pt x="0" y="8"/>
                  </a:lnTo>
                  <a:lnTo>
                    <a:pt x="1" y="11"/>
                  </a:lnTo>
                  <a:lnTo>
                    <a:pt x="4" y="13"/>
                  </a:lnTo>
                  <a:lnTo>
                    <a:pt x="8" y="11"/>
                  </a:lnTo>
                  <a:lnTo>
                    <a:pt x="9"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1" name="Freeform 110"/>
            <p:cNvSpPr>
              <a:spLocks/>
            </p:cNvSpPr>
            <p:nvPr/>
          </p:nvSpPr>
          <p:spPr bwMode="auto">
            <a:xfrm>
              <a:off x="1914" y="1803"/>
              <a:ext cx="58" cy="64"/>
            </a:xfrm>
            <a:custGeom>
              <a:avLst/>
              <a:gdLst>
                <a:gd name="T0" fmla="*/ 9 w 115"/>
                <a:gd name="T1" fmla="*/ 125 h 127"/>
                <a:gd name="T2" fmla="*/ 10 w 115"/>
                <a:gd name="T3" fmla="*/ 125 h 127"/>
                <a:gd name="T4" fmla="*/ 115 w 115"/>
                <a:gd name="T5" fmla="*/ 6 h 127"/>
                <a:gd name="T6" fmla="*/ 106 w 115"/>
                <a:gd name="T7" fmla="*/ 0 h 127"/>
                <a:gd name="T8" fmla="*/ 1 w 115"/>
                <a:gd name="T9" fmla="*/ 118 h 127"/>
                <a:gd name="T10" fmla="*/ 2 w 115"/>
                <a:gd name="T11" fmla="*/ 118 h 127"/>
                <a:gd name="T12" fmla="*/ 1 w 115"/>
                <a:gd name="T13" fmla="*/ 118 h 127"/>
                <a:gd name="T14" fmla="*/ 0 w 115"/>
                <a:gd name="T15" fmla="*/ 123 h 127"/>
                <a:gd name="T16" fmla="*/ 2 w 115"/>
                <a:gd name="T17" fmla="*/ 126 h 127"/>
                <a:gd name="T18" fmla="*/ 7 w 115"/>
                <a:gd name="T19" fmla="*/ 127 h 127"/>
                <a:gd name="T20" fmla="*/ 10 w 115"/>
                <a:gd name="T21" fmla="*/ 125 h 127"/>
                <a:gd name="T22" fmla="*/ 9 w 115"/>
                <a:gd name="T23"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7">
                  <a:moveTo>
                    <a:pt x="9" y="125"/>
                  </a:moveTo>
                  <a:lnTo>
                    <a:pt x="10" y="125"/>
                  </a:lnTo>
                  <a:lnTo>
                    <a:pt x="115" y="6"/>
                  </a:lnTo>
                  <a:lnTo>
                    <a:pt x="106" y="0"/>
                  </a:lnTo>
                  <a:lnTo>
                    <a:pt x="1" y="118"/>
                  </a:lnTo>
                  <a:lnTo>
                    <a:pt x="2" y="118"/>
                  </a:lnTo>
                  <a:lnTo>
                    <a:pt x="1" y="118"/>
                  </a:lnTo>
                  <a:lnTo>
                    <a:pt x="0" y="123"/>
                  </a:lnTo>
                  <a:lnTo>
                    <a:pt x="2" y="126"/>
                  </a:lnTo>
                  <a:lnTo>
                    <a:pt x="7" y="127"/>
                  </a:lnTo>
                  <a:lnTo>
                    <a:pt x="10" y="125"/>
                  </a:lnTo>
                  <a:lnTo>
                    <a:pt x="9" y="1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 name="Freeform 111"/>
            <p:cNvSpPr>
              <a:spLocks/>
            </p:cNvSpPr>
            <p:nvPr/>
          </p:nvSpPr>
          <p:spPr bwMode="auto">
            <a:xfrm>
              <a:off x="1913" y="1862"/>
              <a:ext cx="8" cy="10"/>
            </a:xfrm>
            <a:custGeom>
              <a:avLst/>
              <a:gdLst>
                <a:gd name="T0" fmla="*/ 13 w 15"/>
                <a:gd name="T1" fmla="*/ 11 h 20"/>
                <a:gd name="T2" fmla="*/ 13 w 15"/>
                <a:gd name="T3" fmla="*/ 9 h 20"/>
                <a:gd name="T4" fmla="*/ 12 w 15"/>
                <a:gd name="T5" fmla="*/ 8 h 20"/>
                <a:gd name="T6" fmla="*/ 12 w 15"/>
                <a:gd name="T7" fmla="*/ 8 h 20"/>
                <a:gd name="T8" fmla="*/ 12 w 15"/>
                <a:gd name="T9" fmla="*/ 8 h 20"/>
                <a:gd name="T10" fmla="*/ 12 w 15"/>
                <a:gd name="T11" fmla="*/ 7 h 20"/>
                <a:gd name="T12" fmla="*/ 5 w 15"/>
                <a:gd name="T13" fmla="*/ 0 h 20"/>
                <a:gd name="T14" fmla="*/ 0 w 15"/>
                <a:gd name="T15" fmla="*/ 4 h 20"/>
                <a:gd name="T16" fmla="*/ 0 w 15"/>
                <a:gd name="T17" fmla="*/ 11 h 20"/>
                <a:gd name="T18" fmla="*/ 3 w 15"/>
                <a:gd name="T19" fmla="*/ 15 h 20"/>
                <a:gd name="T20" fmla="*/ 6 w 15"/>
                <a:gd name="T21" fmla="*/ 19 h 20"/>
                <a:gd name="T22" fmla="*/ 6 w 15"/>
                <a:gd name="T23" fmla="*/ 17 h 20"/>
                <a:gd name="T24" fmla="*/ 6 w 15"/>
                <a:gd name="T25" fmla="*/ 19 h 20"/>
                <a:gd name="T26" fmla="*/ 11 w 15"/>
                <a:gd name="T27" fmla="*/ 20 h 20"/>
                <a:gd name="T28" fmla="*/ 14 w 15"/>
                <a:gd name="T29" fmla="*/ 17 h 20"/>
                <a:gd name="T30" fmla="*/ 15 w 15"/>
                <a:gd name="T31" fmla="*/ 13 h 20"/>
                <a:gd name="T32" fmla="*/ 13 w 15"/>
                <a:gd name="T33" fmla="*/ 9 h 20"/>
                <a:gd name="T34" fmla="*/ 13 w 15"/>
                <a:gd name="T35"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0">
                  <a:moveTo>
                    <a:pt x="13" y="11"/>
                  </a:moveTo>
                  <a:lnTo>
                    <a:pt x="13" y="9"/>
                  </a:lnTo>
                  <a:lnTo>
                    <a:pt x="12" y="8"/>
                  </a:lnTo>
                  <a:lnTo>
                    <a:pt x="12" y="8"/>
                  </a:lnTo>
                  <a:lnTo>
                    <a:pt x="12" y="8"/>
                  </a:lnTo>
                  <a:lnTo>
                    <a:pt x="12" y="7"/>
                  </a:lnTo>
                  <a:lnTo>
                    <a:pt x="5" y="0"/>
                  </a:lnTo>
                  <a:lnTo>
                    <a:pt x="0" y="4"/>
                  </a:lnTo>
                  <a:lnTo>
                    <a:pt x="0" y="11"/>
                  </a:lnTo>
                  <a:lnTo>
                    <a:pt x="3" y="15"/>
                  </a:lnTo>
                  <a:lnTo>
                    <a:pt x="6" y="19"/>
                  </a:lnTo>
                  <a:lnTo>
                    <a:pt x="6" y="17"/>
                  </a:lnTo>
                  <a:lnTo>
                    <a:pt x="6" y="19"/>
                  </a:lnTo>
                  <a:lnTo>
                    <a:pt x="11" y="20"/>
                  </a:lnTo>
                  <a:lnTo>
                    <a:pt x="14" y="17"/>
                  </a:lnTo>
                  <a:lnTo>
                    <a:pt x="15" y="13"/>
                  </a:lnTo>
                  <a:lnTo>
                    <a:pt x="13" y="9"/>
                  </a:lnTo>
                  <a:lnTo>
                    <a:pt x="13"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3" name="Freeform 112"/>
            <p:cNvSpPr>
              <a:spLocks/>
            </p:cNvSpPr>
            <p:nvPr/>
          </p:nvSpPr>
          <p:spPr bwMode="auto">
            <a:xfrm>
              <a:off x="1916" y="1867"/>
              <a:ext cx="31" cy="30"/>
            </a:xfrm>
            <a:custGeom>
              <a:avLst/>
              <a:gdLst>
                <a:gd name="T0" fmla="*/ 60 w 61"/>
                <a:gd name="T1" fmla="*/ 49 h 58"/>
                <a:gd name="T2" fmla="*/ 60 w 61"/>
                <a:gd name="T3" fmla="*/ 50 h 58"/>
                <a:gd name="T4" fmla="*/ 7 w 61"/>
                <a:gd name="T5" fmla="*/ 0 h 58"/>
                <a:gd name="T6" fmla="*/ 0 w 61"/>
                <a:gd name="T7" fmla="*/ 6 h 58"/>
                <a:gd name="T8" fmla="*/ 53 w 61"/>
                <a:gd name="T9" fmla="*/ 57 h 58"/>
                <a:gd name="T10" fmla="*/ 53 w 61"/>
                <a:gd name="T11" fmla="*/ 58 h 58"/>
                <a:gd name="T12" fmla="*/ 53 w 61"/>
                <a:gd name="T13" fmla="*/ 57 h 58"/>
                <a:gd name="T14" fmla="*/ 56 w 61"/>
                <a:gd name="T15" fmla="*/ 58 h 58"/>
                <a:gd name="T16" fmla="*/ 60 w 61"/>
                <a:gd name="T17" fmla="*/ 57 h 58"/>
                <a:gd name="T18" fmla="*/ 61 w 61"/>
                <a:gd name="T19" fmla="*/ 54 h 58"/>
                <a:gd name="T20" fmla="*/ 60 w 61"/>
                <a:gd name="T21" fmla="*/ 50 h 58"/>
                <a:gd name="T22" fmla="*/ 60 w 61"/>
                <a:gd name="T23"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8">
                  <a:moveTo>
                    <a:pt x="60" y="49"/>
                  </a:moveTo>
                  <a:lnTo>
                    <a:pt x="60" y="50"/>
                  </a:lnTo>
                  <a:lnTo>
                    <a:pt x="7" y="0"/>
                  </a:lnTo>
                  <a:lnTo>
                    <a:pt x="0" y="6"/>
                  </a:lnTo>
                  <a:lnTo>
                    <a:pt x="53" y="57"/>
                  </a:lnTo>
                  <a:lnTo>
                    <a:pt x="53" y="58"/>
                  </a:lnTo>
                  <a:lnTo>
                    <a:pt x="53" y="57"/>
                  </a:lnTo>
                  <a:lnTo>
                    <a:pt x="56" y="58"/>
                  </a:lnTo>
                  <a:lnTo>
                    <a:pt x="60" y="57"/>
                  </a:lnTo>
                  <a:lnTo>
                    <a:pt x="61" y="54"/>
                  </a:lnTo>
                  <a:lnTo>
                    <a:pt x="60" y="50"/>
                  </a:lnTo>
                  <a:lnTo>
                    <a:pt x="60" y="4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4" name="Freeform 113"/>
            <p:cNvSpPr>
              <a:spLocks/>
            </p:cNvSpPr>
            <p:nvPr/>
          </p:nvSpPr>
          <p:spPr bwMode="auto">
            <a:xfrm>
              <a:off x="1943" y="1891"/>
              <a:ext cx="9" cy="7"/>
            </a:xfrm>
            <a:custGeom>
              <a:avLst/>
              <a:gdLst>
                <a:gd name="T0" fmla="*/ 10 w 20"/>
                <a:gd name="T1" fmla="*/ 1 h 13"/>
                <a:gd name="T2" fmla="*/ 12 w 20"/>
                <a:gd name="T3" fmla="*/ 1 h 13"/>
                <a:gd name="T4" fmla="*/ 10 w 20"/>
                <a:gd name="T5" fmla="*/ 1 h 13"/>
                <a:gd name="T6" fmla="*/ 9 w 20"/>
                <a:gd name="T7" fmla="*/ 1 h 13"/>
                <a:gd name="T8" fmla="*/ 7 w 20"/>
                <a:gd name="T9" fmla="*/ 1 h 13"/>
                <a:gd name="T10" fmla="*/ 7 w 20"/>
                <a:gd name="T11" fmla="*/ 1 h 13"/>
                <a:gd name="T12" fmla="*/ 0 w 20"/>
                <a:gd name="T13" fmla="*/ 10 h 13"/>
                <a:gd name="T14" fmla="*/ 5 w 20"/>
                <a:gd name="T15" fmla="*/ 13 h 13"/>
                <a:gd name="T16" fmla="*/ 9 w 20"/>
                <a:gd name="T17" fmla="*/ 13 h 13"/>
                <a:gd name="T18" fmla="*/ 15 w 20"/>
                <a:gd name="T19" fmla="*/ 13 h 13"/>
                <a:gd name="T20" fmla="*/ 18 w 20"/>
                <a:gd name="T21" fmla="*/ 8 h 13"/>
                <a:gd name="T22" fmla="*/ 20 w 20"/>
                <a:gd name="T23" fmla="*/ 8 h 13"/>
                <a:gd name="T24" fmla="*/ 18 w 20"/>
                <a:gd name="T25" fmla="*/ 8 h 13"/>
                <a:gd name="T26" fmla="*/ 20 w 20"/>
                <a:gd name="T27" fmla="*/ 5 h 13"/>
                <a:gd name="T28" fmla="*/ 18 w 20"/>
                <a:gd name="T29" fmla="*/ 1 h 13"/>
                <a:gd name="T30" fmla="*/ 15 w 20"/>
                <a:gd name="T31" fmla="*/ 0 h 13"/>
                <a:gd name="T32" fmla="*/ 12 w 20"/>
                <a:gd name="T33" fmla="*/ 1 h 13"/>
                <a:gd name="T34" fmla="*/ 10 w 20"/>
                <a:gd name="T3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10" y="1"/>
                  </a:moveTo>
                  <a:lnTo>
                    <a:pt x="12" y="1"/>
                  </a:lnTo>
                  <a:lnTo>
                    <a:pt x="10" y="1"/>
                  </a:lnTo>
                  <a:lnTo>
                    <a:pt x="9" y="1"/>
                  </a:lnTo>
                  <a:lnTo>
                    <a:pt x="7" y="1"/>
                  </a:lnTo>
                  <a:lnTo>
                    <a:pt x="7" y="1"/>
                  </a:lnTo>
                  <a:lnTo>
                    <a:pt x="0" y="10"/>
                  </a:lnTo>
                  <a:lnTo>
                    <a:pt x="5" y="13"/>
                  </a:lnTo>
                  <a:lnTo>
                    <a:pt x="9" y="13"/>
                  </a:lnTo>
                  <a:lnTo>
                    <a:pt x="15" y="13"/>
                  </a:lnTo>
                  <a:lnTo>
                    <a:pt x="18" y="8"/>
                  </a:lnTo>
                  <a:lnTo>
                    <a:pt x="20" y="8"/>
                  </a:lnTo>
                  <a:lnTo>
                    <a:pt x="18" y="8"/>
                  </a:lnTo>
                  <a:lnTo>
                    <a:pt x="20" y="5"/>
                  </a:lnTo>
                  <a:lnTo>
                    <a:pt x="18" y="1"/>
                  </a:lnTo>
                  <a:lnTo>
                    <a:pt x="15" y="0"/>
                  </a:lnTo>
                  <a:lnTo>
                    <a:pt x="12" y="1"/>
                  </a:lnTo>
                  <a:lnTo>
                    <a:pt x="10"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 name="Freeform 114"/>
            <p:cNvSpPr>
              <a:spLocks/>
            </p:cNvSpPr>
            <p:nvPr/>
          </p:nvSpPr>
          <p:spPr bwMode="auto">
            <a:xfrm>
              <a:off x="1948" y="1833"/>
              <a:ext cx="56" cy="62"/>
            </a:xfrm>
            <a:custGeom>
              <a:avLst/>
              <a:gdLst>
                <a:gd name="T0" fmla="*/ 103 w 113"/>
                <a:gd name="T1" fmla="*/ 2 h 124"/>
                <a:gd name="T2" fmla="*/ 103 w 113"/>
                <a:gd name="T3" fmla="*/ 2 h 124"/>
                <a:gd name="T4" fmla="*/ 0 w 113"/>
                <a:gd name="T5" fmla="*/ 117 h 124"/>
                <a:gd name="T6" fmla="*/ 10 w 113"/>
                <a:gd name="T7" fmla="*/ 124 h 124"/>
                <a:gd name="T8" fmla="*/ 112 w 113"/>
                <a:gd name="T9" fmla="*/ 9 h 124"/>
                <a:gd name="T10" fmla="*/ 112 w 113"/>
                <a:gd name="T11" fmla="*/ 9 h 124"/>
                <a:gd name="T12" fmla="*/ 112 w 113"/>
                <a:gd name="T13" fmla="*/ 9 h 124"/>
                <a:gd name="T14" fmla="*/ 113 w 113"/>
                <a:gd name="T15" fmla="*/ 4 h 124"/>
                <a:gd name="T16" fmla="*/ 111 w 113"/>
                <a:gd name="T17" fmla="*/ 1 h 124"/>
                <a:gd name="T18" fmla="*/ 107 w 113"/>
                <a:gd name="T19" fmla="*/ 0 h 124"/>
                <a:gd name="T20" fmla="*/ 103 w 113"/>
                <a:gd name="T21"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24">
                  <a:moveTo>
                    <a:pt x="103" y="2"/>
                  </a:moveTo>
                  <a:lnTo>
                    <a:pt x="103" y="2"/>
                  </a:lnTo>
                  <a:lnTo>
                    <a:pt x="0" y="117"/>
                  </a:lnTo>
                  <a:lnTo>
                    <a:pt x="10" y="124"/>
                  </a:lnTo>
                  <a:lnTo>
                    <a:pt x="112" y="9"/>
                  </a:lnTo>
                  <a:lnTo>
                    <a:pt x="112" y="9"/>
                  </a:lnTo>
                  <a:lnTo>
                    <a:pt x="112" y="9"/>
                  </a:lnTo>
                  <a:lnTo>
                    <a:pt x="113" y="4"/>
                  </a:lnTo>
                  <a:lnTo>
                    <a:pt x="111" y="1"/>
                  </a:lnTo>
                  <a:lnTo>
                    <a:pt x="107" y="0"/>
                  </a:lnTo>
                  <a:lnTo>
                    <a:pt x="103"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 name="Freeform 115"/>
            <p:cNvSpPr>
              <a:spLocks/>
            </p:cNvSpPr>
            <p:nvPr/>
          </p:nvSpPr>
          <p:spPr bwMode="auto">
            <a:xfrm>
              <a:off x="1998" y="1736"/>
              <a:ext cx="65" cy="67"/>
            </a:xfrm>
            <a:custGeom>
              <a:avLst/>
              <a:gdLst>
                <a:gd name="T0" fmla="*/ 127 w 130"/>
                <a:gd name="T1" fmla="*/ 62 h 135"/>
                <a:gd name="T2" fmla="*/ 130 w 130"/>
                <a:gd name="T3" fmla="*/ 59 h 135"/>
                <a:gd name="T4" fmla="*/ 130 w 130"/>
                <a:gd name="T5" fmla="*/ 56 h 135"/>
                <a:gd name="T6" fmla="*/ 130 w 130"/>
                <a:gd name="T7" fmla="*/ 53 h 135"/>
                <a:gd name="T8" fmla="*/ 127 w 130"/>
                <a:gd name="T9" fmla="*/ 51 h 135"/>
                <a:gd name="T10" fmla="*/ 74 w 130"/>
                <a:gd name="T11" fmla="*/ 1 h 135"/>
                <a:gd name="T12" fmla="*/ 72 w 130"/>
                <a:gd name="T13" fmla="*/ 0 h 135"/>
                <a:gd name="T14" fmla="*/ 70 w 130"/>
                <a:gd name="T15" fmla="*/ 0 h 135"/>
                <a:gd name="T16" fmla="*/ 66 w 130"/>
                <a:gd name="T17" fmla="*/ 0 h 135"/>
                <a:gd name="T18" fmla="*/ 64 w 130"/>
                <a:gd name="T19" fmla="*/ 2 h 135"/>
                <a:gd name="T20" fmla="*/ 1 w 130"/>
                <a:gd name="T21" fmla="*/ 74 h 135"/>
                <a:gd name="T22" fmla="*/ 0 w 130"/>
                <a:gd name="T23" fmla="*/ 76 h 135"/>
                <a:gd name="T24" fmla="*/ 0 w 130"/>
                <a:gd name="T25" fmla="*/ 79 h 135"/>
                <a:gd name="T26" fmla="*/ 0 w 130"/>
                <a:gd name="T27" fmla="*/ 82 h 135"/>
                <a:gd name="T28" fmla="*/ 2 w 130"/>
                <a:gd name="T29" fmla="*/ 84 h 135"/>
                <a:gd name="T30" fmla="*/ 54 w 130"/>
                <a:gd name="T31" fmla="*/ 134 h 135"/>
                <a:gd name="T32" fmla="*/ 56 w 130"/>
                <a:gd name="T33" fmla="*/ 135 h 135"/>
                <a:gd name="T34" fmla="*/ 59 w 130"/>
                <a:gd name="T35" fmla="*/ 135 h 135"/>
                <a:gd name="T36" fmla="*/ 62 w 130"/>
                <a:gd name="T37" fmla="*/ 135 h 135"/>
                <a:gd name="T38" fmla="*/ 64 w 130"/>
                <a:gd name="T39" fmla="*/ 132 h 135"/>
                <a:gd name="T40" fmla="*/ 127 w 130"/>
                <a:gd name="T41"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35">
                  <a:moveTo>
                    <a:pt x="127" y="62"/>
                  </a:moveTo>
                  <a:lnTo>
                    <a:pt x="130" y="59"/>
                  </a:lnTo>
                  <a:lnTo>
                    <a:pt x="130" y="56"/>
                  </a:lnTo>
                  <a:lnTo>
                    <a:pt x="130" y="53"/>
                  </a:lnTo>
                  <a:lnTo>
                    <a:pt x="127" y="51"/>
                  </a:lnTo>
                  <a:lnTo>
                    <a:pt x="74" y="1"/>
                  </a:lnTo>
                  <a:lnTo>
                    <a:pt x="72" y="0"/>
                  </a:lnTo>
                  <a:lnTo>
                    <a:pt x="70" y="0"/>
                  </a:lnTo>
                  <a:lnTo>
                    <a:pt x="66" y="0"/>
                  </a:lnTo>
                  <a:lnTo>
                    <a:pt x="64" y="2"/>
                  </a:lnTo>
                  <a:lnTo>
                    <a:pt x="1" y="74"/>
                  </a:lnTo>
                  <a:lnTo>
                    <a:pt x="0" y="76"/>
                  </a:lnTo>
                  <a:lnTo>
                    <a:pt x="0" y="79"/>
                  </a:lnTo>
                  <a:lnTo>
                    <a:pt x="0" y="82"/>
                  </a:lnTo>
                  <a:lnTo>
                    <a:pt x="2" y="84"/>
                  </a:lnTo>
                  <a:lnTo>
                    <a:pt x="54" y="134"/>
                  </a:lnTo>
                  <a:lnTo>
                    <a:pt x="56" y="135"/>
                  </a:lnTo>
                  <a:lnTo>
                    <a:pt x="59" y="135"/>
                  </a:lnTo>
                  <a:lnTo>
                    <a:pt x="62" y="135"/>
                  </a:lnTo>
                  <a:lnTo>
                    <a:pt x="64" y="132"/>
                  </a:lnTo>
                  <a:lnTo>
                    <a:pt x="127" y="62"/>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7" name="Freeform 116"/>
            <p:cNvSpPr>
              <a:spLocks/>
            </p:cNvSpPr>
            <p:nvPr/>
          </p:nvSpPr>
          <p:spPr bwMode="auto">
            <a:xfrm>
              <a:off x="2059" y="1758"/>
              <a:ext cx="7" cy="11"/>
            </a:xfrm>
            <a:custGeom>
              <a:avLst/>
              <a:gdLst>
                <a:gd name="T0" fmla="*/ 2 w 13"/>
                <a:gd name="T1" fmla="*/ 10 h 21"/>
                <a:gd name="T2" fmla="*/ 2 w 13"/>
                <a:gd name="T3" fmla="*/ 10 h 21"/>
                <a:gd name="T4" fmla="*/ 2 w 13"/>
                <a:gd name="T5" fmla="*/ 10 h 21"/>
                <a:gd name="T6" fmla="*/ 2 w 13"/>
                <a:gd name="T7" fmla="*/ 11 h 21"/>
                <a:gd name="T8" fmla="*/ 2 w 13"/>
                <a:gd name="T9" fmla="*/ 11 h 21"/>
                <a:gd name="T10" fmla="*/ 2 w 13"/>
                <a:gd name="T11" fmla="*/ 14 h 21"/>
                <a:gd name="T12" fmla="*/ 9 w 13"/>
                <a:gd name="T13" fmla="*/ 21 h 21"/>
                <a:gd name="T14" fmla="*/ 13 w 13"/>
                <a:gd name="T15" fmla="*/ 16 h 21"/>
                <a:gd name="T16" fmla="*/ 13 w 13"/>
                <a:gd name="T17" fmla="*/ 11 h 21"/>
                <a:gd name="T18" fmla="*/ 13 w 13"/>
                <a:gd name="T19" fmla="*/ 6 h 21"/>
                <a:gd name="T20" fmla="*/ 9 w 13"/>
                <a:gd name="T21" fmla="*/ 1 h 21"/>
                <a:gd name="T22" fmla="*/ 9 w 13"/>
                <a:gd name="T23" fmla="*/ 1 h 21"/>
                <a:gd name="T24" fmla="*/ 9 w 13"/>
                <a:gd name="T25" fmla="*/ 1 h 21"/>
                <a:gd name="T26" fmla="*/ 4 w 13"/>
                <a:gd name="T27" fmla="*/ 0 h 21"/>
                <a:gd name="T28" fmla="*/ 1 w 13"/>
                <a:gd name="T29" fmla="*/ 2 h 21"/>
                <a:gd name="T30" fmla="*/ 0 w 13"/>
                <a:gd name="T31" fmla="*/ 6 h 21"/>
                <a:gd name="T32" fmla="*/ 2 w 13"/>
                <a:gd name="T33"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1">
                  <a:moveTo>
                    <a:pt x="2" y="10"/>
                  </a:moveTo>
                  <a:lnTo>
                    <a:pt x="2" y="10"/>
                  </a:lnTo>
                  <a:lnTo>
                    <a:pt x="2" y="10"/>
                  </a:lnTo>
                  <a:lnTo>
                    <a:pt x="2" y="11"/>
                  </a:lnTo>
                  <a:lnTo>
                    <a:pt x="2" y="11"/>
                  </a:lnTo>
                  <a:lnTo>
                    <a:pt x="2" y="14"/>
                  </a:lnTo>
                  <a:lnTo>
                    <a:pt x="9" y="21"/>
                  </a:lnTo>
                  <a:lnTo>
                    <a:pt x="13" y="16"/>
                  </a:lnTo>
                  <a:lnTo>
                    <a:pt x="13" y="11"/>
                  </a:lnTo>
                  <a:lnTo>
                    <a:pt x="13" y="6"/>
                  </a:lnTo>
                  <a:lnTo>
                    <a:pt x="9" y="1"/>
                  </a:lnTo>
                  <a:lnTo>
                    <a:pt x="9" y="1"/>
                  </a:lnTo>
                  <a:lnTo>
                    <a:pt x="9" y="1"/>
                  </a:lnTo>
                  <a:lnTo>
                    <a:pt x="4" y="0"/>
                  </a:lnTo>
                  <a:lnTo>
                    <a:pt x="1" y="2"/>
                  </a:lnTo>
                  <a:lnTo>
                    <a:pt x="0" y="6"/>
                  </a:lnTo>
                  <a:lnTo>
                    <a:pt x="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8" name="Freeform 117"/>
            <p:cNvSpPr>
              <a:spLocks/>
            </p:cNvSpPr>
            <p:nvPr/>
          </p:nvSpPr>
          <p:spPr bwMode="auto">
            <a:xfrm>
              <a:off x="2032" y="1734"/>
              <a:ext cx="31" cy="30"/>
            </a:xfrm>
            <a:custGeom>
              <a:avLst/>
              <a:gdLst>
                <a:gd name="T0" fmla="*/ 2 w 62"/>
                <a:gd name="T1" fmla="*/ 10 h 60"/>
                <a:gd name="T2" fmla="*/ 2 w 62"/>
                <a:gd name="T3" fmla="*/ 11 h 60"/>
                <a:gd name="T4" fmla="*/ 55 w 62"/>
                <a:gd name="T5" fmla="*/ 60 h 60"/>
                <a:gd name="T6" fmla="*/ 62 w 62"/>
                <a:gd name="T7" fmla="*/ 51 h 60"/>
                <a:gd name="T8" fmla="*/ 9 w 62"/>
                <a:gd name="T9" fmla="*/ 2 h 60"/>
                <a:gd name="T10" fmla="*/ 9 w 62"/>
                <a:gd name="T11" fmla="*/ 3 h 60"/>
                <a:gd name="T12" fmla="*/ 9 w 62"/>
                <a:gd name="T13" fmla="*/ 2 h 60"/>
                <a:gd name="T14" fmla="*/ 4 w 62"/>
                <a:gd name="T15" fmla="*/ 0 h 60"/>
                <a:gd name="T16" fmla="*/ 1 w 62"/>
                <a:gd name="T17" fmla="*/ 3 h 60"/>
                <a:gd name="T18" fmla="*/ 0 w 62"/>
                <a:gd name="T19" fmla="*/ 6 h 60"/>
                <a:gd name="T20" fmla="*/ 2 w 62"/>
                <a:gd name="T21" fmla="*/ 11 h 60"/>
                <a:gd name="T22" fmla="*/ 2 w 62"/>
                <a:gd name="T23"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0">
                  <a:moveTo>
                    <a:pt x="2" y="10"/>
                  </a:moveTo>
                  <a:lnTo>
                    <a:pt x="2" y="11"/>
                  </a:lnTo>
                  <a:lnTo>
                    <a:pt x="55" y="60"/>
                  </a:lnTo>
                  <a:lnTo>
                    <a:pt x="62" y="51"/>
                  </a:lnTo>
                  <a:lnTo>
                    <a:pt x="9" y="2"/>
                  </a:lnTo>
                  <a:lnTo>
                    <a:pt x="9" y="3"/>
                  </a:lnTo>
                  <a:lnTo>
                    <a:pt x="9" y="2"/>
                  </a:lnTo>
                  <a:lnTo>
                    <a:pt x="4" y="0"/>
                  </a:lnTo>
                  <a:lnTo>
                    <a:pt x="1" y="3"/>
                  </a:lnTo>
                  <a:lnTo>
                    <a:pt x="0" y="6"/>
                  </a:lnTo>
                  <a:lnTo>
                    <a:pt x="2" y="11"/>
                  </a:lnTo>
                  <a:lnTo>
                    <a:pt x="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9" name="Freeform 118"/>
            <p:cNvSpPr>
              <a:spLocks/>
            </p:cNvSpPr>
            <p:nvPr/>
          </p:nvSpPr>
          <p:spPr bwMode="auto">
            <a:xfrm>
              <a:off x="2027" y="1733"/>
              <a:ext cx="10" cy="7"/>
            </a:xfrm>
            <a:custGeom>
              <a:avLst/>
              <a:gdLst>
                <a:gd name="T0" fmla="*/ 11 w 20"/>
                <a:gd name="T1" fmla="*/ 12 h 14"/>
                <a:gd name="T2" fmla="*/ 11 w 20"/>
                <a:gd name="T3" fmla="*/ 12 h 14"/>
                <a:gd name="T4" fmla="*/ 11 w 20"/>
                <a:gd name="T5" fmla="*/ 12 h 14"/>
                <a:gd name="T6" fmla="*/ 12 w 20"/>
                <a:gd name="T7" fmla="*/ 12 h 14"/>
                <a:gd name="T8" fmla="*/ 13 w 20"/>
                <a:gd name="T9" fmla="*/ 12 h 14"/>
                <a:gd name="T10" fmla="*/ 13 w 20"/>
                <a:gd name="T11" fmla="*/ 11 h 14"/>
                <a:gd name="T12" fmla="*/ 20 w 20"/>
                <a:gd name="T13" fmla="*/ 4 h 14"/>
                <a:gd name="T14" fmla="*/ 15 w 20"/>
                <a:gd name="T15" fmla="*/ 0 h 14"/>
                <a:gd name="T16" fmla="*/ 12 w 20"/>
                <a:gd name="T17" fmla="*/ 0 h 14"/>
                <a:gd name="T18" fmla="*/ 6 w 20"/>
                <a:gd name="T19" fmla="*/ 0 h 14"/>
                <a:gd name="T20" fmla="*/ 1 w 20"/>
                <a:gd name="T21" fmla="*/ 5 h 14"/>
                <a:gd name="T22" fmla="*/ 1 w 20"/>
                <a:gd name="T23" fmla="*/ 5 h 14"/>
                <a:gd name="T24" fmla="*/ 1 w 20"/>
                <a:gd name="T25" fmla="*/ 5 h 14"/>
                <a:gd name="T26" fmla="*/ 0 w 20"/>
                <a:gd name="T27" fmla="*/ 9 h 14"/>
                <a:gd name="T28" fmla="*/ 3 w 20"/>
                <a:gd name="T29" fmla="*/ 13 h 14"/>
                <a:gd name="T30" fmla="*/ 7 w 20"/>
                <a:gd name="T31" fmla="*/ 14 h 14"/>
                <a:gd name="T32" fmla="*/ 11 w 20"/>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4">
                  <a:moveTo>
                    <a:pt x="11" y="12"/>
                  </a:moveTo>
                  <a:lnTo>
                    <a:pt x="11" y="12"/>
                  </a:lnTo>
                  <a:lnTo>
                    <a:pt x="11" y="12"/>
                  </a:lnTo>
                  <a:lnTo>
                    <a:pt x="12" y="12"/>
                  </a:lnTo>
                  <a:lnTo>
                    <a:pt x="13" y="12"/>
                  </a:lnTo>
                  <a:lnTo>
                    <a:pt x="13" y="11"/>
                  </a:lnTo>
                  <a:lnTo>
                    <a:pt x="20" y="4"/>
                  </a:lnTo>
                  <a:lnTo>
                    <a:pt x="15" y="0"/>
                  </a:lnTo>
                  <a:lnTo>
                    <a:pt x="12" y="0"/>
                  </a:lnTo>
                  <a:lnTo>
                    <a:pt x="6" y="0"/>
                  </a:lnTo>
                  <a:lnTo>
                    <a:pt x="1" y="5"/>
                  </a:lnTo>
                  <a:lnTo>
                    <a:pt x="1" y="5"/>
                  </a:lnTo>
                  <a:lnTo>
                    <a:pt x="1" y="5"/>
                  </a:lnTo>
                  <a:lnTo>
                    <a:pt x="0" y="9"/>
                  </a:lnTo>
                  <a:lnTo>
                    <a:pt x="3" y="13"/>
                  </a:lnTo>
                  <a:lnTo>
                    <a:pt x="7" y="14"/>
                  </a:lnTo>
                  <a:lnTo>
                    <a:pt x="11"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0" name="Freeform 119"/>
            <p:cNvSpPr>
              <a:spLocks/>
            </p:cNvSpPr>
            <p:nvPr/>
          </p:nvSpPr>
          <p:spPr bwMode="auto">
            <a:xfrm>
              <a:off x="1995" y="1735"/>
              <a:ext cx="37" cy="41"/>
            </a:xfrm>
            <a:custGeom>
              <a:avLst/>
              <a:gdLst>
                <a:gd name="T0" fmla="*/ 10 w 74"/>
                <a:gd name="T1" fmla="*/ 78 h 80"/>
                <a:gd name="T2" fmla="*/ 10 w 74"/>
                <a:gd name="T3" fmla="*/ 78 h 80"/>
                <a:gd name="T4" fmla="*/ 74 w 74"/>
                <a:gd name="T5" fmla="*/ 7 h 80"/>
                <a:gd name="T6" fmla="*/ 64 w 74"/>
                <a:gd name="T7" fmla="*/ 0 h 80"/>
                <a:gd name="T8" fmla="*/ 1 w 74"/>
                <a:gd name="T9" fmla="*/ 71 h 80"/>
                <a:gd name="T10" fmla="*/ 1 w 74"/>
                <a:gd name="T11" fmla="*/ 71 h 80"/>
                <a:gd name="T12" fmla="*/ 1 w 74"/>
                <a:gd name="T13" fmla="*/ 71 h 80"/>
                <a:gd name="T14" fmla="*/ 0 w 74"/>
                <a:gd name="T15" fmla="*/ 76 h 80"/>
                <a:gd name="T16" fmla="*/ 2 w 74"/>
                <a:gd name="T17" fmla="*/ 79 h 80"/>
                <a:gd name="T18" fmla="*/ 7 w 74"/>
                <a:gd name="T19" fmla="*/ 80 h 80"/>
                <a:gd name="T20" fmla="*/ 10 w 74"/>
                <a:gd name="T21"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0">
                  <a:moveTo>
                    <a:pt x="10" y="78"/>
                  </a:moveTo>
                  <a:lnTo>
                    <a:pt x="10" y="78"/>
                  </a:lnTo>
                  <a:lnTo>
                    <a:pt x="74" y="7"/>
                  </a:lnTo>
                  <a:lnTo>
                    <a:pt x="64" y="0"/>
                  </a:lnTo>
                  <a:lnTo>
                    <a:pt x="1" y="71"/>
                  </a:lnTo>
                  <a:lnTo>
                    <a:pt x="1" y="71"/>
                  </a:lnTo>
                  <a:lnTo>
                    <a:pt x="1" y="71"/>
                  </a:lnTo>
                  <a:lnTo>
                    <a:pt x="0" y="76"/>
                  </a:lnTo>
                  <a:lnTo>
                    <a:pt x="2" y="79"/>
                  </a:lnTo>
                  <a:lnTo>
                    <a:pt x="7" y="80"/>
                  </a:lnTo>
                  <a:lnTo>
                    <a:pt x="10" y="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1" name="Freeform 120"/>
            <p:cNvSpPr>
              <a:spLocks/>
            </p:cNvSpPr>
            <p:nvPr/>
          </p:nvSpPr>
          <p:spPr bwMode="auto">
            <a:xfrm>
              <a:off x="1995" y="1771"/>
              <a:ext cx="7" cy="10"/>
            </a:xfrm>
            <a:custGeom>
              <a:avLst/>
              <a:gdLst>
                <a:gd name="T0" fmla="*/ 11 w 14"/>
                <a:gd name="T1" fmla="*/ 11 h 20"/>
                <a:gd name="T2" fmla="*/ 11 w 14"/>
                <a:gd name="T3" fmla="*/ 9 h 20"/>
                <a:gd name="T4" fmla="*/ 10 w 14"/>
                <a:gd name="T5" fmla="*/ 9 h 20"/>
                <a:gd name="T6" fmla="*/ 11 w 14"/>
                <a:gd name="T7" fmla="*/ 9 h 20"/>
                <a:gd name="T8" fmla="*/ 11 w 14"/>
                <a:gd name="T9" fmla="*/ 7 h 20"/>
                <a:gd name="T10" fmla="*/ 11 w 14"/>
                <a:gd name="T11" fmla="*/ 7 h 20"/>
                <a:gd name="T12" fmla="*/ 2 w 14"/>
                <a:gd name="T13" fmla="*/ 0 h 20"/>
                <a:gd name="T14" fmla="*/ 0 w 14"/>
                <a:gd name="T15" fmla="*/ 5 h 20"/>
                <a:gd name="T16" fmla="*/ 0 w 14"/>
                <a:gd name="T17" fmla="*/ 9 h 20"/>
                <a:gd name="T18" fmla="*/ 1 w 14"/>
                <a:gd name="T19" fmla="*/ 14 h 20"/>
                <a:gd name="T20" fmla="*/ 4 w 14"/>
                <a:gd name="T21" fmla="*/ 19 h 20"/>
                <a:gd name="T22" fmla="*/ 4 w 14"/>
                <a:gd name="T23" fmla="*/ 18 h 20"/>
                <a:gd name="T24" fmla="*/ 4 w 14"/>
                <a:gd name="T25" fmla="*/ 19 h 20"/>
                <a:gd name="T26" fmla="*/ 9 w 14"/>
                <a:gd name="T27" fmla="*/ 20 h 20"/>
                <a:gd name="T28" fmla="*/ 12 w 14"/>
                <a:gd name="T29" fmla="*/ 18 h 20"/>
                <a:gd name="T30" fmla="*/ 14 w 14"/>
                <a:gd name="T31" fmla="*/ 13 h 20"/>
                <a:gd name="T32" fmla="*/ 11 w 14"/>
                <a:gd name="T33" fmla="*/ 9 h 20"/>
                <a:gd name="T34" fmla="*/ 11 w 14"/>
                <a:gd name="T35"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0">
                  <a:moveTo>
                    <a:pt x="11" y="11"/>
                  </a:moveTo>
                  <a:lnTo>
                    <a:pt x="11" y="9"/>
                  </a:lnTo>
                  <a:lnTo>
                    <a:pt x="10" y="9"/>
                  </a:lnTo>
                  <a:lnTo>
                    <a:pt x="11" y="9"/>
                  </a:lnTo>
                  <a:lnTo>
                    <a:pt x="11" y="7"/>
                  </a:lnTo>
                  <a:lnTo>
                    <a:pt x="11" y="7"/>
                  </a:lnTo>
                  <a:lnTo>
                    <a:pt x="2" y="0"/>
                  </a:lnTo>
                  <a:lnTo>
                    <a:pt x="0" y="5"/>
                  </a:lnTo>
                  <a:lnTo>
                    <a:pt x="0" y="9"/>
                  </a:lnTo>
                  <a:lnTo>
                    <a:pt x="1" y="14"/>
                  </a:lnTo>
                  <a:lnTo>
                    <a:pt x="4" y="19"/>
                  </a:lnTo>
                  <a:lnTo>
                    <a:pt x="4" y="18"/>
                  </a:lnTo>
                  <a:lnTo>
                    <a:pt x="4" y="19"/>
                  </a:lnTo>
                  <a:lnTo>
                    <a:pt x="9" y="20"/>
                  </a:lnTo>
                  <a:lnTo>
                    <a:pt x="12" y="18"/>
                  </a:lnTo>
                  <a:lnTo>
                    <a:pt x="14" y="13"/>
                  </a:lnTo>
                  <a:lnTo>
                    <a:pt x="11" y="9"/>
                  </a:lnTo>
                  <a:lnTo>
                    <a:pt x="11"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2" name="Freeform 121"/>
            <p:cNvSpPr>
              <a:spLocks/>
            </p:cNvSpPr>
            <p:nvPr/>
          </p:nvSpPr>
          <p:spPr bwMode="auto">
            <a:xfrm>
              <a:off x="1997" y="1776"/>
              <a:ext cx="30" cy="29"/>
            </a:xfrm>
            <a:custGeom>
              <a:avLst/>
              <a:gdLst>
                <a:gd name="T0" fmla="*/ 59 w 60"/>
                <a:gd name="T1" fmla="*/ 49 h 57"/>
                <a:gd name="T2" fmla="*/ 59 w 60"/>
                <a:gd name="T3" fmla="*/ 49 h 57"/>
                <a:gd name="T4" fmla="*/ 7 w 60"/>
                <a:gd name="T5" fmla="*/ 0 h 57"/>
                <a:gd name="T6" fmla="*/ 0 w 60"/>
                <a:gd name="T7" fmla="*/ 7 h 57"/>
                <a:gd name="T8" fmla="*/ 52 w 60"/>
                <a:gd name="T9" fmla="*/ 56 h 57"/>
                <a:gd name="T10" fmla="*/ 52 w 60"/>
                <a:gd name="T11" fmla="*/ 56 h 57"/>
                <a:gd name="T12" fmla="*/ 52 w 60"/>
                <a:gd name="T13" fmla="*/ 56 h 57"/>
                <a:gd name="T14" fmla="*/ 56 w 60"/>
                <a:gd name="T15" fmla="*/ 57 h 57"/>
                <a:gd name="T16" fmla="*/ 59 w 60"/>
                <a:gd name="T17" fmla="*/ 56 h 57"/>
                <a:gd name="T18" fmla="*/ 60 w 60"/>
                <a:gd name="T19" fmla="*/ 53 h 57"/>
                <a:gd name="T20" fmla="*/ 59 w 60"/>
                <a:gd name="T2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57">
                  <a:moveTo>
                    <a:pt x="59" y="49"/>
                  </a:moveTo>
                  <a:lnTo>
                    <a:pt x="59" y="49"/>
                  </a:lnTo>
                  <a:lnTo>
                    <a:pt x="7" y="0"/>
                  </a:lnTo>
                  <a:lnTo>
                    <a:pt x="0" y="7"/>
                  </a:lnTo>
                  <a:lnTo>
                    <a:pt x="52" y="56"/>
                  </a:lnTo>
                  <a:lnTo>
                    <a:pt x="52" y="56"/>
                  </a:lnTo>
                  <a:lnTo>
                    <a:pt x="52" y="56"/>
                  </a:lnTo>
                  <a:lnTo>
                    <a:pt x="56" y="57"/>
                  </a:lnTo>
                  <a:lnTo>
                    <a:pt x="59" y="56"/>
                  </a:lnTo>
                  <a:lnTo>
                    <a:pt x="60" y="53"/>
                  </a:lnTo>
                  <a:lnTo>
                    <a:pt x="59" y="4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 name="Freeform 122"/>
            <p:cNvSpPr>
              <a:spLocks/>
            </p:cNvSpPr>
            <p:nvPr/>
          </p:nvSpPr>
          <p:spPr bwMode="auto">
            <a:xfrm>
              <a:off x="2023" y="1799"/>
              <a:ext cx="10" cy="7"/>
            </a:xfrm>
            <a:custGeom>
              <a:avLst/>
              <a:gdLst>
                <a:gd name="T0" fmla="*/ 9 w 20"/>
                <a:gd name="T1" fmla="*/ 2 h 13"/>
                <a:gd name="T2" fmla="*/ 9 w 20"/>
                <a:gd name="T3" fmla="*/ 2 h 13"/>
                <a:gd name="T4" fmla="*/ 9 w 20"/>
                <a:gd name="T5" fmla="*/ 3 h 13"/>
                <a:gd name="T6" fmla="*/ 9 w 20"/>
                <a:gd name="T7" fmla="*/ 2 h 13"/>
                <a:gd name="T8" fmla="*/ 7 w 20"/>
                <a:gd name="T9" fmla="*/ 2 h 13"/>
                <a:gd name="T10" fmla="*/ 7 w 20"/>
                <a:gd name="T11" fmla="*/ 3 h 13"/>
                <a:gd name="T12" fmla="*/ 0 w 20"/>
                <a:gd name="T13" fmla="*/ 10 h 13"/>
                <a:gd name="T14" fmla="*/ 5 w 20"/>
                <a:gd name="T15" fmla="*/ 13 h 13"/>
                <a:gd name="T16" fmla="*/ 9 w 20"/>
                <a:gd name="T17" fmla="*/ 13 h 13"/>
                <a:gd name="T18" fmla="*/ 14 w 20"/>
                <a:gd name="T19" fmla="*/ 12 h 13"/>
                <a:gd name="T20" fmla="*/ 19 w 20"/>
                <a:gd name="T21" fmla="*/ 9 h 13"/>
                <a:gd name="T22" fmla="*/ 19 w 20"/>
                <a:gd name="T23" fmla="*/ 9 h 13"/>
                <a:gd name="T24" fmla="*/ 19 w 20"/>
                <a:gd name="T25" fmla="*/ 9 h 13"/>
                <a:gd name="T26" fmla="*/ 20 w 20"/>
                <a:gd name="T27" fmla="*/ 4 h 13"/>
                <a:gd name="T28" fmla="*/ 17 w 20"/>
                <a:gd name="T29" fmla="*/ 1 h 13"/>
                <a:gd name="T30" fmla="*/ 14 w 20"/>
                <a:gd name="T31" fmla="*/ 0 h 13"/>
                <a:gd name="T32" fmla="*/ 9 w 20"/>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3">
                  <a:moveTo>
                    <a:pt x="9" y="2"/>
                  </a:moveTo>
                  <a:lnTo>
                    <a:pt x="9" y="2"/>
                  </a:lnTo>
                  <a:lnTo>
                    <a:pt x="9" y="3"/>
                  </a:lnTo>
                  <a:lnTo>
                    <a:pt x="9" y="2"/>
                  </a:lnTo>
                  <a:lnTo>
                    <a:pt x="7" y="2"/>
                  </a:lnTo>
                  <a:lnTo>
                    <a:pt x="7" y="3"/>
                  </a:lnTo>
                  <a:lnTo>
                    <a:pt x="0" y="10"/>
                  </a:lnTo>
                  <a:lnTo>
                    <a:pt x="5" y="13"/>
                  </a:lnTo>
                  <a:lnTo>
                    <a:pt x="9" y="13"/>
                  </a:lnTo>
                  <a:lnTo>
                    <a:pt x="14" y="12"/>
                  </a:lnTo>
                  <a:lnTo>
                    <a:pt x="19" y="9"/>
                  </a:lnTo>
                  <a:lnTo>
                    <a:pt x="19" y="9"/>
                  </a:lnTo>
                  <a:lnTo>
                    <a:pt x="19" y="9"/>
                  </a:lnTo>
                  <a:lnTo>
                    <a:pt x="20" y="4"/>
                  </a:lnTo>
                  <a:lnTo>
                    <a:pt x="17" y="1"/>
                  </a:lnTo>
                  <a:lnTo>
                    <a:pt x="14" y="0"/>
                  </a:lnTo>
                  <a:lnTo>
                    <a:pt x="9"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 name="Freeform 123"/>
            <p:cNvSpPr>
              <a:spLocks/>
            </p:cNvSpPr>
            <p:nvPr/>
          </p:nvSpPr>
          <p:spPr bwMode="auto">
            <a:xfrm>
              <a:off x="2028" y="1764"/>
              <a:ext cx="37" cy="40"/>
            </a:xfrm>
            <a:custGeom>
              <a:avLst/>
              <a:gdLst>
                <a:gd name="T0" fmla="*/ 65 w 74"/>
                <a:gd name="T1" fmla="*/ 3 h 80"/>
                <a:gd name="T2" fmla="*/ 64 w 74"/>
                <a:gd name="T3" fmla="*/ 3 h 80"/>
                <a:gd name="T4" fmla="*/ 0 w 74"/>
                <a:gd name="T5" fmla="*/ 73 h 80"/>
                <a:gd name="T6" fmla="*/ 10 w 74"/>
                <a:gd name="T7" fmla="*/ 80 h 80"/>
                <a:gd name="T8" fmla="*/ 73 w 74"/>
                <a:gd name="T9" fmla="*/ 10 h 80"/>
                <a:gd name="T10" fmla="*/ 72 w 74"/>
                <a:gd name="T11" fmla="*/ 10 h 80"/>
                <a:gd name="T12" fmla="*/ 73 w 74"/>
                <a:gd name="T13" fmla="*/ 10 h 80"/>
                <a:gd name="T14" fmla="*/ 74 w 74"/>
                <a:gd name="T15" fmla="*/ 5 h 80"/>
                <a:gd name="T16" fmla="*/ 72 w 74"/>
                <a:gd name="T17" fmla="*/ 2 h 80"/>
                <a:gd name="T18" fmla="*/ 68 w 74"/>
                <a:gd name="T19" fmla="*/ 0 h 80"/>
                <a:gd name="T20" fmla="*/ 64 w 74"/>
                <a:gd name="T21" fmla="*/ 3 h 80"/>
                <a:gd name="T22" fmla="*/ 65 w 74"/>
                <a:gd name="T23"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80">
                  <a:moveTo>
                    <a:pt x="65" y="3"/>
                  </a:moveTo>
                  <a:lnTo>
                    <a:pt x="64" y="3"/>
                  </a:lnTo>
                  <a:lnTo>
                    <a:pt x="0" y="73"/>
                  </a:lnTo>
                  <a:lnTo>
                    <a:pt x="10" y="80"/>
                  </a:lnTo>
                  <a:lnTo>
                    <a:pt x="73" y="10"/>
                  </a:lnTo>
                  <a:lnTo>
                    <a:pt x="72" y="10"/>
                  </a:lnTo>
                  <a:lnTo>
                    <a:pt x="73" y="10"/>
                  </a:lnTo>
                  <a:lnTo>
                    <a:pt x="74" y="5"/>
                  </a:lnTo>
                  <a:lnTo>
                    <a:pt x="72" y="2"/>
                  </a:lnTo>
                  <a:lnTo>
                    <a:pt x="68" y="0"/>
                  </a:lnTo>
                  <a:lnTo>
                    <a:pt x="64" y="3"/>
                  </a:lnTo>
                  <a:lnTo>
                    <a:pt x="65"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 name="Freeform 124"/>
            <p:cNvSpPr>
              <a:spLocks/>
            </p:cNvSpPr>
            <p:nvPr/>
          </p:nvSpPr>
          <p:spPr bwMode="auto">
            <a:xfrm>
              <a:off x="2061" y="1680"/>
              <a:ext cx="50" cy="53"/>
            </a:xfrm>
            <a:custGeom>
              <a:avLst/>
              <a:gdLst>
                <a:gd name="T0" fmla="*/ 99 w 101"/>
                <a:gd name="T1" fmla="*/ 65 h 106"/>
                <a:gd name="T2" fmla="*/ 101 w 101"/>
                <a:gd name="T3" fmla="*/ 61 h 106"/>
                <a:gd name="T4" fmla="*/ 101 w 101"/>
                <a:gd name="T5" fmla="*/ 59 h 106"/>
                <a:gd name="T6" fmla="*/ 100 w 101"/>
                <a:gd name="T7" fmla="*/ 55 h 106"/>
                <a:gd name="T8" fmla="*/ 98 w 101"/>
                <a:gd name="T9" fmla="*/ 53 h 106"/>
                <a:gd name="T10" fmla="*/ 51 w 101"/>
                <a:gd name="T11" fmla="*/ 1 h 106"/>
                <a:gd name="T12" fmla="*/ 48 w 101"/>
                <a:gd name="T13" fmla="*/ 0 h 106"/>
                <a:gd name="T14" fmla="*/ 45 w 101"/>
                <a:gd name="T15" fmla="*/ 0 h 106"/>
                <a:gd name="T16" fmla="*/ 42 w 101"/>
                <a:gd name="T17" fmla="*/ 0 h 106"/>
                <a:gd name="T18" fmla="*/ 39 w 101"/>
                <a:gd name="T19" fmla="*/ 2 h 106"/>
                <a:gd name="T20" fmla="*/ 1 w 101"/>
                <a:gd name="T21" fmla="*/ 45 h 106"/>
                <a:gd name="T22" fmla="*/ 0 w 101"/>
                <a:gd name="T23" fmla="*/ 47 h 106"/>
                <a:gd name="T24" fmla="*/ 0 w 101"/>
                <a:gd name="T25" fmla="*/ 51 h 106"/>
                <a:gd name="T26" fmla="*/ 0 w 101"/>
                <a:gd name="T27" fmla="*/ 54 h 106"/>
                <a:gd name="T28" fmla="*/ 2 w 101"/>
                <a:gd name="T29" fmla="*/ 57 h 106"/>
                <a:gd name="T30" fmla="*/ 54 w 101"/>
                <a:gd name="T31" fmla="*/ 105 h 106"/>
                <a:gd name="T32" fmla="*/ 56 w 101"/>
                <a:gd name="T33" fmla="*/ 106 h 106"/>
                <a:gd name="T34" fmla="*/ 60 w 101"/>
                <a:gd name="T35" fmla="*/ 106 h 106"/>
                <a:gd name="T36" fmla="*/ 63 w 101"/>
                <a:gd name="T37" fmla="*/ 106 h 106"/>
                <a:gd name="T38" fmla="*/ 66 w 101"/>
                <a:gd name="T39" fmla="*/ 104 h 106"/>
                <a:gd name="T40" fmla="*/ 99 w 101"/>
                <a:gd name="T41"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06">
                  <a:moveTo>
                    <a:pt x="99" y="65"/>
                  </a:moveTo>
                  <a:lnTo>
                    <a:pt x="101" y="61"/>
                  </a:lnTo>
                  <a:lnTo>
                    <a:pt x="101" y="59"/>
                  </a:lnTo>
                  <a:lnTo>
                    <a:pt x="100" y="55"/>
                  </a:lnTo>
                  <a:lnTo>
                    <a:pt x="98" y="53"/>
                  </a:lnTo>
                  <a:lnTo>
                    <a:pt x="51" y="1"/>
                  </a:lnTo>
                  <a:lnTo>
                    <a:pt x="48" y="0"/>
                  </a:lnTo>
                  <a:lnTo>
                    <a:pt x="45" y="0"/>
                  </a:lnTo>
                  <a:lnTo>
                    <a:pt x="42" y="0"/>
                  </a:lnTo>
                  <a:lnTo>
                    <a:pt x="39" y="2"/>
                  </a:lnTo>
                  <a:lnTo>
                    <a:pt x="1" y="45"/>
                  </a:lnTo>
                  <a:lnTo>
                    <a:pt x="0" y="47"/>
                  </a:lnTo>
                  <a:lnTo>
                    <a:pt x="0" y="51"/>
                  </a:lnTo>
                  <a:lnTo>
                    <a:pt x="0" y="54"/>
                  </a:lnTo>
                  <a:lnTo>
                    <a:pt x="2" y="57"/>
                  </a:lnTo>
                  <a:lnTo>
                    <a:pt x="54" y="105"/>
                  </a:lnTo>
                  <a:lnTo>
                    <a:pt x="56" y="106"/>
                  </a:lnTo>
                  <a:lnTo>
                    <a:pt x="60" y="106"/>
                  </a:lnTo>
                  <a:lnTo>
                    <a:pt x="63" y="106"/>
                  </a:lnTo>
                  <a:lnTo>
                    <a:pt x="66" y="104"/>
                  </a:lnTo>
                  <a:lnTo>
                    <a:pt x="99" y="65"/>
                  </a:lnTo>
                  <a:close/>
                </a:path>
              </a:pathLst>
            </a:custGeom>
            <a:solidFill>
              <a:srgbClr val="A87F5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 name="Freeform 125"/>
            <p:cNvSpPr>
              <a:spLocks/>
            </p:cNvSpPr>
            <p:nvPr/>
          </p:nvSpPr>
          <p:spPr bwMode="auto">
            <a:xfrm>
              <a:off x="2107" y="1703"/>
              <a:ext cx="7" cy="11"/>
            </a:xfrm>
            <a:custGeom>
              <a:avLst/>
              <a:gdLst>
                <a:gd name="T0" fmla="*/ 1 w 15"/>
                <a:gd name="T1" fmla="*/ 10 h 22"/>
                <a:gd name="T2" fmla="*/ 2 w 15"/>
                <a:gd name="T3" fmla="*/ 11 h 22"/>
                <a:gd name="T4" fmla="*/ 4 w 15"/>
                <a:gd name="T5" fmla="*/ 11 h 22"/>
                <a:gd name="T6" fmla="*/ 4 w 15"/>
                <a:gd name="T7" fmla="*/ 13 h 22"/>
                <a:gd name="T8" fmla="*/ 4 w 15"/>
                <a:gd name="T9" fmla="*/ 12 h 22"/>
                <a:gd name="T10" fmla="*/ 4 w 15"/>
                <a:gd name="T11" fmla="*/ 13 h 22"/>
                <a:gd name="T12" fmla="*/ 11 w 15"/>
                <a:gd name="T13" fmla="*/ 22 h 22"/>
                <a:gd name="T14" fmla="*/ 15 w 15"/>
                <a:gd name="T15" fmla="*/ 17 h 22"/>
                <a:gd name="T16" fmla="*/ 15 w 15"/>
                <a:gd name="T17" fmla="*/ 11 h 22"/>
                <a:gd name="T18" fmla="*/ 13 w 15"/>
                <a:gd name="T19" fmla="*/ 6 h 22"/>
                <a:gd name="T20" fmla="*/ 9 w 15"/>
                <a:gd name="T21" fmla="*/ 2 h 22"/>
                <a:gd name="T22" fmla="*/ 11 w 15"/>
                <a:gd name="T23" fmla="*/ 3 h 22"/>
                <a:gd name="T24" fmla="*/ 9 w 15"/>
                <a:gd name="T25" fmla="*/ 2 h 22"/>
                <a:gd name="T26" fmla="*/ 5 w 15"/>
                <a:gd name="T27" fmla="*/ 0 h 22"/>
                <a:gd name="T28" fmla="*/ 1 w 15"/>
                <a:gd name="T29" fmla="*/ 3 h 22"/>
                <a:gd name="T30" fmla="*/ 0 w 15"/>
                <a:gd name="T31" fmla="*/ 6 h 22"/>
                <a:gd name="T32" fmla="*/ 2 w 15"/>
                <a:gd name="T33" fmla="*/ 11 h 22"/>
                <a:gd name="T34" fmla="*/ 1 w 15"/>
                <a:gd name="T3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2">
                  <a:moveTo>
                    <a:pt x="1" y="10"/>
                  </a:moveTo>
                  <a:lnTo>
                    <a:pt x="2" y="11"/>
                  </a:lnTo>
                  <a:lnTo>
                    <a:pt x="4" y="11"/>
                  </a:lnTo>
                  <a:lnTo>
                    <a:pt x="4" y="13"/>
                  </a:lnTo>
                  <a:lnTo>
                    <a:pt x="4" y="12"/>
                  </a:lnTo>
                  <a:lnTo>
                    <a:pt x="4" y="13"/>
                  </a:lnTo>
                  <a:lnTo>
                    <a:pt x="11" y="22"/>
                  </a:lnTo>
                  <a:lnTo>
                    <a:pt x="15" y="17"/>
                  </a:lnTo>
                  <a:lnTo>
                    <a:pt x="15" y="11"/>
                  </a:lnTo>
                  <a:lnTo>
                    <a:pt x="13" y="6"/>
                  </a:lnTo>
                  <a:lnTo>
                    <a:pt x="9" y="2"/>
                  </a:lnTo>
                  <a:lnTo>
                    <a:pt x="11" y="3"/>
                  </a:lnTo>
                  <a:lnTo>
                    <a:pt x="9" y="2"/>
                  </a:lnTo>
                  <a:lnTo>
                    <a:pt x="5" y="0"/>
                  </a:lnTo>
                  <a:lnTo>
                    <a:pt x="1" y="3"/>
                  </a:lnTo>
                  <a:lnTo>
                    <a:pt x="0" y="6"/>
                  </a:lnTo>
                  <a:lnTo>
                    <a:pt x="2" y="11"/>
                  </a:lnTo>
                  <a:lnTo>
                    <a:pt x="1"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7" name="Freeform 126"/>
            <p:cNvSpPr>
              <a:spLocks/>
            </p:cNvSpPr>
            <p:nvPr/>
          </p:nvSpPr>
          <p:spPr bwMode="auto">
            <a:xfrm>
              <a:off x="2083" y="1677"/>
              <a:ext cx="29" cy="31"/>
            </a:xfrm>
            <a:custGeom>
              <a:avLst/>
              <a:gdLst>
                <a:gd name="T0" fmla="*/ 2 w 58"/>
                <a:gd name="T1" fmla="*/ 10 h 61"/>
                <a:gd name="T2" fmla="*/ 1 w 58"/>
                <a:gd name="T3" fmla="*/ 9 h 61"/>
                <a:gd name="T4" fmla="*/ 48 w 58"/>
                <a:gd name="T5" fmla="*/ 61 h 61"/>
                <a:gd name="T6" fmla="*/ 58 w 58"/>
                <a:gd name="T7" fmla="*/ 54 h 61"/>
                <a:gd name="T8" fmla="*/ 10 w 58"/>
                <a:gd name="T9" fmla="*/ 2 h 61"/>
                <a:gd name="T10" fmla="*/ 9 w 58"/>
                <a:gd name="T11" fmla="*/ 1 h 61"/>
                <a:gd name="T12" fmla="*/ 10 w 58"/>
                <a:gd name="T13" fmla="*/ 2 h 61"/>
                <a:gd name="T14" fmla="*/ 7 w 58"/>
                <a:gd name="T15" fmla="*/ 0 h 61"/>
                <a:gd name="T16" fmla="*/ 2 w 58"/>
                <a:gd name="T17" fmla="*/ 1 h 61"/>
                <a:gd name="T18" fmla="*/ 0 w 58"/>
                <a:gd name="T19" fmla="*/ 4 h 61"/>
                <a:gd name="T20" fmla="*/ 1 w 58"/>
                <a:gd name="T21" fmla="*/ 9 h 61"/>
                <a:gd name="T22" fmla="*/ 2 w 58"/>
                <a:gd name="T23"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1">
                  <a:moveTo>
                    <a:pt x="2" y="10"/>
                  </a:moveTo>
                  <a:lnTo>
                    <a:pt x="1" y="9"/>
                  </a:lnTo>
                  <a:lnTo>
                    <a:pt x="48" y="61"/>
                  </a:lnTo>
                  <a:lnTo>
                    <a:pt x="58" y="54"/>
                  </a:lnTo>
                  <a:lnTo>
                    <a:pt x="10" y="2"/>
                  </a:lnTo>
                  <a:lnTo>
                    <a:pt x="9" y="1"/>
                  </a:lnTo>
                  <a:lnTo>
                    <a:pt x="10" y="2"/>
                  </a:lnTo>
                  <a:lnTo>
                    <a:pt x="7" y="0"/>
                  </a:lnTo>
                  <a:lnTo>
                    <a:pt x="2" y="1"/>
                  </a:lnTo>
                  <a:lnTo>
                    <a:pt x="0" y="4"/>
                  </a:lnTo>
                  <a:lnTo>
                    <a:pt x="1" y="9"/>
                  </a:lnTo>
                  <a:lnTo>
                    <a:pt x="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27"/>
            <p:cNvSpPr>
              <a:spLocks/>
            </p:cNvSpPr>
            <p:nvPr/>
          </p:nvSpPr>
          <p:spPr bwMode="auto">
            <a:xfrm>
              <a:off x="2078" y="1677"/>
              <a:ext cx="10" cy="6"/>
            </a:xfrm>
            <a:custGeom>
              <a:avLst/>
              <a:gdLst>
                <a:gd name="T0" fmla="*/ 9 w 19"/>
                <a:gd name="T1" fmla="*/ 12 h 13"/>
                <a:gd name="T2" fmla="*/ 8 w 19"/>
                <a:gd name="T3" fmla="*/ 12 h 13"/>
                <a:gd name="T4" fmla="*/ 9 w 19"/>
                <a:gd name="T5" fmla="*/ 12 h 13"/>
                <a:gd name="T6" fmla="*/ 10 w 19"/>
                <a:gd name="T7" fmla="*/ 12 h 13"/>
                <a:gd name="T8" fmla="*/ 12 w 19"/>
                <a:gd name="T9" fmla="*/ 12 h 13"/>
                <a:gd name="T10" fmla="*/ 12 w 19"/>
                <a:gd name="T11" fmla="*/ 12 h 13"/>
                <a:gd name="T12" fmla="*/ 19 w 19"/>
                <a:gd name="T13" fmla="*/ 3 h 13"/>
                <a:gd name="T14" fmla="*/ 15 w 19"/>
                <a:gd name="T15" fmla="*/ 0 h 13"/>
                <a:gd name="T16" fmla="*/ 10 w 19"/>
                <a:gd name="T17" fmla="*/ 0 h 13"/>
                <a:gd name="T18" fmla="*/ 4 w 19"/>
                <a:gd name="T19" fmla="*/ 0 h 13"/>
                <a:gd name="T20" fmla="*/ 1 w 19"/>
                <a:gd name="T21" fmla="*/ 5 h 13"/>
                <a:gd name="T22" fmla="*/ 0 w 19"/>
                <a:gd name="T23" fmla="*/ 5 h 13"/>
                <a:gd name="T24" fmla="*/ 1 w 19"/>
                <a:gd name="T25" fmla="*/ 5 h 13"/>
                <a:gd name="T26" fmla="*/ 0 w 19"/>
                <a:gd name="T27" fmla="*/ 8 h 13"/>
                <a:gd name="T28" fmla="*/ 1 w 19"/>
                <a:gd name="T29" fmla="*/ 12 h 13"/>
                <a:gd name="T30" fmla="*/ 4 w 19"/>
                <a:gd name="T31" fmla="*/ 13 h 13"/>
                <a:gd name="T32" fmla="*/ 8 w 19"/>
                <a:gd name="T33" fmla="*/ 12 h 13"/>
                <a:gd name="T34" fmla="*/ 9 w 19"/>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3">
                  <a:moveTo>
                    <a:pt x="9" y="12"/>
                  </a:moveTo>
                  <a:lnTo>
                    <a:pt x="8" y="12"/>
                  </a:lnTo>
                  <a:lnTo>
                    <a:pt x="9" y="12"/>
                  </a:lnTo>
                  <a:lnTo>
                    <a:pt x="10" y="12"/>
                  </a:lnTo>
                  <a:lnTo>
                    <a:pt x="12" y="12"/>
                  </a:lnTo>
                  <a:lnTo>
                    <a:pt x="12" y="12"/>
                  </a:lnTo>
                  <a:lnTo>
                    <a:pt x="19" y="3"/>
                  </a:lnTo>
                  <a:lnTo>
                    <a:pt x="15" y="0"/>
                  </a:lnTo>
                  <a:lnTo>
                    <a:pt x="10" y="0"/>
                  </a:lnTo>
                  <a:lnTo>
                    <a:pt x="4" y="0"/>
                  </a:lnTo>
                  <a:lnTo>
                    <a:pt x="1" y="5"/>
                  </a:lnTo>
                  <a:lnTo>
                    <a:pt x="0" y="5"/>
                  </a:lnTo>
                  <a:lnTo>
                    <a:pt x="1" y="5"/>
                  </a:lnTo>
                  <a:lnTo>
                    <a:pt x="0" y="8"/>
                  </a:lnTo>
                  <a:lnTo>
                    <a:pt x="1" y="12"/>
                  </a:lnTo>
                  <a:lnTo>
                    <a:pt x="4" y="13"/>
                  </a:lnTo>
                  <a:lnTo>
                    <a:pt x="8" y="12"/>
                  </a:lnTo>
                  <a:lnTo>
                    <a:pt x="9"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28"/>
            <p:cNvSpPr>
              <a:spLocks/>
            </p:cNvSpPr>
            <p:nvPr/>
          </p:nvSpPr>
          <p:spPr bwMode="auto">
            <a:xfrm>
              <a:off x="2058" y="1679"/>
              <a:ext cx="24" cy="26"/>
            </a:xfrm>
            <a:custGeom>
              <a:avLst/>
              <a:gdLst>
                <a:gd name="T0" fmla="*/ 11 w 49"/>
                <a:gd name="T1" fmla="*/ 50 h 52"/>
                <a:gd name="T2" fmla="*/ 11 w 49"/>
                <a:gd name="T3" fmla="*/ 50 h 52"/>
                <a:gd name="T4" fmla="*/ 49 w 49"/>
                <a:gd name="T5" fmla="*/ 7 h 52"/>
                <a:gd name="T6" fmla="*/ 40 w 49"/>
                <a:gd name="T7" fmla="*/ 0 h 52"/>
                <a:gd name="T8" fmla="*/ 2 w 49"/>
                <a:gd name="T9" fmla="*/ 43 h 52"/>
                <a:gd name="T10" fmla="*/ 2 w 49"/>
                <a:gd name="T11" fmla="*/ 43 h 52"/>
                <a:gd name="T12" fmla="*/ 2 w 49"/>
                <a:gd name="T13" fmla="*/ 43 h 52"/>
                <a:gd name="T14" fmla="*/ 0 w 49"/>
                <a:gd name="T15" fmla="*/ 47 h 52"/>
                <a:gd name="T16" fmla="*/ 3 w 49"/>
                <a:gd name="T17" fmla="*/ 51 h 52"/>
                <a:gd name="T18" fmla="*/ 7 w 49"/>
                <a:gd name="T19" fmla="*/ 52 h 52"/>
                <a:gd name="T20" fmla="*/ 11 w 49"/>
                <a:gd name="T2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2">
                  <a:moveTo>
                    <a:pt x="11" y="50"/>
                  </a:moveTo>
                  <a:lnTo>
                    <a:pt x="11" y="50"/>
                  </a:lnTo>
                  <a:lnTo>
                    <a:pt x="49" y="7"/>
                  </a:lnTo>
                  <a:lnTo>
                    <a:pt x="40" y="0"/>
                  </a:lnTo>
                  <a:lnTo>
                    <a:pt x="2" y="43"/>
                  </a:lnTo>
                  <a:lnTo>
                    <a:pt x="2" y="43"/>
                  </a:lnTo>
                  <a:lnTo>
                    <a:pt x="2" y="43"/>
                  </a:lnTo>
                  <a:lnTo>
                    <a:pt x="0" y="47"/>
                  </a:lnTo>
                  <a:lnTo>
                    <a:pt x="3" y="51"/>
                  </a:lnTo>
                  <a:lnTo>
                    <a:pt x="7" y="52"/>
                  </a:lnTo>
                  <a:lnTo>
                    <a:pt x="11" y="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29"/>
            <p:cNvSpPr>
              <a:spLocks/>
            </p:cNvSpPr>
            <p:nvPr/>
          </p:nvSpPr>
          <p:spPr bwMode="auto">
            <a:xfrm>
              <a:off x="2058" y="1700"/>
              <a:ext cx="6" cy="10"/>
            </a:xfrm>
            <a:custGeom>
              <a:avLst/>
              <a:gdLst>
                <a:gd name="T0" fmla="*/ 12 w 13"/>
                <a:gd name="T1" fmla="*/ 10 h 19"/>
                <a:gd name="T2" fmla="*/ 12 w 13"/>
                <a:gd name="T3" fmla="*/ 11 h 19"/>
                <a:gd name="T4" fmla="*/ 12 w 13"/>
                <a:gd name="T5" fmla="*/ 10 h 19"/>
                <a:gd name="T6" fmla="*/ 12 w 13"/>
                <a:gd name="T7" fmla="*/ 9 h 19"/>
                <a:gd name="T8" fmla="*/ 12 w 13"/>
                <a:gd name="T9" fmla="*/ 7 h 19"/>
                <a:gd name="T10" fmla="*/ 12 w 13"/>
                <a:gd name="T11" fmla="*/ 7 h 19"/>
                <a:gd name="T12" fmla="*/ 3 w 13"/>
                <a:gd name="T13" fmla="*/ 0 h 19"/>
                <a:gd name="T14" fmla="*/ 0 w 13"/>
                <a:gd name="T15" fmla="*/ 4 h 19"/>
                <a:gd name="T16" fmla="*/ 0 w 13"/>
                <a:gd name="T17" fmla="*/ 9 h 19"/>
                <a:gd name="T18" fmla="*/ 0 w 13"/>
                <a:gd name="T19" fmla="*/ 15 h 19"/>
                <a:gd name="T20" fmla="*/ 5 w 13"/>
                <a:gd name="T21" fmla="*/ 18 h 19"/>
                <a:gd name="T22" fmla="*/ 5 w 13"/>
                <a:gd name="T23" fmla="*/ 19 h 19"/>
                <a:gd name="T24" fmla="*/ 5 w 13"/>
                <a:gd name="T25" fmla="*/ 18 h 19"/>
                <a:gd name="T26" fmla="*/ 8 w 13"/>
                <a:gd name="T27" fmla="*/ 19 h 19"/>
                <a:gd name="T28" fmla="*/ 12 w 13"/>
                <a:gd name="T29" fmla="*/ 18 h 19"/>
                <a:gd name="T30" fmla="*/ 13 w 13"/>
                <a:gd name="T31" fmla="*/ 15 h 19"/>
                <a:gd name="T32" fmla="*/ 12 w 13"/>
                <a:gd name="T33" fmla="*/ 11 h 19"/>
                <a:gd name="T34" fmla="*/ 12 w 13"/>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9">
                  <a:moveTo>
                    <a:pt x="12" y="10"/>
                  </a:moveTo>
                  <a:lnTo>
                    <a:pt x="12" y="11"/>
                  </a:lnTo>
                  <a:lnTo>
                    <a:pt x="12" y="10"/>
                  </a:lnTo>
                  <a:lnTo>
                    <a:pt x="12" y="9"/>
                  </a:lnTo>
                  <a:lnTo>
                    <a:pt x="12" y="7"/>
                  </a:lnTo>
                  <a:lnTo>
                    <a:pt x="12" y="7"/>
                  </a:lnTo>
                  <a:lnTo>
                    <a:pt x="3" y="0"/>
                  </a:lnTo>
                  <a:lnTo>
                    <a:pt x="0" y="4"/>
                  </a:lnTo>
                  <a:lnTo>
                    <a:pt x="0" y="9"/>
                  </a:lnTo>
                  <a:lnTo>
                    <a:pt x="0" y="15"/>
                  </a:lnTo>
                  <a:lnTo>
                    <a:pt x="5" y="18"/>
                  </a:lnTo>
                  <a:lnTo>
                    <a:pt x="5" y="19"/>
                  </a:lnTo>
                  <a:lnTo>
                    <a:pt x="5" y="18"/>
                  </a:lnTo>
                  <a:lnTo>
                    <a:pt x="8" y="19"/>
                  </a:lnTo>
                  <a:lnTo>
                    <a:pt x="12" y="18"/>
                  </a:lnTo>
                  <a:lnTo>
                    <a:pt x="13" y="15"/>
                  </a:lnTo>
                  <a:lnTo>
                    <a:pt x="12" y="11"/>
                  </a:lnTo>
                  <a:lnTo>
                    <a:pt x="1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30"/>
            <p:cNvSpPr>
              <a:spLocks/>
            </p:cNvSpPr>
            <p:nvPr/>
          </p:nvSpPr>
          <p:spPr bwMode="auto">
            <a:xfrm>
              <a:off x="2060" y="1705"/>
              <a:ext cx="30" cy="30"/>
            </a:xfrm>
            <a:custGeom>
              <a:avLst/>
              <a:gdLst>
                <a:gd name="T0" fmla="*/ 59 w 61"/>
                <a:gd name="T1" fmla="*/ 48 h 59"/>
                <a:gd name="T2" fmla="*/ 59 w 61"/>
                <a:gd name="T3" fmla="*/ 48 h 59"/>
                <a:gd name="T4" fmla="*/ 7 w 61"/>
                <a:gd name="T5" fmla="*/ 0 h 59"/>
                <a:gd name="T6" fmla="*/ 0 w 61"/>
                <a:gd name="T7" fmla="*/ 9 h 59"/>
                <a:gd name="T8" fmla="*/ 52 w 61"/>
                <a:gd name="T9" fmla="*/ 58 h 59"/>
                <a:gd name="T10" fmla="*/ 52 w 61"/>
                <a:gd name="T11" fmla="*/ 58 h 59"/>
                <a:gd name="T12" fmla="*/ 52 w 61"/>
                <a:gd name="T13" fmla="*/ 58 h 59"/>
                <a:gd name="T14" fmla="*/ 56 w 61"/>
                <a:gd name="T15" fmla="*/ 59 h 59"/>
                <a:gd name="T16" fmla="*/ 60 w 61"/>
                <a:gd name="T17" fmla="*/ 56 h 59"/>
                <a:gd name="T18" fmla="*/ 61 w 61"/>
                <a:gd name="T19" fmla="*/ 52 h 59"/>
                <a:gd name="T20" fmla="*/ 59 w 61"/>
                <a:gd name="T2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9">
                  <a:moveTo>
                    <a:pt x="59" y="48"/>
                  </a:moveTo>
                  <a:lnTo>
                    <a:pt x="59" y="48"/>
                  </a:lnTo>
                  <a:lnTo>
                    <a:pt x="7" y="0"/>
                  </a:lnTo>
                  <a:lnTo>
                    <a:pt x="0" y="9"/>
                  </a:lnTo>
                  <a:lnTo>
                    <a:pt x="52" y="58"/>
                  </a:lnTo>
                  <a:lnTo>
                    <a:pt x="52" y="58"/>
                  </a:lnTo>
                  <a:lnTo>
                    <a:pt x="52" y="58"/>
                  </a:lnTo>
                  <a:lnTo>
                    <a:pt x="56" y="59"/>
                  </a:lnTo>
                  <a:lnTo>
                    <a:pt x="60" y="56"/>
                  </a:lnTo>
                  <a:lnTo>
                    <a:pt x="61" y="52"/>
                  </a:lnTo>
                  <a:lnTo>
                    <a:pt x="59"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31"/>
            <p:cNvSpPr>
              <a:spLocks/>
            </p:cNvSpPr>
            <p:nvPr/>
          </p:nvSpPr>
          <p:spPr bwMode="auto">
            <a:xfrm>
              <a:off x="2086" y="1729"/>
              <a:ext cx="10" cy="6"/>
            </a:xfrm>
            <a:custGeom>
              <a:avLst/>
              <a:gdLst>
                <a:gd name="T0" fmla="*/ 10 w 19"/>
                <a:gd name="T1" fmla="*/ 1 h 13"/>
                <a:gd name="T2" fmla="*/ 11 w 19"/>
                <a:gd name="T3" fmla="*/ 1 h 13"/>
                <a:gd name="T4" fmla="*/ 10 w 19"/>
                <a:gd name="T5" fmla="*/ 1 h 13"/>
                <a:gd name="T6" fmla="*/ 9 w 19"/>
                <a:gd name="T7" fmla="*/ 1 h 13"/>
                <a:gd name="T8" fmla="*/ 7 w 19"/>
                <a:gd name="T9" fmla="*/ 1 h 13"/>
                <a:gd name="T10" fmla="*/ 7 w 19"/>
                <a:gd name="T11" fmla="*/ 1 h 13"/>
                <a:gd name="T12" fmla="*/ 0 w 19"/>
                <a:gd name="T13" fmla="*/ 11 h 13"/>
                <a:gd name="T14" fmla="*/ 4 w 19"/>
                <a:gd name="T15" fmla="*/ 13 h 13"/>
                <a:gd name="T16" fmla="*/ 9 w 19"/>
                <a:gd name="T17" fmla="*/ 13 h 13"/>
                <a:gd name="T18" fmla="*/ 15 w 19"/>
                <a:gd name="T19" fmla="*/ 13 h 13"/>
                <a:gd name="T20" fmla="*/ 18 w 19"/>
                <a:gd name="T21" fmla="*/ 8 h 13"/>
                <a:gd name="T22" fmla="*/ 19 w 19"/>
                <a:gd name="T23" fmla="*/ 8 h 13"/>
                <a:gd name="T24" fmla="*/ 18 w 19"/>
                <a:gd name="T25" fmla="*/ 8 h 13"/>
                <a:gd name="T26" fmla="*/ 19 w 19"/>
                <a:gd name="T27" fmla="*/ 5 h 13"/>
                <a:gd name="T28" fmla="*/ 18 w 19"/>
                <a:gd name="T29" fmla="*/ 1 h 13"/>
                <a:gd name="T30" fmla="*/ 15 w 19"/>
                <a:gd name="T31" fmla="*/ 0 h 13"/>
                <a:gd name="T32" fmla="*/ 11 w 19"/>
                <a:gd name="T33" fmla="*/ 1 h 13"/>
                <a:gd name="T34" fmla="*/ 10 w 19"/>
                <a:gd name="T3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3">
                  <a:moveTo>
                    <a:pt x="10" y="1"/>
                  </a:moveTo>
                  <a:lnTo>
                    <a:pt x="11" y="1"/>
                  </a:lnTo>
                  <a:lnTo>
                    <a:pt x="10" y="1"/>
                  </a:lnTo>
                  <a:lnTo>
                    <a:pt x="9" y="1"/>
                  </a:lnTo>
                  <a:lnTo>
                    <a:pt x="7" y="1"/>
                  </a:lnTo>
                  <a:lnTo>
                    <a:pt x="7" y="1"/>
                  </a:lnTo>
                  <a:lnTo>
                    <a:pt x="0" y="11"/>
                  </a:lnTo>
                  <a:lnTo>
                    <a:pt x="4" y="13"/>
                  </a:lnTo>
                  <a:lnTo>
                    <a:pt x="9" y="13"/>
                  </a:lnTo>
                  <a:lnTo>
                    <a:pt x="15" y="13"/>
                  </a:lnTo>
                  <a:lnTo>
                    <a:pt x="18" y="8"/>
                  </a:lnTo>
                  <a:lnTo>
                    <a:pt x="19" y="8"/>
                  </a:lnTo>
                  <a:lnTo>
                    <a:pt x="18" y="8"/>
                  </a:lnTo>
                  <a:lnTo>
                    <a:pt x="19" y="5"/>
                  </a:lnTo>
                  <a:lnTo>
                    <a:pt x="18" y="1"/>
                  </a:lnTo>
                  <a:lnTo>
                    <a:pt x="15" y="0"/>
                  </a:lnTo>
                  <a:lnTo>
                    <a:pt x="11" y="1"/>
                  </a:lnTo>
                  <a:lnTo>
                    <a:pt x="10"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32"/>
            <p:cNvSpPr>
              <a:spLocks/>
            </p:cNvSpPr>
            <p:nvPr/>
          </p:nvSpPr>
          <p:spPr bwMode="auto">
            <a:xfrm>
              <a:off x="2091" y="1709"/>
              <a:ext cx="22" cy="24"/>
            </a:xfrm>
            <a:custGeom>
              <a:avLst/>
              <a:gdLst>
                <a:gd name="T0" fmla="*/ 35 w 44"/>
                <a:gd name="T1" fmla="*/ 1 h 48"/>
                <a:gd name="T2" fmla="*/ 33 w 44"/>
                <a:gd name="T3" fmla="*/ 2 h 48"/>
                <a:gd name="T4" fmla="*/ 0 w 44"/>
                <a:gd name="T5" fmla="*/ 41 h 48"/>
                <a:gd name="T6" fmla="*/ 9 w 44"/>
                <a:gd name="T7" fmla="*/ 48 h 48"/>
                <a:gd name="T8" fmla="*/ 43 w 44"/>
                <a:gd name="T9" fmla="*/ 9 h 48"/>
                <a:gd name="T10" fmla="*/ 42 w 44"/>
                <a:gd name="T11" fmla="*/ 10 h 48"/>
                <a:gd name="T12" fmla="*/ 43 w 44"/>
                <a:gd name="T13" fmla="*/ 9 h 48"/>
                <a:gd name="T14" fmla="*/ 44 w 44"/>
                <a:gd name="T15" fmla="*/ 5 h 48"/>
                <a:gd name="T16" fmla="*/ 42 w 44"/>
                <a:gd name="T17" fmla="*/ 1 h 48"/>
                <a:gd name="T18" fmla="*/ 38 w 44"/>
                <a:gd name="T19" fmla="*/ 0 h 48"/>
                <a:gd name="T20" fmla="*/ 33 w 44"/>
                <a:gd name="T21" fmla="*/ 2 h 48"/>
                <a:gd name="T22" fmla="*/ 35 w 44"/>
                <a:gd name="T2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8">
                  <a:moveTo>
                    <a:pt x="35" y="1"/>
                  </a:moveTo>
                  <a:lnTo>
                    <a:pt x="33" y="2"/>
                  </a:lnTo>
                  <a:lnTo>
                    <a:pt x="0" y="41"/>
                  </a:lnTo>
                  <a:lnTo>
                    <a:pt x="9" y="48"/>
                  </a:lnTo>
                  <a:lnTo>
                    <a:pt x="43" y="9"/>
                  </a:lnTo>
                  <a:lnTo>
                    <a:pt x="42" y="10"/>
                  </a:lnTo>
                  <a:lnTo>
                    <a:pt x="43" y="9"/>
                  </a:lnTo>
                  <a:lnTo>
                    <a:pt x="44" y="5"/>
                  </a:lnTo>
                  <a:lnTo>
                    <a:pt x="42" y="1"/>
                  </a:lnTo>
                  <a:lnTo>
                    <a:pt x="38" y="0"/>
                  </a:lnTo>
                  <a:lnTo>
                    <a:pt x="33" y="2"/>
                  </a:lnTo>
                  <a:lnTo>
                    <a:pt x="35"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33"/>
            <p:cNvSpPr>
              <a:spLocks/>
            </p:cNvSpPr>
            <p:nvPr/>
          </p:nvSpPr>
          <p:spPr bwMode="auto">
            <a:xfrm>
              <a:off x="1777" y="2130"/>
              <a:ext cx="5" cy="5"/>
            </a:xfrm>
            <a:custGeom>
              <a:avLst/>
              <a:gdLst>
                <a:gd name="T0" fmla="*/ 9 w 9"/>
                <a:gd name="T1" fmla="*/ 1 h 10"/>
                <a:gd name="T2" fmla="*/ 4 w 9"/>
                <a:gd name="T3" fmla="*/ 0 h 10"/>
                <a:gd name="T4" fmla="*/ 1 w 9"/>
                <a:gd name="T5" fmla="*/ 2 h 10"/>
                <a:gd name="T6" fmla="*/ 0 w 9"/>
                <a:gd name="T7" fmla="*/ 5 h 10"/>
                <a:gd name="T8" fmla="*/ 2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4" y="0"/>
                  </a:lnTo>
                  <a:lnTo>
                    <a:pt x="1" y="2"/>
                  </a:lnTo>
                  <a:lnTo>
                    <a:pt x="0" y="5"/>
                  </a:lnTo>
                  <a:lnTo>
                    <a:pt x="2"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34"/>
            <p:cNvSpPr>
              <a:spLocks/>
            </p:cNvSpPr>
            <p:nvPr/>
          </p:nvSpPr>
          <p:spPr bwMode="auto">
            <a:xfrm>
              <a:off x="1778" y="2130"/>
              <a:ext cx="105" cy="98"/>
            </a:xfrm>
            <a:custGeom>
              <a:avLst/>
              <a:gdLst>
                <a:gd name="T0" fmla="*/ 206 w 209"/>
                <a:gd name="T1" fmla="*/ 190 h 194"/>
                <a:gd name="T2" fmla="*/ 209 w 209"/>
                <a:gd name="T3" fmla="*/ 185 h 194"/>
                <a:gd name="T4" fmla="*/ 7 w 209"/>
                <a:gd name="T5" fmla="*/ 0 h 194"/>
                <a:gd name="T6" fmla="*/ 0 w 209"/>
                <a:gd name="T7" fmla="*/ 9 h 194"/>
                <a:gd name="T8" fmla="*/ 203 w 209"/>
                <a:gd name="T9" fmla="*/ 194 h 194"/>
                <a:gd name="T10" fmla="*/ 206 w 209"/>
                <a:gd name="T11" fmla="*/ 190 h 194"/>
              </a:gdLst>
              <a:ahLst/>
              <a:cxnLst>
                <a:cxn ang="0">
                  <a:pos x="T0" y="T1"/>
                </a:cxn>
                <a:cxn ang="0">
                  <a:pos x="T2" y="T3"/>
                </a:cxn>
                <a:cxn ang="0">
                  <a:pos x="T4" y="T5"/>
                </a:cxn>
                <a:cxn ang="0">
                  <a:pos x="T6" y="T7"/>
                </a:cxn>
                <a:cxn ang="0">
                  <a:pos x="T8" y="T9"/>
                </a:cxn>
                <a:cxn ang="0">
                  <a:pos x="T10" y="T11"/>
                </a:cxn>
              </a:cxnLst>
              <a:rect l="0" t="0" r="r" b="b"/>
              <a:pathLst>
                <a:path w="209" h="194">
                  <a:moveTo>
                    <a:pt x="206" y="190"/>
                  </a:moveTo>
                  <a:lnTo>
                    <a:pt x="209" y="185"/>
                  </a:lnTo>
                  <a:lnTo>
                    <a:pt x="7" y="0"/>
                  </a:lnTo>
                  <a:lnTo>
                    <a:pt x="0" y="9"/>
                  </a:lnTo>
                  <a:lnTo>
                    <a:pt x="203" y="194"/>
                  </a:lnTo>
                  <a:lnTo>
                    <a:pt x="206" y="1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Freeform 135"/>
            <p:cNvSpPr>
              <a:spLocks/>
            </p:cNvSpPr>
            <p:nvPr/>
          </p:nvSpPr>
          <p:spPr bwMode="auto">
            <a:xfrm>
              <a:off x="1880" y="2223"/>
              <a:ext cx="4" cy="5"/>
            </a:xfrm>
            <a:custGeom>
              <a:avLst/>
              <a:gdLst>
                <a:gd name="T0" fmla="*/ 0 w 9"/>
                <a:gd name="T1" fmla="*/ 9 h 11"/>
                <a:gd name="T2" fmla="*/ 4 w 9"/>
                <a:gd name="T3" fmla="*/ 11 h 11"/>
                <a:gd name="T4" fmla="*/ 8 w 9"/>
                <a:gd name="T5" fmla="*/ 8 h 11"/>
                <a:gd name="T6" fmla="*/ 9 w 9"/>
                <a:gd name="T7" fmla="*/ 4 h 11"/>
                <a:gd name="T8" fmla="*/ 6 w 9"/>
                <a:gd name="T9" fmla="*/ 0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4" y="11"/>
                  </a:lnTo>
                  <a:lnTo>
                    <a:pt x="8" y="8"/>
                  </a:lnTo>
                  <a:lnTo>
                    <a:pt x="9" y="4"/>
                  </a:lnTo>
                  <a:lnTo>
                    <a:pt x="6"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7" name="Freeform 136"/>
            <p:cNvSpPr>
              <a:spLocks/>
            </p:cNvSpPr>
            <p:nvPr/>
          </p:nvSpPr>
          <p:spPr bwMode="auto">
            <a:xfrm>
              <a:off x="1801" y="2103"/>
              <a:ext cx="5" cy="6"/>
            </a:xfrm>
            <a:custGeom>
              <a:avLst/>
              <a:gdLst>
                <a:gd name="T0" fmla="*/ 9 w 9"/>
                <a:gd name="T1" fmla="*/ 1 h 10"/>
                <a:gd name="T2" fmla="*/ 4 w 9"/>
                <a:gd name="T3" fmla="*/ 0 h 10"/>
                <a:gd name="T4" fmla="*/ 1 w 9"/>
                <a:gd name="T5" fmla="*/ 2 h 10"/>
                <a:gd name="T6" fmla="*/ 0 w 9"/>
                <a:gd name="T7" fmla="*/ 5 h 10"/>
                <a:gd name="T8" fmla="*/ 2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4" y="0"/>
                  </a:lnTo>
                  <a:lnTo>
                    <a:pt x="1" y="2"/>
                  </a:lnTo>
                  <a:lnTo>
                    <a:pt x="0" y="5"/>
                  </a:lnTo>
                  <a:lnTo>
                    <a:pt x="2"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8" name="Freeform 137"/>
            <p:cNvSpPr>
              <a:spLocks/>
            </p:cNvSpPr>
            <p:nvPr/>
          </p:nvSpPr>
          <p:spPr bwMode="auto">
            <a:xfrm>
              <a:off x="1802" y="2104"/>
              <a:ext cx="85" cy="79"/>
            </a:xfrm>
            <a:custGeom>
              <a:avLst/>
              <a:gdLst>
                <a:gd name="T0" fmla="*/ 167 w 171"/>
                <a:gd name="T1" fmla="*/ 154 h 159"/>
                <a:gd name="T2" fmla="*/ 171 w 171"/>
                <a:gd name="T3" fmla="*/ 149 h 159"/>
                <a:gd name="T4" fmla="*/ 7 w 171"/>
                <a:gd name="T5" fmla="*/ 0 h 159"/>
                <a:gd name="T6" fmla="*/ 0 w 171"/>
                <a:gd name="T7" fmla="*/ 9 h 159"/>
                <a:gd name="T8" fmla="*/ 164 w 171"/>
                <a:gd name="T9" fmla="*/ 159 h 159"/>
                <a:gd name="T10" fmla="*/ 167 w 171"/>
                <a:gd name="T11" fmla="*/ 154 h 159"/>
              </a:gdLst>
              <a:ahLst/>
              <a:cxnLst>
                <a:cxn ang="0">
                  <a:pos x="T0" y="T1"/>
                </a:cxn>
                <a:cxn ang="0">
                  <a:pos x="T2" y="T3"/>
                </a:cxn>
                <a:cxn ang="0">
                  <a:pos x="T4" y="T5"/>
                </a:cxn>
                <a:cxn ang="0">
                  <a:pos x="T6" y="T7"/>
                </a:cxn>
                <a:cxn ang="0">
                  <a:pos x="T8" y="T9"/>
                </a:cxn>
                <a:cxn ang="0">
                  <a:pos x="T10" y="T11"/>
                </a:cxn>
              </a:cxnLst>
              <a:rect l="0" t="0" r="r" b="b"/>
              <a:pathLst>
                <a:path w="171" h="159">
                  <a:moveTo>
                    <a:pt x="167" y="154"/>
                  </a:moveTo>
                  <a:lnTo>
                    <a:pt x="171" y="149"/>
                  </a:lnTo>
                  <a:lnTo>
                    <a:pt x="7" y="0"/>
                  </a:lnTo>
                  <a:lnTo>
                    <a:pt x="0" y="9"/>
                  </a:lnTo>
                  <a:lnTo>
                    <a:pt x="164" y="159"/>
                  </a:lnTo>
                  <a:lnTo>
                    <a:pt x="167"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9" name="Freeform 138"/>
            <p:cNvSpPr>
              <a:spLocks/>
            </p:cNvSpPr>
            <p:nvPr/>
          </p:nvSpPr>
          <p:spPr bwMode="auto">
            <a:xfrm>
              <a:off x="1884" y="2179"/>
              <a:ext cx="4" cy="5"/>
            </a:xfrm>
            <a:custGeom>
              <a:avLst/>
              <a:gdLst>
                <a:gd name="T0" fmla="*/ 0 w 9"/>
                <a:gd name="T1" fmla="*/ 10 h 11"/>
                <a:gd name="T2" fmla="*/ 4 w 9"/>
                <a:gd name="T3" fmla="*/ 11 h 11"/>
                <a:gd name="T4" fmla="*/ 8 w 9"/>
                <a:gd name="T5" fmla="*/ 9 h 11"/>
                <a:gd name="T6" fmla="*/ 9 w 9"/>
                <a:gd name="T7" fmla="*/ 4 h 11"/>
                <a:gd name="T8" fmla="*/ 7 w 9"/>
                <a:gd name="T9" fmla="*/ 0 h 11"/>
                <a:gd name="T10" fmla="*/ 0 w 9"/>
                <a:gd name="T11" fmla="*/ 10 h 11"/>
              </a:gdLst>
              <a:ahLst/>
              <a:cxnLst>
                <a:cxn ang="0">
                  <a:pos x="T0" y="T1"/>
                </a:cxn>
                <a:cxn ang="0">
                  <a:pos x="T2" y="T3"/>
                </a:cxn>
                <a:cxn ang="0">
                  <a:pos x="T4" y="T5"/>
                </a:cxn>
                <a:cxn ang="0">
                  <a:pos x="T6" y="T7"/>
                </a:cxn>
                <a:cxn ang="0">
                  <a:pos x="T8" y="T9"/>
                </a:cxn>
                <a:cxn ang="0">
                  <a:pos x="T10" y="T11"/>
                </a:cxn>
              </a:cxnLst>
              <a:rect l="0" t="0" r="r" b="b"/>
              <a:pathLst>
                <a:path w="9" h="11">
                  <a:moveTo>
                    <a:pt x="0" y="10"/>
                  </a:moveTo>
                  <a:lnTo>
                    <a:pt x="4" y="11"/>
                  </a:lnTo>
                  <a:lnTo>
                    <a:pt x="8" y="9"/>
                  </a:lnTo>
                  <a:lnTo>
                    <a:pt x="9" y="4"/>
                  </a:lnTo>
                  <a:lnTo>
                    <a:pt x="7" y="0"/>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0" name="Freeform 139"/>
            <p:cNvSpPr>
              <a:spLocks/>
            </p:cNvSpPr>
            <p:nvPr/>
          </p:nvSpPr>
          <p:spPr bwMode="auto">
            <a:xfrm>
              <a:off x="1820" y="2081"/>
              <a:ext cx="5" cy="6"/>
            </a:xfrm>
            <a:custGeom>
              <a:avLst/>
              <a:gdLst>
                <a:gd name="T0" fmla="*/ 9 w 9"/>
                <a:gd name="T1" fmla="*/ 1 h 10"/>
                <a:gd name="T2" fmla="*/ 5 w 9"/>
                <a:gd name="T3" fmla="*/ 0 h 10"/>
                <a:gd name="T4" fmla="*/ 1 w 9"/>
                <a:gd name="T5" fmla="*/ 2 h 10"/>
                <a:gd name="T6" fmla="*/ 0 w 9"/>
                <a:gd name="T7" fmla="*/ 6 h 10"/>
                <a:gd name="T8" fmla="*/ 2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5" y="0"/>
                  </a:lnTo>
                  <a:lnTo>
                    <a:pt x="1" y="2"/>
                  </a:lnTo>
                  <a:lnTo>
                    <a:pt x="0" y="6"/>
                  </a:lnTo>
                  <a:lnTo>
                    <a:pt x="2"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1" name="Freeform 140"/>
            <p:cNvSpPr>
              <a:spLocks/>
            </p:cNvSpPr>
            <p:nvPr/>
          </p:nvSpPr>
          <p:spPr bwMode="auto">
            <a:xfrm>
              <a:off x="1822" y="2082"/>
              <a:ext cx="106" cy="98"/>
            </a:xfrm>
            <a:custGeom>
              <a:avLst/>
              <a:gdLst>
                <a:gd name="T0" fmla="*/ 209 w 212"/>
                <a:gd name="T1" fmla="*/ 192 h 197"/>
                <a:gd name="T2" fmla="*/ 212 w 212"/>
                <a:gd name="T3" fmla="*/ 188 h 197"/>
                <a:gd name="T4" fmla="*/ 7 w 212"/>
                <a:gd name="T5" fmla="*/ 0 h 197"/>
                <a:gd name="T6" fmla="*/ 0 w 212"/>
                <a:gd name="T7" fmla="*/ 9 h 197"/>
                <a:gd name="T8" fmla="*/ 205 w 212"/>
                <a:gd name="T9" fmla="*/ 197 h 197"/>
                <a:gd name="T10" fmla="*/ 209 w 212"/>
                <a:gd name="T11" fmla="*/ 192 h 197"/>
              </a:gdLst>
              <a:ahLst/>
              <a:cxnLst>
                <a:cxn ang="0">
                  <a:pos x="T0" y="T1"/>
                </a:cxn>
                <a:cxn ang="0">
                  <a:pos x="T2" y="T3"/>
                </a:cxn>
                <a:cxn ang="0">
                  <a:pos x="T4" y="T5"/>
                </a:cxn>
                <a:cxn ang="0">
                  <a:pos x="T6" y="T7"/>
                </a:cxn>
                <a:cxn ang="0">
                  <a:pos x="T8" y="T9"/>
                </a:cxn>
                <a:cxn ang="0">
                  <a:pos x="T10" y="T11"/>
                </a:cxn>
              </a:cxnLst>
              <a:rect l="0" t="0" r="r" b="b"/>
              <a:pathLst>
                <a:path w="212" h="197">
                  <a:moveTo>
                    <a:pt x="209" y="192"/>
                  </a:moveTo>
                  <a:lnTo>
                    <a:pt x="212" y="188"/>
                  </a:lnTo>
                  <a:lnTo>
                    <a:pt x="7" y="0"/>
                  </a:lnTo>
                  <a:lnTo>
                    <a:pt x="0" y="9"/>
                  </a:lnTo>
                  <a:lnTo>
                    <a:pt x="205" y="197"/>
                  </a:lnTo>
                  <a:lnTo>
                    <a:pt x="209" y="1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2" name="Freeform 141"/>
            <p:cNvSpPr>
              <a:spLocks/>
            </p:cNvSpPr>
            <p:nvPr/>
          </p:nvSpPr>
          <p:spPr bwMode="auto">
            <a:xfrm>
              <a:off x="1924" y="2176"/>
              <a:ext cx="5" cy="5"/>
            </a:xfrm>
            <a:custGeom>
              <a:avLst/>
              <a:gdLst>
                <a:gd name="T0" fmla="*/ 0 w 9"/>
                <a:gd name="T1" fmla="*/ 9 h 10"/>
                <a:gd name="T2" fmla="*/ 5 w 9"/>
                <a:gd name="T3" fmla="*/ 10 h 10"/>
                <a:gd name="T4" fmla="*/ 8 w 9"/>
                <a:gd name="T5" fmla="*/ 8 h 10"/>
                <a:gd name="T6" fmla="*/ 9 w 9"/>
                <a:gd name="T7" fmla="*/ 3 h 10"/>
                <a:gd name="T8" fmla="*/ 7 w 9"/>
                <a:gd name="T9" fmla="*/ 0 h 10"/>
                <a:gd name="T10" fmla="*/ 0 w 9"/>
                <a:gd name="T11" fmla="*/ 9 h 10"/>
              </a:gdLst>
              <a:ahLst/>
              <a:cxnLst>
                <a:cxn ang="0">
                  <a:pos x="T0" y="T1"/>
                </a:cxn>
                <a:cxn ang="0">
                  <a:pos x="T2" y="T3"/>
                </a:cxn>
                <a:cxn ang="0">
                  <a:pos x="T4" y="T5"/>
                </a:cxn>
                <a:cxn ang="0">
                  <a:pos x="T6" y="T7"/>
                </a:cxn>
                <a:cxn ang="0">
                  <a:pos x="T8" y="T9"/>
                </a:cxn>
                <a:cxn ang="0">
                  <a:pos x="T10" y="T11"/>
                </a:cxn>
              </a:cxnLst>
              <a:rect l="0" t="0" r="r" b="b"/>
              <a:pathLst>
                <a:path w="9" h="10">
                  <a:moveTo>
                    <a:pt x="0" y="9"/>
                  </a:moveTo>
                  <a:lnTo>
                    <a:pt x="5" y="10"/>
                  </a:lnTo>
                  <a:lnTo>
                    <a:pt x="8" y="8"/>
                  </a:lnTo>
                  <a:lnTo>
                    <a:pt x="9" y="3"/>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3" name="Freeform 142"/>
            <p:cNvSpPr>
              <a:spLocks/>
            </p:cNvSpPr>
            <p:nvPr/>
          </p:nvSpPr>
          <p:spPr bwMode="auto">
            <a:xfrm>
              <a:off x="1841" y="2059"/>
              <a:ext cx="4" cy="5"/>
            </a:xfrm>
            <a:custGeom>
              <a:avLst/>
              <a:gdLst>
                <a:gd name="T0" fmla="*/ 9 w 9"/>
                <a:gd name="T1" fmla="*/ 1 h 10"/>
                <a:gd name="T2" fmla="*/ 5 w 9"/>
                <a:gd name="T3" fmla="*/ 0 h 10"/>
                <a:gd name="T4" fmla="*/ 1 w 9"/>
                <a:gd name="T5" fmla="*/ 2 h 10"/>
                <a:gd name="T6" fmla="*/ 0 w 9"/>
                <a:gd name="T7" fmla="*/ 6 h 10"/>
                <a:gd name="T8" fmla="*/ 3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5" y="0"/>
                  </a:lnTo>
                  <a:lnTo>
                    <a:pt x="1" y="2"/>
                  </a:lnTo>
                  <a:lnTo>
                    <a:pt x="0" y="6"/>
                  </a:lnTo>
                  <a:lnTo>
                    <a:pt x="3"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4" name="Freeform 143"/>
            <p:cNvSpPr>
              <a:spLocks/>
            </p:cNvSpPr>
            <p:nvPr/>
          </p:nvSpPr>
          <p:spPr bwMode="auto">
            <a:xfrm>
              <a:off x="1842" y="2060"/>
              <a:ext cx="86" cy="79"/>
            </a:xfrm>
            <a:custGeom>
              <a:avLst/>
              <a:gdLst>
                <a:gd name="T0" fmla="*/ 168 w 171"/>
                <a:gd name="T1" fmla="*/ 154 h 159"/>
                <a:gd name="T2" fmla="*/ 171 w 171"/>
                <a:gd name="T3" fmla="*/ 150 h 159"/>
                <a:gd name="T4" fmla="*/ 6 w 171"/>
                <a:gd name="T5" fmla="*/ 0 h 159"/>
                <a:gd name="T6" fmla="*/ 0 w 171"/>
                <a:gd name="T7" fmla="*/ 9 h 159"/>
                <a:gd name="T8" fmla="*/ 164 w 171"/>
                <a:gd name="T9" fmla="*/ 159 h 159"/>
                <a:gd name="T10" fmla="*/ 168 w 171"/>
                <a:gd name="T11" fmla="*/ 154 h 159"/>
              </a:gdLst>
              <a:ahLst/>
              <a:cxnLst>
                <a:cxn ang="0">
                  <a:pos x="T0" y="T1"/>
                </a:cxn>
                <a:cxn ang="0">
                  <a:pos x="T2" y="T3"/>
                </a:cxn>
                <a:cxn ang="0">
                  <a:pos x="T4" y="T5"/>
                </a:cxn>
                <a:cxn ang="0">
                  <a:pos x="T6" y="T7"/>
                </a:cxn>
                <a:cxn ang="0">
                  <a:pos x="T8" y="T9"/>
                </a:cxn>
                <a:cxn ang="0">
                  <a:pos x="T10" y="T11"/>
                </a:cxn>
              </a:cxnLst>
              <a:rect l="0" t="0" r="r" b="b"/>
              <a:pathLst>
                <a:path w="171" h="159">
                  <a:moveTo>
                    <a:pt x="168" y="154"/>
                  </a:moveTo>
                  <a:lnTo>
                    <a:pt x="171" y="150"/>
                  </a:lnTo>
                  <a:lnTo>
                    <a:pt x="6" y="0"/>
                  </a:lnTo>
                  <a:lnTo>
                    <a:pt x="0" y="9"/>
                  </a:lnTo>
                  <a:lnTo>
                    <a:pt x="164" y="159"/>
                  </a:lnTo>
                  <a:lnTo>
                    <a:pt x="168"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5" name="Freeform 144"/>
            <p:cNvSpPr>
              <a:spLocks/>
            </p:cNvSpPr>
            <p:nvPr/>
          </p:nvSpPr>
          <p:spPr bwMode="auto">
            <a:xfrm>
              <a:off x="1924" y="2134"/>
              <a:ext cx="5" cy="6"/>
            </a:xfrm>
            <a:custGeom>
              <a:avLst/>
              <a:gdLst>
                <a:gd name="T0" fmla="*/ 0 w 9"/>
                <a:gd name="T1" fmla="*/ 9 h 10"/>
                <a:gd name="T2" fmla="*/ 5 w 9"/>
                <a:gd name="T3" fmla="*/ 10 h 10"/>
                <a:gd name="T4" fmla="*/ 8 w 9"/>
                <a:gd name="T5" fmla="*/ 8 h 10"/>
                <a:gd name="T6" fmla="*/ 9 w 9"/>
                <a:gd name="T7" fmla="*/ 3 h 10"/>
                <a:gd name="T8" fmla="*/ 7 w 9"/>
                <a:gd name="T9" fmla="*/ 0 h 10"/>
                <a:gd name="T10" fmla="*/ 0 w 9"/>
                <a:gd name="T11" fmla="*/ 9 h 10"/>
              </a:gdLst>
              <a:ahLst/>
              <a:cxnLst>
                <a:cxn ang="0">
                  <a:pos x="T0" y="T1"/>
                </a:cxn>
                <a:cxn ang="0">
                  <a:pos x="T2" y="T3"/>
                </a:cxn>
                <a:cxn ang="0">
                  <a:pos x="T4" y="T5"/>
                </a:cxn>
                <a:cxn ang="0">
                  <a:pos x="T6" y="T7"/>
                </a:cxn>
                <a:cxn ang="0">
                  <a:pos x="T8" y="T9"/>
                </a:cxn>
                <a:cxn ang="0">
                  <a:pos x="T10" y="T11"/>
                </a:cxn>
              </a:cxnLst>
              <a:rect l="0" t="0" r="r" b="b"/>
              <a:pathLst>
                <a:path w="9" h="10">
                  <a:moveTo>
                    <a:pt x="0" y="9"/>
                  </a:moveTo>
                  <a:lnTo>
                    <a:pt x="5" y="10"/>
                  </a:lnTo>
                  <a:lnTo>
                    <a:pt x="8" y="8"/>
                  </a:lnTo>
                  <a:lnTo>
                    <a:pt x="9" y="3"/>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6" name="Freeform 145"/>
            <p:cNvSpPr>
              <a:spLocks/>
            </p:cNvSpPr>
            <p:nvPr/>
          </p:nvSpPr>
          <p:spPr bwMode="auto">
            <a:xfrm>
              <a:off x="1859" y="2041"/>
              <a:ext cx="5" cy="5"/>
            </a:xfrm>
            <a:custGeom>
              <a:avLst/>
              <a:gdLst>
                <a:gd name="T0" fmla="*/ 9 w 9"/>
                <a:gd name="T1" fmla="*/ 1 h 11"/>
                <a:gd name="T2" fmla="*/ 5 w 9"/>
                <a:gd name="T3" fmla="*/ 0 h 11"/>
                <a:gd name="T4" fmla="*/ 1 w 9"/>
                <a:gd name="T5" fmla="*/ 3 h 11"/>
                <a:gd name="T6" fmla="*/ 0 w 9"/>
                <a:gd name="T7" fmla="*/ 6 h 11"/>
                <a:gd name="T8" fmla="*/ 2 w 9"/>
                <a:gd name="T9" fmla="*/ 11 h 11"/>
                <a:gd name="T10" fmla="*/ 9 w 9"/>
                <a:gd name="T11" fmla="*/ 1 h 11"/>
              </a:gdLst>
              <a:ahLst/>
              <a:cxnLst>
                <a:cxn ang="0">
                  <a:pos x="T0" y="T1"/>
                </a:cxn>
                <a:cxn ang="0">
                  <a:pos x="T2" y="T3"/>
                </a:cxn>
                <a:cxn ang="0">
                  <a:pos x="T4" y="T5"/>
                </a:cxn>
                <a:cxn ang="0">
                  <a:pos x="T6" y="T7"/>
                </a:cxn>
                <a:cxn ang="0">
                  <a:pos x="T8" y="T9"/>
                </a:cxn>
                <a:cxn ang="0">
                  <a:pos x="T10" y="T11"/>
                </a:cxn>
              </a:cxnLst>
              <a:rect l="0" t="0" r="r" b="b"/>
              <a:pathLst>
                <a:path w="9" h="11">
                  <a:moveTo>
                    <a:pt x="9" y="1"/>
                  </a:moveTo>
                  <a:lnTo>
                    <a:pt x="5" y="0"/>
                  </a:lnTo>
                  <a:lnTo>
                    <a:pt x="1" y="3"/>
                  </a:lnTo>
                  <a:lnTo>
                    <a:pt x="0" y="6"/>
                  </a:lnTo>
                  <a:lnTo>
                    <a:pt x="2" y="11"/>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7" name="Freeform 146"/>
            <p:cNvSpPr>
              <a:spLocks/>
            </p:cNvSpPr>
            <p:nvPr/>
          </p:nvSpPr>
          <p:spPr bwMode="auto">
            <a:xfrm>
              <a:off x="1860" y="2042"/>
              <a:ext cx="85" cy="77"/>
            </a:xfrm>
            <a:custGeom>
              <a:avLst/>
              <a:gdLst>
                <a:gd name="T0" fmla="*/ 167 w 171"/>
                <a:gd name="T1" fmla="*/ 151 h 156"/>
                <a:gd name="T2" fmla="*/ 171 w 171"/>
                <a:gd name="T3" fmla="*/ 147 h 156"/>
                <a:gd name="T4" fmla="*/ 7 w 171"/>
                <a:gd name="T5" fmla="*/ 0 h 156"/>
                <a:gd name="T6" fmla="*/ 0 w 171"/>
                <a:gd name="T7" fmla="*/ 10 h 156"/>
                <a:gd name="T8" fmla="*/ 164 w 171"/>
                <a:gd name="T9" fmla="*/ 156 h 156"/>
                <a:gd name="T10" fmla="*/ 167 w 171"/>
                <a:gd name="T11" fmla="*/ 151 h 156"/>
              </a:gdLst>
              <a:ahLst/>
              <a:cxnLst>
                <a:cxn ang="0">
                  <a:pos x="T0" y="T1"/>
                </a:cxn>
                <a:cxn ang="0">
                  <a:pos x="T2" y="T3"/>
                </a:cxn>
                <a:cxn ang="0">
                  <a:pos x="T4" y="T5"/>
                </a:cxn>
                <a:cxn ang="0">
                  <a:pos x="T6" y="T7"/>
                </a:cxn>
                <a:cxn ang="0">
                  <a:pos x="T8" y="T9"/>
                </a:cxn>
                <a:cxn ang="0">
                  <a:pos x="T10" y="T11"/>
                </a:cxn>
              </a:cxnLst>
              <a:rect l="0" t="0" r="r" b="b"/>
              <a:pathLst>
                <a:path w="171" h="156">
                  <a:moveTo>
                    <a:pt x="167" y="151"/>
                  </a:moveTo>
                  <a:lnTo>
                    <a:pt x="171" y="147"/>
                  </a:lnTo>
                  <a:lnTo>
                    <a:pt x="7" y="0"/>
                  </a:lnTo>
                  <a:lnTo>
                    <a:pt x="0" y="10"/>
                  </a:lnTo>
                  <a:lnTo>
                    <a:pt x="164" y="156"/>
                  </a:lnTo>
                  <a:lnTo>
                    <a:pt x="167" y="1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8" name="Freeform 147"/>
            <p:cNvSpPr>
              <a:spLocks/>
            </p:cNvSpPr>
            <p:nvPr/>
          </p:nvSpPr>
          <p:spPr bwMode="auto">
            <a:xfrm>
              <a:off x="1942" y="2115"/>
              <a:ext cx="5" cy="5"/>
            </a:xfrm>
            <a:custGeom>
              <a:avLst/>
              <a:gdLst>
                <a:gd name="T0" fmla="*/ 0 w 9"/>
                <a:gd name="T1" fmla="*/ 9 h 10"/>
                <a:gd name="T2" fmla="*/ 4 w 9"/>
                <a:gd name="T3" fmla="*/ 10 h 10"/>
                <a:gd name="T4" fmla="*/ 8 w 9"/>
                <a:gd name="T5" fmla="*/ 8 h 10"/>
                <a:gd name="T6" fmla="*/ 9 w 9"/>
                <a:gd name="T7" fmla="*/ 3 h 10"/>
                <a:gd name="T8" fmla="*/ 7 w 9"/>
                <a:gd name="T9" fmla="*/ 0 h 10"/>
                <a:gd name="T10" fmla="*/ 0 w 9"/>
                <a:gd name="T11" fmla="*/ 9 h 10"/>
              </a:gdLst>
              <a:ahLst/>
              <a:cxnLst>
                <a:cxn ang="0">
                  <a:pos x="T0" y="T1"/>
                </a:cxn>
                <a:cxn ang="0">
                  <a:pos x="T2" y="T3"/>
                </a:cxn>
                <a:cxn ang="0">
                  <a:pos x="T4" y="T5"/>
                </a:cxn>
                <a:cxn ang="0">
                  <a:pos x="T6" y="T7"/>
                </a:cxn>
                <a:cxn ang="0">
                  <a:pos x="T8" y="T9"/>
                </a:cxn>
                <a:cxn ang="0">
                  <a:pos x="T10" y="T11"/>
                </a:cxn>
              </a:cxnLst>
              <a:rect l="0" t="0" r="r" b="b"/>
              <a:pathLst>
                <a:path w="9" h="10">
                  <a:moveTo>
                    <a:pt x="0" y="9"/>
                  </a:moveTo>
                  <a:lnTo>
                    <a:pt x="4" y="10"/>
                  </a:lnTo>
                  <a:lnTo>
                    <a:pt x="8" y="8"/>
                  </a:lnTo>
                  <a:lnTo>
                    <a:pt x="9" y="3"/>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9" name="Freeform 148"/>
            <p:cNvSpPr>
              <a:spLocks/>
            </p:cNvSpPr>
            <p:nvPr/>
          </p:nvSpPr>
          <p:spPr bwMode="auto">
            <a:xfrm>
              <a:off x="1880" y="2018"/>
              <a:ext cx="4" cy="5"/>
            </a:xfrm>
            <a:custGeom>
              <a:avLst/>
              <a:gdLst>
                <a:gd name="T0" fmla="*/ 9 w 9"/>
                <a:gd name="T1" fmla="*/ 1 h 10"/>
                <a:gd name="T2" fmla="*/ 4 w 9"/>
                <a:gd name="T3" fmla="*/ 0 h 10"/>
                <a:gd name="T4" fmla="*/ 1 w 9"/>
                <a:gd name="T5" fmla="*/ 2 h 10"/>
                <a:gd name="T6" fmla="*/ 0 w 9"/>
                <a:gd name="T7" fmla="*/ 6 h 10"/>
                <a:gd name="T8" fmla="*/ 2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4" y="0"/>
                  </a:lnTo>
                  <a:lnTo>
                    <a:pt x="1" y="2"/>
                  </a:lnTo>
                  <a:lnTo>
                    <a:pt x="0" y="6"/>
                  </a:lnTo>
                  <a:lnTo>
                    <a:pt x="2"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0" name="Freeform 149"/>
            <p:cNvSpPr>
              <a:spLocks/>
            </p:cNvSpPr>
            <p:nvPr/>
          </p:nvSpPr>
          <p:spPr bwMode="auto">
            <a:xfrm>
              <a:off x="1881" y="2018"/>
              <a:ext cx="85" cy="80"/>
            </a:xfrm>
            <a:custGeom>
              <a:avLst/>
              <a:gdLst>
                <a:gd name="T0" fmla="*/ 167 w 170"/>
                <a:gd name="T1" fmla="*/ 155 h 159"/>
                <a:gd name="T2" fmla="*/ 170 w 170"/>
                <a:gd name="T3" fmla="*/ 150 h 159"/>
                <a:gd name="T4" fmla="*/ 7 w 170"/>
                <a:gd name="T5" fmla="*/ 0 h 159"/>
                <a:gd name="T6" fmla="*/ 0 w 170"/>
                <a:gd name="T7" fmla="*/ 9 h 159"/>
                <a:gd name="T8" fmla="*/ 163 w 170"/>
                <a:gd name="T9" fmla="*/ 159 h 159"/>
                <a:gd name="T10" fmla="*/ 167 w 170"/>
                <a:gd name="T11" fmla="*/ 155 h 159"/>
              </a:gdLst>
              <a:ahLst/>
              <a:cxnLst>
                <a:cxn ang="0">
                  <a:pos x="T0" y="T1"/>
                </a:cxn>
                <a:cxn ang="0">
                  <a:pos x="T2" y="T3"/>
                </a:cxn>
                <a:cxn ang="0">
                  <a:pos x="T4" y="T5"/>
                </a:cxn>
                <a:cxn ang="0">
                  <a:pos x="T6" y="T7"/>
                </a:cxn>
                <a:cxn ang="0">
                  <a:pos x="T8" y="T9"/>
                </a:cxn>
                <a:cxn ang="0">
                  <a:pos x="T10" y="T11"/>
                </a:cxn>
              </a:cxnLst>
              <a:rect l="0" t="0" r="r" b="b"/>
              <a:pathLst>
                <a:path w="170" h="159">
                  <a:moveTo>
                    <a:pt x="167" y="155"/>
                  </a:moveTo>
                  <a:lnTo>
                    <a:pt x="170" y="150"/>
                  </a:lnTo>
                  <a:lnTo>
                    <a:pt x="7" y="0"/>
                  </a:lnTo>
                  <a:lnTo>
                    <a:pt x="0" y="9"/>
                  </a:lnTo>
                  <a:lnTo>
                    <a:pt x="163" y="159"/>
                  </a:lnTo>
                  <a:lnTo>
                    <a:pt x="167" y="15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1" name="Freeform 150"/>
            <p:cNvSpPr>
              <a:spLocks/>
            </p:cNvSpPr>
            <p:nvPr/>
          </p:nvSpPr>
          <p:spPr bwMode="auto">
            <a:xfrm>
              <a:off x="1963" y="2093"/>
              <a:ext cx="4" cy="5"/>
            </a:xfrm>
            <a:custGeom>
              <a:avLst/>
              <a:gdLst>
                <a:gd name="T0" fmla="*/ 0 w 10"/>
                <a:gd name="T1" fmla="*/ 9 h 10"/>
                <a:gd name="T2" fmla="*/ 5 w 10"/>
                <a:gd name="T3" fmla="*/ 10 h 10"/>
                <a:gd name="T4" fmla="*/ 8 w 10"/>
                <a:gd name="T5" fmla="*/ 8 h 10"/>
                <a:gd name="T6" fmla="*/ 10 w 10"/>
                <a:gd name="T7" fmla="*/ 3 h 10"/>
                <a:gd name="T8" fmla="*/ 7 w 10"/>
                <a:gd name="T9" fmla="*/ 0 h 10"/>
                <a:gd name="T10" fmla="*/ 0 w 10"/>
                <a:gd name="T11" fmla="*/ 9 h 10"/>
              </a:gdLst>
              <a:ahLst/>
              <a:cxnLst>
                <a:cxn ang="0">
                  <a:pos x="T0" y="T1"/>
                </a:cxn>
                <a:cxn ang="0">
                  <a:pos x="T2" y="T3"/>
                </a:cxn>
                <a:cxn ang="0">
                  <a:pos x="T4" y="T5"/>
                </a:cxn>
                <a:cxn ang="0">
                  <a:pos x="T6" y="T7"/>
                </a:cxn>
                <a:cxn ang="0">
                  <a:pos x="T8" y="T9"/>
                </a:cxn>
                <a:cxn ang="0">
                  <a:pos x="T10" y="T11"/>
                </a:cxn>
              </a:cxnLst>
              <a:rect l="0" t="0" r="r" b="b"/>
              <a:pathLst>
                <a:path w="10" h="10">
                  <a:moveTo>
                    <a:pt x="0" y="9"/>
                  </a:moveTo>
                  <a:lnTo>
                    <a:pt x="5" y="10"/>
                  </a:lnTo>
                  <a:lnTo>
                    <a:pt x="8" y="8"/>
                  </a:lnTo>
                  <a:lnTo>
                    <a:pt x="10" y="3"/>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2" name="Freeform 151"/>
            <p:cNvSpPr>
              <a:spLocks/>
            </p:cNvSpPr>
            <p:nvPr/>
          </p:nvSpPr>
          <p:spPr bwMode="auto">
            <a:xfrm>
              <a:off x="1898" y="1997"/>
              <a:ext cx="4" cy="5"/>
            </a:xfrm>
            <a:custGeom>
              <a:avLst/>
              <a:gdLst>
                <a:gd name="T0" fmla="*/ 9 w 9"/>
                <a:gd name="T1" fmla="*/ 1 h 10"/>
                <a:gd name="T2" fmla="*/ 5 w 9"/>
                <a:gd name="T3" fmla="*/ 0 h 10"/>
                <a:gd name="T4" fmla="*/ 1 w 9"/>
                <a:gd name="T5" fmla="*/ 2 h 10"/>
                <a:gd name="T6" fmla="*/ 0 w 9"/>
                <a:gd name="T7" fmla="*/ 5 h 10"/>
                <a:gd name="T8" fmla="*/ 3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5" y="0"/>
                  </a:lnTo>
                  <a:lnTo>
                    <a:pt x="1" y="2"/>
                  </a:lnTo>
                  <a:lnTo>
                    <a:pt x="0" y="5"/>
                  </a:lnTo>
                  <a:lnTo>
                    <a:pt x="3"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3" name="Freeform 152"/>
            <p:cNvSpPr>
              <a:spLocks/>
            </p:cNvSpPr>
            <p:nvPr/>
          </p:nvSpPr>
          <p:spPr bwMode="auto">
            <a:xfrm>
              <a:off x="1899" y="1997"/>
              <a:ext cx="105" cy="98"/>
            </a:xfrm>
            <a:custGeom>
              <a:avLst/>
              <a:gdLst>
                <a:gd name="T0" fmla="*/ 207 w 210"/>
                <a:gd name="T1" fmla="*/ 190 h 194"/>
                <a:gd name="T2" fmla="*/ 210 w 210"/>
                <a:gd name="T3" fmla="*/ 185 h 194"/>
                <a:gd name="T4" fmla="*/ 6 w 210"/>
                <a:gd name="T5" fmla="*/ 0 h 194"/>
                <a:gd name="T6" fmla="*/ 0 w 210"/>
                <a:gd name="T7" fmla="*/ 9 h 194"/>
                <a:gd name="T8" fmla="*/ 203 w 210"/>
                <a:gd name="T9" fmla="*/ 194 h 194"/>
                <a:gd name="T10" fmla="*/ 207 w 210"/>
                <a:gd name="T11" fmla="*/ 190 h 194"/>
              </a:gdLst>
              <a:ahLst/>
              <a:cxnLst>
                <a:cxn ang="0">
                  <a:pos x="T0" y="T1"/>
                </a:cxn>
                <a:cxn ang="0">
                  <a:pos x="T2" y="T3"/>
                </a:cxn>
                <a:cxn ang="0">
                  <a:pos x="T4" y="T5"/>
                </a:cxn>
                <a:cxn ang="0">
                  <a:pos x="T6" y="T7"/>
                </a:cxn>
                <a:cxn ang="0">
                  <a:pos x="T8" y="T9"/>
                </a:cxn>
                <a:cxn ang="0">
                  <a:pos x="T10" y="T11"/>
                </a:cxn>
              </a:cxnLst>
              <a:rect l="0" t="0" r="r" b="b"/>
              <a:pathLst>
                <a:path w="210" h="194">
                  <a:moveTo>
                    <a:pt x="207" y="190"/>
                  </a:moveTo>
                  <a:lnTo>
                    <a:pt x="210" y="185"/>
                  </a:lnTo>
                  <a:lnTo>
                    <a:pt x="6" y="0"/>
                  </a:lnTo>
                  <a:lnTo>
                    <a:pt x="0" y="9"/>
                  </a:lnTo>
                  <a:lnTo>
                    <a:pt x="203" y="194"/>
                  </a:lnTo>
                  <a:lnTo>
                    <a:pt x="207" y="1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4" name="Freeform 153"/>
            <p:cNvSpPr>
              <a:spLocks/>
            </p:cNvSpPr>
            <p:nvPr/>
          </p:nvSpPr>
          <p:spPr bwMode="auto">
            <a:xfrm>
              <a:off x="2001" y="2090"/>
              <a:ext cx="4" cy="5"/>
            </a:xfrm>
            <a:custGeom>
              <a:avLst/>
              <a:gdLst>
                <a:gd name="T0" fmla="*/ 0 w 10"/>
                <a:gd name="T1" fmla="*/ 9 h 11"/>
                <a:gd name="T2" fmla="*/ 5 w 10"/>
                <a:gd name="T3" fmla="*/ 11 h 11"/>
                <a:gd name="T4" fmla="*/ 8 w 10"/>
                <a:gd name="T5" fmla="*/ 8 h 11"/>
                <a:gd name="T6" fmla="*/ 10 w 10"/>
                <a:gd name="T7" fmla="*/ 4 h 11"/>
                <a:gd name="T8" fmla="*/ 7 w 10"/>
                <a:gd name="T9" fmla="*/ 0 h 11"/>
                <a:gd name="T10" fmla="*/ 0 w 10"/>
                <a:gd name="T11" fmla="*/ 9 h 11"/>
              </a:gdLst>
              <a:ahLst/>
              <a:cxnLst>
                <a:cxn ang="0">
                  <a:pos x="T0" y="T1"/>
                </a:cxn>
                <a:cxn ang="0">
                  <a:pos x="T2" y="T3"/>
                </a:cxn>
                <a:cxn ang="0">
                  <a:pos x="T4" y="T5"/>
                </a:cxn>
                <a:cxn ang="0">
                  <a:pos x="T6" y="T7"/>
                </a:cxn>
                <a:cxn ang="0">
                  <a:pos x="T8" y="T9"/>
                </a:cxn>
                <a:cxn ang="0">
                  <a:pos x="T10" y="T11"/>
                </a:cxn>
              </a:cxnLst>
              <a:rect l="0" t="0" r="r" b="b"/>
              <a:pathLst>
                <a:path w="10" h="11">
                  <a:moveTo>
                    <a:pt x="0" y="9"/>
                  </a:moveTo>
                  <a:lnTo>
                    <a:pt x="5" y="11"/>
                  </a:lnTo>
                  <a:lnTo>
                    <a:pt x="8" y="8"/>
                  </a:lnTo>
                  <a:lnTo>
                    <a:pt x="10" y="4"/>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 name="Freeform 154"/>
            <p:cNvSpPr>
              <a:spLocks/>
            </p:cNvSpPr>
            <p:nvPr/>
          </p:nvSpPr>
          <p:spPr bwMode="auto">
            <a:xfrm>
              <a:off x="1915" y="1975"/>
              <a:ext cx="5" cy="5"/>
            </a:xfrm>
            <a:custGeom>
              <a:avLst/>
              <a:gdLst>
                <a:gd name="T0" fmla="*/ 9 w 9"/>
                <a:gd name="T1" fmla="*/ 1 h 10"/>
                <a:gd name="T2" fmla="*/ 5 w 9"/>
                <a:gd name="T3" fmla="*/ 0 h 10"/>
                <a:gd name="T4" fmla="*/ 1 w 9"/>
                <a:gd name="T5" fmla="*/ 2 h 10"/>
                <a:gd name="T6" fmla="*/ 0 w 9"/>
                <a:gd name="T7" fmla="*/ 6 h 10"/>
                <a:gd name="T8" fmla="*/ 2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5" y="0"/>
                  </a:lnTo>
                  <a:lnTo>
                    <a:pt x="1" y="2"/>
                  </a:lnTo>
                  <a:lnTo>
                    <a:pt x="0" y="6"/>
                  </a:lnTo>
                  <a:lnTo>
                    <a:pt x="2"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6" name="Freeform 155"/>
            <p:cNvSpPr>
              <a:spLocks/>
            </p:cNvSpPr>
            <p:nvPr/>
          </p:nvSpPr>
          <p:spPr bwMode="auto">
            <a:xfrm>
              <a:off x="1917" y="1976"/>
              <a:ext cx="87" cy="80"/>
            </a:xfrm>
            <a:custGeom>
              <a:avLst/>
              <a:gdLst>
                <a:gd name="T0" fmla="*/ 171 w 174"/>
                <a:gd name="T1" fmla="*/ 155 h 160"/>
                <a:gd name="T2" fmla="*/ 174 w 174"/>
                <a:gd name="T3" fmla="*/ 151 h 160"/>
                <a:gd name="T4" fmla="*/ 7 w 174"/>
                <a:gd name="T5" fmla="*/ 0 h 160"/>
                <a:gd name="T6" fmla="*/ 0 w 174"/>
                <a:gd name="T7" fmla="*/ 9 h 160"/>
                <a:gd name="T8" fmla="*/ 167 w 174"/>
                <a:gd name="T9" fmla="*/ 160 h 160"/>
                <a:gd name="T10" fmla="*/ 171 w 174"/>
                <a:gd name="T11" fmla="*/ 155 h 160"/>
              </a:gdLst>
              <a:ahLst/>
              <a:cxnLst>
                <a:cxn ang="0">
                  <a:pos x="T0" y="T1"/>
                </a:cxn>
                <a:cxn ang="0">
                  <a:pos x="T2" y="T3"/>
                </a:cxn>
                <a:cxn ang="0">
                  <a:pos x="T4" y="T5"/>
                </a:cxn>
                <a:cxn ang="0">
                  <a:pos x="T6" y="T7"/>
                </a:cxn>
                <a:cxn ang="0">
                  <a:pos x="T8" y="T9"/>
                </a:cxn>
                <a:cxn ang="0">
                  <a:pos x="T10" y="T11"/>
                </a:cxn>
              </a:cxnLst>
              <a:rect l="0" t="0" r="r" b="b"/>
              <a:pathLst>
                <a:path w="174" h="160">
                  <a:moveTo>
                    <a:pt x="171" y="155"/>
                  </a:moveTo>
                  <a:lnTo>
                    <a:pt x="174" y="151"/>
                  </a:lnTo>
                  <a:lnTo>
                    <a:pt x="7" y="0"/>
                  </a:lnTo>
                  <a:lnTo>
                    <a:pt x="0" y="9"/>
                  </a:lnTo>
                  <a:lnTo>
                    <a:pt x="167" y="160"/>
                  </a:lnTo>
                  <a:lnTo>
                    <a:pt x="171" y="15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7" name="Freeform 156"/>
            <p:cNvSpPr>
              <a:spLocks/>
            </p:cNvSpPr>
            <p:nvPr/>
          </p:nvSpPr>
          <p:spPr bwMode="auto">
            <a:xfrm>
              <a:off x="2000" y="2051"/>
              <a:ext cx="5" cy="5"/>
            </a:xfrm>
            <a:custGeom>
              <a:avLst/>
              <a:gdLst>
                <a:gd name="T0" fmla="*/ 0 w 9"/>
                <a:gd name="T1" fmla="*/ 9 h 10"/>
                <a:gd name="T2" fmla="*/ 5 w 9"/>
                <a:gd name="T3" fmla="*/ 10 h 10"/>
                <a:gd name="T4" fmla="*/ 8 w 9"/>
                <a:gd name="T5" fmla="*/ 8 h 10"/>
                <a:gd name="T6" fmla="*/ 9 w 9"/>
                <a:gd name="T7" fmla="*/ 3 h 10"/>
                <a:gd name="T8" fmla="*/ 7 w 9"/>
                <a:gd name="T9" fmla="*/ 0 h 10"/>
                <a:gd name="T10" fmla="*/ 0 w 9"/>
                <a:gd name="T11" fmla="*/ 9 h 10"/>
              </a:gdLst>
              <a:ahLst/>
              <a:cxnLst>
                <a:cxn ang="0">
                  <a:pos x="T0" y="T1"/>
                </a:cxn>
                <a:cxn ang="0">
                  <a:pos x="T2" y="T3"/>
                </a:cxn>
                <a:cxn ang="0">
                  <a:pos x="T4" y="T5"/>
                </a:cxn>
                <a:cxn ang="0">
                  <a:pos x="T6" y="T7"/>
                </a:cxn>
                <a:cxn ang="0">
                  <a:pos x="T8" y="T9"/>
                </a:cxn>
                <a:cxn ang="0">
                  <a:pos x="T10" y="T11"/>
                </a:cxn>
              </a:cxnLst>
              <a:rect l="0" t="0" r="r" b="b"/>
              <a:pathLst>
                <a:path w="9" h="10">
                  <a:moveTo>
                    <a:pt x="0" y="9"/>
                  </a:moveTo>
                  <a:lnTo>
                    <a:pt x="5" y="10"/>
                  </a:lnTo>
                  <a:lnTo>
                    <a:pt x="8" y="8"/>
                  </a:lnTo>
                  <a:lnTo>
                    <a:pt x="9" y="3"/>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8" name="Freeform 157"/>
            <p:cNvSpPr>
              <a:spLocks/>
            </p:cNvSpPr>
            <p:nvPr/>
          </p:nvSpPr>
          <p:spPr bwMode="auto">
            <a:xfrm>
              <a:off x="1936" y="1954"/>
              <a:ext cx="5" cy="5"/>
            </a:xfrm>
            <a:custGeom>
              <a:avLst/>
              <a:gdLst>
                <a:gd name="T0" fmla="*/ 10 w 10"/>
                <a:gd name="T1" fmla="*/ 2 h 11"/>
                <a:gd name="T2" fmla="*/ 5 w 10"/>
                <a:gd name="T3" fmla="*/ 0 h 11"/>
                <a:gd name="T4" fmla="*/ 2 w 10"/>
                <a:gd name="T5" fmla="*/ 3 h 11"/>
                <a:gd name="T6" fmla="*/ 0 w 10"/>
                <a:gd name="T7" fmla="*/ 6 h 11"/>
                <a:gd name="T8" fmla="*/ 3 w 10"/>
                <a:gd name="T9" fmla="*/ 11 h 11"/>
                <a:gd name="T10" fmla="*/ 10 w 10"/>
                <a:gd name="T11" fmla="*/ 2 h 11"/>
              </a:gdLst>
              <a:ahLst/>
              <a:cxnLst>
                <a:cxn ang="0">
                  <a:pos x="T0" y="T1"/>
                </a:cxn>
                <a:cxn ang="0">
                  <a:pos x="T2" y="T3"/>
                </a:cxn>
                <a:cxn ang="0">
                  <a:pos x="T4" y="T5"/>
                </a:cxn>
                <a:cxn ang="0">
                  <a:pos x="T6" y="T7"/>
                </a:cxn>
                <a:cxn ang="0">
                  <a:pos x="T8" y="T9"/>
                </a:cxn>
                <a:cxn ang="0">
                  <a:pos x="T10" y="T11"/>
                </a:cxn>
              </a:cxnLst>
              <a:rect l="0" t="0" r="r" b="b"/>
              <a:pathLst>
                <a:path w="10" h="11">
                  <a:moveTo>
                    <a:pt x="10" y="2"/>
                  </a:moveTo>
                  <a:lnTo>
                    <a:pt x="5" y="0"/>
                  </a:lnTo>
                  <a:lnTo>
                    <a:pt x="2" y="3"/>
                  </a:lnTo>
                  <a:lnTo>
                    <a:pt x="0" y="6"/>
                  </a:lnTo>
                  <a:lnTo>
                    <a:pt x="3" y="11"/>
                  </a:lnTo>
                  <a:lnTo>
                    <a:pt x="10"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9" name="Freeform 158"/>
            <p:cNvSpPr>
              <a:spLocks/>
            </p:cNvSpPr>
            <p:nvPr/>
          </p:nvSpPr>
          <p:spPr bwMode="auto">
            <a:xfrm>
              <a:off x="1937" y="1955"/>
              <a:ext cx="106" cy="97"/>
            </a:xfrm>
            <a:custGeom>
              <a:avLst/>
              <a:gdLst>
                <a:gd name="T0" fmla="*/ 207 w 210"/>
                <a:gd name="T1" fmla="*/ 190 h 194"/>
                <a:gd name="T2" fmla="*/ 210 w 210"/>
                <a:gd name="T3" fmla="*/ 185 h 194"/>
                <a:gd name="T4" fmla="*/ 7 w 210"/>
                <a:gd name="T5" fmla="*/ 0 h 194"/>
                <a:gd name="T6" fmla="*/ 0 w 210"/>
                <a:gd name="T7" fmla="*/ 9 h 194"/>
                <a:gd name="T8" fmla="*/ 203 w 210"/>
                <a:gd name="T9" fmla="*/ 194 h 194"/>
                <a:gd name="T10" fmla="*/ 207 w 210"/>
                <a:gd name="T11" fmla="*/ 190 h 194"/>
              </a:gdLst>
              <a:ahLst/>
              <a:cxnLst>
                <a:cxn ang="0">
                  <a:pos x="T0" y="T1"/>
                </a:cxn>
                <a:cxn ang="0">
                  <a:pos x="T2" y="T3"/>
                </a:cxn>
                <a:cxn ang="0">
                  <a:pos x="T4" y="T5"/>
                </a:cxn>
                <a:cxn ang="0">
                  <a:pos x="T6" y="T7"/>
                </a:cxn>
                <a:cxn ang="0">
                  <a:pos x="T8" y="T9"/>
                </a:cxn>
                <a:cxn ang="0">
                  <a:pos x="T10" y="T11"/>
                </a:cxn>
              </a:cxnLst>
              <a:rect l="0" t="0" r="r" b="b"/>
              <a:pathLst>
                <a:path w="210" h="194">
                  <a:moveTo>
                    <a:pt x="207" y="190"/>
                  </a:moveTo>
                  <a:lnTo>
                    <a:pt x="210" y="185"/>
                  </a:lnTo>
                  <a:lnTo>
                    <a:pt x="7" y="0"/>
                  </a:lnTo>
                  <a:lnTo>
                    <a:pt x="0" y="9"/>
                  </a:lnTo>
                  <a:lnTo>
                    <a:pt x="203" y="194"/>
                  </a:lnTo>
                  <a:lnTo>
                    <a:pt x="207" y="1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0" name="Freeform 159"/>
            <p:cNvSpPr>
              <a:spLocks/>
            </p:cNvSpPr>
            <p:nvPr/>
          </p:nvSpPr>
          <p:spPr bwMode="auto">
            <a:xfrm>
              <a:off x="2039" y="2047"/>
              <a:ext cx="5" cy="6"/>
            </a:xfrm>
            <a:custGeom>
              <a:avLst/>
              <a:gdLst>
                <a:gd name="T0" fmla="*/ 0 w 10"/>
                <a:gd name="T1" fmla="*/ 9 h 10"/>
                <a:gd name="T2" fmla="*/ 5 w 10"/>
                <a:gd name="T3" fmla="*/ 10 h 10"/>
                <a:gd name="T4" fmla="*/ 9 w 10"/>
                <a:gd name="T5" fmla="*/ 8 h 10"/>
                <a:gd name="T6" fmla="*/ 10 w 10"/>
                <a:gd name="T7" fmla="*/ 3 h 10"/>
                <a:gd name="T8" fmla="*/ 7 w 10"/>
                <a:gd name="T9" fmla="*/ 0 h 10"/>
                <a:gd name="T10" fmla="*/ 0 w 10"/>
                <a:gd name="T11" fmla="*/ 9 h 10"/>
              </a:gdLst>
              <a:ahLst/>
              <a:cxnLst>
                <a:cxn ang="0">
                  <a:pos x="T0" y="T1"/>
                </a:cxn>
                <a:cxn ang="0">
                  <a:pos x="T2" y="T3"/>
                </a:cxn>
                <a:cxn ang="0">
                  <a:pos x="T4" y="T5"/>
                </a:cxn>
                <a:cxn ang="0">
                  <a:pos x="T6" y="T7"/>
                </a:cxn>
                <a:cxn ang="0">
                  <a:pos x="T8" y="T9"/>
                </a:cxn>
                <a:cxn ang="0">
                  <a:pos x="T10" y="T11"/>
                </a:cxn>
              </a:cxnLst>
              <a:rect l="0" t="0" r="r" b="b"/>
              <a:pathLst>
                <a:path w="10" h="10">
                  <a:moveTo>
                    <a:pt x="0" y="9"/>
                  </a:moveTo>
                  <a:lnTo>
                    <a:pt x="5" y="10"/>
                  </a:lnTo>
                  <a:lnTo>
                    <a:pt x="9" y="8"/>
                  </a:lnTo>
                  <a:lnTo>
                    <a:pt x="10" y="3"/>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1" name="Freeform 160"/>
            <p:cNvSpPr>
              <a:spLocks/>
            </p:cNvSpPr>
            <p:nvPr/>
          </p:nvSpPr>
          <p:spPr bwMode="auto">
            <a:xfrm>
              <a:off x="1957" y="1932"/>
              <a:ext cx="5" cy="6"/>
            </a:xfrm>
            <a:custGeom>
              <a:avLst/>
              <a:gdLst>
                <a:gd name="T0" fmla="*/ 9 w 9"/>
                <a:gd name="T1" fmla="*/ 1 h 10"/>
                <a:gd name="T2" fmla="*/ 4 w 9"/>
                <a:gd name="T3" fmla="*/ 0 h 10"/>
                <a:gd name="T4" fmla="*/ 1 w 9"/>
                <a:gd name="T5" fmla="*/ 2 h 10"/>
                <a:gd name="T6" fmla="*/ 0 w 9"/>
                <a:gd name="T7" fmla="*/ 5 h 10"/>
                <a:gd name="T8" fmla="*/ 2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4" y="0"/>
                  </a:lnTo>
                  <a:lnTo>
                    <a:pt x="1" y="2"/>
                  </a:lnTo>
                  <a:lnTo>
                    <a:pt x="0" y="5"/>
                  </a:lnTo>
                  <a:lnTo>
                    <a:pt x="2"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2" name="Freeform 161"/>
            <p:cNvSpPr>
              <a:spLocks/>
            </p:cNvSpPr>
            <p:nvPr/>
          </p:nvSpPr>
          <p:spPr bwMode="auto">
            <a:xfrm>
              <a:off x="1958" y="1933"/>
              <a:ext cx="86" cy="79"/>
            </a:xfrm>
            <a:custGeom>
              <a:avLst/>
              <a:gdLst>
                <a:gd name="T0" fmla="*/ 168 w 172"/>
                <a:gd name="T1" fmla="*/ 153 h 158"/>
                <a:gd name="T2" fmla="*/ 172 w 172"/>
                <a:gd name="T3" fmla="*/ 148 h 158"/>
                <a:gd name="T4" fmla="*/ 7 w 172"/>
                <a:gd name="T5" fmla="*/ 0 h 158"/>
                <a:gd name="T6" fmla="*/ 0 w 172"/>
                <a:gd name="T7" fmla="*/ 9 h 158"/>
                <a:gd name="T8" fmla="*/ 165 w 172"/>
                <a:gd name="T9" fmla="*/ 158 h 158"/>
                <a:gd name="T10" fmla="*/ 168 w 172"/>
                <a:gd name="T11" fmla="*/ 153 h 158"/>
              </a:gdLst>
              <a:ahLst/>
              <a:cxnLst>
                <a:cxn ang="0">
                  <a:pos x="T0" y="T1"/>
                </a:cxn>
                <a:cxn ang="0">
                  <a:pos x="T2" y="T3"/>
                </a:cxn>
                <a:cxn ang="0">
                  <a:pos x="T4" y="T5"/>
                </a:cxn>
                <a:cxn ang="0">
                  <a:pos x="T6" y="T7"/>
                </a:cxn>
                <a:cxn ang="0">
                  <a:pos x="T8" y="T9"/>
                </a:cxn>
                <a:cxn ang="0">
                  <a:pos x="T10" y="T11"/>
                </a:cxn>
              </a:cxnLst>
              <a:rect l="0" t="0" r="r" b="b"/>
              <a:pathLst>
                <a:path w="172" h="158">
                  <a:moveTo>
                    <a:pt x="168" y="153"/>
                  </a:moveTo>
                  <a:lnTo>
                    <a:pt x="172" y="148"/>
                  </a:lnTo>
                  <a:lnTo>
                    <a:pt x="7" y="0"/>
                  </a:lnTo>
                  <a:lnTo>
                    <a:pt x="0" y="9"/>
                  </a:lnTo>
                  <a:lnTo>
                    <a:pt x="165" y="158"/>
                  </a:lnTo>
                  <a:lnTo>
                    <a:pt x="168" y="1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3" name="Freeform 162"/>
            <p:cNvSpPr>
              <a:spLocks/>
            </p:cNvSpPr>
            <p:nvPr/>
          </p:nvSpPr>
          <p:spPr bwMode="auto">
            <a:xfrm>
              <a:off x="2040" y="2007"/>
              <a:ext cx="5" cy="5"/>
            </a:xfrm>
            <a:custGeom>
              <a:avLst/>
              <a:gdLst>
                <a:gd name="T0" fmla="*/ 0 w 9"/>
                <a:gd name="T1" fmla="*/ 10 h 11"/>
                <a:gd name="T2" fmla="*/ 4 w 9"/>
                <a:gd name="T3" fmla="*/ 11 h 11"/>
                <a:gd name="T4" fmla="*/ 8 w 9"/>
                <a:gd name="T5" fmla="*/ 8 h 11"/>
                <a:gd name="T6" fmla="*/ 9 w 9"/>
                <a:gd name="T7" fmla="*/ 4 h 11"/>
                <a:gd name="T8" fmla="*/ 7 w 9"/>
                <a:gd name="T9" fmla="*/ 0 h 11"/>
                <a:gd name="T10" fmla="*/ 0 w 9"/>
                <a:gd name="T11" fmla="*/ 10 h 11"/>
              </a:gdLst>
              <a:ahLst/>
              <a:cxnLst>
                <a:cxn ang="0">
                  <a:pos x="T0" y="T1"/>
                </a:cxn>
                <a:cxn ang="0">
                  <a:pos x="T2" y="T3"/>
                </a:cxn>
                <a:cxn ang="0">
                  <a:pos x="T4" y="T5"/>
                </a:cxn>
                <a:cxn ang="0">
                  <a:pos x="T6" y="T7"/>
                </a:cxn>
                <a:cxn ang="0">
                  <a:pos x="T8" y="T9"/>
                </a:cxn>
                <a:cxn ang="0">
                  <a:pos x="T10" y="T11"/>
                </a:cxn>
              </a:cxnLst>
              <a:rect l="0" t="0" r="r" b="b"/>
              <a:pathLst>
                <a:path w="9" h="11">
                  <a:moveTo>
                    <a:pt x="0" y="10"/>
                  </a:moveTo>
                  <a:lnTo>
                    <a:pt x="4" y="11"/>
                  </a:lnTo>
                  <a:lnTo>
                    <a:pt x="8" y="8"/>
                  </a:lnTo>
                  <a:lnTo>
                    <a:pt x="9" y="4"/>
                  </a:lnTo>
                  <a:lnTo>
                    <a:pt x="7" y="0"/>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4" name="Freeform 163"/>
            <p:cNvSpPr>
              <a:spLocks/>
            </p:cNvSpPr>
            <p:nvPr/>
          </p:nvSpPr>
          <p:spPr bwMode="auto">
            <a:xfrm>
              <a:off x="1978" y="1912"/>
              <a:ext cx="4" cy="5"/>
            </a:xfrm>
            <a:custGeom>
              <a:avLst/>
              <a:gdLst>
                <a:gd name="T0" fmla="*/ 9 w 9"/>
                <a:gd name="T1" fmla="*/ 1 h 11"/>
                <a:gd name="T2" fmla="*/ 5 w 9"/>
                <a:gd name="T3" fmla="*/ 0 h 11"/>
                <a:gd name="T4" fmla="*/ 1 w 9"/>
                <a:gd name="T5" fmla="*/ 3 h 11"/>
                <a:gd name="T6" fmla="*/ 0 w 9"/>
                <a:gd name="T7" fmla="*/ 6 h 11"/>
                <a:gd name="T8" fmla="*/ 3 w 9"/>
                <a:gd name="T9" fmla="*/ 11 h 11"/>
                <a:gd name="T10" fmla="*/ 9 w 9"/>
                <a:gd name="T11" fmla="*/ 1 h 11"/>
              </a:gdLst>
              <a:ahLst/>
              <a:cxnLst>
                <a:cxn ang="0">
                  <a:pos x="T0" y="T1"/>
                </a:cxn>
                <a:cxn ang="0">
                  <a:pos x="T2" y="T3"/>
                </a:cxn>
                <a:cxn ang="0">
                  <a:pos x="T4" y="T5"/>
                </a:cxn>
                <a:cxn ang="0">
                  <a:pos x="T6" y="T7"/>
                </a:cxn>
                <a:cxn ang="0">
                  <a:pos x="T8" y="T9"/>
                </a:cxn>
                <a:cxn ang="0">
                  <a:pos x="T10" y="T11"/>
                </a:cxn>
              </a:cxnLst>
              <a:rect l="0" t="0" r="r" b="b"/>
              <a:pathLst>
                <a:path w="9" h="11">
                  <a:moveTo>
                    <a:pt x="9" y="1"/>
                  </a:moveTo>
                  <a:lnTo>
                    <a:pt x="5" y="0"/>
                  </a:lnTo>
                  <a:lnTo>
                    <a:pt x="1" y="3"/>
                  </a:lnTo>
                  <a:lnTo>
                    <a:pt x="0" y="6"/>
                  </a:lnTo>
                  <a:lnTo>
                    <a:pt x="3" y="11"/>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5" name="Freeform 164"/>
            <p:cNvSpPr>
              <a:spLocks/>
            </p:cNvSpPr>
            <p:nvPr/>
          </p:nvSpPr>
          <p:spPr bwMode="auto">
            <a:xfrm>
              <a:off x="1979" y="1912"/>
              <a:ext cx="103" cy="97"/>
            </a:xfrm>
            <a:custGeom>
              <a:avLst/>
              <a:gdLst>
                <a:gd name="T0" fmla="*/ 202 w 206"/>
                <a:gd name="T1" fmla="*/ 189 h 194"/>
                <a:gd name="T2" fmla="*/ 206 w 206"/>
                <a:gd name="T3" fmla="*/ 185 h 194"/>
                <a:gd name="T4" fmla="*/ 6 w 206"/>
                <a:gd name="T5" fmla="*/ 0 h 194"/>
                <a:gd name="T6" fmla="*/ 0 w 206"/>
                <a:gd name="T7" fmla="*/ 10 h 194"/>
                <a:gd name="T8" fmla="*/ 199 w 206"/>
                <a:gd name="T9" fmla="*/ 194 h 194"/>
                <a:gd name="T10" fmla="*/ 202 w 206"/>
                <a:gd name="T11" fmla="*/ 189 h 194"/>
              </a:gdLst>
              <a:ahLst/>
              <a:cxnLst>
                <a:cxn ang="0">
                  <a:pos x="T0" y="T1"/>
                </a:cxn>
                <a:cxn ang="0">
                  <a:pos x="T2" y="T3"/>
                </a:cxn>
                <a:cxn ang="0">
                  <a:pos x="T4" y="T5"/>
                </a:cxn>
                <a:cxn ang="0">
                  <a:pos x="T6" y="T7"/>
                </a:cxn>
                <a:cxn ang="0">
                  <a:pos x="T8" y="T9"/>
                </a:cxn>
                <a:cxn ang="0">
                  <a:pos x="T10" y="T11"/>
                </a:cxn>
              </a:cxnLst>
              <a:rect l="0" t="0" r="r" b="b"/>
              <a:pathLst>
                <a:path w="206" h="194">
                  <a:moveTo>
                    <a:pt x="202" y="189"/>
                  </a:moveTo>
                  <a:lnTo>
                    <a:pt x="206" y="185"/>
                  </a:lnTo>
                  <a:lnTo>
                    <a:pt x="6" y="0"/>
                  </a:lnTo>
                  <a:lnTo>
                    <a:pt x="0" y="10"/>
                  </a:lnTo>
                  <a:lnTo>
                    <a:pt x="199" y="194"/>
                  </a:lnTo>
                  <a:lnTo>
                    <a:pt x="202" y="1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 name="Freeform 165"/>
            <p:cNvSpPr>
              <a:spLocks/>
            </p:cNvSpPr>
            <p:nvPr/>
          </p:nvSpPr>
          <p:spPr bwMode="auto">
            <a:xfrm>
              <a:off x="2078" y="2004"/>
              <a:ext cx="5" cy="5"/>
            </a:xfrm>
            <a:custGeom>
              <a:avLst/>
              <a:gdLst>
                <a:gd name="T0" fmla="*/ 0 w 9"/>
                <a:gd name="T1" fmla="*/ 9 h 10"/>
                <a:gd name="T2" fmla="*/ 4 w 9"/>
                <a:gd name="T3" fmla="*/ 10 h 10"/>
                <a:gd name="T4" fmla="*/ 8 w 9"/>
                <a:gd name="T5" fmla="*/ 8 h 10"/>
                <a:gd name="T6" fmla="*/ 9 w 9"/>
                <a:gd name="T7" fmla="*/ 3 h 10"/>
                <a:gd name="T8" fmla="*/ 7 w 9"/>
                <a:gd name="T9" fmla="*/ 0 h 10"/>
                <a:gd name="T10" fmla="*/ 0 w 9"/>
                <a:gd name="T11" fmla="*/ 9 h 10"/>
              </a:gdLst>
              <a:ahLst/>
              <a:cxnLst>
                <a:cxn ang="0">
                  <a:pos x="T0" y="T1"/>
                </a:cxn>
                <a:cxn ang="0">
                  <a:pos x="T2" y="T3"/>
                </a:cxn>
                <a:cxn ang="0">
                  <a:pos x="T4" y="T5"/>
                </a:cxn>
                <a:cxn ang="0">
                  <a:pos x="T6" y="T7"/>
                </a:cxn>
                <a:cxn ang="0">
                  <a:pos x="T8" y="T9"/>
                </a:cxn>
                <a:cxn ang="0">
                  <a:pos x="T10" y="T11"/>
                </a:cxn>
              </a:cxnLst>
              <a:rect l="0" t="0" r="r" b="b"/>
              <a:pathLst>
                <a:path w="9" h="10">
                  <a:moveTo>
                    <a:pt x="0" y="9"/>
                  </a:moveTo>
                  <a:lnTo>
                    <a:pt x="4" y="10"/>
                  </a:lnTo>
                  <a:lnTo>
                    <a:pt x="8" y="8"/>
                  </a:lnTo>
                  <a:lnTo>
                    <a:pt x="9" y="3"/>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7" name="Freeform 166"/>
            <p:cNvSpPr>
              <a:spLocks/>
            </p:cNvSpPr>
            <p:nvPr/>
          </p:nvSpPr>
          <p:spPr bwMode="auto">
            <a:xfrm>
              <a:off x="1761" y="2034"/>
              <a:ext cx="4" cy="4"/>
            </a:xfrm>
            <a:custGeom>
              <a:avLst/>
              <a:gdLst>
                <a:gd name="T0" fmla="*/ 8 w 8"/>
                <a:gd name="T1" fmla="*/ 1 h 8"/>
                <a:gd name="T2" fmla="*/ 5 w 8"/>
                <a:gd name="T3" fmla="*/ 0 h 8"/>
                <a:gd name="T4" fmla="*/ 1 w 8"/>
                <a:gd name="T5" fmla="*/ 1 h 8"/>
                <a:gd name="T6" fmla="*/ 0 w 8"/>
                <a:gd name="T7" fmla="*/ 5 h 8"/>
                <a:gd name="T8" fmla="*/ 1 w 8"/>
                <a:gd name="T9" fmla="*/ 8 h 8"/>
                <a:gd name="T10" fmla="*/ 8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8" y="1"/>
                  </a:moveTo>
                  <a:lnTo>
                    <a:pt x="5" y="0"/>
                  </a:lnTo>
                  <a:lnTo>
                    <a:pt x="1" y="1"/>
                  </a:lnTo>
                  <a:lnTo>
                    <a:pt x="0" y="5"/>
                  </a:lnTo>
                  <a:lnTo>
                    <a:pt x="1" y="8"/>
                  </a:lnTo>
                  <a:lnTo>
                    <a:pt x="8"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8" name="Freeform 167"/>
            <p:cNvSpPr>
              <a:spLocks/>
            </p:cNvSpPr>
            <p:nvPr/>
          </p:nvSpPr>
          <p:spPr bwMode="auto">
            <a:xfrm>
              <a:off x="1761" y="2034"/>
              <a:ext cx="36" cy="37"/>
            </a:xfrm>
            <a:custGeom>
              <a:avLst/>
              <a:gdLst>
                <a:gd name="T0" fmla="*/ 69 w 73"/>
                <a:gd name="T1" fmla="*/ 70 h 73"/>
                <a:gd name="T2" fmla="*/ 73 w 73"/>
                <a:gd name="T3" fmla="*/ 66 h 73"/>
                <a:gd name="T4" fmla="*/ 7 w 73"/>
                <a:gd name="T5" fmla="*/ 0 h 73"/>
                <a:gd name="T6" fmla="*/ 0 w 73"/>
                <a:gd name="T7" fmla="*/ 7 h 73"/>
                <a:gd name="T8" fmla="*/ 66 w 73"/>
                <a:gd name="T9" fmla="*/ 73 h 73"/>
                <a:gd name="T10" fmla="*/ 69 w 73"/>
                <a:gd name="T11" fmla="*/ 70 h 73"/>
              </a:gdLst>
              <a:ahLst/>
              <a:cxnLst>
                <a:cxn ang="0">
                  <a:pos x="T0" y="T1"/>
                </a:cxn>
                <a:cxn ang="0">
                  <a:pos x="T2" y="T3"/>
                </a:cxn>
                <a:cxn ang="0">
                  <a:pos x="T4" y="T5"/>
                </a:cxn>
                <a:cxn ang="0">
                  <a:pos x="T6" y="T7"/>
                </a:cxn>
                <a:cxn ang="0">
                  <a:pos x="T8" y="T9"/>
                </a:cxn>
                <a:cxn ang="0">
                  <a:pos x="T10" y="T11"/>
                </a:cxn>
              </a:cxnLst>
              <a:rect l="0" t="0" r="r" b="b"/>
              <a:pathLst>
                <a:path w="73" h="73">
                  <a:moveTo>
                    <a:pt x="69" y="70"/>
                  </a:moveTo>
                  <a:lnTo>
                    <a:pt x="73" y="66"/>
                  </a:lnTo>
                  <a:lnTo>
                    <a:pt x="7" y="0"/>
                  </a:lnTo>
                  <a:lnTo>
                    <a:pt x="0" y="7"/>
                  </a:lnTo>
                  <a:lnTo>
                    <a:pt x="66" y="73"/>
                  </a:lnTo>
                  <a:lnTo>
                    <a:pt x="69" y="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9" name="Freeform 168"/>
            <p:cNvSpPr>
              <a:spLocks/>
            </p:cNvSpPr>
            <p:nvPr/>
          </p:nvSpPr>
          <p:spPr bwMode="auto">
            <a:xfrm>
              <a:off x="1794" y="2067"/>
              <a:ext cx="4" cy="4"/>
            </a:xfrm>
            <a:custGeom>
              <a:avLst/>
              <a:gdLst>
                <a:gd name="T0" fmla="*/ 0 w 8"/>
                <a:gd name="T1" fmla="*/ 7 h 8"/>
                <a:gd name="T2" fmla="*/ 3 w 8"/>
                <a:gd name="T3" fmla="*/ 8 h 8"/>
                <a:gd name="T4" fmla="*/ 7 w 8"/>
                <a:gd name="T5" fmla="*/ 7 h 8"/>
                <a:gd name="T6" fmla="*/ 8 w 8"/>
                <a:gd name="T7" fmla="*/ 4 h 8"/>
                <a:gd name="T8" fmla="*/ 7 w 8"/>
                <a:gd name="T9" fmla="*/ 0 h 8"/>
                <a:gd name="T10" fmla="*/ 0 w 8"/>
                <a:gd name="T11" fmla="*/ 7 h 8"/>
              </a:gdLst>
              <a:ahLst/>
              <a:cxnLst>
                <a:cxn ang="0">
                  <a:pos x="T0" y="T1"/>
                </a:cxn>
                <a:cxn ang="0">
                  <a:pos x="T2" y="T3"/>
                </a:cxn>
                <a:cxn ang="0">
                  <a:pos x="T4" y="T5"/>
                </a:cxn>
                <a:cxn ang="0">
                  <a:pos x="T6" y="T7"/>
                </a:cxn>
                <a:cxn ang="0">
                  <a:pos x="T8" y="T9"/>
                </a:cxn>
                <a:cxn ang="0">
                  <a:pos x="T10" y="T11"/>
                </a:cxn>
              </a:cxnLst>
              <a:rect l="0" t="0" r="r" b="b"/>
              <a:pathLst>
                <a:path w="8" h="8">
                  <a:moveTo>
                    <a:pt x="0" y="7"/>
                  </a:moveTo>
                  <a:lnTo>
                    <a:pt x="3" y="8"/>
                  </a:lnTo>
                  <a:lnTo>
                    <a:pt x="7" y="7"/>
                  </a:lnTo>
                  <a:lnTo>
                    <a:pt x="8" y="4"/>
                  </a:lnTo>
                  <a:lnTo>
                    <a:pt x="7"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0" name="Freeform 169"/>
            <p:cNvSpPr>
              <a:spLocks/>
            </p:cNvSpPr>
            <p:nvPr/>
          </p:nvSpPr>
          <p:spPr bwMode="auto">
            <a:xfrm>
              <a:off x="1780" y="2013"/>
              <a:ext cx="4" cy="4"/>
            </a:xfrm>
            <a:custGeom>
              <a:avLst/>
              <a:gdLst>
                <a:gd name="T0" fmla="*/ 8 w 8"/>
                <a:gd name="T1" fmla="*/ 1 h 8"/>
                <a:gd name="T2" fmla="*/ 5 w 8"/>
                <a:gd name="T3" fmla="*/ 0 h 8"/>
                <a:gd name="T4" fmla="*/ 1 w 8"/>
                <a:gd name="T5" fmla="*/ 1 h 8"/>
                <a:gd name="T6" fmla="*/ 0 w 8"/>
                <a:gd name="T7" fmla="*/ 4 h 8"/>
                <a:gd name="T8" fmla="*/ 1 w 8"/>
                <a:gd name="T9" fmla="*/ 8 h 8"/>
                <a:gd name="T10" fmla="*/ 8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8" y="1"/>
                  </a:moveTo>
                  <a:lnTo>
                    <a:pt x="5" y="0"/>
                  </a:lnTo>
                  <a:lnTo>
                    <a:pt x="1" y="1"/>
                  </a:lnTo>
                  <a:lnTo>
                    <a:pt x="0" y="4"/>
                  </a:lnTo>
                  <a:lnTo>
                    <a:pt x="1" y="8"/>
                  </a:lnTo>
                  <a:lnTo>
                    <a:pt x="8"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1" name="Freeform 170"/>
            <p:cNvSpPr>
              <a:spLocks/>
            </p:cNvSpPr>
            <p:nvPr/>
          </p:nvSpPr>
          <p:spPr bwMode="auto">
            <a:xfrm>
              <a:off x="1780" y="2014"/>
              <a:ext cx="36" cy="35"/>
            </a:xfrm>
            <a:custGeom>
              <a:avLst/>
              <a:gdLst>
                <a:gd name="T0" fmla="*/ 69 w 73"/>
                <a:gd name="T1" fmla="*/ 67 h 70"/>
                <a:gd name="T2" fmla="*/ 73 w 73"/>
                <a:gd name="T3" fmla="*/ 63 h 70"/>
                <a:gd name="T4" fmla="*/ 7 w 73"/>
                <a:gd name="T5" fmla="*/ 0 h 70"/>
                <a:gd name="T6" fmla="*/ 0 w 73"/>
                <a:gd name="T7" fmla="*/ 7 h 70"/>
                <a:gd name="T8" fmla="*/ 66 w 73"/>
                <a:gd name="T9" fmla="*/ 70 h 70"/>
                <a:gd name="T10" fmla="*/ 69 w 73"/>
                <a:gd name="T11" fmla="*/ 67 h 70"/>
              </a:gdLst>
              <a:ahLst/>
              <a:cxnLst>
                <a:cxn ang="0">
                  <a:pos x="T0" y="T1"/>
                </a:cxn>
                <a:cxn ang="0">
                  <a:pos x="T2" y="T3"/>
                </a:cxn>
                <a:cxn ang="0">
                  <a:pos x="T4" y="T5"/>
                </a:cxn>
                <a:cxn ang="0">
                  <a:pos x="T6" y="T7"/>
                </a:cxn>
                <a:cxn ang="0">
                  <a:pos x="T8" y="T9"/>
                </a:cxn>
                <a:cxn ang="0">
                  <a:pos x="T10" y="T11"/>
                </a:cxn>
              </a:cxnLst>
              <a:rect l="0" t="0" r="r" b="b"/>
              <a:pathLst>
                <a:path w="73" h="70">
                  <a:moveTo>
                    <a:pt x="69" y="67"/>
                  </a:moveTo>
                  <a:lnTo>
                    <a:pt x="73" y="63"/>
                  </a:lnTo>
                  <a:lnTo>
                    <a:pt x="7" y="0"/>
                  </a:lnTo>
                  <a:lnTo>
                    <a:pt x="0" y="7"/>
                  </a:lnTo>
                  <a:lnTo>
                    <a:pt x="66" y="70"/>
                  </a:lnTo>
                  <a:lnTo>
                    <a:pt x="69"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2" name="Freeform 171"/>
            <p:cNvSpPr>
              <a:spLocks/>
            </p:cNvSpPr>
            <p:nvPr/>
          </p:nvSpPr>
          <p:spPr bwMode="auto">
            <a:xfrm>
              <a:off x="1813" y="2045"/>
              <a:ext cx="4" cy="4"/>
            </a:xfrm>
            <a:custGeom>
              <a:avLst/>
              <a:gdLst>
                <a:gd name="T0" fmla="*/ 0 w 8"/>
                <a:gd name="T1" fmla="*/ 7 h 8"/>
                <a:gd name="T2" fmla="*/ 3 w 8"/>
                <a:gd name="T3" fmla="*/ 8 h 8"/>
                <a:gd name="T4" fmla="*/ 7 w 8"/>
                <a:gd name="T5" fmla="*/ 7 h 8"/>
                <a:gd name="T6" fmla="*/ 8 w 8"/>
                <a:gd name="T7" fmla="*/ 4 h 8"/>
                <a:gd name="T8" fmla="*/ 7 w 8"/>
                <a:gd name="T9" fmla="*/ 0 h 8"/>
                <a:gd name="T10" fmla="*/ 0 w 8"/>
                <a:gd name="T11" fmla="*/ 7 h 8"/>
              </a:gdLst>
              <a:ahLst/>
              <a:cxnLst>
                <a:cxn ang="0">
                  <a:pos x="T0" y="T1"/>
                </a:cxn>
                <a:cxn ang="0">
                  <a:pos x="T2" y="T3"/>
                </a:cxn>
                <a:cxn ang="0">
                  <a:pos x="T4" y="T5"/>
                </a:cxn>
                <a:cxn ang="0">
                  <a:pos x="T6" y="T7"/>
                </a:cxn>
                <a:cxn ang="0">
                  <a:pos x="T8" y="T9"/>
                </a:cxn>
                <a:cxn ang="0">
                  <a:pos x="T10" y="T11"/>
                </a:cxn>
              </a:cxnLst>
              <a:rect l="0" t="0" r="r" b="b"/>
              <a:pathLst>
                <a:path w="8" h="8">
                  <a:moveTo>
                    <a:pt x="0" y="7"/>
                  </a:moveTo>
                  <a:lnTo>
                    <a:pt x="3" y="8"/>
                  </a:lnTo>
                  <a:lnTo>
                    <a:pt x="7" y="7"/>
                  </a:lnTo>
                  <a:lnTo>
                    <a:pt x="8" y="4"/>
                  </a:lnTo>
                  <a:lnTo>
                    <a:pt x="7"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3" name="Freeform 172"/>
            <p:cNvSpPr>
              <a:spLocks/>
            </p:cNvSpPr>
            <p:nvPr/>
          </p:nvSpPr>
          <p:spPr bwMode="auto">
            <a:xfrm>
              <a:off x="1844" y="1942"/>
              <a:ext cx="4" cy="4"/>
            </a:xfrm>
            <a:custGeom>
              <a:avLst/>
              <a:gdLst>
                <a:gd name="T0" fmla="*/ 8 w 8"/>
                <a:gd name="T1" fmla="*/ 1 h 8"/>
                <a:gd name="T2" fmla="*/ 5 w 8"/>
                <a:gd name="T3" fmla="*/ 0 h 8"/>
                <a:gd name="T4" fmla="*/ 1 w 8"/>
                <a:gd name="T5" fmla="*/ 1 h 8"/>
                <a:gd name="T6" fmla="*/ 0 w 8"/>
                <a:gd name="T7" fmla="*/ 5 h 8"/>
                <a:gd name="T8" fmla="*/ 1 w 8"/>
                <a:gd name="T9" fmla="*/ 8 h 8"/>
                <a:gd name="T10" fmla="*/ 8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8" y="1"/>
                  </a:moveTo>
                  <a:lnTo>
                    <a:pt x="5" y="0"/>
                  </a:lnTo>
                  <a:lnTo>
                    <a:pt x="1" y="1"/>
                  </a:lnTo>
                  <a:lnTo>
                    <a:pt x="0" y="5"/>
                  </a:lnTo>
                  <a:lnTo>
                    <a:pt x="1" y="8"/>
                  </a:lnTo>
                  <a:lnTo>
                    <a:pt x="8"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4" name="Freeform 173"/>
            <p:cNvSpPr>
              <a:spLocks/>
            </p:cNvSpPr>
            <p:nvPr/>
          </p:nvSpPr>
          <p:spPr bwMode="auto">
            <a:xfrm>
              <a:off x="1845" y="1943"/>
              <a:ext cx="34" cy="35"/>
            </a:xfrm>
            <a:custGeom>
              <a:avLst/>
              <a:gdLst>
                <a:gd name="T0" fmla="*/ 66 w 69"/>
                <a:gd name="T1" fmla="*/ 67 h 71"/>
                <a:gd name="T2" fmla="*/ 69 w 69"/>
                <a:gd name="T3" fmla="*/ 64 h 71"/>
                <a:gd name="T4" fmla="*/ 7 w 69"/>
                <a:gd name="T5" fmla="*/ 0 h 71"/>
                <a:gd name="T6" fmla="*/ 0 w 69"/>
                <a:gd name="T7" fmla="*/ 7 h 71"/>
                <a:gd name="T8" fmla="*/ 62 w 69"/>
                <a:gd name="T9" fmla="*/ 71 h 71"/>
                <a:gd name="T10" fmla="*/ 66 w 69"/>
                <a:gd name="T11" fmla="*/ 67 h 71"/>
              </a:gdLst>
              <a:ahLst/>
              <a:cxnLst>
                <a:cxn ang="0">
                  <a:pos x="T0" y="T1"/>
                </a:cxn>
                <a:cxn ang="0">
                  <a:pos x="T2" y="T3"/>
                </a:cxn>
                <a:cxn ang="0">
                  <a:pos x="T4" y="T5"/>
                </a:cxn>
                <a:cxn ang="0">
                  <a:pos x="T6" y="T7"/>
                </a:cxn>
                <a:cxn ang="0">
                  <a:pos x="T8" y="T9"/>
                </a:cxn>
                <a:cxn ang="0">
                  <a:pos x="T10" y="T11"/>
                </a:cxn>
              </a:cxnLst>
              <a:rect l="0" t="0" r="r" b="b"/>
              <a:pathLst>
                <a:path w="69" h="71">
                  <a:moveTo>
                    <a:pt x="66" y="67"/>
                  </a:moveTo>
                  <a:lnTo>
                    <a:pt x="69" y="64"/>
                  </a:lnTo>
                  <a:lnTo>
                    <a:pt x="7" y="0"/>
                  </a:lnTo>
                  <a:lnTo>
                    <a:pt x="0" y="7"/>
                  </a:lnTo>
                  <a:lnTo>
                    <a:pt x="62" y="71"/>
                  </a:lnTo>
                  <a:lnTo>
                    <a:pt x="66"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5" name="Freeform 174"/>
            <p:cNvSpPr>
              <a:spLocks/>
            </p:cNvSpPr>
            <p:nvPr/>
          </p:nvSpPr>
          <p:spPr bwMode="auto">
            <a:xfrm>
              <a:off x="1876" y="1974"/>
              <a:ext cx="4" cy="4"/>
            </a:xfrm>
            <a:custGeom>
              <a:avLst/>
              <a:gdLst>
                <a:gd name="T0" fmla="*/ 0 w 9"/>
                <a:gd name="T1" fmla="*/ 7 h 8"/>
                <a:gd name="T2" fmla="*/ 4 w 9"/>
                <a:gd name="T3" fmla="*/ 8 h 8"/>
                <a:gd name="T4" fmla="*/ 7 w 9"/>
                <a:gd name="T5" fmla="*/ 7 h 8"/>
                <a:gd name="T6" fmla="*/ 9 w 9"/>
                <a:gd name="T7" fmla="*/ 3 h 8"/>
                <a:gd name="T8" fmla="*/ 7 w 9"/>
                <a:gd name="T9" fmla="*/ 0 h 8"/>
                <a:gd name="T10" fmla="*/ 0 w 9"/>
                <a:gd name="T11" fmla="*/ 7 h 8"/>
              </a:gdLst>
              <a:ahLst/>
              <a:cxnLst>
                <a:cxn ang="0">
                  <a:pos x="T0" y="T1"/>
                </a:cxn>
                <a:cxn ang="0">
                  <a:pos x="T2" y="T3"/>
                </a:cxn>
                <a:cxn ang="0">
                  <a:pos x="T4" y="T5"/>
                </a:cxn>
                <a:cxn ang="0">
                  <a:pos x="T6" y="T7"/>
                </a:cxn>
                <a:cxn ang="0">
                  <a:pos x="T8" y="T9"/>
                </a:cxn>
                <a:cxn ang="0">
                  <a:pos x="T10" y="T11"/>
                </a:cxn>
              </a:cxnLst>
              <a:rect l="0" t="0" r="r" b="b"/>
              <a:pathLst>
                <a:path w="9" h="8">
                  <a:moveTo>
                    <a:pt x="0" y="7"/>
                  </a:moveTo>
                  <a:lnTo>
                    <a:pt x="4" y="8"/>
                  </a:lnTo>
                  <a:lnTo>
                    <a:pt x="7" y="7"/>
                  </a:lnTo>
                  <a:lnTo>
                    <a:pt x="9" y="3"/>
                  </a:lnTo>
                  <a:lnTo>
                    <a:pt x="7"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6" name="Freeform 175"/>
            <p:cNvSpPr>
              <a:spLocks/>
            </p:cNvSpPr>
            <p:nvPr/>
          </p:nvSpPr>
          <p:spPr bwMode="auto">
            <a:xfrm>
              <a:off x="1861" y="1921"/>
              <a:ext cx="4" cy="4"/>
            </a:xfrm>
            <a:custGeom>
              <a:avLst/>
              <a:gdLst>
                <a:gd name="T0" fmla="*/ 8 w 8"/>
                <a:gd name="T1" fmla="*/ 1 h 8"/>
                <a:gd name="T2" fmla="*/ 4 w 8"/>
                <a:gd name="T3" fmla="*/ 0 h 8"/>
                <a:gd name="T4" fmla="*/ 1 w 8"/>
                <a:gd name="T5" fmla="*/ 1 h 8"/>
                <a:gd name="T6" fmla="*/ 0 w 8"/>
                <a:gd name="T7" fmla="*/ 4 h 8"/>
                <a:gd name="T8" fmla="*/ 1 w 8"/>
                <a:gd name="T9" fmla="*/ 8 h 8"/>
                <a:gd name="T10" fmla="*/ 8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8" y="1"/>
                  </a:moveTo>
                  <a:lnTo>
                    <a:pt x="4" y="0"/>
                  </a:lnTo>
                  <a:lnTo>
                    <a:pt x="1" y="1"/>
                  </a:lnTo>
                  <a:lnTo>
                    <a:pt x="0" y="4"/>
                  </a:lnTo>
                  <a:lnTo>
                    <a:pt x="1" y="8"/>
                  </a:lnTo>
                  <a:lnTo>
                    <a:pt x="8"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7" name="Freeform 176"/>
            <p:cNvSpPr>
              <a:spLocks/>
            </p:cNvSpPr>
            <p:nvPr/>
          </p:nvSpPr>
          <p:spPr bwMode="auto">
            <a:xfrm>
              <a:off x="1862" y="1921"/>
              <a:ext cx="36" cy="36"/>
            </a:xfrm>
            <a:custGeom>
              <a:avLst/>
              <a:gdLst>
                <a:gd name="T0" fmla="*/ 69 w 72"/>
                <a:gd name="T1" fmla="*/ 67 h 70"/>
                <a:gd name="T2" fmla="*/ 72 w 72"/>
                <a:gd name="T3" fmla="*/ 63 h 70"/>
                <a:gd name="T4" fmla="*/ 7 w 72"/>
                <a:gd name="T5" fmla="*/ 0 h 70"/>
                <a:gd name="T6" fmla="*/ 0 w 72"/>
                <a:gd name="T7" fmla="*/ 7 h 70"/>
                <a:gd name="T8" fmla="*/ 65 w 72"/>
                <a:gd name="T9" fmla="*/ 70 h 70"/>
                <a:gd name="T10" fmla="*/ 69 w 72"/>
                <a:gd name="T11" fmla="*/ 67 h 70"/>
              </a:gdLst>
              <a:ahLst/>
              <a:cxnLst>
                <a:cxn ang="0">
                  <a:pos x="T0" y="T1"/>
                </a:cxn>
                <a:cxn ang="0">
                  <a:pos x="T2" y="T3"/>
                </a:cxn>
                <a:cxn ang="0">
                  <a:pos x="T4" y="T5"/>
                </a:cxn>
                <a:cxn ang="0">
                  <a:pos x="T6" y="T7"/>
                </a:cxn>
                <a:cxn ang="0">
                  <a:pos x="T8" y="T9"/>
                </a:cxn>
                <a:cxn ang="0">
                  <a:pos x="T10" y="T11"/>
                </a:cxn>
              </a:cxnLst>
              <a:rect l="0" t="0" r="r" b="b"/>
              <a:pathLst>
                <a:path w="72" h="70">
                  <a:moveTo>
                    <a:pt x="69" y="67"/>
                  </a:moveTo>
                  <a:lnTo>
                    <a:pt x="72" y="63"/>
                  </a:lnTo>
                  <a:lnTo>
                    <a:pt x="7" y="0"/>
                  </a:lnTo>
                  <a:lnTo>
                    <a:pt x="0" y="7"/>
                  </a:lnTo>
                  <a:lnTo>
                    <a:pt x="65" y="70"/>
                  </a:lnTo>
                  <a:lnTo>
                    <a:pt x="69"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 name="Freeform 177"/>
            <p:cNvSpPr>
              <a:spLocks/>
            </p:cNvSpPr>
            <p:nvPr/>
          </p:nvSpPr>
          <p:spPr bwMode="auto">
            <a:xfrm>
              <a:off x="1895" y="1953"/>
              <a:ext cx="4" cy="4"/>
            </a:xfrm>
            <a:custGeom>
              <a:avLst/>
              <a:gdLst>
                <a:gd name="T0" fmla="*/ 0 w 9"/>
                <a:gd name="T1" fmla="*/ 7 h 8"/>
                <a:gd name="T2" fmla="*/ 4 w 9"/>
                <a:gd name="T3" fmla="*/ 8 h 8"/>
                <a:gd name="T4" fmla="*/ 7 w 9"/>
                <a:gd name="T5" fmla="*/ 7 h 8"/>
                <a:gd name="T6" fmla="*/ 9 w 9"/>
                <a:gd name="T7" fmla="*/ 4 h 8"/>
                <a:gd name="T8" fmla="*/ 7 w 9"/>
                <a:gd name="T9" fmla="*/ 0 h 8"/>
                <a:gd name="T10" fmla="*/ 0 w 9"/>
                <a:gd name="T11" fmla="*/ 7 h 8"/>
              </a:gdLst>
              <a:ahLst/>
              <a:cxnLst>
                <a:cxn ang="0">
                  <a:pos x="T0" y="T1"/>
                </a:cxn>
                <a:cxn ang="0">
                  <a:pos x="T2" y="T3"/>
                </a:cxn>
                <a:cxn ang="0">
                  <a:pos x="T4" y="T5"/>
                </a:cxn>
                <a:cxn ang="0">
                  <a:pos x="T6" y="T7"/>
                </a:cxn>
                <a:cxn ang="0">
                  <a:pos x="T8" y="T9"/>
                </a:cxn>
                <a:cxn ang="0">
                  <a:pos x="T10" y="T11"/>
                </a:cxn>
              </a:cxnLst>
              <a:rect l="0" t="0" r="r" b="b"/>
              <a:pathLst>
                <a:path w="9" h="8">
                  <a:moveTo>
                    <a:pt x="0" y="7"/>
                  </a:moveTo>
                  <a:lnTo>
                    <a:pt x="4" y="8"/>
                  </a:lnTo>
                  <a:lnTo>
                    <a:pt x="7" y="7"/>
                  </a:lnTo>
                  <a:lnTo>
                    <a:pt x="9" y="4"/>
                  </a:lnTo>
                  <a:lnTo>
                    <a:pt x="7"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9" name="Freeform 178"/>
            <p:cNvSpPr>
              <a:spLocks/>
            </p:cNvSpPr>
            <p:nvPr/>
          </p:nvSpPr>
          <p:spPr bwMode="auto">
            <a:xfrm>
              <a:off x="1933" y="1842"/>
              <a:ext cx="4" cy="4"/>
            </a:xfrm>
            <a:custGeom>
              <a:avLst/>
              <a:gdLst>
                <a:gd name="T0" fmla="*/ 9 w 9"/>
                <a:gd name="T1" fmla="*/ 1 h 8"/>
                <a:gd name="T2" fmla="*/ 5 w 9"/>
                <a:gd name="T3" fmla="*/ 0 h 8"/>
                <a:gd name="T4" fmla="*/ 2 w 9"/>
                <a:gd name="T5" fmla="*/ 1 h 8"/>
                <a:gd name="T6" fmla="*/ 0 w 9"/>
                <a:gd name="T7" fmla="*/ 4 h 8"/>
                <a:gd name="T8" fmla="*/ 2 w 9"/>
                <a:gd name="T9" fmla="*/ 8 h 8"/>
                <a:gd name="T10" fmla="*/ 9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9" y="1"/>
                  </a:moveTo>
                  <a:lnTo>
                    <a:pt x="5" y="0"/>
                  </a:lnTo>
                  <a:lnTo>
                    <a:pt x="2" y="1"/>
                  </a:lnTo>
                  <a:lnTo>
                    <a:pt x="0" y="4"/>
                  </a:lnTo>
                  <a:lnTo>
                    <a:pt x="2" y="8"/>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0" name="Freeform 179"/>
            <p:cNvSpPr>
              <a:spLocks/>
            </p:cNvSpPr>
            <p:nvPr/>
          </p:nvSpPr>
          <p:spPr bwMode="auto">
            <a:xfrm>
              <a:off x="1933" y="1843"/>
              <a:ext cx="35" cy="35"/>
            </a:xfrm>
            <a:custGeom>
              <a:avLst/>
              <a:gdLst>
                <a:gd name="T0" fmla="*/ 65 w 69"/>
                <a:gd name="T1" fmla="*/ 67 h 70"/>
                <a:gd name="T2" fmla="*/ 69 w 69"/>
                <a:gd name="T3" fmla="*/ 63 h 70"/>
                <a:gd name="T4" fmla="*/ 7 w 69"/>
                <a:gd name="T5" fmla="*/ 0 h 70"/>
                <a:gd name="T6" fmla="*/ 0 w 69"/>
                <a:gd name="T7" fmla="*/ 7 h 70"/>
                <a:gd name="T8" fmla="*/ 62 w 69"/>
                <a:gd name="T9" fmla="*/ 70 h 70"/>
                <a:gd name="T10" fmla="*/ 65 w 69"/>
                <a:gd name="T11" fmla="*/ 67 h 70"/>
              </a:gdLst>
              <a:ahLst/>
              <a:cxnLst>
                <a:cxn ang="0">
                  <a:pos x="T0" y="T1"/>
                </a:cxn>
                <a:cxn ang="0">
                  <a:pos x="T2" y="T3"/>
                </a:cxn>
                <a:cxn ang="0">
                  <a:pos x="T4" y="T5"/>
                </a:cxn>
                <a:cxn ang="0">
                  <a:pos x="T6" y="T7"/>
                </a:cxn>
                <a:cxn ang="0">
                  <a:pos x="T8" y="T9"/>
                </a:cxn>
                <a:cxn ang="0">
                  <a:pos x="T10" y="T11"/>
                </a:cxn>
              </a:cxnLst>
              <a:rect l="0" t="0" r="r" b="b"/>
              <a:pathLst>
                <a:path w="69" h="70">
                  <a:moveTo>
                    <a:pt x="65" y="67"/>
                  </a:moveTo>
                  <a:lnTo>
                    <a:pt x="69" y="63"/>
                  </a:lnTo>
                  <a:lnTo>
                    <a:pt x="7" y="0"/>
                  </a:lnTo>
                  <a:lnTo>
                    <a:pt x="0" y="7"/>
                  </a:lnTo>
                  <a:lnTo>
                    <a:pt x="62" y="70"/>
                  </a:lnTo>
                  <a:lnTo>
                    <a:pt x="65"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1" name="Freeform 180"/>
            <p:cNvSpPr>
              <a:spLocks/>
            </p:cNvSpPr>
            <p:nvPr/>
          </p:nvSpPr>
          <p:spPr bwMode="auto">
            <a:xfrm>
              <a:off x="1964" y="1874"/>
              <a:ext cx="4" cy="4"/>
            </a:xfrm>
            <a:custGeom>
              <a:avLst/>
              <a:gdLst>
                <a:gd name="T0" fmla="*/ 0 w 8"/>
                <a:gd name="T1" fmla="*/ 7 h 8"/>
                <a:gd name="T2" fmla="*/ 3 w 8"/>
                <a:gd name="T3" fmla="*/ 8 h 8"/>
                <a:gd name="T4" fmla="*/ 7 w 8"/>
                <a:gd name="T5" fmla="*/ 7 h 8"/>
                <a:gd name="T6" fmla="*/ 8 w 8"/>
                <a:gd name="T7" fmla="*/ 4 h 8"/>
                <a:gd name="T8" fmla="*/ 7 w 8"/>
                <a:gd name="T9" fmla="*/ 0 h 8"/>
                <a:gd name="T10" fmla="*/ 0 w 8"/>
                <a:gd name="T11" fmla="*/ 7 h 8"/>
              </a:gdLst>
              <a:ahLst/>
              <a:cxnLst>
                <a:cxn ang="0">
                  <a:pos x="T0" y="T1"/>
                </a:cxn>
                <a:cxn ang="0">
                  <a:pos x="T2" y="T3"/>
                </a:cxn>
                <a:cxn ang="0">
                  <a:pos x="T4" y="T5"/>
                </a:cxn>
                <a:cxn ang="0">
                  <a:pos x="T6" y="T7"/>
                </a:cxn>
                <a:cxn ang="0">
                  <a:pos x="T8" y="T9"/>
                </a:cxn>
                <a:cxn ang="0">
                  <a:pos x="T10" y="T11"/>
                </a:cxn>
              </a:cxnLst>
              <a:rect l="0" t="0" r="r" b="b"/>
              <a:pathLst>
                <a:path w="8" h="8">
                  <a:moveTo>
                    <a:pt x="0" y="7"/>
                  </a:moveTo>
                  <a:lnTo>
                    <a:pt x="3" y="8"/>
                  </a:lnTo>
                  <a:lnTo>
                    <a:pt x="7" y="7"/>
                  </a:lnTo>
                  <a:lnTo>
                    <a:pt x="8" y="4"/>
                  </a:lnTo>
                  <a:lnTo>
                    <a:pt x="7"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2" name="Freeform 181"/>
            <p:cNvSpPr>
              <a:spLocks/>
            </p:cNvSpPr>
            <p:nvPr/>
          </p:nvSpPr>
          <p:spPr bwMode="auto">
            <a:xfrm>
              <a:off x="1951" y="1821"/>
              <a:ext cx="4" cy="4"/>
            </a:xfrm>
            <a:custGeom>
              <a:avLst/>
              <a:gdLst>
                <a:gd name="T0" fmla="*/ 8 w 8"/>
                <a:gd name="T1" fmla="*/ 2 h 8"/>
                <a:gd name="T2" fmla="*/ 5 w 8"/>
                <a:gd name="T3" fmla="*/ 0 h 8"/>
                <a:gd name="T4" fmla="*/ 1 w 8"/>
                <a:gd name="T5" fmla="*/ 2 h 8"/>
                <a:gd name="T6" fmla="*/ 0 w 8"/>
                <a:gd name="T7" fmla="*/ 5 h 8"/>
                <a:gd name="T8" fmla="*/ 1 w 8"/>
                <a:gd name="T9" fmla="*/ 8 h 8"/>
                <a:gd name="T10" fmla="*/ 8 w 8"/>
                <a:gd name="T11" fmla="*/ 2 h 8"/>
              </a:gdLst>
              <a:ahLst/>
              <a:cxnLst>
                <a:cxn ang="0">
                  <a:pos x="T0" y="T1"/>
                </a:cxn>
                <a:cxn ang="0">
                  <a:pos x="T2" y="T3"/>
                </a:cxn>
                <a:cxn ang="0">
                  <a:pos x="T4" y="T5"/>
                </a:cxn>
                <a:cxn ang="0">
                  <a:pos x="T6" y="T7"/>
                </a:cxn>
                <a:cxn ang="0">
                  <a:pos x="T8" y="T9"/>
                </a:cxn>
                <a:cxn ang="0">
                  <a:pos x="T10" y="T11"/>
                </a:cxn>
              </a:cxnLst>
              <a:rect l="0" t="0" r="r" b="b"/>
              <a:pathLst>
                <a:path w="8" h="8">
                  <a:moveTo>
                    <a:pt x="8" y="2"/>
                  </a:moveTo>
                  <a:lnTo>
                    <a:pt x="5" y="0"/>
                  </a:lnTo>
                  <a:lnTo>
                    <a:pt x="1" y="2"/>
                  </a:lnTo>
                  <a:lnTo>
                    <a:pt x="0" y="5"/>
                  </a:lnTo>
                  <a:lnTo>
                    <a:pt x="1" y="8"/>
                  </a:lnTo>
                  <a:lnTo>
                    <a:pt x="8"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3" name="Freeform 182"/>
            <p:cNvSpPr>
              <a:spLocks/>
            </p:cNvSpPr>
            <p:nvPr/>
          </p:nvSpPr>
          <p:spPr bwMode="auto">
            <a:xfrm>
              <a:off x="1952" y="1822"/>
              <a:ext cx="35" cy="34"/>
            </a:xfrm>
            <a:custGeom>
              <a:avLst/>
              <a:gdLst>
                <a:gd name="T0" fmla="*/ 67 w 71"/>
                <a:gd name="T1" fmla="*/ 65 h 69"/>
                <a:gd name="T2" fmla="*/ 71 w 71"/>
                <a:gd name="T3" fmla="*/ 62 h 69"/>
                <a:gd name="T4" fmla="*/ 7 w 71"/>
                <a:gd name="T5" fmla="*/ 0 h 69"/>
                <a:gd name="T6" fmla="*/ 0 w 71"/>
                <a:gd name="T7" fmla="*/ 6 h 69"/>
                <a:gd name="T8" fmla="*/ 64 w 71"/>
                <a:gd name="T9" fmla="*/ 69 h 69"/>
                <a:gd name="T10" fmla="*/ 67 w 71"/>
                <a:gd name="T11" fmla="*/ 65 h 69"/>
              </a:gdLst>
              <a:ahLst/>
              <a:cxnLst>
                <a:cxn ang="0">
                  <a:pos x="T0" y="T1"/>
                </a:cxn>
                <a:cxn ang="0">
                  <a:pos x="T2" y="T3"/>
                </a:cxn>
                <a:cxn ang="0">
                  <a:pos x="T4" y="T5"/>
                </a:cxn>
                <a:cxn ang="0">
                  <a:pos x="T6" y="T7"/>
                </a:cxn>
                <a:cxn ang="0">
                  <a:pos x="T8" y="T9"/>
                </a:cxn>
                <a:cxn ang="0">
                  <a:pos x="T10" y="T11"/>
                </a:cxn>
              </a:cxnLst>
              <a:rect l="0" t="0" r="r" b="b"/>
              <a:pathLst>
                <a:path w="71" h="69">
                  <a:moveTo>
                    <a:pt x="67" y="65"/>
                  </a:moveTo>
                  <a:lnTo>
                    <a:pt x="71" y="62"/>
                  </a:lnTo>
                  <a:lnTo>
                    <a:pt x="7" y="0"/>
                  </a:lnTo>
                  <a:lnTo>
                    <a:pt x="0" y="6"/>
                  </a:lnTo>
                  <a:lnTo>
                    <a:pt x="64" y="69"/>
                  </a:lnTo>
                  <a:lnTo>
                    <a:pt x="67"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 name="Freeform 183"/>
            <p:cNvSpPr>
              <a:spLocks/>
            </p:cNvSpPr>
            <p:nvPr/>
          </p:nvSpPr>
          <p:spPr bwMode="auto">
            <a:xfrm>
              <a:off x="1983" y="1853"/>
              <a:ext cx="4" cy="4"/>
            </a:xfrm>
            <a:custGeom>
              <a:avLst/>
              <a:gdLst>
                <a:gd name="T0" fmla="*/ 0 w 8"/>
                <a:gd name="T1" fmla="*/ 7 h 8"/>
                <a:gd name="T2" fmla="*/ 3 w 8"/>
                <a:gd name="T3" fmla="*/ 8 h 8"/>
                <a:gd name="T4" fmla="*/ 7 w 8"/>
                <a:gd name="T5" fmla="*/ 7 h 8"/>
                <a:gd name="T6" fmla="*/ 8 w 8"/>
                <a:gd name="T7" fmla="*/ 3 h 8"/>
                <a:gd name="T8" fmla="*/ 7 w 8"/>
                <a:gd name="T9" fmla="*/ 0 h 8"/>
                <a:gd name="T10" fmla="*/ 0 w 8"/>
                <a:gd name="T11" fmla="*/ 7 h 8"/>
              </a:gdLst>
              <a:ahLst/>
              <a:cxnLst>
                <a:cxn ang="0">
                  <a:pos x="T0" y="T1"/>
                </a:cxn>
                <a:cxn ang="0">
                  <a:pos x="T2" y="T3"/>
                </a:cxn>
                <a:cxn ang="0">
                  <a:pos x="T4" y="T5"/>
                </a:cxn>
                <a:cxn ang="0">
                  <a:pos x="T6" y="T7"/>
                </a:cxn>
                <a:cxn ang="0">
                  <a:pos x="T8" y="T9"/>
                </a:cxn>
                <a:cxn ang="0">
                  <a:pos x="T10" y="T11"/>
                </a:cxn>
              </a:cxnLst>
              <a:rect l="0" t="0" r="r" b="b"/>
              <a:pathLst>
                <a:path w="8" h="8">
                  <a:moveTo>
                    <a:pt x="0" y="7"/>
                  </a:moveTo>
                  <a:lnTo>
                    <a:pt x="3" y="8"/>
                  </a:lnTo>
                  <a:lnTo>
                    <a:pt x="7" y="7"/>
                  </a:lnTo>
                  <a:lnTo>
                    <a:pt x="8" y="3"/>
                  </a:lnTo>
                  <a:lnTo>
                    <a:pt x="7"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5" name="Freeform 184"/>
            <p:cNvSpPr>
              <a:spLocks/>
            </p:cNvSpPr>
            <p:nvPr/>
          </p:nvSpPr>
          <p:spPr bwMode="auto">
            <a:xfrm>
              <a:off x="2014" y="1752"/>
              <a:ext cx="4" cy="4"/>
            </a:xfrm>
            <a:custGeom>
              <a:avLst/>
              <a:gdLst>
                <a:gd name="T0" fmla="*/ 8 w 8"/>
                <a:gd name="T1" fmla="*/ 1 h 8"/>
                <a:gd name="T2" fmla="*/ 4 w 8"/>
                <a:gd name="T3" fmla="*/ 0 h 8"/>
                <a:gd name="T4" fmla="*/ 1 w 8"/>
                <a:gd name="T5" fmla="*/ 1 h 8"/>
                <a:gd name="T6" fmla="*/ 0 w 8"/>
                <a:gd name="T7" fmla="*/ 5 h 8"/>
                <a:gd name="T8" fmla="*/ 1 w 8"/>
                <a:gd name="T9" fmla="*/ 8 h 8"/>
                <a:gd name="T10" fmla="*/ 8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8" y="1"/>
                  </a:moveTo>
                  <a:lnTo>
                    <a:pt x="4" y="0"/>
                  </a:lnTo>
                  <a:lnTo>
                    <a:pt x="1" y="1"/>
                  </a:lnTo>
                  <a:lnTo>
                    <a:pt x="0" y="5"/>
                  </a:lnTo>
                  <a:lnTo>
                    <a:pt x="1" y="8"/>
                  </a:lnTo>
                  <a:lnTo>
                    <a:pt x="8"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6" name="Freeform 185"/>
            <p:cNvSpPr>
              <a:spLocks/>
            </p:cNvSpPr>
            <p:nvPr/>
          </p:nvSpPr>
          <p:spPr bwMode="auto">
            <a:xfrm>
              <a:off x="2014" y="1753"/>
              <a:ext cx="34" cy="33"/>
            </a:xfrm>
            <a:custGeom>
              <a:avLst/>
              <a:gdLst>
                <a:gd name="T0" fmla="*/ 63 w 67"/>
                <a:gd name="T1" fmla="*/ 64 h 67"/>
                <a:gd name="T2" fmla="*/ 67 w 67"/>
                <a:gd name="T3" fmla="*/ 60 h 67"/>
                <a:gd name="T4" fmla="*/ 7 w 67"/>
                <a:gd name="T5" fmla="*/ 0 h 67"/>
                <a:gd name="T6" fmla="*/ 0 w 67"/>
                <a:gd name="T7" fmla="*/ 7 h 67"/>
                <a:gd name="T8" fmla="*/ 60 w 67"/>
                <a:gd name="T9" fmla="*/ 67 h 67"/>
                <a:gd name="T10" fmla="*/ 63 w 67"/>
                <a:gd name="T11" fmla="*/ 64 h 67"/>
              </a:gdLst>
              <a:ahLst/>
              <a:cxnLst>
                <a:cxn ang="0">
                  <a:pos x="T0" y="T1"/>
                </a:cxn>
                <a:cxn ang="0">
                  <a:pos x="T2" y="T3"/>
                </a:cxn>
                <a:cxn ang="0">
                  <a:pos x="T4" y="T5"/>
                </a:cxn>
                <a:cxn ang="0">
                  <a:pos x="T6" y="T7"/>
                </a:cxn>
                <a:cxn ang="0">
                  <a:pos x="T8" y="T9"/>
                </a:cxn>
                <a:cxn ang="0">
                  <a:pos x="T10" y="T11"/>
                </a:cxn>
              </a:cxnLst>
              <a:rect l="0" t="0" r="r" b="b"/>
              <a:pathLst>
                <a:path w="67" h="67">
                  <a:moveTo>
                    <a:pt x="63" y="64"/>
                  </a:moveTo>
                  <a:lnTo>
                    <a:pt x="67" y="60"/>
                  </a:lnTo>
                  <a:lnTo>
                    <a:pt x="7" y="0"/>
                  </a:lnTo>
                  <a:lnTo>
                    <a:pt x="0" y="7"/>
                  </a:lnTo>
                  <a:lnTo>
                    <a:pt x="60" y="67"/>
                  </a:lnTo>
                  <a:lnTo>
                    <a:pt x="63"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7" name="Freeform 186"/>
            <p:cNvSpPr>
              <a:spLocks/>
            </p:cNvSpPr>
            <p:nvPr/>
          </p:nvSpPr>
          <p:spPr bwMode="auto">
            <a:xfrm>
              <a:off x="2044" y="1783"/>
              <a:ext cx="4" cy="4"/>
            </a:xfrm>
            <a:custGeom>
              <a:avLst/>
              <a:gdLst>
                <a:gd name="T0" fmla="*/ 0 w 8"/>
                <a:gd name="T1" fmla="*/ 7 h 8"/>
                <a:gd name="T2" fmla="*/ 3 w 8"/>
                <a:gd name="T3" fmla="*/ 8 h 8"/>
                <a:gd name="T4" fmla="*/ 7 w 8"/>
                <a:gd name="T5" fmla="*/ 7 h 8"/>
                <a:gd name="T6" fmla="*/ 8 w 8"/>
                <a:gd name="T7" fmla="*/ 4 h 8"/>
                <a:gd name="T8" fmla="*/ 7 w 8"/>
                <a:gd name="T9" fmla="*/ 0 h 8"/>
                <a:gd name="T10" fmla="*/ 0 w 8"/>
                <a:gd name="T11" fmla="*/ 7 h 8"/>
              </a:gdLst>
              <a:ahLst/>
              <a:cxnLst>
                <a:cxn ang="0">
                  <a:pos x="T0" y="T1"/>
                </a:cxn>
                <a:cxn ang="0">
                  <a:pos x="T2" y="T3"/>
                </a:cxn>
                <a:cxn ang="0">
                  <a:pos x="T4" y="T5"/>
                </a:cxn>
                <a:cxn ang="0">
                  <a:pos x="T6" y="T7"/>
                </a:cxn>
                <a:cxn ang="0">
                  <a:pos x="T8" y="T9"/>
                </a:cxn>
                <a:cxn ang="0">
                  <a:pos x="T10" y="T11"/>
                </a:cxn>
              </a:cxnLst>
              <a:rect l="0" t="0" r="r" b="b"/>
              <a:pathLst>
                <a:path w="8" h="8">
                  <a:moveTo>
                    <a:pt x="0" y="7"/>
                  </a:moveTo>
                  <a:lnTo>
                    <a:pt x="3" y="8"/>
                  </a:lnTo>
                  <a:lnTo>
                    <a:pt x="7" y="7"/>
                  </a:lnTo>
                  <a:lnTo>
                    <a:pt x="8" y="4"/>
                  </a:lnTo>
                  <a:lnTo>
                    <a:pt x="7"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8" name="Freeform 187"/>
            <p:cNvSpPr>
              <a:spLocks/>
            </p:cNvSpPr>
            <p:nvPr/>
          </p:nvSpPr>
          <p:spPr bwMode="auto">
            <a:xfrm>
              <a:off x="1775" y="2183"/>
              <a:ext cx="5" cy="5"/>
            </a:xfrm>
            <a:custGeom>
              <a:avLst/>
              <a:gdLst>
                <a:gd name="T0" fmla="*/ 1 w 10"/>
                <a:gd name="T1" fmla="*/ 0 h 9"/>
                <a:gd name="T2" fmla="*/ 0 w 10"/>
                <a:gd name="T3" fmla="*/ 4 h 9"/>
                <a:gd name="T4" fmla="*/ 2 w 10"/>
                <a:gd name="T5" fmla="*/ 8 h 9"/>
                <a:gd name="T6" fmla="*/ 7 w 10"/>
                <a:gd name="T7" fmla="*/ 9 h 9"/>
                <a:gd name="T8" fmla="*/ 10 w 10"/>
                <a:gd name="T9" fmla="*/ 7 h 9"/>
                <a:gd name="T10" fmla="*/ 1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1" y="0"/>
                  </a:moveTo>
                  <a:lnTo>
                    <a:pt x="0" y="4"/>
                  </a:lnTo>
                  <a:lnTo>
                    <a:pt x="2" y="8"/>
                  </a:lnTo>
                  <a:lnTo>
                    <a:pt x="7" y="9"/>
                  </a:lnTo>
                  <a:lnTo>
                    <a:pt x="10" y="7"/>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9" name="Freeform 188"/>
            <p:cNvSpPr>
              <a:spLocks/>
            </p:cNvSpPr>
            <p:nvPr/>
          </p:nvSpPr>
          <p:spPr bwMode="auto">
            <a:xfrm>
              <a:off x="1776" y="1909"/>
              <a:ext cx="255" cy="278"/>
            </a:xfrm>
            <a:custGeom>
              <a:avLst/>
              <a:gdLst>
                <a:gd name="T0" fmla="*/ 506 w 510"/>
                <a:gd name="T1" fmla="*/ 4 h 557"/>
                <a:gd name="T2" fmla="*/ 501 w 510"/>
                <a:gd name="T3" fmla="*/ 0 h 557"/>
                <a:gd name="T4" fmla="*/ 0 w 510"/>
                <a:gd name="T5" fmla="*/ 550 h 557"/>
                <a:gd name="T6" fmla="*/ 9 w 510"/>
                <a:gd name="T7" fmla="*/ 557 h 557"/>
                <a:gd name="T8" fmla="*/ 510 w 510"/>
                <a:gd name="T9" fmla="*/ 7 h 557"/>
                <a:gd name="T10" fmla="*/ 506 w 510"/>
                <a:gd name="T11" fmla="*/ 4 h 557"/>
              </a:gdLst>
              <a:ahLst/>
              <a:cxnLst>
                <a:cxn ang="0">
                  <a:pos x="T0" y="T1"/>
                </a:cxn>
                <a:cxn ang="0">
                  <a:pos x="T2" y="T3"/>
                </a:cxn>
                <a:cxn ang="0">
                  <a:pos x="T4" y="T5"/>
                </a:cxn>
                <a:cxn ang="0">
                  <a:pos x="T6" y="T7"/>
                </a:cxn>
                <a:cxn ang="0">
                  <a:pos x="T8" y="T9"/>
                </a:cxn>
                <a:cxn ang="0">
                  <a:pos x="T10" y="T11"/>
                </a:cxn>
              </a:cxnLst>
              <a:rect l="0" t="0" r="r" b="b"/>
              <a:pathLst>
                <a:path w="510" h="557">
                  <a:moveTo>
                    <a:pt x="506" y="4"/>
                  </a:moveTo>
                  <a:lnTo>
                    <a:pt x="501" y="0"/>
                  </a:lnTo>
                  <a:lnTo>
                    <a:pt x="0" y="550"/>
                  </a:lnTo>
                  <a:lnTo>
                    <a:pt x="9" y="557"/>
                  </a:lnTo>
                  <a:lnTo>
                    <a:pt x="510" y="7"/>
                  </a:lnTo>
                  <a:lnTo>
                    <a:pt x="506"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0" name="Freeform 189"/>
            <p:cNvSpPr>
              <a:spLocks/>
            </p:cNvSpPr>
            <p:nvPr/>
          </p:nvSpPr>
          <p:spPr bwMode="auto">
            <a:xfrm>
              <a:off x="2026" y="1908"/>
              <a:ext cx="5" cy="4"/>
            </a:xfrm>
            <a:custGeom>
              <a:avLst/>
              <a:gdLst>
                <a:gd name="T0" fmla="*/ 9 w 10"/>
                <a:gd name="T1" fmla="*/ 9 h 9"/>
                <a:gd name="T2" fmla="*/ 10 w 10"/>
                <a:gd name="T3" fmla="*/ 5 h 9"/>
                <a:gd name="T4" fmla="*/ 8 w 10"/>
                <a:gd name="T5" fmla="*/ 1 h 9"/>
                <a:gd name="T6" fmla="*/ 5 w 10"/>
                <a:gd name="T7" fmla="*/ 0 h 9"/>
                <a:gd name="T8" fmla="*/ 0 w 10"/>
                <a:gd name="T9" fmla="*/ 2 h 9"/>
                <a:gd name="T10" fmla="*/ 9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9" y="9"/>
                  </a:moveTo>
                  <a:lnTo>
                    <a:pt x="10" y="5"/>
                  </a:lnTo>
                  <a:lnTo>
                    <a:pt x="8" y="1"/>
                  </a:lnTo>
                  <a:lnTo>
                    <a:pt x="5" y="0"/>
                  </a:lnTo>
                  <a:lnTo>
                    <a:pt x="0" y="2"/>
                  </a:lnTo>
                  <a:lnTo>
                    <a:pt x="9"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1" name="Freeform 190"/>
            <p:cNvSpPr>
              <a:spLocks/>
            </p:cNvSpPr>
            <p:nvPr/>
          </p:nvSpPr>
          <p:spPr bwMode="auto">
            <a:xfrm>
              <a:off x="1806" y="2210"/>
              <a:ext cx="5" cy="4"/>
            </a:xfrm>
            <a:custGeom>
              <a:avLst/>
              <a:gdLst>
                <a:gd name="T0" fmla="*/ 1 w 10"/>
                <a:gd name="T1" fmla="*/ 0 h 9"/>
                <a:gd name="T2" fmla="*/ 0 w 10"/>
                <a:gd name="T3" fmla="*/ 4 h 9"/>
                <a:gd name="T4" fmla="*/ 2 w 10"/>
                <a:gd name="T5" fmla="*/ 8 h 9"/>
                <a:gd name="T6" fmla="*/ 7 w 10"/>
                <a:gd name="T7" fmla="*/ 9 h 9"/>
                <a:gd name="T8" fmla="*/ 10 w 10"/>
                <a:gd name="T9" fmla="*/ 7 h 9"/>
                <a:gd name="T10" fmla="*/ 1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1" y="0"/>
                  </a:moveTo>
                  <a:lnTo>
                    <a:pt x="0" y="4"/>
                  </a:lnTo>
                  <a:lnTo>
                    <a:pt x="2" y="8"/>
                  </a:lnTo>
                  <a:lnTo>
                    <a:pt x="7" y="9"/>
                  </a:lnTo>
                  <a:lnTo>
                    <a:pt x="10" y="7"/>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2" name="Freeform 191"/>
            <p:cNvSpPr>
              <a:spLocks/>
            </p:cNvSpPr>
            <p:nvPr/>
          </p:nvSpPr>
          <p:spPr bwMode="auto">
            <a:xfrm>
              <a:off x="1806" y="1936"/>
              <a:ext cx="253" cy="277"/>
            </a:xfrm>
            <a:custGeom>
              <a:avLst/>
              <a:gdLst>
                <a:gd name="T0" fmla="*/ 502 w 507"/>
                <a:gd name="T1" fmla="*/ 3 h 554"/>
                <a:gd name="T2" fmla="*/ 498 w 507"/>
                <a:gd name="T3" fmla="*/ 0 h 554"/>
                <a:gd name="T4" fmla="*/ 0 w 507"/>
                <a:gd name="T5" fmla="*/ 547 h 554"/>
                <a:gd name="T6" fmla="*/ 9 w 507"/>
                <a:gd name="T7" fmla="*/ 554 h 554"/>
                <a:gd name="T8" fmla="*/ 507 w 507"/>
                <a:gd name="T9" fmla="*/ 7 h 554"/>
                <a:gd name="T10" fmla="*/ 502 w 507"/>
                <a:gd name="T11" fmla="*/ 3 h 554"/>
              </a:gdLst>
              <a:ahLst/>
              <a:cxnLst>
                <a:cxn ang="0">
                  <a:pos x="T0" y="T1"/>
                </a:cxn>
                <a:cxn ang="0">
                  <a:pos x="T2" y="T3"/>
                </a:cxn>
                <a:cxn ang="0">
                  <a:pos x="T4" y="T5"/>
                </a:cxn>
                <a:cxn ang="0">
                  <a:pos x="T6" y="T7"/>
                </a:cxn>
                <a:cxn ang="0">
                  <a:pos x="T8" y="T9"/>
                </a:cxn>
                <a:cxn ang="0">
                  <a:pos x="T10" y="T11"/>
                </a:cxn>
              </a:cxnLst>
              <a:rect l="0" t="0" r="r" b="b"/>
              <a:pathLst>
                <a:path w="507" h="554">
                  <a:moveTo>
                    <a:pt x="502" y="3"/>
                  </a:moveTo>
                  <a:lnTo>
                    <a:pt x="498" y="0"/>
                  </a:lnTo>
                  <a:lnTo>
                    <a:pt x="0" y="547"/>
                  </a:lnTo>
                  <a:lnTo>
                    <a:pt x="9" y="554"/>
                  </a:lnTo>
                  <a:lnTo>
                    <a:pt x="507" y="7"/>
                  </a:lnTo>
                  <a:lnTo>
                    <a:pt x="50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3" name="Freeform 192"/>
            <p:cNvSpPr>
              <a:spLocks/>
            </p:cNvSpPr>
            <p:nvPr/>
          </p:nvSpPr>
          <p:spPr bwMode="auto">
            <a:xfrm>
              <a:off x="2055" y="1935"/>
              <a:ext cx="5" cy="5"/>
            </a:xfrm>
            <a:custGeom>
              <a:avLst/>
              <a:gdLst>
                <a:gd name="T0" fmla="*/ 9 w 10"/>
                <a:gd name="T1" fmla="*/ 10 h 10"/>
                <a:gd name="T2" fmla="*/ 10 w 10"/>
                <a:gd name="T3" fmla="*/ 5 h 10"/>
                <a:gd name="T4" fmla="*/ 8 w 10"/>
                <a:gd name="T5" fmla="*/ 2 h 10"/>
                <a:gd name="T6" fmla="*/ 4 w 10"/>
                <a:gd name="T7" fmla="*/ 0 h 10"/>
                <a:gd name="T8" fmla="*/ 0 w 10"/>
                <a:gd name="T9" fmla="*/ 3 h 10"/>
                <a:gd name="T10" fmla="*/ 9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9" y="10"/>
                  </a:moveTo>
                  <a:lnTo>
                    <a:pt x="10" y="5"/>
                  </a:lnTo>
                  <a:lnTo>
                    <a:pt x="8" y="2"/>
                  </a:lnTo>
                  <a:lnTo>
                    <a:pt x="4" y="0"/>
                  </a:lnTo>
                  <a:lnTo>
                    <a:pt x="0" y="3"/>
                  </a:lnTo>
                  <a:lnTo>
                    <a:pt x="9"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4" name="Freeform 193"/>
            <p:cNvSpPr>
              <a:spLocks/>
            </p:cNvSpPr>
            <p:nvPr/>
          </p:nvSpPr>
          <p:spPr bwMode="auto">
            <a:xfrm>
              <a:off x="1831" y="2237"/>
              <a:ext cx="6" cy="4"/>
            </a:xfrm>
            <a:custGeom>
              <a:avLst/>
              <a:gdLst>
                <a:gd name="T0" fmla="*/ 1 w 10"/>
                <a:gd name="T1" fmla="*/ 0 h 9"/>
                <a:gd name="T2" fmla="*/ 0 w 10"/>
                <a:gd name="T3" fmla="*/ 4 h 9"/>
                <a:gd name="T4" fmla="*/ 2 w 10"/>
                <a:gd name="T5" fmla="*/ 8 h 9"/>
                <a:gd name="T6" fmla="*/ 7 w 10"/>
                <a:gd name="T7" fmla="*/ 9 h 9"/>
                <a:gd name="T8" fmla="*/ 10 w 10"/>
                <a:gd name="T9" fmla="*/ 7 h 9"/>
                <a:gd name="T10" fmla="*/ 1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1" y="0"/>
                  </a:moveTo>
                  <a:lnTo>
                    <a:pt x="0" y="4"/>
                  </a:lnTo>
                  <a:lnTo>
                    <a:pt x="2" y="8"/>
                  </a:lnTo>
                  <a:lnTo>
                    <a:pt x="7" y="9"/>
                  </a:lnTo>
                  <a:lnTo>
                    <a:pt x="10" y="7"/>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5" name="Freeform 194"/>
            <p:cNvSpPr>
              <a:spLocks/>
            </p:cNvSpPr>
            <p:nvPr/>
          </p:nvSpPr>
          <p:spPr bwMode="auto">
            <a:xfrm>
              <a:off x="1832" y="1962"/>
              <a:ext cx="255" cy="278"/>
            </a:xfrm>
            <a:custGeom>
              <a:avLst/>
              <a:gdLst>
                <a:gd name="T0" fmla="*/ 505 w 510"/>
                <a:gd name="T1" fmla="*/ 4 h 558"/>
                <a:gd name="T2" fmla="*/ 501 w 510"/>
                <a:gd name="T3" fmla="*/ 0 h 558"/>
                <a:gd name="T4" fmla="*/ 0 w 510"/>
                <a:gd name="T5" fmla="*/ 551 h 558"/>
                <a:gd name="T6" fmla="*/ 9 w 510"/>
                <a:gd name="T7" fmla="*/ 558 h 558"/>
                <a:gd name="T8" fmla="*/ 510 w 510"/>
                <a:gd name="T9" fmla="*/ 7 h 558"/>
                <a:gd name="T10" fmla="*/ 505 w 510"/>
                <a:gd name="T11" fmla="*/ 4 h 558"/>
              </a:gdLst>
              <a:ahLst/>
              <a:cxnLst>
                <a:cxn ang="0">
                  <a:pos x="T0" y="T1"/>
                </a:cxn>
                <a:cxn ang="0">
                  <a:pos x="T2" y="T3"/>
                </a:cxn>
                <a:cxn ang="0">
                  <a:pos x="T4" y="T5"/>
                </a:cxn>
                <a:cxn ang="0">
                  <a:pos x="T6" y="T7"/>
                </a:cxn>
                <a:cxn ang="0">
                  <a:pos x="T8" y="T9"/>
                </a:cxn>
                <a:cxn ang="0">
                  <a:pos x="T10" y="T11"/>
                </a:cxn>
              </a:cxnLst>
              <a:rect l="0" t="0" r="r" b="b"/>
              <a:pathLst>
                <a:path w="510" h="558">
                  <a:moveTo>
                    <a:pt x="505" y="4"/>
                  </a:moveTo>
                  <a:lnTo>
                    <a:pt x="501" y="0"/>
                  </a:lnTo>
                  <a:lnTo>
                    <a:pt x="0" y="551"/>
                  </a:lnTo>
                  <a:lnTo>
                    <a:pt x="9" y="558"/>
                  </a:lnTo>
                  <a:lnTo>
                    <a:pt x="510" y="7"/>
                  </a:lnTo>
                  <a:lnTo>
                    <a:pt x="505"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6" name="Freeform 195"/>
            <p:cNvSpPr>
              <a:spLocks/>
            </p:cNvSpPr>
            <p:nvPr/>
          </p:nvSpPr>
          <p:spPr bwMode="auto">
            <a:xfrm>
              <a:off x="2082" y="1961"/>
              <a:ext cx="6" cy="4"/>
            </a:xfrm>
            <a:custGeom>
              <a:avLst/>
              <a:gdLst>
                <a:gd name="T0" fmla="*/ 9 w 10"/>
                <a:gd name="T1" fmla="*/ 9 h 9"/>
                <a:gd name="T2" fmla="*/ 10 w 10"/>
                <a:gd name="T3" fmla="*/ 5 h 9"/>
                <a:gd name="T4" fmla="*/ 8 w 10"/>
                <a:gd name="T5" fmla="*/ 1 h 9"/>
                <a:gd name="T6" fmla="*/ 4 w 10"/>
                <a:gd name="T7" fmla="*/ 0 h 9"/>
                <a:gd name="T8" fmla="*/ 0 w 10"/>
                <a:gd name="T9" fmla="*/ 2 h 9"/>
                <a:gd name="T10" fmla="*/ 9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9" y="9"/>
                  </a:moveTo>
                  <a:lnTo>
                    <a:pt x="10" y="5"/>
                  </a:lnTo>
                  <a:lnTo>
                    <a:pt x="8" y="1"/>
                  </a:lnTo>
                  <a:lnTo>
                    <a:pt x="4" y="0"/>
                  </a:lnTo>
                  <a:lnTo>
                    <a:pt x="0" y="2"/>
                  </a:lnTo>
                  <a:lnTo>
                    <a:pt x="9"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7" name="Freeform 196"/>
            <p:cNvSpPr>
              <a:spLocks/>
            </p:cNvSpPr>
            <p:nvPr/>
          </p:nvSpPr>
          <p:spPr bwMode="auto">
            <a:xfrm>
              <a:off x="2034" y="1898"/>
              <a:ext cx="5" cy="4"/>
            </a:xfrm>
            <a:custGeom>
              <a:avLst/>
              <a:gdLst>
                <a:gd name="T0" fmla="*/ 1 w 10"/>
                <a:gd name="T1" fmla="*/ 0 h 9"/>
                <a:gd name="T2" fmla="*/ 0 w 10"/>
                <a:gd name="T3" fmla="*/ 4 h 9"/>
                <a:gd name="T4" fmla="*/ 2 w 10"/>
                <a:gd name="T5" fmla="*/ 8 h 9"/>
                <a:gd name="T6" fmla="*/ 7 w 10"/>
                <a:gd name="T7" fmla="*/ 9 h 9"/>
                <a:gd name="T8" fmla="*/ 10 w 10"/>
                <a:gd name="T9" fmla="*/ 6 h 9"/>
                <a:gd name="T10" fmla="*/ 1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1" y="0"/>
                  </a:moveTo>
                  <a:lnTo>
                    <a:pt x="0" y="4"/>
                  </a:lnTo>
                  <a:lnTo>
                    <a:pt x="2" y="8"/>
                  </a:lnTo>
                  <a:lnTo>
                    <a:pt x="7" y="9"/>
                  </a:lnTo>
                  <a:lnTo>
                    <a:pt x="10" y="6"/>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8" name="Freeform 197"/>
            <p:cNvSpPr>
              <a:spLocks/>
            </p:cNvSpPr>
            <p:nvPr/>
          </p:nvSpPr>
          <p:spPr bwMode="auto">
            <a:xfrm>
              <a:off x="2035" y="1834"/>
              <a:ext cx="62" cy="67"/>
            </a:xfrm>
            <a:custGeom>
              <a:avLst/>
              <a:gdLst>
                <a:gd name="T0" fmla="*/ 121 w 126"/>
                <a:gd name="T1" fmla="*/ 3 h 134"/>
                <a:gd name="T2" fmla="*/ 117 w 126"/>
                <a:gd name="T3" fmla="*/ 0 h 134"/>
                <a:gd name="T4" fmla="*/ 0 w 126"/>
                <a:gd name="T5" fmla="*/ 128 h 134"/>
                <a:gd name="T6" fmla="*/ 9 w 126"/>
                <a:gd name="T7" fmla="*/ 134 h 134"/>
                <a:gd name="T8" fmla="*/ 126 w 126"/>
                <a:gd name="T9" fmla="*/ 7 h 134"/>
                <a:gd name="T10" fmla="*/ 121 w 126"/>
                <a:gd name="T11" fmla="*/ 3 h 134"/>
              </a:gdLst>
              <a:ahLst/>
              <a:cxnLst>
                <a:cxn ang="0">
                  <a:pos x="T0" y="T1"/>
                </a:cxn>
                <a:cxn ang="0">
                  <a:pos x="T2" y="T3"/>
                </a:cxn>
                <a:cxn ang="0">
                  <a:pos x="T4" y="T5"/>
                </a:cxn>
                <a:cxn ang="0">
                  <a:pos x="T6" y="T7"/>
                </a:cxn>
                <a:cxn ang="0">
                  <a:pos x="T8" y="T9"/>
                </a:cxn>
                <a:cxn ang="0">
                  <a:pos x="T10" y="T11"/>
                </a:cxn>
              </a:cxnLst>
              <a:rect l="0" t="0" r="r" b="b"/>
              <a:pathLst>
                <a:path w="126" h="134">
                  <a:moveTo>
                    <a:pt x="121" y="3"/>
                  </a:moveTo>
                  <a:lnTo>
                    <a:pt x="117" y="0"/>
                  </a:lnTo>
                  <a:lnTo>
                    <a:pt x="0" y="128"/>
                  </a:lnTo>
                  <a:lnTo>
                    <a:pt x="9" y="134"/>
                  </a:lnTo>
                  <a:lnTo>
                    <a:pt x="126" y="7"/>
                  </a:lnTo>
                  <a:lnTo>
                    <a:pt x="12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9" name="Freeform 198"/>
            <p:cNvSpPr>
              <a:spLocks/>
            </p:cNvSpPr>
            <p:nvPr/>
          </p:nvSpPr>
          <p:spPr bwMode="auto">
            <a:xfrm>
              <a:off x="2093" y="1833"/>
              <a:ext cx="5" cy="4"/>
            </a:xfrm>
            <a:custGeom>
              <a:avLst/>
              <a:gdLst>
                <a:gd name="T0" fmla="*/ 9 w 10"/>
                <a:gd name="T1" fmla="*/ 10 h 10"/>
                <a:gd name="T2" fmla="*/ 10 w 10"/>
                <a:gd name="T3" fmla="*/ 5 h 10"/>
                <a:gd name="T4" fmla="*/ 8 w 10"/>
                <a:gd name="T5" fmla="*/ 2 h 10"/>
                <a:gd name="T6" fmla="*/ 4 w 10"/>
                <a:gd name="T7" fmla="*/ 0 h 10"/>
                <a:gd name="T8" fmla="*/ 0 w 10"/>
                <a:gd name="T9" fmla="*/ 3 h 10"/>
                <a:gd name="T10" fmla="*/ 9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9" y="10"/>
                  </a:moveTo>
                  <a:lnTo>
                    <a:pt x="10" y="5"/>
                  </a:lnTo>
                  <a:lnTo>
                    <a:pt x="8" y="2"/>
                  </a:lnTo>
                  <a:lnTo>
                    <a:pt x="4" y="0"/>
                  </a:lnTo>
                  <a:lnTo>
                    <a:pt x="0" y="3"/>
                  </a:lnTo>
                  <a:lnTo>
                    <a:pt x="9"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0" name="Freeform 199"/>
            <p:cNvSpPr>
              <a:spLocks/>
            </p:cNvSpPr>
            <p:nvPr/>
          </p:nvSpPr>
          <p:spPr bwMode="auto">
            <a:xfrm>
              <a:off x="2028" y="1852"/>
              <a:ext cx="5" cy="5"/>
            </a:xfrm>
            <a:custGeom>
              <a:avLst/>
              <a:gdLst>
                <a:gd name="T0" fmla="*/ 9 w 9"/>
                <a:gd name="T1" fmla="*/ 1 h 10"/>
                <a:gd name="T2" fmla="*/ 4 w 9"/>
                <a:gd name="T3" fmla="*/ 0 h 10"/>
                <a:gd name="T4" fmla="*/ 1 w 9"/>
                <a:gd name="T5" fmla="*/ 2 h 10"/>
                <a:gd name="T6" fmla="*/ 0 w 9"/>
                <a:gd name="T7" fmla="*/ 5 h 10"/>
                <a:gd name="T8" fmla="*/ 2 w 9"/>
                <a:gd name="T9" fmla="*/ 10 h 10"/>
                <a:gd name="T10" fmla="*/ 9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
                  </a:moveTo>
                  <a:lnTo>
                    <a:pt x="4" y="0"/>
                  </a:lnTo>
                  <a:lnTo>
                    <a:pt x="1" y="2"/>
                  </a:lnTo>
                  <a:lnTo>
                    <a:pt x="0" y="5"/>
                  </a:lnTo>
                  <a:lnTo>
                    <a:pt x="2" y="10"/>
                  </a:lnTo>
                  <a:lnTo>
                    <a:pt x="9"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1" name="Freeform 200"/>
            <p:cNvSpPr>
              <a:spLocks/>
            </p:cNvSpPr>
            <p:nvPr/>
          </p:nvSpPr>
          <p:spPr bwMode="auto">
            <a:xfrm>
              <a:off x="2029" y="1853"/>
              <a:ext cx="53" cy="49"/>
            </a:xfrm>
            <a:custGeom>
              <a:avLst/>
              <a:gdLst>
                <a:gd name="T0" fmla="*/ 101 w 105"/>
                <a:gd name="T1" fmla="*/ 93 h 98"/>
                <a:gd name="T2" fmla="*/ 105 w 105"/>
                <a:gd name="T3" fmla="*/ 88 h 98"/>
                <a:gd name="T4" fmla="*/ 7 w 105"/>
                <a:gd name="T5" fmla="*/ 0 h 98"/>
                <a:gd name="T6" fmla="*/ 0 w 105"/>
                <a:gd name="T7" fmla="*/ 9 h 98"/>
                <a:gd name="T8" fmla="*/ 98 w 105"/>
                <a:gd name="T9" fmla="*/ 98 h 98"/>
                <a:gd name="T10" fmla="*/ 101 w 105"/>
                <a:gd name="T11" fmla="*/ 93 h 98"/>
              </a:gdLst>
              <a:ahLst/>
              <a:cxnLst>
                <a:cxn ang="0">
                  <a:pos x="T0" y="T1"/>
                </a:cxn>
                <a:cxn ang="0">
                  <a:pos x="T2" y="T3"/>
                </a:cxn>
                <a:cxn ang="0">
                  <a:pos x="T4" y="T5"/>
                </a:cxn>
                <a:cxn ang="0">
                  <a:pos x="T6" y="T7"/>
                </a:cxn>
                <a:cxn ang="0">
                  <a:pos x="T8" y="T9"/>
                </a:cxn>
                <a:cxn ang="0">
                  <a:pos x="T10" y="T11"/>
                </a:cxn>
              </a:cxnLst>
              <a:rect l="0" t="0" r="r" b="b"/>
              <a:pathLst>
                <a:path w="105" h="98">
                  <a:moveTo>
                    <a:pt x="101" y="93"/>
                  </a:moveTo>
                  <a:lnTo>
                    <a:pt x="105" y="88"/>
                  </a:lnTo>
                  <a:lnTo>
                    <a:pt x="7" y="0"/>
                  </a:lnTo>
                  <a:lnTo>
                    <a:pt x="0" y="9"/>
                  </a:lnTo>
                  <a:lnTo>
                    <a:pt x="98" y="98"/>
                  </a:lnTo>
                  <a:lnTo>
                    <a:pt x="101" y="9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2" name="Freeform 201"/>
            <p:cNvSpPr>
              <a:spLocks/>
            </p:cNvSpPr>
            <p:nvPr/>
          </p:nvSpPr>
          <p:spPr bwMode="auto">
            <a:xfrm>
              <a:off x="2078" y="1897"/>
              <a:ext cx="5" cy="5"/>
            </a:xfrm>
            <a:custGeom>
              <a:avLst/>
              <a:gdLst>
                <a:gd name="T0" fmla="*/ 0 w 9"/>
                <a:gd name="T1" fmla="*/ 10 h 11"/>
                <a:gd name="T2" fmla="*/ 4 w 9"/>
                <a:gd name="T3" fmla="*/ 11 h 11"/>
                <a:gd name="T4" fmla="*/ 8 w 9"/>
                <a:gd name="T5" fmla="*/ 8 h 11"/>
                <a:gd name="T6" fmla="*/ 9 w 9"/>
                <a:gd name="T7" fmla="*/ 4 h 11"/>
                <a:gd name="T8" fmla="*/ 7 w 9"/>
                <a:gd name="T9" fmla="*/ 0 h 11"/>
                <a:gd name="T10" fmla="*/ 0 w 9"/>
                <a:gd name="T11" fmla="*/ 10 h 11"/>
              </a:gdLst>
              <a:ahLst/>
              <a:cxnLst>
                <a:cxn ang="0">
                  <a:pos x="T0" y="T1"/>
                </a:cxn>
                <a:cxn ang="0">
                  <a:pos x="T2" y="T3"/>
                </a:cxn>
                <a:cxn ang="0">
                  <a:pos x="T4" y="T5"/>
                </a:cxn>
                <a:cxn ang="0">
                  <a:pos x="T6" y="T7"/>
                </a:cxn>
                <a:cxn ang="0">
                  <a:pos x="T8" y="T9"/>
                </a:cxn>
                <a:cxn ang="0">
                  <a:pos x="T10" y="T11"/>
                </a:cxn>
              </a:cxnLst>
              <a:rect l="0" t="0" r="r" b="b"/>
              <a:pathLst>
                <a:path w="9" h="11">
                  <a:moveTo>
                    <a:pt x="0" y="10"/>
                  </a:moveTo>
                  <a:lnTo>
                    <a:pt x="4" y="11"/>
                  </a:lnTo>
                  <a:lnTo>
                    <a:pt x="8" y="8"/>
                  </a:lnTo>
                  <a:lnTo>
                    <a:pt x="9" y="4"/>
                  </a:lnTo>
                  <a:lnTo>
                    <a:pt x="7" y="0"/>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3" name="Freeform 202"/>
            <p:cNvSpPr>
              <a:spLocks/>
            </p:cNvSpPr>
            <p:nvPr/>
          </p:nvSpPr>
          <p:spPr bwMode="auto">
            <a:xfrm>
              <a:off x="2048" y="1834"/>
              <a:ext cx="52" cy="47"/>
            </a:xfrm>
            <a:custGeom>
              <a:avLst/>
              <a:gdLst>
                <a:gd name="T0" fmla="*/ 99 w 102"/>
                <a:gd name="T1" fmla="*/ 90 h 94"/>
                <a:gd name="T2" fmla="*/ 102 w 102"/>
                <a:gd name="T3" fmla="*/ 85 h 94"/>
                <a:gd name="T4" fmla="*/ 7 w 102"/>
                <a:gd name="T5" fmla="*/ 0 h 94"/>
                <a:gd name="T6" fmla="*/ 0 w 102"/>
                <a:gd name="T7" fmla="*/ 9 h 94"/>
                <a:gd name="T8" fmla="*/ 95 w 102"/>
                <a:gd name="T9" fmla="*/ 94 h 94"/>
                <a:gd name="T10" fmla="*/ 99 w 102"/>
                <a:gd name="T11" fmla="*/ 90 h 94"/>
              </a:gdLst>
              <a:ahLst/>
              <a:cxnLst>
                <a:cxn ang="0">
                  <a:pos x="T0" y="T1"/>
                </a:cxn>
                <a:cxn ang="0">
                  <a:pos x="T2" y="T3"/>
                </a:cxn>
                <a:cxn ang="0">
                  <a:pos x="T4" y="T5"/>
                </a:cxn>
                <a:cxn ang="0">
                  <a:pos x="T6" y="T7"/>
                </a:cxn>
                <a:cxn ang="0">
                  <a:pos x="T8" y="T9"/>
                </a:cxn>
                <a:cxn ang="0">
                  <a:pos x="T10" y="T11"/>
                </a:cxn>
              </a:cxnLst>
              <a:rect l="0" t="0" r="r" b="b"/>
              <a:pathLst>
                <a:path w="102" h="94">
                  <a:moveTo>
                    <a:pt x="99" y="90"/>
                  </a:moveTo>
                  <a:lnTo>
                    <a:pt x="102" y="85"/>
                  </a:lnTo>
                  <a:lnTo>
                    <a:pt x="7" y="0"/>
                  </a:lnTo>
                  <a:lnTo>
                    <a:pt x="0" y="9"/>
                  </a:lnTo>
                  <a:lnTo>
                    <a:pt x="95" y="94"/>
                  </a:lnTo>
                  <a:lnTo>
                    <a:pt x="99"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4" name="Freeform 203"/>
            <p:cNvSpPr>
              <a:spLocks/>
            </p:cNvSpPr>
            <p:nvPr/>
          </p:nvSpPr>
          <p:spPr bwMode="auto">
            <a:xfrm>
              <a:off x="2096" y="1876"/>
              <a:ext cx="5" cy="6"/>
            </a:xfrm>
            <a:custGeom>
              <a:avLst/>
              <a:gdLst>
                <a:gd name="T0" fmla="*/ 0 w 10"/>
                <a:gd name="T1" fmla="*/ 9 h 10"/>
                <a:gd name="T2" fmla="*/ 5 w 10"/>
                <a:gd name="T3" fmla="*/ 10 h 10"/>
                <a:gd name="T4" fmla="*/ 8 w 10"/>
                <a:gd name="T5" fmla="*/ 8 h 10"/>
                <a:gd name="T6" fmla="*/ 10 w 10"/>
                <a:gd name="T7" fmla="*/ 3 h 10"/>
                <a:gd name="T8" fmla="*/ 7 w 10"/>
                <a:gd name="T9" fmla="*/ 0 h 10"/>
                <a:gd name="T10" fmla="*/ 0 w 10"/>
                <a:gd name="T11" fmla="*/ 9 h 10"/>
              </a:gdLst>
              <a:ahLst/>
              <a:cxnLst>
                <a:cxn ang="0">
                  <a:pos x="T0" y="T1"/>
                </a:cxn>
                <a:cxn ang="0">
                  <a:pos x="T2" y="T3"/>
                </a:cxn>
                <a:cxn ang="0">
                  <a:pos x="T4" y="T5"/>
                </a:cxn>
                <a:cxn ang="0">
                  <a:pos x="T6" y="T7"/>
                </a:cxn>
                <a:cxn ang="0">
                  <a:pos x="T8" y="T9"/>
                </a:cxn>
                <a:cxn ang="0">
                  <a:pos x="T10" y="T11"/>
                </a:cxn>
              </a:cxnLst>
              <a:rect l="0" t="0" r="r" b="b"/>
              <a:pathLst>
                <a:path w="10" h="10">
                  <a:moveTo>
                    <a:pt x="0" y="9"/>
                  </a:moveTo>
                  <a:lnTo>
                    <a:pt x="5" y="10"/>
                  </a:lnTo>
                  <a:lnTo>
                    <a:pt x="8" y="8"/>
                  </a:lnTo>
                  <a:lnTo>
                    <a:pt x="10" y="3"/>
                  </a:lnTo>
                  <a:lnTo>
                    <a:pt x="7"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5" name="Freeform 204"/>
            <p:cNvSpPr>
              <a:spLocks/>
            </p:cNvSpPr>
            <p:nvPr/>
          </p:nvSpPr>
          <p:spPr bwMode="auto">
            <a:xfrm>
              <a:off x="2102" y="1774"/>
              <a:ext cx="4" cy="4"/>
            </a:xfrm>
            <a:custGeom>
              <a:avLst/>
              <a:gdLst>
                <a:gd name="T0" fmla="*/ 8 w 8"/>
                <a:gd name="T1" fmla="*/ 1 h 8"/>
                <a:gd name="T2" fmla="*/ 5 w 8"/>
                <a:gd name="T3" fmla="*/ 0 h 8"/>
                <a:gd name="T4" fmla="*/ 1 w 8"/>
                <a:gd name="T5" fmla="*/ 1 h 8"/>
                <a:gd name="T6" fmla="*/ 0 w 8"/>
                <a:gd name="T7" fmla="*/ 5 h 8"/>
                <a:gd name="T8" fmla="*/ 1 w 8"/>
                <a:gd name="T9" fmla="*/ 8 h 8"/>
                <a:gd name="T10" fmla="*/ 8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8" y="1"/>
                  </a:moveTo>
                  <a:lnTo>
                    <a:pt x="5" y="0"/>
                  </a:lnTo>
                  <a:lnTo>
                    <a:pt x="1" y="1"/>
                  </a:lnTo>
                  <a:lnTo>
                    <a:pt x="0" y="5"/>
                  </a:lnTo>
                  <a:lnTo>
                    <a:pt x="1" y="8"/>
                  </a:lnTo>
                  <a:lnTo>
                    <a:pt x="8"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6" name="Freeform 205"/>
            <p:cNvSpPr>
              <a:spLocks/>
            </p:cNvSpPr>
            <p:nvPr/>
          </p:nvSpPr>
          <p:spPr bwMode="auto">
            <a:xfrm>
              <a:off x="2103" y="1775"/>
              <a:ext cx="103" cy="97"/>
            </a:xfrm>
            <a:custGeom>
              <a:avLst/>
              <a:gdLst>
                <a:gd name="T0" fmla="*/ 204 w 207"/>
                <a:gd name="T1" fmla="*/ 191 h 195"/>
                <a:gd name="T2" fmla="*/ 207 w 207"/>
                <a:gd name="T3" fmla="*/ 188 h 195"/>
                <a:gd name="T4" fmla="*/ 7 w 207"/>
                <a:gd name="T5" fmla="*/ 0 h 195"/>
                <a:gd name="T6" fmla="*/ 0 w 207"/>
                <a:gd name="T7" fmla="*/ 7 h 195"/>
                <a:gd name="T8" fmla="*/ 200 w 207"/>
                <a:gd name="T9" fmla="*/ 195 h 195"/>
                <a:gd name="T10" fmla="*/ 204 w 207"/>
                <a:gd name="T11" fmla="*/ 191 h 195"/>
              </a:gdLst>
              <a:ahLst/>
              <a:cxnLst>
                <a:cxn ang="0">
                  <a:pos x="T0" y="T1"/>
                </a:cxn>
                <a:cxn ang="0">
                  <a:pos x="T2" y="T3"/>
                </a:cxn>
                <a:cxn ang="0">
                  <a:pos x="T4" y="T5"/>
                </a:cxn>
                <a:cxn ang="0">
                  <a:pos x="T6" y="T7"/>
                </a:cxn>
                <a:cxn ang="0">
                  <a:pos x="T8" y="T9"/>
                </a:cxn>
                <a:cxn ang="0">
                  <a:pos x="T10" y="T11"/>
                </a:cxn>
              </a:cxnLst>
              <a:rect l="0" t="0" r="r" b="b"/>
              <a:pathLst>
                <a:path w="207" h="195">
                  <a:moveTo>
                    <a:pt x="204" y="191"/>
                  </a:moveTo>
                  <a:lnTo>
                    <a:pt x="207" y="188"/>
                  </a:lnTo>
                  <a:lnTo>
                    <a:pt x="7" y="0"/>
                  </a:lnTo>
                  <a:lnTo>
                    <a:pt x="0" y="7"/>
                  </a:lnTo>
                  <a:lnTo>
                    <a:pt x="200" y="195"/>
                  </a:lnTo>
                  <a:lnTo>
                    <a:pt x="204" y="19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7" name="Freeform 206"/>
            <p:cNvSpPr>
              <a:spLocks/>
            </p:cNvSpPr>
            <p:nvPr/>
          </p:nvSpPr>
          <p:spPr bwMode="auto">
            <a:xfrm>
              <a:off x="2203" y="1868"/>
              <a:ext cx="4" cy="4"/>
            </a:xfrm>
            <a:custGeom>
              <a:avLst/>
              <a:gdLst>
                <a:gd name="T0" fmla="*/ 0 w 8"/>
                <a:gd name="T1" fmla="*/ 7 h 8"/>
                <a:gd name="T2" fmla="*/ 4 w 8"/>
                <a:gd name="T3" fmla="*/ 8 h 8"/>
                <a:gd name="T4" fmla="*/ 7 w 8"/>
                <a:gd name="T5" fmla="*/ 7 h 8"/>
                <a:gd name="T6" fmla="*/ 8 w 8"/>
                <a:gd name="T7" fmla="*/ 3 h 8"/>
                <a:gd name="T8" fmla="*/ 7 w 8"/>
                <a:gd name="T9" fmla="*/ 0 h 8"/>
                <a:gd name="T10" fmla="*/ 0 w 8"/>
                <a:gd name="T11" fmla="*/ 7 h 8"/>
              </a:gdLst>
              <a:ahLst/>
              <a:cxnLst>
                <a:cxn ang="0">
                  <a:pos x="T0" y="T1"/>
                </a:cxn>
                <a:cxn ang="0">
                  <a:pos x="T2" y="T3"/>
                </a:cxn>
                <a:cxn ang="0">
                  <a:pos x="T4" y="T5"/>
                </a:cxn>
                <a:cxn ang="0">
                  <a:pos x="T6" y="T7"/>
                </a:cxn>
                <a:cxn ang="0">
                  <a:pos x="T8" y="T9"/>
                </a:cxn>
                <a:cxn ang="0">
                  <a:pos x="T10" y="T11"/>
                </a:cxn>
              </a:cxnLst>
              <a:rect l="0" t="0" r="r" b="b"/>
              <a:pathLst>
                <a:path w="8" h="8">
                  <a:moveTo>
                    <a:pt x="0" y="7"/>
                  </a:moveTo>
                  <a:lnTo>
                    <a:pt x="4" y="8"/>
                  </a:lnTo>
                  <a:lnTo>
                    <a:pt x="7" y="7"/>
                  </a:lnTo>
                  <a:lnTo>
                    <a:pt x="8" y="3"/>
                  </a:lnTo>
                  <a:lnTo>
                    <a:pt x="7"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8" name="Freeform 207"/>
            <p:cNvSpPr>
              <a:spLocks/>
            </p:cNvSpPr>
            <p:nvPr/>
          </p:nvSpPr>
          <p:spPr bwMode="auto">
            <a:xfrm>
              <a:off x="2122" y="1751"/>
              <a:ext cx="4" cy="4"/>
            </a:xfrm>
            <a:custGeom>
              <a:avLst/>
              <a:gdLst>
                <a:gd name="T0" fmla="*/ 8 w 8"/>
                <a:gd name="T1" fmla="*/ 1 h 8"/>
                <a:gd name="T2" fmla="*/ 5 w 8"/>
                <a:gd name="T3" fmla="*/ 0 h 8"/>
                <a:gd name="T4" fmla="*/ 1 w 8"/>
                <a:gd name="T5" fmla="*/ 1 h 8"/>
                <a:gd name="T6" fmla="*/ 0 w 8"/>
                <a:gd name="T7" fmla="*/ 5 h 8"/>
                <a:gd name="T8" fmla="*/ 1 w 8"/>
                <a:gd name="T9" fmla="*/ 8 h 8"/>
                <a:gd name="T10" fmla="*/ 8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8" y="1"/>
                  </a:moveTo>
                  <a:lnTo>
                    <a:pt x="5" y="0"/>
                  </a:lnTo>
                  <a:lnTo>
                    <a:pt x="1" y="1"/>
                  </a:lnTo>
                  <a:lnTo>
                    <a:pt x="0" y="5"/>
                  </a:lnTo>
                  <a:lnTo>
                    <a:pt x="1" y="8"/>
                  </a:lnTo>
                  <a:lnTo>
                    <a:pt x="8"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9" name="Freeform 208"/>
            <p:cNvSpPr>
              <a:spLocks/>
            </p:cNvSpPr>
            <p:nvPr/>
          </p:nvSpPr>
          <p:spPr bwMode="auto">
            <a:xfrm>
              <a:off x="2123" y="1752"/>
              <a:ext cx="103" cy="97"/>
            </a:xfrm>
            <a:custGeom>
              <a:avLst/>
              <a:gdLst>
                <a:gd name="T0" fmla="*/ 203 w 206"/>
                <a:gd name="T1" fmla="*/ 192 h 196"/>
                <a:gd name="T2" fmla="*/ 206 w 206"/>
                <a:gd name="T3" fmla="*/ 189 h 196"/>
                <a:gd name="T4" fmla="*/ 7 w 206"/>
                <a:gd name="T5" fmla="*/ 0 h 196"/>
                <a:gd name="T6" fmla="*/ 0 w 206"/>
                <a:gd name="T7" fmla="*/ 7 h 196"/>
                <a:gd name="T8" fmla="*/ 200 w 206"/>
                <a:gd name="T9" fmla="*/ 196 h 196"/>
                <a:gd name="T10" fmla="*/ 203 w 206"/>
                <a:gd name="T11" fmla="*/ 192 h 196"/>
              </a:gdLst>
              <a:ahLst/>
              <a:cxnLst>
                <a:cxn ang="0">
                  <a:pos x="T0" y="T1"/>
                </a:cxn>
                <a:cxn ang="0">
                  <a:pos x="T2" y="T3"/>
                </a:cxn>
                <a:cxn ang="0">
                  <a:pos x="T4" y="T5"/>
                </a:cxn>
                <a:cxn ang="0">
                  <a:pos x="T6" y="T7"/>
                </a:cxn>
                <a:cxn ang="0">
                  <a:pos x="T8" y="T9"/>
                </a:cxn>
                <a:cxn ang="0">
                  <a:pos x="T10" y="T11"/>
                </a:cxn>
              </a:cxnLst>
              <a:rect l="0" t="0" r="r" b="b"/>
              <a:pathLst>
                <a:path w="206" h="196">
                  <a:moveTo>
                    <a:pt x="203" y="192"/>
                  </a:moveTo>
                  <a:lnTo>
                    <a:pt x="206" y="189"/>
                  </a:lnTo>
                  <a:lnTo>
                    <a:pt x="7" y="0"/>
                  </a:lnTo>
                  <a:lnTo>
                    <a:pt x="0" y="7"/>
                  </a:lnTo>
                  <a:lnTo>
                    <a:pt x="200" y="196"/>
                  </a:lnTo>
                  <a:lnTo>
                    <a:pt x="203" y="1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0" name="Freeform 209"/>
            <p:cNvSpPr>
              <a:spLocks/>
            </p:cNvSpPr>
            <p:nvPr/>
          </p:nvSpPr>
          <p:spPr bwMode="auto">
            <a:xfrm>
              <a:off x="2222" y="1846"/>
              <a:ext cx="4" cy="4"/>
            </a:xfrm>
            <a:custGeom>
              <a:avLst/>
              <a:gdLst>
                <a:gd name="T0" fmla="*/ 0 w 8"/>
                <a:gd name="T1" fmla="*/ 7 h 8"/>
                <a:gd name="T2" fmla="*/ 3 w 8"/>
                <a:gd name="T3" fmla="*/ 8 h 8"/>
                <a:gd name="T4" fmla="*/ 6 w 8"/>
                <a:gd name="T5" fmla="*/ 7 h 8"/>
                <a:gd name="T6" fmla="*/ 8 w 8"/>
                <a:gd name="T7" fmla="*/ 3 h 8"/>
                <a:gd name="T8" fmla="*/ 6 w 8"/>
                <a:gd name="T9" fmla="*/ 0 h 8"/>
                <a:gd name="T10" fmla="*/ 0 w 8"/>
                <a:gd name="T11" fmla="*/ 7 h 8"/>
              </a:gdLst>
              <a:ahLst/>
              <a:cxnLst>
                <a:cxn ang="0">
                  <a:pos x="T0" y="T1"/>
                </a:cxn>
                <a:cxn ang="0">
                  <a:pos x="T2" y="T3"/>
                </a:cxn>
                <a:cxn ang="0">
                  <a:pos x="T4" y="T5"/>
                </a:cxn>
                <a:cxn ang="0">
                  <a:pos x="T6" y="T7"/>
                </a:cxn>
                <a:cxn ang="0">
                  <a:pos x="T8" y="T9"/>
                </a:cxn>
                <a:cxn ang="0">
                  <a:pos x="T10" y="T11"/>
                </a:cxn>
              </a:cxnLst>
              <a:rect l="0" t="0" r="r" b="b"/>
              <a:pathLst>
                <a:path w="8" h="8">
                  <a:moveTo>
                    <a:pt x="0" y="7"/>
                  </a:moveTo>
                  <a:lnTo>
                    <a:pt x="3" y="8"/>
                  </a:lnTo>
                  <a:lnTo>
                    <a:pt x="6" y="7"/>
                  </a:lnTo>
                  <a:lnTo>
                    <a:pt x="8" y="3"/>
                  </a:lnTo>
                  <a:lnTo>
                    <a:pt x="6"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1" name="Freeform 210"/>
            <p:cNvSpPr>
              <a:spLocks/>
            </p:cNvSpPr>
            <p:nvPr/>
          </p:nvSpPr>
          <p:spPr bwMode="auto">
            <a:xfrm>
              <a:off x="2102" y="1814"/>
              <a:ext cx="5" cy="5"/>
            </a:xfrm>
            <a:custGeom>
              <a:avLst/>
              <a:gdLst>
                <a:gd name="T0" fmla="*/ 1 w 10"/>
                <a:gd name="T1" fmla="*/ 0 h 9"/>
                <a:gd name="T2" fmla="*/ 0 w 10"/>
                <a:gd name="T3" fmla="*/ 4 h 9"/>
                <a:gd name="T4" fmla="*/ 2 w 10"/>
                <a:gd name="T5" fmla="*/ 8 h 9"/>
                <a:gd name="T6" fmla="*/ 7 w 10"/>
                <a:gd name="T7" fmla="*/ 9 h 9"/>
                <a:gd name="T8" fmla="*/ 10 w 10"/>
                <a:gd name="T9" fmla="*/ 7 h 9"/>
                <a:gd name="T10" fmla="*/ 1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1" y="0"/>
                  </a:moveTo>
                  <a:lnTo>
                    <a:pt x="0" y="4"/>
                  </a:lnTo>
                  <a:lnTo>
                    <a:pt x="2" y="8"/>
                  </a:lnTo>
                  <a:lnTo>
                    <a:pt x="7" y="9"/>
                  </a:lnTo>
                  <a:lnTo>
                    <a:pt x="10" y="7"/>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2" name="Freeform 211"/>
            <p:cNvSpPr>
              <a:spLocks/>
            </p:cNvSpPr>
            <p:nvPr/>
          </p:nvSpPr>
          <p:spPr bwMode="auto">
            <a:xfrm>
              <a:off x="2103" y="1750"/>
              <a:ext cx="62" cy="68"/>
            </a:xfrm>
            <a:custGeom>
              <a:avLst/>
              <a:gdLst>
                <a:gd name="T0" fmla="*/ 120 w 124"/>
                <a:gd name="T1" fmla="*/ 3 h 135"/>
                <a:gd name="T2" fmla="*/ 115 w 124"/>
                <a:gd name="T3" fmla="*/ 0 h 135"/>
                <a:gd name="T4" fmla="*/ 0 w 124"/>
                <a:gd name="T5" fmla="*/ 128 h 135"/>
                <a:gd name="T6" fmla="*/ 9 w 124"/>
                <a:gd name="T7" fmla="*/ 135 h 135"/>
                <a:gd name="T8" fmla="*/ 124 w 124"/>
                <a:gd name="T9" fmla="*/ 7 h 135"/>
                <a:gd name="T10" fmla="*/ 120 w 124"/>
                <a:gd name="T11" fmla="*/ 3 h 135"/>
              </a:gdLst>
              <a:ahLst/>
              <a:cxnLst>
                <a:cxn ang="0">
                  <a:pos x="T0" y="T1"/>
                </a:cxn>
                <a:cxn ang="0">
                  <a:pos x="T2" y="T3"/>
                </a:cxn>
                <a:cxn ang="0">
                  <a:pos x="T4" y="T5"/>
                </a:cxn>
                <a:cxn ang="0">
                  <a:pos x="T6" y="T7"/>
                </a:cxn>
                <a:cxn ang="0">
                  <a:pos x="T8" y="T9"/>
                </a:cxn>
                <a:cxn ang="0">
                  <a:pos x="T10" y="T11"/>
                </a:cxn>
              </a:cxnLst>
              <a:rect l="0" t="0" r="r" b="b"/>
              <a:pathLst>
                <a:path w="124" h="135">
                  <a:moveTo>
                    <a:pt x="120" y="3"/>
                  </a:moveTo>
                  <a:lnTo>
                    <a:pt x="115" y="0"/>
                  </a:lnTo>
                  <a:lnTo>
                    <a:pt x="0" y="128"/>
                  </a:lnTo>
                  <a:lnTo>
                    <a:pt x="9" y="135"/>
                  </a:lnTo>
                  <a:lnTo>
                    <a:pt x="124" y="7"/>
                  </a:lnTo>
                  <a:lnTo>
                    <a:pt x="120"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3" name="Freeform 212"/>
            <p:cNvSpPr>
              <a:spLocks/>
            </p:cNvSpPr>
            <p:nvPr/>
          </p:nvSpPr>
          <p:spPr bwMode="auto">
            <a:xfrm>
              <a:off x="2160" y="1749"/>
              <a:ext cx="5" cy="5"/>
            </a:xfrm>
            <a:custGeom>
              <a:avLst/>
              <a:gdLst>
                <a:gd name="T0" fmla="*/ 9 w 11"/>
                <a:gd name="T1" fmla="*/ 9 h 9"/>
                <a:gd name="T2" fmla="*/ 11 w 11"/>
                <a:gd name="T3" fmla="*/ 4 h 9"/>
                <a:gd name="T4" fmla="*/ 8 w 11"/>
                <a:gd name="T5" fmla="*/ 1 h 9"/>
                <a:gd name="T6" fmla="*/ 5 w 11"/>
                <a:gd name="T7" fmla="*/ 0 h 9"/>
                <a:gd name="T8" fmla="*/ 0 w 11"/>
                <a:gd name="T9" fmla="*/ 2 h 9"/>
                <a:gd name="T10" fmla="*/ 9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9" y="9"/>
                  </a:moveTo>
                  <a:lnTo>
                    <a:pt x="11" y="4"/>
                  </a:lnTo>
                  <a:lnTo>
                    <a:pt x="8" y="1"/>
                  </a:lnTo>
                  <a:lnTo>
                    <a:pt x="5" y="0"/>
                  </a:lnTo>
                  <a:lnTo>
                    <a:pt x="0" y="2"/>
                  </a:lnTo>
                  <a:lnTo>
                    <a:pt x="9"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4" name="Freeform 213"/>
            <p:cNvSpPr>
              <a:spLocks/>
            </p:cNvSpPr>
            <p:nvPr/>
          </p:nvSpPr>
          <p:spPr bwMode="auto">
            <a:xfrm>
              <a:off x="2124" y="1833"/>
              <a:ext cx="5" cy="5"/>
            </a:xfrm>
            <a:custGeom>
              <a:avLst/>
              <a:gdLst>
                <a:gd name="T0" fmla="*/ 1 w 10"/>
                <a:gd name="T1" fmla="*/ 0 h 9"/>
                <a:gd name="T2" fmla="*/ 0 w 10"/>
                <a:gd name="T3" fmla="*/ 4 h 9"/>
                <a:gd name="T4" fmla="*/ 2 w 10"/>
                <a:gd name="T5" fmla="*/ 8 h 9"/>
                <a:gd name="T6" fmla="*/ 7 w 10"/>
                <a:gd name="T7" fmla="*/ 9 h 9"/>
                <a:gd name="T8" fmla="*/ 10 w 10"/>
                <a:gd name="T9" fmla="*/ 7 h 9"/>
                <a:gd name="T10" fmla="*/ 1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1" y="0"/>
                  </a:moveTo>
                  <a:lnTo>
                    <a:pt x="0" y="4"/>
                  </a:lnTo>
                  <a:lnTo>
                    <a:pt x="2" y="8"/>
                  </a:lnTo>
                  <a:lnTo>
                    <a:pt x="7" y="9"/>
                  </a:lnTo>
                  <a:lnTo>
                    <a:pt x="10" y="7"/>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5" name="Freeform 214"/>
            <p:cNvSpPr>
              <a:spLocks/>
            </p:cNvSpPr>
            <p:nvPr/>
          </p:nvSpPr>
          <p:spPr bwMode="auto">
            <a:xfrm>
              <a:off x="2124" y="1769"/>
              <a:ext cx="63" cy="68"/>
            </a:xfrm>
            <a:custGeom>
              <a:avLst/>
              <a:gdLst>
                <a:gd name="T0" fmla="*/ 121 w 125"/>
                <a:gd name="T1" fmla="*/ 3 h 135"/>
                <a:gd name="T2" fmla="*/ 116 w 125"/>
                <a:gd name="T3" fmla="*/ 0 h 135"/>
                <a:gd name="T4" fmla="*/ 0 w 125"/>
                <a:gd name="T5" fmla="*/ 128 h 135"/>
                <a:gd name="T6" fmla="*/ 9 w 125"/>
                <a:gd name="T7" fmla="*/ 135 h 135"/>
                <a:gd name="T8" fmla="*/ 125 w 125"/>
                <a:gd name="T9" fmla="*/ 7 h 135"/>
                <a:gd name="T10" fmla="*/ 121 w 125"/>
                <a:gd name="T11" fmla="*/ 3 h 135"/>
              </a:gdLst>
              <a:ahLst/>
              <a:cxnLst>
                <a:cxn ang="0">
                  <a:pos x="T0" y="T1"/>
                </a:cxn>
                <a:cxn ang="0">
                  <a:pos x="T2" y="T3"/>
                </a:cxn>
                <a:cxn ang="0">
                  <a:pos x="T4" y="T5"/>
                </a:cxn>
                <a:cxn ang="0">
                  <a:pos x="T6" y="T7"/>
                </a:cxn>
                <a:cxn ang="0">
                  <a:pos x="T8" y="T9"/>
                </a:cxn>
                <a:cxn ang="0">
                  <a:pos x="T10" y="T11"/>
                </a:cxn>
              </a:cxnLst>
              <a:rect l="0" t="0" r="r" b="b"/>
              <a:pathLst>
                <a:path w="125" h="135">
                  <a:moveTo>
                    <a:pt x="121" y="3"/>
                  </a:moveTo>
                  <a:lnTo>
                    <a:pt x="116" y="0"/>
                  </a:lnTo>
                  <a:lnTo>
                    <a:pt x="0" y="128"/>
                  </a:lnTo>
                  <a:lnTo>
                    <a:pt x="9" y="135"/>
                  </a:lnTo>
                  <a:lnTo>
                    <a:pt x="125" y="7"/>
                  </a:lnTo>
                  <a:lnTo>
                    <a:pt x="12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6" name="Freeform 215"/>
            <p:cNvSpPr>
              <a:spLocks/>
            </p:cNvSpPr>
            <p:nvPr/>
          </p:nvSpPr>
          <p:spPr bwMode="auto">
            <a:xfrm>
              <a:off x="2183" y="1768"/>
              <a:ext cx="5" cy="5"/>
            </a:xfrm>
            <a:custGeom>
              <a:avLst/>
              <a:gdLst>
                <a:gd name="T0" fmla="*/ 9 w 10"/>
                <a:gd name="T1" fmla="*/ 10 h 10"/>
                <a:gd name="T2" fmla="*/ 10 w 10"/>
                <a:gd name="T3" fmla="*/ 5 h 10"/>
                <a:gd name="T4" fmla="*/ 8 w 10"/>
                <a:gd name="T5" fmla="*/ 2 h 10"/>
                <a:gd name="T6" fmla="*/ 5 w 10"/>
                <a:gd name="T7" fmla="*/ 0 h 10"/>
                <a:gd name="T8" fmla="*/ 0 w 10"/>
                <a:gd name="T9" fmla="*/ 3 h 10"/>
                <a:gd name="T10" fmla="*/ 9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9" y="10"/>
                  </a:moveTo>
                  <a:lnTo>
                    <a:pt x="10" y="5"/>
                  </a:lnTo>
                  <a:lnTo>
                    <a:pt x="8" y="2"/>
                  </a:lnTo>
                  <a:lnTo>
                    <a:pt x="5" y="0"/>
                  </a:lnTo>
                  <a:lnTo>
                    <a:pt x="0" y="3"/>
                  </a:lnTo>
                  <a:lnTo>
                    <a:pt x="9"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7" name="Freeform 216"/>
            <p:cNvSpPr>
              <a:spLocks/>
            </p:cNvSpPr>
            <p:nvPr/>
          </p:nvSpPr>
          <p:spPr bwMode="auto">
            <a:xfrm>
              <a:off x="2145" y="1853"/>
              <a:ext cx="5" cy="5"/>
            </a:xfrm>
            <a:custGeom>
              <a:avLst/>
              <a:gdLst>
                <a:gd name="T0" fmla="*/ 1 w 11"/>
                <a:gd name="T1" fmla="*/ 0 h 9"/>
                <a:gd name="T2" fmla="*/ 0 w 11"/>
                <a:gd name="T3" fmla="*/ 5 h 9"/>
                <a:gd name="T4" fmla="*/ 2 w 11"/>
                <a:gd name="T5" fmla="*/ 8 h 9"/>
                <a:gd name="T6" fmla="*/ 7 w 11"/>
                <a:gd name="T7" fmla="*/ 9 h 9"/>
                <a:gd name="T8" fmla="*/ 11 w 11"/>
                <a:gd name="T9" fmla="*/ 7 h 9"/>
                <a:gd name="T10" fmla="*/ 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 y="0"/>
                  </a:moveTo>
                  <a:lnTo>
                    <a:pt x="0" y="5"/>
                  </a:lnTo>
                  <a:lnTo>
                    <a:pt x="2" y="8"/>
                  </a:lnTo>
                  <a:lnTo>
                    <a:pt x="7" y="9"/>
                  </a:lnTo>
                  <a:lnTo>
                    <a:pt x="11" y="7"/>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8" name="Freeform 217"/>
            <p:cNvSpPr>
              <a:spLocks/>
            </p:cNvSpPr>
            <p:nvPr/>
          </p:nvSpPr>
          <p:spPr bwMode="auto">
            <a:xfrm>
              <a:off x="2145" y="1790"/>
              <a:ext cx="63" cy="67"/>
            </a:xfrm>
            <a:custGeom>
              <a:avLst/>
              <a:gdLst>
                <a:gd name="T0" fmla="*/ 121 w 126"/>
                <a:gd name="T1" fmla="*/ 4 h 135"/>
                <a:gd name="T2" fmla="*/ 117 w 126"/>
                <a:gd name="T3" fmla="*/ 0 h 135"/>
                <a:gd name="T4" fmla="*/ 0 w 126"/>
                <a:gd name="T5" fmla="*/ 128 h 135"/>
                <a:gd name="T6" fmla="*/ 10 w 126"/>
                <a:gd name="T7" fmla="*/ 135 h 135"/>
                <a:gd name="T8" fmla="*/ 126 w 126"/>
                <a:gd name="T9" fmla="*/ 7 h 135"/>
                <a:gd name="T10" fmla="*/ 121 w 126"/>
                <a:gd name="T11" fmla="*/ 4 h 135"/>
              </a:gdLst>
              <a:ahLst/>
              <a:cxnLst>
                <a:cxn ang="0">
                  <a:pos x="T0" y="T1"/>
                </a:cxn>
                <a:cxn ang="0">
                  <a:pos x="T2" y="T3"/>
                </a:cxn>
                <a:cxn ang="0">
                  <a:pos x="T4" y="T5"/>
                </a:cxn>
                <a:cxn ang="0">
                  <a:pos x="T6" y="T7"/>
                </a:cxn>
                <a:cxn ang="0">
                  <a:pos x="T8" y="T9"/>
                </a:cxn>
                <a:cxn ang="0">
                  <a:pos x="T10" y="T11"/>
                </a:cxn>
              </a:cxnLst>
              <a:rect l="0" t="0" r="r" b="b"/>
              <a:pathLst>
                <a:path w="126" h="135">
                  <a:moveTo>
                    <a:pt x="121" y="4"/>
                  </a:moveTo>
                  <a:lnTo>
                    <a:pt x="117" y="0"/>
                  </a:lnTo>
                  <a:lnTo>
                    <a:pt x="0" y="128"/>
                  </a:lnTo>
                  <a:lnTo>
                    <a:pt x="10" y="135"/>
                  </a:lnTo>
                  <a:lnTo>
                    <a:pt x="126" y="7"/>
                  </a:lnTo>
                  <a:lnTo>
                    <a:pt x="12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9" name="Freeform 218"/>
            <p:cNvSpPr>
              <a:spLocks/>
            </p:cNvSpPr>
            <p:nvPr/>
          </p:nvSpPr>
          <p:spPr bwMode="auto">
            <a:xfrm>
              <a:off x="2203" y="1788"/>
              <a:ext cx="5" cy="5"/>
            </a:xfrm>
            <a:custGeom>
              <a:avLst/>
              <a:gdLst>
                <a:gd name="T0" fmla="*/ 9 w 10"/>
                <a:gd name="T1" fmla="*/ 9 h 9"/>
                <a:gd name="T2" fmla="*/ 10 w 10"/>
                <a:gd name="T3" fmla="*/ 4 h 9"/>
                <a:gd name="T4" fmla="*/ 8 w 10"/>
                <a:gd name="T5" fmla="*/ 1 h 9"/>
                <a:gd name="T6" fmla="*/ 4 w 10"/>
                <a:gd name="T7" fmla="*/ 0 h 9"/>
                <a:gd name="T8" fmla="*/ 0 w 10"/>
                <a:gd name="T9" fmla="*/ 2 h 9"/>
                <a:gd name="T10" fmla="*/ 9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9" y="9"/>
                  </a:moveTo>
                  <a:lnTo>
                    <a:pt x="10" y="4"/>
                  </a:lnTo>
                  <a:lnTo>
                    <a:pt x="8" y="1"/>
                  </a:lnTo>
                  <a:lnTo>
                    <a:pt x="4" y="0"/>
                  </a:lnTo>
                  <a:lnTo>
                    <a:pt x="0" y="2"/>
                  </a:lnTo>
                  <a:lnTo>
                    <a:pt x="9"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0" name="Freeform 219"/>
            <p:cNvSpPr>
              <a:spLocks/>
            </p:cNvSpPr>
            <p:nvPr/>
          </p:nvSpPr>
          <p:spPr bwMode="auto">
            <a:xfrm>
              <a:off x="2165" y="1873"/>
              <a:ext cx="5" cy="5"/>
            </a:xfrm>
            <a:custGeom>
              <a:avLst/>
              <a:gdLst>
                <a:gd name="T0" fmla="*/ 1 w 10"/>
                <a:gd name="T1" fmla="*/ 0 h 9"/>
                <a:gd name="T2" fmla="*/ 0 w 10"/>
                <a:gd name="T3" fmla="*/ 5 h 9"/>
                <a:gd name="T4" fmla="*/ 2 w 10"/>
                <a:gd name="T5" fmla="*/ 8 h 9"/>
                <a:gd name="T6" fmla="*/ 7 w 10"/>
                <a:gd name="T7" fmla="*/ 9 h 9"/>
                <a:gd name="T8" fmla="*/ 10 w 10"/>
                <a:gd name="T9" fmla="*/ 7 h 9"/>
                <a:gd name="T10" fmla="*/ 1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1" y="0"/>
                  </a:moveTo>
                  <a:lnTo>
                    <a:pt x="0" y="5"/>
                  </a:lnTo>
                  <a:lnTo>
                    <a:pt x="2" y="8"/>
                  </a:lnTo>
                  <a:lnTo>
                    <a:pt x="7" y="9"/>
                  </a:lnTo>
                  <a:lnTo>
                    <a:pt x="10" y="7"/>
                  </a:lnTo>
                  <a:lnTo>
                    <a:pt x="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1" name="Freeform 220"/>
            <p:cNvSpPr>
              <a:spLocks/>
            </p:cNvSpPr>
            <p:nvPr/>
          </p:nvSpPr>
          <p:spPr bwMode="auto">
            <a:xfrm>
              <a:off x="2166" y="1809"/>
              <a:ext cx="63" cy="67"/>
            </a:xfrm>
            <a:custGeom>
              <a:avLst/>
              <a:gdLst>
                <a:gd name="T0" fmla="*/ 121 w 125"/>
                <a:gd name="T1" fmla="*/ 4 h 135"/>
                <a:gd name="T2" fmla="*/ 116 w 125"/>
                <a:gd name="T3" fmla="*/ 0 h 135"/>
                <a:gd name="T4" fmla="*/ 0 w 125"/>
                <a:gd name="T5" fmla="*/ 128 h 135"/>
                <a:gd name="T6" fmla="*/ 9 w 125"/>
                <a:gd name="T7" fmla="*/ 135 h 135"/>
                <a:gd name="T8" fmla="*/ 125 w 125"/>
                <a:gd name="T9" fmla="*/ 7 h 135"/>
                <a:gd name="T10" fmla="*/ 121 w 125"/>
                <a:gd name="T11" fmla="*/ 4 h 135"/>
              </a:gdLst>
              <a:ahLst/>
              <a:cxnLst>
                <a:cxn ang="0">
                  <a:pos x="T0" y="T1"/>
                </a:cxn>
                <a:cxn ang="0">
                  <a:pos x="T2" y="T3"/>
                </a:cxn>
                <a:cxn ang="0">
                  <a:pos x="T4" y="T5"/>
                </a:cxn>
                <a:cxn ang="0">
                  <a:pos x="T6" y="T7"/>
                </a:cxn>
                <a:cxn ang="0">
                  <a:pos x="T8" y="T9"/>
                </a:cxn>
                <a:cxn ang="0">
                  <a:pos x="T10" y="T11"/>
                </a:cxn>
              </a:cxnLst>
              <a:rect l="0" t="0" r="r" b="b"/>
              <a:pathLst>
                <a:path w="125" h="135">
                  <a:moveTo>
                    <a:pt x="121" y="4"/>
                  </a:moveTo>
                  <a:lnTo>
                    <a:pt x="116" y="0"/>
                  </a:lnTo>
                  <a:lnTo>
                    <a:pt x="0" y="128"/>
                  </a:lnTo>
                  <a:lnTo>
                    <a:pt x="9" y="135"/>
                  </a:lnTo>
                  <a:lnTo>
                    <a:pt x="125" y="7"/>
                  </a:lnTo>
                  <a:lnTo>
                    <a:pt x="12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2" name="Freeform 221"/>
            <p:cNvSpPr>
              <a:spLocks/>
            </p:cNvSpPr>
            <p:nvPr/>
          </p:nvSpPr>
          <p:spPr bwMode="auto">
            <a:xfrm>
              <a:off x="2224" y="1808"/>
              <a:ext cx="5" cy="5"/>
            </a:xfrm>
            <a:custGeom>
              <a:avLst/>
              <a:gdLst>
                <a:gd name="T0" fmla="*/ 9 w 10"/>
                <a:gd name="T1" fmla="*/ 9 h 9"/>
                <a:gd name="T2" fmla="*/ 10 w 10"/>
                <a:gd name="T3" fmla="*/ 5 h 9"/>
                <a:gd name="T4" fmla="*/ 8 w 10"/>
                <a:gd name="T5" fmla="*/ 1 h 9"/>
                <a:gd name="T6" fmla="*/ 5 w 10"/>
                <a:gd name="T7" fmla="*/ 0 h 9"/>
                <a:gd name="T8" fmla="*/ 0 w 10"/>
                <a:gd name="T9" fmla="*/ 2 h 9"/>
                <a:gd name="T10" fmla="*/ 9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9" y="9"/>
                  </a:moveTo>
                  <a:lnTo>
                    <a:pt x="10" y="5"/>
                  </a:lnTo>
                  <a:lnTo>
                    <a:pt x="8" y="1"/>
                  </a:lnTo>
                  <a:lnTo>
                    <a:pt x="5" y="0"/>
                  </a:lnTo>
                  <a:lnTo>
                    <a:pt x="0" y="2"/>
                  </a:lnTo>
                  <a:lnTo>
                    <a:pt x="9"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3" name="Freeform 222"/>
            <p:cNvSpPr>
              <a:spLocks/>
            </p:cNvSpPr>
            <p:nvPr/>
          </p:nvSpPr>
          <p:spPr bwMode="auto">
            <a:xfrm>
              <a:off x="1963" y="1661"/>
              <a:ext cx="8" cy="8"/>
            </a:xfrm>
            <a:custGeom>
              <a:avLst/>
              <a:gdLst>
                <a:gd name="T0" fmla="*/ 17 w 17"/>
                <a:gd name="T1" fmla="*/ 5 h 16"/>
                <a:gd name="T2" fmla="*/ 7 w 17"/>
                <a:gd name="T3" fmla="*/ 1 h 16"/>
                <a:gd name="T4" fmla="*/ 6 w 17"/>
                <a:gd name="T5" fmla="*/ 2 h 16"/>
                <a:gd name="T6" fmla="*/ 4 w 17"/>
                <a:gd name="T7" fmla="*/ 5 h 16"/>
                <a:gd name="T8" fmla="*/ 2 w 17"/>
                <a:gd name="T9" fmla="*/ 6 h 16"/>
                <a:gd name="T10" fmla="*/ 0 w 17"/>
                <a:gd name="T11" fmla="*/ 7 h 16"/>
                <a:gd name="T12" fmla="*/ 5 w 17"/>
                <a:gd name="T13" fmla="*/ 16 h 16"/>
                <a:gd name="T14" fmla="*/ 9 w 17"/>
                <a:gd name="T15" fmla="*/ 15 h 16"/>
                <a:gd name="T16" fmla="*/ 11 w 17"/>
                <a:gd name="T17" fmla="*/ 12 h 16"/>
                <a:gd name="T18" fmla="*/ 13 w 17"/>
                <a:gd name="T19" fmla="*/ 9 h 16"/>
                <a:gd name="T20" fmla="*/ 14 w 17"/>
                <a:gd name="T21" fmla="*/ 8 h 16"/>
                <a:gd name="T22" fmla="*/ 5 w 17"/>
                <a:gd name="T23" fmla="*/ 5 h 16"/>
                <a:gd name="T24" fmla="*/ 14 w 17"/>
                <a:gd name="T25" fmla="*/ 8 h 16"/>
                <a:gd name="T26" fmla="*/ 15 w 17"/>
                <a:gd name="T27" fmla="*/ 5 h 16"/>
                <a:gd name="T28" fmla="*/ 14 w 17"/>
                <a:gd name="T29" fmla="*/ 1 h 16"/>
                <a:gd name="T30" fmla="*/ 11 w 17"/>
                <a:gd name="T31" fmla="*/ 0 h 16"/>
                <a:gd name="T32" fmla="*/ 7 w 17"/>
                <a:gd name="T33" fmla="*/ 1 h 16"/>
                <a:gd name="T34" fmla="*/ 17 w 17"/>
                <a:gd name="T3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6">
                  <a:moveTo>
                    <a:pt x="17" y="5"/>
                  </a:moveTo>
                  <a:lnTo>
                    <a:pt x="7" y="1"/>
                  </a:lnTo>
                  <a:lnTo>
                    <a:pt x="6" y="2"/>
                  </a:lnTo>
                  <a:lnTo>
                    <a:pt x="4" y="5"/>
                  </a:lnTo>
                  <a:lnTo>
                    <a:pt x="2" y="6"/>
                  </a:lnTo>
                  <a:lnTo>
                    <a:pt x="0" y="7"/>
                  </a:lnTo>
                  <a:lnTo>
                    <a:pt x="5" y="16"/>
                  </a:lnTo>
                  <a:lnTo>
                    <a:pt x="9" y="15"/>
                  </a:lnTo>
                  <a:lnTo>
                    <a:pt x="11" y="12"/>
                  </a:lnTo>
                  <a:lnTo>
                    <a:pt x="13" y="9"/>
                  </a:lnTo>
                  <a:lnTo>
                    <a:pt x="14" y="8"/>
                  </a:lnTo>
                  <a:lnTo>
                    <a:pt x="5" y="5"/>
                  </a:lnTo>
                  <a:lnTo>
                    <a:pt x="14" y="8"/>
                  </a:lnTo>
                  <a:lnTo>
                    <a:pt x="15" y="5"/>
                  </a:lnTo>
                  <a:lnTo>
                    <a:pt x="14" y="1"/>
                  </a:lnTo>
                  <a:lnTo>
                    <a:pt x="11" y="0"/>
                  </a:lnTo>
                  <a:lnTo>
                    <a:pt x="7" y="1"/>
                  </a:lnTo>
                  <a:lnTo>
                    <a:pt x="17"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4" name="Freeform 223"/>
            <p:cNvSpPr>
              <a:spLocks/>
            </p:cNvSpPr>
            <p:nvPr/>
          </p:nvSpPr>
          <p:spPr bwMode="auto">
            <a:xfrm>
              <a:off x="1966" y="1663"/>
              <a:ext cx="5" cy="84"/>
            </a:xfrm>
            <a:custGeom>
              <a:avLst/>
              <a:gdLst>
                <a:gd name="T0" fmla="*/ 10 w 12"/>
                <a:gd name="T1" fmla="*/ 166 h 168"/>
                <a:gd name="T2" fmla="*/ 12 w 12"/>
                <a:gd name="T3" fmla="*/ 163 h 168"/>
                <a:gd name="T4" fmla="*/ 12 w 12"/>
                <a:gd name="T5" fmla="*/ 136 h 168"/>
                <a:gd name="T6" fmla="*/ 12 w 12"/>
                <a:gd name="T7" fmla="*/ 84 h 168"/>
                <a:gd name="T8" fmla="*/ 12 w 12"/>
                <a:gd name="T9" fmla="*/ 31 h 168"/>
                <a:gd name="T10" fmla="*/ 12 w 12"/>
                <a:gd name="T11" fmla="*/ 0 h 168"/>
                <a:gd name="T12" fmla="*/ 0 w 12"/>
                <a:gd name="T13" fmla="*/ 0 h 168"/>
                <a:gd name="T14" fmla="*/ 0 w 12"/>
                <a:gd name="T15" fmla="*/ 31 h 168"/>
                <a:gd name="T16" fmla="*/ 0 w 12"/>
                <a:gd name="T17" fmla="*/ 84 h 168"/>
                <a:gd name="T18" fmla="*/ 0 w 12"/>
                <a:gd name="T19" fmla="*/ 136 h 168"/>
                <a:gd name="T20" fmla="*/ 0 w 12"/>
                <a:gd name="T21" fmla="*/ 163 h 168"/>
                <a:gd name="T22" fmla="*/ 1 w 12"/>
                <a:gd name="T23" fmla="*/ 161 h 168"/>
                <a:gd name="T24" fmla="*/ 0 w 12"/>
                <a:gd name="T25" fmla="*/ 163 h 168"/>
                <a:gd name="T26" fmla="*/ 2 w 12"/>
                <a:gd name="T27" fmla="*/ 167 h 168"/>
                <a:gd name="T28" fmla="*/ 6 w 12"/>
                <a:gd name="T29" fmla="*/ 168 h 168"/>
                <a:gd name="T30" fmla="*/ 9 w 12"/>
                <a:gd name="T31" fmla="*/ 167 h 168"/>
                <a:gd name="T32" fmla="*/ 12 w 12"/>
                <a:gd name="T33" fmla="*/ 163 h 168"/>
                <a:gd name="T34" fmla="*/ 10 w 12"/>
                <a:gd name="T35"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68">
                  <a:moveTo>
                    <a:pt x="10" y="166"/>
                  </a:moveTo>
                  <a:lnTo>
                    <a:pt x="12" y="163"/>
                  </a:lnTo>
                  <a:lnTo>
                    <a:pt x="12" y="136"/>
                  </a:lnTo>
                  <a:lnTo>
                    <a:pt x="12" y="84"/>
                  </a:lnTo>
                  <a:lnTo>
                    <a:pt x="12" y="31"/>
                  </a:lnTo>
                  <a:lnTo>
                    <a:pt x="12" y="0"/>
                  </a:lnTo>
                  <a:lnTo>
                    <a:pt x="0" y="0"/>
                  </a:lnTo>
                  <a:lnTo>
                    <a:pt x="0" y="31"/>
                  </a:lnTo>
                  <a:lnTo>
                    <a:pt x="0" y="84"/>
                  </a:lnTo>
                  <a:lnTo>
                    <a:pt x="0" y="136"/>
                  </a:lnTo>
                  <a:lnTo>
                    <a:pt x="0" y="163"/>
                  </a:lnTo>
                  <a:lnTo>
                    <a:pt x="1" y="161"/>
                  </a:lnTo>
                  <a:lnTo>
                    <a:pt x="0" y="163"/>
                  </a:lnTo>
                  <a:lnTo>
                    <a:pt x="2" y="167"/>
                  </a:lnTo>
                  <a:lnTo>
                    <a:pt x="6" y="168"/>
                  </a:lnTo>
                  <a:lnTo>
                    <a:pt x="9" y="167"/>
                  </a:lnTo>
                  <a:lnTo>
                    <a:pt x="12" y="163"/>
                  </a:lnTo>
                  <a:lnTo>
                    <a:pt x="10" y="1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5" name="Freeform 224"/>
            <p:cNvSpPr>
              <a:spLocks/>
            </p:cNvSpPr>
            <p:nvPr/>
          </p:nvSpPr>
          <p:spPr bwMode="auto">
            <a:xfrm>
              <a:off x="1964" y="1743"/>
              <a:ext cx="7" cy="6"/>
            </a:xfrm>
            <a:custGeom>
              <a:avLst/>
              <a:gdLst>
                <a:gd name="T0" fmla="*/ 7 w 13"/>
                <a:gd name="T1" fmla="*/ 12 h 12"/>
                <a:gd name="T2" fmla="*/ 7 w 13"/>
                <a:gd name="T3" fmla="*/ 12 h 12"/>
                <a:gd name="T4" fmla="*/ 9 w 13"/>
                <a:gd name="T5" fmla="*/ 9 h 12"/>
                <a:gd name="T6" fmla="*/ 10 w 13"/>
                <a:gd name="T7" fmla="*/ 8 h 12"/>
                <a:gd name="T8" fmla="*/ 11 w 13"/>
                <a:gd name="T9" fmla="*/ 7 h 12"/>
                <a:gd name="T10" fmla="*/ 13 w 13"/>
                <a:gd name="T11" fmla="*/ 5 h 12"/>
                <a:gd name="T12" fmla="*/ 4 w 13"/>
                <a:gd name="T13" fmla="*/ 0 h 12"/>
                <a:gd name="T14" fmla="*/ 4 w 13"/>
                <a:gd name="T15" fmla="*/ 0 h 12"/>
                <a:gd name="T16" fmla="*/ 3 w 13"/>
                <a:gd name="T17" fmla="*/ 1 h 12"/>
                <a:gd name="T18" fmla="*/ 2 w 13"/>
                <a:gd name="T19" fmla="*/ 2 h 12"/>
                <a:gd name="T20" fmla="*/ 2 w 13"/>
                <a:gd name="T21" fmla="*/ 2 h 12"/>
                <a:gd name="T22" fmla="*/ 2 w 13"/>
                <a:gd name="T23" fmla="*/ 2 h 12"/>
                <a:gd name="T24" fmla="*/ 2 w 13"/>
                <a:gd name="T25" fmla="*/ 2 h 12"/>
                <a:gd name="T26" fmla="*/ 0 w 13"/>
                <a:gd name="T27" fmla="*/ 5 h 12"/>
                <a:gd name="T28" fmla="*/ 0 w 13"/>
                <a:gd name="T29" fmla="*/ 8 h 12"/>
                <a:gd name="T30" fmla="*/ 3 w 13"/>
                <a:gd name="T31" fmla="*/ 12 h 12"/>
                <a:gd name="T32" fmla="*/ 7 w 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2">
                  <a:moveTo>
                    <a:pt x="7" y="12"/>
                  </a:moveTo>
                  <a:lnTo>
                    <a:pt x="7" y="12"/>
                  </a:lnTo>
                  <a:lnTo>
                    <a:pt x="9" y="9"/>
                  </a:lnTo>
                  <a:lnTo>
                    <a:pt x="10" y="8"/>
                  </a:lnTo>
                  <a:lnTo>
                    <a:pt x="11" y="7"/>
                  </a:lnTo>
                  <a:lnTo>
                    <a:pt x="13" y="5"/>
                  </a:lnTo>
                  <a:lnTo>
                    <a:pt x="4" y="0"/>
                  </a:lnTo>
                  <a:lnTo>
                    <a:pt x="4" y="0"/>
                  </a:lnTo>
                  <a:lnTo>
                    <a:pt x="3" y="1"/>
                  </a:lnTo>
                  <a:lnTo>
                    <a:pt x="2" y="2"/>
                  </a:lnTo>
                  <a:lnTo>
                    <a:pt x="2" y="2"/>
                  </a:lnTo>
                  <a:lnTo>
                    <a:pt x="2" y="2"/>
                  </a:lnTo>
                  <a:lnTo>
                    <a:pt x="2" y="2"/>
                  </a:lnTo>
                  <a:lnTo>
                    <a:pt x="0" y="5"/>
                  </a:lnTo>
                  <a:lnTo>
                    <a:pt x="0" y="8"/>
                  </a:lnTo>
                  <a:lnTo>
                    <a:pt x="3" y="12"/>
                  </a:lnTo>
                  <a:lnTo>
                    <a:pt x="7"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6" name="Freeform 225"/>
            <p:cNvSpPr>
              <a:spLocks/>
            </p:cNvSpPr>
            <p:nvPr/>
          </p:nvSpPr>
          <p:spPr bwMode="auto">
            <a:xfrm>
              <a:off x="1965" y="1701"/>
              <a:ext cx="6" cy="6"/>
            </a:xfrm>
            <a:custGeom>
              <a:avLst/>
              <a:gdLst>
                <a:gd name="T0" fmla="*/ 0 w 11"/>
                <a:gd name="T1" fmla="*/ 0 h 10"/>
                <a:gd name="T2" fmla="*/ 0 w 11"/>
                <a:gd name="T3" fmla="*/ 0 h 10"/>
                <a:gd name="T4" fmla="*/ 0 w 11"/>
                <a:gd name="T5" fmla="*/ 0 h 10"/>
                <a:gd name="T6" fmla="*/ 0 w 11"/>
                <a:gd name="T7" fmla="*/ 1 h 10"/>
                <a:gd name="T8" fmla="*/ 0 w 11"/>
                <a:gd name="T9" fmla="*/ 1 h 10"/>
                <a:gd name="T10" fmla="*/ 5 w 11"/>
                <a:gd name="T11" fmla="*/ 10 h 10"/>
                <a:gd name="T12" fmla="*/ 7 w 11"/>
                <a:gd name="T13" fmla="*/ 8 h 10"/>
                <a:gd name="T14" fmla="*/ 9 w 11"/>
                <a:gd name="T15" fmla="*/ 7 h 10"/>
                <a:gd name="T16" fmla="*/ 11 w 11"/>
                <a:gd name="T17" fmla="*/ 2 h 10"/>
                <a:gd name="T18" fmla="*/ 11 w 11"/>
                <a:gd name="T19" fmla="*/ 0 h 10"/>
                <a:gd name="T20" fmla="*/ 0 w 11"/>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0" y="0"/>
                  </a:moveTo>
                  <a:lnTo>
                    <a:pt x="0" y="0"/>
                  </a:lnTo>
                  <a:lnTo>
                    <a:pt x="0" y="0"/>
                  </a:lnTo>
                  <a:lnTo>
                    <a:pt x="0" y="1"/>
                  </a:lnTo>
                  <a:lnTo>
                    <a:pt x="0" y="1"/>
                  </a:lnTo>
                  <a:lnTo>
                    <a:pt x="5" y="10"/>
                  </a:lnTo>
                  <a:lnTo>
                    <a:pt x="7" y="8"/>
                  </a:lnTo>
                  <a:lnTo>
                    <a:pt x="9" y="7"/>
                  </a:lnTo>
                  <a:lnTo>
                    <a:pt x="11" y="2"/>
                  </a:lnTo>
                  <a:lnTo>
                    <a:pt x="11"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7" name="Freeform 226"/>
            <p:cNvSpPr>
              <a:spLocks/>
            </p:cNvSpPr>
            <p:nvPr/>
          </p:nvSpPr>
          <p:spPr bwMode="auto">
            <a:xfrm>
              <a:off x="1965" y="1699"/>
              <a:ext cx="6" cy="2"/>
            </a:xfrm>
            <a:custGeom>
              <a:avLst/>
              <a:gdLst>
                <a:gd name="T0" fmla="*/ 11 w 11"/>
                <a:gd name="T1" fmla="*/ 6 h 6"/>
                <a:gd name="T2" fmla="*/ 9 w 11"/>
                <a:gd name="T3" fmla="*/ 2 h 6"/>
                <a:gd name="T4" fmla="*/ 6 w 11"/>
                <a:gd name="T5" fmla="*/ 0 h 6"/>
                <a:gd name="T6" fmla="*/ 2 w 11"/>
                <a:gd name="T7" fmla="*/ 2 h 6"/>
                <a:gd name="T8" fmla="*/ 0 w 11"/>
                <a:gd name="T9" fmla="*/ 6 h 6"/>
                <a:gd name="T10" fmla="*/ 11 w 11"/>
                <a:gd name="T11" fmla="*/ 6 h 6"/>
              </a:gdLst>
              <a:ahLst/>
              <a:cxnLst>
                <a:cxn ang="0">
                  <a:pos x="T0" y="T1"/>
                </a:cxn>
                <a:cxn ang="0">
                  <a:pos x="T2" y="T3"/>
                </a:cxn>
                <a:cxn ang="0">
                  <a:pos x="T4" y="T5"/>
                </a:cxn>
                <a:cxn ang="0">
                  <a:pos x="T6" y="T7"/>
                </a:cxn>
                <a:cxn ang="0">
                  <a:pos x="T8" y="T9"/>
                </a:cxn>
                <a:cxn ang="0">
                  <a:pos x="T10" y="T11"/>
                </a:cxn>
              </a:cxnLst>
              <a:rect l="0" t="0" r="r" b="b"/>
              <a:pathLst>
                <a:path w="11" h="6">
                  <a:moveTo>
                    <a:pt x="11" y="6"/>
                  </a:moveTo>
                  <a:lnTo>
                    <a:pt x="9" y="2"/>
                  </a:lnTo>
                  <a:lnTo>
                    <a:pt x="6" y="0"/>
                  </a:lnTo>
                  <a:lnTo>
                    <a:pt x="2" y="2"/>
                  </a:lnTo>
                  <a:lnTo>
                    <a:pt x="0" y="6"/>
                  </a:lnTo>
                  <a:lnTo>
                    <a:pt x="1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8" name="Freeform 227"/>
            <p:cNvSpPr>
              <a:spLocks/>
            </p:cNvSpPr>
            <p:nvPr/>
          </p:nvSpPr>
          <p:spPr bwMode="auto">
            <a:xfrm>
              <a:off x="1965" y="1658"/>
              <a:ext cx="6" cy="6"/>
            </a:xfrm>
            <a:custGeom>
              <a:avLst/>
              <a:gdLst>
                <a:gd name="T0" fmla="*/ 0 w 11"/>
                <a:gd name="T1" fmla="*/ 8 h 13"/>
                <a:gd name="T2" fmla="*/ 1 w 11"/>
                <a:gd name="T3" fmla="*/ 8 h 13"/>
                <a:gd name="T4" fmla="*/ 1 w 11"/>
                <a:gd name="T5" fmla="*/ 8 h 13"/>
                <a:gd name="T6" fmla="*/ 0 w 11"/>
                <a:gd name="T7" fmla="*/ 7 h 13"/>
                <a:gd name="T8" fmla="*/ 0 w 11"/>
                <a:gd name="T9" fmla="*/ 10 h 13"/>
                <a:gd name="T10" fmla="*/ 1 w 11"/>
                <a:gd name="T11" fmla="*/ 8 h 13"/>
                <a:gd name="T12" fmla="*/ 10 w 11"/>
                <a:gd name="T13" fmla="*/ 13 h 13"/>
                <a:gd name="T14" fmla="*/ 11 w 11"/>
                <a:gd name="T15" fmla="*/ 10 h 13"/>
                <a:gd name="T16" fmla="*/ 11 w 11"/>
                <a:gd name="T17" fmla="*/ 7 h 13"/>
                <a:gd name="T18" fmla="*/ 10 w 11"/>
                <a:gd name="T19" fmla="*/ 4 h 13"/>
                <a:gd name="T20" fmla="*/ 8 w 11"/>
                <a:gd name="T21" fmla="*/ 2 h 13"/>
                <a:gd name="T22" fmla="*/ 9 w 11"/>
                <a:gd name="T23" fmla="*/ 2 h 13"/>
                <a:gd name="T24" fmla="*/ 8 w 11"/>
                <a:gd name="T25" fmla="*/ 2 h 13"/>
                <a:gd name="T26" fmla="*/ 5 w 11"/>
                <a:gd name="T27" fmla="*/ 0 h 13"/>
                <a:gd name="T28" fmla="*/ 1 w 11"/>
                <a:gd name="T29" fmla="*/ 2 h 13"/>
                <a:gd name="T30" fmla="*/ 0 w 11"/>
                <a:gd name="T31" fmla="*/ 5 h 13"/>
                <a:gd name="T32" fmla="*/ 1 w 11"/>
                <a:gd name="T33" fmla="*/ 8 h 13"/>
                <a:gd name="T34" fmla="*/ 0 w 11"/>
                <a:gd name="T3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3">
                  <a:moveTo>
                    <a:pt x="0" y="8"/>
                  </a:moveTo>
                  <a:lnTo>
                    <a:pt x="1" y="8"/>
                  </a:lnTo>
                  <a:lnTo>
                    <a:pt x="1" y="8"/>
                  </a:lnTo>
                  <a:lnTo>
                    <a:pt x="0" y="7"/>
                  </a:lnTo>
                  <a:lnTo>
                    <a:pt x="0" y="10"/>
                  </a:lnTo>
                  <a:lnTo>
                    <a:pt x="1" y="8"/>
                  </a:lnTo>
                  <a:lnTo>
                    <a:pt x="10" y="13"/>
                  </a:lnTo>
                  <a:lnTo>
                    <a:pt x="11" y="10"/>
                  </a:lnTo>
                  <a:lnTo>
                    <a:pt x="11" y="7"/>
                  </a:lnTo>
                  <a:lnTo>
                    <a:pt x="10" y="4"/>
                  </a:lnTo>
                  <a:lnTo>
                    <a:pt x="8" y="2"/>
                  </a:lnTo>
                  <a:lnTo>
                    <a:pt x="9" y="2"/>
                  </a:lnTo>
                  <a:lnTo>
                    <a:pt x="8" y="2"/>
                  </a:lnTo>
                  <a:lnTo>
                    <a:pt x="5" y="0"/>
                  </a:lnTo>
                  <a:lnTo>
                    <a:pt x="1" y="2"/>
                  </a:lnTo>
                  <a:lnTo>
                    <a:pt x="0" y="5"/>
                  </a:lnTo>
                  <a:lnTo>
                    <a:pt x="1" y="8"/>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aphicFrame>
        <p:nvGraphicFramePr>
          <p:cNvPr id="229" name="Object 228"/>
          <p:cNvGraphicFramePr>
            <a:graphicFrameLocks noChangeAspect="1"/>
          </p:cNvGraphicFramePr>
          <p:nvPr>
            <p:extLst>
              <p:ext uri="{D42A27DB-BD31-4B8C-83A1-F6EECF244321}">
                <p14:modId xmlns="" xmlns:p14="http://schemas.microsoft.com/office/powerpoint/2010/main" val="4026842064"/>
              </p:ext>
            </p:extLst>
          </p:nvPr>
        </p:nvGraphicFramePr>
        <p:xfrm>
          <a:off x="7987506" y="4222854"/>
          <a:ext cx="407988" cy="533400"/>
        </p:xfrm>
        <a:graphic>
          <a:graphicData uri="http://schemas.openxmlformats.org/presentationml/2006/ole">
            <p:oleObj spid="_x0000_s8590" name="Clip" r:id="rId10" imgW="2385811" imgH="3113468" progId="">
              <p:embed/>
            </p:oleObj>
          </a:graphicData>
        </a:graphic>
      </p:graphicFrame>
      <p:graphicFrame>
        <p:nvGraphicFramePr>
          <p:cNvPr id="230" name="Object 229"/>
          <p:cNvGraphicFramePr>
            <a:graphicFrameLocks noChangeAspect="1"/>
          </p:cNvGraphicFramePr>
          <p:nvPr>
            <p:extLst>
              <p:ext uri="{D42A27DB-BD31-4B8C-83A1-F6EECF244321}">
                <p14:modId xmlns="" xmlns:p14="http://schemas.microsoft.com/office/powerpoint/2010/main" val="3591559657"/>
              </p:ext>
            </p:extLst>
          </p:nvPr>
        </p:nvGraphicFramePr>
        <p:xfrm>
          <a:off x="8258211" y="4332100"/>
          <a:ext cx="857250" cy="586492"/>
        </p:xfrm>
        <a:graphic>
          <a:graphicData uri="http://schemas.openxmlformats.org/presentationml/2006/ole">
            <p:oleObj spid="_x0000_s8591" name="Clip" r:id="rId11" imgW="857250" imgH="989985" progId="">
              <p:embed/>
            </p:oleObj>
          </a:graphicData>
        </a:graphic>
      </p:graphicFrame>
      <p:graphicFrame>
        <p:nvGraphicFramePr>
          <p:cNvPr id="231" name="Object 230"/>
          <p:cNvGraphicFramePr>
            <a:graphicFrameLocks noChangeAspect="1"/>
          </p:cNvGraphicFramePr>
          <p:nvPr>
            <p:extLst>
              <p:ext uri="{D42A27DB-BD31-4B8C-83A1-F6EECF244321}">
                <p14:modId xmlns="" xmlns:p14="http://schemas.microsoft.com/office/powerpoint/2010/main" val="4260870942"/>
              </p:ext>
            </p:extLst>
          </p:nvPr>
        </p:nvGraphicFramePr>
        <p:xfrm>
          <a:off x="381000" y="3874900"/>
          <a:ext cx="728663" cy="311150"/>
        </p:xfrm>
        <a:graphic>
          <a:graphicData uri="http://schemas.openxmlformats.org/presentationml/2006/ole">
            <p:oleObj spid="_x0000_s8592" name="Clip" r:id="rId12" imgW="728949" imgH="312145" progId="">
              <p:embed/>
            </p:oleObj>
          </a:graphicData>
        </a:graphic>
      </p:graphicFrame>
      <p:graphicFrame>
        <p:nvGraphicFramePr>
          <p:cNvPr id="232" name="Object 231"/>
          <p:cNvGraphicFramePr>
            <a:graphicFrameLocks noChangeAspect="1"/>
          </p:cNvGraphicFramePr>
          <p:nvPr>
            <p:extLst>
              <p:ext uri="{D42A27DB-BD31-4B8C-83A1-F6EECF244321}">
                <p14:modId xmlns="" xmlns:p14="http://schemas.microsoft.com/office/powerpoint/2010/main" val="210736531"/>
              </p:ext>
            </p:extLst>
          </p:nvPr>
        </p:nvGraphicFramePr>
        <p:xfrm>
          <a:off x="533400" y="4408300"/>
          <a:ext cx="809625" cy="506413"/>
        </p:xfrm>
        <a:graphic>
          <a:graphicData uri="http://schemas.openxmlformats.org/presentationml/2006/ole">
            <p:oleObj spid="_x0000_s8593" name="Clip" r:id="rId13" imgW="857250" imgH="859094" progId="">
              <p:embed/>
            </p:oleObj>
          </a:graphicData>
        </a:graphic>
      </p:graphicFrame>
      <p:grpSp>
        <p:nvGrpSpPr>
          <p:cNvPr id="233" name="Group 232"/>
          <p:cNvGrpSpPr>
            <a:grpSpLocks/>
          </p:cNvGrpSpPr>
          <p:nvPr/>
        </p:nvGrpSpPr>
        <p:grpSpPr bwMode="auto">
          <a:xfrm rot="5400000">
            <a:off x="378619" y="4486881"/>
            <a:ext cx="371475" cy="671513"/>
            <a:chOff x="2335" y="1040"/>
            <a:chExt cx="403" cy="831"/>
          </a:xfrm>
        </p:grpSpPr>
        <p:sp>
          <p:nvSpPr>
            <p:cNvPr id="234" name="Freeform 233"/>
            <p:cNvSpPr>
              <a:spLocks/>
            </p:cNvSpPr>
            <p:nvPr/>
          </p:nvSpPr>
          <p:spPr bwMode="auto">
            <a:xfrm>
              <a:off x="2337" y="1040"/>
              <a:ext cx="401" cy="831"/>
            </a:xfrm>
            <a:custGeom>
              <a:avLst/>
              <a:gdLst>
                <a:gd name="T0" fmla="*/ 1133 w 1204"/>
                <a:gd name="T1" fmla="*/ 953 h 2493"/>
                <a:gd name="T2" fmla="*/ 1204 w 1204"/>
                <a:gd name="T3" fmla="*/ 1062 h 2493"/>
                <a:gd name="T4" fmla="*/ 1204 w 1204"/>
                <a:gd name="T5" fmla="*/ 1629 h 2493"/>
                <a:gd name="T6" fmla="*/ 1111 w 1204"/>
                <a:gd name="T7" fmla="*/ 1946 h 2493"/>
                <a:gd name="T8" fmla="*/ 1089 w 1204"/>
                <a:gd name="T9" fmla="*/ 2011 h 2493"/>
                <a:gd name="T10" fmla="*/ 1060 w 1204"/>
                <a:gd name="T11" fmla="*/ 2046 h 2493"/>
                <a:gd name="T12" fmla="*/ 1025 w 1204"/>
                <a:gd name="T13" fmla="*/ 2083 h 2493"/>
                <a:gd name="T14" fmla="*/ 988 w 1204"/>
                <a:gd name="T15" fmla="*/ 2119 h 2493"/>
                <a:gd name="T16" fmla="*/ 960 w 1204"/>
                <a:gd name="T17" fmla="*/ 2493 h 2493"/>
                <a:gd name="T18" fmla="*/ 343 w 1204"/>
                <a:gd name="T19" fmla="*/ 2493 h 2493"/>
                <a:gd name="T20" fmla="*/ 335 w 1204"/>
                <a:gd name="T21" fmla="*/ 2285 h 2493"/>
                <a:gd name="T22" fmla="*/ 314 w 1204"/>
                <a:gd name="T23" fmla="*/ 2206 h 2493"/>
                <a:gd name="T24" fmla="*/ 288 w 1204"/>
                <a:gd name="T25" fmla="*/ 2126 h 2493"/>
                <a:gd name="T26" fmla="*/ 223 w 1204"/>
                <a:gd name="T27" fmla="*/ 2054 h 2493"/>
                <a:gd name="T28" fmla="*/ 101 w 1204"/>
                <a:gd name="T29" fmla="*/ 1967 h 2493"/>
                <a:gd name="T30" fmla="*/ 0 w 1204"/>
                <a:gd name="T31" fmla="*/ 1727 h 2493"/>
                <a:gd name="T32" fmla="*/ 24 w 1204"/>
                <a:gd name="T33" fmla="*/ 1499 h 2493"/>
                <a:gd name="T34" fmla="*/ 115 w 1204"/>
                <a:gd name="T35" fmla="*/ 1316 h 2493"/>
                <a:gd name="T36" fmla="*/ 115 w 1204"/>
                <a:gd name="T37" fmla="*/ 100 h 2493"/>
                <a:gd name="T38" fmla="*/ 118 w 1204"/>
                <a:gd name="T39" fmla="*/ 52 h 2493"/>
                <a:gd name="T40" fmla="*/ 133 w 1204"/>
                <a:gd name="T41" fmla="*/ 28 h 2493"/>
                <a:gd name="T42" fmla="*/ 162 w 1204"/>
                <a:gd name="T43" fmla="*/ 5 h 2493"/>
                <a:gd name="T44" fmla="*/ 217 w 1204"/>
                <a:gd name="T45" fmla="*/ 0 h 2493"/>
                <a:gd name="T46" fmla="*/ 268 w 1204"/>
                <a:gd name="T47" fmla="*/ 1 h 2493"/>
                <a:gd name="T48" fmla="*/ 309 w 1204"/>
                <a:gd name="T49" fmla="*/ 12 h 2493"/>
                <a:gd name="T50" fmla="*/ 331 w 1204"/>
                <a:gd name="T51" fmla="*/ 25 h 2493"/>
                <a:gd name="T52" fmla="*/ 341 w 1204"/>
                <a:gd name="T53" fmla="*/ 44 h 2493"/>
                <a:gd name="T54" fmla="*/ 343 w 1204"/>
                <a:gd name="T55" fmla="*/ 100 h 2493"/>
                <a:gd name="T56" fmla="*/ 371 w 1204"/>
                <a:gd name="T57" fmla="*/ 953 h 2493"/>
                <a:gd name="T58" fmla="*/ 1133 w 1204"/>
                <a:gd name="T59" fmla="*/ 95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4" h="2493">
                  <a:moveTo>
                    <a:pt x="1133" y="953"/>
                  </a:moveTo>
                  <a:lnTo>
                    <a:pt x="1204" y="1062"/>
                  </a:lnTo>
                  <a:lnTo>
                    <a:pt x="1204" y="1629"/>
                  </a:lnTo>
                  <a:lnTo>
                    <a:pt x="1111" y="1946"/>
                  </a:lnTo>
                  <a:lnTo>
                    <a:pt x="1089" y="2011"/>
                  </a:lnTo>
                  <a:lnTo>
                    <a:pt x="1060" y="2046"/>
                  </a:lnTo>
                  <a:lnTo>
                    <a:pt x="1025" y="2083"/>
                  </a:lnTo>
                  <a:lnTo>
                    <a:pt x="988" y="2119"/>
                  </a:lnTo>
                  <a:lnTo>
                    <a:pt x="960" y="2493"/>
                  </a:lnTo>
                  <a:lnTo>
                    <a:pt x="343" y="2493"/>
                  </a:lnTo>
                  <a:lnTo>
                    <a:pt x="335" y="2285"/>
                  </a:lnTo>
                  <a:lnTo>
                    <a:pt x="314" y="2206"/>
                  </a:lnTo>
                  <a:lnTo>
                    <a:pt x="288" y="2126"/>
                  </a:lnTo>
                  <a:lnTo>
                    <a:pt x="223" y="2054"/>
                  </a:lnTo>
                  <a:lnTo>
                    <a:pt x="101" y="1967"/>
                  </a:lnTo>
                  <a:lnTo>
                    <a:pt x="0" y="1727"/>
                  </a:lnTo>
                  <a:lnTo>
                    <a:pt x="24" y="1499"/>
                  </a:lnTo>
                  <a:lnTo>
                    <a:pt x="115" y="1316"/>
                  </a:lnTo>
                  <a:lnTo>
                    <a:pt x="115" y="100"/>
                  </a:lnTo>
                  <a:lnTo>
                    <a:pt x="118" y="52"/>
                  </a:lnTo>
                  <a:lnTo>
                    <a:pt x="133" y="28"/>
                  </a:lnTo>
                  <a:lnTo>
                    <a:pt x="162" y="5"/>
                  </a:lnTo>
                  <a:lnTo>
                    <a:pt x="217" y="0"/>
                  </a:lnTo>
                  <a:lnTo>
                    <a:pt x="268" y="1"/>
                  </a:lnTo>
                  <a:lnTo>
                    <a:pt x="309" y="12"/>
                  </a:lnTo>
                  <a:lnTo>
                    <a:pt x="331" y="25"/>
                  </a:lnTo>
                  <a:lnTo>
                    <a:pt x="341" y="44"/>
                  </a:lnTo>
                  <a:lnTo>
                    <a:pt x="343" y="100"/>
                  </a:lnTo>
                  <a:lnTo>
                    <a:pt x="371" y="953"/>
                  </a:lnTo>
                  <a:lnTo>
                    <a:pt x="1133" y="953"/>
                  </a:lnTo>
                  <a:close/>
                </a:path>
              </a:pathLst>
            </a:custGeom>
            <a:solidFill>
              <a:srgbClr val="FFBFBF"/>
            </a:solidFill>
            <a:ln w="4763">
              <a:solidFill>
                <a:srgbClr val="000000"/>
              </a:solidFill>
              <a:prstDash val="solid"/>
              <a:round/>
              <a:headEnd/>
              <a:tailEnd/>
            </a:ln>
          </p:spPr>
          <p:txBody>
            <a:bodyPr/>
            <a:lstStyle/>
            <a:p>
              <a:endParaRPr lang="en-US"/>
            </a:p>
          </p:txBody>
        </p:sp>
        <p:sp>
          <p:nvSpPr>
            <p:cNvPr id="235" name="Freeform 234"/>
            <p:cNvSpPr>
              <a:spLocks/>
            </p:cNvSpPr>
            <p:nvPr/>
          </p:nvSpPr>
          <p:spPr bwMode="auto">
            <a:xfrm>
              <a:off x="2456" y="1326"/>
              <a:ext cx="91" cy="187"/>
            </a:xfrm>
            <a:custGeom>
              <a:avLst/>
              <a:gdLst>
                <a:gd name="T0" fmla="*/ 0 w 274"/>
                <a:gd name="T1" fmla="*/ 81 h 561"/>
                <a:gd name="T2" fmla="*/ 11 w 274"/>
                <a:gd name="T3" fmla="*/ 51 h 561"/>
                <a:gd name="T4" fmla="*/ 30 w 274"/>
                <a:gd name="T5" fmla="*/ 32 h 561"/>
                <a:gd name="T6" fmla="*/ 57 w 274"/>
                <a:gd name="T7" fmla="*/ 13 h 561"/>
                <a:gd name="T8" fmla="*/ 117 w 274"/>
                <a:gd name="T9" fmla="*/ 0 h 561"/>
                <a:gd name="T10" fmla="*/ 196 w 274"/>
                <a:gd name="T11" fmla="*/ 0 h 561"/>
                <a:gd name="T12" fmla="*/ 222 w 274"/>
                <a:gd name="T13" fmla="*/ 5 h 561"/>
                <a:gd name="T14" fmla="*/ 250 w 274"/>
                <a:gd name="T15" fmla="*/ 19 h 561"/>
                <a:gd name="T16" fmla="*/ 260 w 274"/>
                <a:gd name="T17" fmla="*/ 32 h 561"/>
                <a:gd name="T18" fmla="*/ 269 w 274"/>
                <a:gd name="T19" fmla="*/ 45 h 561"/>
                <a:gd name="T20" fmla="*/ 269 w 274"/>
                <a:gd name="T21" fmla="*/ 154 h 561"/>
                <a:gd name="T22" fmla="*/ 274 w 274"/>
                <a:gd name="T23" fmla="*/ 409 h 561"/>
                <a:gd name="T24" fmla="*/ 272 w 274"/>
                <a:gd name="T25" fmla="*/ 485 h 561"/>
                <a:gd name="T26" fmla="*/ 264 w 274"/>
                <a:gd name="T27" fmla="*/ 525 h 561"/>
                <a:gd name="T28" fmla="*/ 241 w 274"/>
                <a:gd name="T29" fmla="*/ 553 h 561"/>
                <a:gd name="T30" fmla="*/ 198 w 274"/>
                <a:gd name="T31" fmla="*/ 561 h 561"/>
                <a:gd name="T32" fmla="*/ 128 w 274"/>
                <a:gd name="T33" fmla="*/ 561 h 561"/>
                <a:gd name="T34" fmla="*/ 95 w 274"/>
                <a:gd name="T35" fmla="*/ 553 h 561"/>
                <a:gd name="T36" fmla="*/ 85 w 274"/>
                <a:gd name="T37" fmla="*/ 536 h 561"/>
                <a:gd name="T38" fmla="*/ 68 w 274"/>
                <a:gd name="T39" fmla="*/ 490 h 561"/>
                <a:gd name="T40" fmla="*/ 0 w 274"/>
                <a:gd name="T41" fmla="*/ 8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 h="561">
                  <a:moveTo>
                    <a:pt x="0" y="81"/>
                  </a:moveTo>
                  <a:lnTo>
                    <a:pt x="11" y="51"/>
                  </a:lnTo>
                  <a:lnTo>
                    <a:pt x="30" y="32"/>
                  </a:lnTo>
                  <a:lnTo>
                    <a:pt x="57" y="13"/>
                  </a:lnTo>
                  <a:lnTo>
                    <a:pt x="117" y="0"/>
                  </a:lnTo>
                  <a:lnTo>
                    <a:pt x="196" y="0"/>
                  </a:lnTo>
                  <a:lnTo>
                    <a:pt x="222" y="5"/>
                  </a:lnTo>
                  <a:lnTo>
                    <a:pt x="250" y="19"/>
                  </a:lnTo>
                  <a:lnTo>
                    <a:pt x="260" y="32"/>
                  </a:lnTo>
                  <a:lnTo>
                    <a:pt x="269" y="45"/>
                  </a:lnTo>
                  <a:lnTo>
                    <a:pt x="269" y="154"/>
                  </a:lnTo>
                  <a:lnTo>
                    <a:pt x="274" y="409"/>
                  </a:lnTo>
                  <a:lnTo>
                    <a:pt x="272" y="485"/>
                  </a:lnTo>
                  <a:lnTo>
                    <a:pt x="264" y="525"/>
                  </a:lnTo>
                  <a:lnTo>
                    <a:pt x="241" y="553"/>
                  </a:lnTo>
                  <a:lnTo>
                    <a:pt x="198" y="561"/>
                  </a:lnTo>
                  <a:lnTo>
                    <a:pt x="128" y="561"/>
                  </a:lnTo>
                  <a:lnTo>
                    <a:pt x="95" y="553"/>
                  </a:lnTo>
                  <a:lnTo>
                    <a:pt x="85" y="536"/>
                  </a:lnTo>
                  <a:lnTo>
                    <a:pt x="68" y="490"/>
                  </a:lnTo>
                  <a:lnTo>
                    <a:pt x="0" y="81"/>
                  </a:lnTo>
                  <a:close/>
                </a:path>
              </a:pathLst>
            </a:custGeom>
            <a:solidFill>
              <a:srgbClr val="FFBFBF"/>
            </a:solidFill>
            <a:ln w="4763">
              <a:solidFill>
                <a:srgbClr val="000000"/>
              </a:solidFill>
              <a:prstDash val="solid"/>
              <a:round/>
              <a:headEnd/>
              <a:tailEnd/>
            </a:ln>
          </p:spPr>
          <p:txBody>
            <a:bodyPr/>
            <a:lstStyle/>
            <a:p>
              <a:endParaRPr lang="en-US"/>
            </a:p>
          </p:txBody>
        </p:sp>
        <p:sp>
          <p:nvSpPr>
            <p:cNvPr id="236" name="Freeform 235"/>
            <p:cNvSpPr>
              <a:spLocks/>
            </p:cNvSpPr>
            <p:nvPr/>
          </p:nvSpPr>
          <p:spPr bwMode="auto">
            <a:xfrm>
              <a:off x="2544" y="1324"/>
              <a:ext cx="85" cy="187"/>
            </a:xfrm>
            <a:custGeom>
              <a:avLst/>
              <a:gdLst>
                <a:gd name="T0" fmla="*/ 0 w 256"/>
                <a:gd name="T1" fmla="*/ 78 h 561"/>
                <a:gd name="T2" fmla="*/ 10 w 256"/>
                <a:gd name="T3" fmla="*/ 49 h 561"/>
                <a:gd name="T4" fmla="*/ 29 w 256"/>
                <a:gd name="T5" fmla="*/ 30 h 561"/>
                <a:gd name="T6" fmla="*/ 57 w 256"/>
                <a:gd name="T7" fmla="*/ 11 h 561"/>
                <a:gd name="T8" fmla="*/ 99 w 256"/>
                <a:gd name="T9" fmla="*/ 0 h 561"/>
                <a:gd name="T10" fmla="*/ 170 w 256"/>
                <a:gd name="T11" fmla="*/ 0 h 561"/>
                <a:gd name="T12" fmla="*/ 213 w 256"/>
                <a:gd name="T13" fmla="*/ 8 h 561"/>
                <a:gd name="T14" fmla="*/ 237 w 256"/>
                <a:gd name="T15" fmla="*/ 21 h 561"/>
                <a:gd name="T16" fmla="*/ 254 w 256"/>
                <a:gd name="T17" fmla="*/ 44 h 561"/>
                <a:gd name="T18" fmla="*/ 256 w 256"/>
                <a:gd name="T19" fmla="*/ 81 h 561"/>
                <a:gd name="T20" fmla="*/ 256 w 256"/>
                <a:gd name="T21" fmla="*/ 214 h 561"/>
                <a:gd name="T22" fmla="*/ 245 w 256"/>
                <a:gd name="T23" fmla="*/ 434 h 561"/>
                <a:gd name="T24" fmla="*/ 237 w 256"/>
                <a:gd name="T25" fmla="*/ 507 h 561"/>
                <a:gd name="T26" fmla="*/ 222 w 256"/>
                <a:gd name="T27" fmla="*/ 542 h 561"/>
                <a:gd name="T28" fmla="*/ 197 w 256"/>
                <a:gd name="T29" fmla="*/ 555 h 561"/>
                <a:gd name="T30" fmla="*/ 154 w 256"/>
                <a:gd name="T31" fmla="*/ 561 h 561"/>
                <a:gd name="T32" fmla="*/ 78 w 256"/>
                <a:gd name="T33" fmla="*/ 561 h 561"/>
                <a:gd name="T34" fmla="*/ 42 w 256"/>
                <a:gd name="T35" fmla="*/ 542 h 561"/>
                <a:gd name="T36" fmla="*/ 26 w 256"/>
                <a:gd name="T37" fmla="*/ 521 h 561"/>
                <a:gd name="T38" fmla="*/ 15 w 256"/>
                <a:gd name="T39" fmla="*/ 489 h 561"/>
                <a:gd name="T40" fmla="*/ 0 w 256"/>
                <a:gd name="T41" fmla="*/ 7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561">
                  <a:moveTo>
                    <a:pt x="0" y="78"/>
                  </a:moveTo>
                  <a:lnTo>
                    <a:pt x="10" y="49"/>
                  </a:lnTo>
                  <a:lnTo>
                    <a:pt x="29" y="30"/>
                  </a:lnTo>
                  <a:lnTo>
                    <a:pt x="57" y="11"/>
                  </a:lnTo>
                  <a:lnTo>
                    <a:pt x="99" y="0"/>
                  </a:lnTo>
                  <a:lnTo>
                    <a:pt x="170" y="0"/>
                  </a:lnTo>
                  <a:lnTo>
                    <a:pt x="213" y="8"/>
                  </a:lnTo>
                  <a:lnTo>
                    <a:pt x="237" y="21"/>
                  </a:lnTo>
                  <a:lnTo>
                    <a:pt x="254" y="44"/>
                  </a:lnTo>
                  <a:lnTo>
                    <a:pt x="256" y="81"/>
                  </a:lnTo>
                  <a:lnTo>
                    <a:pt x="256" y="214"/>
                  </a:lnTo>
                  <a:lnTo>
                    <a:pt x="245" y="434"/>
                  </a:lnTo>
                  <a:lnTo>
                    <a:pt x="237" y="507"/>
                  </a:lnTo>
                  <a:lnTo>
                    <a:pt x="222" y="542"/>
                  </a:lnTo>
                  <a:lnTo>
                    <a:pt x="197" y="555"/>
                  </a:lnTo>
                  <a:lnTo>
                    <a:pt x="154" y="561"/>
                  </a:lnTo>
                  <a:lnTo>
                    <a:pt x="78" y="561"/>
                  </a:lnTo>
                  <a:lnTo>
                    <a:pt x="42" y="542"/>
                  </a:lnTo>
                  <a:lnTo>
                    <a:pt x="26" y="521"/>
                  </a:lnTo>
                  <a:lnTo>
                    <a:pt x="15" y="489"/>
                  </a:lnTo>
                  <a:lnTo>
                    <a:pt x="0" y="78"/>
                  </a:lnTo>
                  <a:close/>
                </a:path>
              </a:pathLst>
            </a:custGeom>
            <a:solidFill>
              <a:srgbClr val="FFBFBF"/>
            </a:solidFill>
            <a:ln w="4763">
              <a:solidFill>
                <a:srgbClr val="000000"/>
              </a:solidFill>
              <a:prstDash val="solid"/>
              <a:round/>
              <a:headEnd/>
              <a:tailEnd/>
            </a:ln>
          </p:spPr>
          <p:txBody>
            <a:bodyPr/>
            <a:lstStyle/>
            <a:p>
              <a:endParaRPr lang="en-US"/>
            </a:p>
          </p:txBody>
        </p:sp>
        <p:sp>
          <p:nvSpPr>
            <p:cNvPr id="237" name="Freeform 236"/>
            <p:cNvSpPr>
              <a:spLocks/>
            </p:cNvSpPr>
            <p:nvPr/>
          </p:nvSpPr>
          <p:spPr bwMode="auto">
            <a:xfrm>
              <a:off x="2627" y="1332"/>
              <a:ext cx="89" cy="180"/>
            </a:xfrm>
            <a:custGeom>
              <a:avLst/>
              <a:gdLst>
                <a:gd name="T0" fmla="*/ 268 w 268"/>
                <a:gd name="T1" fmla="*/ 77 h 540"/>
                <a:gd name="T2" fmla="*/ 259 w 268"/>
                <a:gd name="T3" fmla="*/ 49 h 540"/>
                <a:gd name="T4" fmla="*/ 240 w 268"/>
                <a:gd name="T5" fmla="*/ 30 h 540"/>
                <a:gd name="T6" fmla="*/ 213 w 268"/>
                <a:gd name="T7" fmla="*/ 12 h 540"/>
                <a:gd name="T8" fmla="*/ 155 w 268"/>
                <a:gd name="T9" fmla="*/ 0 h 540"/>
                <a:gd name="T10" fmla="*/ 79 w 268"/>
                <a:gd name="T11" fmla="*/ 0 h 540"/>
                <a:gd name="T12" fmla="*/ 53 w 268"/>
                <a:gd name="T13" fmla="*/ 4 h 540"/>
                <a:gd name="T14" fmla="*/ 24 w 268"/>
                <a:gd name="T15" fmla="*/ 17 h 540"/>
                <a:gd name="T16" fmla="*/ 13 w 268"/>
                <a:gd name="T17" fmla="*/ 30 h 540"/>
                <a:gd name="T18" fmla="*/ 5 w 268"/>
                <a:gd name="T19" fmla="*/ 43 h 540"/>
                <a:gd name="T20" fmla="*/ 5 w 268"/>
                <a:gd name="T21" fmla="*/ 148 h 540"/>
                <a:gd name="T22" fmla="*/ 0 w 268"/>
                <a:gd name="T23" fmla="*/ 394 h 540"/>
                <a:gd name="T24" fmla="*/ 0 w 268"/>
                <a:gd name="T25" fmla="*/ 464 h 540"/>
                <a:gd name="T26" fmla="*/ 13 w 268"/>
                <a:gd name="T27" fmla="*/ 505 h 540"/>
                <a:gd name="T28" fmla="*/ 40 w 268"/>
                <a:gd name="T29" fmla="*/ 534 h 540"/>
                <a:gd name="T30" fmla="*/ 77 w 268"/>
                <a:gd name="T31" fmla="*/ 540 h 540"/>
                <a:gd name="T32" fmla="*/ 145 w 268"/>
                <a:gd name="T33" fmla="*/ 540 h 540"/>
                <a:gd name="T34" fmla="*/ 177 w 268"/>
                <a:gd name="T35" fmla="*/ 534 h 540"/>
                <a:gd name="T36" fmla="*/ 193 w 268"/>
                <a:gd name="T37" fmla="*/ 517 h 540"/>
                <a:gd name="T38" fmla="*/ 206 w 268"/>
                <a:gd name="T39" fmla="*/ 472 h 540"/>
                <a:gd name="T40" fmla="*/ 268 w 268"/>
                <a:gd name="T41" fmla="*/ 7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8" h="540">
                  <a:moveTo>
                    <a:pt x="268" y="77"/>
                  </a:moveTo>
                  <a:lnTo>
                    <a:pt x="259" y="49"/>
                  </a:lnTo>
                  <a:lnTo>
                    <a:pt x="240" y="30"/>
                  </a:lnTo>
                  <a:lnTo>
                    <a:pt x="213" y="12"/>
                  </a:lnTo>
                  <a:lnTo>
                    <a:pt x="155" y="0"/>
                  </a:lnTo>
                  <a:lnTo>
                    <a:pt x="79" y="0"/>
                  </a:lnTo>
                  <a:lnTo>
                    <a:pt x="53" y="4"/>
                  </a:lnTo>
                  <a:lnTo>
                    <a:pt x="24" y="17"/>
                  </a:lnTo>
                  <a:lnTo>
                    <a:pt x="13" y="30"/>
                  </a:lnTo>
                  <a:lnTo>
                    <a:pt x="5" y="43"/>
                  </a:lnTo>
                  <a:lnTo>
                    <a:pt x="5" y="148"/>
                  </a:lnTo>
                  <a:lnTo>
                    <a:pt x="0" y="394"/>
                  </a:lnTo>
                  <a:lnTo>
                    <a:pt x="0" y="464"/>
                  </a:lnTo>
                  <a:lnTo>
                    <a:pt x="13" y="505"/>
                  </a:lnTo>
                  <a:lnTo>
                    <a:pt x="40" y="534"/>
                  </a:lnTo>
                  <a:lnTo>
                    <a:pt x="77" y="540"/>
                  </a:lnTo>
                  <a:lnTo>
                    <a:pt x="145" y="540"/>
                  </a:lnTo>
                  <a:lnTo>
                    <a:pt x="177" y="534"/>
                  </a:lnTo>
                  <a:lnTo>
                    <a:pt x="193" y="517"/>
                  </a:lnTo>
                  <a:lnTo>
                    <a:pt x="206" y="472"/>
                  </a:lnTo>
                  <a:lnTo>
                    <a:pt x="268" y="77"/>
                  </a:lnTo>
                  <a:close/>
                </a:path>
              </a:pathLst>
            </a:custGeom>
            <a:solidFill>
              <a:srgbClr val="FFBFBF"/>
            </a:solidFill>
            <a:ln w="4763">
              <a:solidFill>
                <a:srgbClr val="000000"/>
              </a:solidFill>
              <a:prstDash val="solid"/>
              <a:round/>
              <a:headEnd/>
              <a:tailEnd/>
            </a:ln>
          </p:spPr>
          <p:txBody>
            <a:bodyPr/>
            <a:lstStyle/>
            <a:p>
              <a:endParaRPr lang="en-US"/>
            </a:p>
          </p:txBody>
        </p:sp>
        <p:grpSp>
          <p:nvGrpSpPr>
            <p:cNvPr id="238" name="Group 237"/>
            <p:cNvGrpSpPr>
              <a:grpSpLocks/>
            </p:cNvGrpSpPr>
            <p:nvPr/>
          </p:nvGrpSpPr>
          <p:grpSpPr bwMode="auto">
            <a:xfrm>
              <a:off x="2335" y="1407"/>
              <a:ext cx="220" cy="323"/>
              <a:chOff x="2335" y="1407"/>
              <a:chExt cx="220" cy="323"/>
            </a:xfrm>
          </p:grpSpPr>
          <p:sp>
            <p:nvSpPr>
              <p:cNvPr id="239" name="Freeform 238"/>
              <p:cNvSpPr>
                <a:spLocks/>
              </p:cNvSpPr>
              <p:nvPr/>
            </p:nvSpPr>
            <p:spPr bwMode="auto">
              <a:xfrm>
                <a:off x="2337" y="1407"/>
                <a:ext cx="218" cy="323"/>
              </a:xfrm>
              <a:custGeom>
                <a:avLst/>
                <a:gdLst>
                  <a:gd name="T0" fmla="*/ 110 w 654"/>
                  <a:gd name="T1" fmla="*/ 229 h 968"/>
                  <a:gd name="T2" fmla="*/ 158 w 654"/>
                  <a:gd name="T3" fmla="*/ 116 h 968"/>
                  <a:gd name="T4" fmla="*/ 414 w 654"/>
                  <a:gd name="T5" fmla="*/ 29 h 968"/>
                  <a:gd name="T6" fmla="*/ 558 w 654"/>
                  <a:gd name="T7" fmla="*/ 0 h 968"/>
                  <a:gd name="T8" fmla="*/ 587 w 654"/>
                  <a:gd name="T9" fmla="*/ 8 h 968"/>
                  <a:gd name="T10" fmla="*/ 616 w 654"/>
                  <a:gd name="T11" fmla="*/ 29 h 968"/>
                  <a:gd name="T12" fmla="*/ 630 w 654"/>
                  <a:gd name="T13" fmla="*/ 51 h 968"/>
                  <a:gd name="T14" fmla="*/ 645 w 654"/>
                  <a:gd name="T15" fmla="*/ 87 h 968"/>
                  <a:gd name="T16" fmla="*/ 654 w 654"/>
                  <a:gd name="T17" fmla="*/ 132 h 968"/>
                  <a:gd name="T18" fmla="*/ 652 w 654"/>
                  <a:gd name="T19" fmla="*/ 174 h 968"/>
                  <a:gd name="T20" fmla="*/ 643 w 654"/>
                  <a:gd name="T21" fmla="*/ 206 h 968"/>
                  <a:gd name="T22" fmla="*/ 624 w 654"/>
                  <a:gd name="T23" fmla="*/ 240 h 968"/>
                  <a:gd name="T24" fmla="*/ 385 w 654"/>
                  <a:gd name="T25" fmla="*/ 354 h 968"/>
                  <a:gd name="T26" fmla="*/ 329 w 654"/>
                  <a:gd name="T27" fmla="*/ 637 h 968"/>
                  <a:gd name="T28" fmla="*/ 414 w 654"/>
                  <a:gd name="T29" fmla="*/ 682 h 968"/>
                  <a:gd name="T30" fmla="*/ 481 w 654"/>
                  <a:gd name="T31" fmla="*/ 784 h 968"/>
                  <a:gd name="T32" fmla="*/ 425 w 654"/>
                  <a:gd name="T33" fmla="*/ 921 h 968"/>
                  <a:gd name="T34" fmla="*/ 344 w 654"/>
                  <a:gd name="T35" fmla="*/ 968 h 968"/>
                  <a:gd name="T36" fmla="*/ 231 w 654"/>
                  <a:gd name="T37" fmla="*/ 948 h 968"/>
                  <a:gd name="T38" fmla="*/ 104 w 654"/>
                  <a:gd name="T39" fmla="*/ 871 h 968"/>
                  <a:gd name="T40" fmla="*/ 0 w 654"/>
                  <a:gd name="T41" fmla="*/ 629 h 968"/>
                  <a:gd name="T42" fmla="*/ 25 w 654"/>
                  <a:gd name="T43" fmla="*/ 396 h 968"/>
                  <a:gd name="T44" fmla="*/ 110 w 654"/>
                  <a:gd name="T45" fmla="*/ 22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4" h="968">
                    <a:moveTo>
                      <a:pt x="110" y="229"/>
                    </a:moveTo>
                    <a:lnTo>
                      <a:pt x="158" y="116"/>
                    </a:lnTo>
                    <a:lnTo>
                      <a:pt x="414" y="29"/>
                    </a:lnTo>
                    <a:lnTo>
                      <a:pt x="558" y="0"/>
                    </a:lnTo>
                    <a:lnTo>
                      <a:pt x="587" y="8"/>
                    </a:lnTo>
                    <a:lnTo>
                      <a:pt x="616" y="29"/>
                    </a:lnTo>
                    <a:lnTo>
                      <a:pt x="630" y="51"/>
                    </a:lnTo>
                    <a:lnTo>
                      <a:pt x="645" y="87"/>
                    </a:lnTo>
                    <a:lnTo>
                      <a:pt x="654" y="132"/>
                    </a:lnTo>
                    <a:lnTo>
                      <a:pt x="652" y="174"/>
                    </a:lnTo>
                    <a:lnTo>
                      <a:pt x="643" y="206"/>
                    </a:lnTo>
                    <a:lnTo>
                      <a:pt x="624" y="240"/>
                    </a:lnTo>
                    <a:lnTo>
                      <a:pt x="385" y="354"/>
                    </a:lnTo>
                    <a:lnTo>
                      <a:pt x="329" y="637"/>
                    </a:lnTo>
                    <a:lnTo>
                      <a:pt x="414" y="682"/>
                    </a:lnTo>
                    <a:lnTo>
                      <a:pt x="481" y="784"/>
                    </a:lnTo>
                    <a:lnTo>
                      <a:pt x="425" y="921"/>
                    </a:lnTo>
                    <a:lnTo>
                      <a:pt x="344" y="968"/>
                    </a:lnTo>
                    <a:lnTo>
                      <a:pt x="231" y="948"/>
                    </a:lnTo>
                    <a:lnTo>
                      <a:pt x="104" y="871"/>
                    </a:lnTo>
                    <a:lnTo>
                      <a:pt x="0" y="629"/>
                    </a:lnTo>
                    <a:lnTo>
                      <a:pt x="25" y="396"/>
                    </a:lnTo>
                    <a:lnTo>
                      <a:pt x="110" y="229"/>
                    </a:lnTo>
                    <a:close/>
                  </a:path>
                </a:pathLst>
              </a:custGeom>
              <a:solidFill>
                <a:srgbClr val="F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0" name="Freeform 239"/>
              <p:cNvSpPr>
                <a:spLocks/>
              </p:cNvSpPr>
              <p:nvPr/>
            </p:nvSpPr>
            <p:spPr bwMode="auto">
              <a:xfrm>
                <a:off x="2335" y="1407"/>
                <a:ext cx="220" cy="315"/>
              </a:xfrm>
              <a:custGeom>
                <a:avLst/>
                <a:gdLst>
                  <a:gd name="T0" fmla="*/ 217 w 658"/>
                  <a:gd name="T1" fmla="*/ 944 h 944"/>
                  <a:gd name="T2" fmla="*/ 100 w 658"/>
                  <a:gd name="T3" fmla="*/ 867 h 944"/>
                  <a:gd name="T4" fmla="*/ 0 w 658"/>
                  <a:gd name="T5" fmla="*/ 625 h 944"/>
                  <a:gd name="T6" fmla="*/ 29 w 658"/>
                  <a:gd name="T7" fmla="*/ 395 h 944"/>
                  <a:gd name="T8" fmla="*/ 165 w 658"/>
                  <a:gd name="T9" fmla="*/ 116 h 944"/>
                  <a:gd name="T10" fmla="*/ 388 w 658"/>
                  <a:gd name="T11" fmla="*/ 40 h 944"/>
                  <a:gd name="T12" fmla="*/ 534 w 658"/>
                  <a:gd name="T13" fmla="*/ 3 h 944"/>
                  <a:gd name="T14" fmla="*/ 567 w 658"/>
                  <a:gd name="T15" fmla="*/ 0 h 944"/>
                  <a:gd name="T16" fmla="*/ 601 w 658"/>
                  <a:gd name="T17" fmla="*/ 11 h 944"/>
                  <a:gd name="T18" fmla="*/ 624 w 658"/>
                  <a:gd name="T19" fmla="*/ 32 h 944"/>
                  <a:gd name="T20" fmla="*/ 643 w 658"/>
                  <a:gd name="T21" fmla="*/ 68 h 944"/>
                  <a:gd name="T22" fmla="*/ 656 w 658"/>
                  <a:gd name="T23" fmla="*/ 119 h 944"/>
                  <a:gd name="T24" fmla="*/ 658 w 658"/>
                  <a:gd name="T25" fmla="*/ 155 h 944"/>
                  <a:gd name="T26" fmla="*/ 654 w 658"/>
                  <a:gd name="T27" fmla="*/ 198 h 944"/>
                  <a:gd name="T28" fmla="*/ 639 w 658"/>
                  <a:gd name="T29" fmla="*/ 223 h 944"/>
                  <a:gd name="T30" fmla="*/ 618 w 658"/>
                  <a:gd name="T31" fmla="*/ 244 h 944"/>
                  <a:gd name="T32" fmla="*/ 389 w 658"/>
                  <a:gd name="T33" fmla="*/ 354 h 944"/>
                  <a:gd name="T34" fmla="*/ 333 w 658"/>
                  <a:gd name="T35" fmla="*/ 63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8" h="944">
                    <a:moveTo>
                      <a:pt x="217" y="944"/>
                    </a:moveTo>
                    <a:lnTo>
                      <a:pt x="100" y="867"/>
                    </a:lnTo>
                    <a:lnTo>
                      <a:pt x="0" y="625"/>
                    </a:lnTo>
                    <a:lnTo>
                      <a:pt x="29" y="395"/>
                    </a:lnTo>
                    <a:lnTo>
                      <a:pt x="165" y="116"/>
                    </a:lnTo>
                    <a:lnTo>
                      <a:pt x="388" y="40"/>
                    </a:lnTo>
                    <a:lnTo>
                      <a:pt x="534" y="3"/>
                    </a:lnTo>
                    <a:lnTo>
                      <a:pt x="567" y="0"/>
                    </a:lnTo>
                    <a:lnTo>
                      <a:pt x="601" y="11"/>
                    </a:lnTo>
                    <a:lnTo>
                      <a:pt x="624" y="32"/>
                    </a:lnTo>
                    <a:lnTo>
                      <a:pt x="643" y="68"/>
                    </a:lnTo>
                    <a:lnTo>
                      <a:pt x="656" y="119"/>
                    </a:lnTo>
                    <a:lnTo>
                      <a:pt x="658" y="155"/>
                    </a:lnTo>
                    <a:lnTo>
                      <a:pt x="654" y="198"/>
                    </a:lnTo>
                    <a:lnTo>
                      <a:pt x="639" y="223"/>
                    </a:lnTo>
                    <a:lnTo>
                      <a:pt x="618" y="244"/>
                    </a:lnTo>
                    <a:lnTo>
                      <a:pt x="389" y="354"/>
                    </a:lnTo>
                    <a:lnTo>
                      <a:pt x="333" y="634"/>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 xmlns:p14="http://schemas.microsoft.com/office/powerpoint/2010/main" val="36362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Priključci</a:t>
            </a:r>
            <a:r>
              <a:rPr lang="x-none" spc="-1" dirty="0" smtClean="0">
                <a:solidFill>
                  <a:srgbClr val="262626"/>
                </a:solidFill>
                <a:uFill>
                  <a:solidFill>
                    <a:srgbClr val="FFFFFF"/>
                  </a:solidFill>
                </a:uFill>
                <a:latin typeface="+mn-lt"/>
              </a:rPr>
              <a:t> </a:t>
            </a:r>
            <a:r>
              <a:rPr lang="x-none" spc="-1" dirty="0">
                <a:solidFill>
                  <a:srgbClr val="262626"/>
                </a:solidFill>
                <a:uFill>
                  <a:solidFill>
                    <a:srgbClr val="FFFFFF"/>
                  </a:solidFill>
                </a:uFill>
                <a:latin typeface="+mn-lt"/>
              </a:rPr>
              <a:t>(slotovi)</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pic>
        <p:nvPicPr>
          <p:cNvPr id="6" name="Picture 2"/>
          <p:cNvPicPr>
            <a:picLocks noGrp="1"/>
          </p:cNvPicPr>
          <p:nvPr>
            <p:ph idx="1"/>
          </p:nvPr>
        </p:nvPicPr>
        <p:blipFill rotWithShape="1">
          <a:blip r:embed="rId3"/>
          <a:srcRect l="18295" t="34534" r="14868" b="34534"/>
          <a:stretch/>
        </p:blipFill>
        <p:spPr>
          <a:xfrm>
            <a:off x="239060" y="1200150"/>
            <a:ext cx="8904940" cy="3234267"/>
          </a:xfrm>
          <a:prstGeom prst="rect">
            <a:avLst/>
          </a:prstGeom>
          <a:ln>
            <a:noFill/>
          </a:ln>
        </p:spPr>
      </p:pic>
    </p:spTree>
    <p:extLst>
      <p:ext uri="{BB962C8B-B14F-4D97-AF65-F5344CB8AC3E}">
        <p14:creationId xmlns="" xmlns:p14="http://schemas.microsoft.com/office/powerpoint/2010/main" val="3748770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n-lt"/>
              </a:rPr>
              <a:t>Napajanje</a:t>
            </a:r>
            <a:endParaRPr lang="en-US" dirty="0">
              <a:latin typeface="+mn-lt"/>
            </a:endParaRPr>
          </a:p>
        </p:txBody>
      </p:sp>
      <p:pic>
        <p:nvPicPr>
          <p:cNvPr id="4" name="Picture 2"/>
          <p:cNvPicPr>
            <a:picLocks noGrp="1"/>
          </p:cNvPicPr>
          <p:nvPr>
            <p:ph idx="1"/>
          </p:nvPr>
        </p:nvPicPr>
        <p:blipFill>
          <a:blip r:embed="rId3"/>
          <a:srcRect l="-17840" r="-17840"/>
          <a:stretch/>
        </p:blipFill>
        <p:spPr>
          <a:xfrm>
            <a:off x="84668" y="1200151"/>
            <a:ext cx="5683249" cy="3394472"/>
          </a:xfrm>
          <a:prstGeom prst="rect">
            <a:avLst/>
          </a:prstGeom>
          <a:ln>
            <a:noFill/>
          </a:ln>
        </p:spPr>
      </p:pic>
      <p:pic>
        <p:nvPicPr>
          <p:cNvPr id="5" name="Picture 4"/>
          <p:cNvPicPr/>
          <p:nvPr/>
        </p:nvPicPr>
        <p:blipFill>
          <a:blip r:embed="rId4"/>
          <a:stretch/>
        </p:blipFill>
        <p:spPr>
          <a:xfrm>
            <a:off x="5437327" y="1301750"/>
            <a:ext cx="3249473" cy="3292873"/>
          </a:xfrm>
          <a:prstGeom prst="rect">
            <a:avLst/>
          </a:prstGeom>
          <a:ln>
            <a:noFill/>
          </a:ln>
        </p:spPr>
      </p:pic>
    </p:spTree>
    <p:extLst>
      <p:ext uri="{BB962C8B-B14F-4D97-AF65-F5344CB8AC3E}">
        <p14:creationId xmlns="" xmlns:p14="http://schemas.microsoft.com/office/powerpoint/2010/main" val="2562264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Portovi</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pic>
        <p:nvPicPr>
          <p:cNvPr id="4" name="Picture 2"/>
          <p:cNvPicPr>
            <a:picLocks noGrp="1"/>
          </p:cNvPicPr>
          <p:nvPr>
            <p:ph idx="1"/>
          </p:nvPr>
        </p:nvPicPr>
        <p:blipFill>
          <a:blip r:embed="rId3"/>
          <a:srcRect l="-27640" r="-27640"/>
          <a:stretch/>
        </p:blipFill>
        <p:spPr>
          <a:xfrm>
            <a:off x="457201" y="1200151"/>
            <a:ext cx="3086708" cy="3394472"/>
          </a:xfrm>
          <a:prstGeom prst="rect">
            <a:avLst/>
          </a:prstGeom>
          <a:ln>
            <a:noFill/>
          </a:ln>
        </p:spPr>
      </p:pic>
      <p:pic>
        <p:nvPicPr>
          <p:cNvPr id="6" name="Picture 4"/>
          <p:cNvPicPr/>
          <p:nvPr/>
        </p:nvPicPr>
        <p:blipFill>
          <a:blip r:embed="rId4"/>
          <a:stretch/>
        </p:blipFill>
        <p:spPr>
          <a:xfrm>
            <a:off x="3111501" y="1180003"/>
            <a:ext cx="5831416" cy="2428200"/>
          </a:xfrm>
          <a:prstGeom prst="rect">
            <a:avLst/>
          </a:prstGeom>
          <a:ln>
            <a:noFill/>
          </a:ln>
        </p:spPr>
      </p:pic>
      <p:pic>
        <p:nvPicPr>
          <p:cNvPr id="7" name="Picture 6"/>
          <p:cNvPicPr/>
          <p:nvPr/>
        </p:nvPicPr>
        <p:blipFill>
          <a:blip r:embed="rId5"/>
          <a:srcRect b="73505"/>
          <a:stretch/>
        </p:blipFill>
        <p:spPr>
          <a:xfrm>
            <a:off x="3543909" y="3714750"/>
            <a:ext cx="5027781" cy="943372"/>
          </a:xfrm>
          <a:prstGeom prst="rect">
            <a:avLst/>
          </a:prstGeom>
          <a:ln>
            <a:noFill/>
          </a:ln>
        </p:spPr>
      </p:pic>
    </p:spTree>
    <p:extLst>
      <p:ext uri="{BB962C8B-B14F-4D97-AF65-F5344CB8AC3E}">
        <p14:creationId xmlns="" xmlns:p14="http://schemas.microsoft.com/office/powerpoint/2010/main" val="3132538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Grafičke </a:t>
            </a:r>
            <a:r>
              <a:rPr lang="x-none" b="1" spc="-1" dirty="0">
                <a:solidFill>
                  <a:srgbClr val="262626"/>
                </a:solidFill>
                <a:uFill>
                  <a:solidFill>
                    <a:srgbClr val="FFFFFF"/>
                  </a:solidFill>
                </a:uFill>
                <a:latin typeface="+mn-lt"/>
              </a:rPr>
              <a:t>kartice</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pic>
        <p:nvPicPr>
          <p:cNvPr id="4" name="Picture 4"/>
          <p:cNvPicPr>
            <a:picLocks noGrp="1"/>
          </p:cNvPicPr>
          <p:nvPr>
            <p:ph idx="1"/>
          </p:nvPr>
        </p:nvPicPr>
        <p:blipFill>
          <a:blip r:embed="rId3"/>
          <a:srcRect l="-62845" r="-62845"/>
          <a:stretch/>
        </p:blipFill>
        <p:spPr>
          <a:xfrm>
            <a:off x="457200" y="1200150"/>
            <a:ext cx="3076466" cy="3141997"/>
          </a:xfrm>
          <a:prstGeom prst="rect">
            <a:avLst/>
          </a:prstGeom>
          <a:ln>
            <a:noFill/>
          </a:ln>
        </p:spPr>
      </p:pic>
      <p:pic>
        <p:nvPicPr>
          <p:cNvPr id="5" name="Picture 2"/>
          <p:cNvPicPr/>
          <p:nvPr/>
        </p:nvPicPr>
        <p:blipFill>
          <a:blip r:embed="rId4"/>
          <a:stretch/>
        </p:blipFill>
        <p:spPr>
          <a:xfrm>
            <a:off x="3048190" y="1200150"/>
            <a:ext cx="2856960" cy="3142440"/>
          </a:xfrm>
          <a:prstGeom prst="rect">
            <a:avLst/>
          </a:prstGeom>
          <a:ln>
            <a:noFill/>
          </a:ln>
        </p:spPr>
      </p:pic>
      <p:pic>
        <p:nvPicPr>
          <p:cNvPr id="6" name="Picture 10"/>
          <p:cNvPicPr/>
          <p:nvPr/>
        </p:nvPicPr>
        <p:blipFill>
          <a:blip r:embed="rId5"/>
          <a:stretch/>
        </p:blipFill>
        <p:spPr>
          <a:xfrm>
            <a:off x="5956364" y="1204830"/>
            <a:ext cx="3026520" cy="3137760"/>
          </a:xfrm>
          <a:prstGeom prst="rect">
            <a:avLst/>
          </a:prstGeom>
          <a:ln>
            <a:noFill/>
          </a:ln>
        </p:spPr>
      </p:pic>
    </p:spTree>
    <p:extLst>
      <p:ext uri="{BB962C8B-B14F-4D97-AF65-F5344CB8AC3E}">
        <p14:creationId xmlns="" xmlns:p14="http://schemas.microsoft.com/office/powerpoint/2010/main" val="4279972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mn-lt"/>
              </a:rPr>
              <a:t>Zvučna</a:t>
            </a:r>
            <a:r>
              <a:rPr lang="en-US" b="1" dirty="0" smtClean="0">
                <a:latin typeface="+mn-lt"/>
              </a:rPr>
              <a:t> </a:t>
            </a:r>
            <a:r>
              <a:rPr lang="en-US" b="1" dirty="0" err="1" smtClean="0">
                <a:latin typeface="+mn-lt"/>
              </a:rPr>
              <a:t>kartica</a:t>
            </a:r>
            <a:endParaRPr lang="en-US" b="1" dirty="0">
              <a:latin typeface="+mn-lt"/>
            </a:endParaRPr>
          </a:p>
        </p:txBody>
      </p:sp>
      <p:pic>
        <p:nvPicPr>
          <p:cNvPr id="4" name="Picture 2"/>
          <p:cNvPicPr>
            <a:picLocks noGrp="1"/>
          </p:cNvPicPr>
          <p:nvPr>
            <p:ph idx="1"/>
          </p:nvPr>
        </p:nvPicPr>
        <p:blipFill>
          <a:blip r:embed="rId3"/>
          <a:srcRect l="-36586" r="-36586"/>
          <a:stretch/>
        </p:blipFill>
        <p:spPr>
          <a:prstGeom prst="rect">
            <a:avLst/>
          </a:prstGeom>
          <a:ln>
            <a:noFill/>
          </a:ln>
        </p:spPr>
      </p:pic>
    </p:spTree>
    <p:extLst>
      <p:ext uri="{BB962C8B-B14F-4D97-AF65-F5344CB8AC3E}">
        <p14:creationId xmlns="" xmlns:p14="http://schemas.microsoft.com/office/powerpoint/2010/main" val="1158124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mn-lt"/>
              </a:rPr>
              <a:t>Mrežna</a:t>
            </a:r>
            <a:r>
              <a:rPr lang="en-US" b="1" dirty="0" smtClean="0">
                <a:latin typeface="+mn-lt"/>
              </a:rPr>
              <a:t> </a:t>
            </a:r>
            <a:r>
              <a:rPr lang="en-US" b="1" dirty="0" err="1" smtClean="0">
                <a:latin typeface="+mn-lt"/>
              </a:rPr>
              <a:t>kartica</a:t>
            </a:r>
            <a:endParaRPr lang="en-US" b="1" dirty="0">
              <a:latin typeface="+mn-lt"/>
            </a:endParaRPr>
          </a:p>
        </p:txBody>
      </p:sp>
      <p:pic>
        <p:nvPicPr>
          <p:cNvPr id="4" name="Picture 4"/>
          <p:cNvPicPr>
            <a:picLocks noGrp="1"/>
          </p:cNvPicPr>
          <p:nvPr>
            <p:ph idx="1"/>
          </p:nvPr>
        </p:nvPicPr>
        <p:blipFill>
          <a:blip r:embed="rId3"/>
          <a:srcRect l="-86575" r="-86575"/>
          <a:stretch/>
        </p:blipFill>
        <p:spPr>
          <a:prstGeom prst="rect">
            <a:avLst/>
          </a:prstGeom>
          <a:ln>
            <a:noFill/>
          </a:ln>
        </p:spPr>
      </p:pic>
    </p:spTree>
    <p:extLst>
      <p:ext uri="{BB962C8B-B14F-4D97-AF65-F5344CB8AC3E}">
        <p14:creationId xmlns="" xmlns:p14="http://schemas.microsoft.com/office/powerpoint/2010/main" val="1927782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FM/TV </a:t>
            </a:r>
            <a:r>
              <a:rPr lang="en-US" b="1" dirty="0" err="1" smtClean="0">
                <a:latin typeface="+mn-lt"/>
              </a:rPr>
              <a:t>kartica</a:t>
            </a:r>
            <a:endParaRPr lang="en-US" b="1" dirty="0">
              <a:latin typeface="+mn-lt"/>
            </a:endParaRPr>
          </a:p>
        </p:txBody>
      </p:sp>
      <p:pic>
        <p:nvPicPr>
          <p:cNvPr id="4" name="Picture 2"/>
          <p:cNvPicPr>
            <a:picLocks noGrp="1"/>
          </p:cNvPicPr>
          <p:nvPr>
            <p:ph idx="1"/>
          </p:nvPr>
        </p:nvPicPr>
        <p:blipFill>
          <a:blip r:embed="rId3"/>
          <a:srcRect l="-39218" r="-39218"/>
          <a:stretch/>
        </p:blipFill>
        <p:spPr>
          <a:prstGeom prst="rect">
            <a:avLst/>
          </a:prstGeom>
          <a:ln>
            <a:noFill/>
          </a:ln>
        </p:spPr>
      </p:pic>
    </p:spTree>
    <p:extLst>
      <p:ext uri="{BB962C8B-B14F-4D97-AF65-F5344CB8AC3E}">
        <p14:creationId xmlns="" xmlns:p14="http://schemas.microsoft.com/office/powerpoint/2010/main" val="57877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64960">
              <a:lnSpc>
                <a:spcPct val="80000"/>
              </a:lnSpc>
            </a:pP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r>
              <a:rPr lang="x-none" b="1" u="sng" spc="-1" dirty="0">
                <a:solidFill>
                  <a:srgbClr val="000000"/>
                </a:solidFill>
                <a:uFill>
                  <a:solidFill>
                    <a:srgbClr val="FFFFFF"/>
                  </a:solidFill>
                </a:uFill>
                <a:latin typeface="+mn-lt"/>
                <a:ea typeface="DejaVu Sans"/>
              </a:rPr>
              <a:t>Šta je računar?</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p:txBody>
          <a:bodyPr>
            <a:normAutofit fontScale="85000" lnSpcReduction="10000"/>
          </a:bodyPr>
          <a:lstStyle/>
          <a:p>
            <a:pPr>
              <a:lnSpc>
                <a:spcPct val="100000"/>
              </a:lnSpc>
            </a:pPr>
            <a:endParaRPr lang="x-none" sz="2000" spc="-1" dirty="0">
              <a:solidFill>
                <a:srgbClr val="000000"/>
              </a:solidFill>
              <a:uFill>
                <a:solidFill>
                  <a:srgbClr val="FFFFFF"/>
                </a:solidFill>
              </a:uFill>
              <a:latin typeface="Arial"/>
            </a:endParaRPr>
          </a:p>
          <a:p>
            <a:pPr algn="just">
              <a:lnSpc>
                <a:spcPct val="100000"/>
              </a:lnSpc>
            </a:pPr>
            <a:endParaRPr lang="x-none" sz="2000" spc="-1" dirty="0">
              <a:solidFill>
                <a:srgbClr val="000000"/>
              </a:solidFill>
              <a:uFill>
                <a:solidFill>
                  <a:srgbClr val="FFFFFF"/>
                </a:solidFill>
              </a:uFill>
              <a:latin typeface="Arial"/>
            </a:endParaRPr>
          </a:p>
          <a:p>
            <a:pPr marL="343080" indent="-342360" algn="just">
              <a:buClr>
                <a:srgbClr val="000000"/>
              </a:buClr>
            </a:pPr>
            <a:r>
              <a:rPr lang="x-none" spc="-1" dirty="0">
                <a:solidFill>
                  <a:srgbClr val="000000"/>
                </a:solidFill>
                <a:uFill>
                  <a:solidFill>
                    <a:srgbClr val="FFFFFF"/>
                  </a:solidFill>
                </a:uFill>
                <a:latin typeface="Arial"/>
                <a:ea typeface="DejaVu Sans"/>
              </a:rPr>
              <a:t>Mašina koja je namenjena obradi informacija... </a:t>
            </a:r>
            <a:endParaRPr lang="x-none" sz="2000" spc="-1" dirty="0">
              <a:solidFill>
                <a:srgbClr val="000000"/>
              </a:solidFill>
              <a:uFill>
                <a:solidFill>
                  <a:srgbClr val="FFFFFF"/>
                </a:solidFill>
              </a:uFill>
              <a:latin typeface="Arial"/>
            </a:endParaRPr>
          </a:p>
          <a:p>
            <a:pPr algn="just">
              <a:lnSpc>
                <a:spcPct val="100000"/>
              </a:lnSpc>
            </a:pPr>
            <a:endParaRPr lang="x-none" sz="2000" spc="-1" dirty="0">
              <a:solidFill>
                <a:srgbClr val="000000"/>
              </a:solidFill>
              <a:uFill>
                <a:solidFill>
                  <a:srgbClr val="FFFFFF"/>
                </a:solidFill>
              </a:uFill>
              <a:latin typeface="Arial"/>
            </a:endParaRPr>
          </a:p>
          <a:p>
            <a:pPr algn="just">
              <a:lnSpc>
                <a:spcPct val="100000"/>
              </a:lnSpc>
            </a:pPr>
            <a:endParaRPr lang="x-none" sz="2000" spc="-1" dirty="0">
              <a:solidFill>
                <a:srgbClr val="000000"/>
              </a:solidFill>
              <a:uFill>
                <a:solidFill>
                  <a:srgbClr val="FFFFFF"/>
                </a:solidFill>
              </a:uFill>
              <a:latin typeface="Arial"/>
            </a:endParaRPr>
          </a:p>
          <a:p>
            <a:pPr marL="343080" indent="-342360" algn="just">
              <a:buClr>
                <a:srgbClr val="000000"/>
              </a:buClr>
            </a:pPr>
            <a:r>
              <a:rPr lang="x-none" spc="-1" dirty="0">
                <a:solidFill>
                  <a:srgbClr val="000000"/>
                </a:solidFill>
                <a:uFill>
                  <a:solidFill>
                    <a:srgbClr val="FFFFFF"/>
                  </a:solidFill>
                </a:uFill>
                <a:latin typeface="Arial"/>
                <a:ea typeface="DejaVu Sans"/>
              </a:rPr>
              <a:t>Računar se koristi za:</a:t>
            </a:r>
            <a:endParaRPr lang="x-none" sz="2000" spc="-1" dirty="0">
              <a:solidFill>
                <a:srgbClr val="000000"/>
              </a:solidFill>
              <a:uFill>
                <a:solidFill>
                  <a:srgbClr val="FFFFFF"/>
                </a:solidFill>
              </a:uFill>
              <a:latin typeface="Arial"/>
            </a:endParaRPr>
          </a:p>
          <a:p>
            <a:pPr algn="just">
              <a:lnSpc>
                <a:spcPct val="100000"/>
              </a:lnSpc>
            </a:pPr>
            <a:endParaRPr lang="x-none" sz="2000" spc="-1" dirty="0">
              <a:solidFill>
                <a:srgbClr val="000000"/>
              </a:solidFill>
              <a:uFill>
                <a:solidFill>
                  <a:srgbClr val="FFFFFF"/>
                </a:solidFill>
              </a:uFill>
              <a:latin typeface="Arial"/>
            </a:endParaRPr>
          </a:p>
          <a:p>
            <a:pPr marL="343080" indent="-342360" algn="just">
              <a:buClr>
                <a:srgbClr val="000000"/>
              </a:buClr>
              <a:buFont typeface="Arial"/>
              <a:buChar char="-"/>
            </a:pPr>
            <a:r>
              <a:rPr lang="x-none" spc="-1" dirty="0">
                <a:solidFill>
                  <a:srgbClr val="000000"/>
                </a:solidFill>
                <a:uFill>
                  <a:solidFill>
                    <a:srgbClr val="FFFFFF"/>
                  </a:solidFill>
                </a:uFill>
                <a:latin typeface="Arial"/>
                <a:ea typeface="DejaVu Sans"/>
              </a:rPr>
              <a:t>Obradu informacija </a:t>
            </a:r>
            <a:endParaRPr lang="x-none" sz="2000" spc="-1" dirty="0">
              <a:solidFill>
                <a:srgbClr val="000000"/>
              </a:solidFill>
              <a:uFill>
                <a:solidFill>
                  <a:srgbClr val="FFFFFF"/>
                </a:solidFill>
              </a:uFill>
              <a:latin typeface="Arial"/>
            </a:endParaRPr>
          </a:p>
          <a:p>
            <a:pPr marL="343080" indent="-342360" algn="just">
              <a:buClr>
                <a:srgbClr val="000000"/>
              </a:buClr>
              <a:buFont typeface="Arial"/>
              <a:buChar char="-"/>
            </a:pPr>
            <a:r>
              <a:rPr lang="x-none" spc="-1" dirty="0">
                <a:solidFill>
                  <a:srgbClr val="000000"/>
                </a:solidFill>
                <a:uFill>
                  <a:solidFill>
                    <a:srgbClr val="FFFFFF"/>
                  </a:solidFill>
                </a:uFill>
                <a:latin typeface="Arial"/>
                <a:ea typeface="DejaVu Sans"/>
              </a:rPr>
              <a:t>Čuvanje informacija </a:t>
            </a:r>
            <a:endParaRPr lang="x-none" sz="2000" spc="-1" dirty="0">
              <a:solidFill>
                <a:srgbClr val="000000"/>
              </a:solidFill>
              <a:uFill>
                <a:solidFill>
                  <a:srgbClr val="FFFFFF"/>
                </a:solidFill>
              </a:uFill>
              <a:latin typeface="Arial"/>
            </a:endParaRPr>
          </a:p>
          <a:p>
            <a:endParaRPr lang="en-US" dirty="0"/>
          </a:p>
        </p:txBody>
      </p:sp>
    </p:spTree>
    <p:extLst>
      <p:ext uri="{BB962C8B-B14F-4D97-AF65-F5344CB8AC3E}">
        <p14:creationId xmlns="" xmlns:p14="http://schemas.microsoft.com/office/powerpoint/2010/main" val="3971910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Fax Modem Voice </a:t>
            </a:r>
            <a:r>
              <a:rPr lang="en-US" b="1" dirty="0" err="1" smtClean="0">
                <a:latin typeface="+mn-lt"/>
              </a:rPr>
              <a:t>kartica</a:t>
            </a:r>
            <a:endParaRPr lang="en-US" b="1" dirty="0">
              <a:latin typeface="+mn-lt"/>
            </a:endParaRPr>
          </a:p>
        </p:txBody>
      </p:sp>
      <p:pic>
        <p:nvPicPr>
          <p:cNvPr id="4" name="Picture 4"/>
          <p:cNvPicPr>
            <a:picLocks noGrp="1"/>
          </p:cNvPicPr>
          <p:nvPr>
            <p:ph idx="1"/>
          </p:nvPr>
        </p:nvPicPr>
        <p:blipFill>
          <a:blip r:embed="rId3"/>
          <a:srcRect l="-71221" r="-71221"/>
          <a:stretch/>
        </p:blipFill>
        <p:spPr>
          <a:xfrm>
            <a:off x="457200" y="1063229"/>
            <a:ext cx="8229600" cy="3350606"/>
          </a:xfrm>
          <a:prstGeom prst="rect">
            <a:avLst/>
          </a:prstGeom>
          <a:ln>
            <a:noFill/>
          </a:ln>
        </p:spPr>
      </p:pic>
    </p:spTree>
    <p:extLst>
      <p:ext uri="{BB962C8B-B14F-4D97-AF65-F5344CB8AC3E}">
        <p14:creationId xmlns="" xmlns:p14="http://schemas.microsoft.com/office/powerpoint/2010/main" val="1659712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Monitori</a:t>
            </a:r>
            <a:endParaRPr lang="en-US" dirty="0"/>
          </a:p>
        </p:txBody>
      </p:sp>
      <p:sp>
        <p:nvSpPr>
          <p:cNvPr id="3" name="Content Placeholder 2"/>
          <p:cNvSpPr>
            <a:spLocks noGrp="1"/>
          </p:cNvSpPr>
          <p:nvPr>
            <p:ph idx="1"/>
          </p:nvPr>
        </p:nvSpPr>
        <p:spPr>
          <a:xfrm>
            <a:off x="457200" y="1036295"/>
            <a:ext cx="8229600" cy="2271521"/>
          </a:xfrm>
        </p:spPr>
        <p:txBody>
          <a:bodyPr/>
          <a:lstStyle/>
          <a:p>
            <a:pPr marL="743040" lvl="1" indent="-285120" algn="just">
              <a:buClr>
                <a:srgbClr val="83992A"/>
              </a:buClr>
              <a:buSzPct val="115000"/>
              <a:buFont typeface="Arial"/>
              <a:buChar char="•"/>
            </a:pPr>
            <a:r>
              <a:rPr lang="x-none" sz="2000" b="1" spc="-1" dirty="0">
                <a:solidFill>
                  <a:srgbClr val="262626"/>
                </a:solidFill>
                <a:uFill>
                  <a:solidFill>
                    <a:srgbClr val="FFFFFF"/>
                  </a:solidFill>
                </a:uFill>
              </a:rPr>
              <a:t>CRT</a:t>
            </a:r>
            <a:r>
              <a:rPr lang="x-none" sz="2000" spc="-1" dirty="0">
                <a:solidFill>
                  <a:srgbClr val="262626"/>
                </a:solidFill>
                <a:uFill>
                  <a:solidFill>
                    <a:srgbClr val="FFFFFF"/>
                  </a:solidFill>
                </a:uFill>
              </a:rPr>
              <a:t> (</a:t>
            </a:r>
            <a:r>
              <a:rPr lang="x-none" sz="2000" i="1" spc="-1" dirty="0">
                <a:solidFill>
                  <a:srgbClr val="262626"/>
                </a:solidFill>
                <a:uFill>
                  <a:solidFill>
                    <a:srgbClr val="FFFFFF"/>
                  </a:solidFill>
                </a:uFill>
              </a:rPr>
              <a:t>Cathode Ray Tube</a:t>
            </a:r>
            <a:r>
              <a:rPr lang="x-none" sz="2000" spc="-1" dirty="0">
                <a:solidFill>
                  <a:srgbClr val="262626"/>
                </a:solidFill>
                <a:uFill>
                  <a:solidFill>
                    <a:srgbClr val="FFFFFF"/>
                  </a:solidFill>
                </a:uFill>
              </a:rPr>
              <a:t>) – monitori sa katodnom cevi,</a:t>
            </a:r>
            <a:endParaRPr lang="x-none" sz="1800" spc="-1" dirty="0">
              <a:solidFill>
                <a:srgbClr val="000000"/>
              </a:solidFill>
              <a:uFill>
                <a:solidFill>
                  <a:srgbClr val="FFFFFF"/>
                </a:solidFill>
              </a:uFill>
            </a:endParaRPr>
          </a:p>
          <a:p>
            <a:pPr marL="743040" lvl="1" indent="-285120" algn="just">
              <a:buClr>
                <a:srgbClr val="83992A"/>
              </a:buClr>
              <a:buSzPct val="115000"/>
              <a:buFont typeface="Arial"/>
              <a:buChar char="•"/>
            </a:pPr>
            <a:r>
              <a:rPr lang="x-none" sz="2000" b="1" spc="-1" dirty="0">
                <a:solidFill>
                  <a:srgbClr val="262626"/>
                </a:solidFill>
                <a:uFill>
                  <a:solidFill>
                    <a:srgbClr val="FFFFFF"/>
                  </a:solidFill>
                </a:uFill>
              </a:rPr>
              <a:t>LCD</a:t>
            </a:r>
            <a:r>
              <a:rPr lang="x-none" sz="2000" spc="-1" dirty="0">
                <a:solidFill>
                  <a:srgbClr val="262626"/>
                </a:solidFill>
                <a:uFill>
                  <a:solidFill>
                    <a:srgbClr val="FFFFFF"/>
                  </a:solidFill>
                </a:uFill>
              </a:rPr>
              <a:t> (</a:t>
            </a:r>
            <a:r>
              <a:rPr lang="x-none" sz="2000" i="1" spc="-1" dirty="0">
                <a:solidFill>
                  <a:srgbClr val="262626"/>
                </a:solidFill>
                <a:uFill>
                  <a:solidFill>
                    <a:srgbClr val="FFFFFF"/>
                  </a:solidFill>
                </a:uFill>
              </a:rPr>
              <a:t>Liquid Crystal Display</a:t>
            </a:r>
            <a:r>
              <a:rPr lang="x-none" sz="2000" spc="-1" dirty="0">
                <a:solidFill>
                  <a:srgbClr val="262626"/>
                </a:solidFill>
                <a:uFill>
                  <a:solidFill>
                    <a:srgbClr val="FFFFFF"/>
                  </a:solidFill>
                </a:uFill>
              </a:rPr>
              <a:t>) – monitori sa tečnim kristalom,</a:t>
            </a:r>
            <a:endParaRPr lang="x-none" sz="1800" spc="-1" dirty="0">
              <a:solidFill>
                <a:srgbClr val="000000"/>
              </a:solidFill>
              <a:uFill>
                <a:solidFill>
                  <a:srgbClr val="FFFFFF"/>
                </a:solidFill>
              </a:uFill>
            </a:endParaRPr>
          </a:p>
          <a:p>
            <a:pPr marL="743040" lvl="1" indent="-285120" algn="just">
              <a:buClr>
                <a:srgbClr val="83992A"/>
              </a:buClr>
              <a:buSzPct val="115000"/>
              <a:buFont typeface="Arial"/>
              <a:buChar char="•"/>
            </a:pPr>
            <a:r>
              <a:rPr lang="x-none" sz="2000" b="1" spc="-1" dirty="0">
                <a:solidFill>
                  <a:srgbClr val="262626"/>
                </a:solidFill>
                <a:uFill>
                  <a:solidFill>
                    <a:srgbClr val="FFFFFF"/>
                  </a:solidFill>
                </a:uFill>
              </a:rPr>
              <a:t>GPD</a:t>
            </a:r>
            <a:r>
              <a:rPr lang="x-none" sz="2000" spc="-1" dirty="0">
                <a:solidFill>
                  <a:srgbClr val="262626"/>
                </a:solidFill>
                <a:uFill>
                  <a:solidFill>
                    <a:srgbClr val="FFFFFF"/>
                  </a:solidFill>
                </a:uFill>
              </a:rPr>
              <a:t> (</a:t>
            </a:r>
            <a:r>
              <a:rPr lang="x-none" sz="2000" i="1" spc="-1" dirty="0">
                <a:solidFill>
                  <a:srgbClr val="262626"/>
                </a:solidFill>
                <a:uFill>
                  <a:solidFill>
                    <a:srgbClr val="FFFFFF"/>
                  </a:solidFill>
                </a:uFill>
              </a:rPr>
              <a:t>Gas Plasma Display</a:t>
            </a:r>
            <a:r>
              <a:rPr lang="x-none" sz="2000" spc="-1" dirty="0">
                <a:solidFill>
                  <a:srgbClr val="262626"/>
                </a:solidFill>
                <a:uFill>
                  <a:solidFill>
                    <a:srgbClr val="FFFFFF"/>
                  </a:solidFill>
                </a:uFill>
              </a:rPr>
              <a:t>) – monitori sa gasnom plazmom,</a:t>
            </a:r>
            <a:endParaRPr lang="x-none" sz="1800" spc="-1" dirty="0">
              <a:solidFill>
                <a:srgbClr val="000000"/>
              </a:solidFill>
              <a:uFill>
                <a:solidFill>
                  <a:srgbClr val="FFFFFF"/>
                </a:solidFill>
              </a:uFill>
            </a:endParaRPr>
          </a:p>
          <a:p>
            <a:pPr marL="743040" lvl="1" indent="-285120" algn="just">
              <a:buClr>
                <a:srgbClr val="83992A"/>
              </a:buClr>
              <a:buSzPct val="115000"/>
              <a:buFont typeface="Arial"/>
              <a:buChar char="•"/>
            </a:pPr>
            <a:r>
              <a:rPr lang="x-none" sz="2000" b="1" spc="-1" dirty="0">
                <a:solidFill>
                  <a:srgbClr val="262626"/>
                </a:solidFill>
                <a:uFill>
                  <a:solidFill>
                    <a:srgbClr val="FFFFFF"/>
                  </a:solidFill>
                </a:uFill>
              </a:rPr>
              <a:t>LED</a:t>
            </a:r>
            <a:r>
              <a:rPr lang="x-none" sz="2000" spc="-1" dirty="0">
                <a:solidFill>
                  <a:srgbClr val="262626"/>
                </a:solidFill>
                <a:uFill>
                  <a:solidFill>
                    <a:srgbClr val="FFFFFF"/>
                  </a:solidFill>
                </a:uFill>
              </a:rPr>
              <a:t> (</a:t>
            </a:r>
            <a:r>
              <a:rPr lang="x-none" sz="2000" i="1" spc="-1" dirty="0">
                <a:solidFill>
                  <a:srgbClr val="262626"/>
                </a:solidFill>
                <a:uFill>
                  <a:solidFill>
                    <a:srgbClr val="FFFFFF"/>
                  </a:solidFill>
                </a:uFill>
              </a:rPr>
              <a:t>Light Emitting Diode</a:t>
            </a:r>
            <a:r>
              <a:rPr lang="x-none" sz="2000" spc="-1" dirty="0">
                <a:solidFill>
                  <a:srgbClr val="262626"/>
                </a:solidFill>
                <a:uFill>
                  <a:solidFill>
                    <a:srgbClr val="FFFFFF"/>
                  </a:solidFill>
                </a:uFill>
              </a:rPr>
              <a:t>) – monitori sa svetlosnim diodama</a:t>
            </a:r>
            <a:r>
              <a:rPr lang="x-none" sz="2000" spc="-1" dirty="0" smtClean="0">
                <a:solidFill>
                  <a:srgbClr val="262626"/>
                </a:solidFill>
                <a:uFill>
                  <a:solidFill>
                    <a:srgbClr val="FFFFFF"/>
                  </a:solidFill>
                </a:uFill>
              </a:rPr>
              <a:t>.</a:t>
            </a:r>
            <a:endParaRPr lang="sr-Latn-CS" sz="2000" spc="-1" dirty="0" smtClean="0">
              <a:solidFill>
                <a:srgbClr val="262626"/>
              </a:solidFill>
              <a:uFill>
                <a:solidFill>
                  <a:srgbClr val="FFFFFF"/>
                </a:solidFill>
              </a:uFill>
            </a:endParaRPr>
          </a:p>
          <a:p>
            <a:pPr marL="743040" lvl="1" indent="-285120" algn="just">
              <a:buClr>
                <a:srgbClr val="83992A"/>
              </a:buClr>
              <a:buSzPct val="115000"/>
              <a:buFont typeface="Arial"/>
              <a:buChar char="•"/>
            </a:pPr>
            <a:r>
              <a:rPr lang="sr-Latn-CS" sz="2000" b="1" spc="-1" dirty="0" smtClean="0">
                <a:solidFill>
                  <a:srgbClr val="262626"/>
                </a:solidFill>
                <a:uFill>
                  <a:solidFill>
                    <a:srgbClr val="FFFFFF"/>
                  </a:solidFill>
                </a:uFill>
              </a:rPr>
              <a:t>OLED </a:t>
            </a:r>
            <a:r>
              <a:rPr lang="sr-Latn-CS" sz="2000" spc="-1" dirty="0" smtClean="0">
                <a:solidFill>
                  <a:srgbClr val="262626"/>
                </a:solidFill>
                <a:uFill>
                  <a:solidFill>
                    <a:srgbClr val="FFFFFF"/>
                  </a:solidFill>
                </a:uFill>
              </a:rPr>
              <a:t>(</a:t>
            </a:r>
            <a:r>
              <a:rPr lang="en-US" sz="1800" dirty="0"/>
              <a:t>Organic Light Emitting </a:t>
            </a:r>
            <a:r>
              <a:rPr lang="en-US" sz="1800" dirty="0" smtClean="0"/>
              <a:t>Diode) - </a:t>
            </a:r>
            <a:r>
              <a:rPr lang="en-US" sz="1800" dirty="0" err="1"/>
              <a:t>svetleće</a:t>
            </a:r>
            <a:r>
              <a:rPr lang="en-US" sz="1800" dirty="0"/>
              <a:t> diode </a:t>
            </a:r>
            <a:r>
              <a:rPr lang="en-US" sz="1800" dirty="0" smtClean="0"/>
              <a:t>LED </a:t>
            </a:r>
            <a:r>
              <a:rPr lang="en-US" sz="1800" dirty="0"/>
              <a:t>koja emituje svetlost koja se sastoji od </a:t>
            </a:r>
            <a:r>
              <a:rPr lang="en-US" sz="1800" dirty="0" err="1"/>
              <a:t>organskih</a:t>
            </a:r>
            <a:r>
              <a:rPr lang="en-US" sz="1800" dirty="0"/>
              <a:t> </a:t>
            </a:r>
            <a:r>
              <a:rPr lang="en-US" sz="1800" dirty="0" err="1" smtClean="0"/>
              <a:t>komponenti</a:t>
            </a:r>
            <a:endParaRPr lang="x-none" sz="1800" b="1" spc="-1" dirty="0">
              <a:solidFill>
                <a:srgbClr val="000000"/>
              </a:solidFill>
              <a:uFill>
                <a:solidFill>
                  <a:srgbClr val="FFFFFF"/>
                </a:solidFill>
              </a:uFill>
            </a:endParaRPr>
          </a:p>
          <a:p>
            <a:endParaRPr lang="en-US" dirty="0"/>
          </a:p>
        </p:txBody>
      </p:sp>
      <p:pic>
        <p:nvPicPr>
          <p:cNvPr id="4" name="Picture 2"/>
          <p:cNvPicPr/>
          <p:nvPr/>
        </p:nvPicPr>
        <p:blipFill>
          <a:blip r:embed="rId3"/>
          <a:stretch/>
        </p:blipFill>
        <p:spPr>
          <a:xfrm>
            <a:off x="457200" y="3307816"/>
            <a:ext cx="2151010" cy="1156117"/>
          </a:xfrm>
          <a:prstGeom prst="rect">
            <a:avLst/>
          </a:prstGeom>
          <a:ln>
            <a:noFill/>
          </a:ln>
        </p:spPr>
      </p:pic>
      <p:pic>
        <p:nvPicPr>
          <p:cNvPr id="5" name="Picture 4"/>
          <p:cNvPicPr/>
          <p:nvPr/>
        </p:nvPicPr>
        <p:blipFill>
          <a:blip r:embed="rId4"/>
          <a:stretch/>
        </p:blipFill>
        <p:spPr>
          <a:xfrm>
            <a:off x="2608210" y="3307816"/>
            <a:ext cx="1921457" cy="1156117"/>
          </a:xfrm>
          <a:prstGeom prst="rect">
            <a:avLst/>
          </a:prstGeom>
          <a:ln>
            <a:noFill/>
          </a:ln>
        </p:spPr>
      </p:pic>
      <p:pic>
        <p:nvPicPr>
          <p:cNvPr id="6" name="Picture 4"/>
          <p:cNvPicPr/>
          <p:nvPr/>
        </p:nvPicPr>
        <p:blipFill>
          <a:blip r:embed="rId5"/>
          <a:stretch/>
        </p:blipFill>
        <p:spPr>
          <a:xfrm>
            <a:off x="4749799" y="3331615"/>
            <a:ext cx="1769533" cy="1132318"/>
          </a:xfrm>
          <a:prstGeom prst="rect">
            <a:avLst/>
          </a:prstGeom>
          <a:ln>
            <a:noFill/>
          </a:ln>
        </p:spPr>
      </p:pic>
      <p:pic>
        <p:nvPicPr>
          <p:cNvPr id="7" name="Picture 6" descr="4815.jp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731073" y="3307816"/>
            <a:ext cx="2233009" cy="1260357"/>
          </a:xfrm>
          <a:prstGeom prst="rect">
            <a:avLst/>
          </a:prstGeom>
        </p:spPr>
      </p:pic>
    </p:spTree>
    <p:extLst>
      <p:ext uri="{BB962C8B-B14F-4D97-AF65-F5344CB8AC3E}">
        <p14:creationId xmlns="" xmlns:p14="http://schemas.microsoft.com/office/powerpoint/2010/main" val="3598828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sz="3600" b="1" spc="-1" dirty="0" smtClean="0">
                <a:uFill>
                  <a:solidFill>
                    <a:srgbClr val="FFFFFF"/>
                  </a:solidFill>
                </a:uFill>
                <a:latin typeface="+mn-lt"/>
                <a:ea typeface="DejaVu Sans"/>
              </a:rPr>
              <a:t/>
            </a:r>
            <a:br>
              <a:rPr lang="sr-Latn-CS" sz="3600" b="1" spc="-1" dirty="0" smtClean="0">
                <a:uFill>
                  <a:solidFill>
                    <a:srgbClr val="FFFFFF"/>
                  </a:solidFill>
                </a:uFill>
                <a:latin typeface="+mn-lt"/>
                <a:ea typeface="DejaVu Sans"/>
              </a:rPr>
            </a:br>
            <a:r>
              <a:rPr lang="x-none" sz="3600" b="1" spc="-1" dirty="0" smtClean="0">
                <a:uFill>
                  <a:solidFill>
                    <a:srgbClr val="FFFFFF"/>
                  </a:solidFill>
                </a:uFill>
                <a:latin typeface="+mn-lt"/>
                <a:ea typeface="DejaVu Sans"/>
              </a:rPr>
              <a:t>UREDJAJI  ZA</a:t>
            </a:r>
            <a:r>
              <a:rPr lang="sr-Latn-CS" sz="3600" spc="-1" dirty="0" smtClean="0">
                <a:uFill>
                  <a:solidFill>
                    <a:srgbClr val="FFFFFF"/>
                  </a:solidFill>
                </a:uFill>
                <a:latin typeface="+mn-lt"/>
              </a:rPr>
              <a:t> </a:t>
            </a:r>
            <a:r>
              <a:rPr lang="x-none" sz="3600" b="1" spc="-1" dirty="0" smtClean="0">
                <a:uFill>
                  <a:solidFill>
                    <a:srgbClr val="FFFFFF"/>
                  </a:solidFill>
                </a:uFill>
                <a:latin typeface="+mn-lt"/>
                <a:ea typeface="DejaVu Sans"/>
              </a:rPr>
              <a:t>SKLADIŠTENJE </a:t>
            </a:r>
            <a:r>
              <a:rPr lang="x-none" sz="3600" b="1" spc="-1" dirty="0">
                <a:uFill>
                  <a:solidFill>
                    <a:srgbClr val="FFFFFF"/>
                  </a:solidFill>
                </a:uFill>
                <a:latin typeface="+mn-lt"/>
                <a:ea typeface="DejaVu Sans"/>
              </a:rPr>
              <a:t>PODATAKA</a:t>
            </a:r>
            <a:r>
              <a:rPr lang="x-none" spc="-1" dirty="0">
                <a:uFill>
                  <a:solidFill>
                    <a:srgbClr val="FFFFFF"/>
                  </a:solidFill>
                </a:uFill>
                <a:latin typeface="Arial"/>
              </a:rPr>
              <a:t/>
            </a:r>
            <a:br>
              <a:rPr lang="x-none" spc="-1" dirty="0">
                <a:uFill>
                  <a:solidFill>
                    <a:srgbClr val="FFFFFF"/>
                  </a:solidFill>
                </a:uFill>
                <a:latin typeface="Arial"/>
              </a:rPr>
            </a:br>
            <a:endParaRPr lang="en-US" dirty="0"/>
          </a:p>
        </p:txBody>
      </p:sp>
      <p:pic>
        <p:nvPicPr>
          <p:cNvPr id="6" name="Content Placeholder 5" descr="maxresdefault.jpg"/>
          <p:cNvPicPr>
            <a:picLocks noGrp="1" noChangeAspect="1"/>
          </p:cNvPicPr>
          <p:nvPr>
            <p:ph idx="1"/>
          </p:nvPr>
        </p:nvPicPr>
        <p:blipFill>
          <a:blip r:embed="rId3">
            <a:extLst>
              <a:ext uri="{28A0092B-C50C-407E-A947-70E740481C1C}">
                <a14:useLocalDpi xmlns="" xmlns:a14="http://schemas.microsoft.com/office/drawing/2010/main" val="0"/>
              </a:ext>
            </a:extLst>
          </a:blip>
          <a:srcRect l="-18187" r="-18187"/>
          <a:stretch>
            <a:fillRect/>
          </a:stretch>
        </p:blipFill>
        <p:spPr/>
      </p:pic>
    </p:spTree>
    <p:extLst>
      <p:ext uri="{BB962C8B-B14F-4D97-AF65-F5344CB8AC3E}">
        <p14:creationId xmlns="" xmlns:p14="http://schemas.microsoft.com/office/powerpoint/2010/main" val="4255789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sz="3600" b="1" spc="-1" dirty="0" smtClean="0">
                <a:uFill>
                  <a:solidFill>
                    <a:srgbClr val="FFFFFF"/>
                  </a:solidFill>
                </a:uFill>
                <a:latin typeface="+mn-lt"/>
                <a:ea typeface="DejaVu Sans"/>
              </a:rPr>
              <a:t/>
            </a:r>
            <a:br>
              <a:rPr lang="sr-Latn-CS" sz="3600" b="1" spc="-1" dirty="0" smtClean="0">
                <a:uFill>
                  <a:solidFill>
                    <a:srgbClr val="FFFFFF"/>
                  </a:solidFill>
                </a:uFill>
                <a:latin typeface="+mn-lt"/>
                <a:ea typeface="DejaVu Sans"/>
              </a:rPr>
            </a:br>
            <a:r>
              <a:rPr lang="x-none" sz="3600" b="1" spc="-1" dirty="0" smtClean="0">
                <a:uFill>
                  <a:solidFill>
                    <a:srgbClr val="FFFFFF"/>
                  </a:solidFill>
                </a:uFill>
                <a:latin typeface="+mn-lt"/>
                <a:ea typeface="DejaVu Sans"/>
              </a:rPr>
              <a:t>UREDJAJI  ZA</a:t>
            </a:r>
            <a:r>
              <a:rPr lang="sr-Latn-CS" sz="3600" spc="-1" dirty="0" smtClean="0">
                <a:uFill>
                  <a:solidFill>
                    <a:srgbClr val="FFFFFF"/>
                  </a:solidFill>
                </a:uFill>
                <a:latin typeface="+mn-lt"/>
              </a:rPr>
              <a:t> </a:t>
            </a:r>
            <a:r>
              <a:rPr lang="x-none" sz="3600" b="1" spc="-1" dirty="0" smtClean="0">
                <a:uFill>
                  <a:solidFill>
                    <a:srgbClr val="FFFFFF"/>
                  </a:solidFill>
                </a:uFill>
                <a:latin typeface="+mn-lt"/>
                <a:ea typeface="DejaVu Sans"/>
              </a:rPr>
              <a:t>SKLADIŠTENJE </a:t>
            </a:r>
            <a:r>
              <a:rPr lang="x-none" sz="3600" b="1" spc="-1" dirty="0">
                <a:uFill>
                  <a:solidFill>
                    <a:srgbClr val="FFFFFF"/>
                  </a:solidFill>
                </a:uFill>
                <a:latin typeface="+mn-lt"/>
                <a:ea typeface="DejaVu Sans"/>
              </a:rPr>
              <a:t>PODATAKA</a:t>
            </a:r>
            <a:r>
              <a:rPr lang="x-none" spc="-1" dirty="0">
                <a:uFill>
                  <a:solidFill>
                    <a:srgbClr val="FFFFFF"/>
                  </a:solidFill>
                </a:uFill>
                <a:latin typeface="Arial"/>
              </a:rPr>
              <a:t/>
            </a:r>
            <a:br>
              <a:rPr lang="x-none" spc="-1" dirty="0">
                <a:uFill>
                  <a:solidFill>
                    <a:srgbClr val="FFFFFF"/>
                  </a:solidFill>
                </a:uFill>
                <a:latin typeface="Arial"/>
              </a:rPr>
            </a:br>
            <a:endParaRPr lang="en-US" dirty="0"/>
          </a:p>
        </p:txBody>
      </p:sp>
      <p:sp>
        <p:nvSpPr>
          <p:cNvPr id="3" name="Content Placeholder 2"/>
          <p:cNvSpPr>
            <a:spLocks noGrp="1"/>
          </p:cNvSpPr>
          <p:nvPr>
            <p:ph idx="1"/>
          </p:nvPr>
        </p:nvSpPr>
        <p:spPr/>
        <p:txBody>
          <a:bodyPr>
            <a:normAutofit fontScale="55000" lnSpcReduction="20000"/>
          </a:bodyPr>
          <a:lstStyle/>
          <a:p>
            <a:r>
              <a:rPr lang="sr-Latn-CS" dirty="0"/>
              <a:t>Čuva programe i podatke</a:t>
            </a:r>
          </a:p>
          <a:p>
            <a:r>
              <a:rPr lang="sr-Latn-CS" dirty="0"/>
              <a:t>Deli se na </a:t>
            </a:r>
            <a:r>
              <a:rPr lang="sr-Latn-CS" i="1" dirty="0"/>
              <a:t>unutrašnju i spoljašnju. </a:t>
            </a:r>
            <a:endParaRPr lang="sr-Latn-CS" dirty="0"/>
          </a:p>
          <a:p>
            <a:r>
              <a:rPr lang="sr-Latn-CS" dirty="0"/>
              <a:t>Unutrašnju čini glavna memorija (računara), registri procesora, keš memorija procesora.</a:t>
            </a:r>
          </a:p>
          <a:p>
            <a:r>
              <a:rPr lang="sr-Latn-CS" dirty="0"/>
              <a:t>Spoljašnja memorija sadrži programe i podatke koji se ne koriste aktivno u određenom trenutku. Za razliku od unutrašnje memorije, njen sadržaj je stalan, jer se ne gubi prestankom električnog napajanja. Spoljašnja memorija je dosta sporija od unutračnje, ali ima i veći kapacitet. Čine je različite vrste memorijskih MEDIJUMA (magnetni diskovi, optički diskovi,...) na kojima se smeštaju podaci i uređaji (jedinice magnetnih diskova, jedinice magnetnih traka,...) koji upisuju podatke na medijum ili čitaju podatke sa medijuma i komuniciraju sa procesorom.</a:t>
            </a:r>
          </a:p>
          <a:p>
            <a:r>
              <a:rPr lang="sr-Latn-CS" dirty="0"/>
              <a:t>Efikasnost upotrebe računarskog sistema u velikoj meri zavisi i od načina organizacije podataka na spoljašnjoj memoriji. </a:t>
            </a:r>
            <a:endParaRPr lang="en-US" dirty="0"/>
          </a:p>
          <a:p>
            <a:endParaRPr lang="en-US" dirty="0"/>
          </a:p>
        </p:txBody>
      </p:sp>
    </p:spTree>
    <p:extLst>
      <p:ext uri="{BB962C8B-B14F-4D97-AF65-F5344CB8AC3E}">
        <p14:creationId xmlns="" xmlns:p14="http://schemas.microsoft.com/office/powerpoint/2010/main" val="3323389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sz="3600" b="1" spc="-1" dirty="0" smtClean="0">
                <a:uFill>
                  <a:solidFill>
                    <a:srgbClr val="FFFFFF"/>
                  </a:solidFill>
                </a:uFill>
                <a:latin typeface="+mn-lt"/>
                <a:ea typeface="DejaVu Sans"/>
              </a:rPr>
              <a:t/>
            </a:r>
            <a:br>
              <a:rPr lang="sr-Latn-CS" sz="3600" b="1" spc="-1" dirty="0" smtClean="0">
                <a:uFill>
                  <a:solidFill>
                    <a:srgbClr val="FFFFFF"/>
                  </a:solidFill>
                </a:uFill>
                <a:latin typeface="+mn-lt"/>
                <a:ea typeface="DejaVu Sans"/>
              </a:rPr>
            </a:br>
            <a:r>
              <a:rPr lang="x-none" sz="3600" b="1" spc="-1" dirty="0" smtClean="0">
                <a:uFill>
                  <a:solidFill>
                    <a:srgbClr val="FFFFFF"/>
                  </a:solidFill>
                </a:uFill>
                <a:latin typeface="+mn-lt"/>
                <a:ea typeface="DejaVu Sans"/>
              </a:rPr>
              <a:t>UREDJAJI  ZA</a:t>
            </a:r>
            <a:r>
              <a:rPr lang="sr-Latn-CS" sz="3600" spc="-1" dirty="0" smtClean="0">
                <a:uFill>
                  <a:solidFill>
                    <a:srgbClr val="FFFFFF"/>
                  </a:solidFill>
                </a:uFill>
                <a:latin typeface="+mn-lt"/>
              </a:rPr>
              <a:t> </a:t>
            </a:r>
            <a:r>
              <a:rPr lang="x-none" sz="3600" b="1" spc="-1" dirty="0" smtClean="0">
                <a:uFill>
                  <a:solidFill>
                    <a:srgbClr val="FFFFFF"/>
                  </a:solidFill>
                </a:uFill>
                <a:latin typeface="+mn-lt"/>
                <a:ea typeface="DejaVu Sans"/>
              </a:rPr>
              <a:t>SKLADIŠTENJE </a:t>
            </a:r>
            <a:r>
              <a:rPr lang="x-none" sz="3600" b="1" spc="-1" dirty="0">
                <a:uFill>
                  <a:solidFill>
                    <a:srgbClr val="FFFFFF"/>
                  </a:solidFill>
                </a:uFill>
                <a:latin typeface="+mn-lt"/>
                <a:ea typeface="DejaVu Sans"/>
              </a:rPr>
              <a:t>PODATAKA</a:t>
            </a:r>
            <a:r>
              <a:rPr lang="x-none" spc="-1" dirty="0">
                <a:uFill>
                  <a:solidFill>
                    <a:srgbClr val="FFFFFF"/>
                  </a:solidFill>
                </a:uFill>
                <a:latin typeface="Arial"/>
              </a:rPr>
              <a:t/>
            </a:r>
            <a:br>
              <a:rPr lang="x-none" spc="-1" dirty="0">
                <a:uFill>
                  <a:solidFill>
                    <a:srgbClr val="FFFFFF"/>
                  </a:solidFill>
                </a:uFill>
                <a:latin typeface="Arial"/>
              </a:rPr>
            </a:br>
            <a:endParaRPr lang="en-US" dirty="0"/>
          </a:p>
        </p:txBody>
      </p:sp>
      <p:grpSp>
        <p:nvGrpSpPr>
          <p:cNvPr id="68" name="Group 2"/>
          <p:cNvGrpSpPr>
            <a:grpSpLocks/>
          </p:cNvGrpSpPr>
          <p:nvPr/>
        </p:nvGrpSpPr>
        <p:grpSpPr bwMode="auto">
          <a:xfrm>
            <a:off x="2734141" y="3307211"/>
            <a:ext cx="266352" cy="1331312"/>
            <a:chOff x="3536" y="1185"/>
            <a:chExt cx="871" cy="1946"/>
          </a:xfrm>
        </p:grpSpPr>
        <p:sp>
          <p:nvSpPr>
            <p:cNvPr id="69" name="Rectangle 3"/>
            <p:cNvSpPr>
              <a:spLocks noChangeArrowheads="1"/>
            </p:cNvSpPr>
            <p:nvPr/>
          </p:nvSpPr>
          <p:spPr bwMode="auto">
            <a:xfrm>
              <a:off x="3536" y="1185"/>
              <a:ext cx="871" cy="1946"/>
            </a:xfrm>
            <a:prstGeom prst="rect">
              <a:avLst/>
            </a:prstGeom>
            <a:solidFill>
              <a:srgbClr val="C0C0C0"/>
            </a:solidFill>
            <a:ln w="12700">
              <a:solidFill>
                <a:srgbClr val="000000"/>
              </a:solidFill>
              <a:miter lim="800000"/>
              <a:headEnd/>
              <a:tailEnd/>
            </a:ln>
          </p:spPr>
          <p:txBody>
            <a:bodyPr/>
            <a:lstStyle/>
            <a:p>
              <a:endParaRPr lang="en-US" sz="1400"/>
            </a:p>
          </p:txBody>
        </p:sp>
        <p:grpSp>
          <p:nvGrpSpPr>
            <p:cNvPr id="70" name="Group 4"/>
            <p:cNvGrpSpPr>
              <a:grpSpLocks/>
            </p:cNvGrpSpPr>
            <p:nvPr/>
          </p:nvGrpSpPr>
          <p:grpSpPr bwMode="auto">
            <a:xfrm>
              <a:off x="3595" y="1272"/>
              <a:ext cx="751" cy="553"/>
              <a:chOff x="3595" y="1272"/>
              <a:chExt cx="751" cy="553"/>
            </a:xfrm>
          </p:grpSpPr>
          <p:sp>
            <p:nvSpPr>
              <p:cNvPr id="107" name="Rectangle 5"/>
              <p:cNvSpPr>
                <a:spLocks noChangeArrowheads="1"/>
              </p:cNvSpPr>
              <p:nvPr/>
            </p:nvSpPr>
            <p:spPr bwMode="auto">
              <a:xfrm>
                <a:off x="3595" y="1272"/>
                <a:ext cx="751" cy="553"/>
              </a:xfrm>
              <a:prstGeom prst="rect">
                <a:avLst/>
              </a:prstGeom>
              <a:solidFill>
                <a:srgbClr val="9F9F9F"/>
              </a:solidFill>
              <a:ln w="12700">
                <a:solidFill>
                  <a:srgbClr val="000000"/>
                </a:solidFill>
                <a:miter lim="800000"/>
                <a:headEnd/>
                <a:tailEnd/>
              </a:ln>
            </p:spPr>
            <p:txBody>
              <a:bodyPr/>
              <a:lstStyle/>
              <a:p>
                <a:endParaRPr lang="en-US" sz="1400"/>
              </a:p>
            </p:txBody>
          </p:sp>
          <p:grpSp>
            <p:nvGrpSpPr>
              <p:cNvPr id="108" name="Group 6"/>
              <p:cNvGrpSpPr>
                <a:grpSpLocks/>
              </p:cNvGrpSpPr>
              <p:nvPr/>
            </p:nvGrpSpPr>
            <p:grpSpPr bwMode="auto">
              <a:xfrm>
                <a:off x="3827" y="1358"/>
                <a:ext cx="330" cy="101"/>
                <a:chOff x="3827" y="1358"/>
                <a:chExt cx="330" cy="101"/>
              </a:xfrm>
            </p:grpSpPr>
            <p:sp>
              <p:nvSpPr>
                <p:cNvPr id="118" name="Freeform 7"/>
                <p:cNvSpPr>
                  <a:spLocks/>
                </p:cNvSpPr>
                <p:nvPr/>
              </p:nvSpPr>
              <p:spPr bwMode="auto">
                <a:xfrm>
                  <a:off x="3827" y="1366"/>
                  <a:ext cx="330" cy="93"/>
                </a:xfrm>
                <a:custGeom>
                  <a:avLst/>
                  <a:gdLst>
                    <a:gd name="T0" fmla="*/ 22 w 330"/>
                    <a:gd name="T1" fmla="*/ 36 h 93"/>
                    <a:gd name="T2" fmla="*/ 51 w 330"/>
                    <a:gd name="T3" fmla="*/ 75 h 93"/>
                    <a:gd name="T4" fmla="*/ 317 w 330"/>
                    <a:gd name="T5" fmla="*/ 75 h 93"/>
                    <a:gd name="T6" fmla="*/ 282 w 330"/>
                    <a:gd name="T7" fmla="*/ 29 h 93"/>
                    <a:gd name="T8" fmla="*/ 282 w 330"/>
                    <a:gd name="T9" fmla="*/ 0 h 93"/>
                    <a:gd name="T10" fmla="*/ 330 w 330"/>
                    <a:gd name="T11" fmla="*/ 63 h 93"/>
                    <a:gd name="T12" fmla="*/ 330 w 330"/>
                    <a:gd name="T13" fmla="*/ 93 h 93"/>
                    <a:gd name="T14" fmla="*/ 44 w 330"/>
                    <a:gd name="T15" fmla="*/ 93 h 93"/>
                    <a:gd name="T16" fmla="*/ 0 w 330"/>
                    <a:gd name="T17" fmla="*/ 36 h 93"/>
                    <a:gd name="T18" fmla="*/ 22 w 330"/>
                    <a:gd name="T19"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93">
                      <a:moveTo>
                        <a:pt x="22" y="36"/>
                      </a:moveTo>
                      <a:lnTo>
                        <a:pt x="51" y="75"/>
                      </a:lnTo>
                      <a:lnTo>
                        <a:pt x="317" y="75"/>
                      </a:lnTo>
                      <a:lnTo>
                        <a:pt x="282" y="29"/>
                      </a:lnTo>
                      <a:lnTo>
                        <a:pt x="282" y="0"/>
                      </a:lnTo>
                      <a:lnTo>
                        <a:pt x="330" y="63"/>
                      </a:lnTo>
                      <a:lnTo>
                        <a:pt x="330" y="93"/>
                      </a:lnTo>
                      <a:lnTo>
                        <a:pt x="44" y="93"/>
                      </a:lnTo>
                      <a:lnTo>
                        <a:pt x="0" y="36"/>
                      </a:lnTo>
                      <a:lnTo>
                        <a:pt x="22" y="36"/>
                      </a:lnTo>
                      <a:close/>
                    </a:path>
                  </a:pathLst>
                </a:custGeom>
                <a:solidFill>
                  <a:srgbClr val="5F5F5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119" name="Freeform 8"/>
                <p:cNvSpPr>
                  <a:spLocks/>
                </p:cNvSpPr>
                <p:nvPr/>
              </p:nvSpPr>
              <p:spPr bwMode="auto">
                <a:xfrm>
                  <a:off x="3827" y="1358"/>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120" name="Freeform 9"/>
                <p:cNvSpPr>
                  <a:spLocks/>
                </p:cNvSpPr>
                <p:nvPr/>
              </p:nvSpPr>
              <p:spPr bwMode="auto">
                <a:xfrm>
                  <a:off x="3964" y="1358"/>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121" name="Freeform 10"/>
                <p:cNvSpPr>
                  <a:spLocks/>
                </p:cNvSpPr>
                <p:nvPr/>
              </p:nvSpPr>
              <p:spPr bwMode="auto">
                <a:xfrm>
                  <a:off x="3827" y="1358"/>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Lst>
                  <a:ahLst/>
                  <a:cxnLst>
                    <a:cxn ang="0">
                      <a:pos x="T0" y="T1"/>
                    </a:cxn>
                    <a:cxn ang="0">
                      <a:pos x="T2" y="T3"/>
                    </a:cxn>
                    <a:cxn ang="0">
                      <a:pos x="T4" y="T5"/>
                    </a:cxn>
                    <a:cxn ang="0">
                      <a:pos x="T6" y="T7"/>
                    </a:cxn>
                    <a:cxn ang="0">
                      <a:pos x="T8" y="T9"/>
                    </a:cxn>
                  </a:cxnLst>
                  <a:rect l="0" t="0" r="r" b="b"/>
                  <a:pathLst>
                    <a:path w="20" h="15">
                      <a:moveTo>
                        <a:pt x="16" y="15"/>
                      </a:moveTo>
                      <a:lnTo>
                        <a:pt x="20" y="0"/>
                      </a:lnTo>
                      <a:lnTo>
                        <a:pt x="7" y="0"/>
                      </a:lnTo>
                      <a:lnTo>
                        <a:pt x="0" y="15"/>
                      </a:lnTo>
                      <a:lnTo>
                        <a:pt x="16" y="15"/>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122" name="Freeform 11"/>
                <p:cNvSpPr>
                  <a:spLocks/>
                </p:cNvSpPr>
                <p:nvPr/>
              </p:nvSpPr>
              <p:spPr bwMode="auto">
                <a:xfrm>
                  <a:off x="4095" y="1358"/>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Lst>
                  <a:ahLst/>
                  <a:cxnLst>
                    <a:cxn ang="0">
                      <a:pos x="T0" y="T1"/>
                    </a:cxn>
                    <a:cxn ang="0">
                      <a:pos x="T2" y="T3"/>
                    </a:cxn>
                    <a:cxn ang="0">
                      <a:pos x="T4" y="T5"/>
                    </a:cxn>
                    <a:cxn ang="0">
                      <a:pos x="T6" y="T7"/>
                    </a:cxn>
                    <a:cxn ang="0">
                      <a:pos x="T8" y="T9"/>
                    </a:cxn>
                  </a:cxnLst>
                  <a:rect l="0" t="0" r="r" b="b"/>
                  <a:pathLst>
                    <a:path w="20" h="15">
                      <a:moveTo>
                        <a:pt x="4" y="15"/>
                      </a:moveTo>
                      <a:lnTo>
                        <a:pt x="0" y="0"/>
                      </a:lnTo>
                      <a:lnTo>
                        <a:pt x="13" y="0"/>
                      </a:lnTo>
                      <a:lnTo>
                        <a:pt x="20" y="15"/>
                      </a:lnTo>
                      <a:lnTo>
                        <a:pt x="4" y="15"/>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grpSp>
          <p:grpSp>
            <p:nvGrpSpPr>
              <p:cNvPr id="109" name="Group 12"/>
              <p:cNvGrpSpPr>
                <a:grpSpLocks/>
              </p:cNvGrpSpPr>
              <p:nvPr/>
            </p:nvGrpSpPr>
            <p:grpSpPr bwMode="auto">
              <a:xfrm>
                <a:off x="3837" y="1629"/>
                <a:ext cx="270" cy="179"/>
                <a:chOff x="3837" y="1629"/>
                <a:chExt cx="270" cy="179"/>
              </a:xfrm>
            </p:grpSpPr>
            <p:sp>
              <p:nvSpPr>
                <p:cNvPr id="110" name="Rectangle 13"/>
                <p:cNvSpPr>
                  <a:spLocks noChangeArrowheads="1"/>
                </p:cNvSpPr>
                <p:nvPr/>
              </p:nvSpPr>
              <p:spPr bwMode="auto">
                <a:xfrm>
                  <a:off x="3837" y="1629"/>
                  <a:ext cx="270" cy="85"/>
                </a:xfrm>
                <a:prstGeom prst="rect">
                  <a:avLst/>
                </a:prstGeom>
                <a:solidFill>
                  <a:srgbClr val="808080"/>
                </a:solidFill>
                <a:ln w="12700">
                  <a:solidFill>
                    <a:srgbClr val="000000"/>
                  </a:solidFill>
                  <a:miter lim="800000"/>
                  <a:headEnd/>
                  <a:tailEnd/>
                </a:ln>
              </p:spPr>
              <p:txBody>
                <a:bodyPr/>
                <a:lstStyle/>
                <a:p>
                  <a:endParaRPr lang="en-US" sz="1400"/>
                </a:p>
              </p:txBody>
            </p:sp>
            <p:sp>
              <p:nvSpPr>
                <p:cNvPr id="111" name="Rectangle 14"/>
                <p:cNvSpPr>
                  <a:spLocks noChangeArrowheads="1"/>
                </p:cNvSpPr>
                <p:nvPr/>
              </p:nvSpPr>
              <p:spPr bwMode="auto">
                <a:xfrm>
                  <a:off x="3853" y="1640"/>
                  <a:ext cx="237" cy="64"/>
                </a:xfrm>
                <a:prstGeom prst="rect">
                  <a:avLst/>
                </a:prstGeom>
                <a:solidFill>
                  <a:srgbClr val="FFFFFF"/>
                </a:solidFill>
                <a:ln w="12700">
                  <a:solidFill>
                    <a:srgbClr val="000000"/>
                  </a:solidFill>
                  <a:miter lim="800000"/>
                  <a:headEnd/>
                  <a:tailEnd/>
                </a:ln>
              </p:spPr>
              <p:txBody>
                <a:bodyPr/>
                <a:lstStyle/>
                <a:p>
                  <a:endParaRPr lang="en-US" sz="1400"/>
                </a:p>
              </p:txBody>
            </p:sp>
            <p:grpSp>
              <p:nvGrpSpPr>
                <p:cNvPr id="112" name="Group 15"/>
                <p:cNvGrpSpPr>
                  <a:grpSpLocks/>
                </p:cNvGrpSpPr>
                <p:nvPr/>
              </p:nvGrpSpPr>
              <p:grpSpPr bwMode="auto">
                <a:xfrm>
                  <a:off x="3936" y="1736"/>
                  <a:ext cx="71" cy="72"/>
                  <a:chOff x="3936" y="1736"/>
                  <a:chExt cx="71" cy="72"/>
                </a:xfrm>
              </p:grpSpPr>
              <p:sp>
                <p:nvSpPr>
                  <p:cNvPr id="113" name="Oval 16"/>
                  <p:cNvSpPr>
                    <a:spLocks noChangeArrowheads="1"/>
                  </p:cNvSpPr>
                  <p:nvPr/>
                </p:nvSpPr>
                <p:spPr bwMode="auto">
                  <a:xfrm>
                    <a:off x="3941" y="1740"/>
                    <a:ext cx="66" cy="68"/>
                  </a:xfrm>
                  <a:prstGeom prst="ellipse">
                    <a:avLst/>
                  </a:prstGeom>
                  <a:solidFill>
                    <a:srgbClr val="3F3F3F"/>
                  </a:solidFill>
                  <a:ln w="12700">
                    <a:solidFill>
                      <a:srgbClr val="3F3F3F"/>
                    </a:solidFill>
                    <a:round/>
                    <a:headEnd/>
                    <a:tailEnd/>
                  </a:ln>
                </p:spPr>
                <p:txBody>
                  <a:bodyPr/>
                  <a:lstStyle/>
                  <a:p>
                    <a:endParaRPr lang="en-US" sz="1400"/>
                  </a:p>
                </p:txBody>
              </p:sp>
              <p:grpSp>
                <p:nvGrpSpPr>
                  <p:cNvPr id="114" name="Group 17"/>
                  <p:cNvGrpSpPr>
                    <a:grpSpLocks/>
                  </p:cNvGrpSpPr>
                  <p:nvPr/>
                </p:nvGrpSpPr>
                <p:grpSpPr bwMode="auto">
                  <a:xfrm>
                    <a:off x="3936" y="1736"/>
                    <a:ext cx="66" cy="68"/>
                    <a:chOff x="3936" y="1736"/>
                    <a:chExt cx="66" cy="68"/>
                  </a:xfrm>
                </p:grpSpPr>
                <p:sp>
                  <p:nvSpPr>
                    <p:cNvPr id="115" name="Oval 18"/>
                    <p:cNvSpPr>
                      <a:spLocks noChangeArrowheads="1"/>
                    </p:cNvSpPr>
                    <p:nvPr/>
                  </p:nvSpPr>
                  <p:spPr bwMode="auto">
                    <a:xfrm>
                      <a:off x="3936" y="1736"/>
                      <a:ext cx="66" cy="68"/>
                    </a:xfrm>
                    <a:prstGeom prst="ellipse">
                      <a:avLst/>
                    </a:prstGeom>
                    <a:solidFill>
                      <a:srgbClr val="C0C0C0"/>
                    </a:solidFill>
                    <a:ln w="12700">
                      <a:solidFill>
                        <a:srgbClr val="808080"/>
                      </a:solidFill>
                      <a:round/>
                      <a:headEnd/>
                      <a:tailEnd/>
                    </a:ln>
                  </p:spPr>
                  <p:txBody>
                    <a:bodyPr/>
                    <a:lstStyle/>
                    <a:p>
                      <a:endParaRPr lang="en-US" sz="1400"/>
                    </a:p>
                  </p:txBody>
                </p:sp>
                <p:sp>
                  <p:nvSpPr>
                    <p:cNvPr id="116" name="Oval 19"/>
                    <p:cNvSpPr>
                      <a:spLocks noChangeArrowheads="1"/>
                    </p:cNvSpPr>
                    <p:nvPr/>
                  </p:nvSpPr>
                  <p:spPr bwMode="auto">
                    <a:xfrm>
                      <a:off x="3961" y="1750"/>
                      <a:ext cx="15" cy="15"/>
                    </a:xfrm>
                    <a:prstGeom prst="ellipse">
                      <a:avLst/>
                    </a:prstGeom>
                    <a:solidFill>
                      <a:srgbClr val="3F3F3F"/>
                    </a:solidFill>
                    <a:ln w="12700">
                      <a:solidFill>
                        <a:srgbClr val="3F3F3F"/>
                      </a:solidFill>
                      <a:round/>
                      <a:headEnd/>
                      <a:tailEnd/>
                    </a:ln>
                  </p:spPr>
                  <p:txBody>
                    <a:bodyPr/>
                    <a:lstStyle/>
                    <a:p>
                      <a:endParaRPr lang="en-US" sz="1400"/>
                    </a:p>
                  </p:txBody>
                </p:sp>
                <p:sp>
                  <p:nvSpPr>
                    <p:cNvPr id="117" name="Freeform 20"/>
                    <p:cNvSpPr>
                      <a:spLocks/>
                    </p:cNvSpPr>
                    <p:nvPr/>
                  </p:nvSpPr>
                  <p:spPr bwMode="auto">
                    <a:xfrm>
                      <a:off x="3956" y="1766"/>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Lst>
                      <a:ahLst/>
                      <a:cxnLst>
                        <a:cxn ang="0">
                          <a:pos x="T0" y="T1"/>
                        </a:cxn>
                        <a:cxn ang="0">
                          <a:pos x="T2" y="T3"/>
                        </a:cxn>
                        <a:cxn ang="0">
                          <a:pos x="T4" y="T5"/>
                        </a:cxn>
                        <a:cxn ang="0">
                          <a:pos x="T6" y="T7"/>
                        </a:cxn>
                        <a:cxn ang="0">
                          <a:pos x="T8" y="T9"/>
                        </a:cxn>
                      </a:cxnLst>
                      <a:rect l="0" t="0" r="r" b="b"/>
                      <a:pathLst>
                        <a:path w="24" h="25">
                          <a:moveTo>
                            <a:pt x="8" y="0"/>
                          </a:moveTo>
                          <a:lnTo>
                            <a:pt x="0" y="25"/>
                          </a:lnTo>
                          <a:lnTo>
                            <a:pt x="24" y="25"/>
                          </a:lnTo>
                          <a:lnTo>
                            <a:pt x="17" y="0"/>
                          </a:lnTo>
                          <a:lnTo>
                            <a:pt x="8" y="0"/>
                          </a:lnTo>
                          <a:close/>
                        </a:path>
                      </a:pathLst>
                    </a:custGeom>
                    <a:solidFill>
                      <a:srgbClr val="3F3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grpSp>
            </p:grpSp>
          </p:grpSp>
        </p:grpSp>
        <p:grpSp>
          <p:nvGrpSpPr>
            <p:cNvPr id="71" name="Group 21"/>
            <p:cNvGrpSpPr>
              <a:grpSpLocks/>
            </p:cNvGrpSpPr>
            <p:nvPr/>
          </p:nvGrpSpPr>
          <p:grpSpPr bwMode="auto">
            <a:xfrm>
              <a:off x="3595" y="1891"/>
              <a:ext cx="751" cy="552"/>
              <a:chOff x="3595" y="1891"/>
              <a:chExt cx="751" cy="552"/>
            </a:xfrm>
          </p:grpSpPr>
          <p:sp>
            <p:nvSpPr>
              <p:cNvPr id="90" name="Rectangle 22"/>
              <p:cNvSpPr>
                <a:spLocks noChangeArrowheads="1"/>
              </p:cNvSpPr>
              <p:nvPr/>
            </p:nvSpPr>
            <p:spPr bwMode="auto">
              <a:xfrm>
                <a:off x="3595" y="1891"/>
                <a:ext cx="751" cy="552"/>
              </a:xfrm>
              <a:prstGeom prst="rect">
                <a:avLst/>
              </a:prstGeom>
              <a:solidFill>
                <a:srgbClr val="9F9F9F"/>
              </a:solidFill>
              <a:ln w="12700">
                <a:solidFill>
                  <a:srgbClr val="000000"/>
                </a:solidFill>
                <a:miter lim="800000"/>
                <a:headEnd/>
                <a:tailEnd/>
              </a:ln>
            </p:spPr>
            <p:txBody>
              <a:bodyPr/>
              <a:lstStyle/>
              <a:p>
                <a:endParaRPr lang="en-US" sz="1400"/>
              </a:p>
            </p:txBody>
          </p:sp>
          <p:grpSp>
            <p:nvGrpSpPr>
              <p:cNvPr id="91" name="Group 23"/>
              <p:cNvGrpSpPr>
                <a:grpSpLocks/>
              </p:cNvGrpSpPr>
              <p:nvPr/>
            </p:nvGrpSpPr>
            <p:grpSpPr bwMode="auto">
              <a:xfrm>
                <a:off x="3827" y="1977"/>
                <a:ext cx="330" cy="449"/>
                <a:chOff x="3827" y="1977"/>
                <a:chExt cx="330" cy="449"/>
              </a:xfrm>
            </p:grpSpPr>
            <p:grpSp>
              <p:nvGrpSpPr>
                <p:cNvPr id="92" name="Group 24"/>
                <p:cNvGrpSpPr>
                  <a:grpSpLocks/>
                </p:cNvGrpSpPr>
                <p:nvPr/>
              </p:nvGrpSpPr>
              <p:grpSpPr bwMode="auto">
                <a:xfrm>
                  <a:off x="3827" y="1977"/>
                  <a:ext cx="330" cy="101"/>
                  <a:chOff x="3827" y="1977"/>
                  <a:chExt cx="330" cy="101"/>
                </a:xfrm>
              </p:grpSpPr>
              <p:sp>
                <p:nvSpPr>
                  <p:cNvPr id="102" name="Freeform 25"/>
                  <p:cNvSpPr>
                    <a:spLocks/>
                  </p:cNvSpPr>
                  <p:nvPr/>
                </p:nvSpPr>
                <p:spPr bwMode="auto">
                  <a:xfrm>
                    <a:off x="3827" y="1985"/>
                    <a:ext cx="330" cy="93"/>
                  </a:xfrm>
                  <a:custGeom>
                    <a:avLst/>
                    <a:gdLst>
                      <a:gd name="T0" fmla="*/ 22 w 330"/>
                      <a:gd name="T1" fmla="*/ 36 h 93"/>
                      <a:gd name="T2" fmla="*/ 51 w 330"/>
                      <a:gd name="T3" fmla="*/ 75 h 93"/>
                      <a:gd name="T4" fmla="*/ 317 w 330"/>
                      <a:gd name="T5" fmla="*/ 75 h 93"/>
                      <a:gd name="T6" fmla="*/ 282 w 330"/>
                      <a:gd name="T7" fmla="*/ 29 h 93"/>
                      <a:gd name="T8" fmla="*/ 282 w 330"/>
                      <a:gd name="T9" fmla="*/ 0 h 93"/>
                      <a:gd name="T10" fmla="*/ 330 w 330"/>
                      <a:gd name="T11" fmla="*/ 63 h 93"/>
                      <a:gd name="T12" fmla="*/ 330 w 330"/>
                      <a:gd name="T13" fmla="*/ 93 h 93"/>
                      <a:gd name="T14" fmla="*/ 44 w 330"/>
                      <a:gd name="T15" fmla="*/ 93 h 93"/>
                      <a:gd name="T16" fmla="*/ 0 w 330"/>
                      <a:gd name="T17" fmla="*/ 36 h 93"/>
                      <a:gd name="T18" fmla="*/ 22 w 330"/>
                      <a:gd name="T19"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93">
                        <a:moveTo>
                          <a:pt x="22" y="36"/>
                        </a:moveTo>
                        <a:lnTo>
                          <a:pt x="51" y="75"/>
                        </a:lnTo>
                        <a:lnTo>
                          <a:pt x="317" y="75"/>
                        </a:lnTo>
                        <a:lnTo>
                          <a:pt x="282" y="29"/>
                        </a:lnTo>
                        <a:lnTo>
                          <a:pt x="282" y="0"/>
                        </a:lnTo>
                        <a:lnTo>
                          <a:pt x="330" y="63"/>
                        </a:lnTo>
                        <a:lnTo>
                          <a:pt x="330" y="93"/>
                        </a:lnTo>
                        <a:lnTo>
                          <a:pt x="44" y="93"/>
                        </a:lnTo>
                        <a:lnTo>
                          <a:pt x="0" y="36"/>
                        </a:lnTo>
                        <a:lnTo>
                          <a:pt x="22" y="36"/>
                        </a:lnTo>
                        <a:close/>
                      </a:path>
                    </a:pathLst>
                  </a:custGeom>
                  <a:solidFill>
                    <a:srgbClr val="5F5F5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103" name="Freeform 26"/>
                  <p:cNvSpPr>
                    <a:spLocks/>
                  </p:cNvSpPr>
                  <p:nvPr/>
                </p:nvSpPr>
                <p:spPr bwMode="auto">
                  <a:xfrm>
                    <a:off x="3827" y="1977"/>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104" name="Freeform 27"/>
                  <p:cNvSpPr>
                    <a:spLocks/>
                  </p:cNvSpPr>
                  <p:nvPr/>
                </p:nvSpPr>
                <p:spPr bwMode="auto">
                  <a:xfrm>
                    <a:off x="3964" y="1977"/>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105" name="Freeform 28"/>
                  <p:cNvSpPr>
                    <a:spLocks/>
                  </p:cNvSpPr>
                  <p:nvPr/>
                </p:nvSpPr>
                <p:spPr bwMode="auto">
                  <a:xfrm>
                    <a:off x="3827" y="1977"/>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Lst>
                    <a:ahLst/>
                    <a:cxnLst>
                      <a:cxn ang="0">
                        <a:pos x="T0" y="T1"/>
                      </a:cxn>
                      <a:cxn ang="0">
                        <a:pos x="T2" y="T3"/>
                      </a:cxn>
                      <a:cxn ang="0">
                        <a:pos x="T4" y="T5"/>
                      </a:cxn>
                      <a:cxn ang="0">
                        <a:pos x="T6" y="T7"/>
                      </a:cxn>
                      <a:cxn ang="0">
                        <a:pos x="T8" y="T9"/>
                      </a:cxn>
                    </a:cxnLst>
                    <a:rect l="0" t="0" r="r" b="b"/>
                    <a:pathLst>
                      <a:path w="20" h="15">
                        <a:moveTo>
                          <a:pt x="16" y="15"/>
                        </a:moveTo>
                        <a:lnTo>
                          <a:pt x="20" y="0"/>
                        </a:lnTo>
                        <a:lnTo>
                          <a:pt x="7" y="0"/>
                        </a:lnTo>
                        <a:lnTo>
                          <a:pt x="0" y="15"/>
                        </a:lnTo>
                        <a:lnTo>
                          <a:pt x="16" y="15"/>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106" name="Freeform 29"/>
                  <p:cNvSpPr>
                    <a:spLocks/>
                  </p:cNvSpPr>
                  <p:nvPr/>
                </p:nvSpPr>
                <p:spPr bwMode="auto">
                  <a:xfrm>
                    <a:off x="4095" y="1977"/>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Lst>
                    <a:ahLst/>
                    <a:cxnLst>
                      <a:cxn ang="0">
                        <a:pos x="T0" y="T1"/>
                      </a:cxn>
                      <a:cxn ang="0">
                        <a:pos x="T2" y="T3"/>
                      </a:cxn>
                      <a:cxn ang="0">
                        <a:pos x="T4" y="T5"/>
                      </a:cxn>
                      <a:cxn ang="0">
                        <a:pos x="T6" y="T7"/>
                      </a:cxn>
                      <a:cxn ang="0">
                        <a:pos x="T8" y="T9"/>
                      </a:cxn>
                    </a:cxnLst>
                    <a:rect l="0" t="0" r="r" b="b"/>
                    <a:pathLst>
                      <a:path w="20" h="15">
                        <a:moveTo>
                          <a:pt x="4" y="15"/>
                        </a:moveTo>
                        <a:lnTo>
                          <a:pt x="0" y="0"/>
                        </a:lnTo>
                        <a:lnTo>
                          <a:pt x="13" y="0"/>
                        </a:lnTo>
                        <a:lnTo>
                          <a:pt x="20" y="15"/>
                        </a:lnTo>
                        <a:lnTo>
                          <a:pt x="4" y="15"/>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grpSp>
            <p:grpSp>
              <p:nvGrpSpPr>
                <p:cNvPr id="93" name="Group 30"/>
                <p:cNvGrpSpPr>
                  <a:grpSpLocks/>
                </p:cNvGrpSpPr>
                <p:nvPr/>
              </p:nvGrpSpPr>
              <p:grpSpPr bwMode="auto">
                <a:xfrm>
                  <a:off x="3837" y="2248"/>
                  <a:ext cx="270" cy="178"/>
                  <a:chOff x="3837" y="2248"/>
                  <a:chExt cx="270" cy="178"/>
                </a:xfrm>
              </p:grpSpPr>
              <p:sp>
                <p:nvSpPr>
                  <p:cNvPr id="94" name="Rectangle 31"/>
                  <p:cNvSpPr>
                    <a:spLocks noChangeArrowheads="1"/>
                  </p:cNvSpPr>
                  <p:nvPr/>
                </p:nvSpPr>
                <p:spPr bwMode="auto">
                  <a:xfrm>
                    <a:off x="3837" y="2248"/>
                    <a:ext cx="270" cy="84"/>
                  </a:xfrm>
                  <a:prstGeom prst="rect">
                    <a:avLst/>
                  </a:prstGeom>
                  <a:solidFill>
                    <a:srgbClr val="808080"/>
                  </a:solidFill>
                  <a:ln w="12700">
                    <a:solidFill>
                      <a:srgbClr val="000000"/>
                    </a:solidFill>
                    <a:miter lim="800000"/>
                    <a:headEnd/>
                    <a:tailEnd/>
                  </a:ln>
                </p:spPr>
                <p:txBody>
                  <a:bodyPr/>
                  <a:lstStyle/>
                  <a:p>
                    <a:endParaRPr lang="en-US" sz="1400"/>
                  </a:p>
                </p:txBody>
              </p:sp>
              <p:sp>
                <p:nvSpPr>
                  <p:cNvPr id="95" name="Rectangle 32"/>
                  <p:cNvSpPr>
                    <a:spLocks noChangeArrowheads="1"/>
                  </p:cNvSpPr>
                  <p:nvPr/>
                </p:nvSpPr>
                <p:spPr bwMode="auto">
                  <a:xfrm>
                    <a:off x="3853" y="2259"/>
                    <a:ext cx="237" cy="63"/>
                  </a:xfrm>
                  <a:prstGeom prst="rect">
                    <a:avLst/>
                  </a:prstGeom>
                  <a:solidFill>
                    <a:srgbClr val="FFFFFF"/>
                  </a:solidFill>
                  <a:ln w="12700">
                    <a:solidFill>
                      <a:srgbClr val="000000"/>
                    </a:solidFill>
                    <a:miter lim="800000"/>
                    <a:headEnd/>
                    <a:tailEnd/>
                  </a:ln>
                </p:spPr>
                <p:txBody>
                  <a:bodyPr/>
                  <a:lstStyle/>
                  <a:p>
                    <a:endParaRPr lang="en-US" sz="1400"/>
                  </a:p>
                </p:txBody>
              </p:sp>
              <p:grpSp>
                <p:nvGrpSpPr>
                  <p:cNvPr id="96" name="Group 33"/>
                  <p:cNvGrpSpPr>
                    <a:grpSpLocks/>
                  </p:cNvGrpSpPr>
                  <p:nvPr/>
                </p:nvGrpSpPr>
                <p:grpSpPr bwMode="auto">
                  <a:xfrm>
                    <a:off x="3936" y="2354"/>
                    <a:ext cx="71" cy="72"/>
                    <a:chOff x="3936" y="2354"/>
                    <a:chExt cx="71" cy="72"/>
                  </a:xfrm>
                </p:grpSpPr>
                <p:sp>
                  <p:nvSpPr>
                    <p:cNvPr id="97" name="Oval 34"/>
                    <p:cNvSpPr>
                      <a:spLocks noChangeArrowheads="1"/>
                    </p:cNvSpPr>
                    <p:nvPr/>
                  </p:nvSpPr>
                  <p:spPr bwMode="auto">
                    <a:xfrm>
                      <a:off x="3941" y="2358"/>
                      <a:ext cx="66" cy="68"/>
                    </a:xfrm>
                    <a:prstGeom prst="ellipse">
                      <a:avLst/>
                    </a:prstGeom>
                    <a:solidFill>
                      <a:srgbClr val="3F3F3F"/>
                    </a:solidFill>
                    <a:ln w="12700">
                      <a:solidFill>
                        <a:srgbClr val="3F3F3F"/>
                      </a:solidFill>
                      <a:round/>
                      <a:headEnd/>
                      <a:tailEnd/>
                    </a:ln>
                  </p:spPr>
                  <p:txBody>
                    <a:bodyPr/>
                    <a:lstStyle/>
                    <a:p>
                      <a:endParaRPr lang="en-US" sz="1400"/>
                    </a:p>
                  </p:txBody>
                </p:sp>
                <p:grpSp>
                  <p:nvGrpSpPr>
                    <p:cNvPr id="98" name="Group 35"/>
                    <p:cNvGrpSpPr>
                      <a:grpSpLocks/>
                    </p:cNvGrpSpPr>
                    <p:nvPr/>
                  </p:nvGrpSpPr>
                  <p:grpSpPr bwMode="auto">
                    <a:xfrm>
                      <a:off x="3936" y="2354"/>
                      <a:ext cx="66" cy="68"/>
                      <a:chOff x="3936" y="2354"/>
                      <a:chExt cx="66" cy="68"/>
                    </a:xfrm>
                  </p:grpSpPr>
                  <p:sp>
                    <p:nvSpPr>
                      <p:cNvPr id="99" name="Oval 36"/>
                      <p:cNvSpPr>
                        <a:spLocks noChangeArrowheads="1"/>
                      </p:cNvSpPr>
                      <p:nvPr/>
                    </p:nvSpPr>
                    <p:spPr bwMode="auto">
                      <a:xfrm>
                        <a:off x="3936" y="2354"/>
                        <a:ext cx="66" cy="68"/>
                      </a:xfrm>
                      <a:prstGeom prst="ellipse">
                        <a:avLst/>
                      </a:prstGeom>
                      <a:solidFill>
                        <a:srgbClr val="C0C0C0"/>
                      </a:solidFill>
                      <a:ln w="12700">
                        <a:solidFill>
                          <a:srgbClr val="808080"/>
                        </a:solidFill>
                        <a:round/>
                        <a:headEnd/>
                        <a:tailEnd/>
                      </a:ln>
                    </p:spPr>
                    <p:txBody>
                      <a:bodyPr/>
                      <a:lstStyle/>
                      <a:p>
                        <a:endParaRPr lang="en-US" sz="1400"/>
                      </a:p>
                    </p:txBody>
                  </p:sp>
                  <p:sp>
                    <p:nvSpPr>
                      <p:cNvPr id="100" name="Oval 37"/>
                      <p:cNvSpPr>
                        <a:spLocks noChangeArrowheads="1"/>
                      </p:cNvSpPr>
                      <p:nvPr/>
                    </p:nvSpPr>
                    <p:spPr bwMode="auto">
                      <a:xfrm>
                        <a:off x="3961" y="2368"/>
                        <a:ext cx="15" cy="15"/>
                      </a:xfrm>
                      <a:prstGeom prst="ellipse">
                        <a:avLst/>
                      </a:prstGeom>
                      <a:solidFill>
                        <a:srgbClr val="3F3F3F"/>
                      </a:solidFill>
                      <a:ln w="12700">
                        <a:solidFill>
                          <a:srgbClr val="3F3F3F"/>
                        </a:solidFill>
                        <a:round/>
                        <a:headEnd/>
                        <a:tailEnd/>
                      </a:ln>
                    </p:spPr>
                    <p:txBody>
                      <a:bodyPr/>
                      <a:lstStyle/>
                      <a:p>
                        <a:endParaRPr lang="en-US" sz="1400"/>
                      </a:p>
                    </p:txBody>
                  </p:sp>
                  <p:sp>
                    <p:nvSpPr>
                      <p:cNvPr id="101" name="Freeform 38"/>
                      <p:cNvSpPr>
                        <a:spLocks/>
                      </p:cNvSpPr>
                      <p:nvPr/>
                    </p:nvSpPr>
                    <p:spPr bwMode="auto">
                      <a:xfrm>
                        <a:off x="3956" y="2384"/>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Lst>
                        <a:ahLst/>
                        <a:cxnLst>
                          <a:cxn ang="0">
                            <a:pos x="T0" y="T1"/>
                          </a:cxn>
                          <a:cxn ang="0">
                            <a:pos x="T2" y="T3"/>
                          </a:cxn>
                          <a:cxn ang="0">
                            <a:pos x="T4" y="T5"/>
                          </a:cxn>
                          <a:cxn ang="0">
                            <a:pos x="T6" y="T7"/>
                          </a:cxn>
                          <a:cxn ang="0">
                            <a:pos x="T8" y="T9"/>
                          </a:cxn>
                        </a:cxnLst>
                        <a:rect l="0" t="0" r="r" b="b"/>
                        <a:pathLst>
                          <a:path w="24" h="25">
                            <a:moveTo>
                              <a:pt x="8" y="0"/>
                            </a:moveTo>
                            <a:lnTo>
                              <a:pt x="0" y="25"/>
                            </a:lnTo>
                            <a:lnTo>
                              <a:pt x="24" y="25"/>
                            </a:lnTo>
                            <a:lnTo>
                              <a:pt x="17" y="0"/>
                            </a:lnTo>
                            <a:lnTo>
                              <a:pt x="8" y="0"/>
                            </a:lnTo>
                            <a:close/>
                          </a:path>
                        </a:pathLst>
                      </a:custGeom>
                      <a:solidFill>
                        <a:srgbClr val="3F3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grpSp>
              </p:grpSp>
            </p:grpSp>
          </p:grpSp>
        </p:grpSp>
        <p:grpSp>
          <p:nvGrpSpPr>
            <p:cNvPr id="72" name="Group 39"/>
            <p:cNvGrpSpPr>
              <a:grpSpLocks/>
            </p:cNvGrpSpPr>
            <p:nvPr/>
          </p:nvGrpSpPr>
          <p:grpSpPr bwMode="auto">
            <a:xfrm>
              <a:off x="3595" y="2503"/>
              <a:ext cx="751" cy="553"/>
              <a:chOff x="3595" y="2503"/>
              <a:chExt cx="751" cy="553"/>
            </a:xfrm>
          </p:grpSpPr>
          <p:sp>
            <p:nvSpPr>
              <p:cNvPr id="73" name="Rectangle 40"/>
              <p:cNvSpPr>
                <a:spLocks noChangeArrowheads="1"/>
              </p:cNvSpPr>
              <p:nvPr/>
            </p:nvSpPr>
            <p:spPr bwMode="auto">
              <a:xfrm>
                <a:off x="3595" y="2503"/>
                <a:ext cx="751" cy="553"/>
              </a:xfrm>
              <a:prstGeom prst="rect">
                <a:avLst/>
              </a:prstGeom>
              <a:solidFill>
                <a:srgbClr val="9F9F9F"/>
              </a:solidFill>
              <a:ln w="12700">
                <a:solidFill>
                  <a:srgbClr val="000000"/>
                </a:solidFill>
                <a:miter lim="800000"/>
                <a:headEnd/>
                <a:tailEnd/>
              </a:ln>
            </p:spPr>
            <p:txBody>
              <a:bodyPr/>
              <a:lstStyle/>
              <a:p>
                <a:endParaRPr lang="en-US" sz="1400"/>
              </a:p>
            </p:txBody>
          </p:sp>
          <p:grpSp>
            <p:nvGrpSpPr>
              <p:cNvPr id="74" name="Group 41"/>
              <p:cNvGrpSpPr>
                <a:grpSpLocks/>
              </p:cNvGrpSpPr>
              <p:nvPr/>
            </p:nvGrpSpPr>
            <p:grpSpPr bwMode="auto">
              <a:xfrm>
                <a:off x="3827" y="2589"/>
                <a:ext cx="330" cy="450"/>
                <a:chOff x="3827" y="2589"/>
                <a:chExt cx="330" cy="450"/>
              </a:xfrm>
            </p:grpSpPr>
            <p:grpSp>
              <p:nvGrpSpPr>
                <p:cNvPr id="75" name="Group 42"/>
                <p:cNvGrpSpPr>
                  <a:grpSpLocks/>
                </p:cNvGrpSpPr>
                <p:nvPr/>
              </p:nvGrpSpPr>
              <p:grpSpPr bwMode="auto">
                <a:xfrm>
                  <a:off x="3827" y="2589"/>
                  <a:ext cx="330" cy="102"/>
                  <a:chOff x="3827" y="2589"/>
                  <a:chExt cx="330" cy="102"/>
                </a:xfrm>
              </p:grpSpPr>
              <p:sp>
                <p:nvSpPr>
                  <p:cNvPr id="85" name="Freeform 43"/>
                  <p:cNvSpPr>
                    <a:spLocks/>
                  </p:cNvSpPr>
                  <p:nvPr/>
                </p:nvSpPr>
                <p:spPr bwMode="auto">
                  <a:xfrm>
                    <a:off x="3827" y="2597"/>
                    <a:ext cx="330" cy="94"/>
                  </a:xfrm>
                  <a:custGeom>
                    <a:avLst/>
                    <a:gdLst>
                      <a:gd name="T0" fmla="*/ 22 w 330"/>
                      <a:gd name="T1" fmla="*/ 36 h 94"/>
                      <a:gd name="T2" fmla="*/ 51 w 330"/>
                      <a:gd name="T3" fmla="*/ 76 h 94"/>
                      <a:gd name="T4" fmla="*/ 317 w 330"/>
                      <a:gd name="T5" fmla="*/ 76 h 94"/>
                      <a:gd name="T6" fmla="*/ 282 w 330"/>
                      <a:gd name="T7" fmla="*/ 29 h 94"/>
                      <a:gd name="T8" fmla="*/ 282 w 330"/>
                      <a:gd name="T9" fmla="*/ 0 h 94"/>
                      <a:gd name="T10" fmla="*/ 330 w 330"/>
                      <a:gd name="T11" fmla="*/ 64 h 94"/>
                      <a:gd name="T12" fmla="*/ 330 w 330"/>
                      <a:gd name="T13" fmla="*/ 94 h 94"/>
                      <a:gd name="T14" fmla="*/ 44 w 330"/>
                      <a:gd name="T15" fmla="*/ 94 h 94"/>
                      <a:gd name="T16" fmla="*/ 0 w 330"/>
                      <a:gd name="T17" fmla="*/ 36 h 94"/>
                      <a:gd name="T18" fmla="*/ 22 w 330"/>
                      <a:gd name="T19"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94">
                        <a:moveTo>
                          <a:pt x="22" y="36"/>
                        </a:moveTo>
                        <a:lnTo>
                          <a:pt x="51" y="76"/>
                        </a:lnTo>
                        <a:lnTo>
                          <a:pt x="317" y="76"/>
                        </a:lnTo>
                        <a:lnTo>
                          <a:pt x="282" y="29"/>
                        </a:lnTo>
                        <a:lnTo>
                          <a:pt x="282" y="0"/>
                        </a:lnTo>
                        <a:lnTo>
                          <a:pt x="330" y="64"/>
                        </a:lnTo>
                        <a:lnTo>
                          <a:pt x="330" y="94"/>
                        </a:lnTo>
                        <a:lnTo>
                          <a:pt x="44" y="94"/>
                        </a:lnTo>
                        <a:lnTo>
                          <a:pt x="0" y="36"/>
                        </a:lnTo>
                        <a:lnTo>
                          <a:pt x="22" y="36"/>
                        </a:lnTo>
                        <a:close/>
                      </a:path>
                    </a:pathLst>
                  </a:custGeom>
                  <a:solidFill>
                    <a:srgbClr val="5F5F5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86" name="Freeform 44"/>
                  <p:cNvSpPr>
                    <a:spLocks/>
                  </p:cNvSpPr>
                  <p:nvPr/>
                </p:nvSpPr>
                <p:spPr bwMode="auto">
                  <a:xfrm>
                    <a:off x="3827" y="2589"/>
                    <a:ext cx="151" cy="45"/>
                  </a:xfrm>
                  <a:custGeom>
                    <a:avLst/>
                    <a:gdLst>
                      <a:gd name="T0" fmla="*/ 16 w 151"/>
                      <a:gd name="T1" fmla="*/ 15 h 45"/>
                      <a:gd name="T2" fmla="*/ 20 w 151"/>
                      <a:gd name="T3" fmla="*/ 0 h 45"/>
                      <a:gd name="T4" fmla="*/ 7 w 151"/>
                      <a:gd name="T5" fmla="*/ 0 h 45"/>
                      <a:gd name="T6" fmla="*/ 0 w 151"/>
                      <a:gd name="T7" fmla="*/ 15 h 45"/>
                      <a:gd name="T8" fmla="*/ 0 w 151"/>
                      <a:gd name="T9" fmla="*/ 45 h 45"/>
                      <a:gd name="T10" fmla="*/ 151 w 151"/>
                      <a:gd name="T11" fmla="*/ 45 h 45"/>
                      <a:gd name="T12" fmla="*/ 151 w 151"/>
                      <a:gd name="T13" fmla="*/ 15 h 45"/>
                      <a:gd name="T14" fmla="*/ 16 w 151"/>
                      <a:gd name="T15" fmla="*/ 1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5">
                        <a:moveTo>
                          <a:pt x="16" y="15"/>
                        </a:moveTo>
                        <a:lnTo>
                          <a:pt x="20" y="0"/>
                        </a:lnTo>
                        <a:lnTo>
                          <a:pt x="7" y="0"/>
                        </a:lnTo>
                        <a:lnTo>
                          <a:pt x="0" y="15"/>
                        </a:lnTo>
                        <a:lnTo>
                          <a:pt x="0" y="45"/>
                        </a:lnTo>
                        <a:lnTo>
                          <a:pt x="151" y="45"/>
                        </a:lnTo>
                        <a:lnTo>
                          <a:pt x="151" y="15"/>
                        </a:lnTo>
                        <a:lnTo>
                          <a:pt x="16" y="15"/>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87" name="Freeform 45"/>
                  <p:cNvSpPr>
                    <a:spLocks/>
                  </p:cNvSpPr>
                  <p:nvPr/>
                </p:nvSpPr>
                <p:spPr bwMode="auto">
                  <a:xfrm>
                    <a:off x="3964" y="2589"/>
                    <a:ext cx="151" cy="45"/>
                  </a:xfrm>
                  <a:custGeom>
                    <a:avLst/>
                    <a:gdLst>
                      <a:gd name="T0" fmla="*/ 135 w 151"/>
                      <a:gd name="T1" fmla="*/ 15 h 45"/>
                      <a:gd name="T2" fmla="*/ 131 w 151"/>
                      <a:gd name="T3" fmla="*/ 0 h 45"/>
                      <a:gd name="T4" fmla="*/ 144 w 151"/>
                      <a:gd name="T5" fmla="*/ 0 h 45"/>
                      <a:gd name="T6" fmla="*/ 151 w 151"/>
                      <a:gd name="T7" fmla="*/ 15 h 45"/>
                      <a:gd name="T8" fmla="*/ 151 w 151"/>
                      <a:gd name="T9" fmla="*/ 45 h 45"/>
                      <a:gd name="T10" fmla="*/ 0 w 151"/>
                      <a:gd name="T11" fmla="*/ 45 h 45"/>
                      <a:gd name="T12" fmla="*/ 0 w 151"/>
                      <a:gd name="T13" fmla="*/ 15 h 45"/>
                      <a:gd name="T14" fmla="*/ 135 w 151"/>
                      <a:gd name="T15" fmla="*/ 1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45">
                        <a:moveTo>
                          <a:pt x="135" y="15"/>
                        </a:moveTo>
                        <a:lnTo>
                          <a:pt x="131" y="0"/>
                        </a:lnTo>
                        <a:lnTo>
                          <a:pt x="144" y="0"/>
                        </a:lnTo>
                        <a:lnTo>
                          <a:pt x="151" y="15"/>
                        </a:lnTo>
                        <a:lnTo>
                          <a:pt x="151" y="45"/>
                        </a:lnTo>
                        <a:lnTo>
                          <a:pt x="0" y="45"/>
                        </a:lnTo>
                        <a:lnTo>
                          <a:pt x="0" y="15"/>
                        </a:lnTo>
                        <a:lnTo>
                          <a:pt x="135" y="15"/>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88" name="Freeform 46"/>
                  <p:cNvSpPr>
                    <a:spLocks/>
                  </p:cNvSpPr>
                  <p:nvPr/>
                </p:nvSpPr>
                <p:spPr bwMode="auto">
                  <a:xfrm>
                    <a:off x="3827" y="2589"/>
                    <a:ext cx="20" cy="15"/>
                  </a:xfrm>
                  <a:custGeom>
                    <a:avLst/>
                    <a:gdLst>
                      <a:gd name="T0" fmla="*/ 16 w 20"/>
                      <a:gd name="T1" fmla="*/ 15 h 15"/>
                      <a:gd name="T2" fmla="*/ 20 w 20"/>
                      <a:gd name="T3" fmla="*/ 0 h 15"/>
                      <a:gd name="T4" fmla="*/ 7 w 20"/>
                      <a:gd name="T5" fmla="*/ 0 h 15"/>
                      <a:gd name="T6" fmla="*/ 0 w 20"/>
                      <a:gd name="T7" fmla="*/ 15 h 15"/>
                      <a:gd name="T8" fmla="*/ 16 w 20"/>
                      <a:gd name="T9" fmla="*/ 15 h 15"/>
                    </a:gdLst>
                    <a:ahLst/>
                    <a:cxnLst>
                      <a:cxn ang="0">
                        <a:pos x="T0" y="T1"/>
                      </a:cxn>
                      <a:cxn ang="0">
                        <a:pos x="T2" y="T3"/>
                      </a:cxn>
                      <a:cxn ang="0">
                        <a:pos x="T4" y="T5"/>
                      </a:cxn>
                      <a:cxn ang="0">
                        <a:pos x="T6" y="T7"/>
                      </a:cxn>
                      <a:cxn ang="0">
                        <a:pos x="T8" y="T9"/>
                      </a:cxn>
                    </a:cxnLst>
                    <a:rect l="0" t="0" r="r" b="b"/>
                    <a:pathLst>
                      <a:path w="20" h="15">
                        <a:moveTo>
                          <a:pt x="16" y="15"/>
                        </a:moveTo>
                        <a:lnTo>
                          <a:pt x="20" y="0"/>
                        </a:lnTo>
                        <a:lnTo>
                          <a:pt x="7" y="0"/>
                        </a:lnTo>
                        <a:lnTo>
                          <a:pt x="0" y="15"/>
                        </a:lnTo>
                        <a:lnTo>
                          <a:pt x="16" y="15"/>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sp>
                <p:nvSpPr>
                  <p:cNvPr id="89" name="Freeform 47"/>
                  <p:cNvSpPr>
                    <a:spLocks/>
                  </p:cNvSpPr>
                  <p:nvPr/>
                </p:nvSpPr>
                <p:spPr bwMode="auto">
                  <a:xfrm>
                    <a:off x="4095" y="2589"/>
                    <a:ext cx="20" cy="15"/>
                  </a:xfrm>
                  <a:custGeom>
                    <a:avLst/>
                    <a:gdLst>
                      <a:gd name="T0" fmla="*/ 4 w 20"/>
                      <a:gd name="T1" fmla="*/ 15 h 15"/>
                      <a:gd name="T2" fmla="*/ 0 w 20"/>
                      <a:gd name="T3" fmla="*/ 0 h 15"/>
                      <a:gd name="T4" fmla="*/ 13 w 20"/>
                      <a:gd name="T5" fmla="*/ 0 h 15"/>
                      <a:gd name="T6" fmla="*/ 20 w 20"/>
                      <a:gd name="T7" fmla="*/ 15 h 15"/>
                      <a:gd name="T8" fmla="*/ 4 w 20"/>
                      <a:gd name="T9" fmla="*/ 15 h 15"/>
                    </a:gdLst>
                    <a:ahLst/>
                    <a:cxnLst>
                      <a:cxn ang="0">
                        <a:pos x="T0" y="T1"/>
                      </a:cxn>
                      <a:cxn ang="0">
                        <a:pos x="T2" y="T3"/>
                      </a:cxn>
                      <a:cxn ang="0">
                        <a:pos x="T4" y="T5"/>
                      </a:cxn>
                      <a:cxn ang="0">
                        <a:pos x="T6" y="T7"/>
                      </a:cxn>
                      <a:cxn ang="0">
                        <a:pos x="T8" y="T9"/>
                      </a:cxn>
                    </a:cxnLst>
                    <a:rect l="0" t="0" r="r" b="b"/>
                    <a:pathLst>
                      <a:path w="20" h="15">
                        <a:moveTo>
                          <a:pt x="4" y="15"/>
                        </a:moveTo>
                        <a:lnTo>
                          <a:pt x="0" y="0"/>
                        </a:lnTo>
                        <a:lnTo>
                          <a:pt x="13" y="0"/>
                        </a:lnTo>
                        <a:lnTo>
                          <a:pt x="20" y="15"/>
                        </a:lnTo>
                        <a:lnTo>
                          <a:pt x="4" y="15"/>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grpSp>
            <p:grpSp>
              <p:nvGrpSpPr>
                <p:cNvPr id="76" name="Group 48"/>
                <p:cNvGrpSpPr>
                  <a:grpSpLocks/>
                </p:cNvGrpSpPr>
                <p:nvPr/>
              </p:nvGrpSpPr>
              <p:grpSpPr bwMode="auto">
                <a:xfrm>
                  <a:off x="3837" y="2861"/>
                  <a:ext cx="270" cy="178"/>
                  <a:chOff x="3837" y="2861"/>
                  <a:chExt cx="270" cy="178"/>
                </a:xfrm>
              </p:grpSpPr>
              <p:sp>
                <p:nvSpPr>
                  <p:cNvPr id="77" name="Rectangle 49"/>
                  <p:cNvSpPr>
                    <a:spLocks noChangeArrowheads="1"/>
                  </p:cNvSpPr>
                  <p:nvPr/>
                </p:nvSpPr>
                <p:spPr bwMode="auto">
                  <a:xfrm>
                    <a:off x="3837" y="2861"/>
                    <a:ext cx="270" cy="84"/>
                  </a:xfrm>
                  <a:prstGeom prst="rect">
                    <a:avLst/>
                  </a:prstGeom>
                  <a:solidFill>
                    <a:srgbClr val="808080"/>
                  </a:solidFill>
                  <a:ln w="12700">
                    <a:solidFill>
                      <a:srgbClr val="000000"/>
                    </a:solidFill>
                    <a:miter lim="800000"/>
                    <a:headEnd/>
                    <a:tailEnd/>
                  </a:ln>
                </p:spPr>
                <p:txBody>
                  <a:bodyPr/>
                  <a:lstStyle/>
                  <a:p>
                    <a:endParaRPr lang="en-US" sz="1400"/>
                  </a:p>
                </p:txBody>
              </p:sp>
              <p:sp>
                <p:nvSpPr>
                  <p:cNvPr id="78" name="Rectangle 50"/>
                  <p:cNvSpPr>
                    <a:spLocks noChangeArrowheads="1"/>
                  </p:cNvSpPr>
                  <p:nvPr/>
                </p:nvSpPr>
                <p:spPr bwMode="auto">
                  <a:xfrm>
                    <a:off x="3853" y="2872"/>
                    <a:ext cx="237" cy="63"/>
                  </a:xfrm>
                  <a:prstGeom prst="rect">
                    <a:avLst/>
                  </a:prstGeom>
                  <a:solidFill>
                    <a:srgbClr val="FFFFFF"/>
                  </a:solidFill>
                  <a:ln w="12700">
                    <a:solidFill>
                      <a:srgbClr val="000000"/>
                    </a:solidFill>
                    <a:miter lim="800000"/>
                    <a:headEnd/>
                    <a:tailEnd/>
                  </a:ln>
                </p:spPr>
                <p:txBody>
                  <a:bodyPr/>
                  <a:lstStyle/>
                  <a:p>
                    <a:endParaRPr lang="en-US" sz="1400"/>
                  </a:p>
                </p:txBody>
              </p:sp>
              <p:grpSp>
                <p:nvGrpSpPr>
                  <p:cNvPr id="79" name="Group 51"/>
                  <p:cNvGrpSpPr>
                    <a:grpSpLocks/>
                  </p:cNvGrpSpPr>
                  <p:nvPr/>
                </p:nvGrpSpPr>
                <p:grpSpPr bwMode="auto">
                  <a:xfrm>
                    <a:off x="3936" y="2967"/>
                    <a:ext cx="71" cy="72"/>
                    <a:chOff x="3936" y="2967"/>
                    <a:chExt cx="71" cy="72"/>
                  </a:xfrm>
                </p:grpSpPr>
                <p:sp>
                  <p:nvSpPr>
                    <p:cNvPr id="80" name="Oval 52"/>
                    <p:cNvSpPr>
                      <a:spLocks noChangeArrowheads="1"/>
                    </p:cNvSpPr>
                    <p:nvPr/>
                  </p:nvSpPr>
                  <p:spPr bwMode="auto">
                    <a:xfrm>
                      <a:off x="3941" y="2971"/>
                      <a:ext cx="66" cy="68"/>
                    </a:xfrm>
                    <a:prstGeom prst="ellipse">
                      <a:avLst/>
                    </a:prstGeom>
                    <a:solidFill>
                      <a:srgbClr val="3F3F3F"/>
                    </a:solidFill>
                    <a:ln w="12700">
                      <a:solidFill>
                        <a:srgbClr val="3F3F3F"/>
                      </a:solidFill>
                      <a:round/>
                      <a:headEnd/>
                      <a:tailEnd/>
                    </a:ln>
                  </p:spPr>
                  <p:txBody>
                    <a:bodyPr/>
                    <a:lstStyle/>
                    <a:p>
                      <a:endParaRPr lang="en-US" sz="1400"/>
                    </a:p>
                  </p:txBody>
                </p:sp>
                <p:grpSp>
                  <p:nvGrpSpPr>
                    <p:cNvPr id="81" name="Group 53"/>
                    <p:cNvGrpSpPr>
                      <a:grpSpLocks/>
                    </p:cNvGrpSpPr>
                    <p:nvPr/>
                  </p:nvGrpSpPr>
                  <p:grpSpPr bwMode="auto">
                    <a:xfrm>
                      <a:off x="3936" y="2967"/>
                      <a:ext cx="66" cy="68"/>
                      <a:chOff x="3936" y="2967"/>
                      <a:chExt cx="66" cy="68"/>
                    </a:xfrm>
                  </p:grpSpPr>
                  <p:sp>
                    <p:nvSpPr>
                      <p:cNvPr id="82" name="Oval 54"/>
                      <p:cNvSpPr>
                        <a:spLocks noChangeArrowheads="1"/>
                      </p:cNvSpPr>
                      <p:nvPr/>
                    </p:nvSpPr>
                    <p:spPr bwMode="auto">
                      <a:xfrm>
                        <a:off x="3936" y="2967"/>
                        <a:ext cx="66" cy="68"/>
                      </a:xfrm>
                      <a:prstGeom prst="ellipse">
                        <a:avLst/>
                      </a:prstGeom>
                      <a:solidFill>
                        <a:srgbClr val="C0C0C0"/>
                      </a:solidFill>
                      <a:ln w="12700">
                        <a:solidFill>
                          <a:srgbClr val="808080"/>
                        </a:solidFill>
                        <a:round/>
                        <a:headEnd/>
                        <a:tailEnd/>
                      </a:ln>
                    </p:spPr>
                    <p:txBody>
                      <a:bodyPr/>
                      <a:lstStyle/>
                      <a:p>
                        <a:endParaRPr lang="en-US" sz="1400"/>
                      </a:p>
                    </p:txBody>
                  </p:sp>
                  <p:sp>
                    <p:nvSpPr>
                      <p:cNvPr id="83" name="Oval 55"/>
                      <p:cNvSpPr>
                        <a:spLocks noChangeArrowheads="1"/>
                      </p:cNvSpPr>
                      <p:nvPr/>
                    </p:nvSpPr>
                    <p:spPr bwMode="auto">
                      <a:xfrm>
                        <a:off x="3961" y="2981"/>
                        <a:ext cx="15" cy="15"/>
                      </a:xfrm>
                      <a:prstGeom prst="ellipse">
                        <a:avLst/>
                      </a:prstGeom>
                      <a:solidFill>
                        <a:srgbClr val="3F3F3F"/>
                      </a:solidFill>
                      <a:ln w="12700">
                        <a:solidFill>
                          <a:srgbClr val="3F3F3F"/>
                        </a:solidFill>
                        <a:round/>
                        <a:headEnd/>
                        <a:tailEnd/>
                      </a:ln>
                    </p:spPr>
                    <p:txBody>
                      <a:bodyPr/>
                      <a:lstStyle/>
                      <a:p>
                        <a:endParaRPr lang="en-US" sz="1400"/>
                      </a:p>
                    </p:txBody>
                  </p:sp>
                  <p:sp>
                    <p:nvSpPr>
                      <p:cNvPr id="84" name="Freeform 56"/>
                      <p:cNvSpPr>
                        <a:spLocks/>
                      </p:cNvSpPr>
                      <p:nvPr/>
                    </p:nvSpPr>
                    <p:spPr bwMode="auto">
                      <a:xfrm>
                        <a:off x="3956" y="2997"/>
                        <a:ext cx="24" cy="25"/>
                      </a:xfrm>
                      <a:custGeom>
                        <a:avLst/>
                        <a:gdLst>
                          <a:gd name="T0" fmla="*/ 8 w 24"/>
                          <a:gd name="T1" fmla="*/ 0 h 25"/>
                          <a:gd name="T2" fmla="*/ 0 w 24"/>
                          <a:gd name="T3" fmla="*/ 25 h 25"/>
                          <a:gd name="T4" fmla="*/ 24 w 24"/>
                          <a:gd name="T5" fmla="*/ 25 h 25"/>
                          <a:gd name="T6" fmla="*/ 17 w 24"/>
                          <a:gd name="T7" fmla="*/ 0 h 25"/>
                          <a:gd name="T8" fmla="*/ 8 w 24"/>
                          <a:gd name="T9" fmla="*/ 0 h 25"/>
                        </a:gdLst>
                        <a:ahLst/>
                        <a:cxnLst>
                          <a:cxn ang="0">
                            <a:pos x="T0" y="T1"/>
                          </a:cxn>
                          <a:cxn ang="0">
                            <a:pos x="T2" y="T3"/>
                          </a:cxn>
                          <a:cxn ang="0">
                            <a:pos x="T4" y="T5"/>
                          </a:cxn>
                          <a:cxn ang="0">
                            <a:pos x="T6" y="T7"/>
                          </a:cxn>
                          <a:cxn ang="0">
                            <a:pos x="T8" y="T9"/>
                          </a:cxn>
                        </a:cxnLst>
                        <a:rect l="0" t="0" r="r" b="b"/>
                        <a:pathLst>
                          <a:path w="24" h="25">
                            <a:moveTo>
                              <a:pt x="8" y="0"/>
                            </a:moveTo>
                            <a:lnTo>
                              <a:pt x="0" y="25"/>
                            </a:lnTo>
                            <a:lnTo>
                              <a:pt x="24" y="25"/>
                            </a:lnTo>
                            <a:lnTo>
                              <a:pt x="17" y="0"/>
                            </a:lnTo>
                            <a:lnTo>
                              <a:pt x="8" y="0"/>
                            </a:lnTo>
                            <a:close/>
                          </a:path>
                        </a:pathLst>
                      </a:custGeom>
                      <a:solidFill>
                        <a:srgbClr val="3F3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a:p>
                    </p:txBody>
                  </p:sp>
                </p:grpSp>
              </p:grpSp>
            </p:grpSp>
          </p:grpSp>
        </p:grpSp>
      </p:grpSp>
      <p:sp>
        <p:nvSpPr>
          <p:cNvPr id="123" name="AutoShape 58"/>
          <p:cNvSpPr txBox="1">
            <a:spLocks noChangeArrowheads="1"/>
          </p:cNvSpPr>
          <p:nvPr/>
        </p:nvSpPr>
        <p:spPr>
          <a:xfrm>
            <a:off x="5486400" y="1129554"/>
            <a:ext cx="3348038" cy="1156446"/>
          </a:xfrm>
          <a:prstGeom prst="cube">
            <a:avLst>
              <a:gd name="adj" fmla="val 13069"/>
            </a:avLst>
          </a:prstGeom>
          <a:solidFill>
            <a:srgbClr val="66CCFF"/>
          </a:solidFill>
          <a:ln w="12700">
            <a:solidFill>
              <a:schemeClr val="tx1"/>
            </a:solidFill>
            <a:miter lim="800000"/>
            <a:headEnd type="none" w="med" len="med"/>
            <a:tailEnd type="none" w="med" len="med"/>
          </a:ln>
        </p:spPr>
        <p:txBody>
          <a:bodyPr vert="horz" wrap="none"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hr-HR" sz="1400" smtClean="0"/>
              <a:t>Operativna</a:t>
            </a:r>
            <a:r>
              <a:rPr lang="en-US" sz="1400" smtClean="0"/>
              <a:t> </a:t>
            </a:r>
            <a:r>
              <a:rPr lang="hr-HR" sz="1400" smtClean="0"/>
              <a:t>m</a:t>
            </a:r>
            <a:r>
              <a:rPr lang="en-US" sz="1400" smtClean="0"/>
              <a:t>emor</a:t>
            </a:r>
            <a:r>
              <a:rPr lang="hr-HR" sz="1400" smtClean="0"/>
              <a:t>ija</a:t>
            </a:r>
            <a:endParaRPr lang="en-US" sz="1400" smtClean="0"/>
          </a:p>
          <a:p>
            <a:pPr marL="514350" lvl="1" indent="-228600"/>
            <a:r>
              <a:rPr lang="en-US" sz="1400" smtClean="0"/>
              <a:t>privremena</a:t>
            </a:r>
          </a:p>
          <a:p>
            <a:pPr marL="514350" lvl="1" indent="-228600"/>
            <a:r>
              <a:rPr lang="en-US" sz="1400" smtClean="0"/>
              <a:t>br</a:t>
            </a:r>
            <a:r>
              <a:rPr lang="hr-HR" sz="1400" smtClean="0"/>
              <a:t>z</a:t>
            </a:r>
            <a:r>
              <a:rPr lang="en-US" sz="1400" smtClean="0"/>
              <a:t>a</a:t>
            </a:r>
          </a:p>
          <a:p>
            <a:pPr marL="514350" lvl="1" indent="-228600"/>
            <a:r>
              <a:rPr lang="hr-HR" sz="1400" smtClean="0"/>
              <a:t>Omogućava </a:t>
            </a:r>
            <a:r>
              <a:rPr lang="en-US" sz="1400" smtClean="0"/>
              <a:t>procesi</a:t>
            </a:r>
            <a:r>
              <a:rPr lang="hr-HR" sz="1400" smtClean="0"/>
              <a:t>ranje</a:t>
            </a:r>
            <a:endParaRPr lang="en-US" sz="1400"/>
          </a:p>
        </p:txBody>
      </p:sp>
      <p:sp>
        <p:nvSpPr>
          <p:cNvPr id="124" name="AutoShape 59"/>
          <p:cNvSpPr>
            <a:spLocks noChangeArrowheads="1"/>
          </p:cNvSpPr>
          <p:nvPr/>
        </p:nvSpPr>
        <p:spPr bwMode="auto">
          <a:xfrm>
            <a:off x="457200" y="900954"/>
            <a:ext cx="1926811" cy="1735958"/>
          </a:xfrm>
          <a:prstGeom prst="can">
            <a:avLst>
              <a:gd name="adj" fmla="val 25000"/>
            </a:avLst>
          </a:prstGeom>
          <a:solidFill>
            <a:srgbClr val="FF9999"/>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137160" rIns="90488" bIns="44450">
            <a:spAutoFit/>
          </a:bodyPr>
          <a:lstStyle/>
          <a:p>
            <a:pPr marL="285750" indent="-285750" algn="l" eaLnBrk="0" latinLnBrk="0" hangingPunct="0">
              <a:lnSpc>
                <a:spcPct val="90000"/>
              </a:lnSpc>
              <a:spcBef>
                <a:spcPct val="30000"/>
              </a:spcBef>
            </a:pPr>
            <a:r>
              <a:rPr kumimoji="0" lang="en-US" sz="1400" dirty="0">
                <a:latin typeface="Arial Narrow" charset="0"/>
                <a:ea typeface="ＭＳ Ｐゴシック" charset="0"/>
              </a:rPr>
              <a:t>S</a:t>
            </a:r>
            <a:r>
              <a:rPr kumimoji="0" lang="hr-HR" sz="1400" dirty="0">
                <a:latin typeface="Arial Narrow" charset="0"/>
                <a:ea typeface="ＭＳ Ｐゴシック" charset="0"/>
              </a:rPr>
              <a:t>poljašnja memorija</a:t>
            </a:r>
            <a:endParaRPr kumimoji="0" lang="en-US" sz="1400" dirty="0">
              <a:latin typeface="Arial Narrow" charset="0"/>
              <a:ea typeface="ＭＳ Ｐゴシック" charset="0"/>
            </a:endParaRPr>
          </a:p>
          <a:p>
            <a:pPr marL="685800" lvl="1" indent="-228600" algn="l" eaLnBrk="0" latinLnBrk="0" hangingPunct="0">
              <a:lnSpc>
                <a:spcPct val="90000"/>
              </a:lnSpc>
              <a:spcBef>
                <a:spcPct val="20000"/>
              </a:spcBef>
              <a:buFontTx/>
              <a:buChar char="–"/>
            </a:pPr>
            <a:r>
              <a:rPr kumimoji="0" lang="en-US" sz="1400" dirty="0">
                <a:latin typeface="Arial Narrow" charset="0"/>
                <a:ea typeface="ＭＳ Ｐゴシック" charset="0"/>
              </a:rPr>
              <a:t>permanent</a:t>
            </a:r>
            <a:r>
              <a:rPr kumimoji="0" lang="hr-HR" sz="1400" dirty="0">
                <a:latin typeface="Arial Narrow" charset="0"/>
                <a:ea typeface="ＭＳ Ｐゴシック" charset="0"/>
              </a:rPr>
              <a:t>n</a:t>
            </a:r>
            <a:r>
              <a:rPr kumimoji="0" lang="en-US" sz="1400" dirty="0">
                <a:latin typeface="Arial Narrow" charset="0"/>
                <a:ea typeface="ＭＳ Ｐゴシック" charset="0"/>
              </a:rPr>
              <a:t>a</a:t>
            </a:r>
          </a:p>
          <a:p>
            <a:pPr marL="685800" lvl="1" indent="-228600" algn="l" eaLnBrk="0" latinLnBrk="0" hangingPunct="0">
              <a:lnSpc>
                <a:spcPct val="90000"/>
              </a:lnSpc>
              <a:spcBef>
                <a:spcPct val="20000"/>
              </a:spcBef>
              <a:buFontTx/>
              <a:buChar char="–"/>
            </a:pPr>
            <a:r>
              <a:rPr kumimoji="0" lang="en-US" sz="1400" dirty="0" err="1">
                <a:latin typeface="Arial Narrow" charset="0"/>
                <a:ea typeface="ＭＳ Ｐゴシック" charset="0"/>
              </a:rPr>
              <a:t>spora</a:t>
            </a:r>
            <a:endParaRPr kumimoji="0" lang="en-US" sz="1400" dirty="0">
              <a:latin typeface="Arial Narrow" charset="0"/>
              <a:ea typeface="ＭＳ Ｐゴシック" charset="0"/>
            </a:endParaRPr>
          </a:p>
          <a:p>
            <a:pPr marL="685800" lvl="1" indent="-228600" algn="l" eaLnBrk="0" latinLnBrk="0" hangingPunct="0">
              <a:lnSpc>
                <a:spcPct val="90000"/>
              </a:lnSpc>
              <a:spcBef>
                <a:spcPct val="20000"/>
              </a:spcBef>
              <a:buFontTx/>
              <a:buChar char="–"/>
            </a:pPr>
            <a:r>
              <a:rPr kumimoji="0" lang="hr-HR" sz="1400" dirty="0">
                <a:latin typeface="Arial Narrow" charset="0"/>
                <a:ea typeface="ＭＳ Ｐゴシック" charset="0"/>
              </a:rPr>
              <a:t>Samo </a:t>
            </a:r>
            <a:r>
              <a:rPr kumimoji="0" lang="en-US" sz="1400" dirty="0">
                <a:latin typeface="Arial Narrow" charset="0"/>
                <a:ea typeface="ＭＳ Ｐゴシック" charset="0"/>
              </a:rPr>
              <a:t>read/write </a:t>
            </a:r>
          </a:p>
        </p:txBody>
      </p:sp>
      <p:graphicFrame>
        <p:nvGraphicFramePr>
          <p:cNvPr id="125" name="Object 60"/>
          <p:cNvGraphicFramePr>
            <a:graphicFrameLocks noChangeAspect="1"/>
          </p:cNvGraphicFramePr>
          <p:nvPr>
            <p:extLst>
              <p:ext uri="{D42A27DB-BD31-4B8C-83A1-F6EECF244321}">
                <p14:modId xmlns="" xmlns:p14="http://schemas.microsoft.com/office/powerpoint/2010/main" val="3491464049"/>
              </p:ext>
            </p:extLst>
          </p:nvPr>
        </p:nvGraphicFramePr>
        <p:xfrm>
          <a:off x="265914" y="2840113"/>
          <a:ext cx="3141613" cy="1830553"/>
        </p:xfrm>
        <a:graphic>
          <a:graphicData uri="http://schemas.openxmlformats.org/presentationml/2006/ole">
            <p:oleObj spid="_x0000_s9333" name="Clip" r:id="rId4" imgW="706747" imgH="759571" progId="">
              <p:embed/>
            </p:oleObj>
          </a:graphicData>
        </a:graphic>
      </p:graphicFrame>
      <p:graphicFrame>
        <p:nvGraphicFramePr>
          <p:cNvPr id="126" name="Object 61"/>
          <p:cNvGraphicFramePr>
            <a:graphicFrameLocks noChangeAspect="1"/>
          </p:cNvGraphicFramePr>
          <p:nvPr>
            <p:extLst>
              <p:ext uri="{D42A27DB-BD31-4B8C-83A1-F6EECF244321}">
                <p14:modId xmlns="" xmlns:p14="http://schemas.microsoft.com/office/powerpoint/2010/main" val="3254592234"/>
              </p:ext>
            </p:extLst>
          </p:nvPr>
        </p:nvGraphicFramePr>
        <p:xfrm>
          <a:off x="5447514" y="2893783"/>
          <a:ext cx="3365406" cy="1620224"/>
        </p:xfrm>
        <a:graphic>
          <a:graphicData uri="http://schemas.openxmlformats.org/presentationml/2006/ole">
            <p:oleObj spid="_x0000_s9334" name="Clip" r:id="rId5" imgW="2508161" imgH="2228045" progId="">
              <p:embed/>
            </p:oleObj>
          </a:graphicData>
        </a:graphic>
      </p:graphicFrame>
      <p:graphicFrame>
        <p:nvGraphicFramePr>
          <p:cNvPr id="127" name="Object 62"/>
          <p:cNvGraphicFramePr>
            <a:graphicFrameLocks noChangeAspect="1"/>
          </p:cNvGraphicFramePr>
          <p:nvPr>
            <p:extLst>
              <p:ext uri="{D42A27DB-BD31-4B8C-83A1-F6EECF244321}">
                <p14:modId xmlns="" xmlns:p14="http://schemas.microsoft.com/office/powerpoint/2010/main" val="357570799"/>
              </p:ext>
            </p:extLst>
          </p:nvPr>
        </p:nvGraphicFramePr>
        <p:xfrm>
          <a:off x="5676114" y="4127838"/>
          <a:ext cx="1389644" cy="367498"/>
        </p:xfrm>
        <a:graphic>
          <a:graphicData uri="http://schemas.openxmlformats.org/presentationml/2006/ole">
            <p:oleObj spid="_x0000_s9335" name="Clip" r:id="rId6" imgW="1035101" imgH="504749" progId="">
              <p:embed/>
            </p:oleObj>
          </a:graphicData>
        </a:graphic>
      </p:graphicFrame>
      <p:sp>
        <p:nvSpPr>
          <p:cNvPr id="128" name="AutoShape 63"/>
          <p:cNvSpPr>
            <a:spLocks noChangeArrowheads="1"/>
          </p:cNvSpPr>
          <p:nvPr/>
        </p:nvSpPr>
        <p:spPr bwMode="auto">
          <a:xfrm rot="5400000">
            <a:off x="5335357" y="1128197"/>
            <a:ext cx="454485" cy="5334000"/>
          </a:xfrm>
          <a:custGeom>
            <a:avLst/>
            <a:gdLst>
              <a:gd name="G0" fmla="+- 14440 0 0"/>
              <a:gd name="G1" fmla="+- 5258 0 0"/>
              <a:gd name="G2" fmla="+- 12158 0 5258"/>
              <a:gd name="G3" fmla="+- G2 0 5258"/>
              <a:gd name="G4" fmla="*/ G3 32768 32059"/>
              <a:gd name="G5" fmla="*/ G4 1 2"/>
              <a:gd name="G6" fmla="+- 21600 0 14440"/>
              <a:gd name="G7" fmla="*/ G6 5258 6079"/>
              <a:gd name="G8" fmla="+- G7 14440 0"/>
              <a:gd name="T0" fmla="*/ 14440 w 21600"/>
              <a:gd name="T1" fmla="*/ 0 h 21600"/>
              <a:gd name="T2" fmla="*/ 14440 w 21600"/>
              <a:gd name="T3" fmla="*/ 12158 h 21600"/>
              <a:gd name="T4" fmla="*/ 839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440" y="0"/>
                </a:lnTo>
                <a:lnTo>
                  <a:pt x="14440" y="5258"/>
                </a:lnTo>
                <a:lnTo>
                  <a:pt x="12427" y="5258"/>
                </a:lnTo>
                <a:cubicBezTo>
                  <a:pt x="5564" y="5258"/>
                  <a:pt x="0" y="8347"/>
                  <a:pt x="0" y="12158"/>
                </a:cubicBezTo>
                <a:lnTo>
                  <a:pt x="0" y="21600"/>
                </a:lnTo>
                <a:lnTo>
                  <a:pt x="1678" y="21600"/>
                </a:lnTo>
                <a:lnTo>
                  <a:pt x="1678" y="12158"/>
                </a:lnTo>
                <a:cubicBezTo>
                  <a:pt x="1678" y="9254"/>
                  <a:pt x="6490" y="6900"/>
                  <a:pt x="12427" y="6900"/>
                </a:cubicBezTo>
                <a:lnTo>
                  <a:pt x="14440" y="6900"/>
                </a:lnTo>
                <a:lnTo>
                  <a:pt x="14440" y="12158"/>
                </a:lnTo>
                <a:close/>
              </a:path>
            </a:pathLst>
          </a:cu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37160" tIns="91440" bIns="91440" anchor="ctr">
            <a:spAutoFit/>
          </a:bodyPr>
          <a:lstStyle/>
          <a:p>
            <a:endParaRPr lang="en-US" sz="1400"/>
          </a:p>
        </p:txBody>
      </p:sp>
      <p:sp>
        <p:nvSpPr>
          <p:cNvPr id="129" name="AutoShape 65"/>
          <p:cNvSpPr>
            <a:spLocks noChangeArrowheads="1"/>
          </p:cNvSpPr>
          <p:nvPr/>
        </p:nvSpPr>
        <p:spPr bwMode="auto">
          <a:xfrm>
            <a:off x="2510118" y="1891553"/>
            <a:ext cx="2976282" cy="259875"/>
          </a:xfrm>
          <a:prstGeom prst="leftRightArrow">
            <a:avLst>
              <a:gd name="adj1" fmla="val 50000"/>
              <a:gd name="adj2" fmla="val 124000"/>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nchor="ctr"/>
          <a:lstStyle/>
          <a:p>
            <a:endParaRPr lang="en-US" sz="1400"/>
          </a:p>
        </p:txBody>
      </p:sp>
    </p:spTree>
    <p:extLst>
      <p:ext uri="{BB962C8B-B14F-4D97-AF65-F5344CB8AC3E}">
        <p14:creationId xmlns="" xmlns:p14="http://schemas.microsoft.com/office/powerpoint/2010/main" val="11092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fill="hold"/>
                                        <p:tgtEl>
                                          <p:spTgt spid="68"/>
                                        </p:tgtEl>
                                        <p:attrNameLst>
                                          <p:attrName>ppt_x</p:attrName>
                                        </p:attrNameLst>
                                      </p:cBhvr>
                                      <p:tavLst>
                                        <p:tav tm="0">
                                          <p:val>
                                            <p:strVal val="0-#ppt_w/2"/>
                                          </p:val>
                                        </p:tav>
                                        <p:tav tm="100000">
                                          <p:val>
                                            <p:strVal val="#ppt_x"/>
                                          </p:val>
                                        </p:tav>
                                      </p:tavLst>
                                    </p:anim>
                                    <p:anim calcmode="lin" valueType="num">
                                      <p:cBhvr additive="base">
                                        <p:cTn id="13"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1+#ppt_w/2"/>
                                          </p:val>
                                        </p:tav>
                                        <p:tav tm="100000">
                                          <p:val>
                                            <p:strVal val="#ppt_x"/>
                                          </p:val>
                                        </p:tav>
                                      </p:tavLst>
                                    </p:anim>
                                    <p:anim calcmode="lin" valueType="num">
                                      <p:cBhvr additive="base">
                                        <p:cTn id="19" dur="5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up)">
                                      <p:cBhvr>
                                        <p:cTn id="24" dur="500"/>
                                        <p:tgtEl>
                                          <p:spTgt spid="128"/>
                                        </p:tgtEl>
                                      </p:cBhvr>
                                    </p:animEffect>
                                  </p:childTnLst>
                                </p:cTn>
                              </p:par>
                            </p:childTnLst>
                          </p:cTn>
                        </p:par>
                        <p:par>
                          <p:cTn id="25" fill="hold">
                            <p:stCondLst>
                              <p:cond delay="500"/>
                            </p:stCondLst>
                            <p:childTnLst>
                              <p:par>
                                <p:cTn id="26" presetID="23" presetClass="entr" presetSubtype="528" fill="hold" nodeType="afterEffect">
                                  <p:stCondLst>
                                    <p:cond delay="0"/>
                                  </p:stCondLst>
                                  <p:childTnLst>
                                    <p:set>
                                      <p:cBhvr>
                                        <p:cTn id="27" dur="1" fill="hold">
                                          <p:stCondLst>
                                            <p:cond delay="0"/>
                                          </p:stCondLst>
                                        </p:cTn>
                                        <p:tgtEl>
                                          <p:spTgt spid="127"/>
                                        </p:tgtEl>
                                        <p:attrNameLst>
                                          <p:attrName>style.visibility</p:attrName>
                                        </p:attrNameLst>
                                      </p:cBhvr>
                                      <p:to>
                                        <p:strVal val="visible"/>
                                      </p:to>
                                    </p:set>
                                    <p:anim calcmode="lin" valueType="num">
                                      <p:cBhvr>
                                        <p:cTn id="28" dur="500" fill="hold"/>
                                        <p:tgtEl>
                                          <p:spTgt spid="127"/>
                                        </p:tgtEl>
                                        <p:attrNameLst>
                                          <p:attrName>ppt_w</p:attrName>
                                        </p:attrNameLst>
                                      </p:cBhvr>
                                      <p:tavLst>
                                        <p:tav tm="0">
                                          <p:val>
                                            <p:fltVal val="0"/>
                                          </p:val>
                                        </p:tav>
                                        <p:tav tm="100000">
                                          <p:val>
                                            <p:strVal val="#ppt_w"/>
                                          </p:val>
                                        </p:tav>
                                      </p:tavLst>
                                    </p:anim>
                                    <p:anim calcmode="lin" valueType="num">
                                      <p:cBhvr>
                                        <p:cTn id="29" dur="500" fill="hold"/>
                                        <p:tgtEl>
                                          <p:spTgt spid="127"/>
                                        </p:tgtEl>
                                        <p:attrNameLst>
                                          <p:attrName>ppt_h</p:attrName>
                                        </p:attrNameLst>
                                      </p:cBhvr>
                                      <p:tavLst>
                                        <p:tav tm="0">
                                          <p:val>
                                            <p:fltVal val="0"/>
                                          </p:val>
                                        </p:tav>
                                        <p:tav tm="100000">
                                          <p:val>
                                            <p:strVal val="#ppt_h"/>
                                          </p:val>
                                        </p:tav>
                                      </p:tavLst>
                                    </p:anim>
                                    <p:anim calcmode="lin" valueType="num">
                                      <p:cBhvr>
                                        <p:cTn id="30" dur="500" fill="hold"/>
                                        <p:tgtEl>
                                          <p:spTgt spid="127"/>
                                        </p:tgtEl>
                                        <p:attrNameLst>
                                          <p:attrName>ppt_x</p:attrName>
                                        </p:attrNameLst>
                                      </p:cBhvr>
                                      <p:tavLst>
                                        <p:tav tm="0">
                                          <p:val>
                                            <p:fltVal val="0.5"/>
                                          </p:val>
                                        </p:tav>
                                        <p:tav tm="100000">
                                          <p:val>
                                            <p:strVal val="#ppt_x"/>
                                          </p:val>
                                        </p:tav>
                                      </p:tavLst>
                                    </p:anim>
                                    <p:anim calcmode="lin" valueType="num">
                                      <p:cBhvr>
                                        <p:cTn id="31" dur="500" fill="hold"/>
                                        <p:tgtEl>
                                          <p:spTgt spid="1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353" y="205979"/>
            <a:ext cx="8800353" cy="857250"/>
          </a:xfrm>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a:uFill>
                  <a:solidFill>
                    <a:srgbClr val="FFFFFF"/>
                  </a:solidFill>
                </a:uFill>
                <a:ea typeface="DejaVu Sans"/>
              </a:rPr>
              <a:t>UREDJAJI  ZA</a:t>
            </a:r>
            <a:r>
              <a:rPr lang="sr-Latn-CS" spc="-1" dirty="0">
                <a:uFill>
                  <a:solidFill>
                    <a:srgbClr val="FFFFFF"/>
                  </a:solidFill>
                </a:uFill>
              </a:rPr>
              <a:t> </a:t>
            </a:r>
            <a:r>
              <a:rPr lang="x-none" b="1" spc="-1" dirty="0">
                <a:uFill>
                  <a:solidFill>
                    <a:srgbClr val="FFFFFF"/>
                  </a:solidFill>
                </a:uFill>
                <a:ea typeface="DejaVu Sans"/>
              </a:rPr>
              <a:t>SKLADIŠTENJE PODATAKA</a:t>
            </a:r>
            <a:r>
              <a:rPr lang="x-none" sz="1800" b="1" spc="-1" dirty="0">
                <a:solidFill>
                  <a:srgbClr val="000000"/>
                </a:solidFill>
                <a:uFill>
                  <a:solidFill>
                    <a:srgbClr val="FFFFFF"/>
                  </a:solidFill>
                </a:uFill>
                <a:latin typeface="+mn-lt"/>
              </a:rPr>
              <a:t/>
            </a:r>
            <a:br>
              <a:rPr lang="x-none" sz="1800" b="1" spc="-1" dirty="0">
                <a:solidFill>
                  <a:srgbClr val="000000"/>
                </a:solidFill>
                <a:uFill>
                  <a:solidFill>
                    <a:srgbClr val="FFFFFF"/>
                  </a:solidFill>
                </a:uFill>
                <a:latin typeface="+mn-lt"/>
              </a:rPr>
            </a:br>
            <a:endParaRPr lang="en-US" b="1" dirty="0">
              <a:latin typeface="+mn-lt"/>
            </a:endParaRPr>
          </a:p>
        </p:txBody>
      </p:sp>
      <p:sp>
        <p:nvSpPr>
          <p:cNvPr id="3" name="Content Placeholder 2"/>
          <p:cNvSpPr>
            <a:spLocks noGrp="1"/>
          </p:cNvSpPr>
          <p:nvPr>
            <p:ph idx="1"/>
          </p:nvPr>
        </p:nvSpPr>
        <p:spPr/>
        <p:txBody>
          <a:bodyPr>
            <a:normAutofit fontScale="92500" lnSpcReduction="10000"/>
          </a:bodyPr>
          <a:lstStyle/>
          <a:p>
            <a:r>
              <a:rPr lang="hr-HR" altLang="ko-KR" dirty="0"/>
              <a:t>Brzina OM je značajno sporija od brzine </a:t>
            </a:r>
            <a:r>
              <a:rPr lang="en-US" altLang="ko-KR" dirty="0">
                <a:ea typeface="굴림" charset="0"/>
                <a:cs typeface="굴림" charset="0"/>
              </a:rPr>
              <a:t>CPU</a:t>
            </a:r>
          </a:p>
          <a:p>
            <a:pPr lvl="1"/>
            <a:r>
              <a:rPr lang="hr-HR" altLang="ko-KR" dirty="0"/>
              <a:t>Usporava</a:t>
            </a:r>
            <a:r>
              <a:rPr lang="en-US" altLang="ko-KR" dirty="0">
                <a:ea typeface="굴림" charset="0"/>
                <a:cs typeface="굴림" charset="0"/>
              </a:rPr>
              <a:t> CPU</a:t>
            </a:r>
          </a:p>
          <a:p>
            <a:pPr lvl="1"/>
            <a:r>
              <a:rPr lang="hr-HR" altLang="ko-KR" dirty="0"/>
              <a:t>Usporava kompletan računarski sistem</a:t>
            </a:r>
            <a:r>
              <a:rPr lang="en-US" altLang="ko-KR" dirty="0">
                <a:ea typeface="굴림" charset="0"/>
                <a:cs typeface="굴림" charset="0"/>
              </a:rPr>
              <a:t> </a:t>
            </a:r>
          </a:p>
          <a:p>
            <a:r>
              <a:rPr lang="hr-HR" altLang="ko-KR" dirty="0"/>
              <a:t>K</a:t>
            </a:r>
            <a:r>
              <a:rPr lang="en-US" altLang="ko-KR" dirty="0" err="1">
                <a:ea typeface="굴림" charset="0"/>
                <a:cs typeface="굴림" charset="0"/>
              </a:rPr>
              <a:t>apacit</a:t>
            </a:r>
            <a:r>
              <a:rPr lang="hr-HR" altLang="ko-KR" dirty="0"/>
              <a:t>et OM često nije dovoljan</a:t>
            </a:r>
            <a:endParaRPr lang="en-US" altLang="ko-KR" dirty="0">
              <a:ea typeface="굴림" charset="0"/>
              <a:cs typeface="굴림" charset="0"/>
            </a:endParaRPr>
          </a:p>
          <a:p>
            <a:pPr lvl="1"/>
            <a:endParaRPr lang="hr-HR" altLang="ko-KR" dirty="0"/>
          </a:p>
          <a:p>
            <a:pPr lvl="1"/>
            <a:r>
              <a:rPr lang="hr-HR" altLang="ko-KR" dirty="0"/>
              <a:t>Povećava saobraćaj između OM i spoljašnjih memorija</a:t>
            </a:r>
          </a:p>
          <a:p>
            <a:pPr lvl="1"/>
            <a:r>
              <a:rPr lang="hr-HR" altLang="ko-KR" dirty="0"/>
              <a:t>Dodatno usporava računarski sistem</a:t>
            </a:r>
          </a:p>
          <a:p>
            <a:endParaRPr lang="en-US" dirty="0"/>
          </a:p>
        </p:txBody>
      </p:sp>
    </p:spTree>
    <p:extLst>
      <p:ext uri="{BB962C8B-B14F-4D97-AF65-F5344CB8AC3E}">
        <p14:creationId xmlns="" xmlns:p14="http://schemas.microsoft.com/office/powerpoint/2010/main" val="415491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sz="1800" b="1" spc="-1" dirty="0">
                <a:solidFill>
                  <a:srgbClr val="000000"/>
                </a:solidFill>
                <a:uFill>
                  <a:solidFill>
                    <a:srgbClr val="FFFFFF"/>
                  </a:solidFill>
                </a:uFill>
                <a:latin typeface="+mn-lt"/>
              </a:rPr>
              <a:t/>
            </a:r>
            <a:br>
              <a:rPr lang="x-none" sz="1800" b="1" spc="-1" dirty="0">
                <a:solidFill>
                  <a:srgbClr val="000000"/>
                </a:solidFill>
                <a:uFill>
                  <a:solidFill>
                    <a:srgbClr val="FFFFFF"/>
                  </a:solidFill>
                </a:uFill>
                <a:latin typeface="+mn-lt"/>
              </a:rPr>
            </a:br>
            <a:endParaRPr lang="en-US" b="1" dirty="0">
              <a:latin typeface="+mn-lt"/>
            </a:endParaRPr>
          </a:p>
        </p:txBody>
      </p:sp>
      <p:sp>
        <p:nvSpPr>
          <p:cNvPr id="3" name="Content Placeholder 2"/>
          <p:cNvSpPr>
            <a:spLocks noGrp="1"/>
          </p:cNvSpPr>
          <p:nvPr>
            <p:ph idx="1"/>
          </p:nvPr>
        </p:nvSpPr>
        <p:spPr/>
        <p:txBody>
          <a:bodyPr>
            <a:normAutofit fontScale="55000" lnSpcReduction="20000"/>
          </a:bodyPr>
          <a:lstStyle/>
          <a:p>
            <a:r>
              <a:rPr lang="hr-HR" altLang="ko-KR" dirty="0"/>
              <a:t>Više memorije u </a:t>
            </a:r>
            <a:r>
              <a:rPr lang="en-US" altLang="ko-KR" dirty="0">
                <a:ea typeface="굴림" charset="0"/>
                <a:cs typeface="굴림" charset="0"/>
              </a:rPr>
              <a:t>CPU</a:t>
            </a:r>
          </a:p>
          <a:p>
            <a:pPr lvl="1"/>
            <a:r>
              <a:rPr lang="hr-HR" altLang="ko-KR" dirty="0"/>
              <a:t>Veći broj specijalizovanih i registara opšte namene</a:t>
            </a:r>
            <a:endParaRPr lang="en-US" altLang="ko-KR" dirty="0">
              <a:ea typeface="굴림" charset="0"/>
              <a:cs typeface="굴림" charset="0"/>
            </a:endParaRPr>
          </a:p>
          <a:p>
            <a:r>
              <a:rPr lang="hr-HR" altLang="ko-KR" dirty="0"/>
              <a:t>Keš</a:t>
            </a:r>
            <a:endParaRPr lang="en-US" altLang="ko-KR" dirty="0">
              <a:ea typeface="굴림" charset="0"/>
              <a:cs typeface="굴림" charset="0"/>
            </a:endParaRPr>
          </a:p>
          <a:p>
            <a:pPr lvl="1"/>
            <a:r>
              <a:rPr lang="hr-HR" altLang="ko-KR" dirty="0"/>
              <a:t>Brza memorija malog kapaciteta smeštena između </a:t>
            </a:r>
            <a:r>
              <a:rPr lang="en-US" altLang="ko-KR" dirty="0">
                <a:ea typeface="굴림" charset="0"/>
                <a:cs typeface="굴림" charset="0"/>
              </a:rPr>
              <a:t>CPU </a:t>
            </a:r>
            <a:r>
              <a:rPr lang="hr-HR" altLang="ko-KR" dirty="0"/>
              <a:t> i OM </a:t>
            </a:r>
            <a:r>
              <a:rPr lang="en-US" altLang="ko-KR" dirty="0">
                <a:ea typeface="굴림" charset="0"/>
                <a:cs typeface="굴림" charset="0"/>
              </a:rPr>
              <a:t>(</a:t>
            </a:r>
            <a:r>
              <a:rPr lang="hr-HR" altLang="ko-KR" dirty="0"/>
              <a:t>obično brzine k</a:t>
            </a:r>
            <a:r>
              <a:rPr lang="en-US" altLang="ko-KR" dirty="0" err="1">
                <a:ea typeface="굴림" charset="0"/>
                <a:cs typeface="굴림" charset="0"/>
              </a:rPr>
              <a:t>ompatibl</a:t>
            </a:r>
            <a:r>
              <a:rPr lang="hr-HR" altLang="ko-KR" dirty="0"/>
              <a:t>n</a:t>
            </a:r>
            <a:r>
              <a:rPr lang="en-US" altLang="ko-KR" dirty="0">
                <a:ea typeface="굴림" charset="0"/>
                <a:cs typeface="굴림" charset="0"/>
              </a:rPr>
              <a:t>e </a:t>
            </a:r>
            <a:r>
              <a:rPr lang="hr-HR" altLang="ko-KR" dirty="0"/>
              <a:t>sa</a:t>
            </a:r>
            <a:r>
              <a:rPr lang="en-US" altLang="ko-KR" dirty="0">
                <a:ea typeface="굴림" charset="0"/>
                <a:cs typeface="굴림" charset="0"/>
              </a:rPr>
              <a:t> CPU)</a:t>
            </a:r>
          </a:p>
          <a:p>
            <a:pPr lvl="1"/>
            <a:r>
              <a:rPr lang="hr-HR" altLang="ko-KR" dirty="0"/>
              <a:t>Uvek kada</a:t>
            </a:r>
            <a:r>
              <a:rPr lang="en-US" altLang="ko-KR" dirty="0">
                <a:ea typeface="굴림" charset="0"/>
                <a:cs typeface="굴림" charset="0"/>
              </a:rPr>
              <a:t> </a:t>
            </a:r>
            <a:r>
              <a:rPr lang="hr-HR" altLang="ko-KR" dirty="0"/>
              <a:t>se </a:t>
            </a:r>
            <a:r>
              <a:rPr lang="en-US" altLang="ko-KR" dirty="0" err="1">
                <a:ea typeface="굴림" charset="0"/>
                <a:cs typeface="굴림" charset="0"/>
              </a:rPr>
              <a:t>informa</a:t>
            </a:r>
            <a:r>
              <a:rPr lang="hr-HR" altLang="ko-KR" dirty="0"/>
              <a:t>cije </a:t>
            </a:r>
            <a:r>
              <a:rPr lang="en-US" altLang="ko-KR" dirty="0">
                <a:ea typeface="굴림" charset="0"/>
                <a:cs typeface="굴림" charset="0"/>
              </a:rPr>
              <a:t>(</a:t>
            </a:r>
            <a:r>
              <a:rPr lang="en-US" altLang="ko-KR" dirty="0" err="1">
                <a:ea typeface="굴림" charset="0"/>
                <a:cs typeface="굴림" charset="0"/>
              </a:rPr>
              <a:t>instru</a:t>
            </a:r>
            <a:r>
              <a:rPr lang="hr-HR" altLang="ko-KR" dirty="0"/>
              <a:t>kcije ili po</a:t>
            </a:r>
            <a:r>
              <a:rPr lang="en-US" altLang="ko-KR" dirty="0">
                <a:ea typeface="굴림" charset="0"/>
                <a:cs typeface="굴림" charset="0"/>
              </a:rPr>
              <a:t>da</a:t>
            </a:r>
            <a:r>
              <a:rPr lang="hr-HR" altLang="ko-KR" dirty="0"/>
              <a:t>ci</a:t>
            </a:r>
            <a:r>
              <a:rPr lang="en-US" altLang="ko-KR" dirty="0">
                <a:ea typeface="굴림" charset="0"/>
                <a:cs typeface="굴림" charset="0"/>
              </a:rPr>
              <a:t>) </a:t>
            </a:r>
            <a:r>
              <a:rPr lang="hr-HR" altLang="ko-KR" dirty="0"/>
              <a:t>koji su neophodni za izvršavanje programa</a:t>
            </a:r>
            <a:r>
              <a:rPr lang="en-US" altLang="ko-KR" dirty="0">
                <a:ea typeface="굴림" charset="0"/>
                <a:cs typeface="굴림" charset="0"/>
              </a:rPr>
              <a:t> </a:t>
            </a:r>
            <a:r>
              <a:rPr lang="hr-HR" altLang="ko-KR" dirty="0"/>
              <a:t>pronađu u kešu</a:t>
            </a:r>
            <a:r>
              <a:rPr lang="en-US" altLang="ko-KR" dirty="0">
                <a:ea typeface="굴림" charset="0"/>
                <a:cs typeface="굴림" charset="0"/>
              </a:rPr>
              <a:t>, </a:t>
            </a:r>
            <a:r>
              <a:rPr lang="hr-HR" altLang="ko-KR" dirty="0"/>
              <a:t>donose se procesoru značajno brže nego da su morali da se prenose iz OM</a:t>
            </a:r>
            <a:endParaRPr lang="en-US" altLang="ko-KR" dirty="0">
              <a:ea typeface="굴림" charset="0"/>
              <a:cs typeface="굴림" charset="0"/>
            </a:endParaRPr>
          </a:p>
          <a:p>
            <a:pPr lvl="1"/>
            <a:r>
              <a:rPr lang="hr-HR" altLang="ko-KR" dirty="0"/>
              <a:t>Neophodna je neka vrsta predviđanja</a:t>
            </a:r>
            <a:r>
              <a:rPr lang="en-US" altLang="ko-KR" dirty="0">
                <a:ea typeface="굴림" charset="0"/>
                <a:cs typeface="굴림" charset="0"/>
              </a:rPr>
              <a:t>  </a:t>
            </a:r>
          </a:p>
          <a:p>
            <a:r>
              <a:rPr lang="hr-HR" altLang="ko-KR" dirty="0"/>
              <a:t>Više memorijskih banki</a:t>
            </a:r>
            <a:endParaRPr lang="en-US" altLang="ko-KR" dirty="0">
              <a:ea typeface="굴림" charset="0"/>
              <a:cs typeface="굴림" charset="0"/>
            </a:endParaRPr>
          </a:p>
          <a:p>
            <a:pPr lvl="1"/>
            <a:r>
              <a:rPr lang="en-US" altLang="ko-KR" dirty="0" err="1">
                <a:ea typeface="굴림" charset="0"/>
                <a:cs typeface="굴림" charset="0"/>
              </a:rPr>
              <a:t>Memor</a:t>
            </a:r>
            <a:r>
              <a:rPr lang="hr-HR" altLang="ko-KR" dirty="0"/>
              <a:t>ijskim</a:t>
            </a:r>
            <a:r>
              <a:rPr lang="en-US" altLang="ko-KR" dirty="0">
                <a:ea typeface="굴림" charset="0"/>
                <a:cs typeface="굴림" charset="0"/>
              </a:rPr>
              <a:t> bank</a:t>
            </a:r>
            <a:r>
              <a:rPr lang="hr-HR" altLang="ko-KR" dirty="0"/>
              <a:t>ama može da se pristupa</a:t>
            </a:r>
            <a:r>
              <a:rPr lang="en-US" altLang="ko-KR" dirty="0">
                <a:ea typeface="굴림" charset="0"/>
                <a:cs typeface="굴림" charset="0"/>
              </a:rPr>
              <a:t> </a:t>
            </a:r>
            <a:r>
              <a:rPr lang="en-US" altLang="ko-KR" dirty="0" err="1">
                <a:ea typeface="굴림" charset="0"/>
                <a:cs typeface="굴림" charset="0"/>
              </a:rPr>
              <a:t>i</a:t>
            </a:r>
            <a:r>
              <a:rPr lang="hr-HR" altLang="ko-KR" dirty="0"/>
              <a:t>stovremeno</a:t>
            </a:r>
            <a:endParaRPr lang="en-US" altLang="ko-KR" dirty="0">
              <a:ea typeface="굴림" charset="0"/>
              <a:cs typeface="굴림" charset="0"/>
            </a:endParaRPr>
          </a:p>
          <a:p>
            <a:pPr lvl="1"/>
            <a:r>
              <a:rPr lang="hr-HR" altLang="ko-KR" dirty="0"/>
              <a:t>Podaci su raspoređeni po m</a:t>
            </a:r>
            <a:r>
              <a:rPr lang="en-US" altLang="ko-KR" dirty="0" err="1">
                <a:ea typeface="굴림" charset="0"/>
                <a:cs typeface="굴림" charset="0"/>
              </a:rPr>
              <a:t>emor</a:t>
            </a:r>
            <a:r>
              <a:rPr lang="hr-HR" altLang="ko-KR" dirty="0"/>
              <a:t>ijskim</a:t>
            </a:r>
            <a:r>
              <a:rPr lang="en-US" altLang="ko-KR" dirty="0">
                <a:ea typeface="굴림" charset="0"/>
                <a:cs typeface="굴림" charset="0"/>
              </a:rPr>
              <a:t> bank</a:t>
            </a:r>
            <a:r>
              <a:rPr lang="hr-HR" altLang="ko-KR" dirty="0"/>
              <a:t>ama</a:t>
            </a:r>
            <a:r>
              <a:rPr lang="en-US" altLang="ko-KR" dirty="0">
                <a:ea typeface="굴림" charset="0"/>
                <a:cs typeface="굴림" charset="0"/>
              </a:rPr>
              <a:t> </a:t>
            </a:r>
            <a:r>
              <a:rPr lang="hr-HR" altLang="ko-KR" dirty="0"/>
              <a:t>tako se bankama pristupa sekvencijalno</a:t>
            </a:r>
            <a:endParaRPr lang="en-US" altLang="ko-KR" dirty="0">
              <a:ea typeface="굴림" charset="0"/>
              <a:cs typeface="굴림" charset="0"/>
            </a:endParaRPr>
          </a:p>
          <a:p>
            <a:endParaRPr lang="en-US" dirty="0"/>
          </a:p>
        </p:txBody>
      </p:sp>
      <p:sp>
        <p:nvSpPr>
          <p:cNvPr id="7" name="Title 1"/>
          <p:cNvSpPr txBox="1">
            <a:spLocks/>
          </p:cNvSpPr>
          <p:nvPr/>
        </p:nvSpPr>
        <p:spPr>
          <a:xfrm>
            <a:off x="164353" y="205979"/>
            <a:ext cx="8800353" cy="85725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sz="12800" b="1" spc="-1" dirty="0" smtClean="0">
                <a:uFill>
                  <a:solidFill>
                    <a:srgbClr val="FFFFFF"/>
                  </a:solidFill>
                </a:uFill>
                <a:ea typeface="DejaVu Sans"/>
              </a:rPr>
              <a:t>UREDJAJI  ZA</a:t>
            </a:r>
            <a:r>
              <a:rPr lang="sr-Latn-CS" sz="12800" spc="-1" dirty="0" smtClean="0">
                <a:uFill>
                  <a:solidFill>
                    <a:srgbClr val="FFFFFF"/>
                  </a:solidFill>
                </a:uFill>
              </a:rPr>
              <a:t> </a:t>
            </a:r>
            <a:r>
              <a:rPr lang="x-none" sz="12800" b="1" spc="-1" dirty="0" smtClean="0">
                <a:uFill>
                  <a:solidFill>
                    <a:srgbClr val="FFFFFF"/>
                  </a:solidFill>
                </a:uFill>
                <a:ea typeface="DejaVu Sans"/>
              </a:rPr>
              <a:t>SKLADIŠTENJE PODATAKA</a:t>
            </a:r>
            <a:r>
              <a:rPr lang="x-none" sz="1800" b="1" spc="-1" dirty="0" smtClean="0">
                <a:solidFill>
                  <a:srgbClr val="000000"/>
                </a:solidFill>
                <a:uFill>
                  <a:solidFill>
                    <a:srgbClr val="FFFFFF"/>
                  </a:solidFill>
                </a:uFill>
                <a:latin typeface="+mn-lt"/>
              </a:rPr>
              <a:t/>
            </a:r>
            <a:br>
              <a:rPr lang="x-none" sz="1800" b="1" spc="-1" dirty="0" smtClean="0">
                <a:solidFill>
                  <a:srgbClr val="000000"/>
                </a:solidFill>
                <a:uFill>
                  <a:solidFill>
                    <a:srgbClr val="FFFFFF"/>
                  </a:solidFill>
                </a:uFill>
                <a:latin typeface="+mn-lt"/>
              </a:rPr>
            </a:br>
            <a:endParaRPr lang="en-US" b="1" dirty="0">
              <a:latin typeface="+mn-lt"/>
            </a:endParaRPr>
          </a:p>
        </p:txBody>
      </p:sp>
    </p:spTree>
    <p:extLst>
      <p:ext uri="{BB962C8B-B14F-4D97-AF65-F5344CB8AC3E}">
        <p14:creationId xmlns="" xmlns:p14="http://schemas.microsoft.com/office/powerpoint/2010/main" val="4119985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5659"/>
            <a:ext cx="8229600" cy="857250"/>
          </a:xfrm>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Flopy disk</a:t>
            </a:r>
            <a:r>
              <a:rPr lang="x-none" sz="1800" b="1" spc="-1" dirty="0">
                <a:solidFill>
                  <a:srgbClr val="000000"/>
                </a:solidFill>
                <a:uFill>
                  <a:solidFill>
                    <a:srgbClr val="FFFFFF"/>
                  </a:solidFill>
                </a:uFill>
                <a:latin typeface="+mn-lt"/>
              </a:rPr>
              <a:t/>
            </a:r>
            <a:br>
              <a:rPr lang="x-none" sz="1800" b="1" spc="-1" dirty="0">
                <a:solidFill>
                  <a:srgbClr val="000000"/>
                </a:solidFill>
                <a:uFill>
                  <a:solidFill>
                    <a:srgbClr val="FFFFFF"/>
                  </a:solidFill>
                </a:uFill>
                <a:latin typeface="+mn-lt"/>
              </a:rPr>
            </a:br>
            <a:endParaRPr lang="en-US" b="1" dirty="0">
              <a:latin typeface="+mn-lt"/>
            </a:endParaRPr>
          </a:p>
        </p:txBody>
      </p:sp>
      <p:pic>
        <p:nvPicPr>
          <p:cNvPr id="4" name="Content Placeholder 4"/>
          <p:cNvPicPr>
            <a:picLocks noGrp="1"/>
          </p:cNvPicPr>
          <p:nvPr>
            <p:ph idx="1"/>
          </p:nvPr>
        </p:nvPicPr>
        <p:blipFill>
          <a:blip r:embed="rId3"/>
          <a:srcRect l="-8879" r="-8879"/>
          <a:stretch/>
        </p:blipFill>
        <p:spPr>
          <a:xfrm>
            <a:off x="457200" y="2661919"/>
            <a:ext cx="8229600" cy="1942863"/>
          </a:xfrm>
          <a:prstGeom prst="rect">
            <a:avLst/>
          </a:prstGeom>
          <a:ln>
            <a:noFill/>
          </a:ln>
        </p:spPr>
      </p:pic>
      <p:sp>
        <p:nvSpPr>
          <p:cNvPr id="5" name="Rectangle 6"/>
          <p:cNvSpPr>
            <a:spLocks noChangeArrowheads="1"/>
          </p:cNvSpPr>
          <p:nvPr/>
        </p:nvSpPr>
        <p:spPr bwMode="auto">
          <a:xfrm>
            <a:off x="1113473" y="920115"/>
            <a:ext cx="7678737"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sl-SI" sz="2400" dirty="0"/>
          </a:p>
          <a:p>
            <a:r>
              <a:rPr lang="sl-SI" sz="2400" dirty="0"/>
              <a:t>Savitljivi plastični disk, obično oko 13cm u prečniku (5,25”, 3,5”) služi za skladištenje podataka. Kapacitet može biti 1,44MB, 1,2 MB, 720 KB, 360 KB</a:t>
            </a:r>
            <a:endParaRPr lang="en-US" sz="2400" dirty="0"/>
          </a:p>
        </p:txBody>
      </p:sp>
    </p:spTree>
    <p:extLst>
      <p:ext uri="{BB962C8B-B14F-4D97-AF65-F5344CB8AC3E}">
        <p14:creationId xmlns="" xmlns:p14="http://schemas.microsoft.com/office/powerpoint/2010/main" val="2533807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HARD </a:t>
            </a:r>
            <a:r>
              <a:rPr lang="x-none" b="1" spc="-1" dirty="0">
                <a:solidFill>
                  <a:srgbClr val="262626"/>
                </a:solidFill>
                <a:uFill>
                  <a:solidFill>
                    <a:srgbClr val="FFFFFF"/>
                  </a:solidFill>
                </a:uFill>
                <a:latin typeface="+mn-lt"/>
              </a:rPr>
              <a:t>DISK</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pic>
        <p:nvPicPr>
          <p:cNvPr id="4" name="Content Placeholder 3" descr="untitled53.jpg"/>
          <p:cNvPicPr>
            <a:picLocks noGrp="1" noChangeAspect="1"/>
          </p:cNvPicPr>
          <p:nvPr>
            <p:ph idx="1"/>
          </p:nvPr>
        </p:nvPicPr>
        <p:blipFill>
          <a:blip r:embed="rId3">
            <a:extLst>
              <a:ext uri="{28A0092B-C50C-407E-A947-70E740481C1C}">
                <a14:useLocalDpi xmlns="" xmlns:a14="http://schemas.microsoft.com/office/drawing/2010/main" val="0"/>
              </a:ext>
            </a:extLst>
          </a:blip>
          <a:srcRect l="-20639" r="-20639"/>
          <a:stretch>
            <a:fillRect/>
          </a:stretch>
        </p:blipFill>
        <p:spPr>
          <a:xfrm>
            <a:off x="457200" y="1200151"/>
            <a:ext cx="4592357" cy="3394472"/>
          </a:xfrm>
        </p:spPr>
      </p:pic>
      <p:pic>
        <p:nvPicPr>
          <p:cNvPr id="5" name="Picture 2"/>
          <p:cNvPicPr/>
          <p:nvPr/>
        </p:nvPicPr>
        <p:blipFill>
          <a:blip r:embed="rId4"/>
          <a:stretch/>
        </p:blipFill>
        <p:spPr>
          <a:xfrm>
            <a:off x="4598888" y="1200150"/>
            <a:ext cx="4545112" cy="3275129"/>
          </a:xfrm>
          <a:prstGeom prst="rect">
            <a:avLst/>
          </a:prstGeom>
          <a:ln>
            <a:noFill/>
          </a:ln>
        </p:spPr>
      </p:pic>
    </p:spTree>
    <p:extLst>
      <p:ext uri="{BB962C8B-B14F-4D97-AF65-F5344CB8AC3E}">
        <p14:creationId xmlns="" xmlns:p14="http://schemas.microsoft.com/office/powerpoint/2010/main" val="2799987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SSD</a:t>
            </a:r>
            <a:r>
              <a:rPr lang="x-none" spc="-1" dirty="0" smtClean="0">
                <a:solidFill>
                  <a:srgbClr val="262626"/>
                </a:solidFill>
                <a:uFill>
                  <a:solidFill>
                    <a:srgbClr val="FFFFFF"/>
                  </a:solidFill>
                </a:uFill>
                <a:latin typeface="+mn-lt"/>
              </a:rPr>
              <a:t> </a:t>
            </a:r>
            <a:r>
              <a:rPr lang="x-none" spc="-1" dirty="0">
                <a:solidFill>
                  <a:srgbClr val="262626"/>
                </a:solidFill>
                <a:uFill>
                  <a:solidFill>
                    <a:srgbClr val="FFFFFF"/>
                  </a:solidFill>
                </a:uFill>
                <a:latin typeface="+mn-lt"/>
              </a:rPr>
              <a:t>(</a:t>
            </a:r>
            <a:r>
              <a:rPr lang="x-none" i="1" spc="-1" dirty="0">
                <a:solidFill>
                  <a:srgbClr val="262626"/>
                </a:solidFill>
                <a:uFill>
                  <a:solidFill>
                    <a:srgbClr val="FFFFFF"/>
                  </a:solidFill>
                </a:uFill>
                <a:latin typeface="+mn-lt"/>
              </a:rPr>
              <a:t>Solid State Drive</a:t>
            </a:r>
            <a:r>
              <a:rPr lang="x-none" spc="-1" dirty="0">
                <a:solidFill>
                  <a:srgbClr val="262626"/>
                </a:solidFill>
                <a:uFill>
                  <a:solidFill>
                    <a:srgbClr val="FFFFFF"/>
                  </a:solidFill>
                </a:uFill>
                <a:latin typeface="+mn-lt"/>
              </a:rPr>
              <a:t>)</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sp>
        <p:nvSpPr>
          <p:cNvPr id="3" name="Content Placeholder 2"/>
          <p:cNvSpPr>
            <a:spLocks noGrp="1"/>
          </p:cNvSpPr>
          <p:nvPr>
            <p:ph idx="1"/>
          </p:nvPr>
        </p:nvSpPr>
        <p:spPr>
          <a:xfrm>
            <a:off x="457200" y="1200151"/>
            <a:ext cx="8229600" cy="1995015"/>
          </a:xfrm>
        </p:spPr>
        <p:txBody>
          <a:bodyPr>
            <a:normAutofit fontScale="70000" lnSpcReduction="20000"/>
          </a:bodyPr>
          <a:lstStyle/>
          <a:p>
            <a:pPr algn="just"/>
            <a:r>
              <a:rPr lang="en-US" dirty="0"/>
              <a:t>SSD </a:t>
            </a:r>
            <a:r>
              <a:rPr lang="en-US" dirty="0" err="1"/>
              <a:t>nema</a:t>
            </a:r>
            <a:r>
              <a:rPr lang="en-US" dirty="0"/>
              <a:t> </a:t>
            </a:r>
            <a:r>
              <a:rPr lang="en-US" dirty="0" err="1"/>
              <a:t>pokretne</a:t>
            </a:r>
            <a:r>
              <a:rPr lang="en-US" dirty="0"/>
              <a:t> </a:t>
            </a:r>
            <a:r>
              <a:rPr lang="en-US" dirty="0" err="1"/>
              <a:t>mehaničke</a:t>
            </a:r>
            <a:r>
              <a:rPr lang="en-US" dirty="0"/>
              <a:t> </a:t>
            </a:r>
            <a:r>
              <a:rPr lang="en-US" dirty="0" err="1"/>
              <a:t>komponente</a:t>
            </a:r>
            <a:r>
              <a:rPr lang="en-US" dirty="0"/>
              <a:t>. To </a:t>
            </a:r>
            <a:r>
              <a:rPr lang="en-US" dirty="0" err="1"/>
              <a:t>ih</a:t>
            </a:r>
            <a:r>
              <a:rPr lang="en-US" dirty="0"/>
              <a:t> </a:t>
            </a:r>
            <a:r>
              <a:rPr lang="en-US" dirty="0" err="1"/>
              <a:t>razlikuje</a:t>
            </a:r>
            <a:r>
              <a:rPr lang="en-US" dirty="0"/>
              <a:t> od </a:t>
            </a:r>
            <a:r>
              <a:rPr lang="en-US" dirty="0" err="1"/>
              <a:t>tradicionalnih</a:t>
            </a:r>
            <a:r>
              <a:rPr lang="en-US" dirty="0"/>
              <a:t> </a:t>
            </a:r>
            <a:r>
              <a:rPr lang="en-US" dirty="0" err="1"/>
              <a:t>elektromehaničkih</a:t>
            </a:r>
            <a:r>
              <a:rPr lang="en-US" dirty="0"/>
              <a:t> </a:t>
            </a:r>
            <a:r>
              <a:rPr lang="en-US" dirty="0" err="1"/>
              <a:t>diskova</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tvrdi</a:t>
            </a:r>
            <a:r>
              <a:rPr lang="en-US" dirty="0"/>
              <a:t> </a:t>
            </a:r>
            <a:r>
              <a:rPr lang="en-US" dirty="0" err="1"/>
              <a:t>diskovi</a:t>
            </a:r>
            <a:r>
              <a:rPr lang="en-US" dirty="0"/>
              <a:t> (HDD) </a:t>
            </a:r>
            <a:r>
              <a:rPr lang="en-US" dirty="0" err="1"/>
              <a:t>ili</a:t>
            </a:r>
            <a:r>
              <a:rPr lang="en-US" dirty="0"/>
              <a:t> </a:t>
            </a:r>
            <a:r>
              <a:rPr lang="en-US" dirty="0" err="1"/>
              <a:t>flopi</a:t>
            </a:r>
            <a:r>
              <a:rPr lang="en-US" dirty="0"/>
              <a:t> </a:t>
            </a:r>
            <a:r>
              <a:rPr lang="en-US" dirty="0" err="1"/>
              <a:t>diskovi</a:t>
            </a:r>
            <a:r>
              <a:rPr lang="en-US" dirty="0"/>
              <a:t>, </a:t>
            </a:r>
            <a:r>
              <a:rPr lang="en-US" dirty="0" err="1"/>
              <a:t>koji</a:t>
            </a:r>
            <a:r>
              <a:rPr lang="en-US" dirty="0"/>
              <a:t> </a:t>
            </a:r>
            <a:r>
              <a:rPr lang="en-US" dirty="0" err="1"/>
              <a:t>sadrže</a:t>
            </a:r>
            <a:r>
              <a:rPr lang="en-US" dirty="0"/>
              <a:t> disk </a:t>
            </a:r>
            <a:r>
              <a:rPr lang="en-US" dirty="0" err="1"/>
              <a:t>koji</a:t>
            </a:r>
            <a:r>
              <a:rPr lang="en-US" dirty="0"/>
              <a:t> se </a:t>
            </a:r>
            <a:r>
              <a:rPr lang="en-US" dirty="0" err="1"/>
              <a:t>okreće</a:t>
            </a:r>
            <a:r>
              <a:rPr lang="en-US" dirty="0"/>
              <a:t> </a:t>
            </a:r>
            <a:r>
              <a:rPr lang="en-US" dirty="0" err="1"/>
              <a:t>i</a:t>
            </a:r>
            <a:r>
              <a:rPr lang="en-US" dirty="0"/>
              <a:t> </a:t>
            </a:r>
            <a:r>
              <a:rPr lang="en-US" dirty="0" err="1"/>
              <a:t>pokretnu</a:t>
            </a:r>
            <a:r>
              <a:rPr lang="en-US" dirty="0"/>
              <a:t> </a:t>
            </a:r>
            <a:r>
              <a:rPr lang="en-US" dirty="0" err="1"/>
              <a:t>čitajuću</a:t>
            </a:r>
            <a:r>
              <a:rPr lang="en-US" dirty="0"/>
              <a:t>/</a:t>
            </a:r>
            <a:r>
              <a:rPr lang="en-US" dirty="0" err="1"/>
              <a:t>upisnu</a:t>
            </a:r>
            <a:r>
              <a:rPr lang="en-US" dirty="0"/>
              <a:t> </a:t>
            </a:r>
            <a:r>
              <a:rPr lang="en-US" dirty="0" err="1"/>
              <a:t>glavu</a:t>
            </a:r>
            <a:r>
              <a:rPr lang="en-US" dirty="0" smtClean="0"/>
              <a:t>. </a:t>
            </a:r>
            <a:r>
              <a:rPr lang="en-US" dirty="0"/>
              <a:t>U </a:t>
            </a:r>
            <a:r>
              <a:rPr lang="en-US" dirty="0" err="1"/>
              <a:t>poređenju</a:t>
            </a:r>
            <a:r>
              <a:rPr lang="en-US" dirty="0"/>
              <a:t> </a:t>
            </a:r>
            <a:r>
              <a:rPr lang="en-US" dirty="0" err="1"/>
              <a:t>sa</a:t>
            </a:r>
            <a:r>
              <a:rPr lang="en-US" dirty="0"/>
              <a:t> </a:t>
            </a:r>
            <a:r>
              <a:rPr lang="en-US" dirty="0" err="1"/>
              <a:t>elektromehaničkim</a:t>
            </a:r>
            <a:r>
              <a:rPr lang="en-US" dirty="0"/>
              <a:t> </a:t>
            </a:r>
            <a:r>
              <a:rPr lang="en-US" dirty="0" err="1"/>
              <a:t>diskovima</a:t>
            </a:r>
            <a:r>
              <a:rPr lang="en-US" dirty="0"/>
              <a:t>, SSD-</a:t>
            </a:r>
            <a:r>
              <a:rPr lang="en-US" dirty="0" err="1"/>
              <a:t>ovi</a:t>
            </a:r>
            <a:r>
              <a:rPr lang="en-US" dirty="0"/>
              <a:t> </a:t>
            </a:r>
            <a:r>
              <a:rPr lang="en-US" dirty="0" err="1"/>
              <a:t>su</a:t>
            </a:r>
            <a:r>
              <a:rPr lang="en-US" dirty="0"/>
              <a:t> </a:t>
            </a:r>
            <a:r>
              <a:rPr lang="en-US" dirty="0" err="1"/>
              <a:t>obično</a:t>
            </a:r>
            <a:r>
              <a:rPr lang="en-US" dirty="0"/>
              <a:t> </a:t>
            </a:r>
            <a:r>
              <a:rPr lang="en-US" dirty="0" err="1"/>
              <a:t>otporniji</a:t>
            </a:r>
            <a:r>
              <a:rPr lang="en-US" dirty="0"/>
              <a:t> </a:t>
            </a:r>
            <a:r>
              <a:rPr lang="en-US" dirty="0" err="1"/>
              <a:t>na</a:t>
            </a:r>
            <a:r>
              <a:rPr lang="en-US" dirty="0"/>
              <a:t> </a:t>
            </a:r>
            <a:r>
              <a:rPr lang="en-US" dirty="0" err="1"/>
              <a:t>fizički</a:t>
            </a:r>
            <a:r>
              <a:rPr lang="en-US" dirty="0"/>
              <a:t> </a:t>
            </a:r>
            <a:r>
              <a:rPr lang="en-US" dirty="0" err="1"/>
              <a:t>udar</a:t>
            </a:r>
            <a:r>
              <a:rPr lang="en-US" dirty="0"/>
              <a:t>, </a:t>
            </a:r>
            <a:r>
              <a:rPr lang="en-US" dirty="0" err="1"/>
              <a:t>tiše</a:t>
            </a:r>
            <a:r>
              <a:rPr lang="en-US" dirty="0"/>
              <a:t> </a:t>
            </a:r>
            <a:r>
              <a:rPr lang="en-US" dirty="0" err="1"/>
              <a:t>rade</a:t>
            </a:r>
            <a:r>
              <a:rPr lang="en-US" dirty="0"/>
              <a:t>, </a:t>
            </a:r>
            <a:r>
              <a:rPr lang="en-US" dirty="0" err="1"/>
              <a:t>imaju</a:t>
            </a:r>
            <a:r>
              <a:rPr lang="en-US" dirty="0"/>
              <a:t> </a:t>
            </a:r>
            <a:r>
              <a:rPr lang="en-US" dirty="0" err="1"/>
              <a:t>manje</a:t>
            </a:r>
            <a:r>
              <a:rPr lang="en-US" dirty="0"/>
              <a:t> </a:t>
            </a:r>
            <a:r>
              <a:rPr lang="en-US" dirty="0" err="1"/>
              <a:t>vreme</a:t>
            </a:r>
            <a:r>
              <a:rPr lang="en-US" dirty="0"/>
              <a:t> </a:t>
            </a:r>
            <a:r>
              <a:rPr lang="en-US" dirty="0" err="1"/>
              <a:t>pristupa</a:t>
            </a:r>
            <a:r>
              <a:rPr lang="en-US" dirty="0"/>
              <a:t> </a:t>
            </a:r>
            <a:r>
              <a:rPr lang="en-US" dirty="0" err="1"/>
              <a:t>i</a:t>
            </a:r>
            <a:r>
              <a:rPr lang="en-US" dirty="0"/>
              <a:t> </a:t>
            </a:r>
            <a:r>
              <a:rPr lang="en-US" dirty="0" err="1"/>
              <a:t>manje</a:t>
            </a:r>
            <a:r>
              <a:rPr lang="en-US" dirty="0"/>
              <a:t> </a:t>
            </a:r>
            <a:r>
              <a:rPr lang="en-US" dirty="0" err="1"/>
              <a:t>kašnjenje</a:t>
            </a:r>
            <a:r>
              <a:rPr lang="en-US" dirty="0" smtClean="0"/>
              <a:t>. </a:t>
            </a:r>
            <a:endParaRPr lang="en-US" dirty="0"/>
          </a:p>
        </p:txBody>
      </p:sp>
      <p:pic>
        <p:nvPicPr>
          <p:cNvPr id="4" name="Picture 7"/>
          <p:cNvPicPr/>
          <p:nvPr/>
        </p:nvPicPr>
        <p:blipFill>
          <a:blip r:embed="rId3"/>
          <a:stretch/>
        </p:blipFill>
        <p:spPr>
          <a:xfrm>
            <a:off x="650891" y="2933907"/>
            <a:ext cx="4350600" cy="1602819"/>
          </a:xfrm>
          <a:prstGeom prst="rect">
            <a:avLst/>
          </a:prstGeom>
          <a:ln>
            <a:noFill/>
          </a:ln>
        </p:spPr>
      </p:pic>
      <p:pic>
        <p:nvPicPr>
          <p:cNvPr id="5" name="Picture 8"/>
          <p:cNvPicPr/>
          <p:nvPr/>
        </p:nvPicPr>
        <p:blipFill>
          <a:blip r:embed="rId4"/>
          <a:stretch/>
        </p:blipFill>
        <p:spPr>
          <a:xfrm rot="5400000">
            <a:off x="6299640" y="2369519"/>
            <a:ext cx="1560303" cy="2689079"/>
          </a:xfrm>
          <a:prstGeom prst="rect">
            <a:avLst/>
          </a:prstGeom>
          <a:ln>
            <a:noFill/>
          </a:ln>
        </p:spPr>
      </p:pic>
    </p:spTree>
    <p:extLst>
      <p:ext uri="{BB962C8B-B14F-4D97-AF65-F5344CB8AC3E}">
        <p14:creationId xmlns="" xmlns:p14="http://schemas.microsoft.com/office/powerpoint/2010/main" val="3344760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Računar </a:t>
            </a:r>
            <a:r>
              <a:rPr lang="mr-IN" b="1" u="sng" spc="-1" dirty="0" smtClean="0">
                <a:solidFill>
                  <a:srgbClr val="000000"/>
                </a:solidFill>
                <a:uFill>
                  <a:solidFill>
                    <a:srgbClr val="FFFFFF"/>
                  </a:solidFill>
                </a:uFill>
                <a:latin typeface="+mn-lt"/>
                <a:ea typeface="DejaVu Sans"/>
              </a:rPr>
              <a:t>–</a:t>
            </a:r>
            <a:r>
              <a:rPr lang="en-US" b="1" u="sng" spc="-1" dirty="0" smtClean="0">
                <a:solidFill>
                  <a:srgbClr val="000000"/>
                </a:solidFill>
                <a:uFill>
                  <a:solidFill>
                    <a:srgbClr val="FFFFFF"/>
                  </a:solidFill>
                </a:uFill>
                <a:latin typeface="+mn-lt"/>
                <a:ea typeface="DejaVu Sans"/>
              </a:rPr>
              <a:t> </a:t>
            </a:r>
            <a:r>
              <a:rPr lang="en-US" b="1" u="sng" spc="-1" dirty="0" err="1" smtClean="0">
                <a:solidFill>
                  <a:srgbClr val="000000"/>
                </a:solidFill>
                <a:uFill>
                  <a:solidFill>
                    <a:srgbClr val="FFFFFF"/>
                  </a:solidFill>
                </a:uFill>
                <a:latin typeface="+mn-lt"/>
                <a:ea typeface="DejaVu Sans"/>
              </a:rPr>
              <a:t>šta</a:t>
            </a:r>
            <a:r>
              <a:rPr lang="en-US" b="1" u="sng" spc="-1" dirty="0" smtClean="0">
                <a:solidFill>
                  <a:srgbClr val="000000"/>
                </a:solidFill>
                <a:uFill>
                  <a:solidFill>
                    <a:srgbClr val="FFFFFF"/>
                  </a:solidFill>
                </a:uFill>
                <a:latin typeface="+mn-lt"/>
                <a:ea typeface="DejaVu Sans"/>
              </a:rPr>
              <a:t> </a:t>
            </a:r>
            <a:r>
              <a:rPr lang="en-US" b="1" u="sng" spc="-1" dirty="0" err="1" smtClean="0">
                <a:solidFill>
                  <a:srgbClr val="000000"/>
                </a:solidFill>
                <a:uFill>
                  <a:solidFill>
                    <a:srgbClr val="FFFFFF"/>
                  </a:solidFill>
                </a:uFill>
                <a:latin typeface="+mn-lt"/>
                <a:ea typeface="DejaVu Sans"/>
              </a:rPr>
              <a:t>radi</a:t>
            </a:r>
            <a:r>
              <a:rPr lang="x-none" b="1" u="sng" spc="-1" dirty="0" smtClean="0">
                <a:solidFill>
                  <a:srgbClr val="000000"/>
                </a:solidFill>
                <a:uFill>
                  <a:solidFill>
                    <a:srgbClr val="FFFFFF"/>
                  </a:solidFill>
                </a:uFill>
                <a:latin typeface="+mn-lt"/>
                <a:ea typeface="DejaVu Sans"/>
              </a:rPr>
              <a:t>?</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4" name="CustomShape 2"/>
          <p:cNvSpPr/>
          <p:nvPr/>
        </p:nvSpPr>
        <p:spPr>
          <a:xfrm>
            <a:off x="1550934" y="2482618"/>
            <a:ext cx="7797935" cy="15505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x-none" sz="2400" b="0" strike="noStrike" spc="-1" dirty="0">
                <a:solidFill>
                  <a:srgbClr val="000000"/>
                </a:solidFill>
                <a:uFill>
                  <a:solidFill>
                    <a:srgbClr val="FFFFFF"/>
                  </a:solidFill>
                </a:uFill>
                <a:latin typeface="Calibri"/>
                <a:ea typeface="Arial"/>
              </a:rPr>
              <a:t>Obrada informacija</a:t>
            </a:r>
            <a:r>
              <a:rPr lang="x-none" sz="2400" b="0" strike="noStrike" spc="-1" dirty="0" smtClean="0">
                <a:solidFill>
                  <a:srgbClr val="000000"/>
                </a:solidFill>
                <a:uFill>
                  <a:solidFill>
                    <a:srgbClr val="FFFFFF"/>
                  </a:solidFill>
                </a:uFill>
                <a:latin typeface="Calibri"/>
                <a:ea typeface="Arial"/>
              </a:rPr>
              <a:t>:</a:t>
            </a:r>
            <a:endParaRPr lang="x-none" sz="1800" b="0" strike="noStrike" spc="-1" dirty="0">
              <a:solidFill>
                <a:srgbClr val="000000"/>
              </a:solidFill>
              <a:uFill>
                <a:solidFill>
                  <a:srgbClr val="FFFFFF"/>
                </a:solidFill>
              </a:uFill>
              <a:latin typeface="Arial"/>
            </a:endParaRPr>
          </a:p>
          <a:p>
            <a:pPr>
              <a:lnSpc>
                <a:spcPct val="100000"/>
              </a:lnSpc>
            </a:pPr>
            <a:r>
              <a:rPr lang="x-none" sz="2400" b="0" strike="noStrike" spc="-1" dirty="0">
                <a:solidFill>
                  <a:srgbClr val="000000"/>
                </a:solidFill>
                <a:uFill>
                  <a:solidFill>
                    <a:srgbClr val="FFFFFF"/>
                  </a:solidFill>
                </a:uFill>
                <a:latin typeface="Calibri"/>
                <a:ea typeface="Arial"/>
              </a:rPr>
              <a:t>Opšta šema informatičke aplikacije je uvek ista!</a:t>
            </a:r>
            <a:endParaRPr lang="x-none" sz="1800" b="0" strike="noStrike" spc="-1" dirty="0">
              <a:solidFill>
                <a:srgbClr val="000000"/>
              </a:solidFill>
              <a:uFill>
                <a:solidFill>
                  <a:srgbClr val="FFFFFF"/>
                </a:solidFill>
              </a:uFill>
              <a:latin typeface="Arial"/>
            </a:endParaRPr>
          </a:p>
          <a:p>
            <a:pPr>
              <a:lnSpc>
                <a:spcPct val="100000"/>
              </a:lnSpc>
            </a:pPr>
            <a:endParaRPr lang="x-none" sz="1800" b="0" strike="noStrike" spc="-1" dirty="0">
              <a:solidFill>
                <a:srgbClr val="000000"/>
              </a:solidFill>
              <a:uFill>
                <a:solidFill>
                  <a:srgbClr val="FFFFFF"/>
                </a:solidFill>
              </a:uFill>
              <a:latin typeface="Arial"/>
            </a:endParaRPr>
          </a:p>
          <a:p>
            <a:pPr>
              <a:lnSpc>
                <a:spcPct val="100000"/>
              </a:lnSpc>
            </a:pPr>
            <a:r>
              <a:rPr lang="x-none" sz="2800" b="0" strike="noStrike" spc="-1" dirty="0">
                <a:solidFill>
                  <a:srgbClr val="000000"/>
                </a:solidFill>
                <a:uFill>
                  <a:solidFill>
                    <a:srgbClr val="FFFFFF"/>
                  </a:solidFill>
                </a:uFill>
                <a:latin typeface="Calibri"/>
                <a:ea typeface="Arial"/>
              </a:rPr>
              <a:t> </a:t>
            </a:r>
            <a:endParaRPr lang="x-none" sz="1800" b="0" strike="noStrike" spc="-1" dirty="0">
              <a:solidFill>
                <a:srgbClr val="000000"/>
              </a:solidFill>
              <a:uFill>
                <a:solidFill>
                  <a:srgbClr val="FFFFFF"/>
                </a:solidFill>
              </a:uFill>
              <a:latin typeface="Arial"/>
            </a:endParaRPr>
          </a:p>
        </p:txBody>
      </p:sp>
      <p:sp>
        <p:nvSpPr>
          <p:cNvPr id="5" name="CustomShape 3"/>
          <p:cNvSpPr/>
          <p:nvPr/>
        </p:nvSpPr>
        <p:spPr>
          <a:xfrm>
            <a:off x="640575" y="1251108"/>
            <a:ext cx="1691319" cy="1361091"/>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6" name="CustomShape 4"/>
          <p:cNvSpPr/>
          <p:nvPr/>
        </p:nvSpPr>
        <p:spPr>
          <a:xfrm>
            <a:off x="856482" y="1503072"/>
            <a:ext cx="1346918" cy="7150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x-none" sz="1800" b="1" strike="noStrike" spc="-1" dirty="0">
                <a:solidFill>
                  <a:srgbClr val="FFFFFF"/>
                </a:solidFill>
                <a:uFill>
                  <a:solidFill>
                    <a:srgbClr val="FFFFFF"/>
                  </a:solidFill>
                </a:uFill>
                <a:latin typeface="Garamond"/>
                <a:ea typeface="DejaVu Sans"/>
              </a:rPr>
              <a:t>Prijem ulaznih informacija</a:t>
            </a:r>
            <a:endParaRPr lang="x-none" sz="1800" b="0" strike="noStrike" spc="-1" dirty="0">
              <a:solidFill>
                <a:srgbClr val="000000"/>
              </a:solidFill>
              <a:uFill>
                <a:solidFill>
                  <a:srgbClr val="FFFFFF"/>
                </a:solidFill>
              </a:uFill>
              <a:latin typeface="Arial"/>
            </a:endParaRPr>
          </a:p>
        </p:txBody>
      </p:sp>
      <p:sp>
        <p:nvSpPr>
          <p:cNvPr id="7" name="CustomShape 5"/>
          <p:cNvSpPr/>
          <p:nvPr/>
        </p:nvSpPr>
        <p:spPr>
          <a:xfrm>
            <a:off x="3761443" y="1200152"/>
            <a:ext cx="1853025" cy="1372088"/>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x-none" sz="1800" b="1" strike="noStrike" spc="-1" dirty="0">
                <a:solidFill>
                  <a:srgbClr val="FFFFFF"/>
                </a:solidFill>
                <a:uFill>
                  <a:solidFill>
                    <a:srgbClr val="FFFFFF"/>
                  </a:solidFill>
                </a:uFill>
                <a:latin typeface="Garamond"/>
                <a:ea typeface="DejaVu Sans"/>
              </a:rPr>
              <a:t>Obrada informacija</a:t>
            </a:r>
            <a:endParaRPr lang="x-none" sz="1800" b="0" strike="noStrike" spc="-1" dirty="0">
              <a:solidFill>
                <a:srgbClr val="000000"/>
              </a:solidFill>
              <a:uFill>
                <a:solidFill>
                  <a:srgbClr val="FFFFFF"/>
                </a:solidFill>
              </a:uFill>
              <a:latin typeface="Arial"/>
            </a:endParaRPr>
          </a:p>
        </p:txBody>
      </p:sp>
      <p:sp>
        <p:nvSpPr>
          <p:cNvPr id="8" name="CustomShape 6"/>
          <p:cNvSpPr/>
          <p:nvPr/>
        </p:nvSpPr>
        <p:spPr>
          <a:xfrm>
            <a:off x="6899924" y="1210384"/>
            <a:ext cx="1832770" cy="1362216"/>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x-none" sz="1800" b="1" strike="noStrike" spc="-1" dirty="0">
                <a:solidFill>
                  <a:srgbClr val="FFFFFF"/>
                </a:solidFill>
                <a:uFill>
                  <a:solidFill>
                    <a:srgbClr val="FFFFFF"/>
                  </a:solidFill>
                </a:uFill>
                <a:latin typeface="Garamond"/>
                <a:ea typeface="DejaVu Sans"/>
              </a:rPr>
              <a:t>Emisija izlaznih informacija</a:t>
            </a:r>
            <a:endParaRPr lang="x-none" sz="1800" b="0" strike="noStrike" spc="-1" dirty="0">
              <a:solidFill>
                <a:srgbClr val="000000"/>
              </a:solidFill>
              <a:uFill>
                <a:solidFill>
                  <a:srgbClr val="FFFFFF"/>
                </a:solidFill>
              </a:uFill>
              <a:latin typeface="Arial"/>
            </a:endParaRPr>
          </a:p>
        </p:txBody>
      </p:sp>
      <p:sp>
        <p:nvSpPr>
          <p:cNvPr id="9" name="CustomShape 7"/>
          <p:cNvSpPr/>
          <p:nvPr/>
        </p:nvSpPr>
        <p:spPr>
          <a:xfrm>
            <a:off x="2400279" y="1671996"/>
            <a:ext cx="1334356" cy="417323"/>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0" name="CustomShape 8"/>
          <p:cNvSpPr/>
          <p:nvPr/>
        </p:nvSpPr>
        <p:spPr>
          <a:xfrm>
            <a:off x="5648186" y="1669436"/>
            <a:ext cx="1263797" cy="417323"/>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1" name="CustomShape 9"/>
          <p:cNvSpPr/>
          <p:nvPr/>
        </p:nvSpPr>
        <p:spPr>
          <a:xfrm>
            <a:off x="557775" y="3242224"/>
            <a:ext cx="1691319" cy="1362216"/>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2" name="CustomShape 10"/>
          <p:cNvSpPr/>
          <p:nvPr/>
        </p:nvSpPr>
        <p:spPr>
          <a:xfrm>
            <a:off x="3848895" y="3242224"/>
            <a:ext cx="1691319" cy="1362216"/>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x-none" sz="1800" b="1" strike="noStrike" spc="-1">
                <a:solidFill>
                  <a:srgbClr val="FFFFFF"/>
                </a:solidFill>
                <a:uFill>
                  <a:solidFill>
                    <a:srgbClr val="FFFFFF"/>
                  </a:solidFill>
                </a:uFill>
                <a:latin typeface="Garamond"/>
                <a:ea typeface="DejaVu Sans"/>
              </a:rPr>
              <a:t>Program</a:t>
            </a:r>
            <a:endParaRPr lang="x-none" sz="1800" b="0" strike="noStrike" spc="-1">
              <a:solidFill>
                <a:srgbClr val="000000"/>
              </a:solidFill>
              <a:uFill>
                <a:solidFill>
                  <a:srgbClr val="FFFFFF"/>
                </a:solidFill>
              </a:uFill>
              <a:latin typeface="Arial"/>
            </a:endParaRPr>
          </a:p>
        </p:txBody>
      </p:sp>
      <p:sp>
        <p:nvSpPr>
          <p:cNvPr id="13" name="CustomShape 11"/>
          <p:cNvSpPr/>
          <p:nvPr/>
        </p:nvSpPr>
        <p:spPr>
          <a:xfrm>
            <a:off x="7041375" y="3254824"/>
            <a:ext cx="1691319" cy="1362216"/>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x-none" sz="1800" b="1" strike="noStrike" spc="-1" dirty="0">
                <a:solidFill>
                  <a:srgbClr val="FFFFFF"/>
                </a:solidFill>
                <a:uFill>
                  <a:solidFill>
                    <a:srgbClr val="FFFFFF"/>
                  </a:solidFill>
                </a:uFill>
                <a:latin typeface="Garamond"/>
                <a:ea typeface="DejaVu Sans"/>
              </a:rPr>
              <a:t>Rezultati</a:t>
            </a:r>
            <a:endParaRPr lang="x-none" sz="1800" b="0" strike="noStrike" spc="-1" dirty="0">
              <a:solidFill>
                <a:srgbClr val="000000"/>
              </a:solidFill>
              <a:uFill>
                <a:solidFill>
                  <a:srgbClr val="FFFFFF"/>
                </a:solidFill>
              </a:uFill>
              <a:latin typeface="Arial"/>
            </a:endParaRPr>
          </a:p>
        </p:txBody>
      </p:sp>
      <p:sp>
        <p:nvSpPr>
          <p:cNvPr id="14" name="CustomShape 12"/>
          <p:cNvSpPr/>
          <p:nvPr/>
        </p:nvSpPr>
        <p:spPr>
          <a:xfrm>
            <a:off x="2295012" y="3711516"/>
            <a:ext cx="1492157" cy="417323"/>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5" name="CustomShape 13"/>
          <p:cNvSpPr/>
          <p:nvPr/>
        </p:nvSpPr>
        <p:spPr>
          <a:xfrm>
            <a:off x="5629815" y="3711516"/>
            <a:ext cx="1389621" cy="417323"/>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6" name="CustomShape 14"/>
          <p:cNvSpPr/>
          <p:nvPr/>
        </p:nvSpPr>
        <p:spPr>
          <a:xfrm>
            <a:off x="807399" y="3722281"/>
            <a:ext cx="1249894" cy="2853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x-none" sz="1800" b="1" strike="noStrike" spc="-1" dirty="0">
                <a:solidFill>
                  <a:srgbClr val="FFFFFF"/>
                </a:solidFill>
                <a:uFill>
                  <a:solidFill>
                    <a:srgbClr val="FFFFFF"/>
                  </a:solidFill>
                </a:uFill>
                <a:latin typeface="Garamond"/>
                <a:ea typeface="DejaVu Sans"/>
              </a:rPr>
              <a:t>Podaci</a:t>
            </a:r>
            <a:endParaRPr lang="x-none" sz="1800" b="0" strike="noStrike" spc="-1" dirty="0">
              <a:solidFill>
                <a:srgbClr val="000000"/>
              </a:solidFill>
              <a:uFill>
                <a:solidFill>
                  <a:srgbClr val="FFFFFF"/>
                </a:solidFill>
              </a:uFill>
              <a:latin typeface="Arial"/>
            </a:endParaRPr>
          </a:p>
        </p:txBody>
      </p:sp>
    </p:spTree>
    <p:extLst>
      <p:ext uri="{BB962C8B-B14F-4D97-AF65-F5344CB8AC3E}">
        <p14:creationId xmlns="" xmlns:p14="http://schemas.microsoft.com/office/powerpoint/2010/main" val="4203606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mn-lt"/>
              </a:rPr>
              <a:t>Optički</a:t>
            </a:r>
            <a:r>
              <a:rPr lang="en-US" b="1" dirty="0" smtClean="0">
                <a:latin typeface="+mn-lt"/>
              </a:rPr>
              <a:t> </a:t>
            </a:r>
            <a:r>
              <a:rPr lang="en-US" b="1" dirty="0" err="1" smtClean="0">
                <a:latin typeface="+mn-lt"/>
              </a:rPr>
              <a:t>kompakt</a:t>
            </a:r>
            <a:r>
              <a:rPr lang="en-US" b="1" dirty="0" smtClean="0">
                <a:latin typeface="+mn-lt"/>
              </a:rPr>
              <a:t> </a:t>
            </a:r>
            <a:r>
              <a:rPr lang="en-US" b="1" dirty="0" err="1" smtClean="0">
                <a:latin typeface="+mn-lt"/>
              </a:rPr>
              <a:t>diskovi</a:t>
            </a:r>
            <a:endParaRPr lang="en-US" b="1" dirty="0">
              <a:latin typeface="+mn-lt"/>
            </a:endParaRPr>
          </a:p>
        </p:txBody>
      </p:sp>
      <p:pic>
        <p:nvPicPr>
          <p:cNvPr id="7" name="Picture 6"/>
          <p:cNvPicPr/>
          <p:nvPr/>
        </p:nvPicPr>
        <p:blipFill>
          <a:blip r:embed="rId3"/>
          <a:stretch/>
        </p:blipFill>
        <p:spPr>
          <a:xfrm>
            <a:off x="56022" y="1214280"/>
            <a:ext cx="3071520" cy="3109680"/>
          </a:xfrm>
          <a:prstGeom prst="rect">
            <a:avLst/>
          </a:prstGeom>
          <a:ln>
            <a:noFill/>
          </a:ln>
        </p:spPr>
      </p:pic>
      <p:pic>
        <p:nvPicPr>
          <p:cNvPr id="8" name="Picture 7"/>
          <p:cNvPicPr/>
          <p:nvPr/>
        </p:nvPicPr>
        <p:blipFill>
          <a:blip r:embed="rId4"/>
          <a:stretch/>
        </p:blipFill>
        <p:spPr>
          <a:xfrm>
            <a:off x="6270702" y="1143000"/>
            <a:ext cx="2809800" cy="3095280"/>
          </a:xfrm>
          <a:prstGeom prst="rect">
            <a:avLst/>
          </a:prstGeom>
          <a:ln>
            <a:noFill/>
          </a:ln>
        </p:spPr>
      </p:pic>
      <p:pic>
        <p:nvPicPr>
          <p:cNvPr id="9" name="Picture 9"/>
          <p:cNvPicPr/>
          <p:nvPr/>
        </p:nvPicPr>
        <p:blipFill>
          <a:blip r:embed="rId5"/>
          <a:stretch/>
        </p:blipFill>
        <p:spPr>
          <a:xfrm>
            <a:off x="3056262" y="1214280"/>
            <a:ext cx="3214440" cy="3214440"/>
          </a:xfrm>
          <a:prstGeom prst="rect">
            <a:avLst/>
          </a:prstGeom>
          <a:ln>
            <a:noFill/>
          </a:ln>
        </p:spPr>
      </p:pic>
    </p:spTree>
    <p:extLst>
      <p:ext uri="{BB962C8B-B14F-4D97-AF65-F5344CB8AC3E}">
        <p14:creationId xmlns="" xmlns:p14="http://schemas.microsoft.com/office/powerpoint/2010/main" val="3558661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Flash-USB </a:t>
            </a:r>
            <a:r>
              <a:rPr lang="x-none" b="1" spc="-1" dirty="0">
                <a:solidFill>
                  <a:srgbClr val="262626"/>
                </a:solidFill>
                <a:uFill>
                  <a:solidFill>
                    <a:srgbClr val="FFFFFF"/>
                  </a:solidFill>
                </a:uFill>
                <a:latin typeface="+mn-lt"/>
              </a:rPr>
              <a:t>memorije</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pic>
        <p:nvPicPr>
          <p:cNvPr id="4" name="Picture 4"/>
          <p:cNvPicPr/>
          <p:nvPr/>
        </p:nvPicPr>
        <p:blipFill>
          <a:blip r:embed="rId3"/>
          <a:stretch/>
        </p:blipFill>
        <p:spPr>
          <a:xfrm>
            <a:off x="5214283" y="2406615"/>
            <a:ext cx="3714480" cy="2228174"/>
          </a:xfrm>
          <a:prstGeom prst="rect">
            <a:avLst/>
          </a:prstGeom>
          <a:ln>
            <a:noFill/>
          </a:ln>
        </p:spPr>
      </p:pic>
      <p:pic>
        <p:nvPicPr>
          <p:cNvPr id="5" name="Picture 4"/>
          <p:cNvPicPr/>
          <p:nvPr/>
        </p:nvPicPr>
        <p:blipFill>
          <a:blip r:embed="rId4"/>
          <a:stretch/>
        </p:blipFill>
        <p:spPr>
          <a:xfrm>
            <a:off x="70963" y="1399893"/>
            <a:ext cx="2612520" cy="2819364"/>
          </a:xfrm>
          <a:prstGeom prst="rect">
            <a:avLst/>
          </a:prstGeom>
          <a:ln>
            <a:noFill/>
          </a:ln>
        </p:spPr>
      </p:pic>
      <p:pic>
        <p:nvPicPr>
          <p:cNvPr id="6" name="Picture 5"/>
          <p:cNvPicPr/>
          <p:nvPr/>
        </p:nvPicPr>
        <p:blipFill>
          <a:blip r:embed="rId5"/>
          <a:stretch/>
        </p:blipFill>
        <p:spPr>
          <a:xfrm>
            <a:off x="2809843" y="2939253"/>
            <a:ext cx="2404440" cy="1532626"/>
          </a:xfrm>
          <a:prstGeom prst="rect">
            <a:avLst/>
          </a:prstGeom>
          <a:ln>
            <a:noFill/>
          </a:ln>
        </p:spPr>
      </p:pic>
      <p:pic>
        <p:nvPicPr>
          <p:cNvPr id="7" name="Picture 6"/>
          <p:cNvPicPr/>
          <p:nvPr/>
        </p:nvPicPr>
        <p:blipFill>
          <a:blip r:embed="rId6"/>
          <a:stretch/>
        </p:blipFill>
        <p:spPr>
          <a:xfrm>
            <a:off x="2857003" y="1185333"/>
            <a:ext cx="2025360" cy="1722240"/>
          </a:xfrm>
          <a:prstGeom prst="rect">
            <a:avLst/>
          </a:prstGeom>
          <a:ln>
            <a:noFill/>
          </a:ln>
        </p:spPr>
      </p:pic>
      <p:pic>
        <p:nvPicPr>
          <p:cNvPr id="8" name="Picture 7"/>
          <p:cNvPicPr/>
          <p:nvPr/>
        </p:nvPicPr>
        <p:blipFill>
          <a:blip r:embed="rId7"/>
          <a:stretch/>
        </p:blipFill>
        <p:spPr>
          <a:xfrm>
            <a:off x="5214283" y="1185334"/>
            <a:ext cx="3582720" cy="924296"/>
          </a:xfrm>
          <a:prstGeom prst="rect">
            <a:avLst/>
          </a:prstGeom>
          <a:ln>
            <a:noFill/>
          </a:ln>
        </p:spPr>
      </p:pic>
    </p:spTree>
    <p:extLst>
      <p:ext uri="{BB962C8B-B14F-4D97-AF65-F5344CB8AC3E}">
        <p14:creationId xmlns="" xmlns:p14="http://schemas.microsoft.com/office/powerpoint/2010/main" val="1239598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Memorijske </a:t>
            </a:r>
            <a:r>
              <a:rPr lang="x-none" b="1" spc="-1" dirty="0">
                <a:solidFill>
                  <a:srgbClr val="262626"/>
                </a:solidFill>
                <a:uFill>
                  <a:solidFill>
                    <a:srgbClr val="FFFFFF"/>
                  </a:solidFill>
                </a:uFill>
                <a:latin typeface="+mn-lt"/>
              </a:rPr>
              <a:t>kartice</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pic>
        <p:nvPicPr>
          <p:cNvPr id="4" name="Picture 2"/>
          <p:cNvPicPr/>
          <p:nvPr/>
        </p:nvPicPr>
        <p:blipFill>
          <a:blip r:embed="rId3"/>
          <a:stretch/>
        </p:blipFill>
        <p:spPr>
          <a:xfrm>
            <a:off x="373430" y="1355937"/>
            <a:ext cx="2642760" cy="2643120"/>
          </a:xfrm>
          <a:prstGeom prst="rect">
            <a:avLst/>
          </a:prstGeom>
          <a:ln>
            <a:noFill/>
          </a:ln>
        </p:spPr>
      </p:pic>
      <p:pic>
        <p:nvPicPr>
          <p:cNvPr id="5" name="Picture 4"/>
          <p:cNvPicPr/>
          <p:nvPr/>
        </p:nvPicPr>
        <p:blipFill>
          <a:blip r:embed="rId4"/>
          <a:stretch/>
        </p:blipFill>
        <p:spPr>
          <a:xfrm>
            <a:off x="3159470" y="1217083"/>
            <a:ext cx="2741400" cy="3146964"/>
          </a:xfrm>
          <a:prstGeom prst="rect">
            <a:avLst/>
          </a:prstGeom>
          <a:ln>
            <a:noFill/>
          </a:ln>
        </p:spPr>
      </p:pic>
      <p:pic>
        <p:nvPicPr>
          <p:cNvPr id="6" name="Picture 6"/>
          <p:cNvPicPr/>
          <p:nvPr/>
        </p:nvPicPr>
        <p:blipFill>
          <a:blip r:embed="rId5"/>
          <a:stretch/>
        </p:blipFill>
        <p:spPr>
          <a:xfrm>
            <a:off x="6160070" y="1784697"/>
            <a:ext cx="2380680" cy="1809360"/>
          </a:xfrm>
          <a:prstGeom prst="rect">
            <a:avLst/>
          </a:prstGeom>
          <a:ln>
            <a:noFill/>
          </a:ln>
        </p:spPr>
      </p:pic>
    </p:spTree>
    <p:extLst>
      <p:ext uri="{BB962C8B-B14F-4D97-AF65-F5344CB8AC3E}">
        <p14:creationId xmlns="" xmlns:p14="http://schemas.microsoft.com/office/powerpoint/2010/main" val="2576687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428625" y="0"/>
            <a:ext cx="8229600" cy="857250"/>
          </a:xfrm>
        </p:spPr>
        <p:txBody>
          <a:bodyPr/>
          <a:lstStyle/>
          <a:p>
            <a:r>
              <a:rPr lang="en-US" sz="2800" b="1">
                <a:solidFill>
                  <a:srgbClr val="990000"/>
                </a:solidFill>
                <a:latin typeface="Arial" charset="0"/>
                <a:cs typeface="Arial" charset="0"/>
              </a:rPr>
              <a:t>Računarstvo u oblaku</a:t>
            </a:r>
            <a:r>
              <a:rPr lang="en-US" sz="2800">
                <a:solidFill>
                  <a:schemeClr val="tx1"/>
                </a:solidFill>
                <a:latin typeface="Arial" charset="0"/>
                <a:cs typeface="Arial" charset="0"/>
              </a:rPr>
              <a:t> </a:t>
            </a:r>
            <a:endParaRPr lang="en-US" sz="2800">
              <a:latin typeface="Arial" charset="0"/>
              <a:cs typeface="Arial" charset="0"/>
            </a:endParaRPr>
          </a:p>
        </p:txBody>
      </p:sp>
      <p:sp>
        <p:nvSpPr>
          <p:cNvPr id="35843" name="Content Placeholder 2"/>
          <p:cNvSpPr>
            <a:spLocks noGrp="1"/>
          </p:cNvSpPr>
          <p:nvPr>
            <p:ph idx="1"/>
          </p:nvPr>
        </p:nvSpPr>
        <p:spPr>
          <a:xfrm>
            <a:off x="357188" y="857250"/>
            <a:ext cx="8229600" cy="2389585"/>
          </a:xfrm>
        </p:spPr>
        <p:txBody>
          <a:bodyPr>
            <a:normAutofit fontScale="92500" lnSpcReduction="10000"/>
          </a:bodyPr>
          <a:lstStyle/>
          <a:p>
            <a:pPr marL="0" indent="0" algn="just">
              <a:buFontTx/>
              <a:buNone/>
            </a:pPr>
            <a:r>
              <a:rPr lang="en-US" sz="2400" b="1">
                <a:latin typeface="Arial" charset="0"/>
                <a:cs typeface="Arial" charset="0"/>
              </a:rPr>
              <a:t>Računarstvo u oblaku</a:t>
            </a:r>
            <a:r>
              <a:rPr lang="en-US" sz="2400">
                <a:latin typeface="Arial" charset="0"/>
                <a:cs typeface="Arial" charset="0"/>
              </a:rPr>
              <a:t> (</a:t>
            </a:r>
            <a:r>
              <a:rPr lang="en-US" sz="2400" i="1">
                <a:latin typeface="Arial" charset="0"/>
                <a:cs typeface="Arial" charset="0"/>
              </a:rPr>
              <a:t>Cloud computing</a:t>
            </a:r>
            <a:r>
              <a:rPr lang="en-US" sz="2400">
                <a:latin typeface="Arial" charset="0"/>
                <a:cs typeface="Arial" charset="0"/>
              </a:rPr>
              <a:t>) predstavlja isporuku računarskih usluga, resursa i skladišnih kapaciteta preko mreže, najčešće Interneta. </a:t>
            </a:r>
          </a:p>
          <a:p>
            <a:pPr marL="0" indent="0" algn="just">
              <a:buFontTx/>
              <a:buNone/>
            </a:pPr>
            <a:endParaRPr lang="en-US" sz="2400">
              <a:latin typeface="Arial" charset="0"/>
              <a:cs typeface="Arial" charset="0"/>
            </a:endParaRPr>
          </a:p>
          <a:p>
            <a:pPr marL="0" indent="0" algn="just">
              <a:buFontTx/>
              <a:buNone/>
            </a:pPr>
            <a:r>
              <a:rPr lang="en-US" sz="2400">
                <a:latin typeface="Arial" charset="0"/>
                <a:cs typeface="Arial" charset="0"/>
              </a:rPr>
              <a:t>Korisnici pristupaju aplikacijama u oblaku preko veb pregledača, ili desktop aplikacije na mobilnom telefonu, dok se softver i korisnički podaci nalaze na servirama na udaljenoj lokaciji.</a:t>
            </a:r>
          </a:p>
          <a:p>
            <a:pPr marL="0" indent="0">
              <a:buFontTx/>
              <a:buNone/>
            </a:pPr>
            <a:endParaRPr lang="en-US">
              <a:latin typeface="Arial" charset="0"/>
              <a:cs typeface="Arial" charset="0"/>
            </a:endParaRPr>
          </a:p>
        </p:txBody>
      </p:sp>
      <p:pic>
        <p:nvPicPr>
          <p:cNvPr id="35844" name="Picture 2" descr="http://www.greenhostit.com/images/corporate-cloud-computing-save-IT-cost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1650" y="3246835"/>
            <a:ext cx="3005138" cy="115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61424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85750" y="214313"/>
            <a:ext cx="8572500" cy="3536156"/>
          </a:xfrm>
        </p:spPr>
        <p:txBody>
          <a:bodyPr>
            <a:normAutofit fontScale="85000" lnSpcReduction="20000"/>
          </a:bodyPr>
          <a:lstStyle/>
          <a:p>
            <a:pPr>
              <a:buFontTx/>
              <a:buNone/>
            </a:pPr>
            <a:r>
              <a:rPr lang="en-US" sz="2800" b="1">
                <a:latin typeface="Arial" charset="0"/>
                <a:cs typeface="Arial" charset="0"/>
              </a:rPr>
              <a:t>Šta se to nalazi u oblaku?</a:t>
            </a:r>
          </a:p>
          <a:p>
            <a:r>
              <a:rPr lang="en-US" sz="2200">
                <a:latin typeface="Arial" charset="0"/>
                <a:cs typeface="Arial" charset="0"/>
              </a:rPr>
              <a:t>serveri koji omogućavaju izvršavanje aplikacija</a:t>
            </a:r>
          </a:p>
          <a:p>
            <a:r>
              <a:rPr lang="en-US" sz="2200">
                <a:latin typeface="Arial" charset="0"/>
                <a:cs typeface="Arial" charset="0"/>
              </a:rPr>
              <a:t>diskovi za skladištenje naših podataka i bekapa istih</a:t>
            </a:r>
          </a:p>
          <a:p>
            <a:r>
              <a:rPr lang="en-US" sz="2200">
                <a:latin typeface="Arial" charset="0"/>
                <a:cs typeface="Arial" charset="0"/>
              </a:rPr>
              <a:t>sistemi za zaštitu podataka, kontrolu, održavanje bekapa…</a:t>
            </a:r>
          </a:p>
          <a:p>
            <a:r>
              <a:rPr lang="en-US" sz="2200">
                <a:latin typeface="Arial" charset="0"/>
                <a:cs typeface="Arial" charset="0"/>
              </a:rPr>
              <a:t>interfejs prema klijentu</a:t>
            </a:r>
            <a:endParaRPr lang="en-US" sz="2200" b="1">
              <a:latin typeface="Arial" charset="0"/>
              <a:cs typeface="Arial" charset="0"/>
            </a:endParaRPr>
          </a:p>
          <a:p>
            <a:pPr>
              <a:buFontTx/>
              <a:buNone/>
            </a:pPr>
            <a:r>
              <a:rPr lang="en-US" sz="2800" b="1">
                <a:latin typeface="Arial" charset="0"/>
                <a:cs typeface="Arial" charset="0"/>
              </a:rPr>
              <a:t>Neki servisi koji rade na principu oblaka</a:t>
            </a:r>
          </a:p>
          <a:p>
            <a:r>
              <a:rPr lang="en-US" sz="2200">
                <a:latin typeface="Arial" charset="0"/>
                <a:cs typeface="Arial" charset="0"/>
              </a:rPr>
              <a:t>Gmail, Yahoo, Hotmail</a:t>
            </a:r>
          </a:p>
          <a:p>
            <a:r>
              <a:rPr lang="en-US" sz="2200">
                <a:latin typeface="Arial" charset="0"/>
                <a:cs typeface="Arial" charset="0"/>
              </a:rPr>
              <a:t>Google Documents i drugi slični Google proizvodi</a:t>
            </a:r>
          </a:p>
          <a:p>
            <a:r>
              <a:rPr lang="en-US" sz="2200">
                <a:latin typeface="Arial" charset="0"/>
                <a:cs typeface="Arial" charset="0"/>
              </a:rPr>
              <a:t>Amazon</a:t>
            </a:r>
          </a:p>
          <a:p>
            <a:r>
              <a:rPr lang="en-US" sz="2200">
                <a:latin typeface="Arial" charset="0"/>
                <a:cs typeface="Arial" charset="0"/>
              </a:rPr>
              <a:t>Microsoft Azure</a:t>
            </a:r>
          </a:p>
          <a:p>
            <a:r>
              <a:rPr lang="en-US" sz="2200">
                <a:latin typeface="Arial" charset="0"/>
                <a:cs typeface="Arial" charset="0"/>
              </a:rPr>
              <a:t>DropBox i drugi...</a:t>
            </a:r>
            <a:endParaRPr lang="en-US">
              <a:latin typeface="Arial" charset="0"/>
              <a:cs typeface="Arial" charset="0"/>
            </a:endParaRPr>
          </a:p>
        </p:txBody>
      </p:sp>
      <p:pic>
        <p:nvPicPr>
          <p:cNvPr id="37891" name="Picture 2" descr="http://t1.gstatic.com/images?q=tbn:ANd9GcTuOZUSYKpTKWDwK5wyGkaB5w2Z-9yZi0BPCXNgNqDEhMVY2zA5v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2939" y="3857625"/>
            <a:ext cx="2371725" cy="101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2" name="Picture 4" descr="http://successsystemsnow.com/wp-content/uploads/2011/06/cloud_player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52900" y="2769161"/>
            <a:ext cx="4991100" cy="231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209445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36866" name="Picture 2" descr="http://alchemysys.net/wp-content/uploads/2010/08/cloud_computing.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4376" y="160735"/>
            <a:ext cx="7858125" cy="471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50408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rPr>
              <a:t/>
            </a:r>
            <a:br>
              <a:rPr lang="sr-Latn-CS" b="1" spc="-1" dirty="0" smtClean="0">
                <a:solidFill>
                  <a:srgbClr val="262626"/>
                </a:solidFill>
                <a:uFill>
                  <a:solidFill>
                    <a:srgbClr val="FFFFFF"/>
                  </a:solidFill>
                </a:uFill>
                <a:latin typeface="+mn-lt"/>
              </a:rPr>
            </a:br>
            <a:r>
              <a:rPr lang="x-none" b="1" spc="-1" dirty="0" smtClean="0">
                <a:solidFill>
                  <a:srgbClr val="262626"/>
                </a:solidFill>
                <a:uFill>
                  <a:solidFill>
                    <a:srgbClr val="FFFFFF"/>
                  </a:solidFill>
                </a:uFill>
                <a:latin typeface="+mn-lt"/>
              </a:rPr>
              <a:t>CLOUD </a:t>
            </a:r>
            <a:r>
              <a:rPr lang="x-none" b="1" spc="-1" dirty="0">
                <a:solidFill>
                  <a:srgbClr val="262626"/>
                </a:solidFill>
                <a:uFill>
                  <a:solidFill>
                    <a:srgbClr val="FFFFFF"/>
                  </a:solidFill>
                </a:uFill>
                <a:latin typeface="+mn-lt"/>
              </a:rPr>
              <a:t>STORAGE</a:t>
            </a:r>
            <a:r>
              <a:rPr lang="x-none" sz="1800" b="1" spc="-1" dirty="0">
                <a:solidFill>
                  <a:srgbClr val="000000"/>
                </a:solidFill>
                <a:uFill>
                  <a:solidFill>
                    <a:srgbClr val="FFFFFF"/>
                  </a:solidFill>
                </a:uFill>
                <a:latin typeface="+mn-lt"/>
              </a:rPr>
              <a:t/>
            </a:r>
            <a:br>
              <a:rPr lang="x-none" sz="1800" b="1" spc="-1" dirty="0">
                <a:solidFill>
                  <a:srgbClr val="000000"/>
                </a:solidFill>
                <a:uFill>
                  <a:solidFill>
                    <a:srgbClr val="FFFFFF"/>
                  </a:solidFill>
                </a:uFill>
                <a:latin typeface="+mn-lt"/>
              </a:rPr>
            </a:br>
            <a:endParaRPr lang="en-US" b="1" dirty="0">
              <a:latin typeface="+mn-lt"/>
            </a:endParaRPr>
          </a:p>
        </p:txBody>
      </p:sp>
      <p:pic>
        <p:nvPicPr>
          <p:cNvPr id="4" name="Content Placeholder 3"/>
          <p:cNvPicPr>
            <a:picLocks noGrp="1"/>
          </p:cNvPicPr>
          <p:nvPr>
            <p:ph idx="1"/>
          </p:nvPr>
        </p:nvPicPr>
        <p:blipFill>
          <a:blip r:embed="rId3"/>
          <a:srcRect l="-18490" r="-18490"/>
          <a:stretch/>
        </p:blipFill>
        <p:spPr>
          <a:prstGeom prst="rect">
            <a:avLst/>
          </a:prstGeom>
          <a:ln>
            <a:noFill/>
          </a:ln>
        </p:spPr>
      </p:pic>
    </p:spTree>
    <p:extLst>
      <p:ext uri="{BB962C8B-B14F-4D97-AF65-F5344CB8AC3E}">
        <p14:creationId xmlns="" xmlns:p14="http://schemas.microsoft.com/office/powerpoint/2010/main" val="13188957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942"/>
            <a:ext cx="8229600" cy="857250"/>
          </a:xfrm>
        </p:spPr>
        <p:txBody>
          <a:bodyPr>
            <a:normAutofit fontScale="90000"/>
          </a:bodyPr>
          <a:lstStyle/>
          <a:p>
            <a:r>
              <a:rPr lang="x-none" b="1" spc="-1" dirty="0">
                <a:solidFill>
                  <a:srgbClr val="262626"/>
                </a:solidFill>
                <a:uFill>
                  <a:solidFill>
                    <a:srgbClr val="FFFFFF"/>
                  </a:solidFill>
                </a:uFill>
                <a:latin typeface="+mn-lt"/>
              </a:rPr>
              <a:t>KRIVIČNOPRAVNE IMPLIKACIJE</a:t>
            </a:r>
            <a:r>
              <a:rPr lang="x-none" sz="1800" b="1" spc="-1" dirty="0">
                <a:solidFill>
                  <a:srgbClr val="000000"/>
                </a:solidFill>
                <a:uFill>
                  <a:solidFill>
                    <a:srgbClr val="FFFFFF"/>
                  </a:solidFill>
                </a:uFill>
                <a:latin typeface="+mn-lt"/>
              </a:rPr>
              <a:t/>
            </a:r>
            <a:br>
              <a:rPr lang="x-none" sz="1800" b="1" spc="-1" dirty="0">
                <a:solidFill>
                  <a:srgbClr val="000000"/>
                </a:solidFill>
                <a:uFill>
                  <a:solidFill>
                    <a:srgbClr val="FFFFFF"/>
                  </a:solidFill>
                </a:uFill>
                <a:latin typeface="+mn-lt"/>
              </a:rPr>
            </a:br>
            <a:r>
              <a:rPr lang="x-none" b="1" spc="-1" dirty="0">
                <a:solidFill>
                  <a:srgbClr val="262626"/>
                </a:solidFill>
                <a:uFill>
                  <a:solidFill>
                    <a:srgbClr val="FFFFFF"/>
                  </a:solidFill>
                </a:uFill>
                <a:latin typeface="+mn-lt"/>
              </a:rPr>
              <a:t>EKSPONENCIJALNOG KAPACITETA</a:t>
            </a:r>
            <a:r>
              <a:rPr lang="x-none" sz="1800" b="1" spc="-1" dirty="0">
                <a:solidFill>
                  <a:srgbClr val="000000"/>
                </a:solidFill>
                <a:uFill>
                  <a:solidFill>
                    <a:srgbClr val="FFFFFF"/>
                  </a:solidFill>
                </a:uFill>
                <a:latin typeface="+mn-lt"/>
              </a:rPr>
              <a:t/>
            </a:r>
            <a:br>
              <a:rPr lang="x-none" sz="1800" b="1" spc="-1" dirty="0">
                <a:solidFill>
                  <a:srgbClr val="000000"/>
                </a:solidFill>
                <a:uFill>
                  <a:solidFill>
                    <a:srgbClr val="FFFFFF"/>
                  </a:solidFill>
                </a:uFill>
                <a:latin typeface="+mn-lt"/>
              </a:rPr>
            </a:br>
            <a:r>
              <a:rPr lang="x-none" b="1" spc="-1" dirty="0">
                <a:solidFill>
                  <a:srgbClr val="262626"/>
                </a:solidFill>
                <a:uFill>
                  <a:solidFill>
                    <a:srgbClr val="FFFFFF"/>
                  </a:solidFill>
                </a:uFill>
                <a:latin typeface="+mn-lt"/>
              </a:rPr>
              <a:t>SKLADIŠTENJA PODATAKA</a:t>
            </a:r>
            <a:r>
              <a:rPr lang="x-none" sz="1800" b="1" spc="-1" dirty="0">
                <a:solidFill>
                  <a:srgbClr val="000000"/>
                </a:solidFill>
                <a:uFill>
                  <a:solidFill>
                    <a:srgbClr val="FFFFFF"/>
                  </a:solidFill>
                </a:uFill>
                <a:latin typeface="+mn-lt"/>
              </a:rPr>
              <a:t/>
            </a:r>
            <a:br>
              <a:rPr lang="x-none" sz="1800" b="1" spc="-1" dirty="0">
                <a:solidFill>
                  <a:srgbClr val="000000"/>
                </a:solidFill>
                <a:uFill>
                  <a:solidFill>
                    <a:srgbClr val="FFFFFF"/>
                  </a:solidFill>
                </a:uFill>
                <a:latin typeface="+mn-lt"/>
              </a:rPr>
            </a:br>
            <a:endParaRPr lang="en-US" b="1" dirty="0">
              <a:latin typeface="+mn-lt"/>
            </a:endParaRPr>
          </a:p>
        </p:txBody>
      </p:sp>
      <p:pic>
        <p:nvPicPr>
          <p:cNvPr id="4" name="Picture 8"/>
          <p:cNvPicPr/>
          <p:nvPr/>
        </p:nvPicPr>
        <p:blipFill>
          <a:blip r:embed="rId3"/>
          <a:stretch/>
        </p:blipFill>
        <p:spPr>
          <a:xfrm>
            <a:off x="5569210" y="2058417"/>
            <a:ext cx="3429720" cy="1980360"/>
          </a:xfrm>
          <a:prstGeom prst="rect">
            <a:avLst/>
          </a:prstGeom>
          <a:ln>
            <a:noFill/>
          </a:ln>
        </p:spPr>
      </p:pic>
      <p:pic>
        <p:nvPicPr>
          <p:cNvPr id="5" name="Picture 4"/>
          <p:cNvPicPr/>
          <p:nvPr/>
        </p:nvPicPr>
        <p:blipFill>
          <a:blip r:embed="rId4"/>
          <a:stretch/>
        </p:blipFill>
        <p:spPr>
          <a:xfrm>
            <a:off x="126996" y="2073177"/>
            <a:ext cx="3239280" cy="1829880"/>
          </a:xfrm>
          <a:prstGeom prst="rect">
            <a:avLst/>
          </a:prstGeom>
          <a:ln>
            <a:noFill/>
          </a:ln>
        </p:spPr>
      </p:pic>
      <p:pic>
        <p:nvPicPr>
          <p:cNvPr id="6" name="Picture 5"/>
          <p:cNvPicPr/>
          <p:nvPr/>
        </p:nvPicPr>
        <p:blipFill>
          <a:blip r:embed="rId5"/>
          <a:stretch/>
        </p:blipFill>
        <p:spPr>
          <a:xfrm>
            <a:off x="3600000" y="2218977"/>
            <a:ext cx="1828080" cy="1828080"/>
          </a:xfrm>
          <a:prstGeom prst="rect">
            <a:avLst/>
          </a:prstGeom>
          <a:ln>
            <a:noFill/>
          </a:ln>
        </p:spPr>
      </p:pic>
    </p:spTree>
    <p:extLst>
      <p:ext uri="{BB962C8B-B14F-4D97-AF65-F5344CB8AC3E}">
        <p14:creationId xmlns="" xmlns:p14="http://schemas.microsoft.com/office/powerpoint/2010/main" val="1855353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x-none" b="1" spc="-1" dirty="0" smtClean="0">
                <a:solidFill>
                  <a:srgbClr val="000000"/>
                </a:solidFill>
                <a:uFill>
                  <a:solidFill>
                    <a:srgbClr val="FFFFFF"/>
                  </a:solidFill>
                </a:uFill>
                <a:latin typeface="+mn-lt"/>
                <a:ea typeface="DejaVu Sans"/>
              </a:rPr>
              <a:t>OPERATIVNI</a:t>
            </a:r>
            <a:r>
              <a:rPr lang="sr-Latn-CS" sz="1600" b="1" spc="-1" dirty="0" smtClean="0">
                <a:solidFill>
                  <a:srgbClr val="000000"/>
                </a:solidFill>
                <a:uFill>
                  <a:solidFill>
                    <a:srgbClr val="FFFFFF"/>
                  </a:solidFill>
                </a:uFill>
                <a:latin typeface="+mn-lt"/>
              </a:rPr>
              <a:t> </a:t>
            </a:r>
            <a:r>
              <a:rPr lang="x-none" b="1" spc="-1" dirty="0" smtClean="0">
                <a:solidFill>
                  <a:srgbClr val="000000"/>
                </a:solidFill>
                <a:uFill>
                  <a:solidFill>
                    <a:srgbClr val="FFFFFF"/>
                  </a:solidFill>
                </a:uFill>
                <a:latin typeface="+mn-lt"/>
                <a:ea typeface="DejaVu Sans"/>
              </a:rPr>
              <a:t>SISTEMI</a:t>
            </a:r>
            <a:r>
              <a:rPr lang="x-none" sz="1600" spc="-1" dirty="0">
                <a:solidFill>
                  <a:srgbClr val="000000"/>
                </a:solidFill>
                <a:uFill>
                  <a:solidFill>
                    <a:srgbClr val="FFFFFF"/>
                  </a:solidFill>
                </a:uFill>
                <a:latin typeface="Arial"/>
              </a:rPr>
              <a:t/>
            </a:r>
            <a:br>
              <a:rPr lang="x-none" sz="1600" spc="-1" dirty="0">
                <a:solidFill>
                  <a:srgbClr val="000000"/>
                </a:solidFill>
                <a:uFill>
                  <a:solidFill>
                    <a:srgbClr val="FFFFFF"/>
                  </a:solidFill>
                </a:uFill>
                <a:latin typeface="Arial"/>
              </a:rPr>
            </a:br>
            <a:endParaRPr lang="en-US" dirty="0"/>
          </a:p>
        </p:txBody>
      </p:sp>
      <p:sp>
        <p:nvSpPr>
          <p:cNvPr id="3" name="Content Placeholder 2"/>
          <p:cNvSpPr>
            <a:spLocks noGrp="1"/>
          </p:cNvSpPr>
          <p:nvPr>
            <p:ph idx="1"/>
          </p:nvPr>
        </p:nvSpPr>
        <p:spPr/>
        <p:txBody>
          <a:bodyPr>
            <a:normAutofit fontScale="85000" lnSpcReduction="20000"/>
          </a:bodyPr>
          <a:lstStyle/>
          <a:p>
            <a:pPr marL="285840" indent="-285120" algn="just">
              <a:buClr>
                <a:srgbClr val="83992A"/>
              </a:buClr>
              <a:buSzPct val="115000"/>
            </a:pPr>
            <a:r>
              <a:rPr lang="x-none" spc="-1" dirty="0">
                <a:solidFill>
                  <a:srgbClr val="262626"/>
                </a:solidFill>
                <a:uFill>
                  <a:solidFill>
                    <a:srgbClr val="FFFFFF"/>
                  </a:solidFill>
                </a:uFill>
              </a:rPr>
              <a:t>Softver se deli na:</a:t>
            </a: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rPr>
              <a:t> </a:t>
            </a:r>
            <a:endParaRPr lang="x-none" sz="2400" spc="-1" dirty="0">
              <a:solidFill>
                <a:srgbClr val="000000"/>
              </a:solidFill>
              <a:uFill>
                <a:solidFill>
                  <a:srgbClr val="FFFFFF"/>
                </a:solidFill>
              </a:uFill>
            </a:endParaRPr>
          </a:p>
          <a:p>
            <a:pPr marL="285840" indent="-285120" algn="just">
              <a:buClr>
                <a:srgbClr val="83992A"/>
              </a:buClr>
              <a:buSzPct val="115000"/>
            </a:pPr>
            <a:r>
              <a:rPr lang="x-none" b="1" spc="-1" dirty="0">
                <a:solidFill>
                  <a:srgbClr val="262626"/>
                </a:solidFill>
                <a:uFill>
                  <a:solidFill>
                    <a:srgbClr val="FFFFFF"/>
                  </a:solidFill>
                </a:uFill>
              </a:rPr>
              <a:t>Softver aplikacija </a:t>
            </a:r>
            <a:r>
              <a:rPr lang="x-none" spc="-1" dirty="0">
                <a:solidFill>
                  <a:srgbClr val="262626"/>
                </a:solidFill>
                <a:uFill>
                  <a:solidFill>
                    <a:srgbClr val="FFFFFF"/>
                  </a:solidFill>
                </a:uFill>
              </a:rPr>
              <a:t>– koje računar koristi za izvršavanje specijalnih finkcija ili za zabavu (operacije koje ne uključuju osnovne operacije računara). </a:t>
            </a:r>
            <a:endParaRPr lang="x-none" sz="2400" spc="-1" dirty="0">
              <a:solidFill>
                <a:srgbClr val="000000"/>
              </a:solidFill>
              <a:uFill>
                <a:solidFill>
                  <a:srgbClr val="FFFFFF"/>
                </a:solidFill>
              </a:uFill>
            </a:endParaRPr>
          </a:p>
          <a:p>
            <a:pPr marL="285840" indent="-285120">
              <a:buClr>
                <a:srgbClr val="83992A"/>
              </a:buClr>
              <a:buSzPct val="115000"/>
            </a:pPr>
            <a:r>
              <a:rPr lang="x-none" b="1" spc="-1" dirty="0">
                <a:solidFill>
                  <a:srgbClr val="262626"/>
                </a:solidFill>
                <a:uFill>
                  <a:solidFill>
                    <a:srgbClr val="FFFFFF"/>
                  </a:solidFill>
                </a:uFill>
              </a:rPr>
              <a:t>Sistemski softver </a:t>
            </a:r>
            <a:r>
              <a:rPr lang="x-none" spc="-1" dirty="0">
                <a:solidFill>
                  <a:srgbClr val="262626"/>
                </a:solidFill>
                <a:uFill>
                  <a:solidFill>
                    <a:srgbClr val="FFFFFF"/>
                  </a:solidFill>
                </a:uFill>
              </a:rPr>
              <a:t>– koji je napravljen za direktnu komunikaciju sa hardverom, da bi omogućio osnovne funkcije korisnicima, kao i drugim softverima, i da osposobi platformu za aktivne aplikacije.</a:t>
            </a:r>
            <a:endParaRPr lang="x-none" sz="2400" spc="-1" dirty="0">
              <a:solidFill>
                <a:srgbClr val="000000"/>
              </a:solidFill>
              <a:uFill>
                <a:solidFill>
                  <a:srgbClr val="FFFFFF"/>
                </a:solidFill>
              </a:uFill>
            </a:endParaRPr>
          </a:p>
          <a:p>
            <a:endParaRPr lang="en-US" dirty="0"/>
          </a:p>
        </p:txBody>
      </p:sp>
    </p:spTree>
    <p:extLst>
      <p:ext uri="{BB962C8B-B14F-4D97-AF65-F5344CB8AC3E}">
        <p14:creationId xmlns="" xmlns:p14="http://schemas.microsoft.com/office/powerpoint/2010/main" val="4037569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mn-lt"/>
              </a:rPr>
              <a:t>Vrste</a:t>
            </a:r>
            <a:r>
              <a:rPr lang="en-US" b="1" dirty="0" smtClean="0">
                <a:latin typeface="+mn-lt"/>
              </a:rPr>
              <a:t> </a:t>
            </a:r>
            <a:r>
              <a:rPr lang="en-US" b="1" dirty="0" err="1" smtClean="0">
                <a:latin typeface="+mn-lt"/>
              </a:rPr>
              <a:t>operativnih</a:t>
            </a:r>
            <a:r>
              <a:rPr lang="en-US" b="1" dirty="0" smtClean="0">
                <a:latin typeface="+mn-lt"/>
              </a:rPr>
              <a:t> </a:t>
            </a:r>
            <a:r>
              <a:rPr lang="en-US" b="1" dirty="0" err="1" smtClean="0">
                <a:latin typeface="+mn-lt"/>
              </a:rPr>
              <a:t>sistema</a:t>
            </a:r>
            <a:endParaRPr lang="en-US" b="1" dirty="0">
              <a:latin typeface="+mn-lt"/>
            </a:endParaRPr>
          </a:p>
        </p:txBody>
      </p:sp>
      <p:sp>
        <p:nvSpPr>
          <p:cNvPr id="3" name="Content Placeholder 2"/>
          <p:cNvSpPr>
            <a:spLocks noGrp="1"/>
          </p:cNvSpPr>
          <p:nvPr>
            <p:ph idx="1"/>
          </p:nvPr>
        </p:nvSpPr>
        <p:spPr/>
        <p:txBody>
          <a:bodyPr>
            <a:normAutofit fontScale="92500"/>
          </a:bodyPr>
          <a:lstStyle/>
          <a:p>
            <a:pPr marL="1371600" lvl="2" indent="-456480">
              <a:buClr>
                <a:srgbClr val="83992A"/>
              </a:buClr>
              <a:buSzPct val="115000"/>
            </a:pPr>
            <a:r>
              <a:rPr lang="x-none" sz="1900" spc="-1" dirty="0">
                <a:solidFill>
                  <a:srgbClr val="262626"/>
                </a:solidFill>
                <a:uFill>
                  <a:solidFill>
                    <a:srgbClr val="FFFFFF"/>
                  </a:solidFill>
                </a:uFill>
              </a:rPr>
              <a:t>jednokorisnički i višekorisnički;</a:t>
            </a:r>
            <a:endParaRPr lang="x-none" sz="1800" spc="-1" dirty="0">
              <a:solidFill>
                <a:srgbClr val="000000"/>
              </a:solidFill>
              <a:uFill>
                <a:solidFill>
                  <a:srgbClr val="FFFFFF"/>
                </a:solidFill>
              </a:uFill>
            </a:endParaRPr>
          </a:p>
          <a:p>
            <a:pPr marL="1371600" lvl="2" indent="-456480">
              <a:buClr>
                <a:srgbClr val="83992A"/>
              </a:buClr>
              <a:buSzPct val="115000"/>
            </a:pPr>
            <a:r>
              <a:rPr lang="x-none" sz="1900" spc="-1" dirty="0">
                <a:solidFill>
                  <a:srgbClr val="262626"/>
                </a:solidFill>
                <a:uFill>
                  <a:solidFill>
                    <a:srgbClr val="FFFFFF"/>
                  </a:solidFill>
                </a:uFill>
              </a:rPr>
              <a:t>sa znakovnim i grafičkim korisničkim sučeljem;</a:t>
            </a:r>
            <a:endParaRPr lang="x-none" sz="1800" spc="-1" dirty="0">
              <a:solidFill>
                <a:srgbClr val="000000"/>
              </a:solidFill>
              <a:uFill>
                <a:solidFill>
                  <a:srgbClr val="FFFFFF"/>
                </a:solidFill>
              </a:uFill>
            </a:endParaRPr>
          </a:p>
          <a:p>
            <a:pPr marL="1371600" lvl="2" indent="-456480">
              <a:buClr>
                <a:srgbClr val="83992A"/>
              </a:buClr>
              <a:buSzPct val="115000"/>
            </a:pPr>
            <a:r>
              <a:rPr lang="x-none" sz="1900" spc="-1" dirty="0">
                <a:solidFill>
                  <a:srgbClr val="262626"/>
                </a:solidFill>
                <a:uFill>
                  <a:solidFill>
                    <a:srgbClr val="FFFFFF"/>
                  </a:solidFill>
                </a:uFill>
              </a:rPr>
              <a:t>Jednozadata</a:t>
            </a:r>
            <a:r>
              <a:rPr lang="x-none" sz="1800" spc="-1" dirty="0">
                <a:solidFill>
                  <a:srgbClr val="262626"/>
                </a:solidFill>
                <a:uFill>
                  <a:solidFill>
                    <a:srgbClr val="FFFFFF"/>
                  </a:solidFill>
                </a:uFill>
              </a:rPr>
              <a:t>č</a:t>
            </a:r>
            <a:r>
              <a:rPr lang="x-none" sz="1900" spc="-1" dirty="0">
                <a:solidFill>
                  <a:srgbClr val="262626"/>
                </a:solidFill>
                <a:uFill>
                  <a:solidFill>
                    <a:srgbClr val="FFFFFF"/>
                  </a:solidFill>
                </a:uFill>
              </a:rPr>
              <a:t>nih i višezadata</a:t>
            </a:r>
            <a:r>
              <a:rPr lang="x-none" sz="1800" spc="-1" dirty="0">
                <a:solidFill>
                  <a:srgbClr val="262626"/>
                </a:solidFill>
                <a:uFill>
                  <a:solidFill>
                    <a:srgbClr val="FFFFFF"/>
                  </a:solidFill>
                </a:uFill>
              </a:rPr>
              <a:t>č</a:t>
            </a:r>
            <a:r>
              <a:rPr lang="x-none" sz="1900" spc="-1" dirty="0">
                <a:solidFill>
                  <a:srgbClr val="262626"/>
                </a:solidFill>
                <a:uFill>
                  <a:solidFill>
                    <a:srgbClr val="FFFFFF"/>
                  </a:solidFill>
                </a:uFill>
              </a:rPr>
              <a:t>nih.</a:t>
            </a:r>
            <a:endParaRPr lang="x-none" sz="1800" spc="-1" dirty="0">
              <a:solidFill>
                <a:srgbClr val="000000"/>
              </a:solidFill>
              <a:uFill>
                <a:solidFill>
                  <a:srgbClr val="FFFFFF"/>
                </a:solidFill>
              </a:uFill>
            </a:endParaRPr>
          </a:p>
          <a:p>
            <a:pPr marL="457920" lvl="1" indent="0">
              <a:buClr>
                <a:srgbClr val="83992A"/>
              </a:buClr>
              <a:buSzPct val="115000"/>
              <a:buNone/>
            </a:pPr>
            <a:r>
              <a:rPr lang="x-none" sz="2100" spc="-1" dirty="0" smtClean="0">
                <a:solidFill>
                  <a:srgbClr val="262626"/>
                </a:solidFill>
                <a:uFill>
                  <a:solidFill>
                    <a:srgbClr val="FFFFFF"/>
                  </a:solidFill>
                </a:uFill>
              </a:rPr>
              <a:t>Svi </a:t>
            </a:r>
            <a:r>
              <a:rPr lang="x-none" sz="2100" spc="-1" dirty="0">
                <a:solidFill>
                  <a:srgbClr val="262626"/>
                </a:solidFill>
                <a:uFill>
                  <a:solidFill>
                    <a:srgbClr val="FFFFFF"/>
                  </a:solidFill>
                </a:uFill>
              </a:rPr>
              <a:t>savremeni operativni sistemi podržavaju višezadatačnost (multitasking), mrežni i višekorisnički rad i poseduju grafičko korisničko sučelje.</a:t>
            </a:r>
            <a:endParaRPr lang="x-none" sz="1800" spc="-1" dirty="0">
              <a:solidFill>
                <a:srgbClr val="000000"/>
              </a:solidFill>
              <a:uFill>
                <a:solidFill>
                  <a:srgbClr val="FFFFFF"/>
                </a:solidFill>
              </a:uFill>
            </a:endParaRPr>
          </a:p>
          <a:p>
            <a:pPr marL="990720" lvl="1" indent="-532800">
              <a:buClr>
                <a:srgbClr val="83992A"/>
              </a:buClr>
              <a:buSzPct val="115000"/>
              <a:buFont typeface="Arial"/>
              <a:buChar char="•"/>
            </a:pPr>
            <a:r>
              <a:rPr lang="x-none" sz="2100" spc="-1" dirty="0">
                <a:solidFill>
                  <a:srgbClr val="262626"/>
                </a:solidFill>
                <a:uFill>
                  <a:solidFill>
                    <a:srgbClr val="FFFFFF"/>
                  </a:solidFill>
                </a:uFill>
              </a:rPr>
              <a:t>Neki od poznatijih operativnih sistema:</a:t>
            </a:r>
            <a:endParaRPr lang="x-none" sz="1800" spc="-1" dirty="0">
              <a:solidFill>
                <a:srgbClr val="000000"/>
              </a:solidFill>
              <a:uFill>
                <a:solidFill>
                  <a:srgbClr val="FFFFFF"/>
                </a:solidFill>
              </a:uFill>
            </a:endParaRPr>
          </a:p>
          <a:p>
            <a:pPr>
              <a:lnSpc>
                <a:spcPct val="100000"/>
              </a:lnSpc>
            </a:pPr>
            <a:r>
              <a:rPr lang="x-none" sz="1900" spc="-1" dirty="0">
                <a:solidFill>
                  <a:srgbClr val="262626"/>
                </a:solidFill>
                <a:uFill>
                  <a:solidFill>
                    <a:srgbClr val="FFFFFF"/>
                  </a:solidFill>
                </a:uFill>
              </a:rPr>
              <a:t>	CP/M, MS-DOS, OS/2, UNIX, XENIX, LINUX, MAC OS X,  WINDOWS 3.X, WINDOWS 95, WINDOWS 98, WINDOWS ME, WINDOWS NT, WINDOWS VISTA, WINDOWS XP, WINDOWS 7, WINDOWS 8, WINDOWS 10, </a:t>
            </a:r>
            <a:endParaRPr lang="x-none" sz="1800" spc="-1" dirty="0">
              <a:solidFill>
                <a:srgbClr val="000000"/>
              </a:solidFill>
              <a:uFill>
                <a:solidFill>
                  <a:srgbClr val="FFFFFF"/>
                </a:solidFill>
              </a:uFill>
            </a:endParaRPr>
          </a:p>
          <a:p>
            <a:pPr>
              <a:lnSpc>
                <a:spcPct val="100000"/>
              </a:lnSpc>
            </a:pPr>
            <a:r>
              <a:rPr lang="x-none" sz="1900" spc="-1" dirty="0">
                <a:solidFill>
                  <a:srgbClr val="262626"/>
                </a:solidFill>
                <a:uFill>
                  <a:solidFill>
                    <a:srgbClr val="FFFFFF"/>
                  </a:solidFill>
                </a:uFill>
              </a:rPr>
              <a:t>SMART TELEFONI: Symbian, Android, iOS, Windows, </a:t>
            </a:r>
            <a:r>
              <a:rPr lang="x-none" sz="2000" spc="-1" dirty="0">
                <a:solidFill>
                  <a:srgbClr val="262626"/>
                </a:solidFill>
                <a:uFill>
                  <a:solidFill>
                    <a:srgbClr val="FFFFFF"/>
                  </a:solidFill>
                </a:uFill>
              </a:rPr>
              <a:t>BlackBerry, </a:t>
            </a:r>
            <a:r>
              <a:rPr lang="x-none" sz="1900" spc="-1" dirty="0">
                <a:solidFill>
                  <a:srgbClr val="262626"/>
                </a:solidFill>
                <a:uFill>
                  <a:solidFill>
                    <a:srgbClr val="FFFFFF"/>
                  </a:solidFill>
                </a:uFill>
              </a:rPr>
              <a:t>….</a:t>
            </a:r>
            <a:endParaRPr lang="x-none" sz="1800" spc="-1" dirty="0">
              <a:solidFill>
                <a:srgbClr val="000000"/>
              </a:solidFill>
              <a:uFill>
                <a:solidFill>
                  <a:srgbClr val="FFFFFF"/>
                </a:solidFill>
              </a:uFill>
            </a:endParaRPr>
          </a:p>
          <a:p>
            <a:endParaRPr lang="en-US" dirty="0"/>
          </a:p>
        </p:txBody>
      </p:sp>
    </p:spTree>
    <p:extLst>
      <p:ext uri="{BB962C8B-B14F-4D97-AF65-F5344CB8AC3E}">
        <p14:creationId xmlns="" xmlns:p14="http://schemas.microsoft.com/office/powerpoint/2010/main" val="259477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FF0000"/>
                </a:solidFill>
                <a:uFill>
                  <a:solidFill>
                    <a:srgbClr val="FFFFFF"/>
                  </a:solidFill>
                </a:uFill>
                <a:latin typeface="+mn-lt"/>
                <a:ea typeface="DejaVu Sans"/>
              </a:rPr>
              <a:t>Da li je ra</a:t>
            </a:r>
            <a:r>
              <a:rPr lang="sr-Latn-CS" b="1" u="sng" spc="-1" dirty="0" smtClean="0">
                <a:solidFill>
                  <a:srgbClr val="FF0000"/>
                </a:solidFill>
                <a:uFill>
                  <a:solidFill>
                    <a:srgbClr val="FFFFFF"/>
                  </a:solidFill>
                </a:uFill>
                <a:latin typeface="+mn-lt"/>
                <a:ea typeface="DejaVu Sans"/>
              </a:rPr>
              <a:t>čunar mašina sa inteligencijom???</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a:xfrm>
            <a:off x="457200" y="1342391"/>
            <a:ext cx="8229600" cy="2183129"/>
          </a:xfrm>
        </p:spPr>
        <p:txBody>
          <a:bodyPr>
            <a:normAutofit/>
          </a:bodyPr>
          <a:lstStyle/>
          <a:p>
            <a:pPr marL="720" indent="0" algn="ctr">
              <a:lnSpc>
                <a:spcPct val="100000"/>
              </a:lnSpc>
              <a:buNone/>
            </a:pPr>
            <a:r>
              <a:rPr lang="en-US" sz="4000" b="1" dirty="0" err="1"/>
              <a:t>Računar</a:t>
            </a:r>
            <a:r>
              <a:rPr lang="en-US" sz="4000" b="1" dirty="0"/>
              <a:t> je </a:t>
            </a:r>
            <a:r>
              <a:rPr lang="en-US" sz="4000" b="1" dirty="0" err="1"/>
              <a:t>mašina</a:t>
            </a:r>
            <a:r>
              <a:rPr lang="en-US" sz="4000" b="1" dirty="0"/>
              <a:t> </a:t>
            </a:r>
            <a:r>
              <a:rPr lang="en-US" sz="4000" b="1" dirty="0" err="1"/>
              <a:t>bez</a:t>
            </a:r>
            <a:r>
              <a:rPr lang="en-US" sz="4000" b="1" dirty="0"/>
              <a:t> </a:t>
            </a:r>
            <a:r>
              <a:rPr lang="en-US" sz="4000" b="1" dirty="0" err="1"/>
              <a:t>inteligencije</a:t>
            </a:r>
            <a:r>
              <a:rPr lang="en-US" sz="4000" b="1" dirty="0"/>
              <a:t> </a:t>
            </a:r>
            <a:r>
              <a:rPr lang="en-US" sz="4000" b="1" dirty="0" err="1"/>
              <a:t>jer</a:t>
            </a:r>
            <a:r>
              <a:rPr lang="en-US" sz="4000" b="1" dirty="0"/>
              <a:t> </a:t>
            </a:r>
            <a:r>
              <a:rPr lang="en-US" sz="4000" b="1" dirty="0" err="1"/>
              <a:t>izvršava</a:t>
            </a:r>
            <a:r>
              <a:rPr lang="en-US" sz="4000" b="1" dirty="0"/>
              <a:t> </a:t>
            </a:r>
            <a:r>
              <a:rPr lang="en-US" sz="4000" b="1" dirty="0" err="1"/>
              <a:t>samo</a:t>
            </a:r>
            <a:r>
              <a:rPr lang="en-US" sz="4000" b="1" dirty="0"/>
              <a:t> </a:t>
            </a:r>
            <a:r>
              <a:rPr lang="en-US" sz="4000" b="1" dirty="0" err="1"/>
              <a:t>ono</a:t>
            </a:r>
            <a:r>
              <a:rPr lang="en-US" sz="4000" b="1" dirty="0"/>
              <a:t> </a:t>
            </a:r>
            <a:r>
              <a:rPr lang="en-US" sz="4000" b="1" dirty="0" err="1"/>
              <a:t>što</a:t>
            </a:r>
            <a:r>
              <a:rPr lang="en-US" sz="4000" b="1" dirty="0"/>
              <a:t> mu je </a:t>
            </a:r>
            <a:r>
              <a:rPr lang="en-US" sz="4000" b="1" dirty="0" err="1"/>
              <a:t>zadato</a:t>
            </a:r>
            <a:r>
              <a:rPr lang="en-US" sz="4000" b="1" dirty="0"/>
              <a:t> </a:t>
            </a:r>
            <a:r>
              <a:rPr lang="en-US" sz="4000" b="1" dirty="0" err="1" smtClean="0"/>
              <a:t>instrukcijama</a:t>
            </a:r>
            <a:r>
              <a:rPr lang="en-US" sz="4000" b="1" dirty="0" smtClean="0"/>
              <a:t>.</a:t>
            </a:r>
            <a:endParaRPr lang="en-US" sz="4000" dirty="0"/>
          </a:p>
        </p:txBody>
      </p:sp>
    </p:spTree>
    <p:extLst>
      <p:ext uri="{BB962C8B-B14F-4D97-AF65-F5344CB8AC3E}">
        <p14:creationId xmlns="" xmlns:p14="http://schemas.microsoft.com/office/powerpoint/2010/main" val="109052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mn-lt"/>
              </a:rPr>
              <a:t>Kako</a:t>
            </a:r>
            <a:r>
              <a:rPr lang="en-US" b="1" dirty="0" smtClean="0">
                <a:latin typeface="+mn-lt"/>
              </a:rPr>
              <a:t> </a:t>
            </a:r>
            <a:r>
              <a:rPr lang="en-US" b="1" dirty="0" err="1" smtClean="0">
                <a:latin typeface="+mn-lt"/>
              </a:rPr>
              <a:t>radi</a:t>
            </a:r>
            <a:r>
              <a:rPr lang="en-US" b="1" dirty="0" smtClean="0">
                <a:latin typeface="+mn-lt"/>
              </a:rPr>
              <a:t> </a:t>
            </a:r>
            <a:r>
              <a:rPr lang="en-US" b="1" dirty="0" err="1" smtClean="0">
                <a:latin typeface="+mn-lt"/>
              </a:rPr>
              <a:t>računar</a:t>
            </a:r>
            <a:endParaRPr lang="en-US" b="1" dirty="0">
              <a:latin typeface="+mn-lt"/>
            </a:endParaRPr>
          </a:p>
        </p:txBody>
      </p:sp>
      <p:pic>
        <p:nvPicPr>
          <p:cNvPr id="6" name="Content Placeholder 5" descr="690px-Maticnaploca.jpg"/>
          <p:cNvPicPr>
            <a:picLocks noGrp="1" noChangeAspect="1"/>
          </p:cNvPicPr>
          <p:nvPr>
            <p:ph idx="1"/>
          </p:nvPr>
        </p:nvPicPr>
        <p:blipFill>
          <a:blip r:embed="rId3">
            <a:extLst>
              <a:ext uri="{28A0092B-C50C-407E-A947-70E740481C1C}">
                <a14:useLocalDpi xmlns="" xmlns:a14="http://schemas.microsoft.com/office/drawing/2010/main" val="0"/>
              </a:ext>
            </a:extLst>
          </a:blip>
          <a:srcRect l="-30814" r="-30814"/>
          <a:stretch>
            <a:fillRect/>
          </a:stretch>
        </p:blipFill>
        <p:spPr/>
      </p:pic>
    </p:spTree>
    <p:extLst>
      <p:ext uri="{BB962C8B-B14F-4D97-AF65-F5344CB8AC3E}">
        <p14:creationId xmlns="" xmlns:p14="http://schemas.microsoft.com/office/powerpoint/2010/main" val="4258809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533400" y="103110"/>
            <a:ext cx="8077200" cy="1384300"/>
          </a:xfrm>
          <a:prstGeom prst="rect">
            <a:avLst/>
          </a:prstGeom>
          <a:noFill/>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400" dirty="0" err="1">
                <a:effectLst>
                  <a:outerShdw blurRad="38100" dist="38100" dir="2700000" algn="tl">
                    <a:srgbClr val="DDDDDD"/>
                  </a:outerShdw>
                </a:effectLst>
              </a:rPr>
              <a:t>Š</a:t>
            </a:r>
            <a:r>
              <a:rPr lang="en-US" sz="2400" dirty="0" err="1" smtClean="0">
                <a:effectLst>
                  <a:outerShdw blurRad="38100" dist="38100" dir="2700000" algn="tl">
                    <a:srgbClr val="DDDDDD"/>
                  </a:outerShdw>
                </a:effectLst>
              </a:rPr>
              <a:t>ta</a:t>
            </a:r>
            <a:r>
              <a:rPr lang="en-US" sz="2400" dirty="0" smtClean="0">
                <a:effectLst>
                  <a:outerShdw blurRad="38100" dist="38100" dir="2700000" algn="tl">
                    <a:srgbClr val="DDDDDD"/>
                  </a:outerShdw>
                </a:effectLst>
              </a:rPr>
              <a:t> </a:t>
            </a:r>
            <a:r>
              <a:rPr lang="en-US" sz="2400" dirty="0">
                <a:effectLst>
                  <a:outerShdw blurRad="38100" dist="38100" dir="2700000" algn="tl">
                    <a:srgbClr val="DDDDDD"/>
                  </a:outerShdw>
                </a:effectLst>
              </a:rPr>
              <a:t>se </a:t>
            </a:r>
            <a:r>
              <a:rPr lang="en-US" sz="2400" dirty="0" err="1">
                <a:effectLst>
                  <a:outerShdw blurRad="38100" dist="38100" dir="2700000" algn="tl">
                    <a:srgbClr val="DDDDDD"/>
                  </a:outerShdw>
                </a:effectLst>
              </a:rPr>
              <a:t>zapravo</a:t>
            </a:r>
            <a:r>
              <a:rPr lang="en-US" sz="2400" dirty="0">
                <a:effectLst>
                  <a:outerShdw blurRad="38100" dist="38100" dir="2700000" algn="tl">
                    <a:srgbClr val="DDDDDD"/>
                  </a:outerShdw>
                </a:effectLst>
              </a:rPr>
              <a:t> </a:t>
            </a:r>
            <a:r>
              <a:rPr lang="en-US" sz="2400" dirty="0" err="1">
                <a:effectLst>
                  <a:outerShdw blurRad="38100" dist="38100" dir="2700000" algn="tl">
                    <a:srgbClr val="DDDDDD"/>
                  </a:outerShdw>
                </a:effectLst>
              </a:rPr>
              <a:t>dešava</a:t>
            </a:r>
            <a:r>
              <a:rPr lang="en-US" sz="2400" dirty="0">
                <a:effectLst>
                  <a:outerShdw blurRad="38100" dist="38100" dir="2700000" algn="tl">
                    <a:srgbClr val="DDDDDD"/>
                  </a:outerShdw>
                </a:effectLst>
              </a:rPr>
              <a:t> u </a:t>
            </a:r>
            <a:r>
              <a:rPr lang="en-US" sz="2400" dirty="0" err="1">
                <a:effectLst>
                  <a:outerShdw blurRad="38100" dist="38100" dir="2700000" algn="tl">
                    <a:srgbClr val="DDDDDD"/>
                  </a:outerShdw>
                </a:effectLst>
              </a:rPr>
              <a:t>svetu</a:t>
            </a:r>
            <a:r>
              <a:rPr lang="en-US" sz="2400" dirty="0">
                <a:effectLst>
                  <a:outerShdw blurRad="38100" dist="38100" dir="2700000" algn="tl">
                    <a:srgbClr val="DDDDDD"/>
                  </a:outerShdw>
                </a:effectLst>
              </a:rPr>
              <a:t> </a:t>
            </a:r>
            <a:r>
              <a:rPr lang="en-US" sz="2400" dirty="0" err="1">
                <a:effectLst>
                  <a:outerShdw blurRad="38100" dist="38100" dir="2700000" algn="tl">
                    <a:srgbClr val="DDDDDD"/>
                  </a:outerShdw>
                </a:effectLst>
              </a:rPr>
              <a:t>informacionih</a:t>
            </a:r>
            <a:r>
              <a:rPr lang="en-US" sz="2400" dirty="0">
                <a:effectLst>
                  <a:outerShdw blurRad="38100" dist="38100" dir="2700000" algn="tl">
                    <a:srgbClr val="DDDDDD"/>
                  </a:outerShdw>
                </a:effectLst>
              </a:rPr>
              <a:t> </a:t>
            </a:r>
            <a:r>
              <a:rPr lang="en-US" sz="2400" dirty="0" err="1">
                <a:effectLst>
                  <a:outerShdw blurRad="38100" dist="38100" dir="2700000" algn="tl">
                    <a:srgbClr val="DDDDDD"/>
                  </a:outerShdw>
                </a:effectLst>
              </a:rPr>
              <a:t>tehnologija</a:t>
            </a:r>
            <a:r>
              <a:rPr lang="en-US" sz="2400" dirty="0">
                <a:effectLst>
                  <a:outerShdw blurRad="38100" dist="38100" dir="2700000" algn="tl">
                    <a:srgbClr val="DDDDDD"/>
                  </a:outerShdw>
                </a:effectLst>
              </a:rPr>
              <a:t> u </a:t>
            </a:r>
            <a:r>
              <a:rPr lang="en-US" sz="2400" dirty="0" err="1">
                <a:effectLst>
                  <a:outerShdw blurRad="38100" dist="38100" dir="2700000" algn="tl">
                    <a:srgbClr val="DDDDDD"/>
                  </a:outerShdw>
                </a:effectLst>
              </a:rPr>
              <a:t>pozadini</a:t>
            </a:r>
            <a:r>
              <a:rPr lang="en-US" sz="2400" dirty="0">
                <a:effectLst>
                  <a:outerShdw blurRad="38100" dist="38100" dir="2700000" algn="tl">
                    <a:srgbClr val="DDDDDD"/>
                  </a:outerShdw>
                </a:effectLst>
              </a:rPr>
              <a:t>?</a:t>
            </a:r>
          </a:p>
          <a:p>
            <a:pPr eaLnBrk="1" hangingPunct="1"/>
            <a:endParaRPr lang="en-US" dirty="0"/>
          </a:p>
          <a:p>
            <a:pPr eaLnBrk="1" hangingPunct="1"/>
            <a:endParaRPr lang="en-US" dirty="0"/>
          </a:p>
        </p:txBody>
      </p:sp>
      <p:sp>
        <p:nvSpPr>
          <p:cNvPr id="6" name="Rectangle 4"/>
          <p:cNvSpPr>
            <a:spLocks noChangeArrowheads="1"/>
          </p:cNvSpPr>
          <p:nvPr/>
        </p:nvSpPr>
        <p:spPr bwMode="auto">
          <a:xfrm>
            <a:off x="601663" y="884536"/>
            <a:ext cx="7932737"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a:t>1= Da = </a:t>
            </a:r>
            <a:r>
              <a:rPr lang="en-US" sz="2400" dirty="0" err="1"/>
              <a:t>Ima</a:t>
            </a:r>
            <a:r>
              <a:rPr lang="en-US" sz="2400" dirty="0"/>
              <a:t> </a:t>
            </a:r>
            <a:r>
              <a:rPr lang="en-US" sz="2400" dirty="0" err="1"/>
              <a:t>struje</a:t>
            </a:r>
            <a:endParaRPr lang="en-US" sz="2400" dirty="0"/>
          </a:p>
          <a:p>
            <a:pPr algn="just"/>
            <a:endParaRPr lang="en-US" sz="2400" dirty="0"/>
          </a:p>
          <a:p>
            <a:pPr algn="just"/>
            <a:r>
              <a:rPr lang="en-US" sz="2400" dirty="0"/>
              <a:t>0 = Ne = </a:t>
            </a:r>
            <a:r>
              <a:rPr lang="en-US" sz="2400" dirty="0" err="1"/>
              <a:t>Nema</a:t>
            </a:r>
            <a:r>
              <a:rPr lang="en-US" sz="2400" dirty="0"/>
              <a:t> </a:t>
            </a:r>
            <a:r>
              <a:rPr lang="en-US" sz="2400" dirty="0" err="1" smtClean="0"/>
              <a:t>struje</a:t>
            </a:r>
            <a:endParaRPr lang="en-US" sz="2400" dirty="0"/>
          </a:p>
          <a:p>
            <a:pPr algn="just"/>
            <a:r>
              <a:rPr lang="en-US" sz="2400" dirty="0" err="1"/>
              <a:t>Sve</a:t>
            </a:r>
            <a:r>
              <a:rPr lang="en-US" sz="2400" dirty="0"/>
              <a:t> </a:t>
            </a:r>
            <a:r>
              <a:rPr lang="en-US" sz="2400" dirty="0" err="1"/>
              <a:t>bitne</a:t>
            </a:r>
            <a:r>
              <a:rPr lang="en-US" sz="2400" dirty="0"/>
              <a:t> </a:t>
            </a:r>
            <a:r>
              <a:rPr lang="en-US" sz="2400" dirty="0" err="1"/>
              <a:t>informacije</a:t>
            </a:r>
            <a:r>
              <a:rPr lang="en-US" sz="2400" dirty="0"/>
              <a:t> </a:t>
            </a:r>
            <a:r>
              <a:rPr lang="en-US" sz="2400" dirty="0" err="1"/>
              <a:t>pretvorene</a:t>
            </a:r>
            <a:r>
              <a:rPr lang="en-US" sz="2400" dirty="0"/>
              <a:t> </a:t>
            </a:r>
            <a:r>
              <a:rPr lang="en-US" sz="2400" dirty="0" err="1"/>
              <a:t>su</a:t>
            </a:r>
            <a:r>
              <a:rPr lang="en-US" sz="2400" dirty="0"/>
              <a:t> u </a:t>
            </a:r>
            <a:r>
              <a:rPr lang="en-US" sz="2400" dirty="0" err="1"/>
              <a:t>jedinice</a:t>
            </a:r>
            <a:r>
              <a:rPr lang="en-US" sz="2400" dirty="0"/>
              <a:t> </a:t>
            </a:r>
            <a:r>
              <a:rPr lang="en-US" sz="2400" dirty="0" err="1"/>
              <a:t>i</a:t>
            </a:r>
            <a:r>
              <a:rPr lang="en-US" sz="2400" dirty="0"/>
              <a:t> </a:t>
            </a:r>
            <a:r>
              <a:rPr lang="en-US" sz="2400" dirty="0" err="1"/>
              <a:t>nule</a:t>
            </a:r>
            <a:r>
              <a:rPr lang="en-US" sz="2400" dirty="0"/>
              <a:t>!</a:t>
            </a:r>
          </a:p>
          <a:p>
            <a:pPr algn="just"/>
            <a:endParaRPr lang="en-US" sz="2400" dirty="0"/>
          </a:p>
          <a:p>
            <a:pPr algn="just"/>
            <a:r>
              <a:rPr lang="en-US" sz="2400" dirty="0" err="1"/>
              <a:t>Tekst</a:t>
            </a:r>
            <a:r>
              <a:rPr lang="en-US" sz="2400" dirty="0"/>
              <a:t> </a:t>
            </a:r>
            <a:r>
              <a:rPr lang="en-US" sz="2400" dirty="0" err="1"/>
              <a:t>koji</a:t>
            </a:r>
            <a:r>
              <a:rPr lang="en-US" sz="2400" dirty="0"/>
              <a:t> </a:t>
            </a:r>
            <a:r>
              <a:rPr lang="en-US" sz="2400" dirty="0" err="1"/>
              <a:t>napišemo</a:t>
            </a:r>
            <a:r>
              <a:rPr lang="en-US" sz="2400" dirty="0"/>
              <a:t>, </a:t>
            </a:r>
            <a:r>
              <a:rPr lang="en-US" sz="2400" dirty="0" err="1"/>
              <a:t>pesma</a:t>
            </a:r>
            <a:r>
              <a:rPr lang="en-US" sz="2400" dirty="0"/>
              <a:t> </a:t>
            </a:r>
            <a:r>
              <a:rPr lang="en-US" sz="2400" dirty="0" err="1"/>
              <a:t>koju</a:t>
            </a:r>
            <a:r>
              <a:rPr lang="en-US" sz="2400" dirty="0"/>
              <a:t> </a:t>
            </a:r>
            <a:r>
              <a:rPr lang="en-US" sz="2400" dirty="0" err="1"/>
              <a:t>slušamo</a:t>
            </a:r>
            <a:r>
              <a:rPr lang="en-US" sz="2400" dirty="0"/>
              <a:t> </a:t>
            </a:r>
            <a:r>
              <a:rPr lang="en-US" sz="2400" dirty="0" err="1"/>
              <a:t>na</a:t>
            </a:r>
            <a:r>
              <a:rPr lang="en-US" sz="2400" dirty="0"/>
              <a:t> </a:t>
            </a:r>
            <a:r>
              <a:rPr lang="en-US" sz="2400" dirty="0" err="1"/>
              <a:t>računaru</a:t>
            </a:r>
            <a:r>
              <a:rPr lang="en-US" sz="2400" dirty="0"/>
              <a:t>, video chat </a:t>
            </a:r>
            <a:r>
              <a:rPr lang="en-US" sz="2400" dirty="0" err="1"/>
              <a:t>ili</a:t>
            </a:r>
            <a:r>
              <a:rPr lang="en-US" sz="2400" dirty="0"/>
              <a:t> </a:t>
            </a:r>
            <a:r>
              <a:rPr lang="en-US" sz="2400" dirty="0" err="1"/>
              <a:t>slika</a:t>
            </a:r>
            <a:r>
              <a:rPr lang="en-US" sz="2400" dirty="0"/>
              <a:t> </a:t>
            </a:r>
            <a:r>
              <a:rPr lang="en-US" sz="2400" dirty="0" err="1"/>
              <a:t>koju</a:t>
            </a:r>
            <a:r>
              <a:rPr lang="en-US" sz="2400" dirty="0"/>
              <a:t> </a:t>
            </a:r>
            <a:r>
              <a:rPr lang="en-US" sz="2400" dirty="0" err="1"/>
              <a:t>smo</a:t>
            </a:r>
            <a:r>
              <a:rPr lang="en-US" sz="2400" dirty="0"/>
              <a:t> </a:t>
            </a:r>
            <a:r>
              <a:rPr lang="en-US" sz="2400" dirty="0" err="1"/>
              <a:t>skinuli</a:t>
            </a:r>
            <a:r>
              <a:rPr lang="en-US" sz="2400" dirty="0"/>
              <a:t> </a:t>
            </a:r>
            <a:r>
              <a:rPr lang="en-US" sz="2400" dirty="0" err="1"/>
              <a:t>sa</a:t>
            </a:r>
            <a:r>
              <a:rPr lang="en-US" sz="2400" dirty="0"/>
              <a:t> </a:t>
            </a:r>
            <a:r>
              <a:rPr lang="en-US" sz="2400" dirty="0" err="1"/>
              <a:t>Interneta</a:t>
            </a:r>
            <a:r>
              <a:rPr lang="en-US" sz="2400" dirty="0"/>
              <a:t>, </a:t>
            </a:r>
            <a:r>
              <a:rPr lang="en-US" sz="2400" dirty="0" err="1"/>
              <a:t>zapravo</a:t>
            </a:r>
            <a:r>
              <a:rPr lang="en-US" sz="2400" dirty="0"/>
              <a:t> je </a:t>
            </a:r>
            <a:r>
              <a:rPr lang="en-US" sz="2400" dirty="0" err="1"/>
              <a:t>prevedena</a:t>
            </a:r>
            <a:r>
              <a:rPr lang="en-US" sz="2400" dirty="0"/>
              <a:t> </a:t>
            </a:r>
            <a:r>
              <a:rPr lang="en-US" sz="2400" dirty="0" err="1"/>
              <a:t>na</a:t>
            </a:r>
            <a:r>
              <a:rPr lang="en-US" sz="2400" dirty="0"/>
              <a:t> </a:t>
            </a:r>
            <a:r>
              <a:rPr lang="en-US" sz="2400" dirty="0" err="1"/>
              <a:t>jezik</a:t>
            </a:r>
            <a:r>
              <a:rPr lang="en-US" sz="2400" dirty="0"/>
              <a:t> </a:t>
            </a:r>
            <a:r>
              <a:rPr lang="en-US" sz="2400" dirty="0" err="1"/>
              <a:t>računara</a:t>
            </a:r>
            <a:r>
              <a:rPr lang="en-US" sz="2400" dirty="0"/>
              <a:t>, </a:t>
            </a:r>
            <a:r>
              <a:rPr lang="en-US" sz="2400" dirty="0" err="1"/>
              <a:t>na</a:t>
            </a:r>
            <a:r>
              <a:rPr lang="en-US" sz="2400" dirty="0"/>
              <a:t> signal 0 </a:t>
            </a:r>
            <a:r>
              <a:rPr lang="en-US" sz="2400" dirty="0" err="1"/>
              <a:t>i</a:t>
            </a:r>
            <a:r>
              <a:rPr lang="en-US" sz="2400" dirty="0"/>
              <a:t> 1, </a:t>
            </a:r>
            <a:r>
              <a:rPr lang="en-US" sz="2400" dirty="0" err="1"/>
              <a:t>šifrovano</a:t>
            </a:r>
            <a:r>
              <a:rPr lang="en-US" sz="2400" dirty="0"/>
              <a:t> u </a:t>
            </a:r>
            <a:r>
              <a:rPr lang="en-US" sz="2400" dirty="0" err="1"/>
              <a:t>obliku</a:t>
            </a:r>
            <a:r>
              <a:rPr lang="en-US" sz="2400" dirty="0"/>
              <a:t> </a:t>
            </a:r>
            <a:r>
              <a:rPr lang="en-US" sz="2400" dirty="0" err="1"/>
              <a:t>bitova</a:t>
            </a:r>
            <a:r>
              <a:rPr lang="en-US" sz="2400" dirty="0"/>
              <a:t>.</a:t>
            </a:r>
          </a:p>
          <a:p>
            <a:endParaRPr lang="en-US" sz="2400" dirty="0"/>
          </a:p>
          <a:p>
            <a:endParaRPr lang="en-US" sz="2400" dirty="0"/>
          </a:p>
          <a:p>
            <a:endParaRPr lang="en-US" sz="2400" dirty="0"/>
          </a:p>
        </p:txBody>
      </p:sp>
    </p:spTree>
    <p:extLst>
      <p:ext uri="{BB962C8B-B14F-4D97-AF65-F5344CB8AC3E}">
        <p14:creationId xmlns="" xmlns:p14="http://schemas.microsoft.com/office/powerpoint/2010/main" val="7508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Umrežavanje</a:t>
            </a:r>
            <a:r>
              <a:rPr lang="en-US" dirty="0" smtClean="0"/>
              <a:t> - </a:t>
            </a:r>
            <a:r>
              <a:rPr lang="en-US" dirty="0" err="1" smtClean="0"/>
              <a:t>definicija</a:t>
            </a:r>
            <a:endParaRPr lang="en-US" dirty="0"/>
          </a:p>
        </p:txBody>
      </p:sp>
      <p:sp>
        <p:nvSpPr>
          <p:cNvPr id="3" name="Content Placeholder 2"/>
          <p:cNvSpPr>
            <a:spLocks noGrp="1"/>
          </p:cNvSpPr>
          <p:nvPr>
            <p:ph idx="1"/>
          </p:nvPr>
        </p:nvSpPr>
        <p:spPr>
          <a:xfrm>
            <a:off x="457200" y="1200150"/>
            <a:ext cx="8229600" cy="1537523"/>
          </a:xfrm>
        </p:spPr>
        <p:txBody>
          <a:bodyPr>
            <a:normAutofit fontScale="55000" lnSpcReduction="20000"/>
          </a:bodyPr>
          <a:lstStyle/>
          <a:p>
            <a:pPr marL="216000" indent="-215640">
              <a:lnSpc>
                <a:spcPct val="100000"/>
              </a:lnSpc>
              <a:buClr>
                <a:srgbClr val="F68AF6"/>
              </a:buClr>
              <a:buFont typeface="Wingdings" charset="2"/>
              <a:buChar char=""/>
            </a:pPr>
            <a:r>
              <a:rPr lang="x-none" b="1" spc="-1" dirty="0">
                <a:solidFill>
                  <a:srgbClr val="FFFF13"/>
                </a:solidFill>
                <a:uFill>
                  <a:solidFill>
                    <a:srgbClr val="FFFFFF"/>
                  </a:solidFill>
                </a:uFill>
                <a:latin typeface="Times New Roman"/>
                <a:ea typeface="DejaVu Sans"/>
              </a:rPr>
              <a:t> </a:t>
            </a:r>
            <a:r>
              <a:rPr lang="x-none" b="1" spc="-1" dirty="0">
                <a:solidFill>
                  <a:srgbClr val="000000"/>
                </a:solidFill>
                <a:uFill>
                  <a:solidFill>
                    <a:srgbClr val="FFFFFF"/>
                  </a:solidFill>
                </a:uFill>
                <a:latin typeface="Times New Roman"/>
                <a:ea typeface="DejaVu Sans"/>
              </a:rPr>
              <a:t>Komuniciranje podacima izmedju dva udaljena entiteta se može ostvariti pomoću procesa koji se naziva umrežavanje (networking)</a:t>
            </a:r>
            <a:endParaRPr lang="x-none" sz="2800"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DejaVu Sans"/>
              </a:rPr>
              <a:t>  Proces umrežavanja podrazumeva povezivanje računara, medijum za prenos </a:t>
            </a:r>
            <a:r>
              <a:rPr lang="x-none" b="1" spc="-1" dirty="0" smtClean="0">
                <a:solidFill>
                  <a:srgbClr val="000000"/>
                </a:solidFill>
                <a:uFill>
                  <a:solidFill>
                    <a:srgbClr val="FFFFFF"/>
                  </a:solidFill>
                </a:uFill>
                <a:latin typeface="Times New Roman"/>
                <a:ea typeface="DejaVu Sans"/>
              </a:rPr>
              <a:t>i</a:t>
            </a:r>
            <a:r>
              <a:rPr lang="sr-Latn-CS" b="1" spc="-1" dirty="0" smtClean="0">
                <a:solidFill>
                  <a:srgbClr val="000000"/>
                </a:solidFill>
                <a:uFill>
                  <a:solidFill>
                    <a:srgbClr val="FFFFFF"/>
                  </a:solidFill>
                </a:uFill>
                <a:latin typeface="Times New Roman"/>
                <a:ea typeface="DejaVu Sans"/>
              </a:rPr>
              <a:t> </a:t>
            </a:r>
            <a:r>
              <a:rPr lang="x-none" b="1" spc="-1" dirty="0" smtClean="0">
                <a:solidFill>
                  <a:srgbClr val="000000"/>
                </a:solidFill>
                <a:uFill>
                  <a:solidFill>
                    <a:srgbClr val="FFFFFF"/>
                  </a:solidFill>
                </a:uFill>
                <a:latin typeface="Times New Roman"/>
                <a:ea typeface="DejaVu Sans"/>
              </a:rPr>
              <a:t>mrežne uredjaje</a:t>
            </a:r>
            <a:endParaRPr lang="sr-Latn-CS" b="1" spc="-1" dirty="0" smtClean="0">
              <a:solidFill>
                <a:srgbClr val="000000"/>
              </a:solidFill>
              <a:uFill>
                <a:solidFill>
                  <a:srgbClr val="FFFFFF"/>
                </a:solidFill>
              </a:uFill>
              <a:latin typeface="Times New Roman"/>
              <a:ea typeface="DejaVu Sans"/>
            </a:endParaRPr>
          </a:p>
          <a:p>
            <a:pPr marL="216000" indent="-215640">
              <a:lnSpc>
                <a:spcPct val="100000"/>
              </a:lnSpc>
              <a:buClr>
                <a:srgbClr val="F68AF6"/>
              </a:buClr>
              <a:buFont typeface="Wingdings" charset="2"/>
              <a:buChar char=""/>
            </a:pPr>
            <a:endParaRPr lang="x-none" sz="2800"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DejaVu Sans"/>
              </a:rPr>
              <a:t>  Tri ključna koncepta rada mreže </a:t>
            </a:r>
            <a:r>
              <a:rPr lang="x-none" b="1" spc="-1" dirty="0" smtClean="0">
                <a:solidFill>
                  <a:srgbClr val="000000"/>
                </a:solidFill>
                <a:uFill>
                  <a:solidFill>
                    <a:srgbClr val="FFFFFF"/>
                  </a:solidFill>
                </a:uFill>
                <a:latin typeface="Times New Roman"/>
                <a:ea typeface="DejaVu Sans"/>
              </a:rPr>
              <a:t>su</a:t>
            </a:r>
            <a:r>
              <a:rPr lang="sr-Latn-CS" b="1" spc="-1" dirty="0" smtClean="0">
                <a:solidFill>
                  <a:srgbClr val="000000"/>
                </a:solidFill>
                <a:uFill>
                  <a:solidFill>
                    <a:srgbClr val="FFFFFF"/>
                  </a:solidFill>
                </a:uFill>
                <a:latin typeface="Times New Roman"/>
                <a:ea typeface="DejaVu Sans"/>
              </a:rPr>
              <a:t>:</a:t>
            </a:r>
            <a:r>
              <a:rPr lang="x-none" b="1" spc="-1" dirty="0" smtClean="0">
                <a:solidFill>
                  <a:srgbClr val="000000"/>
                </a:solidFill>
                <a:uFill>
                  <a:solidFill>
                    <a:srgbClr val="FFFFFF"/>
                  </a:solidFill>
                </a:uFill>
                <a:latin typeface="Times New Roman"/>
                <a:ea typeface="DejaVu Sans"/>
              </a:rPr>
              <a:t> </a:t>
            </a:r>
            <a:endParaRPr lang="en-US" dirty="0"/>
          </a:p>
        </p:txBody>
      </p:sp>
      <p:sp>
        <p:nvSpPr>
          <p:cNvPr id="4" name="CustomShape 3"/>
          <p:cNvSpPr/>
          <p:nvPr/>
        </p:nvSpPr>
        <p:spPr>
          <a:xfrm>
            <a:off x="305640" y="2737674"/>
            <a:ext cx="8838360" cy="12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buClr>
                <a:srgbClr val="F68AF6"/>
              </a:buClr>
              <a:buFont typeface="Wingdings" charset="2"/>
              <a:buChar char=""/>
            </a:pPr>
            <a:r>
              <a:rPr lang="x-none" sz="2000" b="1" strike="noStrike" spc="-1" dirty="0">
                <a:solidFill>
                  <a:srgbClr val="000000"/>
                </a:solidFill>
                <a:uFill>
                  <a:solidFill>
                    <a:srgbClr val="FFFFFF"/>
                  </a:solidFill>
                </a:uFill>
                <a:latin typeface="Times New Roman"/>
                <a:ea typeface="DejaVu Sans"/>
              </a:rPr>
              <a:t>  distribuirano procesiranje – najveći broj mreža  čini veći broj računara</a:t>
            </a:r>
            <a:endParaRPr lang="x-none" sz="1800" b="0" strike="noStrike"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sz="2000" b="1" strike="noStrike" spc="-1" dirty="0">
                <a:solidFill>
                  <a:srgbClr val="000000"/>
                </a:solidFill>
                <a:uFill>
                  <a:solidFill>
                    <a:srgbClr val="FFFFFF"/>
                  </a:solidFill>
                </a:uFill>
                <a:latin typeface="Times New Roman"/>
                <a:ea typeface="DejaVu Sans"/>
              </a:rPr>
              <a:t>  mrežni kriterijum – prerformanse, pouzdanost i sigurnost u radu</a:t>
            </a:r>
            <a:endParaRPr lang="x-none" sz="1800" b="0" strike="noStrike"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sz="2000" b="1" strike="noStrike" spc="-1" dirty="0">
                <a:solidFill>
                  <a:srgbClr val="000000"/>
                </a:solidFill>
                <a:uFill>
                  <a:solidFill>
                    <a:srgbClr val="FFFFFF"/>
                  </a:solidFill>
                </a:uFill>
                <a:latin typeface="Times New Roman"/>
                <a:ea typeface="DejaVu Sans"/>
              </a:rPr>
              <a:t>  mrežna struktura –odnosi se na fizičku realizaciju, tipove veza, topologije</a:t>
            </a:r>
            <a:endParaRPr lang="x-none" sz="1800" b="0" strike="noStrike" spc="-1" dirty="0">
              <a:solidFill>
                <a:srgbClr val="000000"/>
              </a:solidFill>
              <a:uFill>
                <a:solidFill>
                  <a:srgbClr val="FFFFFF"/>
                </a:solidFill>
              </a:uFill>
              <a:latin typeface="Arial"/>
            </a:endParaRPr>
          </a:p>
        </p:txBody>
      </p:sp>
    </p:spTree>
    <p:extLst>
      <p:ext uri="{BB962C8B-B14F-4D97-AF65-F5344CB8AC3E}">
        <p14:creationId xmlns="" xmlns:p14="http://schemas.microsoft.com/office/powerpoint/2010/main" val="20206484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Kategorije mreže</a:t>
            </a:r>
            <a:r>
              <a:rPr lang="x-none" sz="1600" spc="-1" dirty="0">
                <a:solidFill>
                  <a:srgbClr val="000000"/>
                </a:solidFill>
                <a:uFill>
                  <a:solidFill>
                    <a:srgbClr val="FFFFFF"/>
                  </a:solidFill>
                </a:uFill>
                <a:latin typeface="+mn-lt"/>
              </a:rPr>
              <a:t/>
            </a:r>
            <a:br>
              <a:rPr lang="x-none" sz="1600" spc="-1" dirty="0">
                <a:solidFill>
                  <a:srgbClr val="000000"/>
                </a:solidFill>
                <a:uFill>
                  <a:solidFill>
                    <a:srgbClr val="FFFFFF"/>
                  </a:solidFill>
                </a:uFill>
                <a:latin typeface="+mn-lt"/>
              </a:rPr>
            </a:br>
            <a:endParaRPr lang="en-US" dirty="0">
              <a:latin typeface="+mn-lt"/>
            </a:endParaRPr>
          </a:p>
        </p:txBody>
      </p:sp>
      <p:pic>
        <p:nvPicPr>
          <p:cNvPr id="4" name="Picture 1029"/>
          <p:cNvPicPr>
            <a:picLocks noGrp="1"/>
          </p:cNvPicPr>
          <p:nvPr>
            <p:ph idx="1"/>
          </p:nvPr>
        </p:nvPicPr>
        <p:blipFill>
          <a:blip r:embed="rId3"/>
          <a:srcRect t="-35196" b="-35196"/>
          <a:stretch/>
        </p:blipFill>
        <p:spPr>
          <a:prstGeom prst="rect">
            <a:avLst/>
          </a:prstGeom>
          <a:ln>
            <a:noFill/>
          </a:ln>
        </p:spPr>
      </p:pic>
    </p:spTree>
    <p:extLst>
      <p:ext uri="{BB962C8B-B14F-4D97-AF65-F5344CB8AC3E}">
        <p14:creationId xmlns="" xmlns:p14="http://schemas.microsoft.com/office/powerpoint/2010/main" val="9455996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Kategorije mreže - LAN</a:t>
            </a:r>
            <a:r>
              <a:rPr lang="x-none" sz="1600" spc="-1" dirty="0">
                <a:solidFill>
                  <a:srgbClr val="000000"/>
                </a:solidFill>
                <a:uFill>
                  <a:solidFill>
                    <a:srgbClr val="FFFFFF"/>
                  </a:solidFill>
                </a:uFill>
                <a:latin typeface="+mn-lt"/>
              </a:rPr>
              <a:t/>
            </a:r>
            <a:br>
              <a:rPr lang="x-none" sz="16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a:xfrm>
            <a:off x="457200" y="1200151"/>
            <a:ext cx="8229600" cy="1155260"/>
          </a:xfrm>
        </p:spPr>
        <p:txBody>
          <a:bodyPr>
            <a:normAutofit fontScale="47500" lnSpcReduction="20000"/>
          </a:bodyPr>
          <a:lstStyle/>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DejaVu Sans"/>
              </a:rPr>
              <a:t> </a:t>
            </a:r>
            <a:r>
              <a:rPr lang="x-none" b="1" spc="-1" dirty="0">
                <a:solidFill>
                  <a:srgbClr val="000000"/>
                </a:solidFill>
                <a:uFill>
                  <a:solidFill>
                    <a:srgbClr val="FFFFFF"/>
                  </a:solidFill>
                </a:uFill>
                <a:latin typeface="Times New Roman"/>
                <a:ea typeface="Times New Roman"/>
              </a:rPr>
              <a:t>LAN se definiše kao skup računara lociranih u okviru neke kancelarije, ili zgrade, povezanih preko deljivog (zajedničkog) prenosnog medijuma (kakav je koaksijalni kabl) nazvan glavni put (kičma) mreže (</a:t>
            </a:r>
            <a:r>
              <a:rPr lang="x-none" b="1" i="1" spc="-1" dirty="0">
                <a:solidFill>
                  <a:srgbClr val="000000"/>
                </a:solidFill>
                <a:uFill>
                  <a:solidFill>
                    <a:srgbClr val="FFFFFF"/>
                  </a:solidFill>
                </a:uFill>
                <a:latin typeface="Times New Roman"/>
                <a:ea typeface="Times New Roman"/>
              </a:rPr>
              <a:t>network backbone</a:t>
            </a:r>
            <a:r>
              <a:rPr lang="x-none" b="1" spc="-1" dirty="0">
                <a:solidFill>
                  <a:srgbClr val="000000"/>
                </a:solidFill>
                <a:uFill>
                  <a:solidFill>
                    <a:srgbClr val="FFFFFF"/>
                  </a:solidFill>
                </a:uFill>
                <a:latin typeface="Times New Roman"/>
                <a:ea typeface="Times New Roman"/>
              </a:rPr>
              <a:t>). </a:t>
            </a:r>
            <a:endParaRPr lang="x-none" sz="2800"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Times New Roman"/>
              </a:rPr>
              <a:t>  LAN se može povezati na druge mreže bilo direktno ili preko WAN (</a:t>
            </a:r>
            <a:r>
              <a:rPr lang="x-none" b="1" i="1" spc="-1" dirty="0">
                <a:solidFill>
                  <a:srgbClr val="000000"/>
                </a:solidFill>
                <a:uFill>
                  <a:solidFill>
                    <a:srgbClr val="FFFFFF"/>
                  </a:solidFill>
                </a:uFill>
                <a:latin typeface="Times New Roman"/>
                <a:ea typeface="Times New Roman"/>
              </a:rPr>
              <a:t>Wide Area Network</a:t>
            </a:r>
            <a:r>
              <a:rPr lang="x-none" b="1" spc="-1" dirty="0">
                <a:solidFill>
                  <a:srgbClr val="000000"/>
                </a:solidFill>
                <a:uFill>
                  <a:solidFill>
                    <a:srgbClr val="FFFFFF"/>
                  </a:solidFill>
                </a:uFill>
                <a:latin typeface="Times New Roman"/>
                <a:ea typeface="Times New Roman"/>
              </a:rPr>
              <a:t>)</a:t>
            </a:r>
            <a:endParaRPr lang="en-US" dirty="0"/>
          </a:p>
        </p:txBody>
      </p:sp>
      <p:pic>
        <p:nvPicPr>
          <p:cNvPr id="5" name="Picture 1030"/>
          <p:cNvPicPr/>
          <p:nvPr/>
        </p:nvPicPr>
        <p:blipFill>
          <a:blip r:embed="rId3"/>
          <a:stretch/>
        </p:blipFill>
        <p:spPr>
          <a:xfrm>
            <a:off x="300240" y="2252013"/>
            <a:ext cx="3131280" cy="2150280"/>
          </a:xfrm>
          <a:prstGeom prst="rect">
            <a:avLst/>
          </a:prstGeom>
          <a:ln>
            <a:noFill/>
          </a:ln>
        </p:spPr>
      </p:pic>
      <p:pic>
        <p:nvPicPr>
          <p:cNvPr id="6" name="Picture 1031"/>
          <p:cNvPicPr/>
          <p:nvPr/>
        </p:nvPicPr>
        <p:blipFill>
          <a:blip r:embed="rId4"/>
          <a:stretch/>
        </p:blipFill>
        <p:spPr>
          <a:xfrm>
            <a:off x="3603960" y="2252013"/>
            <a:ext cx="5382360" cy="2256487"/>
          </a:xfrm>
          <a:prstGeom prst="rect">
            <a:avLst/>
          </a:prstGeom>
          <a:ln>
            <a:noFill/>
          </a:ln>
        </p:spPr>
      </p:pic>
    </p:spTree>
    <p:extLst>
      <p:ext uri="{BB962C8B-B14F-4D97-AF65-F5344CB8AC3E}">
        <p14:creationId xmlns="" xmlns:p14="http://schemas.microsoft.com/office/powerpoint/2010/main" val="668894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Kategorije mreže - MAN</a:t>
            </a:r>
            <a:r>
              <a:rPr lang="x-none" sz="1600" spc="-1" dirty="0">
                <a:solidFill>
                  <a:srgbClr val="000000"/>
                </a:solidFill>
                <a:uFill>
                  <a:solidFill>
                    <a:srgbClr val="FFFFFF"/>
                  </a:solidFill>
                </a:uFill>
                <a:latin typeface="+mn-lt"/>
              </a:rPr>
              <a:t/>
            </a:r>
            <a:br>
              <a:rPr lang="x-none" sz="16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a:xfrm>
            <a:off x="457200" y="1200151"/>
            <a:ext cx="8229600" cy="1155260"/>
          </a:xfrm>
        </p:spPr>
        <p:txBody>
          <a:bodyPr>
            <a:normAutofit fontScale="77500" lnSpcReduction="20000"/>
          </a:bodyPr>
          <a:lstStyle/>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DejaVu Sans"/>
              </a:rPr>
              <a:t> MAN je projektovana kao mreža na nivou celog grada</a:t>
            </a:r>
            <a:endParaRPr lang="x-none" sz="2800"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DejaVu Sans"/>
              </a:rPr>
              <a:t>  Može biti jedinstvena mreža kakva je kablovska TV mreža ili mreža sa većim brojem LAN-ova</a:t>
            </a:r>
            <a:endParaRPr lang="en-US" dirty="0"/>
          </a:p>
        </p:txBody>
      </p:sp>
      <p:pic>
        <p:nvPicPr>
          <p:cNvPr id="7" name="Picture 4"/>
          <p:cNvPicPr/>
          <p:nvPr/>
        </p:nvPicPr>
        <p:blipFill>
          <a:blip r:embed="rId3"/>
          <a:stretch/>
        </p:blipFill>
        <p:spPr>
          <a:xfrm>
            <a:off x="595402" y="2355411"/>
            <a:ext cx="7476480" cy="2237756"/>
          </a:xfrm>
          <a:prstGeom prst="rect">
            <a:avLst/>
          </a:prstGeom>
          <a:ln>
            <a:noFill/>
          </a:ln>
        </p:spPr>
      </p:pic>
    </p:spTree>
    <p:extLst>
      <p:ext uri="{BB962C8B-B14F-4D97-AF65-F5344CB8AC3E}">
        <p14:creationId xmlns="" xmlns:p14="http://schemas.microsoft.com/office/powerpoint/2010/main" val="1232259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Kategorije mreže - WAN</a:t>
            </a:r>
            <a:r>
              <a:rPr lang="x-none" sz="1600" spc="-1" dirty="0">
                <a:solidFill>
                  <a:srgbClr val="000000"/>
                </a:solidFill>
                <a:uFill>
                  <a:solidFill>
                    <a:srgbClr val="FFFFFF"/>
                  </a:solidFill>
                </a:uFill>
                <a:latin typeface="+mn-lt"/>
              </a:rPr>
              <a:t/>
            </a:r>
            <a:br>
              <a:rPr lang="x-none" sz="16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a:xfrm>
            <a:off x="457200" y="1200151"/>
            <a:ext cx="8229600" cy="1155260"/>
          </a:xfrm>
        </p:spPr>
        <p:txBody>
          <a:bodyPr>
            <a:normAutofit fontScale="47500" lnSpcReduction="20000"/>
          </a:bodyPr>
          <a:lstStyle/>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Times New Roman"/>
              </a:rPr>
              <a:t>WAN obično povezuje mreže na šire geografsko područje, do nivoa jedne zemlje.</a:t>
            </a:r>
            <a:endParaRPr lang="x-none" sz="2800"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Times New Roman"/>
              </a:rPr>
              <a:t>Omogućava prenos podataka, govora, slika i video informacija na širim geografskum oblastima koje mogu pripadati jednoj zemlji, kontinentu, ili čak celom svetu</a:t>
            </a:r>
            <a:endParaRPr lang="x-none" sz="2800" spc="-1" dirty="0">
              <a:solidFill>
                <a:srgbClr val="000000"/>
              </a:solidFill>
              <a:uFill>
                <a:solidFill>
                  <a:srgbClr val="FFFFFF"/>
                </a:solidFill>
              </a:uFill>
              <a:latin typeface="Arial"/>
            </a:endParaRPr>
          </a:p>
        </p:txBody>
      </p:sp>
      <p:pic>
        <p:nvPicPr>
          <p:cNvPr id="5" name="Picture 1030"/>
          <p:cNvPicPr/>
          <p:nvPr/>
        </p:nvPicPr>
        <p:blipFill>
          <a:blip r:embed="rId3"/>
          <a:stretch/>
        </p:blipFill>
        <p:spPr>
          <a:xfrm>
            <a:off x="771997" y="1957917"/>
            <a:ext cx="8017920" cy="2643380"/>
          </a:xfrm>
          <a:prstGeom prst="rect">
            <a:avLst/>
          </a:prstGeom>
          <a:ln>
            <a:noFill/>
          </a:ln>
        </p:spPr>
      </p:pic>
    </p:spTree>
    <p:extLst>
      <p:ext uri="{BB962C8B-B14F-4D97-AF65-F5344CB8AC3E}">
        <p14:creationId xmlns="" xmlns:p14="http://schemas.microsoft.com/office/powerpoint/2010/main" val="20584055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en-US" b="1" dirty="0" err="1"/>
              <a:t>Tipična</a:t>
            </a:r>
            <a:r>
              <a:rPr lang="en-US" b="1" dirty="0"/>
              <a:t> LAN </a:t>
            </a:r>
            <a:r>
              <a:rPr lang="en-US" b="1" dirty="0" err="1"/>
              <a:t>struktura</a:t>
            </a:r>
            <a:r>
              <a:rPr lang="x-none" sz="1600" spc="-1" dirty="0">
                <a:solidFill>
                  <a:srgbClr val="000000"/>
                </a:solidFill>
                <a:uFill>
                  <a:solidFill>
                    <a:srgbClr val="FFFFFF"/>
                  </a:solidFill>
                </a:uFill>
                <a:latin typeface="+mn-lt"/>
              </a:rPr>
              <a:t/>
            </a:r>
            <a:br>
              <a:rPr lang="x-none" sz="16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a:xfrm>
            <a:off x="457200" y="1200151"/>
            <a:ext cx="8229600" cy="1155260"/>
          </a:xfrm>
        </p:spPr>
        <p:txBody>
          <a:bodyPr>
            <a:normAutofit fontScale="47500" lnSpcReduction="20000"/>
          </a:bodyPr>
          <a:lstStyle/>
          <a:p>
            <a:pPr marL="216000" indent="-215640" algn="just">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DejaVu Sans"/>
              </a:rPr>
              <a:t> </a:t>
            </a:r>
            <a:r>
              <a:rPr lang="x-none" b="1" spc="-1" dirty="0">
                <a:solidFill>
                  <a:srgbClr val="000000"/>
                </a:solidFill>
                <a:uFill>
                  <a:solidFill>
                    <a:srgbClr val="FFFFFF"/>
                  </a:solidFill>
                </a:uFill>
                <a:latin typeface="Times New Roman"/>
                <a:ea typeface="Times New Roman"/>
              </a:rPr>
              <a:t>Najveći broj savremenih LAN mreža je organizovan oko </a:t>
            </a:r>
            <a:r>
              <a:rPr lang="x-none" b="1" i="1" spc="-1" dirty="0">
                <a:solidFill>
                  <a:srgbClr val="000000"/>
                </a:solidFill>
                <a:uFill>
                  <a:solidFill>
                    <a:srgbClr val="FFFFFF"/>
                  </a:solidFill>
                </a:uFill>
                <a:latin typeface="Times New Roman"/>
                <a:ea typeface="Times New Roman"/>
              </a:rPr>
              <a:t>backbone</a:t>
            </a:r>
            <a:r>
              <a:rPr lang="x-none" b="1" spc="-1" dirty="0">
                <a:solidFill>
                  <a:srgbClr val="000000"/>
                </a:solidFill>
                <a:uFill>
                  <a:solidFill>
                    <a:srgbClr val="FFFFFF"/>
                  </a:solidFill>
                </a:uFill>
                <a:latin typeface="Times New Roman"/>
                <a:ea typeface="Times New Roman"/>
              </a:rPr>
              <a:t> (kičme). </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marL="216000" indent="-215640" algn="just">
              <a:lnSpc>
                <a:spcPct val="100000"/>
              </a:lnSpc>
              <a:buClr>
                <a:srgbClr val="F68AF6"/>
              </a:buClr>
              <a:buFont typeface="Wingdings" charset="2"/>
              <a:buChar char=""/>
            </a:pPr>
            <a:r>
              <a:rPr lang="x-none" b="1" i="1" spc="-1" dirty="0">
                <a:solidFill>
                  <a:srgbClr val="000000"/>
                </a:solidFill>
                <a:uFill>
                  <a:solidFill>
                    <a:srgbClr val="FFFFFF"/>
                  </a:solidFill>
                </a:uFill>
                <a:latin typeface="Times New Roman"/>
                <a:ea typeface="Times New Roman"/>
              </a:rPr>
              <a:t>  Backbone</a:t>
            </a:r>
            <a:r>
              <a:rPr lang="x-none" b="1" spc="-1" dirty="0">
                <a:solidFill>
                  <a:srgbClr val="000000"/>
                </a:solidFill>
                <a:uFill>
                  <a:solidFill>
                    <a:srgbClr val="FFFFFF"/>
                  </a:solidFill>
                </a:uFill>
                <a:latin typeface="Times New Roman"/>
                <a:ea typeface="Times New Roman"/>
              </a:rPr>
              <a:t> predstavlja glavni put za prenos podataka svih mašina koje su povezane na taj LAN. </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marL="216000" indent="-215640" algn="just">
              <a:lnSpc>
                <a:spcPct val="100000"/>
              </a:lnSpc>
              <a:buClr>
                <a:srgbClr val="F68AF6"/>
              </a:buClr>
              <a:buFont typeface="Wingdings" charset="2"/>
              <a:buChar char=""/>
            </a:pPr>
            <a:r>
              <a:rPr lang="x-none" b="1" i="1" spc="-1" dirty="0">
                <a:solidFill>
                  <a:srgbClr val="000000"/>
                </a:solidFill>
                <a:uFill>
                  <a:solidFill>
                    <a:srgbClr val="FFFFFF"/>
                  </a:solidFill>
                </a:uFill>
                <a:latin typeface="Times New Roman"/>
                <a:ea typeface="Times New Roman"/>
              </a:rPr>
              <a:t>  Backbone</a:t>
            </a:r>
            <a:r>
              <a:rPr lang="x-none" b="1" spc="-1" dirty="0">
                <a:solidFill>
                  <a:srgbClr val="000000"/>
                </a:solidFill>
                <a:uFill>
                  <a:solidFill>
                    <a:srgbClr val="FFFFFF"/>
                  </a:solidFill>
                </a:uFill>
                <a:latin typeface="Times New Roman"/>
                <a:ea typeface="Times New Roman"/>
              </a:rPr>
              <a:t> obezbedjuje korisnicima različitih mrežnih segmenata medjusobno da komuniciraju.</a:t>
            </a:r>
            <a:endParaRPr lang="en-US" dirty="0"/>
          </a:p>
          <a:p>
            <a:pPr marL="216000" indent="-215640">
              <a:lnSpc>
                <a:spcPct val="100000"/>
              </a:lnSpc>
              <a:buClr>
                <a:srgbClr val="F68AF6"/>
              </a:buClr>
              <a:buFont typeface="Wingdings" charset="2"/>
              <a:buChar char=""/>
            </a:pPr>
            <a:endParaRPr lang="x-none" sz="2800" spc="-1" dirty="0">
              <a:solidFill>
                <a:srgbClr val="000000"/>
              </a:solidFill>
              <a:uFill>
                <a:solidFill>
                  <a:srgbClr val="FFFFFF"/>
                </a:solidFill>
              </a:uFill>
              <a:latin typeface="Arial"/>
            </a:endParaRPr>
          </a:p>
        </p:txBody>
      </p:sp>
      <p:pic>
        <p:nvPicPr>
          <p:cNvPr id="5" name="Picture 6"/>
          <p:cNvPicPr/>
          <p:nvPr/>
        </p:nvPicPr>
        <p:blipFill>
          <a:blip r:embed="rId3"/>
          <a:stretch/>
        </p:blipFill>
        <p:spPr>
          <a:xfrm>
            <a:off x="1034493" y="2500566"/>
            <a:ext cx="7200484" cy="1882546"/>
          </a:xfrm>
          <a:prstGeom prst="rect">
            <a:avLst/>
          </a:prstGeom>
          <a:ln>
            <a:noFill/>
          </a:ln>
        </p:spPr>
      </p:pic>
    </p:spTree>
    <p:extLst>
      <p:ext uri="{BB962C8B-B14F-4D97-AF65-F5344CB8AC3E}">
        <p14:creationId xmlns="" xmlns:p14="http://schemas.microsoft.com/office/powerpoint/2010/main" val="341012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Međusobno razdvajanje mreža</a:t>
            </a:r>
            <a:r>
              <a:rPr lang="x-none" sz="1600" b="1" spc="-1" dirty="0">
                <a:solidFill>
                  <a:srgbClr val="000000"/>
                </a:solidFill>
                <a:uFill>
                  <a:solidFill>
                    <a:srgbClr val="FFFFFF"/>
                  </a:solidFill>
                </a:uFill>
                <a:latin typeface="+mn-lt"/>
              </a:rPr>
              <a:t/>
            </a:r>
            <a:br>
              <a:rPr lang="x-none" sz="1600" b="1" spc="-1" dirty="0">
                <a:solidFill>
                  <a:srgbClr val="000000"/>
                </a:solidFill>
                <a:uFill>
                  <a:solidFill>
                    <a:srgbClr val="FFFFFF"/>
                  </a:solidFill>
                </a:uFill>
                <a:latin typeface="+mn-lt"/>
              </a:rPr>
            </a:br>
            <a:endParaRPr lang="en-US" b="1" dirty="0">
              <a:latin typeface="+mn-lt"/>
            </a:endParaRPr>
          </a:p>
        </p:txBody>
      </p:sp>
      <p:sp>
        <p:nvSpPr>
          <p:cNvPr id="3" name="Content Placeholder 2"/>
          <p:cNvSpPr>
            <a:spLocks noGrp="1"/>
          </p:cNvSpPr>
          <p:nvPr>
            <p:ph idx="1"/>
          </p:nvPr>
        </p:nvSpPr>
        <p:spPr/>
        <p:txBody>
          <a:bodyPr>
            <a:normAutofit fontScale="47500" lnSpcReduction="20000"/>
          </a:bodyPr>
          <a:lstStyle/>
          <a:p>
            <a:pPr algn="just">
              <a:lnSpc>
                <a:spcPct val="100000"/>
              </a:lnSpc>
            </a:pPr>
            <a:r>
              <a:rPr lang="x-none" b="1" spc="-1" dirty="0">
                <a:solidFill>
                  <a:srgbClr val="000000"/>
                </a:solidFill>
                <a:uFill>
                  <a:solidFill>
                    <a:srgbClr val="FFFFFF"/>
                  </a:solidFill>
                </a:uFill>
                <a:latin typeface="Times New Roman"/>
                <a:ea typeface="Times New Roman"/>
              </a:rPr>
              <a:t>Medjusobno razdvajanje mreža vrši se pomoću</a:t>
            </a:r>
            <a:r>
              <a:rPr lang="x-none" b="1" i="1" spc="-1" dirty="0">
                <a:solidFill>
                  <a:srgbClr val="000000"/>
                </a:solidFill>
                <a:uFill>
                  <a:solidFill>
                    <a:srgbClr val="FFFFFF"/>
                  </a:solidFill>
                </a:uFill>
                <a:latin typeface="Times New Roman"/>
                <a:ea typeface="Times New Roman"/>
              </a:rPr>
              <a:t>: bridge, gateway</a:t>
            </a:r>
            <a:r>
              <a:rPr lang="x-none" b="1" spc="-1" dirty="0">
                <a:solidFill>
                  <a:srgbClr val="000000"/>
                </a:solidFill>
                <a:uFill>
                  <a:solidFill>
                    <a:srgbClr val="FFFFFF"/>
                  </a:solidFill>
                </a:uFill>
                <a:latin typeface="Times New Roman"/>
                <a:ea typeface="Times New Roman"/>
              </a:rPr>
              <a:t>, ili rutera. </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r>
              <a:rPr lang="x-none" b="1" i="1" spc="-1" dirty="0">
                <a:solidFill>
                  <a:srgbClr val="000000"/>
                </a:solidFill>
                <a:uFill>
                  <a:solidFill>
                    <a:srgbClr val="FFFFFF"/>
                  </a:solidFill>
                </a:uFill>
                <a:latin typeface="Times New Roman"/>
                <a:ea typeface="Times New Roman"/>
              </a:rPr>
              <a:t>Bridge</a:t>
            </a:r>
            <a:r>
              <a:rPr lang="x-none" b="1" spc="-1" dirty="0">
                <a:solidFill>
                  <a:srgbClr val="000000"/>
                </a:solidFill>
                <a:uFill>
                  <a:solidFill>
                    <a:srgbClr val="FFFFFF"/>
                  </a:solidFill>
                </a:uFill>
                <a:latin typeface="Times New Roman"/>
                <a:ea typeface="Times New Roman"/>
              </a:rPr>
              <a:t> je uredjaj koji se koristi za povezivanje dve homogene (istog tipa) lokalne računarske (pod)mreže, tj. dve (pod)mreže koje koriste isti metod za pristup medijumu upravljanja. Tipična povezivanja su </a:t>
            </a:r>
            <a:r>
              <a:rPr lang="x-none" b="1" i="1" spc="-1" dirty="0">
                <a:solidFill>
                  <a:srgbClr val="000000"/>
                </a:solidFill>
                <a:uFill>
                  <a:solidFill>
                    <a:srgbClr val="FFFFFF"/>
                  </a:solidFill>
                </a:uFill>
                <a:latin typeface="Times New Roman"/>
                <a:ea typeface="Times New Roman"/>
              </a:rPr>
              <a:t>Ethenet</a:t>
            </a:r>
            <a:r>
              <a:rPr lang="x-none" b="1" spc="-1" dirty="0">
                <a:solidFill>
                  <a:srgbClr val="000000"/>
                </a:solidFill>
                <a:uFill>
                  <a:solidFill>
                    <a:srgbClr val="FFFFFF"/>
                  </a:solidFill>
                </a:uFill>
                <a:latin typeface="Times New Roman"/>
                <a:ea typeface="Times New Roman"/>
              </a:rPr>
              <a:t> na </a:t>
            </a:r>
            <a:r>
              <a:rPr lang="x-none" b="1" i="1" spc="-1" dirty="0">
                <a:solidFill>
                  <a:srgbClr val="000000"/>
                </a:solidFill>
                <a:uFill>
                  <a:solidFill>
                    <a:srgbClr val="FFFFFF"/>
                  </a:solidFill>
                </a:uFill>
                <a:latin typeface="Times New Roman"/>
                <a:ea typeface="Times New Roman"/>
              </a:rPr>
              <a:t>Ethernet</a:t>
            </a:r>
            <a:r>
              <a:rPr lang="x-none" b="1" spc="-1" dirty="0">
                <a:solidFill>
                  <a:srgbClr val="000000"/>
                </a:solidFill>
                <a:uFill>
                  <a:solidFill>
                    <a:srgbClr val="FFFFFF"/>
                  </a:solidFill>
                </a:uFill>
                <a:latin typeface="Times New Roman"/>
                <a:ea typeface="Times New Roman"/>
              </a:rPr>
              <a:t>, ili </a:t>
            </a:r>
            <a:r>
              <a:rPr lang="x-none" b="1" i="1" spc="-1" dirty="0">
                <a:solidFill>
                  <a:srgbClr val="000000"/>
                </a:solidFill>
                <a:uFill>
                  <a:solidFill>
                    <a:srgbClr val="FFFFFF"/>
                  </a:solidFill>
                </a:uFill>
                <a:latin typeface="Times New Roman"/>
                <a:ea typeface="Times New Roman"/>
              </a:rPr>
              <a:t>Token Ring</a:t>
            </a:r>
            <a:r>
              <a:rPr lang="x-none" b="1" spc="-1" dirty="0">
                <a:solidFill>
                  <a:srgbClr val="000000"/>
                </a:solidFill>
                <a:uFill>
                  <a:solidFill>
                    <a:srgbClr val="FFFFFF"/>
                  </a:solidFill>
                </a:uFill>
                <a:latin typeface="Times New Roman"/>
                <a:ea typeface="Times New Roman"/>
              </a:rPr>
              <a:t> na </a:t>
            </a:r>
            <a:r>
              <a:rPr lang="x-none" b="1" i="1" spc="-1" dirty="0">
                <a:solidFill>
                  <a:srgbClr val="000000"/>
                </a:solidFill>
                <a:uFill>
                  <a:solidFill>
                    <a:srgbClr val="FFFFFF"/>
                  </a:solidFill>
                </a:uFill>
                <a:latin typeface="Times New Roman"/>
                <a:ea typeface="Times New Roman"/>
              </a:rPr>
              <a:t>Token Ring</a:t>
            </a:r>
            <a:r>
              <a:rPr lang="x-none" b="1" spc="-1" dirty="0">
                <a:solidFill>
                  <a:srgbClr val="000000"/>
                </a:solidFill>
                <a:uFill>
                  <a:solidFill>
                    <a:srgbClr val="FFFFFF"/>
                  </a:solidFill>
                </a:uFill>
                <a:latin typeface="Times New Roman"/>
                <a:ea typeface="Times New Roman"/>
              </a:rPr>
              <a:t>. </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gn="just">
              <a:lnSpc>
                <a:spcPct val="100000"/>
              </a:lnSpc>
            </a:pPr>
            <a:r>
              <a:rPr lang="x-none" b="1" i="1" spc="-1" dirty="0">
                <a:solidFill>
                  <a:srgbClr val="000000"/>
                </a:solidFill>
                <a:uFill>
                  <a:solidFill>
                    <a:srgbClr val="FFFFFF"/>
                  </a:solidFill>
                </a:uFill>
                <a:latin typeface="Times New Roman"/>
                <a:ea typeface="Times New Roman"/>
              </a:rPr>
              <a:t>Gateway</a:t>
            </a:r>
            <a:r>
              <a:rPr lang="x-none" b="1" spc="-1" dirty="0">
                <a:solidFill>
                  <a:srgbClr val="000000"/>
                </a:solidFill>
                <a:uFill>
                  <a:solidFill>
                    <a:srgbClr val="FFFFFF"/>
                  </a:solidFill>
                </a:uFill>
                <a:latin typeface="Times New Roman"/>
                <a:ea typeface="Times New Roman"/>
              </a:rPr>
              <a:t> je uredjaj koji rutira datagrame/pakete izmedju jedne i druge mreže. Obično, obe mreže rade sa različitim protokolima, tako da </a:t>
            </a:r>
            <a:r>
              <a:rPr lang="x-none" b="1" i="1" spc="-1" dirty="0">
                <a:solidFill>
                  <a:srgbClr val="000000"/>
                </a:solidFill>
                <a:uFill>
                  <a:solidFill>
                    <a:srgbClr val="FFFFFF"/>
                  </a:solidFill>
                </a:uFill>
                <a:latin typeface="Times New Roman"/>
                <a:ea typeface="Times New Roman"/>
              </a:rPr>
              <a:t>gateway</a:t>
            </a:r>
            <a:r>
              <a:rPr lang="x-none" b="1" spc="-1" dirty="0">
                <a:solidFill>
                  <a:srgbClr val="000000"/>
                </a:solidFill>
                <a:uFill>
                  <a:solidFill>
                    <a:srgbClr val="FFFFFF"/>
                  </a:solidFill>
                </a:uFill>
                <a:latin typeface="Times New Roman"/>
                <a:ea typeface="Times New Roman"/>
              </a:rPr>
              <a:t> obavlja funkciju konverzije protokola. </a:t>
            </a:r>
            <a:endParaRPr lang="x-none" sz="2800" spc="-1" dirty="0">
              <a:solidFill>
                <a:srgbClr val="000000"/>
              </a:solidFill>
              <a:uFill>
                <a:solidFill>
                  <a:srgbClr val="FFFFFF"/>
                </a:solidFill>
              </a:uFill>
              <a:latin typeface="Arial"/>
            </a:endParaRPr>
          </a:p>
          <a:p>
            <a:pPr algn="just">
              <a:lnSpc>
                <a:spcPct val="100000"/>
              </a:lnSpc>
            </a:pPr>
            <a:endParaRPr lang="x-none" sz="2800" spc="-1" dirty="0">
              <a:solidFill>
                <a:srgbClr val="000000"/>
              </a:solidFill>
              <a:uFill>
                <a:solidFill>
                  <a:srgbClr val="FFFFFF"/>
                </a:solidFill>
              </a:uFill>
              <a:latin typeface="Arial"/>
            </a:endParaRPr>
          </a:p>
          <a:p>
            <a:pPr>
              <a:lnSpc>
                <a:spcPct val="100000"/>
              </a:lnSpc>
            </a:pPr>
            <a:r>
              <a:rPr lang="x-none" b="1" spc="-1" dirty="0">
                <a:solidFill>
                  <a:srgbClr val="000000"/>
                </a:solidFill>
                <a:uFill>
                  <a:solidFill>
                    <a:srgbClr val="FFFFFF"/>
                  </a:solidFill>
                </a:uFill>
                <a:latin typeface="Times New Roman"/>
                <a:ea typeface="Times New Roman"/>
              </a:rPr>
              <a:t>Ruter (</a:t>
            </a:r>
            <a:r>
              <a:rPr lang="x-none" b="1" i="1" spc="-1" dirty="0">
                <a:solidFill>
                  <a:srgbClr val="000000"/>
                </a:solidFill>
                <a:uFill>
                  <a:solidFill>
                    <a:srgbClr val="FFFFFF"/>
                  </a:solidFill>
                </a:uFill>
                <a:latin typeface="Times New Roman"/>
                <a:ea typeface="Times New Roman"/>
              </a:rPr>
              <a:t>router</a:t>
            </a:r>
            <a:r>
              <a:rPr lang="x-none" b="1" spc="-1" dirty="0">
                <a:solidFill>
                  <a:srgbClr val="000000"/>
                </a:solidFill>
                <a:uFill>
                  <a:solidFill>
                    <a:srgbClr val="FFFFFF"/>
                  </a:solidFill>
                </a:uFill>
                <a:latin typeface="Times New Roman"/>
                <a:ea typeface="Times New Roman"/>
              </a:rPr>
              <a:t>) je uredjaj koji se koristi za medjusobno povezivanje dva ili veći broj LAN-ova pri čemu svaki LAN koristi različiti MAC (</a:t>
            </a:r>
            <a:r>
              <a:rPr lang="x-none" b="1" i="1" spc="-1" dirty="0">
                <a:solidFill>
                  <a:srgbClr val="000000"/>
                </a:solidFill>
                <a:uFill>
                  <a:solidFill>
                    <a:srgbClr val="FFFFFF"/>
                  </a:solidFill>
                </a:uFill>
                <a:latin typeface="Times New Roman"/>
                <a:ea typeface="Times New Roman"/>
              </a:rPr>
              <a:t>Media Access Control method</a:t>
            </a:r>
            <a:r>
              <a:rPr lang="x-none" b="1" spc="-1" dirty="0">
                <a:solidFill>
                  <a:srgbClr val="000000"/>
                </a:solidFill>
                <a:uFill>
                  <a:solidFill>
                    <a:srgbClr val="FFFFFF"/>
                  </a:solidFill>
                </a:uFill>
                <a:latin typeface="Times New Roman"/>
                <a:ea typeface="Times New Roman"/>
              </a:rPr>
              <a:t>). To znači da ruter radi slično kao </a:t>
            </a:r>
            <a:r>
              <a:rPr lang="x-none" b="1" i="1" spc="-1" dirty="0">
                <a:solidFill>
                  <a:srgbClr val="000000"/>
                </a:solidFill>
                <a:uFill>
                  <a:solidFill>
                    <a:srgbClr val="FFFFFF"/>
                  </a:solidFill>
                </a:uFill>
                <a:latin typeface="Times New Roman"/>
                <a:ea typeface="Times New Roman"/>
              </a:rPr>
              <a:t>gateway</a:t>
            </a:r>
            <a:r>
              <a:rPr lang="x-none" b="1" spc="-1" dirty="0">
                <a:solidFill>
                  <a:srgbClr val="000000"/>
                </a:solidFill>
                <a:uFill>
                  <a:solidFill>
                    <a:srgbClr val="FFFFFF"/>
                  </a:solidFill>
                </a:uFill>
                <a:latin typeface="Times New Roman"/>
                <a:ea typeface="Times New Roman"/>
              </a:rPr>
              <a:t> sa tom razlikom što može povezati dve slične, ali i dve različite mreže. </a:t>
            </a:r>
            <a:endParaRPr lang="x-none" sz="2800" spc="-1" dirty="0">
              <a:solidFill>
                <a:srgbClr val="000000"/>
              </a:solidFill>
              <a:uFill>
                <a:solidFill>
                  <a:srgbClr val="FFFFFF"/>
                </a:solidFill>
              </a:uFill>
              <a:latin typeface="Arial"/>
            </a:endParaRPr>
          </a:p>
          <a:p>
            <a:endParaRPr lang="en-US" dirty="0"/>
          </a:p>
        </p:txBody>
      </p:sp>
    </p:spTree>
    <p:extLst>
      <p:ext uri="{BB962C8B-B14F-4D97-AF65-F5344CB8AC3E}">
        <p14:creationId xmlns="" xmlns:p14="http://schemas.microsoft.com/office/powerpoint/2010/main" val="34505009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Uređaji za povezivanje</a:t>
            </a:r>
            <a:r>
              <a:rPr lang="x-none" sz="1600" b="1" spc="-1" dirty="0">
                <a:solidFill>
                  <a:srgbClr val="000000"/>
                </a:solidFill>
                <a:uFill>
                  <a:solidFill>
                    <a:srgbClr val="FFFFFF"/>
                  </a:solidFill>
                </a:uFill>
                <a:latin typeface="+mn-lt"/>
              </a:rPr>
              <a:t/>
            </a:r>
            <a:br>
              <a:rPr lang="x-none" sz="1600" b="1" spc="-1" dirty="0">
                <a:solidFill>
                  <a:srgbClr val="000000"/>
                </a:solidFill>
                <a:uFill>
                  <a:solidFill>
                    <a:srgbClr val="FFFFFF"/>
                  </a:solidFill>
                </a:uFill>
                <a:latin typeface="+mn-lt"/>
              </a:rPr>
            </a:br>
            <a:endParaRPr lang="en-US" b="1" dirty="0">
              <a:latin typeface="+mn-lt"/>
            </a:endParaRPr>
          </a:p>
        </p:txBody>
      </p:sp>
      <p:sp>
        <p:nvSpPr>
          <p:cNvPr id="3" name="Content Placeholder 2"/>
          <p:cNvSpPr>
            <a:spLocks noGrp="1"/>
          </p:cNvSpPr>
          <p:nvPr>
            <p:ph idx="1"/>
          </p:nvPr>
        </p:nvSpPr>
        <p:spPr>
          <a:xfrm>
            <a:off x="457200" y="1200150"/>
            <a:ext cx="8485716" cy="1699683"/>
          </a:xfrm>
        </p:spPr>
        <p:txBody>
          <a:bodyPr>
            <a:normAutofit fontScale="47500" lnSpcReduction="20000"/>
          </a:bodyPr>
          <a:lstStyle/>
          <a:p>
            <a:pPr algn="just">
              <a:lnSpc>
                <a:spcPct val="100000"/>
              </a:lnSpc>
            </a:pPr>
            <a:r>
              <a:rPr lang="x-none" b="1" spc="-1" dirty="0" smtClean="0">
                <a:solidFill>
                  <a:srgbClr val="000000"/>
                </a:solidFill>
                <a:uFill>
                  <a:solidFill>
                    <a:srgbClr val="FFFFFF"/>
                  </a:solidFill>
                </a:uFill>
                <a:ea typeface="DejaVu Sans"/>
              </a:rPr>
              <a:t>Postoje </a:t>
            </a:r>
            <a:r>
              <a:rPr lang="x-none" b="1" spc="-1" dirty="0">
                <a:solidFill>
                  <a:srgbClr val="000000"/>
                </a:solidFill>
                <a:uFill>
                  <a:solidFill>
                    <a:srgbClr val="FFFFFF"/>
                  </a:solidFill>
                </a:uFill>
                <a:ea typeface="DejaVu Sans"/>
              </a:rPr>
              <a:t>sledeći tipovi uredjaja za povezivanje mreža </a:t>
            </a:r>
            <a:r>
              <a:rPr lang="x-none" b="1" spc="-1" dirty="0" smtClean="0">
                <a:solidFill>
                  <a:srgbClr val="000000"/>
                </a:solidFill>
                <a:uFill>
                  <a:solidFill>
                    <a:srgbClr val="FFFFFF"/>
                  </a:solidFill>
                </a:uFill>
                <a:ea typeface="DejaVu Sans"/>
              </a:rPr>
              <a:t>:</a:t>
            </a:r>
            <a:endParaRPr lang="sr-Latn-CS" b="1" spc="-1" dirty="0" smtClean="0">
              <a:solidFill>
                <a:srgbClr val="000000"/>
              </a:solidFill>
              <a:uFill>
                <a:solidFill>
                  <a:srgbClr val="FFFFFF"/>
                </a:solidFill>
              </a:uFill>
              <a:ea typeface="DejaVu Sans"/>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ea typeface="DejaVu Sans"/>
              </a:rPr>
              <a:t> repetitori (repeaters)</a:t>
            </a:r>
            <a:endParaRPr lang="x-none" sz="2400" spc="-1" dirty="0">
              <a:solidFill>
                <a:srgbClr val="000000"/>
              </a:solidFill>
              <a:uFill>
                <a:solidFill>
                  <a:srgbClr val="FFFFFF"/>
                </a:solidFill>
              </a:uFil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ea typeface="DejaVu Sans"/>
              </a:rPr>
              <a:t> habovi (hubs)</a:t>
            </a:r>
            <a:endParaRPr lang="x-none" sz="2400" spc="-1" dirty="0">
              <a:solidFill>
                <a:srgbClr val="000000"/>
              </a:solidFill>
              <a:uFill>
                <a:solidFill>
                  <a:srgbClr val="FFFFFF"/>
                </a:solidFill>
              </a:uFil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ea typeface="DejaVu Sans"/>
              </a:rPr>
              <a:t> mostovi (bridges)</a:t>
            </a:r>
            <a:endParaRPr lang="x-none" sz="2400" spc="-1" dirty="0">
              <a:solidFill>
                <a:srgbClr val="000000"/>
              </a:solidFill>
              <a:uFill>
                <a:solidFill>
                  <a:srgbClr val="FFFFFF"/>
                </a:solidFill>
              </a:uFil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ea typeface="DejaVu Sans"/>
              </a:rPr>
              <a:t> komutatori (switchers)</a:t>
            </a:r>
            <a:endParaRPr lang="x-none" sz="2400" spc="-1" dirty="0">
              <a:solidFill>
                <a:srgbClr val="000000"/>
              </a:solidFill>
              <a:uFill>
                <a:solidFill>
                  <a:srgbClr val="FFFFFF"/>
                </a:solidFill>
              </a:uFil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ea typeface="DejaVu Sans"/>
              </a:rPr>
              <a:t> ruteri (routers)</a:t>
            </a:r>
            <a:endParaRPr lang="x-none" sz="2400" spc="-1" dirty="0">
              <a:solidFill>
                <a:srgbClr val="000000"/>
              </a:solidFill>
              <a:uFill>
                <a:solidFill>
                  <a:srgbClr val="FFFFFF"/>
                </a:solidFill>
              </a:uFil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ea typeface="DejaVu Sans"/>
              </a:rPr>
              <a:t> gateway</a:t>
            </a:r>
            <a:endParaRPr lang="x-none" sz="2400" spc="-1" dirty="0">
              <a:solidFill>
                <a:srgbClr val="000000"/>
              </a:solidFill>
              <a:uFill>
                <a:solidFill>
                  <a:srgbClr val="FFFFFF"/>
                </a:solidFill>
              </a:uFill>
            </a:endParaRPr>
          </a:p>
          <a:p>
            <a:pPr marL="0" indent="0" algn="just">
              <a:lnSpc>
                <a:spcPct val="100000"/>
              </a:lnSpc>
              <a:buNone/>
            </a:pPr>
            <a:endParaRPr lang="en-US" dirty="0"/>
          </a:p>
        </p:txBody>
      </p:sp>
      <p:pic>
        <p:nvPicPr>
          <p:cNvPr id="4" name="Picture 5"/>
          <p:cNvPicPr/>
          <p:nvPr/>
        </p:nvPicPr>
        <p:blipFill>
          <a:blip r:embed="rId3"/>
          <a:stretch/>
        </p:blipFill>
        <p:spPr>
          <a:xfrm>
            <a:off x="250356" y="3111517"/>
            <a:ext cx="8692560" cy="1404360"/>
          </a:xfrm>
          <a:prstGeom prst="rect">
            <a:avLst/>
          </a:prstGeom>
          <a:ln>
            <a:noFill/>
          </a:ln>
        </p:spPr>
      </p:pic>
    </p:spTree>
    <p:extLst>
      <p:ext uri="{BB962C8B-B14F-4D97-AF65-F5344CB8AC3E}">
        <p14:creationId xmlns="" xmlns:p14="http://schemas.microsoft.com/office/powerpoint/2010/main" val="1365197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Prvi </a:t>
            </a:r>
            <a:r>
              <a:rPr lang="x-none" b="1" u="sng" spc="-1" dirty="0">
                <a:solidFill>
                  <a:srgbClr val="000000"/>
                </a:solidFill>
                <a:uFill>
                  <a:solidFill>
                    <a:srgbClr val="FFFFFF"/>
                  </a:solidFill>
                </a:uFill>
                <a:latin typeface="+mn-lt"/>
                <a:ea typeface="DejaVu Sans"/>
              </a:rPr>
              <a:t>računar </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p:txBody>
          <a:bodyPr>
            <a:normAutofit fontScale="55000" lnSpcReduction="20000"/>
          </a:bodyPr>
          <a:lstStyle/>
          <a:p>
            <a:pPr marL="343080" indent="-342360" algn="just">
              <a:lnSpc>
                <a:spcPct val="100000"/>
              </a:lnSpc>
            </a:pPr>
            <a:r>
              <a:rPr lang="x-none" spc="-1" dirty="0">
                <a:solidFill>
                  <a:srgbClr val="000000"/>
                </a:solidFill>
                <a:uFill>
                  <a:solidFill>
                    <a:srgbClr val="FFFFFF"/>
                  </a:solidFill>
                </a:uFill>
                <a:latin typeface="Arial"/>
                <a:ea typeface="DejaVu Sans"/>
              </a:rPr>
              <a:t>Džon von Nojman - osnovni principi arhitekture današnjih računara. </a:t>
            </a:r>
            <a:endParaRPr lang="x-none" spc="-1" dirty="0">
              <a:solidFill>
                <a:srgbClr val="000000"/>
              </a:solidFill>
              <a:uFill>
                <a:solidFill>
                  <a:srgbClr val="FFFFFF"/>
                </a:solidFill>
              </a:uFill>
              <a:latin typeface="Arial"/>
            </a:endParaRPr>
          </a:p>
          <a:p>
            <a:pPr marL="343080" indent="-342360" algn="just">
              <a:lnSpc>
                <a:spcPct val="100000"/>
              </a:lnSpc>
            </a:pPr>
            <a:endParaRPr lang="x-none" spc="-1" dirty="0">
              <a:solidFill>
                <a:srgbClr val="000000"/>
              </a:solidFill>
              <a:uFill>
                <a:solidFill>
                  <a:srgbClr val="FFFFFF"/>
                </a:solidFill>
              </a:uFill>
              <a:latin typeface="Arial"/>
            </a:endParaRPr>
          </a:p>
          <a:p>
            <a:pPr marL="343080" indent="-342360" algn="ctr">
              <a:lnSpc>
                <a:spcPct val="100000"/>
              </a:lnSpc>
            </a:pPr>
            <a:r>
              <a:rPr lang="x-none" b="1" i="1" u="sng" spc="-1" dirty="0">
                <a:solidFill>
                  <a:srgbClr val="000000"/>
                </a:solidFill>
                <a:uFill>
                  <a:solidFill>
                    <a:srgbClr val="FFFFFF"/>
                  </a:solidFill>
                </a:uFill>
                <a:latin typeface="Arial"/>
                <a:ea typeface="DejaVu Sans"/>
              </a:rPr>
              <a:t>Prvi pravi razliku imedju materijalnog dela računara - hardvera i softvera odnosno programskog dela računara. </a:t>
            </a:r>
            <a:endParaRPr lang="x-none" spc="-1" dirty="0">
              <a:solidFill>
                <a:srgbClr val="000000"/>
              </a:solidFill>
              <a:uFill>
                <a:solidFill>
                  <a:srgbClr val="FFFFFF"/>
                </a:solidFill>
              </a:uFill>
              <a:latin typeface="Arial"/>
            </a:endParaRPr>
          </a:p>
          <a:p>
            <a:pPr marL="343080" indent="-342360" algn="just">
              <a:lnSpc>
                <a:spcPct val="100000"/>
              </a:lnSpc>
            </a:pPr>
            <a:endParaRPr lang="x-none" spc="-1" dirty="0">
              <a:solidFill>
                <a:srgbClr val="000000"/>
              </a:solidFill>
              <a:uFill>
                <a:solidFill>
                  <a:srgbClr val="FFFFFF"/>
                </a:solidFill>
              </a:uFill>
              <a:latin typeface="Arial"/>
            </a:endParaRPr>
          </a:p>
          <a:p>
            <a:pPr marL="343080" indent="-342360" algn="just">
              <a:lnSpc>
                <a:spcPct val="100000"/>
              </a:lnSpc>
            </a:pPr>
            <a:r>
              <a:rPr lang="x-none" spc="-1" dirty="0">
                <a:solidFill>
                  <a:srgbClr val="000000"/>
                </a:solidFill>
                <a:uFill>
                  <a:solidFill>
                    <a:srgbClr val="FFFFFF"/>
                  </a:solidFill>
                </a:uFill>
                <a:latin typeface="Arial"/>
                <a:ea typeface="DejaVu Sans"/>
              </a:rPr>
              <a:t>1943. 	Počinje sa radom u laboratoriji Los Alamos.</a:t>
            </a:r>
            <a:endParaRPr lang="x-none" spc="-1" dirty="0">
              <a:solidFill>
                <a:srgbClr val="000000"/>
              </a:solidFill>
              <a:uFill>
                <a:solidFill>
                  <a:srgbClr val="FFFFFF"/>
                </a:solidFill>
              </a:uFill>
              <a:latin typeface="Arial"/>
            </a:endParaRPr>
          </a:p>
          <a:p>
            <a:pPr marL="343080" indent="-342360" algn="just">
              <a:lnSpc>
                <a:spcPct val="100000"/>
              </a:lnSpc>
            </a:pPr>
            <a:endParaRPr lang="x-none" spc="-1" dirty="0">
              <a:solidFill>
                <a:srgbClr val="000000"/>
              </a:solidFill>
              <a:uFill>
                <a:solidFill>
                  <a:srgbClr val="FFFFFF"/>
                </a:solidFill>
              </a:uFill>
              <a:latin typeface="Arial"/>
            </a:endParaRPr>
          </a:p>
          <a:p>
            <a:pPr marL="343080" indent="-342360" algn="just">
              <a:lnSpc>
                <a:spcPct val="100000"/>
              </a:lnSpc>
              <a:buClr>
                <a:srgbClr val="000000"/>
              </a:buClr>
              <a:buFont typeface="StarSymbol"/>
              <a:buAutoNum type="arabicPeriod" startAt="1944"/>
            </a:pPr>
            <a:r>
              <a:rPr lang="x-none" spc="-1" dirty="0">
                <a:solidFill>
                  <a:srgbClr val="000000"/>
                </a:solidFill>
                <a:uFill>
                  <a:solidFill>
                    <a:srgbClr val="FFFFFF"/>
                  </a:solidFill>
                </a:uFill>
                <a:latin typeface="Arial"/>
                <a:ea typeface="DejaVu Sans"/>
              </a:rPr>
              <a:t>   Džon von Nojman, Džon Mokli i Džon P. Ekert - Electronic 	Numerical Integrator and Computer - ENIAC. </a:t>
            </a:r>
            <a:endParaRPr lang="x-none" spc="-1" dirty="0">
              <a:solidFill>
                <a:srgbClr val="000000"/>
              </a:solidFill>
              <a:uFill>
                <a:solidFill>
                  <a:srgbClr val="FFFFFF"/>
                </a:solidFill>
              </a:uFill>
              <a:latin typeface="Arial"/>
            </a:endParaRPr>
          </a:p>
          <a:p>
            <a:pPr marL="343080" indent="-342360" algn="just">
              <a:lnSpc>
                <a:spcPct val="100000"/>
              </a:lnSpc>
            </a:pPr>
            <a:endParaRPr lang="x-none" spc="-1" dirty="0">
              <a:solidFill>
                <a:srgbClr val="000000"/>
              </a:solidFill>
              <a:uFill>
                <a:solidFill>
                  <a:srgbClr val="FFFFFF"/>
                </a:solidFill>
              </a:uFill>
              <a:latin typeface="Arial"/>
            </a:endParaRPr>
          </a:p>
          <a:p>
            <a:pPr marL="343080" indent="-342360" algn="just">
              <a:lnSpc>
                <a:spcPct val="100000"/>
              </a:lnSpc>
            </a:pPr>
            <a:r>
              <a:rPr lang="x-none" spc="-1" dirty="0">
                <a:solidFill>
                  <a:srgbClr val="000000"/>
                </a:solidFill>
                <a:uFill>
                  <a:solidFill>
                    <a:srgbClr val="FFFFFF"/>
                  </a:solidFill>
                </a:uFill>
                <a:latin typeface="Arial"/>
                <a:ea typeface="DejaVu Sans"/>
              </a:rPr>
              <a:t>	</a:t>
            </a:r>
            <a:r>
              <a:rPr lang="x-none" b="1" u="sng" spc="-1" dirty="0">
                <a:solidFill>
                  <a:srgbClr val="000000"/>
                </a:solidFill>
                <a:uFill>
                  <a:solidFill>
                    <a:srgbClr val="FFFFFF"/>
                  </a:solidFill>
                </a:uFill>
                <a:latin typeface="Arial"/>
                <a:ea typeface="DejaVu Sans"/>
              </a:rPr>
              <a:t>Prvi potpuno 	elektronski računar koji je radio na </a:t>
            </a:r>
            <a:r>
              <a:rPr lang="x-none" b="1" spc="-1" dirty="0">
                <a:solidFill>
                  <a:srgbClr val="000000"/>
                </a:solidFill>
                <a:uFill>
                  <a:solidFill>
                    <a:srgbClr val="FFFFFF"/>
                  </a:solidFill>
                </a:uFill>
                <a:latin typeface="Arial"/>
                <a:ea typeface="DejaVu Sans"/>
              </a:rPr>
              <a:t>	</a:t>
            </a:r>
            <a:r>
              <a:rPr lang="x-none" b="1" u="sng" spc="-1" dirty="0">
                <a:solidFill>
                  <a:srgbClr val="000000"/>
                </a:solidFill>
                <a:uFill>
                  <a:solidFill>
                    <a:srgbClr val="FFFFFF"/>
                  </a:solidFill>
                </a:uFill>
                <a:latin typeface="Arial"/>
                <a:ea typeface="DejaVu Sans"/>
              </a:rPr>
              <a:t>osnovu unapred zadatog programa.</a:t>
            </a:r>
            <a:endParaRPr lang="x-none" spc="-1" dirty="0">
              <a:solidFill>
                <a:srgbClr val="000000"/>
              </a:solidFill>
              <a:uFill>
                <a:solidFill>
                  <a:srgbClr val="FFFFFF"/>
                </a:solidFill>
              </a:uFill>
              <a:latin typeface="Arial"/>
            </a:endParaRPr>
          </a:p>
          <a:p>
            <a:endParaRPr lang="en-US" dirty="0"/>
          </a:p>
        </p:txBody>
      </p:sp>
    </p:spTree>
    <p:extLst>
      <p:ext uri="{BB962C8B-B14F-4D97-AF65-F5344CB8AC3E}">
        <p14:creationId xmlns="" xmlns:p14="http://schemas.microsoft.com/office/powerpoint/2010/main" val="24733523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Topologija mreža</a:t>
            </a:r>
            <a:r>
              <a:rPr lang="x-none" sz="1600" b="1" spc="-1" dirty="0">
                <a:solidFill>
                  <a:srgbClr val="000000"/>
                </a:solidFill>
                <a:uFill>
                  <a:solidFill>
                    <a:srgbClr val="FFFFFF"/>
                  </a:solidFill>
                </a:uFill>
                <a:latin typeface="+mn-lt"/>
              </a:rPr>
              <a:t/>
            </a:r>
            <a:br>
              <a:rPr lang="x-none" sz="1600" b="1" spc="-1" dirty="0">
                <a:solidFill>
                  <a:srgbClr val="000000"/>
                </a:solidFill>
                <a:uFill>
                  <a:solidFill>
                    <a:srgbClr val="FFFFFF"/>
                  </a:solidFill>
                </a:uFill>
                <a:latin typeface="+mn-lt"/>
              </a:rPr>
            </a:br>
            <a:endParaRPr lang="en-US" b="1" dirty="0">
              <a:latin typeface="+mn-lt"/>
            </a:endParaRPr>
          </a:p>
        </p:txBody>
      </p:sp>
      <p:sp>
        <p:nvSpPr>
          <p:cNvPr id="3" name="Content Placeholder 2"/>
          <p:cNvSpPr>
            <a:spLocks noGrp="1"/>
          </p:cNvSpPr>
          <p:nvPr>
            <p:ph idx="1"/>
          </p:nvPr>
        </p:nvSpPr>
        <p:spPr>
          <a:xfrm>
            <a:off x="457201" y="1200150"/>
            <a:ext cx="2283882" cy="3295612"/>
          </a:xfrm>
        </p:spPr>
        <p:txBody>
          <a:bodyPr>
            <a:normAutofit fontScale="70000" lnSpcReduction="20000"/>
          </a:bodyPr>
          <a:lstStyle/>
          <a:p>
            <a:pPr algn="just">
              <a:lnSpc>
                <a:spcPct val="100000"/>
              </a:lnSpc>
            </a:pPr>
            <a:r>
              <a:rPr lang="x-none" b="1" spc="-1" dirty="0" smtClean="0">
                <a:solidFill>
                  <a:srgbClr val="000000"/>
                </a:solidFill>
                <a:uFill>
                  <a:solidFill>
                    <a:srgbClr val="FFFFFF"/>
                  </a:solidFill>
                </a:uFill>
                <a:latin typeface="Times New Roman"/>
                <a:ea typeface="Times New Roman"/>
              </a:rPr>
              <a:t>Kod </a:t>
            </a:r>
            <a:r>
              <a:rPr lang="x-none" b="1" spc="-1" dirty="0">
                <a:solidFill>
                  <a:srgbClr val="000000"/>
                </a:solidFill>
                <a:uFill>
                  <a:solidFill>
                    <a:srgbClr val="FFFFFF"/>
                  </a:solidFill>
                </a:uFill>
                <a:latin typeface="Times New Roman"/>
                <a:ea typeface="Times New Roman"/>
              </a:rPr>
              <a:t>LAN-ova se uglavnom koriste topologije tipa </a:t>
            </a:r>
            <a:r>
              <a:rPr lang="sr-Latn-CS" b="1" spc="-1" dirty="0">
                <a:solidFill>
                  <a:srgbClr val="000000"/>
                </a:solidFill>
                <a:uFill>
                  <a:solidFill>
                    <a:srgbClr val="FFFFFF"/>
                  </a:solidFill>
                </a:uFill>
                <a:latin typeface="Times New Roman"/>
                <a:ea typeface="Times New Roman"/>
              </a:rPr>
              <a:t>:</a:t>
            </a:r>
            <a:endParaRPr lang="sr-Latn-CS" b="1" spc="-1" dirty="0" smtClean="0">
              <a:solidFill>
                <a:srgbClr val="000000"/>
              </a:solidFill>
              <a:uFill>
                <a:solidFill>
                  <a:srgbClr val="FFFFFF"/>
                </a:solidFill>
              </a:uFill>
              <a:latin typeface="Times New Roman"/>
              <a:ea typeface="Times New Roman"/>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DejaVu Sans"/>
              </a:rPr>
              <a:t> </a:t>
            </a:r>
            <a:r>
              <a:rPr lang="x-none" b="1" spc="-1" dirty="0">
                <a:solidFill>
                  <a:srgbClr val="000000"/>
                </a:solidFill>
                <a:uFill>
                  <a:solidFill>
                    <a:srgbClr val="FFFFFF"/>
                  </a:solidFill>
                </a:uFill>
                <a:latin typeface="Times New Roman"/>
                <a:ea typeface="Times New Roman"/>
              </a:rPr>
              <a:t>zvezda (</a:t>
            </a:r>
            <a:r>
              <a:rPr lang="x-none" b="1" i="1" spc="-1" dirty="0">
                <a:solidFill>
                  <a:srgbClr val="000000"/>
                </a:solidFill>
                <a:uFill>
                  <a:solidFill>
                    <a:srgbClr val="FFFFFF"/>
                  </a:solidFill>
                </a:uFill>
                <a:latin typeface="Times New Roman"/>
                <a:ea typeface="Times New Roman"/>
              </a:rPr>
              <a:t>star</a:t>
            </a:r>
            <a:r>
              <a:rPr lang="x-none" b="1" spc="-1" dirty="0">
                <a:solidFill>
                  <a:srgbClr val="000000"/>
                </a:solidFill>
                <a:uFill>
                  <a:solidFill>
                    <a:srgbClr val="FFFFFF"/>
                  </a:solidFill>
                </a:uFill>
                <a:latin typeface="Times New Roman"/>
                <a:ea typeface="Times New Roman"/>
              </a:rPr>
              <a:t>), </a:t>
            </a:r>
            <a:endParaRPr lang="x-none" sz="2400" spc="-1" dirty="0">
              <a:solidFill>
                <a:srgbClr val="000000"/>
              </a:solidFill>
              <a:uFill>
                <a:solidFill>
                  <a:srgbClr val="FFFFFF"/>
                </a:solidFill>
              </a:uFill>
              <a:latin typeface="Arial"/>
            </a:endParaRPr>
          </a:p>
          <a:p>
            <a:pPr>
              <a:lnSpc>
                <a:spcPct val="100000"/>
              </a:lnSpc>
            </a:pPr>
            <a:endParaRPr lang="x-none" sz="2400"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Times New Roman"/>
              </a:rPr>
              <a:t>  prsten (</a:t>
            </a:r>
            <a:r>
              <a:rPr lang="x-none" b="1" i="1" spc="-1" dirty="0">
                <a:solidFill>
                  <a:srgbClr val="000000"/>
                </a:solidFill>
                <a:uFill>
                  <a:solidFill>
                    <a:srgbClr val="FFFFFF"/>
                  </a:solidFill>
                </a:uFill>
                <a:latin typeface="Times New Roman"/>
                <a:ea typeface="Times New Roman"/>
              </a:rPr>
              <a:t>ring</a:t>
            </a:r>
            <a:r>
              <a:rPr lang="x-none" b="1" spc="-1" dirty="0">
                <a:solidFill>
                  <a:srgbClr val="000000"/>
                </a:solidFill>
                <a:uFill>
                  <a:solidFill>
                    <a:srgbClr val="FFFFFF"/>
                  </a:solidFill>
                </a:uFill>
                <a:latin typeface="Times New Roman"/>
                <a:ea typeface="Times New Roman"/>
              </a:rPr>
              <a:t>), </a:t>
            </a:r>
            <a:endParaRPr lang="x-none" sz="2400" spc="-1" dirty="0">
              <a:solidFill>
                <a:srgbClr val="000000"/>
              </a:solidFill>
              <a:uFill>
                <a:solidFill>
                  <a:srgbClr val="FFFFFF"/>
                </a:solidFill>
              </a:uFill>
              <a:latin typeface="Arial"/>
            </a:endParaRPr>
          </a:p>
          <a:p>
            <a:pPr>
              <a:lnSpc>
                <a:spcPct val="100000"/>
              </a:lnSpc>
            </a:pPr>
            <a:endParaRPr lang="x-none" sz="2400" spc="-1" dirty="0">
              <a:solidFill>
                <a:srgbClr val="000000"/>
              </a:solidFill>
              <a:uFill>
                <a:solidFill>
                  <a:srgbClr val="FFFFFF"/>
                </a:solidFill>
              </a:uFill>
              <a:latin typeface="Arial"/>
            </a:endParaRPr>
          </a:p>
          <a:p>
            <a:pPr marL="216000" indent="-215640">
              <a:lnSpc>
                <a:spcPct val="100000"/>
              </a:lnSpc>
              <a:buClr>
                <a:srgbClr val="F68AF6"/>
              </a:buClr>
              <a:buFont typeface="Wingdings" charset="2"/>
              <a:buChar char=""/>
            </a:pPr>
            <a:r>
              <a:rPr lang="x-none" b="1" spc="-1" dirty="0">
                <a:solidFill>
                  <a:srgbClr val="000000"/>
                </a:solidFill>
                <a:uFill>
                  <a:solidFill>
                    <a:srgbClr val="FFFFFF"/>
                  </a:solidFill>
                </a:uFill>
                <a:latin typeface="Times New Roman"/>
                <a:ea typeface="Times New Roman"/>
              </a:rPr>
              <a:t>  magistrala (</a:t>
            </a:r>
            <a:r>
              <a:rPr lang="x-none" b="1" i="1" spc="-1" dirty="0">
                <a:solidFill>
                  <a:srgbClr val="000000"/>
                </a:solidFill>
                <a:uFill>
                  <a:solidFill>
                    <a:srgbClr val="FFFFFF"/>
                  </a:solidFill>
                </a:uFill>
                <a:latin typeface="Times New Roman"/>
                <a:ea typeface="Times New Roman"/>
              </a:rPr>
              <a:t>bus</a:t>
            </a:r>
            <a:r>
              <a:rPr lang="x-none" b="1" spc="-1" dirty="0">
                <a:solidFill>
                  <a:srgbClr val="000000"/>
                </a:solidFill>
                <a:uFill>
                  <a:solidFill>
                    <a:srgbClr val="FFFFFF"/>
                  </a:solidFill>
                </a:uFill>
                <a:latin typeface="Times New Roman"/>
                <a:ea typeface="Times New Roman"/>
              </a:rPr>
              <a:t>).</a:t>
            </a:r>
            <a:endParaRPr lang="en-US" dirty="0"/>
          </a:p>
        </p:txBody>
      </p:sp>
      <p:graphicFrame>
        <p:nvGraphicFramePr>
          <p:cNvPr id="5" name="Object 4"/>
          <p:cNvGraphicFramePr>
            <a:graphicFrameLocks noChangeAspect="1"/>
          </p:cNvGraphicFramePr>
          <p:nvPr>
            <p:extLst>
              <p:ext uri="{D42A27DB-BD31-4B8C-83A1-F6EECF244321}">
                <p14:modId xmlns="" xmlns:p14="http://schemas.microsoft.com/office/powerpoint/2010/main" val="2986272876"/>
              </p:ext>
            </p:extLst>
          </p:nvPr>
        </p:nvGraphicFramePr>
        <p:xfrm>
          <a:off x="2882050" y="976402"/>
          <a:ext cx="1700280" cy="1605600"/>
        </p:xfrm>
        <a:graphic>
          <a:graphicData uri="http://schemas.openxmlformats.org/presentationml/2006/ole">
            <p:oleObj spid="_x0000_s1347" r:id="rId4" imgW="0" imgH="0" progId="">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3208407913"/>
              </p:ext>
            </p:extLst>
          </p:nvPr>
        </p:nvGraphicFramePr>
        <p:xfrm>
          <a:off x="5230330" y="926002"/>
          <a:ext cx="3816000" cy="1728000"/>
        </p:xfrm>
        <a:graphic>
          <a:graphicData uri="http://schemas.openxmlformats.org/presentationml/2006/ole">
            <p:oleObj spid="_x0000_s1348" r:id="rId5" imgW="0" imgH="0" progId="">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2432634864"/>
              </p:ext>
            </p:extLst>
          </p:nvPr>
        </p:nvGraphicFramePr>
        <p:xfrm>
          <a:off x="2560570" y="2798002"/>
          <a:ext cx="5333760" cy="1697760"/>
        </p:xfrm>
        <a:graphic>
          <a:graphicData uri="http://schemas.openxmlformats.org/presentationml/2006/ole">
            <p:oleObj spid="_x0000_s1349" r:id="rId6" imgW="0" imgH="0" progId="">
              <p:embed/>
            </p:oleObj>
          </a:graphicData>
        </a:graphic>
      </p:graphicFrame>
    </p:spTree>
    <p:extLst>
      <p:ext uri="{BB962C8B-B14F-4D97-AF65-F5344CB8AC3E}">
        <p14:creationId xmlns="" xmlns:p14="http://schemas.microsoft.com/office/powerpoint/2010/main" val="16577081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Početak INTERNETA</a:t>
            </a:r>
            <a:r>
              <a:rPr lang="x-none" sz="1600" spc="-1" dirty="0">
                <a:solidFill>
                  <a:srgbClr val="000000"/>
                </a:solidFill>
                <a:uFill>
                  <a:solidFill>
                    <a:srgbClr val="FFFFFF"/>
                  </a:solidFill>
                </a:uFill>
                <a:latin typeface="Arial"/>
              </a:rPr>
              <a:t/>
            </a:r>
            <a:br>
              <a:rPr lang="x-none" sz="1600" spc="-1" dirty="0">
                <a:solidFill>
                  <a:srgbClr val="000000"/>
                </a:solidFill>
                <a:uFill>
                  <a:solidFill>
                    <a:srgbClr val="FFFFFF"/>
                  </a:solidFill>
                </a:uFill>
                <a:latin typeface="Arial"/>
              </a:rPr>
            </a:br>
            <a:endParaRPr lang="en-US" dirty="0"/>
          </a:p>
        </p:txBody>
      </p:sp>
      <p:sp>
        <p:nvSpPr>
          <p:cNvPr id="3" name="Content Placeholder 2"/>
          <p:cNvSpPr>
            <a:spLocks noGrp="1"/>
          </p:cNvSpPr>
          <p:nvPr>
            <p:ph idx="1"/>
          </p:nvPr>
        </p:nvSpPr>
        <p:spPr/>
        <p:txBody>
          <a:bodyPr>
            <a:normAutofit fontScale="70000" lnSpcReduction="20000"/>
          </a:bodyPr>
          <a:lstStyle/>
          <a:p>
            <a:pPr marL="285840" indent="-285120" algn="just">
              <a:buClr>
                <a:srgbClr val="83992A"/>
              </a:buClr>
              <a:buSzPct val="115000"/>
            </a:pPr>
            <a:r>
              <a:rPr lang="x-none" b="1" spc="-1" dirty="0">
                <a:solidFill>
                  <a:srgbClr val="262626"/>
                </a:solidFill>
                <a:uFill>
                  <a:solidFill>
                    <a:srgbClr val="FFFFFF"/>
                  </a:solidFill>
                </a:uFill>
              </a:rPr>
              <a:t>Početak razvoja Interneta</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b="1" spc="-1" dirty="0">
                <a:solidFill>
                  <a:srgbClr val="262626"/>
                </a:solidFill>
                <a:uFill>
                  <a:solidFill>
                    <a:srgbClr val="FFFFFF"/>
                  </a:solidFill>
                </a:uFill>
              </a:rPr>
              <a:t>ARPANET</a:t>
            </a:r>
            <a:r>
              <a:rPr lang="x-none" spc="-1" dirty="0">
                <a:solidFill>
                  <a:srgbClr val="262626"/>
                </a:solidFill>
                <a:uFill>
                  <a:solidFill>
                    <a:srgbClr val="FFFFFF"/>
                  </a:solidFill>
                </a:uFill>
              </a:rPr>
              <a:t> (Advanced Research Projects Agency Network) je prva računarska mreža na svetu.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rPr>
              <a:t>Njeno funkcionisanje baziralo se na komutaciji paketa podataka. I ujedno je i preteča Interneta.</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rPr>
              <a:t>ARPANET je razvijena u periodu 1977-1979 od strane agencije ARPA (U.S. Department of Defense Advanced Research Projects Agency).</a:t>
            </a:r>
            <a:endParaRPr lang="x-none" sz="2400" spc="-1" dirty="0">
              <a:solidFill>
                <a:srgbClr val="000000"/>
              </a:solidFill>
              <a:uFill>
                <a:solidFill>
                  <a:srgbClr val="FFFFFF"/>
                </a:solidFill>
              </a:uFill>
            </a:endParaRPr>
          </a:p>
          <a:p>
            <a:endParaRPr lang="en-US" dirty="0"/>
          </a:p>
        </p:txBody>
      </p:sp>
    </p:spTree>
    <p:extLst>
      <p:ext uri="{BB962C8B-B14F-4D97-AF65-F5344CB8AC3E}">
        <p14:creationId xmlns="" xmlns:p14="http://schemas.microsoft.com/office/powerpoint/2010/main" val="500445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pPr eaLnBrk="1" hangingPunct="1"/>
            <a:r>
              <a:rPr lang="en-US" u="sng">
                <a:solidFill>
                  <a:srgbClr val="990000"/>
                </a:solidFill>
                <a:effectLst>
                  <a:outerShdw blurRad="38100" dist="38100" dir="2700000" algn="tl">
                    <a:srgbClr val="DDDDDD"/>
                  </a:outerShdw>
                </a:effectLst>
                <a:latin typeface="Arial" charset="0"/>
                <a:cs typeface="Arial" charset="0"/>
              </a:rPr>
              <a:t>Po</a:t>
            </a:r>
            <a:r>
              <a:rPr lang="sr-Latn-CS" u="sng">
                <a:solidFill>
                  <a:srgbClr val="990000"/>
                </a:solidFill>
                <a:effectLst>
                  <a:outerShdw blurRad="38100" dist="38100" dir="2700000" algn="tl">
                    <a:srgbClr val="DDDDDD"/>
                  </a:outerShdw>
                </a:effectLst>
                <a:latin typeface="Arial" charset="0"/>
                <a:cs typeface="Arial" charset="0"/>
              </a:rPr>
              <a:t>čeci Interneta</a:t>
            </a:r>
            <a:endParaRPr lang="en-US" u="sng">
              <a:solidFill>
                <a:srgbClr val="990000"/>
              </a:solidFill>
              <a:effectLst>
                <a:outerShdw blurRad="38100" dist="38100" dir="2700000" algn="tl">
                  <a:srgbClr val="DDDDDD"/>
                </a:outerShdw>
              </a:effectLst>
              <a:latin typeface="Arial" charset="0"/>
              <a:cs typeface="Arial" charset="0"/>
            </a:endParaRPr>
          </a:p>
        </p:txBody>
      </p:sp>
      <p:sp>
        <p:nvSpPr>
          <p:cNvPr id="3075" name="Rectangle 3"/>
          <p:cNvSpPr>
            <a:spLocks noGrp="1" noChangeArrowheads="1"/>
          </p:cNvSpPr>
          <p:nvPr>
            <p:ph type="body" idx="4294967295"/>
          </p:nvPr>
        </p:nvSpPr>
        <p:spPr/>
        <p:txBody>
          <a:bodyPr>
            <a:normAutofit fontScale="92500" lnSpcReduction="20000"/>
          </a:bodyPr>
          <a:lstStyle/>
          <a:p>
            <a:pPr algn="just" eaLnBrk="1" hangingPunct="1">
              <a:buFont typeface="Arial" charset="0"/>
              <a:buChar char="−"/>
            </a:pPr>
            <a:r>
              <a:rPr lang="sr-Latn-CS">
                <a:effectLst>
                  <a:outerShdw blurRad="38100" dist="38100" dir="2700000" algn="tl">
                    <a:srgbClr val="DDDDDD"/>
                  </a:outerShdw>
                </a:effectLst>
                <a:latin typeface="Arial" charset="0"/>
                <a:cs typeface="Arial" charset="0"/>
              </a:rPr>
              <a:t>1957. god. Sovjetski savez lansira Sputnjik (prvi veštački satelit).</a:t>
            </a:r>
          </a:p>
          <a:p>
            <a:pPr algn="just" eaLnBrk="1" hangingPunct="1">
              <a:buFont typeface="Arial" charset="0"/>
              <a:buChar char="−"/>
            </a:pPr>
            <a:r>
              <a:rPr lang="sr-Latn-CS">
                <a:effectLst>
                  <a:outerShdw blurRad="38100" dist="38100" dir="2700000" algn="tl">
                    <a:srgbClr val="DDDDDD"/>
                  </a:outerShdw>
                </a:effectLst>
                <a:latin typeface="Arial" charset="0"/>
                <a:cs typeface="Arial" charset="0"/>
              </a:rPr>
              <a:t>1958. god., kao odgovor na lansiranje Sputnjik-a, SAD osnivaju Advanced Research Projects Agency (ARPA).</a:t>
            </a:r>
          </a:p>
          <a:p>
            <a:pPr algn="just" eaLnBrk="1" hangingPunct="1">
              <a:buFont typeface="Arial" charset="0"/>
              <a:buChar char="−"/>
            </a:pPr>
            <a:r>
              <a:rPr lang="sr-Latn-CS">
                <a:effectLst>
                  <a:outerShdw blurRad="38100" dist="38100" dir="2700000" algn="tl">
                    <a:srgbClr val="DDDDDD"/>
                  </a:outerShdw>
                </a:effectLst>
                <a:latin typeface="Arial" charset="0"/>
                <a:cs typeface="Arial" charset="0"/>
              </a:rPr>
              <a:t>1962. god., usvojena ideja da se počne saradnja sa univerzitetima – osn</a:t>
            </a:r>
            <a:r>
              <a:rPr lang="en-US">
                <a:effectLst>
                  <a:outerShdw blurRad="38100" dist="38100" dir="2700000" algn="tl">
                    <a:srgbClr val="DDDDDD"/>
                  </a:outerShdw>
                </a:effectLst>
                <a:latin typeface="Arial" charset="0"/>
                <a:cs typeface="Arial" charset="0"/>
              </a:rPr>
              <a:t>o</a:t>
            </a:r>
            <a:r>
              <a:rPr lang="sr-Latn-CS">
                <a:effectLst>
                  <a:outerShdw blurRad="38100" dist="38100" dir="2700000" algn="tl">
                    <a:srgbClr val="DDDDDD"/>
                  </a:outerShdw>
                </a:effectLst>
                <a:latin typeface="Arial" charset="0"/>
                <a:cs typeface="Arial" charset="0"/>
              </a:rPr>
              <a:t>va ARPANET-a (preteča Interneta).</a:t>
            </a:r>
            <a:endParaRPr lang="en-US">
              <a:effectLst>
                <a:outerShdw blurRad="38100" dist="38100" dir="2700000" algn="tl">
                  <a:srgbClr val="DDDDDD"/>
                </a:outerShdw>
              </a:effectLst>
              <a:latin typeface="Arial" charset="0"/>
              <a:cs typeface="Arial" charset="0"/>
            </a:endParaRPr>
          </a:p>
        </p:txBody>
      </p:sp>
      <p:sp>
        <p:nvSpPr>
          <p:cNvPr id="7172" name="Text Box 4"/>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40557907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defRPr/>
            </a:pPr>
            <a:r>
              <a:rPr lang="sr-Latn-CS">
                <a:effectLst>
                  <a:outerShdw blurRad="38100" dist="38100" dir="2700000" algn="tl">
                    <a:srgbClr val="000000"/>
                  </a:outerShdw>
                </a:effectLst>
                <a:ea typeface="+mj-ea"/>
              </a:rPr>
              <a:t>ARPANET</a:t>
            </a:r>
            <a:endParaRPr lang="en-US">
              <a:effectLst>
                <a:outerShdw blurRad="38100" dist="38100" dir="2700000" algn="tl">
                  <a:srgbClr val="000000"/>
                </a:outerShdw>
              </a:effectLst>
              <a:ea typeface="+mj-ea"/>
            </a:endParaRPr>
          </a:p>
        </p:txBody>
      </p:sp>
      <p:sp>
        <p:nvSpPr>
          <p:cNvPr id="4099" name="Rectangle 3"/>
          <p:cNvSpPr>
            <a:spLocks noGrp="1" noChangeArrowheads="1"/>
          </p:cNvSpPr>
          <p:nvPr>
            <p:ph type="body" idx="4294967295"/>
          </p:nvPr>
        </p:nvSpPr>
        <p:spPr/>
        <p:txBody>
          <a:bodyPr/>
          <a:lstStyle/>
          <a:p>
            <a:pPr eaLnBrk="1" hangingPunct="1"/>
            <a:r>
              <a:rPr lang="sr-Latn-CS">
                <a:solidFill>
                  <a:srgbClr val="990000"/>
                </a:solidFill>
                <a:effectLst>
                  <a:outerShdw blurRad="38100" dist="38100" dir="2700000" algn="tl">
                    <a:srgbClr val="DDDDDD"/>
                  </a:outerShdw>
                </a:effectLst>
                <a:latin typeface="Arial" charset="0"/>
                <a:cs typeface="Arial" charset="0"/>
              </a:rPr>
              <a:t>1969.</a:t>
            </a:r>
            <a:r>
              <a:rPr lang="sr-Latn-CS">
                <a:effectLst>
                  <a:outerShdw blurRad="38100" dist="38100" dir="2700000" algn="tl">
                    <a:srgbClr val="DDDDDD"/>
                  </a:outerShdw>
                </a:effectLst>
                <a:latin typeface="Arial" charset="0"/>
                <a:cs typeface="Arial" charset="0"/>
              </a:rPr>
              <a:t> god. mreža računara na </a:t>
            </a:r>
            <a:r>
              <a:rPr lang="sr-Latn-CS">
                <a:solidFill>
                  <a:srgbClr val="990000"/>
                </a:solidFill>
                <a:effectLst>
                  <a:outerShdw blurRad="38100" dist="38100" dir="2700000" algn="tl">
                    <a:srgbClr val="DDDDDD"/>
                  </a:outerShdw>
                </a:effectLst>
                <a:latin typeface="Arial" charset="0"/>
                <a:cs typeface="Arial" charset="0"/>
              </a:rPr>
              <a:t>ARPANET</a:t>
            </a:r>
            <a:r>
              <a:rPr lang="sr-Latn-CS">
                <a:effectLst>
                  <a:outerShdw blurRad="38100" dist="38100" dir="2700000" algn="tl">
                    <a:srgbClr val="DDDDDD"/>
                  </a:outerShdw>
                </a:effectLst>
                <a:latin typeface="Arial" charset="0"/>
                <a:cs typeface="Arial" charset="0"/>
              </a:rPr>
              <a:t>-u se sastoji od 4 računara:</a:t>
            </a:r>
            <a:endParaRPr lang="en-US">
              <a:effectLst>
                <a:outerShdw blurRad="38100" dist="38100" dir="2700000" algn="tl">
                  <a:srgbClr val="DDDDDD"/>
                </a:outerShdw>
              </a:effectLst>
              <a:latin typeface="Arial" charset="0"/>
              <a:cs typeface="Arial" charset="0"/>
            </a:endParaRPr>
          </a:p>
        </p:txBody>
      </p:sp>
      <p:pic>
        <p:nvPicPr>
          <p:cNvPr id="8196" name="Picture 7" descr="fournode-2.gif (17482 byt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4" y="2445130"/>
            <a:ext cx="3698407" cy="2698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7" name="Text Box 8"/>
          <p:cNvSpPr txBox="1">
            <a:spLocks noChangeArrowheads="1"/>
          </p:cNvSpPr>
          <p:nvPr/>
        </p:nvSpPr>
        <p:spPr bwMode="auto">
          <a:xfrm>
            <a:off x="5292725" y="2085975"/>
            <a:ext cx="3671888"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buFontTx/>
              <a:buChar char="•"/>
            </a:pPr>
            <a:r>
              <a:rPr lang="sr-Latn-CS" sz="1800" b="1"/>
              <a:t>UCLA</a:t>
            </a:r>
            <a:r>
              <a:rPr lang="sr-Latn-CS" sz="1800"/>
              <a:t> (University of California Los Angeles)</a:t>
            </a:r>
          </a:p>
          <a:p>
            <a:pPr eaLnBrk="1" hangingPunct="1">
              <a:spcBef>
                <a:spcPct val="50000"/>
              </a:spcBef>
              <a:buFontTx/>
              <a:buChar char="•"/>
            </a:pPr>
            <a:r>
              <a:rPr lang="sr-Latn-CS" sz="1800" b="1"/>
              <a:t>SRI</a:t>
            </a:r>
            <a:r>
              <a:rPr lang="sr-Latn-CS" sz="1800"/>
              <a:t> (Stanford Research Institute)</a:t>
            </a:r>
          </a:p>
          <a:p>
            <a:pPr eaLnBrk="1" hangingPunct="1">
              <a:spcBef>
                <a:spcPct val="50000"/>
              </a:spcBef>
              <a:buFontTx/>
              <a:buChar char="•"/>
            </a:pPr>
            <a:r>
              <a:rPr lang="sr-Latn-CS" sz="1800" b="1"/>
              <a:t>UCSB</a:t>
            </a:r>
            <a:r>
              <a:rPr lang="sr-Latn-CS" sz="1800"/>
              <a:t> (University of California Santa Barbara)</a:t>
            </a:r>
          </a:p>
          <a:p>
            <a:pPr eaLnBrk="1" hangingPunct="1">
              <a:spcBef>
                <a:spcPct val="50000"/>
              </a:spcBef>
              <a:buFontTx/>
              <a:buChar char="•"/>
            </a:pPr>
            <a:r>
              <a:rPr lang="en-US" sz="1800" b="1"/>
              <a:t>UTAH</a:t>
            </a:r>
            <a:r>
              <a:rPr lang="en-US" sz="1800"/>
              <a:t> (</a:t>
            </a:r>
            <a:r>
              <a:rPr lang="sr-Latn-CS" sz="1800"/>
              <a:t>University  of Utah Salt Lake City</a:t>
            </a:r>
            <a:r>
              <a:rPr lang="en-US" sz="1800"/>
              <a:t>)</a:t>
            </a:r>
            <a:endParaRPr lang="sr-Latn-CS" sz="1800"/>
          </a:p>
          <a:p>
            <a:pPr eaLnBrk="1" hangingPunct="1">
              <a:spcBef>
                <a:spcPct val="50000"/>
              </a:spcBef>
              <a:buFontTx/>
              <a:buChar char="•"/>
            </a:pPr>
            <a:endParaRPr lang="en-US" sz="1800"/>
          </a:p>
        </p:txBody>
      </p:sp>
      <p:sp>
        <p:nvSpPr>
          <p:cNvPr id="8198" name="Text Box 9"/>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15317813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defRPr/>
            </a:pPr>
            <a:r>
              <a:rPr lang="sr-Latn-CS">
                <a:effectLst>
                  <a:outerShdw blurRad="38100" dist="38100" dir="2700000" algn="tl">
                    <a:srgbClr val="000000"/>
                  </a:outerShdw>
                </a:effectLst>
                <a:ea typeface="+mj-ea"/>
              </a:rPr>
              <a:t>ARPANET</a:t>
            </a:r>
            <a:endParaRPr lang="en-US">
              <a:effectLst>
                <a:outerShdw blurRad="38100" dist="38100" dir="2700000" algn="tl">
                  <a:srgbClr val="000000"/>
                </a:outerShdw>
              </a:effectLst>
              <a:ea typeface="+mj-ea"/>
            </a:endParaRPr>
          </a:p>
        </p:txBody>
      </p:sp>
      <p:sp>
        <p:nvSpPr>
          <p:cNvPr id="5123" name="Rectangle 3"/>
          <p:cNvSpPr>
            <a:spLocks noGrp="1" noChangeArrowheads="1"/>
          </p:cNvSpPr>
          <p:nvPr>
            <p:ph type="body" idx="4294967295"/>
          </p:nvPr>
        </p:nvSpPr>
        <p:spPr/>
        <p:txBody>
          <a:bodyPr/>
          <a:lstStyle/>
          <a:p>
            <a:pPr eaLnBrk="1" hangingPunct="1"/>
            <a:r>
              <a:rPr lang="sr-Latn-CS">
                <a:solidFill>
                  <a:srgbClr val="FF0000"/>
                </a:solidFill>
                <a:effectLst>
                  <a:outerShdw blurRad="38100" dist="38100" dir="2700000" algn="tl">
                    <a:srgbClr val="DDDDDD"/>
                  </a:outerShdw>
                </a:effectLst>
                <a:latin typeface="Arial" charset="0"/>
                <a:cs typeface="Arial" charset="0"/>
              </a:rPr>
              <a:t>1971.</a:t>
            </a:r>
            <a:r>
              <a:rPr lang="sr-Latn-CS">
                <a:effectLst>
                  <a:outerShdw blurRad="38100" dist="38100" dir="2700000" algn="tl">
                    <a:srgbClr val="DDDDDD"/>
                  </a:outerShdw>
                </a:effectLst>
                <a:latin typeface="Arial" charset="0"/>
                <a:cs typeface="Arial" charset="0"/>
              </a:rPr>
              <a:t> god. ARPANET proširen (15 čvorova):</a:t>
            </a:r>
          </a:p>
          <a:p>
            <a:pPr eaLnBrk="1" hangingPunct="1"/>
            <a:endParaRPr lang="en-US">
              <a:effectLst>
                <a:outerShdw blurRad="38100" dist="38100" dir="2700000" algn="tl">
                  <a:srgbClr val="DDDDDD"/>
                </a:outerShdw>
              </a:effectLst>
              <a:latin typeface="Arial" charset="0"/>
              <a:cs typeface="Arial" charset="0"/>
            </a:endParaRPr>
          </a:p>
        </p:txBody>
      </p:sp>
      <p:pic>
        <p:nvPicPr>
          <p:cNvPr id="9220" name="Picture 5" descr="net71-2.gif (28175 byt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6014" y="2450352"/>
            <a:ext cx="6192837" cy="2330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3699074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r>
              <a:rPr lang="sr-Latn-CS">
                <a:effectLst>
                  <a:outerShdw blurRad="38100" dist="38100" dir="2700000" algn="tl">
                    <a:srgbClr val="000000"/>
                  </a:outerShdw>
                </a:effectLst>
                <a:ea typeface="+mj-ea"/>
              </a:rPr>
              <a:t>ARPANET</a:t>
            </a:r>
            <a:endParaRPr lang="en-US">
              <a:effectLst>
                <a:outerShdw blurRad="38100" dist="38100" dir="2700000" algn="tl">
                  <a:srgbClr val="000000"/>
                </a:outerShdw>
              </a:effectLst>
              <a:ea typeface="+mj-ea"/>
            </a:endParaRPr>
          </a:p>
        </p:txBody>
      </p:sp>
      <p:sp>
        <p:nvSpPr>
          <p:cNvPr id="6147" name="Rectangle 3"/>
          <p:cNvSpPr>
            <a:spLocks noGrp="1" noChangeArrowheads="1"/>
          </p:cNvSpPr>
          <p:nvPr>
            <p:ph type="body" idx="4294967295"/>
          </p:nvPr>
        </p:nvSpPr>
        <p:spPr/>
        <p:txBody>
          <a:bodyPr>
            <a:normAutofit lnSpcReduction="10000"/>
          </a:bodyPr>
          <a:lstStyle/>
          <a:p>
            <a:pPr eaLnBrk="1" hangingPunct="1"/>
            <a:r>
              <a:rPr lang="sr-Latn-CS" sz="2800">
                <a:solidFill>
                  <a:srgbClr val="FF0000"/>
                </a:solidFill>
                <a:effectLst>
                  <a:outerShdw blurRad="38100" dist="38100" dir="2700000" algn="tl">
                    <a:srgbClr val="DDDDDD"/>
                  </a:outerShdw>
                </a:effectLst>
                <a:latin typeface="Arial" charset="0"/>
                <a:cs typeface="Arial" charset="0"/>
              </a:rPr>
              <a:t>1971.</a:t>
            </a:r>
            <a:r>
              <a:rPr lang="sr-Latn-CS" sz="2800">
                <a:effectLst>
                  <a:outerShdw blurRad="38100" dist="38100" dir="2700000" algn="tl">
                    <a:srgbClr val="DDDDDD"/>
                  </a:outerShdw>
                </a:effectLst>
                <a:latin typeface="Arial" charset="0"/>
                <a:cs typeface="Arial" charset="0"/>
              </a:rPr>
              <a:t> god. definisan </a:t>
            </a:r>
            <a:r>
              <a:rPr lang="sr-Latn-CS" sz="2800" b="1">
                <a:solidFill>
                  <a:srgbClr val="990000"/>
                </a:solidFill>
                <a:effectLst>
                  <a:outerShdw blurRad="38100" dist="38100" dir="2700000" algn="tl">
                    <a:srgbClr val="DDDDDD"/>
                  </a:outerShdw>
                </a:effectLst>
                <a:latin typeface="Arial" charset="0"/>
                <a:cs typeface="Arial" charset="0"/>
              </a:rPr>
              <a:t>e-mail</a:t>
            </a:r>
            <a:r>
              <a:rPr lang="sr-Latn-CS" sz="2800">
                <a:effectLst>
                  <a:outerShdw blurRad="38100" dist="38100" dir="2700000" algn="tl">
                    <a:srgbClr val="DDDDDD"/>
                  </a:outerShdw>
                </a:effectLst>
                <a:latin typeface="Arial" charset="0"/>
                <a:cs typeface="Arial" charset="0"/>
              </a:rPr>
              <a:t> – Elektronska pošta.</a:t>
            </a:r>
          </a:p>
          <a:p>
            <a:pPr eaLnBrk="1" hangingPunct="1"/>
            <a:r>
              <a:rPr lang="sr-Latn-CS" sz="2800">
                <a:solidFill>
                  <a:srgbClr val="FF0000"/>
                </a:solidFill>
                <a:effectLst>
                  <a:outerShdw blurRad="38100" dist="38100" dir="2700000" algn="tl">
                    <a:srgbClr val="DDDDDD"/>
                  </a:outerShdw>
                </a:effectLst>
                <a:latin typeface="Arial" charset="0"/>
                <a:cs typeface="Arial" charset="0"/>
              </a:rPr>
              <a:t>1973.</a:t>
            </a:r>
            <a:r>
              <a:rPr lang="sr-Latn-CS" sz="2800">
                <a:effectLst>
                  <a:outerShdw blurRad="38100" dist="38100" dir="2700000" algn="tl">
                    <a:srgbClr val="DDDDDD"/>
                  </a:outerShdw>
                </a:effectLst>
                <a:latin typeface="Arial" charset="0"/>
                <a:cs typeface="Arial" charset="0"/>
              </a:rPr>
              <a:t> god.</a:t>
            </a:r>
          </a:p>
          <a:p>
            <a:pPr lvl="1" eaLnBrk="1" hangingPunct="1"/>
            <a:r>
              <a:rPr lang="sr-Latn-CS" sz="2400">
                <a:effectLst>
                  <a:outerShdw blurRad="38100" dist="38100" dir="2700000" algn="tl">
                    <a:srgbClr val="DDDDDD"/>
                  </a:outerShdw>
                </a:effectLst>
                <a:latin typeface="Arial" charset="0"/>
                <a:cs typeface="Arial" charset="0"/>
              </a:rPr>
              <a:t>definisan </a:t>
            </a:r>
            <a:r>
              <a:rPr lang="sr-Latn-CS" sz="2400" b="1">
                <a:solidFill>
                  <a:srgbClr val="990000"/>
                </a:solidFill>
                <a:effectLst>
                  <a:outerShdw blurRad="38100" dist="38100" dir="2700000" algn="tl">
                    <a:srgbClr val="DDDDDD"/>
                  </a:outerShdw>
                </a:effectLst>
                <a:latin typeface="Arial" charset="0"/>
                <a:cs typeface="Arial" charset="0"/>
              </a:rPr>
              <a:t>File Transfer</a:t>
            </a:r>
            <a:r>
              <a:rPr lang="sr-Latn-CS" sz="2400">
                <a:effectLst>
                  <a:outerShdw blurRad="38100" dist="38100" dir="2700000" algn="tl">
                    <a:srgbClr val="DDDDDD"/>
                  </a:outerShdw>
                </a:effectLst>
                <a:latin typeface="Arial" charset="0"/>
                <a:cs typeface="Arial" charset="0"/>
              </a:rPr>
              <a:t> – razmena datoteka,</a:t>
            </a:r>
          </a:p>
          <a:p>
            <a:pPr lvl="1" eaLnBrk="1" hangingPunct="1"/>
            <a:r>
              <a:rPr lang="sr-Latn-CS" sz="2400">
                <a:effectLst>
                  <a:outerShdw blurRad="38100" dist="38100" dir="2700000" algn="tl">
                    <a:srgbClr val="DDDDDD"/>
                  </a:outerShdw>
                </a:effectLst>
                <a:latin typeface="Arial" charset="0"/>
                <a:cs typeface="Arial" charset="0"/>
              </a:rPr>
              <a:t>prvi čvor u ARPANET-u izvan SAD – University College of London (Engleska),</a:t>
            </a:r>
          </a:p>
          <a:p>
            <a:pPr lvl="1" eaLnBrk="1" hangingPunct="1"/>
            <a:r>
              <a:rPr lang="sr-Latn-CS" sz="2400">
                <a:effectLst>
                  <a:outerShdw blurRad="38100" dist="38100" dir="2700000" algn="tl">
                    <a:srgbClr val="DDDDDD"/>
                  </a:outerShdw>
                </a:effectLst>
                <a:latin typeface="Arial" charset="0"/>
                <a:cs typeface="Arial" charset="0"/>
              </a:rPr>
              <a:t>email čini 75% saobraćaja na ARPANET-u.</a:t>
            </a:r>
          </a:p>
          <a:p>
            <a:pPr eaLnBrk="1" hangingPunct="1"/>
            <a:r>
              <a:rPr lang="sr-Latn-CS" sz="2800">
                <a:solidFill>
                  <a:srgbClr val="FF0000"/>
                </a:solidFill>
                <a:effectLst>
                  <a:outerShdw blurRad="38100" dist="38100" dir="2700000" algn="tl">
                    <a:srgbClr val="DDDDDD"/>
                  </a:outerShdw>
                </a:effectLst>
                <a:latin typeface="Arial" charset="0"/>
                <a:cs typeface="Arial" charset="0"/>
              </a:rPr>
              <a:t>1975.</a:t>
            </a:r>
            <a:r>
              <a:rPr lang="sr-Latn-CS" sz="2800">
                <a:effectLst>
                  <a:outerShdw blurRad="38100" dist="38100" dir="2700000" algn="tl">
                    <a:srgbClr val="DDDDDD"/>
                  </a:outerShdw>
                </a:effectLst>
                <a:latin typeface="Arial" charset="0"/>
                <a:cs typeface="Arial" charset="0"/>
              </a:rPr>
              <a:t> god. definisane mailing liste – </a:t>
            </a:r>
            <a:r>
              <a:rPr lang="sr-Latn-CS" sz="2800">
                <a:solidFill>
                  <a:srgbClr val="990000"/>
                </a:solidFill>
                <a:effectLst>
                  <a:outerShdw blurRad="38100" dist="38100" dir="2700000" algn="tl">
                    <a:srgbClr val="DDDDDD"/>
                  </a:outerShdw>
                </a:effectLst>
                <a:latin typeface="Arial" charset="0"/>
                <a:cs typeface="Arial" charset="0"/>
              </a:rPr>
              <a:t>diskusione grupe</a:t>
            </a:r>
            <a:r>
              <a:rPr lang="sr-Latn-CS" sz="2800">
                <a:effectLst>
                  <a:outerShdw blurRad="38100" dist="38100" dir="2700000" algn="tl">
                    <a:srgbClr val="DDDDDD"/>
                  </a:outerShdw>
                </a:effectLst>
                <a:latin typeface="Arial" charset="0"/>
                <a:cs typeface="Arial" charset="0"/>
              </a:rPr>
              <a:t>.</a:t>
            </a:r>
            <a:endParaRPr lang="en-US" sz="2800">
              <a:effectLst>
                <a:outerShdw blurRad="38100" dist="38100" dir="2700000" algn="tl">
                  <a:srgbClr val="DDDDDD"/>
                </a:outerShdw>
              </a:effectLst>
              <a:latin typeface="Arial" charset="0"/>
              <a:cs typeface="Arial" charset="0"/>
            </a:endParaRPr>
          </a:p>
        </p:txBody>
      </p:sp>
      <p:sp>
        <p:nvSpPr>
          <p:cNvPr id="10244" name="Text Box 4"/>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1608111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defRPr/>
            </a:pPr>
            <a:r>
              <a:rPr lang="sr-Latn-CS">
                <a:effectLst>
                  <a:outerShdw blurRad="38100" dist="38100" dir="2700000" algn="tl">
                    <a:srgbClr val="000000"/>
                  </a:outerShdw>
                </a:effectLst>
                <a:ea typeface="+mj-ea"/>
              </a:rPr>
              <a:t>ARPANET</a:t>
            </a:r>
            <a:endParaRPr lang="en-US">
              <a:effectLst>
                <a:outerShdw blurRad="38100" dist="38100" dir="2700000" algn="tl">
                  <a:srgbClr val="000000"/>
                </a:outerShdw>
              </a:effectLst>
              <a:ea typeface="+mj-ea"/>
            </a:endParaRPr>
          </a:p>
        </p:txBody>
      </p:sp>
      <p:sp>
        <p:nvSpPr>
          <p:cNvPr id="7171" name="Rectangle 3"/>
          <p:cNvSpPr>
            <a:spLocks noGrp="1" noChangeArrowheads="1"/>
          </p:cNvSpPr>
          <p:nvPr>
            <p:ph type="body" idx="4294967295"/>
          </p:nvPr>
        </p:nvSpPr>
        <p:spPr>
          <a:xfrm>
            <a:off x="179388" y="1221581"/>
            <a:ext cx="8964612" cy="3748088"/>
          </a:xfrm>
        </p:spPr>
        <p:txBody>
          <a:bodyPr>
            <a:normAutofit fontScale="92500"/>
          </a:bodyPr>
          <a:lstStyle/>
          <a:p>
            <a:pPr eaLnBrk="1" hangingPunct="1">
              <a:lnSpc>
                <a:spcPct val="80000"/>
              </a:lnSpc>
            </a:pPr>
            <a:r>
              <a:rPr lang="sr-Latn-CS" sz="2800">
                <a:solidFill>
                  <a:srgbClr val="FF0000"/>
                </a:solidFill>
                <a:effectLst>
                  <a:outerShdw blurRad="38100" dist="38100" dir="2700000" algn="tl">
                    <a:srgbClr val="DDDDDD"/>
                  </a:outerShdw>
                </a:effectLst>
                <a:latin typeface="Arial" charset="0"/>
                <a:cs typeface="Arial" charset="0"/>
              </a:rPr>
              <a:t>1979.</a:t>
            </a:r>
            <a:r>
              <a:rPr lang="sr-Latn-CS" sz="2800">
                <a:effectLst>
                  <a:outerShdw blurRad="38100" dist="38100" dir="2700000" algn="tl">
                    <a:srgbClr val="DDDDDD"/>
                  </a:outerShdw>
                </a:effectLst>
                <a:latin typeface="Arial" charset="0"/>
                <a:cs typeface="Arial" charset="0"/>
              </a:rPr>
              <a:t> god. </a:t>
            </a:r>
          </a:p>
          <a:p>
            <a:pPr lvl="1" eaLnBrk="1" hangingPunct="1">
              <a:lnSpc>
                <a:spcPct val="80000"/>
              </a:lnSpc>
            </a:pPr>
            <a:r>
              <a:rPr lang="sr-Latn-CS" sz="2400">
                <a:effectLst>
                  <a:outerShdw blurRad="38100" dist="38100" dir="2700000" algn="tl">
                    <a:srgbClr val="DDDDDD"/>
                  </a:outerShdw>
                </a:effectLst>
                <a:latin typeface="Arial" charset="0"/>
                <a:cs typeface="Arial" charset="0"/>
              </a:rPr>
              <a:t>dat predlog da se uvedu tekstualni znaci koji označavaju emocije – smajliji:  </a:t>
            </a:r>
            <a:r>
              <a:rPr lang="sr-Latn-CS" sz="2400">
                <a:effectLst>
                  <a:outerShdw blurRad="38100" dist="38100" dir="2700000" algn="tl">
                    <a:srgbClr val="DDDDDD"/>
                  </a:outerShdw>
                </a:effectLst>
                <a:latin typeface="Arial" charset="0"/>
                <a:cs typeface="Arial" charset="0"/>
                <a:sym typeface="Wingdings" charset="0"/>
              </a:rPr>
              <a:t>:-)     ;-)     :-(</a:t>
            </a:r>
          </a:p>
          <a:p>
            <a:pPr lvl="1" eaLnBrk="1" hangingPunct="1">
              <a:lnSpc>
                <a:spcPct val="80000"/>
              </a:lnSpc>
            </a:pPr>
            <a:r>
              <a:rPr lang="sr-Latn-CS" sz="2400">
                <a:effectLst>
                  <a:outerShdw blurRad="38100" dist="38100" dir="2700000" algn="tl">
                    <a:srgbClr val="DDDDDD"/>
                  </a:outerShdw>
                </a:effectLst>
                <a:latin typeface="Arial" charset="0"/>
                <a:cs typeface="Arial" charset="0"/>
                <a:sym typeface="Wingdings" charset="0"/>
              </a:rPr>
              <a:t>kreiran BITNET, kao još jedna mreža računara</a:t>
            </a:r>
          </a:p>
          <a:p>
            <a:pPr eaLnBrk="1" hangingPunct="1">
              <a:lnSpc>
                <a:spcPct val="80000"/>
              </a:lnSpc>
            </a:pPr>
            <a:r>
              <a:rPr lang="sr-Latn-CS" sz="2800">
                <a:solidFill>
                  <a:srgbClr val="FF0000"/>
                </a:solidFill>
                <a:effectLst>
                  <a:outerShdw blurRad="38100" dist="38100" dir="2700000" algn="tl">
                    <a:srgbClr val="DDDDDD"/>
                  </a:outerShdw>
                </a:effectLst>
                <a:latin typeface="Arial" charset="0"/>
                <a:cs typeface="Arial" charset="0"/>
              </a:rPr>
              <a:t>1980.</a:t>
            </a:r>
            <a:r>
              <a:rPr lang="sr-Latn-CS" sz="2800">
                <a:effectLst>
                  <a:outerShdw blurRad="38100" dist="38100" dir="2700000" algn="tl">
                    <a:srgbClr val="DDDDDD"/>
                  </a:outerShdw>
                </a:effectLst>
                <a:latin typeface="Arial" charset="0"/>
                <a:cs typeface="Arial" charset="0"/>
              </a:rPr>
              <a:t> god. ARPANET u kompletnom zastoju zbog virusa.</a:t>
            </a:r>
          </a:p>
          <a:p>
            <a:pPr eaLnBrk="1" hangingPunct="1">
              <a:lnSpc>
                <a:spcPct val="80000"/>
              </a:lnSpc>
            </a:pPr>
            <a:r>
              <a:rPr lang="sr-Latn-CS" sz="2800">
                <a:solidFill>
                  <a:srgbClr val="FF0000"/>
                </a:solidFill>
                <a:effectLst>
                  <a:outerShdw blurRad="38100" dist="38100" dir="2700000" algn="tl">
                    <a:srgbClr val="DDDDDD"/>
                  </a:outerShdw>
                </a:effectLst>
                <a:latin typeface="Arial" charset="0"/>
                <a:cs typeface="Arial" charset="0"/>
              </a:rPr>
              <a:t>1981.</a:t>
            </a:r>
            <a:r>
              <a:rPr lang="sr-Latn-CS" sz="2800">
                <a:effectLst>
                  <a:outerShdw blurRad="38100" dist="38100" dir="2700000" algn="tl">
                    <a:srgbClr val="DDDDDD"/>
                  </a:outerShdw>
                </a:effectLst>
                <a:latin typeface="Arial" charset="0"/>
                <a:cs typeface="Arial" charset="0"/>
              </a:rPr>
              <a:t> god. ukupan broj servera u mreži: 213.</a:t>
            </a:r>
          </a:p>
          <a:p>
            <a:pPr eaLnBrk="1" hangingPunct="1">
              <a:lnSpc>
                <a:spcPct val="80000"/>
              </a:lnSpc>
            </a:pPr>
            <a:r>
              <a:rPr lang="sr-Latn-CS" sz="2800">
                <a:effectLst>
                  <a:outerShdw blurRad="38100" dist="38100" dir="2700000" algn="tl">
                    <a:srgbClr val="DDDDDD"/>
                  </a:outerShdw>
                </a:effectLst>
                <a:latin typeface="Arial" charset="0"/>
                <a:cs typeface="Arial" charset="0"/>
              </a:rPr>
              <a:t>kreiran CSNET, kao mreža institucija izvan ARPANET-a.</a:t>
            </a:r>
          </a:p>
          <a:p>
            <a:pPr eaLnBrk="1" hangingPunct="1">
              <a:lnSpc>
                <a:spcPct val="80000"/>
              </a:lnSpc>
            </a:pPr>
            <a:r>
              <a:rPr lang="sr-Latn-CS" sz="2800">
                <a:solidFill>
                  <a:srgbClr val="FF0000"/>
                </a:solidFill>
                <a:effectLst>
                  <a:outerShdw blurRad="38100" dist="38100" dir="2700000" algn="tl">
                    <a:srgbClr val="DDDDDD"/>
                  </a:outerShdw>
                </a:effectLst>
                <a:latin typeface="Arial" charset="0"/>
                <a:cs typeface="Arial" charset="0"/>
              </a:rPr>
              <a:t>1982.</a:t>
            </a:r>
            <a:r>
              <a:rPr lang="sr-Latn-CS" sz="2800">
                <a:effectLst>
                  <a:outerShdw blurRad="38100" dist="38100" dir="2700000" algn="tl">
                    <a:srgbClr val="DDDDDD"/>
                  </a:outerShdw>
                </a:effectLst>
                <a:latin typeface="Arial" charset="0"/>
                <a:cs typeface="Arial" charset="0"/>
              </a:rPr>
              <a:t> god. osnovan Europe Unix Network – </a:t>
            </a:r>
            <a:r>
              <a:rPr lang="sr-Latn-CS" sz="2800">
                <a:solidFill>
                  <a:srgbClr val="990000"/>
                </a:solidFill>
                <a:effectLst>
                  <a:outerShdw blurRad="38100" dist="38100" dir="2700000" algn="tl">
                    <a:srgbClr val="DDDDDD"/>
                  </a:outerShdw>
                </a:effectLst>
                <a:latin typeface="Arial" charset="0"/>
                <a:cs typeface="Arial" charset="0"/>
              </a:rPr>
              <a:t>EUnet</a:t>
            </a:r>
          </a:p>
          <a:p>
            <a:pPr lvl="1" eaLnBrk="1" hangingPunct="1">
              <a:lnSpc>
                <a:spcPct val="80000"/>
              </a:lnSpc>
            </a:pPr>
            <a:r>
              <a:rPr lang="sr-Latn-CS" sz="2400">
                <a:effectLst>
                  <a:outerShdw blurRad="38100" dist="38100" dir="2700000" algn="tl">
                    <a:srgbClr val="DDDDDD"/>
                  </a:outerShdw>
                </a:effectLst>
                <a:latin typeface="Arial" charset="0"/>
                <a:cs typeface="Arial" charset="0"/>
              </a:rPr>
              <a:t>u početku spajao Holandiju, Dansku, Švedsku i Veliku Britaniju.</a:t>
            </a:r>
            <a:endParaRPr lang="en-US" sz="2400">
              <a:effectLst>
                <a:outerShdw blurRad="38100" dist="38100" dir="2700000" algn="tl">
                  <a:srgbClr val="DDDDDD"/>
                </a:outerShdw>
              </a:effectLst>
              <a:latin typeface="Arial" charset="0"/>
              <a:cs typeface="Arial" charset="0"/>
            </a:endParaRPr>
          </a:p>
        </p:txBody>
      </p:sp>
      <p:sp>
        <p:nvSpPr>
          <p:cNvPr id="11268" name="Text Box 4"/>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14626454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sr-Latn-CS">
                <a:effectLst>
                  <a:outerShdw blurRad="38100" dist="38100" dir="2700000" algn="tl">
                    <a:srgbClr val="DDDDDD"/>
                  </a:outerShdw>
                </a:effectLst>
                <a:latin typeface="Arial" charset="0"/>
                <a:cs typeface="Arial" charset="0"/>
              </a:rPr>
              <a:t>ARPANET i druge mreže</a:t>
            </a:r>
            <a:endParaRPr lang="en-US">
              <a:effectLst>
                <a:outerShdw blurRad="38100" dist="38100" dir="2700000" algn="tl">
                  <a:srgbClr val="DDDDDD"/>
                </a:outerShdw>
              </a:effectLst>
              <a:latin typeface="Arial" charset="0"/>
              <a:cs typeface="Arial" charset="0"/>
            </a:endParaRPr>
          </a:p>
        </p:txBody>
      </p:sp>
      <p:sp>
        <p:nvSpPr>
          <p:cNvPr id="8195" name="Rectangle 3"/>
          <p:cNvSpPr>
            <a:spLocks noGrp="1" noChangeArrowheads="1"/>
          </p:cNvSpPr>
          <p:nvPr>
            <p:ph type="body" idx="4294967295"/>
          </p:nvPr>
        </p:nvSpPr>
        <p:spPr>
          <a:xfrm>
            <a:off x="179389" y="1200151"/>
            <a:ext cx="8785225" cy="3394472"/>
          </a:xfrm>
        </p:spPr>
        <p:txBody>
          <a:bodyPr>
            <a:normAutofit lnSpcReduction="10000"/>
          </a:bodyPr>
          <a:lstStyle/>
          <a:p>
            <a:pPr eaLnBrk="1" hangingPunct="1"/>
            <a:r>
              <a:rPr lang="sr-Latn-CS" sz="2800">
                <a:solidFill>
                  <a:srgbClr val="FF0000"/>
                </a:solidFill>
                <a:effectLst>
                  <a:outerShdw blurRad="38100" dist="38100" dir="2700000" algn="tl">
                    <a:srgbClr val="DDDDDD"/>
                  </a:outerShdw>
                </a:effectLst>
                <a:latin typeface="Arial" charset="0"/>
                <a:cs typeface="Arial" charset="0"/>
              </a:rPr>
              <a:t>1983.</a:t>
            </a:r>
            <a:r>
              <a:rPr lang="sr-Latn-CS" sz="2800">
                <a:effectLst>
                  <a:outerShdw blurRad="38100" dist="38100" dir="2700000" algn="tl">
                    <a:srgbClr val="DDDDDD"/>
                  </a:outerShdw>
                </a:effectLst>
                <a:latin typeface="Arial" charset="0"/>
                <a:cs typeface="Arial" charset="0"/>
              </a:rPr>
              <a:t> god. </a:t>
            </a:r>
          </a:p>
          <a:p>
            <a:pPr lvl="1" eaLnBrk="1" hangingPunct="1"/>
            <a:r>
              <a:rPr lang="sr-Latn-CS" sz="2400">
                <a:effectLst>
                  <a:outerShdw blurRad="38100" dist="38100" dir="2700000" algn="tl">
                    <a:srgbClr val="DDDDDD"/>
                  </a:outerShdw>
                </a:effectLst>
                <a:latin typeface="Arial" charset="0"/>
                <a:cs typeface="Arial" charset="0"/>
              </a:rPr>
              <a:t>ustanovljen Domain Name System</a:t>
            </a:r>
            <a:r>
              <a:rPr lang="en-US" sz="2400">
                <a:effectLst>
                  <a:outerShdw blurRad="38100" dist="38100" dir="2700000" algn="tl">
                    <a:srgbClr val="DDDDDD"/>
                  </a:outerShdw>
                </a:effectLst>
                <a:latin typeface="Arial" charset="0"/>
                <a:cs typeface="Arial" charset="0"/>
              </a:rPr>
              <a:t> (</a:t>
            </a:r>
            <a:r>
              <a:rPr lang="en-US" sz="2400">
                <a:solidFill>
                  <a:srgbClr val="990000"/>
                </a:solidFill>
                <a:effectLst>
                  <a:outerShdw blurRad="38100" dist="38100" dir="2700000" algn="tl">
                    <a:srgbClr val="DDDDDD"/>
                  </a:outerShdw>
                </a:effectLst>
                <a:latin typeface="Arial" charset="0"/>
                <a:cs typeface="Arial" charset="0"/>
              </a:rPr>
              <a:t>DNS</a:t>
            </a:r>
            <a:r>
              <a:rPr lang="en-US" sz="2400">
                <a:effectLst>
                  <a:outerShdw blurRad="38100" dist="38100" dir="2700000" algn="tl">
                    <a:srgbClr val="DDDDDD"/>
                  </a:outerShdw>
                </a:effectLst>
                <a:latin typeface="Arial" charset="0"/>
                <a:cs typeface="Arial" charset="0"/>
              </a:rPr>
              <a:t>)</a:t>
            </a:r>
            <a:r>
              <a:rPr lang="sr-Latn-CS" sz="2400">
                <a:effectLst>
                  <a:outerShdw blurRad="38100" dist="38100" dir="2700000" algn="tl">
                    <a:srgbClr val="DDDDDD"/>
                  </a:outerShdw>
                </a:effectLst>
                <a:latin typeface="Arial" charset="0"/>
                <a:cs typeface="Arial" charset="0"/>
              </a:rPr>
              <a:t> – sistem simboličkih adresa umesto numeričkih.</a:t>
            </a:r>
          </a:p>
          <a:p>
            <a:pPr lvl="1" eaLnBrk="1" hangingPunct="1"/>
            <a:r>
              <a:rPr lang="sr-Latn-CS" sz="2400">
                <a:effectLst>
                  <a:outerShdw blurRad="38100" dist="38100" dir="2700000" algn="tl">
                    <a:srgbClr val="DDDDDD"/>
                  </a:outerShdw>
                </a:effectLst>
                <a:latin typeface="Arial" charset="0"/>
                <a:cs typeface="Arial" charset="0"/>
              </a:rPr>
              <a:t>ukupan broj servera na mreži: 562.</a:t>
            </a:r>
          </a:p>
          <a:p>
            <a:pPr eaLnBrk="1" hangingPunct="1"/>
            <a:r>
              <a:rPr lang="sr-Latn-CS" sz="2800">
                <a:solidFill>
                  <a:srgbClr val="FF0000"/>
                </a:solidFill>
                <a:effectLst>
                  <a:outerShdw blurRad="38100" dist="38100" dir="2700000" algn="tl">
                    <a:srgbClr val="DDDDDD"/>
                  </a:outerShdw>
                </a:effectLst>
                <a:latin typeface="Arial" charset="0"/>
                <a:cs typeface="Arial" charset="0"/>
              </a:rPr>
              <a:t>1984.</a:t>
            </a:r>
            <a:r>
              <a:rPr lang="sr-Latn-CS" sz="2800">
                <a:effectLst>
                  <a:outerShdw blurRad="38100" dist="38100" dir="2700000" algn="tl">
                    <a:srgbClr val="DDDDDD"/>
                  </a:outerShdw>
                </a:effectLst>
                <a:latin typeface="Arial" charset="0"/>
                <a:cs typeface="Arial" charset="0"/>
              </a:rPr>
              <a:t> god. </a:t>
            </a:r>
          </a:p>
          <a:p>
            <a:pPr lvl="1" eaLnBrk="1" hangingPunct="1"/>
            <a:r>
              <a:rPr lang="sr-Latn-CS" sz="2400">
                <a:effectLst>
                  <a:outerShdw blurRad="38100" dist="38100" dir="2700000" algn="tl">
                    <a:srgbClr val="DDDDDD"/>
                  </a:outerShdw>
                </a:effectLst>
                <a:latin typeface="Arial" charset="0"/>
                <a:cs typeface="Arial" charset="0"/>
              </a:rPr>
              <a:t>iz CSNET-a kreiran NSFNET.</a:t>
            </a:r>
          </a:p>
          <a:p>
            <a:pPr lvl="1" eaLnBrk="1" hangingPunct="1"/>
            <a:r>
              <a:rPr lang="sr-Latn-CS" sz="2400">
                <a:effectLst>
                  <a:outerShdw blurRad="38100" dist="38100" dir="2700000" algn="tl">
                    <a:srgbClr val="DDDDDD"/>
                  </a:outerShdw>
                </a:effectLst>
                <a:latin typeface="Arial" charset="0"/>
                <a:cs typeface="Arial" charset="0"/>
              </a:rPr>
              <a:t>ukupan broj servera na mreži: 1024.</a:t>
            </a:r>
          </a:p>
          <a:p>
            <a:pPr eaLnBrk="1" hangingPunct="1"/>
            <a:r>
              <a:rPr lang="sr-Latn-CS" sz="2800">
                <a:solidFill>
                  <a:srgbClr val="FF0000"/>
                </a:solidFill>
                <a:effectLst>
                  <a:outerShdw blurRad="38100" dist="38100" dir="2700000" algn="tl">
                    <a:srgbClr val="DDDDDD"/>
                  </a:outerShdw>
                </a:effectLst>
                <a:latin typeface="Arial" charset="0"/>
                <a:cs typeface="Arial" charset="0"/>
              </a:rPr>
              <a:t>1985.</a:t>
            </a:r>
            <a:r>
              <a:rPr lang="sr-Latn-CS" sz="2800">
                <a:effectLst>
                  <a:outerShdw blurRad="38100" dist="38100" dir="2700000" algn="tl">
                    <a:srgbClr val="DDDDDD"/>
                  </a:outerShdw>
                </a:effectLst>
                <a:latin typeface="Arial" charset="0"/>
                <a:cs typeface="Arial" charset="0"/>
              </a:rPr>
              <a:t> god. ukupan broj servera na mreži: 1.961.</a:t>
            </a:r>
            <a:endParaRPr lang="en-US" sz="2800">
              <a:effectLst>
                <a:outerShdw blurRad="38100" dist="38100" dir="2700000" algn="tl">
                  <a:srgbClr val="DDDDDD"/>
                </a:outerShdw>
              </a:effectLst>
              <a:latin typeface="Arial" charset="0"/>
              <a:cs typeface="Arial" charset="0"/>
            </a:endParaRPr>
          </a:p>
        </p:txBody>
      </p:sp>
      <p:sp>
        <p:nvSpPr>
          <p:cNvPr id="12292" name="Text Box 4"/>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40701099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defRPr/>
            </a:pPr>
            <a:r>
              <a:rPr lang="sr-Latn-CS">
                <a:effectLst>
                  <a:outerShdw blurRad="38100" dist="38100" dir="2700000" algn="tl">
                    <a:srgbClr val="000000"/>
                  </a:outerShdw>
                </a:effectLst>
                <a:ea typeface="+mj-ea"/>
              </a:rPr>
              <a:t>Internet</a:t>
            </a:r>
            <a:endParaRPr lang="en-US">
              <a:effectLst>
                <a:outerShdw blurRad="38100" dist="38100" dir="2700000" algn="tl">
                  <a:srgbClr val="000000"/>
                </a:outerShdw>
              </a:effectLst>
              <a:ea typeface="+mj-ea"/>
            </a:endParaRPr>
          </a:p>
        </p:txBody>
      </p:sp>
      <p:sp>
        <p:nvSpPr>
          <p:cNvPr id="9219" name="Rectangle 3"/>
          <p:cNvSpPr>
            <a:spLocks noGrp="1" noChangeArrowheads="1"/>
          </p:cNvSpPr>
          <p:nvPr>
            <p:ph type="body" idx="4294967295"/>
          </p:nvPr>
        </p:nvSpPr>
        <p:spPr>
          <a:xfrm>
            <a:off x="250825" y="1221581"/>
            <a:ext cx="8686800" cy="3748088"/>
          </a:xfrm>
        </p:spPr>
        <p:txBody>
          <a:bodyPr>
            <a:normAutofit lnSpcReduction="10000"/>
          </a:bodyPr>
          <a:lstStyle/>
          <a:p>
            <a:pPr eaLnBrk="1" hangingPunct="1">
              <a:lnSpc>
                <a:spcPct val="90000"/>
              </a:lnSpc>
            </a:pPr>
            <a:r>
              <a:rPr lang="sr-Latn-CS" sz="2400">
                <a:solidFill>
                  <a:srgbClr val="FF0000"/>
                </a:solidFill>
                <a:effectLst>
                  <a:outerShdw blurRad="38100" dist="38100" dir="2700000" algn="tl">
                    <a:srgbClr val="DDDDDD"/>
                  </a:outerShdw>
                </a:effectLst>
                <a:latin typeface="Arial" charset="0"/>
                <a:cs typeface="Arial" charset="0"/>
              </a:rPr>
              <a:t>1986.</a:t>
            </a:r>
            <a:r>
              <a:rPr lang="sr-Latn-CS" sz="2400">
                <a:effectLst>
                  <a:outerShdw blurRad="38100" dist="38100" dir="2700000" algn="tl">
                    <a:srgbClr val="DDDDDD"/>
                  </a:outerShdw>
                </a:effectLst>
                <a:latin typeface="Arial" charset="0"/>
                <a:cs typeface="Arial" charset="0"/>
              </a:rPr>
              <a:t> god. kreiran IETF (Internet Engineering Task Force) – telo za tehničku koordinaciju mreža.</a:t>
            </a:r>
          </a:p>
          <a:p>
            <a:pPr eaLnBrk="1" hangingPunct="1">
              <a:lnSpc>
                <a:spcPct val="90000"/>
              </a:lnSpc>
            </a:pPr>
            <a:r>
              <a:rPr lang="sr-Latn-CS" sz="2400">
                <a:solidFill>
                  <a:srgbClr val="FF0000"/>
                </a:solidFill>
                <a:effectLst>
                  <a:outerShdw blurRad="38100" dist="38100" dir="2700000" algn="tl">
                    <a:srgbClr val="DDDDDD"/>
                  </a:outerShdw>
                </a:effectLst>
                <a:latin typeface="Arial" charset="0"/>
                <a:cs typeface="Arial" charset="0"/>
              </a:rPr>
              <a:t>1989.</a:t>
            </a:r>
            <a:r>
              <a:rPr lang="sr-Latn-CS" sz="2400">
                <a:effectLst>
                  <a:outerShdw blurRad="38100" dist="38100" dir="2700000" algn="tl">
                    <a:srgbClr val="DDDDDD"/>
                  </a:outerShdw>
                </a:effectLst>
                <a:latin typeface="Arial" charset="0"/>
                <a:cs typeface="Arial" charset="0"/>
              </a:rPr>
              <a:t> god. </a:t>
            </a:r>
          </a:p>
          <a:p>
            <a:pPr lvl="1" eaLnBrk="1" hangingPunct="1">
              <a:lnSpc>
                <a:spcPct val="90000"/>
              </a:lnSpc>
            </a:pPr>
            <a:r>
              <a:rPr lang="sr-Latn-CS" sz="2000">
                <a:effectLst>
                  <a:outerShdw blurRad="38100" dist="38100" dir="2700000" algn="tl">
                    <a:srgbClr val="DDDDDD"/>
                  </a:outerShdw>
                </a:effectLst>
                <a:latin typeface="Arial" charset="0"/>
                <a:cs typeface="Arial" charset="0"/>
              </a:rPr>
              <a:t>broj servera na mreži prelazi 100.000.</a:t>
            </a:r>
          </a:p>
          <a:p>
            <a:pPr lvl="1" eaLnBrk="1" hangingPunct="1">
              <a:lnSpc>
                <a:spcPct val="90000"/>
              </a:lnSpc>
            </a:pPr>
            <a:r>
              <a:rPr lang="sr-Latn-CS" sz="2000">
                <a:effectLst>
                  <a:outerShdw blurRad="38100" dist="38100" dir="2700000" algn="tl">
                    <a:srgbClr val="DDDDDD"/>
                  </a:outerShdw>
                </a:effectLst>
                <a:latin typeface="Arial" charset="0"/>
                <a:cs typeface="Arial" charset="0"/>
              </a:rPr>
              <a:t>objavljena priča o hakeru iz Nemačke koji je provaljivao u vojne računare u SAD i prodavao informacije Sovjetskom Savezu.</a:t>
            </a:r>
          </a:p>
          <a:p>
            <a:pPr eaLnBrk="1" hangingPunct="1">
              <a:lnSpc>
                <a:spcPct val="90000"/>
              </a:lnSpc>
            </a:pPr>
            <a:r>
              <a:rPr lang="sr-Latn-CS" sz="2400">
                <a:solidFill>
                  <a:srgbClr val="FF0000"/>
                </a:solidFill>
                <a:effectLst>
                  <a:outerShdw blurRad="38100" dist="38100" dir="2700000" algn="tl">
                    <a:srgbClr val="DDDDDD"/>
                  </a:outerShdw>
                </a:effectLst>
                <a:latin typeface="Arial" charset="0"/>
                <a:cs typeface="Arial" charset="0"/>
              </a:rPr>
              <a:t>1990.</a:t>
            </a:r>
            <a:r>
              <a:rPr lang="sr-Latn-CS" sz="2400">
                <a:effectLst>
                  <a:outerShdw blurRad="38100" dist="38100" dir="2700000" algn="tl">
                    <a:srgbClr val="DDDDDD"/>
                  </a:outerShdw>
                </a:effectLst>
                <a:latin typeface="Arial" charset="0"/>
                <a:cs typeface="Arial" charset="0"/>
              </a:rPr>
              <a:t> god. </a:t>
            </a:r>
          </a:p>
          <a:p>
            <a:pPr lvl="1" eaLnBrk="1" hangingPunct="1">
              <a:lnSpc>
                <a:spcPct val="90000"/>
              </a:lnSpc>
            </a:pPr>
            <a:r>
              <a:rPr lang="sr-Latn-CS" sz="2000">
                <a:effectLst>
                  <a:outerShdw blurRad="38100" dist="38100" dir="2700000" algn="tl">
                    <a:srgbClr val="DDDDDD"/>
                  </a:outerShdw>
                </a:effectLst>
                <a:latin typeface="Arial" charset="0"/>
                <a:cs typeface="Arial" charset="0"/>
              </a:rPr>
              <a:t>ARPANET prestaje da postoji.</a:t>
            </a:r>
          </a:p>
          <a:p>
            <a:pPr lvl="1" eaLnBrk="1" hangingPunct="1">
              <a:lnSpc>
                <a:spcPct val="90000"/>
              </a:lnSpc>
            </a:pPr>
            <a:r>
              <a:rPr lang="sr-Latn-CS" sz="2000">
                <a:effectLst>
                  <a:outerShdw blurRad="38100" dist="38100" dir="2700000" algn="tl">
                    <a:srgbClr val="DDDDDD"/>
                  </a:outerShdw>
                </a:effectLst>
                <a:latin typeface="Arial" charset="0"/>
                <a:cs typeface="Arial" charset="0"/>
              </a:rPr>
              <a:t>osmišljen </a:t>
            </a:r>
            <a:r>
              <a:rPr lang="sr-Latn-CS" sz="2000">
                <a:solidFill>
                  <a:srgbClr val="990000"/>
                </a:solidFill>
                <a:effectLst>
                  <a:outerShdw blurRad="38100" dist="38100" dir="2700000" algn="tl">
                    <a:srgbClr val="DDDDDD"/>
                  </a:outerShdw>
                </a:effectLst>
                <a:latin typeface="Arial" charset="0"/>
                <a:cs typeface="Arial" charset="0"/>
              </a:rPr>
              <a:t>hipertekst </a:t>
            </a:r>
            <a:r>
              <a:rPr lang="sr-Latn-CS" sz="2000">
                <a:effectLst>
                  <a:outerShdw blurRad="38100" dist="38100" dir="2700000" algn="tl">
                    <a:srgbClr val="DDDDDD"/>
                  </a:outerShdw>
                </a:effectLst>
                <a:latin typeface="Arial" charset="0"/>
                <a:cs typeface="Arial" charset="0"/>
              </a:rPr>
              <a:t>sistem koji će postati osnova </a:t>
            </a:r>
            <a:r>
              <a:rPr lang="sr-Latn-CS" sz="2000">
                <a:solidFill>
                  <a:srgbClr val="990000"/>
                </a:solidFill>
                <a:effectLst>
                  <a:outerShdw blurRad="38100" dist="38100" dir="2700000" algn="tl">
                    <a:srgbClr val="DDDDDD"/>
                  </a:outerShdw>
                </a:effectLst>
                <a:latin typeface="Arial" charset="0"/>
                <a:cs typeface="Arial" charset="0"/>
              </a:rPr>
              <a:t>www</a:t>
            </a:r>
            <a:r>
              <a:rPr lang="sr-Latn-CS" sz="2000">
                <a:effectLst>
                  <a:outerShdw blurRad="38100" dist="38100" dir="2700000" algn="tl">
                    <a:srgbClr val="DDDDDD"/>
                  </a:outerShdw>
                </a:effectLst>
                <a:latin typeface="Arial" charset="0"/>
                <a:cs typeface="Arial" charset="0"/>
              </a:rPr>
              <a:t> (World Wide Web).</a:t>
            </a:r>
          </a:p>
          <a:p>
            <a:pPr lvl="1" eaLnBrk="1" hangingPunct="1">
              <a:lnSpc>
                <a:spcPct val="90000"/>
              </a:lnSpc>
            </a:pPr>
            <a:r>
              <a:rPr lang="sr-Latn-CS" sz="2000">
                <a:effectLst>
                  <a:outerShdw blurRad="38100" dist="38100" dir="2700000" algn="tl">
                    <a:srgbClr val="DDDDDD"/>
                  </a:outerShdw>
                </a:effectLst>
                <a:latin typeface="Arial" charset="0"/>
                <a:cs typeface="Arial" charset="0"/>
              </a:rPr>
              <a:t>prvi komercijalni provajder – World (world.std.com).</a:t>
            </a:r>
          </a:p>
          <a:p>
            <a:pPr lvl="1" eaLnBrk="1" hangingPunct="1">
              <a:lnSpc>
                <a:spcPct val="90000"/>
              </a:lnSpc>
            </a:pPr>
            <a:r>
              <a:rPr lang="sr-Latn-CS" sz="2000">
                <a:effectLst>
                  <a:outerShdw blurRad="38100" dist="38100" dir="2700000" algn="tl">
                    <a:srgbClr val="DDDDDD"/>
                  </a:outerShdw>
                </a:effectLst>
                <a:latin typeface="Arial" charset="0"/>
                <a:cs typeface="Arial" charset="0"/>
              </a:rPr>
              <a:t>ukupan broj servera na mreži 313.000.</a:t>
            </a:r>
          </a:p>
        </p:txBody>
      </p:sp>
      <p:sp>
        <p:nvSpPr>
          <p:cNvPr id="13316" name="Text Box 4"/>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35928296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defRPr/>
            </a:pPr>
            <a:r>
              <a:rPr lang="sr-Latn-CS">
                <a:effectLst>
                  <a:outerShdw blurRad="38100" dist="38100" dir="2700000" algn="tl">
                    <a:srgbClr val="000000"/>
                  </a:outerShdw>
                </a:effectLst>
                <a:ea typeface="+mj-ea"/>
              </a:rPr>
              <a:t>Internet</a:t>
            </a:r>
            <a:endParaRPr lang="en-US">
              <a:effectLst>
                <a:outerShdw blurRad="38100" dist="38100" dir="2700000" algn="tl">
                  <a:srgbClr val="000000"/>
                </a:outerShdw>
              </a:effectLst>
              <a:ea typeface="+mj-ea"/>
            </a:endParaRPr>
          </a:p>
        </p:txBody>
      </p:sp>
      <p:sp>
        <p:nvSpPr>
          <p:cNvPr id="10243" name="Rectangle 3"/>
          <p:cNvSpPr>
            <a:spLocks noGrp="1" noChangeArrowheads="1"/>
          </p:cNvSpPr>
          <p:nvPr>
            <p:ph type="body" idx="4294967295"/>
          </p:nvPr>
        </p:nvSpPr>
        <p:spPr/>
        <p:txBody>
          <a:bodyPr>
            <a:normAutofit fontScale="92500" lnSpcReduction="20000"/>
          </a:bodyPr>
          <a:lstStyle/>
          <a:p>
            <a:pPr eaLnBrk="1" hangingPunct="1">
              <a:lnSpc>
                <a:spcPct val="90000"/>
              </a:lnSpc>
            </a:pPr>
            <a:r>
              <a:rPr lang="sr-Latn-CS" sz="2800">
                <a:solidFill>
                  <a:srgbClr val="FF0000"/>
                </a:solidFill>
                <a:effectLst>
                  <a:outerShdw blurRad="38100" dist="38100" dir="2700000" algn="tl">
                    <a:srgbClr val="DDDDDD"/>
                  </a:outerShdw>
                </a:effectLst>
                <a:latin typeface="Arial" charset="0"/>
                <a:cs typeface="Arial" charset="0"/>
              </a:rPr>
              <a:t>1991.</a:t>
            </a:r>
            <a:r>
              <a:rPr lang="sr-Latn-CS" sz="2800">
                <a:effectLst>
                  <a:outerShdw blurRad="38100" dist="38100" dir="2700000" algn="tl">
                    <a:srgbClr val="DDDDDD"/>
                  </a:outerShdw>
                </a:effectLst>
                <a:latin typeface="Arial" charset="0"/>
                <a:cs typeface="Arial" charset="0"/>
              </a:rPr>
              <a:t> god. startovan prvi WWW server (</a:t>
            </a:r>
            <a:r>
              <a:rPr lang="en-US" sz="2800">
                <a:solidFill>
                  <a:srgbClr val="0000FF"/>
                </a:solidFill>
                <a:effectLst>
                  <a:outerShdw blurRad="38100" dist="38100" dir="2700000" algn="tl">
                    <a:srgbClr val="DDDDDD"/>
                  </a:outerShdw>
                </a:effectLst>
                <a:latin typeface="Arial" charset="0"/>
                <a:cs typeface="Arial" charset="0"/>
              </a:rPr>
              <a:t>nxoc01.cern.ch</a:t>
            </a:r>
            <a:r>
              <a:rPr lang="sr-Latn-CS" sz="2800">
                <a:effectLst>
                  <a:outerShdw blurRad="38100" dist="38100" dir="2700000" algn="tl">
                    <a:srgbClr val="DDDDDD"/>
                  </a:outerShdw>
                </a:effectLst>
                <a:latin typeface="Arial" charset="0"/>
                <a:cs typeface="Arial" charset="0"/>
              </a:rPr>
              <a:t> – kasnije preimenovan u </a:t>
            </a:r>
            <a:r>
              <a:rPr lang="en-US" sz="2800">
                <a:solidFill>
                  <a:srgbClr val="FF0000"/>
                </a:solidFill>
                <a:effectLst>
                  <a:outerShdw blurRad="38100" dist="38100" dir="2700000" algn="tl">
                    <a:srgbClr val="DDDDDD"/>
                  </a:outerShdw>
                </a:effectLst>
                <a:latin typeface="Arial" charset="0"/>
                <a:cs typeface="Arial" charset="0"/>
              </a:rPr>
              <a:t>i</a:t>
            </a:r>
            <a:r>
              <a:rPr lang="en-US" sz="2800">
                <a:solidFill>
                  <a:srgbClr val="0000FF"/>
                </a:solidFill>
                <a:effectLst>
                  <a:outerShdw blurRad="38100" dist="38100" dir="2700000" algn="tl">
                    <a:srgbClr val="DDDDDD"/>
                  </a:outerShdw>
                </a:effectLst>
                <a:latin typeface="Arial" charset="0"/>
                <a:cs typeface="Arial" charset="0"/>
              </a:rPr>
              <a:t>nfo.cern.ch</a:t>
            </a:r>
            <a:r>
              <a:rPr lang="sr-Latn-CS" sz="2800">
                <a:effectLst>
                  <a:outerShdw blurRad="38100" dist="38100" dir="2700000" algn="tl">
                    <a:srgbClr val="DDDDDD"/>
                  </a:outerShdw>
                </a:effectLst>
                <a:latin typeface="Arial" charset="0"/>
                <a:cs typeface="Arial" charset="0"/>
              </a:rPr>
              <a:t>).</a:t>
            </a:r>
          </a:p>
          <a:p>
            <a:pPr eaLnBrk="1" hangingPunct="1">
              <a:lnSpc>
                <a:spcPct val="90000"/>
              </a:lnSpc>
            </a:pPr>
            <a:r>
              <a:rPr lang="sr-Latn-CS" sz="2800">
                <a:solidFill>
                  <a:srgbClr val="FF0000"/>
                </a:solidFill>
                <a:effectLst>
                  <a:outerShdw blurRad="38100" dist="38100" dir="2700000" algn="tl">
                    <a:srgbClr val="DDDDDD"/>
                  </a:outerShdw>
                </a:effectLst>
                <a:latin typeface="Arial" charset="0"/>
                <a:cs typeface="Arial" charset="0"/>
              </a:rPr>
              <a:t>1992.</a:t>
            </a:r>
            <a:r>
              <a:rPr lang="sr-Latn-CS" sz="2800">
                <a:effectLst>
                  <a:outerShdw blurRad="38100" dist="38100" dir="2700000" algn="tl">
                    <a:srgbClr val="DDDDDD"/>
                  </a:outerShdw>
                </a:effectLst>
                <a:latin typeface="Arial" charset="0"/>
                <a:cs typeface="Arial" charset="0"/>
              </a:rPr>
              <a:t> god.</a:t>
            </a:r>
          </a:p>
          <a:p>
            <a:pPr lvl="1" eaLnBrk="1" hangingPunct="1">
              <a:lnSpc>
                <a:spcPct val="90000"/>
              </a:lnSpc>
            </a:pPr>
            <a:r>
              <a:rPr lang="sr-Latn-CS" sz="2500">
                <a:effectLst>
                  <a:outerShdw blurRad="38100" dist="38100" dir="2700000" algn="tl">
                    <a:srgbClr val="DDDDDD"/>
                  </a:outerShdw>
                </a:effectLst>
                <a:latin typeface="Arial" charset="0"/>
                <a:cs typeface="Arial" charset="0"/>
              </a:rPr>
              <a:t>broj servera na mreži prelazi 1.000.000,</a:t>
            </a:r>
          </a:p>
          <a:p>
            <a:pPr lvl="1" eaLnBrk="1" hangingPunct="1">
              <a:lnSpc>
                <a:spcPct val="90000"/>
              </a:lnSpc>
            </a:pPr>
            <a:r>
              <a:rPr lang="sr-Latn-CS" sz="2500">
                <a:effectLst>
                  <a:outerShdw blurRad="38100" dist="38100" dir="2700000" algn="tl">
                    <a:srgbClr val="DDDDDD"/>
                  </a:outerShdw>
                </a:effectLst>
                <a:latin typeface="Arial" charset="0"/>
                <a:cs typeface="Arial" charset="0"/>
              </a:rPr>
              <a:t>pojavio se izraz “surfovati po mreži”.</a:t>
            </a:r>
          </a:p>
          <a:p>
            <a:pPr eaLnBrk="1" hangingPunct="1">
              <a:lnSpc>
                <a:spcPct val="90000"/>
              </a:lnSpc>
            </a:pPr>
            <a:r>
              <a:rPr lang="sr-Latn-CS" sz="2800">
                <a:solidFill>
                  <a:srgbClr val="FF0000"/>
                </a:solidFill>
                <a:effectLst>
                  <a:outerShdw blurRad="38100" dist="38100" dir="2700000" algn="tl">
                    <a:srgbClr val="DDDDDD"/>
                  </a:outerShdw>
                </a:effectLst>
                <a:latin typeface="Arial" charset="0"/>
                <a:cs typeface="Arial" charset="0"/>
              </a:rPr>
              <a:t>1993.</a:t>
            </a:r>
            <a:r>
              <a:rPr lang="sr-Latn-CS" sz="2800">
                <a:effectLst>
                  <a:outerShdw blurRad="38100" dist="38100" dir="2700000" algn="tl">
                    <a:srgbClr val="DDDDDD"/>
                  </a:outerShdw>
                </a:effectLst>
                <a:latin typeface="Arial" charset="0"/>
                <a:cs typeface="Arial" charset="0"/>
              </a:rPr>
              <a:t> god. </a:t>
            </a:r>
          </a:p>
          <a:p>
            <a:pPr lvl="1" eaLnBrk="1" hangingPunct="1">
              <a:lnSpc>
                <a:spcPct val="90000"/>
              </a:lnSpc>
            </a:pPr>
            <a:r>
              <a:rPr lang="sr-Latn-CS" sz="2500">
                <a:effectLst>
                  <a:outerShdw blurRad="38100" dist="38100" dir="2700000" algn="tl">
                    <a:srgbClr val="DDDDDD"/>
                  </a:outerShdw>
                </a:effectLst>
                <a:latin typeface="Arial" charset="0"/>
                <a:cs typeface="Arial" charset="0"/>
              </a:rPr>
              <a:t>Bela Kuća postavila svoju prezentaciju na internet: www.whitehouse.gov</a:t>
            </a:r>
          </a:p>
          <a:p>
            <a:pPr lvl="1" eaLnBrk="1" hangingPunct="1">
              <a:lnSpc>
                <a:spcPct val="90000"/>
              </a:lnSpc>
            </a:pPr>
            <a:r>
              <a:rPr lang="sr-Latn-CS" sz="2500">
                <a:effectLst>
                  <a:outerShdw blurRad="38100" dist="38100" dir="2700000" algn="tl">
                    <a:srgbClr val="DDDDDD"/>
                  </a:outerShdw>
                </a:effectLst>
                <a:latin typeface="Arial" charset="0"/>
                <a:cs typeface="Arial" charset="0"/>
              </a:rPr>
              <a:t>broj servera na mreži: 2,056,000.</a:t>
            </a:r>
            <a:endParaRPr lang="en-US" sz="2500">
              <a:effectLst>
                <a:outerShdw blurRad="38100" dist="38100" dir="2700000" algn="tl">
                  <a:srgbClr val="DDDDDD"/>
                </a:outerShdw>
              </a:effectLst>
              <a:latin typeface="Arial" charset="0"/>
              <a:cs typeface="Arial" charset="0"/>
            </a:endParaRPr>
          </a:p>
        </p:txBody>
      </p:sp>
      <p:sp>
        <p:nvSpPr>
          <p:cNvPr id="14340" name="Text Box 4"/>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1836671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Prvi </a:t>
            </a:r>
            <a:r>
              <a:rPr lang="sr-Latn-CS" b="1" u="sng" spc="-1" dirty="0" smtClean="0">
                <a:solidFill>
                  <a:srgbClr val="000000"/>
                </a:solidFill>
                <a:uFill>
                  <a:solidFill>
                    <a:srgbClr val="FFFFFF"/>
                  </a:solidFill>
                </a:uFill>
                <a:latin typeface="+mn-lt"/>
                <a:ea typeface="DejaVu Sans"/>
              </a:rPr>
              <a:t>program</a:t>
            </a:r>
            <a:r>
              <a:rPr lang="x-none" b="1" u="sng" spc="-1" dirty="0" smtClean="0">
                <a:solidFill>
                  <a:srgbClr val="000000"/>
                </a:solidFill>
                <a:uFill>
                  <a:solidFill>
                    <a:srgbClr val="FFFFFF"/>
                  </a:solidFill>
                </a:uFill>
                <a:latin typeface="+mn-lt"/>
                <a:ea typeface="DejaVu Sans"/>
              </a:rPr>
              <a:t> </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n-US" sz="1600" dirty="0" err="1" smtClean="0"/>
              <a:t>Ejda</a:t>
            </a:r>
            <a:r>
              <a:rPr lang="en-US" sz="1600" dirty="0" smtClean="0"/>
              <a:t> </a:t>
            </a:r>
            <a:r>
              <a:rPr lang="en-US" sz="1600" dirty="0" err="1" smtClean="0"/>
              <a:t>Lavlejs</a:t>
            </a:r>
            <a:r>
              <a:rPr lang="en-US" sz="1600" dirty="0" smtClean="0"/>
              <a:t> (</a:t>
            </a:r>
            <a:r>
              <a:rPr lang="en-US" sz="1600" dirty="0"/>
              <a:t>Ada </a:t>
            </a:r>
            <a:r>
              <a:rPr lang="en-US" sz="1600" dirty="0" smtClean="0"/>
              <a:t>Lovelace) je </a:t>
            </a:r>
            <a:r>
              <a:rPr lang="en-US" sz="1600" dirty="0" err="1" smtClean="0"/>
              <a:t>žena</a:t>
            </a:r>
            <a:r>
              <a:rPr lang="en-US" sz="1600" dirty="0" smtClean="0"/>
              <a:t> </a:t>
            </a:r>
            <a:r>
              <a:rPr lang="en-US" sz="1600" dirty="0" err="1"/>
              <a:t>koja</a:t>
            </a:r>
            <a:r>
              <a:rPr lang="en-US" sz="1600" dirty="0"/>
              <a:t> je </a:t>
            </a:r>
            <a:r>
              <a:rPr lang="en-US" sz="1600" dirty="0" err="1"/>
              <a:t>napisala</a:t>
            </a:r>
            <a:r>
              <a:rPr lang="en-US" sz="1600" dirty="0"/>
              <a:t> </a:t>
            </a:r>
            <a:r>
              <a:rPr lang="en-US" sz="1600" dirty="0" err="1"/>
              <a:t>prvi</a:t>
            </a:r>
            <a:r>
              <a:rPr lang="en-US" sz="1600" dirty="0"/>
              <a:t> </a:t>
            </a:r>
            <a:r>
              <a:rPr lang="en-US" sz="1600" dirty="0" err="1"/>
              <a:t>kompjuterski</a:t>
            </a:r>
            <a:r>
              <a:rPr lang="en-US" sz="1600" dirty="0"/>
              <a:t> </a:t>
            </a:r>
            <a:r>
              <a:rPr lang="en-US" sz="1600" dirty="0" smtClean="0"/>
              <a:t>program.</a:t>
            </a:r>
          </a:p>
          <a:p>
            <a:pPr marL="0" indent="0">
              <a:buNone/>
            </a:pPr>
            <a:r>
              <a:rPr lang="en-US" sz="1600" b="1" i="1" dirty="0" err="1"/>
              <a:t>S</a:t>
            </a:r>
            <a:r>
              <a:rPr lang="en-US" sz="1600" b="1" i="1" dirty="0" err="1" smtClean="0"/>
              <a:t>tandardizovani</a:t>
            </a:r>
            <a:r>
              <a:rPr lang="en-US" sz="1600" b="1" i="1" dirty="0" smtClean="0"/>
              <a:t> </a:t>
            </a:r>
            <a:r>
              <a:rPr lang="en-US" sz="1600" b="1" i="1" dirty="0" err="1"/>
              <a:t>programski</a:t>
            </a:r>
            <a:r>
              <a:rPr lang="en-US" sz="1600" b="1" i="1" dirty="0"/>
              <a:t> </a:t>
            </a:r>
            <a:r>
              <a:rPr lang="en-US" sz="1600" b="1" i="1" dirty="0" err="1"/>
              <a:t>jezik</a:t>
            </a:r>
            <a:r>
              <a:rPr lang="en-US" sz="1600" b="1" i="1" dirty="0"/>
              <a:t> </a:t>
            </a:r>
            <a:r>
              <a:rPr lang="en-US" sz="1600" b="1" i="1" dirty="0" smtClean="0"/>
              <a:t>ADA - </a:t>
            </a:r>
            <a:r>
              <a:rPr lang="en-US" sz="1600" dirty="0" err="1" smtClean="0"/>
              <a:t>algoritam</a:t>
            </a:r>
            <a:r>
              <a:rPr lang="en-US" sz="1600" dirty="0" smtClean="0"/>
              <a:t> </a:t>
            </a:r>
            <a:r>
              <a:rPr lang="en-US" sz="1600" dirty="0" err="1"/>
              <a:t>za</a:t>
            </a:r>
            <a:r>
              <a:rPr lang="en-US" sz="1600" dirty="0"/>
              <a:t> </a:t>
            </a:r>
            <a:r>
              <a:rPr lang="en-US" sz="1600" dirty="0" err="1"/>
              <a:t>izračunavanje</a:t>
            </a:r>
            <a:r>
              <a:rPr lang="en-US" sz="1600" dirty="0"/>
              <a:t> </a:t>
            </a:r>
            <a:r>
              <a:rPr lang="en-US" sz="1600" dirty="0" err="1"/>
              <a:t>Bernulijevih</a:t>
            </a:r>
            <a:r>
              <a:rPr lang="en-US" sz="1600" dirty="0"/>
              <a:t> </a:t>
            </a:r>
            <a:r>
              <a:rPr lang="en-US" sz="1600" dirty="0" err="1"/>
              <a:t>brojeva</a:t>
            </a:r>
            <a:r>
              <a:rPr lang="en-US" sz="1600" dirty="0"/>
              <a:t>.</a:t>
            </a:r>
          </a:p>
        </p:txBody>
      </p:sp>
    </p:spTree>
    <p:extLst>
      <p:ext uri="{BB962C8B-B14F-4D97-AF65-F5344CB8AC3E}">
        <p14:creationId xmlns="" xmlns:p14="http://schemas.microsoft.com/office/powerpoint/2010/main" val="996177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defRPr/>
            </a:pPr>
            <a:r>
              <a:rPr lang="sr-Latn-CS">
                <a:effectLst>
                  <a:outerShdw blurRad="38100" dist="38100" dir="2700000" algn="tl">
                    <a:srgbClr val="000000"/>
                  </a:outerShdw>
                </a:effectLst>
                <a:ea typeface="+mj-ea"/>
              </a:rPr>
              <a:t>Internet</a:t>
            </a:r>
            <a:endParaRPr lang="en-US">
              <a:effectLst>
                <a:outerShdw blurRad="38100" dist="38100" dir="2700000" algn="tl">
                  <a:srgbClr val="000000"/>
                </a:outerShdw>
              </a:effectLst>
              <a:ea typeface="+mj-ea"/>
            </a:endParaRPr>
          </a:p>
        </p:txBody>
      </p:sp>
      <p:sp>
        <p:nvSpPr>
          <p:cNvPr id="11267" name="Rectangle 3"/>
          <p:cNvSpPr>
            <a:spLocks noGrp="1" noChangeArrowheads="1"/>
          </p:cNvSpPr>
          <p:nvPr>
            <p:ph type="body" idx="4294967295"/>
          </p:nvPr>
        </p:nvSpPr>
        <p:spPr/>
        <p:txBody>
          <a:bodyPr>
            <a:normAutofit fontScale="92500" lnSpcReduction="20000"/>
          </a:bodyPr>
          <a:lstStyle/>
          <a:p>
            <a:pPr eaLnBrk="1" hangingPunct="1">
              <a:lnSpc>
                <a:spcPct val="80000"/>
              </a:lnSpc>
            </a:pPr>
            <a:r>
              <a:rPr lang="sr-Latn-CS" sz="2400">
                <a:solidFill>
                  <a:srgbClr val="FF0000"/>
                </a:solidFill>
                <a:effectLst>
                  <a:outerShdw blurRad="38100" dist="38100" dir="2700000" algn="tl">
                    <a:srgbClr val="DDDDDD"/>
                  </a:outerShdw>
                </a:effectLst>
                <a:latin typeface="Arial" charset="0"/>
                <a:cs typeface="Arial" charset="0"/>
              </a:rPr>
              <a:t>1994.</a:t>
            </a:r>
            <a:r>
              <a:rPr lang="sr-Latn-CS" sz="2400">
                <a:effectLst>
                  <a:outerShdw blurRad="38100" dist="38100" dir="2700000" algn="tl">
                    <a:srgbClr val="DDDDDD"/>
                  </a:outerShdw>
                </a:effectLst>
                <a:latin typeface="Arial" charset="0"/>
                <a:cs typeface="Arial" charset="0"/>
              </a:rPr>
              <a:t> god.</a:t>
            </a:r>
          </a:p>
          <a:p>
            <a:pPr lvl="1" eaLnBrk="1" hangingPunct="1">
              <a:lnSpc>
                <a:spcPct val="80000"/>
              </a:lnSpc>
            </a:pPr>
            <a:r>
              <a:rPr lang="sr-Latn-CS" sz="2000">
                <a:effectLst>
                  <a:outerShdw blurRad="38100" dist="38100" dir="2700000" algn="tl">
                    <a:srgbClr val="DDDDDD"/>
                  </a:outerShdw>
                </a:effectLst>
                <a:latin typeface="Arial" charset="0"/>
                <a:cs typeface="Arial" charset="0"/>
              </a:rPr>
              <a:t>kupovina preko Interneta (naručivanje pice kod Pizza Hut),</a:t>
            </a:r>
          </a:p>
          <a:p>
            <a:pPr lvl="1" eaLnBrk="1" hangingPunct="1">
              <a:lnSpc>
                <a:spcPct val="80000"/>
              </a:lnSpc>
            </a:pPr>
            <a:r>
              <a:rPr lang="sr-Latn-CS" sz="2000">
                <a:effectLst>
                  <a:outerShdw blurRad="38100" dist="38100" dir="2700000" algn="tl">
                    <a:srgbClr val="DDDDDD"/>
                  </a:outerShdw>
                </a:effectLst>
                <a:latin typeface="Arial" charset="0"/>
                <a:cs typeface="Arial" charset="0"/>
              </a:rPr>
              <a:t>broj servera: 3.864.000.</a:t>
            </a:r>
          </a:p>
          <a:p>
            <a:pPr eaLnBrk="1" hangingPunct="1">
              <a:lnSpc>
                <a:spcPct val="80000"/>
              </a:lnSpc>
            </a:pPr>
            <a:r>
              <a:rPr lang="sr-Latn-CS" sz="2400">
                <a:solidFill>
                  <a:srgbClr val="FF0000"/>
                </a:solidFill>
                <a:effectLst>
                  <a:outerShdw blurRad="38100" dist="38100" dir="2700000" algn="tl">
                    <a:srgbClr val="DDDDDD"/>
                  </a:outerShdw>
                </a:effectLst>
                <a:latin typeface="Arial" charset="0"/>
                <a:cs typeface="Arial" charset="0"/>
              </a:rPr>
              <a:t>1995.</a:t>
            </a:r>
            <a:r>
              <a:rPr lang="sr-Latn-CS" sz="2400">
                <a:effectLst>
                  <a:outerShdw blurRad="38100" dist="38100" dir="2700000" algn="tl">
                    <a:srgbClr val="DDDDDD"/>
                  </a:outerShdw>
                </a:effectLst>
                <a:latin typeface="Arial" charset="0"/>
                <a:cs typeface="Arial" charset="0"/>
              </a:rPr>
              <a:t> god. </a:t>
            </a:r>
          </a:p>
          <a:p>
            <a:pPr lvl="1" eaLnBrk="1" hangingPunct="1">
              <a:lnSpc>
                <a:spcPct val="80000"/>
              </a:lnSpc>
            </a:pPr>
            <a:r>
              <a:rPr lang="sr-Latn-CS" sz="2000">
                <a:effectLst>
                  <a:outerShdw blurRad="38100" dist="38100" dir="2700000" algn="tl">
                    <a:srgbClr val="DDDDDD"/>
                  </a:outerShdw>
                </a:effectLst>
                <a:latin typeface="Arial" charset="0"/>
                <a:cs typeface="Arial" charset="0"/>
              </a:rPr>
              <a:t>WWW postaje servis broj jedan na Internetu,</a:t>
            </a:r>
          </a:p>
          <a:p>
            <a:pPr lvl="1" eaLnBrk="1" hangingPunct="1">
              <a:lnSpc>
                <a:spcPct val="80000"/>
              </a:lnSpc>
            </a:pPr>
            <a:r>
              <a:rPr lang="sr-Latn-CS" sz="2000">
                <a:effectLst>
                  <a:outerShdw blurRad="38100" dist="38100" dir="2700000" algn="tl">
                    <a:srgbClr val="DDDDDD"/>
                  </a:outerShdw>
                </a:effectLst>
                <a:latin typeface="Arial" charset="0"/>
                <a:cs typeface="Arial" charset="0"/>
              </a:rPr>
              <a:t>broj servera: </a:t>
            </a:r>
            <a:r>
              <a:rPr lang="sr-Cyrl-CS" sz="2000">
                <a:effectLst>
                  <a:outerShdw blurRad="38100" dist="38100" dir="2700000" algn="tl">
                    <a:srgbClr val="DDDDDD"/>
                  </a:outerShdw>
                </a:effectLst>
                <a:latin typeface="Arial" charset="0"/>
                <a:cs typeface="Arial" charset="0"/>
              </a:rPr>
              <a:t>6</a:t>
            </a:r>
            <a:r>
              <a:rPr lang="sr-Latn-CS" sz="2000">
                <a:effectLst>
                  <a:outerShdw blurRad="38100" dist="38100" dir="2700000" algn="tl">
                    <a:srgbClr val="DDDDDD"/>
                  </a:outerShdw>
                </a:effectLst>
                <a:latin typeface="Arial" charset="0"/>
                <a:cs typeface="Arial" charset="0"/>
              </a:rPr>
              <a:t>.</a:t>
            </a:r>
            <a:r>
              <a:rPr lang="sr-Cyrl-CS" sz="2000">
                <a:effectLst>
                  <a:outerShdw blurRad="38100" dist="38100" dir="2700000" algn="tl">
                    <a:srgbClr val="DDDDDD"/>
                  </a:outerShdw>
                </a:effectLst>
                <a:latin typeface="Arial" charset="0"/>
                <a:cs typeface="Arial" charset="0"/>
              </a:rPr>
              <a:t>642</a:t>
            </a:r>
            <a:r>
              <a:rPr lang="sr-Latn-CS" sz="2000">
                <a:effectLst>
                  <a:outerShdw blurRad="38100" dist="38100" dir="2700000" algn="tl">
                    <a:srgbClr val="DDDDDD"/>
                  </a:outerShdw>
                </a:effectLst>
                <a:latin typeface="Arial" charset="0"/>
                <a:cs typeface="Arial" charset="0"/>
              </a:rPr>
              <a:t>.</a:t>
            </a:r>
            <a:r>
              <a:rPr lang="sr-Cyrl-CS" sz="2000">
                <a:effectLst>
                  <a:outerShdw blurRad="38100" dist="38100" dir="2700000" algn="tl">
                    <a:srgbClr val="DDDDDD"/>
                  </a:outerShdw>
                </a:effectLst>
                <a:latin typeface="Arial" charset="0"/>
                <a:cs typeface="Arial" charset="0"/>
              </a:rPr>
              <a:t>000.</a:t>
            </a:r>
          </a:p>
          <a:p>
            <a:pPr eaLnBrk="1" hangingPunct="1">
              <a:lnSpc>
                <a:spcPct val="80000"/>
              </a:lnSpc>
            </a:pPr>
            <a:r>
              <a:rPr lang="sr-Cyrl-CS" sz="2400">
                <a:solidFill>
                  <a:srgbClr val="FF0000"/>
                </a:solidFill>
                <a:effectLst>
                  <a:outerShdw blurRad="38100" dist="38100" dir="2700000" algn="tl">
                    <a:srgbClr val="DDDDDD"/>
                  </a:outerShdw>
                </a:effectLst>
                <a:latin typeface="Arial" charset="0"/>
                <a:cs typeface="Arial" charset="0"/>
              </a:rPr>
              <a:t>1996.</a:t>
            </a:r>
            <a:r>
              <a:rPr lang="sr-Cyrl-CS" sz="2400">
                <a:effectLst>
                  <a:outerShdw blurRad="38100" dist="38100" dir="2700000" algn="tl">
                    <a:srgbClr val="DDDDDD"/>
                  </a:outerShdw>
                </a:effectLst>
                <a:latin typeface="Arial" charset="0"/>
                <a:cs typeface="Arial" charset="0"/>
              </a:rPr>
              <a:t> </a:t>
            </a:r>
            <a:r>
              <a:rPr lang="sr-Latn-CS" sz="2400">
                <a:effectLst>
                  <a:outerShdw blurRad="38100" dist="38100" dir="2700000" algn="tl">
                    <a:srgbClr val="DDDDDD"/>
                  </a:outerShdw>
                </a:effectLst>
                <a:latin typeface="Arial" charset="0"/>
                <a:cs typeface="Arial" charset="0"/>
              </a:rPr>
              <a:t>god. </a:t>
            </a:r>
          </a:p>
          <a:p>
            <a:pPr lvl="1" eaLnBrk="1" hangingPunct="1">
              <a:lnSpc>
                <a:spcPct val="80000"/>
              </a:lnSpc>
            </a:pPr>
            <a:r>
              <a:rPr lang="sr-Latn-CS" sz="2000">
                <a:effectLst>
                  <a:outerShdw blurRad="38100" dist="38100" dir="2700000" algn="tl">
                    <a:srgbClr val="DDDDDD"/>
                  </a:outerShdw>
                </a:effectLst>
                <a:latin typeface="Arial" charset="0"/>
                <a:cs typeface="Arial" charset="0"/>
              </a:rPr>
              <a:t>pojavljuju se kompanije koje omogućavaju telefoniranje preko Interneta,</a:t>
            </a:r>
          </a:p>
          <a:p>
            <a:pPr lvl="1" eaLnBrk="1" hangingPunct="1">
              <a:lnSpc>
                <a:spcPct val="80000"/>
              </a:lnSpc>
            </a:pPr>
            <a:r>
              <a:rPr lang="sr-Latn-CS" sz="2000">
                <a:effectLst>
                  <a:outerShdw blurRad="38100" dist="38100" dir="2700000" algn="tl">
                    <a:srgbClr val="DDDDDD"/>
                  </a:outerShdw>
                </a:effectLst>
                <a:latin typeface="Arial" charset="0"/>
                <a:cs typeface="Arial" charset="0"/>
              </a:rPr>
              <a:t>provaljeni (uhakovani) sajtovi: </a:t>
            </a:r>
            <a:r>
              <a:rPr lang="en-US" sz="2000">
                <a:effectLst>
                  <a:outerShdw blurRad="38100" dist="38100" dir="2700000" algn="tl">
                    <a:srgbClr val="DDDDDD"/>
                  </a:outerShdw>
                </a:effectLst>
                <a:latin typeface="Arial" charset="0"/>
                <a:cs typeface="Arial" charset="0"/>
              </a:rPr>
              <a:t>US Dept of Justice,</a:t>
            </a:r>
            <a:r>
              <a:rPr lang="sr-Latn-CS" sz="2000">
                <a:effectLst>
                  <a:outerShdw blurRad="38100" dist="38100" dir="2700000" algn="tl">
                    <a:srgbClr val="DDDDDD"/>
                  </a:outerShdw>
                </a:effectLst>
                <a:latin typeface="Arial" charset="0"/>
                <a:cs typeface="Arial" charset="0"/>
              </a:rPr>
              <a:t> </a:t>
            </a:r>
            <a:r>
              <a:rPr lang="en-US" sz="2000">
                <a:effectLst>
                  <a:outerShdw blurRad="38100" dist="38100" dir="2700000" algn="tl">
                    <a:srgbClr val="DDDDDD"/>
                  </a:outerShdw>
                </a:effectLst>
                <a:latin typeface="Arial" charset="0"/>
                <a:cs typeface="Arial" charset="0"/>
              </a:rPr>
              <a:t>CIA, </a:t>
            </a:r>
            <a:r>
              <a:rPr lang="sr-Latn-CS" sz="2000">
                <a:effectLst>
                  <a:outerShdw blurRad="38100" dist="38100" dir="2700000" algn="tl">
                    <a:srgbClr val="DDDDDD"/>
                  </a:outerShdw>
                </a:effectLst>
                <a:latin typeface="Arial" charset="0"/>
                <a:cs typeface="Arial" charset="0"/>
              </a:rPr>
              <a:t>US </a:t>
            </a:r>
            <a:r>
              <a:rPr lang="en-US" sz="2000">
                <a:effectLst>
                  <a:outerShdw blurRad="38100" dist="38100" dir="2700000" algn="tl">
                    <a:srgbClr val="DDDDDD"/>
                  </a:outerShdw>
                </a:effectLst>
                <a:latin typeface="Arial" charset="0"/>
                <a:cs typeface="Arial" charset="0"/>
              </a:rPr>
              <a:t>Air Force</a:t>
            </a:r>
            <a:r>
              <a:rPr lang="sr-Latn-CS" sz="2000">
                <a:effectLst>
                  <a:outerShdw blurRad="38100" dist="38100" dir="2700000" algn="tl">
                    <a:srgbClr val="DDDDDD"/>
                  </a:outerShdw>
                </a:effectLst>
                <a:latin typeface="Arial" charset="0"/>
                <a:cs typeface="Arial" charset="0"/>
              </a:rPr>
              <a:t>,</a:t>
            </a:r>
          </a:p>
          <a:p>
            <a:pPr lvl="1" eaLnBrk="1" hangingPunct="1">
              <a:lnSpc>
                <a:spcPct val="80000"/>
              </a:lnSpc>
            </a:pPr>
            <a:r>
              <a:rPr lang="sr-Latn-CS" sz="2000">
                <a:effectLst>
                  <a:outerShdw blurRad="38100" dist="38100" dir="2700000" algn="tl">
                    <a:srgbClr val="DDDDDD"/>
                  </a:outerShdw>
                </a:effectLst>
                <a:latin typeface="Arial" charset="0"/>
                <a:cs typeface="Arial" charset="0"/>
              </a:rPr>
              <a:t>pretraživači interneta (Altavista, Yahoo, i dr.),</a:t>
            </a:r>
          </a:p>
          <a:p>
            <a:pPr lvl="1" eaLnBrk="1" hangingPunct="1">
              <a:lnSpc>
                <a:spcPct val="80000"/>
              </a:lnSpc>
            </a:pPr>
            <a:r>
              <a:rPr lang="sr-Latn-CS" sz="2000">
                <a:solidFill>
                  <a:srgbClr val="990000"/>
                </a:solidFill>
                <a:effectLst>
                  <a:outerShdw blurRad="38100" dist="38100" dir="2700000" algn="tl">
                    <a:srgbClr val="DDDDDD"/>
                  </a:outerShdw>
                </a:effectLst>
                <a:latin typeface="Arial" charset="0"/>
                <a:cs typeface="Arial" charset="0"/>
              </a:rPr>
              <a:t>SR Jugoslavija dobila pristup na Internet (podignute sankcije).</a:t>
            </a:r>
            <a:endParaRPr lang="en-US" sz="2000">
              <a:solidFill>
                <a:srgbClr val="990000"/>
              </a:solidFill>
              <a:effectLst>
                <a:outerShdw blurRad="38100" dist="38100" dir="2700000" algn="tl">
                  <a:srgbClr val="DDDDDD"/>
                </a:outerShdw>
              </a:effectLst>
              <a:latin typeface="Arial" charset="0"/>
              <a:cs typeface="Arial" charset="0"/>
            </a:endParaRPr>
          </a:p>
        </p:txBody>
      </p:sp>
      <p:sp>
        <p:nvSpPr>
          <p:cNvPr id="15364" name="Text Box 4"/>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41976128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defRPr/>
            </a:pPr>
            <a:r>
              <a:rPr lang="sr-Latn-CS">
                <a:effectLst>
                  <a:outerShdw blurRad="38100" dist="38100" dir="2700000" algn="tl">
                    <a:srgbClr val="000000"/>
                  </a:outerShdw>
                </a:effectLst>
                <a:ea typeface="+mj-ea"/>
              </a:rPr>
              <a:t>Internet</a:t>
            </a:r>
            <a:endParaRPr lang="en-US">
              <a:effectLst>
                <a:outerShdw blurRad="38100" dist="38100" dir="2700000" algn="tl">
                  <a:srgbClr val="000000"/>
                </a:outerShdw>
              </a:effectLst>
              <a:ea typeface="+mj-ea"/>
            </a:endParaRPr>
          </a:p>
        </p:txBody>
      </p:sp>
      <p:sp>
        <p:nvSpPr>
          <p:cNvPr id="12291" name="Rectangle 3"/>
          <p:cNvSpPr>
            <a:spLocks noGrp="1" noChangeArrowheads="1"/>
          </p:cNvSpPr>
          <p:nvPr>
            <p:ph type="body" idx="4294967295"/>
          </p:nvPr>
        </p:nvSpPr>
        <p:spPr>
          <a:xfrm>
            <a:off x="285750" y="1232297"/>
            <a:ext cx="8686800" cy="3394472"/>
          </a:xfrm>
        </p:spPr>
        <p:txBody>
          <a:bodyPr>
            <a:normAutofit fontScale="92500" lnSpcReduction="10000"/>
          </a:bodyPr>
          <a:lstStyle/>
          <a:p>
            <a:pPr eaLnBrk="1" hangingPunct="1">
              <a:lnSpc>
                <a:spcPct val="80000"/>
              </a:lnSpc>
            </a:pPr>
            <a:r>
              <a:rPr lang="sr-Latn-CS" sz="2800" dirty="0">
                <a:solidFill>
                  <a:srgbClr val="FF0000"/>
                </a:solidFill>
                <a:effectLst>
                  <a:outerShdw blurRad="38100" dist="38100" dir="2700000" algn="tl">
                    <a:srgbClr val="DDDDDD"/>
                  </a:outerShdw>
                </a:effectLst>
                <a:latin typeface="Arial" charset="0"/>
                <a:cs typeface="Arial" charset="0"/>
              </a:rPr>
              <a:t>1997 – danas:</a:t>
            </a:r>
          </a:p>
          <a:p>
            <a:pPr lvl="1" eaLnBrk="1" hangingPunct="1">
              <a:lnSpc>
                <a:spcPct val="80000"/>
              </a:lnSpc>
            </a:pPr>
            <a:r>
              <a:rPr lang="sr-Latn-CS" sz="2500" dirty="0">
                <a:effectLst>
                  <a:outerShdw blurRad="38100" dist="38100" dir="2700000" algn="tl">
                    <a:srgbClr val="DDDDDD"/>
                  </a:outerShdw>
                </a:effectLst>
                <a:latin typeface="Arial" charset="0"/>
                <a:cs typeface="Arial" charset="0"/>
              </a:rPr>
              <a:t>uvođenje e-commerce,</a:t>
            </a:r>
          </a:p>
          <a:p>
            <a:pPr lvl="1" eaLnBrk="1" hangingPunct="1">
              <a:lnSpc>
                <a:spcPct val="80000"/>
              </a:lnSpc>
            </a:pPr>
            <a:r>
              <a:rPr lang="sr-Latn-CS" sz="2500" dirty="0">
                <a:effectLst>
                  <a:outerShdw blurRad="38100" dist="38100" dir="2700000" algn="tl">
                    <a:srgbClr val="DDDDDD"/>
                  </a:outerShdw>
                </a:effectLst>
                <a:latin typeface="Arial" charset="0"/>
                <a:cs typeface="Arial" charset="0"/>
              </a:rPr>
              <a:t>prvi veliki sajber-rat za vreme bombardovanja SRJ (napadi hakera na NATO i ostale institucije)</a:t>
            </a:r>
            <a:r>
              <a:rPr lang="sr-Latn-CS" sz="2500" dirty="0" smtClean="0">
                <a:effectLst>
                  <a:outerShdw blurRad="38100" dist="38100" dir="2700000" algn="tl">
                    <a:srgbClr val="DDDDDD"/>
                  </a:outerShdw>
                </a:effectLst>
                <a:latin typeface="Arial" charset="0"/>
                <a:cs typeface="Arial" charset="0"/>
              </a:rPr>
              <a:t>,</a:t>
            </a:r>
            <a:endParaRPr lang="sr-Latn-CS" sz="2500" dirty="0">
              <a:effectLst>
                <a:outerShdw blurRad="38100" dist="38100" dir="2700000" algn="tl">
                  <a:srgbClr val="DDDDDD"/>
                </a:outerShdw>
              </a:effectLst>
              <a:latin typeface="Arial" charset="0"/>
              <a:cs typeface="Arial" charset="0"/>
            </a:endParaRPr>
          </a:p>
          <a:p>
            <a:pPr lvl="1" eaLnBrk="1" hangingPunct="1">
              <a:lnSpc>
                <a:spcPct val="80000"/>
              </a:lnSpc>
            </a:pPr>
            <a:r>
              <a:rPr lang="sr-Latn-CS" sz="2500" dirty="0">
                <a:effectLst>
                  <a:outerShdw blurRad="38100" dist="38100" dir="2700000" algn="tl">
                    <a:srgbClr val="DDDDDD"/>
                  </a:outerShdw>
                </a:effectLst>
                <a:latin typeface="Arial" charset="0"/>
                <a:cs typeface="Arial" charset="0"/>
              </a:rPr>
              <a:t>mobilni telefoni pristupaju Internetu (WAP, GPRS, 3G),</a:t>
            </a:r>
          </a:p>
          <a:p>
            <a:pPr lvl="1" eaLnBrk="1" hangingPunct="1">
              <a:lnSpc>
                <a:spcPct val="80000"/>
              </a:lnSpc>
            </a:pPr>
            <a:r>
              <a:rPr lang="sr-Latn-CS" sz="2500" dirty="0">
                <a:effectLst>
                  <a:outerShdw blurRad="38100" dist="38100" dir="2700000" algn="tl">
                    <a:srgbClr val="DDDDDD"/>
                  </a:outerShdw>
                </a:effectLst>
                <a:latin typeface="Arial" charset="0"/>
                <a:cs typeface="Arial" charset="0"/>
              </a:rPr>
              <a:t>uvođenje Internet2 – brže, više čvorova.</a:t>
            </a:r>
          </a:p>
          <a:p>
            <a:pPr lvl="1" eaLnBrk="1" hangingPunct="1">
              <a:lnSpc>
                <a:spcPct val="80000"/>
              </a:lnSpc>
            </a:pPr>
            <a:r>
              <a:rPr lang="sr-Latn-CS" sz="2500" dirty="0">
                <a:effectLst>
                  <a:outerShdw blurRad="38100" dist="38100" dir="2700000" algn="tl">
                    <a:srgbClr val="DDDDDD"/>
                  </a:outerShdw>
                </a:effectLst>
                <a:latin typeface="Arial" charset="0"/>
                <a:cs typeface="Arial" charset="0"/>
              </a:rPr>
              <a:t>2003. god. broj servera na Internetu: 171.000.000.</a:t>
            </a:r>
          </a:p>
          <a:p>
            <a:pPr lvl="1" eaLnBrk="1" hangingPunct="1">
              <a:lnSpc>
                <a:spcPct val="80000"/>
              </a:lnSpc>
            </a:pPr>
            <a:r>
              <a:rPr lang="sr-Latn-CS" sz="2500" dirty="0">
                <a:effectLst>
                  <a:outerShdw blurRad="38100" dist="38100" dir="2700000" algn="tl">
                    <a:srgbClr val="DDDDDD"/>
                  </a:outerShdw>
                </a:effectLst>
                <a:latin typeface="Arial" charset="0"/>
                <a:cs typeface="Arial" charset="0"/>
              </a:rPr>
              <a:t>društvene mreže,</a:t>
            </a:r>
          </a:p>
          <a:p>
            <a:pPr lvl="1" eaLnBrk="1" hangingPunct="1"/>
            <a:r>
              <a:rPr lang="en-US" sz="2500" dirty="0" err="1">
                <a:effectLst>
                  <a:outerShdw blurRad="38100" dist="38100" dir="2700000" algn="tl">
                    <a:srgbClr val="DDDDDD"/>
                  </a:outerShdw>
                </a:effectLst>
                <a:latin typeface="Arial" charset="0"/>
                <a:cs typeface="Arial" charset="0"/>
              </a:rPr>
              <a:t>ra</a:t>
            </a:r>
            <a:r>
              <a:rPr lang="sr-Latn-CS" sz="2500" dirty="0">
                <a:effectLst>
                  <a:outerShdw blurRad="38100" dist="38100" dir="2700000" algn="tl">
                    <a:srgbClr val="DDDDDD"/>
                  </a:outerShdw>
                </a:effectLst>
                <a:latin typeface="Arial" charset="0"/>
                <a:cs typeface="Arial" charset="0"/>
              </a:rPr>
              <a:t>č</a:t>
            </a:r>
            <a:r>
              <a:rPr lang="en-US" sz="2500" dirty="0" err="1">
                <a:effectLst>
                  <a:outerShdw blurRad="38100" dist="38100" dir="2700000" algn="tl">
                    <a:srgbClr val="DDDDDD"/>
                  </a:outerShdw>
                </a:effectLst>
                <a:latin typeface="Arial" charset="0"/>
                <a:cs typeface="Arial" charset="0"/>
              </a:rPr>
              <a:t>unarstvo</a:t>
            </a:r>
            <a:r>
              <a:rPr lang="en-US" sz="2500" dirty="0">
                <a:effectLst>
                  <a:outerShdw blurRad="38100" dist="38100" dir="2700000" algn="tl">
                    <a:srgbClr val="DDDDDD"/>
                  </a:outerShdw>
                </a:effectLst>
                <a:latin typeface="Arial" charset="0"/>
                <a:cs typeface="Arial" charset="0"/>
              </a:rPr>
              <a:t> u </a:t>
            </a:r>
            <a:r>
              <a:rPr lang="en-US" sz="2500" dirty="0" err="1">
                <a:effectLst>
                  <a:outerShdw blurRad="38100" dist="38100" dir="2700000" algn="tl">
                    <a:srgbClr val="DDDDDD"/>
                  </a:outerShdw>
                </a:effectLst>
                <a:latin typeface="Arial" charset="0"/>
                <a:cs typeface="Arial" charset="0"/>
              </a:rPr>
              <a:t>oblaku</a:t>
            </a:r>
            <a:r>
              <a:rPr lang="en-US" sz="2500" dirty="0">
                <a:effectLst>
                  <a:outerShdw blurRad="38100" dist="38100" dir="2700000" algn="tl">
                    <a:srgbClr val="DDDDDD"/>
                  </a:outerShdw>
                </a:effectLst>
                <a:latin typeface="Arial" charset="0"/>
                <a:cs typeface="Arial" charset="0"/>
              </a:rPr>
              <a:t>,</a:t>
            </a:r>
          </a:p>
          <a:p>
            <a:pPr lvl="1" eaLnBrk="1" hangingPunct="1"/>
            <a:r>
              <a:rPr lang="en-US" sz="2500" dirty="0">
                <a:effectLst>
                  <a:outerShdw blurRad="38100" dist="38100" dir="2700000" algn="tl">
                    <a:srgbClr val="DDDDDD"/>
                  </a:outerShdw>
                </a:effectLst>
                <a:latin typeface="Arial" charset="0"/>
                <a:cs typeface="Arial" charset="0"/>
              </a:rPr>
              <a:t>u</a:t>
            </a:r>
            <a:r>
              <a:rPr lang="sr-Latn-CS" sz="2500" dirty="0">
                <a:effectLst>
                  <a:outerShdw blurRad="38100" dist="38100" dir="2700000" algn="tl">
                    <a:srgbClr val="DDDDDD"/>
                  </a:outerShdw>
                </a:effectLst>
                <a:latin typeface="Arial" charset="0"/>
                <a:cs typeface="Arial" charset="0"/>
              </a:rPr>
              <a:t>č</a:t>
            </a:r>
            <a:r>
              <a:rPr lang="en-US" sz="2500" dirty="0" err="1">
                <a:effectLst>
                  <a:outerShdw blurRad="38100" dist="38100" dir="2700000" algn="tl">
                    <a:srgbClr val="DDDDDD"/>
                  </a:outerShdw>
                </a:effectLst>
                <a:latin typeface="Arial" charset="0"/>
                <a:cs typeface="Arial" charset="0"/>
              </a:rPr>
              <a:t>enje</a:t>
            </a:r>
            <a:r>
              <a:rPr lang="en-US" sz="2500" dirty="0">
                <a:effectLst>
                  <a:outerShdw blurRad="38100" dist="38100" dir="2700000" algn="tl">
                    <a:srgbClr val="DDDDDD"/>
                  </a:outerShdw>
                </a:effectLst>
                <a:latin typeface="Arial" charset="0"/>
                <a:cs typeface="Arial" charset="0"/>
              </a:rPr>
              <a:t> </a:t>
            </a:r>
            <a:r>
              <a:rPr lang="en-US" sz="2500" dirty="0" err="1">
                <a:effectLst>
                  <a:outerShdw blurRad="38100" dist="38100" dir="2700000" algn="tl">
                    <a:srgbClr val="DDDDDD"/>
                  </a:outerShdw>
                </a:effectLst>
                <a:latin typeface="Arial" charset="0"/>
                <a:cs typeface="Arial" charset="0"/>
              </a:rPr>
              <a:t>na</a:t>
            </a:r>
            <a:r>
              <a:rPr lang="en-US" sz="2500" dirty="0">
                <a:effectLst>
                  <a:outerShdw blurRad="38100" dist="38100" dir="2700000" algn="tl">
                    <a:srgbClr val="DDDDDD"/>
                  </a:outerShdw>
                </a:effectLst>
                <a:latin typeface="Arial" charset="0"/>
                <a:cs typeface="Arial" charset="0"/>
              </a:rPr>
              <a:t> </a:t>
            </a:r>
            <a:r>
              <a:rPr lang="en-US" sz="2500" dirty="0" err="1">
                <a:effectLst>
                  <a:outerShdw blurRad="38100" dist="38100" dir="2700000" algn="tl">
                    <a:srgbClr val="DDDDDD"/>
                  </a:outerShdw>
                </a:effectLst>
                <a:latin typeface="Arial" charset="0"/>
                <a:cs typeface="Arial" charset="0"/>
              </a:rPr>
              <a:t>daljinu</a:t>
            </a:r>
            <a:r>
              <a:rPr lang="en-US" sz="2500" dirty="0">
                <a:effectLst>
                  <a:outerShdw blurRad="38100" dist="38100" dir="2700000" algn="tl">
                    <a:srgbClr val="DDDDDD"/>
                  </a:outerShdw>
                </a:effectLst>
                <a:latin typeface="Arial" charset="0"/>
                <a:cs typeface="Arial" charset="0"/>
              </a:rPr>
              <a:t>.</a:t>
            </a:r>
          </a:p>
          <a:p>
            <a:pPr lvl="1" eaLnBrk="1" hangingPunct="1">
              <a:lnSpc>
                <a:spcPct val="80000"/>
              </a:lnSpc>
            </a:pPr>
            <a:endParaRPr lang="sr-Latn-CS" sz="2500" dirty="0">
              <a:effectLst>
                <a:outerShdw blurRad="38100" dist="38100" dir="2700000" algn="tl">
                  <a:srgbClr val="DDDDDD"/>
                </a:outerShdw>
              </a:effectLst>
              <a:latin typeface="Arial" charset="0"/>
              <a:cs typeface="Arial" charset="0"/>
            </a:endParaRPr>
          </a:p>
          <a:p>
            <a:pPr lvl="1" eaLnBrk="1" hangingPunct="1">
              <a:lnSpc>
                <a:spcPct val="80000"/>
              </a:lnSpc>
              <a:buFontTx/>
              <a:buNone/>
            </a:pPr>
            <a:endParaRPr lang="en-US" sz="2500" dirty="0">
              <a:effectLst>
                <a:outerShdw blurRad="38100" dist="38100" dir="2700000" algn="tl">
                  <a:srgbClr val="DDDDDD"/>
                </a:outerShdw>
              </a:effectLst>
              <a:latin typeface="Arial" charset="0"/>
              <a:cs typeface="Arial" charset="0"/>
            </a:endParaRPr>
          </a:p>
        </p:txBody>
      </p:sp>
      <p:sp>
        <p:nvSpPr>
          <p:cNvPr id="16388" name="Text Box 4"/>
          <p:cNvSpPr txBox="1">
            <a:spLocks noChangeArrowheads="1"/>
          </p:cNvSpPr>
          <p:nvPr/>
        </p:nvSpPr>
        <p:spPr bwMode="auto">
          <a:xfrm>
            <a:off x="7740651" y="141685"/>
            <a:ext cx="1223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50000"/>
              </a:spcBef>
            </a:pPr>
            <a:r>
              <a:rPr lang="sr-Latn-CS" sz="1800"/>
              <a:t>istorija</a:t>
            </a:r>
            <a:endParaRPr lang="en-US" sz="1800"/>
          </a:p>
        </p:txBody>
      </p:sp>
    </p:spTree>
    <p:extLst>
      <p:ext uri="{BB962C8B-B14F-4D97-AF65-F5344CB8AC3E}">
        <p14:creationId xmlns="" xmlns:p14="http://schemas.microsoft.com/office/powerpoint/2010/main" val="30570200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428625" y="375047"/>
            <a:ext cx="7086600" cy="857250"/>
          </a:xfrm>
        </p:spPr>
        <p:txBody>
          <a:bodyPr/>
          <a:lstStyle/>
          <a:p>
            <a:pPr>
              <a:defRPr/>
            </a:pPr>
            <a:r>
              <a:rPr lang="x-none" dirty="0" smtClean="0">
                <a:latin typeface="+mn-lt"/>
                <a:ea typeface="+mj-ea"/>
              </a:rPr>
              <a:t>Funkcionisanje </a:t>
            </a:r>
            <a:r>
              <a:rPr lang="en-US" dirty="0" smtClean="0">
                <a:latin typeface="+mn-lt"/>
                <a:ea typeface="+mj-ea"/>
              </a:rPr>
              <a:t>Internet</a:t>
            </a:r>
            <a:r>
              <a:rPr lang="x-none" dirty="0" smtClean="0">
                <a:latin typeface="+mn-lt"/>
                <a:ea typeface="+mj-ea"/>
              </a:rPr>
              <a:t>a</a:t>
            </a:r>
            <a:r>
              <a:rPr lang="en-US" dirty="0" smtClean="0">
                <a:latin typeface="+mn-lt"/>
                <a:ea typeface="+mj-ea"/>
              </a:rPr>
              <a:t> </a:t>
            </a:r>
          </a:p>
        </p:txBody>
      </p:sp>
      <p:sp>
        <p:nvSpPr>
          <p:cNvPr id="17411" name="Content Placeholder 2"/>
          <p:cNvSpPr>
            <a:spLocks noGrp="1"/>
          </p:cNvSpPr>
          <p:nvPr>
            <p:ph sz="half" idx="1"/>
          </p:nvPr>
        </p:nvSpPr>
        <p:spPr>
          <a:xfrm>
            <a:off x="428626" y="2089547"/>
            <a:ext cx="8429625" cy="2571750"/>
          </a:xfrm>
        </p:spPr>
        <p:txBody>
          <a:bodyPr>
            <a:normAutofit fontScale="92500" lnSpcReduction="20000"/>
          </a:bodyPr>
          <a:lstStyle/>
          <a:p>
            <a:pPr marL="0" indent="0" algn="just">
              <a:buFontTx/>
              <a:buNone/>
            </a:pPr>
            <a:r>
              <a:rPr lang="vi-VN" sz="2400">
                <a:latin typeface="Arial" charset="0"/>
                <a:cs typeface="Arial" charset="0"/>
              </a:rPr>
              <a:t>Internet, u svojoj osnovi, funkcioniše nalik na poštanski sistem. Svaki uređaj na Internetu ima svoju </a:t>
            </a:r>
            <a:r>
              <a:rPr lang="vi-VN" sz="2400" b="1">
                <a:latin typeface="Arial" charset="0"/>
                <a:cs typeface="Arial" charset="0"/>
              </a:rPr>
              <a:t>IP</a:t>
            </a:r>
            <a:r>
              <a:rPr lang="vi-VN" sz="2400">
                <a:latin typeface="Arial" charset="0"/>
                <a:cs typeface="Arial" charset="0"/>
              </a:rPr>
              <a:t> (</a:t>
            </a:r>
            <a:r>
              <a:rPr lang="vi-VN" sz="2400" i="1">
                <a:latin typeface="Arial" charset="0"/>
                <a:cs typeface="Arial" charset="0"/>
              </a:rPr>
              <a:t>Internet Protocol</a:t>
            </a:r>
            <a:r>
              <a:rPr lang="vi-VN" sz="2400">
                <a:latin typeface="Arial" charset="0"/>
                <a:cs typeface="Arial" charset="0"/>
              </a:rPr>
              <a:t>) </a:t>
            </a:r>
            <a:r>
              <a:rPr lang="vi-VN" sz="2400" b="1">
                <a:latin typeface="Arial" charset="0"/>
                <a:cs typeface="Arial" charset="0"/>
              </a:rPr>
              <a:t>adresu</a:t>
            </a:r>
            <a:r>
              <a:rPr lang="vi-VN" sz="2400">
                <a:latin typeface="Arial" charset="0"/>
                <a:cs typeface="Arial" charset="0"/>
              </a:rPr>
              <a:t>, koja ga jedinstveno definiše. Svi podaci koji se razmenjuju putem Interneta putuju između računara uz pomoć tog istog Internet Protocol-a, koji funkcioniše tako što podatke deli u pakete, koji sadrže adrese pošiljaoca i primaoca, kako bi uspešno pronašli svoj put i stigli tamo gde treba. IP adresa je upravo to što pomaže tom Internet "poštaru" da zakuca baš na vaša vrata i isporuči vam tekst, sliku ili video.</a:t>
            </a:r>
            <a:endParaRPr lang="en-US" sz="2400">
              <a:latin typeface="Arial" charset="0"/>
              <a:cs typeface="Arial" charset="0"/>
            </a:endParaRPr>
          </a:p>
        </p:txBody>
      </p:sp>
      <p:pic>
        <p:nvPicPr>
          <p:cNvPr id="17412" name="Picture 2" descr="http://img.benchmark.rs/tests/howto/internet_povezivanje/internet_povezivanje_00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00876" y="160735"/>
            <a:ext cx="1928813" cy="1902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823958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500063" y="160735"/>
            <a:ext cx="8215312" cy="2492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r>
              <a:rPr lang="en-US" sz="2400"/>
              <a:t>”</a:t>
            </a:r>
            <a:r>
              <a:rPr lang="vi-VN" sz="2400"/>
              <a:t>Put</a:t>
            </a:r>
            <a:r>
              <a:rPr lang="en-US" sz="2400"/>
              <a:t>”</a:t>
            </a:r>
            <a:r>
              <a:rPr lang="vi-VN" sz="2400"/>
              <a:t> kojim taj poštar mora da prođe, krcat je "raskrsnicama", tj. ruterima, koji usmeravaju poštara gde treba dalje da ide da bi stigao do svog odredišta. Ta mreža rutera, sa računarima i drugim mrežnim uređajima na krajevima saobraćajne mreže, zapravo čini Internet.</a:t>
            </a:r>
          </a:p>
          <a:p>
            <a:pPr eaLnBrk="1" hangingPunct="1"/>
            <a:r>
              <a:rPr lang="vi-VN"/>
              <a:t/>
            </a:r>
            <a:br>
              <a:rPr lang="vi-VN"/>
            </a:br>
            <a:endParaRPr lang="en-US"/>
          </a:p>
        </p:txBody>
      </p:sp>
      <p:pic>
        <p:nvPicPr>
          <p:cNvPr id="18435" name="Picture 2" descr="http://img.benchmark.rs/tests/howto/internet_povezivanje/internet_povezivanje_00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71625" y="2241176"/>
            <a:ext cx="6072188" cy="2211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241251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hr-HR">
                <a:effectLst>
                  <a:outerShdw blurRad="38100" dist="38100" dir="2700000" algn="tl">
                    <a:srgbClr val="DDDDDD"/>
                  </a:outerShdw>
                </a:effectLst>
                <a:latin typeface="Verdana" charset="0"/>
                <a:ea typeface="MS PGothic" charset="0"/>
              </a:rPr>
              <a:t>Router</a:t>
            </a:r>
          </a:p>
        </p:txBody>
      </p:sp>
      <p:sp>
        <p:nvSpPr>
          <p:cNvPr id="10243" name="Rectangle 3"/>
          <p:cNvSpPr>
            <a:spLocks noGrp="1" noChangeArrowheads="1"/>
          </p:cNvSpPr>
          <p:nvPr>
            <p:ph type="body" idx="1"/>
          </p:nvPr>
        </p:nvSpPr>
        <p:spPr/>
        <p:txBody>
          <a:bodyPr>
            <a:normAutofit fontScale="92500" lnSpcReduction="20000"/>
          </a:bodyPr>
          <a:lstStyle/>
          <a:p>
            <a:pPr eaLnBrk="1" hangingPunct="1"/>
            <a:r>
              <a:rPr lang="hr-HR">
                <a:effectLst>
                  <a:outerShdw blurRad="38100" dist="38100" dir="2700000" algn="tl">
                    <a:srgbClr val="DDDDDD"/>
                  </a:outerShdw>
                </a:effectLst>
                <a:latin typeface="Verdana" charset="0"/>
                <a:ea typeface="MS PGothic" charset="0"/>
              </a:rPr>
              <a:t>Router je računar sa posebnim operativnim sistemom, namijenjen isključivo za utvrđivanje putanja za prenos podataka između mreža</a:t>
            </a:r>
          </a:p>
          <a:p>
            <a:pPr eaLnBrk="1" hangingPunct="1"/>
            <a:r>
              <a:rPr lang="hr-HR">
                <a:effectLst>
                  <a:outerShdw blurRad="38100" dist="38100" dir="2700000" algn="tl">
                    <a:srgbClr val="DDDDDD"/>
                  </a:outerShdw>
                </a:effectLst>
                <a:latin typeface="Verdana" charset="0"/>
                <a:ea typeface="MS PGothic" charset="0"/>
              </a:rPr>
              <a:t>Za uspostavljanje veze potrebno je znati samo IP adresu odredišta, a putanju određuju routeri koji usmjeravaju podatke</a:t>
            </a:r>
          </a:p>
        </p:txBody>
      </p:sp>
      <p:pic>
        <p:nvPicPr>
          <p:cNvPr id="1536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l="8315" t="25781" r="39787" b="40475"/>
          <a:stretch>
            <a:fillRect/>
          </a:stretch>
        </p:blipFill>
        <p:spPr bwMode="auto">
          <a:xfrm>
            <a:off x="611189" y="2680097"/>
            <a:ext cx="7921625" cy="1727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4140201" y="3498056"/>
            <a:ext cx="1655763" cy="276999"/>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bg1"/>
                </a:solidFill>
                <a:latin typeface="OCR A Extended" charset="0"/>
                <a:ea typeface="MS PGothic" charset="0"/>
                <a:cs typeface="MS PGothic" charset="0"/>
              </a:defRPr>
            </a:lvl1pPr>
            <a:lvl2pPr>
              <a:defRPr sz="2000">
                <a:solidFill>
                  <a:schemeClr val="bg1"/>
                </a:solidFill>
                <a:latin typeface="OCR A Extended" charset="0"/>
                <a:ea typeface="MS PGothic" charset="0"/>
                <a:cs typeface="MS PGothic" charset="0"/>
              </a:defRPr>
            </a:lvl2pPr>
            <a:lvl3pPr>
              <a:defRPr sz="2000">
                <a:solidFill>
                  <a:schemeClr val="bg1"/>
                </a:solidFill>
                <a:latin typeface="OCR A Extended" charset="0"/>
                <a:ea typeface="MS PGothic" charset="0"/>
                <a:cs typeface="MS PGothic" charset="0"/>
              </a:defRPr>
            </a:lvl3pPr>
            <a:lvl4pPr>
              <a:defRPr sz="2000">
                <a:solidFill>
                  <a:schemeClr val="bg1"/>
                </a:solidFill>
                <a:latin typeface="OCR A Extended" charset="0"/>
                <a:ea typeface="MS PGothic" charset="0"/>
                <a:cs typeface="MS PGothic" charset="0"/>
              </a:defRPr>
            </a:lvl4pPr>
            <a:lvl5pPr>
              <a:defRPr sz="2000">
                <a:solidFill>
                  <a:schemeClr val="bg1"/>
                </a:solidFill>
                <a:latin typeface="OCR A Extended" charset="0"/>
                <a:ea typeface="MS PGothic" charset="0"/>
                <a:cs typeface="MS PGothic" charset="0"/>
              </a:defRPr>
            </a:lvl5pPr>
            <a:lvl6pPr eaLnBrk="0" hangingPunct="0">
              <a:buFont typeface="Wingdings" charset="0"/>
              <a:defRPr sz="2000">
                <a:solidFill>
                  <a:schemeClr val="bg1"/>
                </a:solidFill>
                <a:latin typeface="OCR A Extended" charset="0"/>
                <a:ea typeface="MS PGothic" charset="0"/>
                <a:cs typeface="MS PGothic" charset="0"/>
              </a:defRPr>
            </a:lvl6pPr>
            <a:lvl7pPr eaLnBrk="0" hangingPunct="0">
              <a:buFont typeface="Wingdings" charset="0"/>
              <a:defRPr sz="2000">
                <a:solidFill>
                  <a:schemeClr val="bg1"/>
                </a:solidFill>
                <a:latin typeface="OCR A Extended" charset="0"/>
                <a:ea typeface="MS PGothic" charset="0"/>
                <a:cs typeface="MS PGothic" charset="0"/>
              </a:defRPr>
            </a:lvl7pPr>
            <a:lvl8pPr eaLnBrk="0" hangingPunct="0">
              <a:buFont typeface="Wingdings" charset="0"/>
              <a:defRPr sz="2000">
                <a:solidFill>
                  <a:schemeClr val="bg1"/>
                </a:solidFill>
                <a:latin typeface="OCR A Extended" charset="0"/>
                <a:ea typeface="MS PGothic" charset="0"/>
                <a:cs typeface="MS PGothic" charset="0"/>
              </a:defRPr>
            </a:lvl8pPr>
            <a:lvl9pPr eaLnBrk="0" hangingPunct="0">
              <a:buFont typeface="Wingdings" charset="0"/>
              <a:defRPr sz="2000">
                <a:solidFill>
                  <a:schemeClr val="bg1"/>
                </a:solidFill>
                <a:latin typeface="OCR A Extended" charset="0"/>
                <a:ea typeface="MS PGothic" charset="0"/>
                <a:cs typeface="MS PGothic" charset="0"/>
              </a:defRPr>
            </a:lvl9pPr>
          </a:lstStyle>
          <a:p>
            <a:pPr eaLnBrk="1" hangingPunct="1">
              <a:spcBef>
                <a:spcPct val="50000"/>
              </a:spcBef>
            </a:pPr>
            <a:r>
              <a:rPr lang="hr-HR" sz="1200" b="1">
                <a:solidFill>
                  <a:schemeClr val="tx1"/>
                </a:solidFill>
                <a:effectLst>
                  <a:outerShdw blurRad="38100" dist="38100" dir="2700000" algn="tl">
                    <a:srgbClr val="DDDDDD"/>
                  </a:outerShdw>
                </a:effectLst>
                <a:latin typeface="Verdana" charset="0"/>
              </a:rPr>
              <a:t>Kojim putem?</a:t>
            </a:r>
          </a:p>
        </p:txBody>
      </p:sp>
    </p:spTree>
    <p:extLst>
      <p:ext uri="{BB962C8B-B14F-4D97-AF65-F5344CB8AC3E}">
        <p14:creationId xmlns="" xmlns:p14="http://schemas.microsoft.com/office/powerpoint/2010/main" val="3313769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fld id="{A7237D9B-B8F5-6E43-B142-7CA6711181DD}" type="slidenum">
              <a:rPr lang="sr-Latn-CS" sz="1400"/>
              <a:pPr/>
              <a:t>75</a:t>
            </a:fld>
            <a:endParaRPr lang="sr-Latn-CS" sz="1400"/>
          </a:p>
        </p:txBody>
      </p:sp>
      <p:sp>
        <p:nvSpPr>
          <p:cNvPr id="19459" name="Rectangle 11"/>
          <p:cNvSpPr>
            <a:spLocks noChangeArrowheads="1"/>
          </p:cNvSpPr>
          <p:nvPr/>
        </p:nvSpPr>
        <p:spPr bwMode="auto">
          <a:xfrm>
            <a:off x="395288" y="1221581"/>
            <a:ext cx="7924800" cy="571500"/>
          </a:xfrm>
          <a:prstGeom prst="rect">
            <a:avLst/>
          </a:prstGeom>
          <a:noFill/>
          <a:ln w="3810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a:p>
        </p:txBody>
      </p:sp>
      <p:sp>
        <p:nvSpPr>
          <p:cNvPr id="19460" name="Rectangle 2"/>
          <p:cNvSpPr>
            <a:spLocks noGrp="1" noChangeArrowheads="1"/>
          </p:cNvSpPr>
          <p:nvPr>
            <p:ph type="title"/>
          </p:nvPr>
        </p:nvSpPr>
        <p:spPr>
          <a:xfrm>
            <a:off x="428625" y="696516"/>
            <a:ext cx="8229600" cy="550069"/>
          </a:xfrm>
        </p:spPr>
        <p:txBody>
          <a:bodyPr>
            <a:normAutofit fontScale="90000"/>
          </a:bodyPr>
          <a:lstStyle/>
          <a:p>
            <a:r>
              <a:rPr lang="sr-Latn-CS" sz="3600">
                <a:solidFill>
                  <a:srgbClr val="990000"/>
                </a:solidFill>
                <a:latin typeface="Arial" charset="0"/>
                <a:cs typeface="Arial" charset="0"/>
              </a:rPr>
              <a:t>Delovi paketa podatka</a:t>
            </a:r>
          </a:p>
        </p:txBody>
      </p:sp>
      <p:sp>
        <p:nvSpPr>
          <p:cNvPr id="23555" name="Rectangle 3"/>
          <p:cNvSpPr>
            <a:spLocks noGrp="1" noChangeArrowheads="1"/>
          </p:cNvSpPr>
          <p:nvPr>
            <p:ph type="body" idx="1"/>
          </p:nvPr>
        </p:nvSpPr>
        <p:spPr>
          <a:xfrm>
            <a:off x="1000126" y="2196704"/>
            <a:ext cx="7273925" cy="2483644"/>
          </a:xfrm>
        </p:spPr>
        <p:txBody>
          <a:bodyPr>
            <a:normAutofit fontScale="92500" lnSpcReduction="10000"/>
          </a:bodyPr>
          <a:lstStyle/>
          <a:p>
            <a:r>
              <a:rPr lang="sl-SI" sz="2000">
                <a:latin typeface="Arial" charset="0"/>
                <a:cs typeface="Arial" charset="0"/>
              </a:rPr>
              <a:t>IP - identifikator paketa – za razlikovanje paketa</a:t>
            </a:r>
            <a:endParaRPr lang="sl-SI" sz="2000">
              <a:latin typeface="Arial" charset="0"/>
              <a:cs typeface="Times New Roman" charset="0"/>
            </a:endParaRPr>
          </a:p>
          <a:p>
            <a:r>
              <a:rPr lang="sl-SI" sz="2000">
                <a:latin typeface="Arial" charset="0"/>
                <a:cs typeface="Arial" charset="0"/>
              </a:rPr>
              <a:t>APr - adresa primaoca</a:t>
            </a:r>
            <a:endParaRPr lang="sl-SI" sz="2000">
              <a:latin typeface="Arial" charset="0"/>
              <a:cs typeface="Times New Roman" charset="0"/>
            </a:endParaRPr>
          </a:p>
          <a:p>
            <a:r>
              <a:rPr lang="sl-SI" sz="2000">
                <a:latin typeface="Arial" charset="0"/>
                <a:cs typeface="Arial" charset="0"/>
              </a:rPr>
              <a:t>APo -adresa pošiljaoca</a:t>
            </a:r>
            <a:endParaRPr lang="sl-SI" sz="2000">
              <a:latin typeface="Arial" charset="0"/>
              <a:cs typeface="Times New Roman" charset="0"/>
            </a:endParaRPr>
          </a:p>
          <a:p>
            <a:r>
              <a:rPr lang="sl-SI" sz="2000">
                <a:latin typeface="Arial" charset="0"/>
                <a:cs typeface="Arial" charset="0"/>
              </a:rPr>
              <a:t>TPo - definisanje tipa podataka – da li je ASCII karakter ili binarni sadržaj</a:t>
            </a:r>
            <a:endParaRPr lang="sl-SI" sz="2000">
              <a:latin typeface="Arial" charset="0"/>
              <a:cs typeface="Times New Roman" charset="0"/>
            </a:endParaRPr>
          </a:p>
          <a:p>
            <a:r>
              <a:rPr lang="sl-SI" sz="2000">
                <a:latin typeface="Arial" charset="0"/>
                <a:cs typeface="Arial" charset="0"/>
              </a:rPr>
              <a:t>polje podataka</a:t>
            </a:r>
            <a:endParaRPr lang="sl-SI" sz="2000">
              <a:latin typeface="Arial" charset="0"/>
              <a:cs typeface="Times New Roman" charset="0"/>
            </a:endParaRPr>
          </a:p>
          <a:p>
            <a:r>
              <a:rPr lang="en-US" sz="2000">
                <a:latin typeface="Arial" charset="0"/>
                <a:cs typeface="Times New Roman" charset="0"/>
              </a:rPr>
              <a:t>provera ispravnosti podataka – na mestu prijema se izra</a:t>
            </a:r>
            <a:r>
              <a:rPr lang="sr-Latn-CS" sz="2000">
                <a:latin typeface="Arial" charset="0"/>
                <a:cs typeface="Times New Roman" charset="0"/>
              </a:rPr>
              <a:t>č</a:t>
            </a:r>
            <a:r>
              <a:rPr lang="en-US" sz="2000">
                <a:latin typeface="Arial" charset="0"/>
                <a:cs typeface="Times New Roman" charset="0"/>
              </a:rPr>
              <a:t>una broj koji je upisa</a:t>
            </a:r>
            <a:r>
              <a:rPr lang="sr-Latn-CS" sz="2000">
                <a:latin typeface="Arial" charset="0"/>
                <a:cs typeface="Times New Roman" charset="0"/>
              </a:rPr>
              <a:t>n</a:t>
            </a:r>
            <a:r>
              <a:rPr lang="sr-Latn-CS" sz="2000">
                <a:latin typeface="Arial" charset="0"/>
                <a:cs typeface="Arial" charset="0"/>
              </a:rPr>
              <a:t> </a:t>
            </a:r>
          </a:p>
        </p:txBody>
      </p:sp>
      <p:sp>
        <p:nvSpPr>
          <p:cNvPr id="23556" name="Text Box 4"/>
          <p:cNvSpPr txBox="1">
            <a:spLocks noChangeArrowheads="1"/>
          </p:cNvSpPr>
          <p:nvPr/>
        </p:nvSpPr>
        <p:spPr bwMode="auto">
          <a:xfrm>
            <a:off x="609601" y="1333500"/>
            <a:ext cx="625475" cy="461665"/>
          </a:xfrm>
          <a:prstGeom prst="rect">
            <a:avLst/>
          </a:prstGeom>
          <a:noFill/>
          <a:ln w="222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r>
              <a:rPr lang="sr-Latn-CS" sz="2400">
                <a:latin typeface="Times New Roman" charset="0"/>
              </a:rPr>
              <a:t>IP</a:t>
            </a:r>
          </a:p>
        </p:txBody>
      </p:sp>
      <p:sp>
        <p:nvSpPr>
          <p:cNvPr id="23557" name="Text Box 5"/>
          <p:cNvSpPr txBox="1">
            <a:spLocks noChangeArrowheads="1"/>
          </p:cNvSpPr>
          <p:nvPr/>
        </p:nvSpPr>
        <p:spPr bwMode="auto">
          <a:xfrm>
            <a:off x="1219200" y="1333500"/>
            <a:ext cx="762000" cy="461665"/>
          </a:xfrm>
          <a:prstGeom prst="rect">
            <a:avLst/>
          </a:prstGeom>
          <a:noFill/>
          <a:ln w="222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r>
              <a:rPr lang="sr-Latn-CS" sz="2400">
                <a:latin typeface="Times New Roman" charset="0"/>
              </a:rPr>
              <a:t>APr</a:t>
            </a:r>
          </a:p>
        </p:txBody>
      </p:sp>
      <p:sp>
        <p:nvSpPr>
          <p:cNvPr id="23558" name="Text Box 6"/>
          <p:cNvSpPr txBox="1">
            <a:spLocks noChangeArrowheads="1"/>
          </p:cNvSpPr>
          <p:nvPr/>
        </p:nvSpPr>
        <p:spPr bwMode="auto">
          <a:xfrm>
            <a:off x="1981200" y="1333500"/>
            <a:ext cx="762000" cy="461665"/>
          </a:xfrm>
          <a:prstGeom prst="rect">
            <a:avLst/>
          </a:prstGeom>
          <a:noFill/>
          <a:ln w="222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r>
              <a:rPr lang="sr-Latn-CS" sz="2400">
                <a:latin typeface="Times New Roman" charset="0"/>
              </a:rPr>
              <a:t>APo</a:t>
            </a:r>
          </a:p>
        </p:txBody>
      </p:sp>
      <p:sp>
        <p:nvSpPr>
          <p:cNvPr id="23559" name="Text Box 7"/>
          <p:cNvSpPr txBox="1">
            <a:spLocks noChangeArrowheads="1"/>
          </p:cNvSpPr>
          <p:nvPr/>
        </p:nvSpPr>
        <p:spPr bwMode="auto">
          <a:xfrm>
            <a:off x="2743200" y="1333500"/>
            <a:ext cx="762000" cy="461665"/>
          </a:xfrm>
          <a:prstGeom prst="rect">
            <a:avLst/>
          </a:prstGeom>
          <a:noFill/>
          <a:ln w="222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r>
              <a:rPr lang="sr-Latn-CS" sz="2400">
                <a:latin typeface="Times New Roman" charset="0"/>
              </a:rPr>
              <a:t>TPo</a:t>
            </a:r>
          </a:p>
        </p:txBody>
      </p:sp>
      <p:sp>
        <p:nvSpPr>
          <p:cNvPr id="23560" name="Text Box 8"/>
          <p:cNvSpPr txBox="1">
            <a:spLocks noChangeArrowheads="1"/>
          </p:cNvSpPr>
          <p:nvPr/>
        </p:nvSpPr>
        <p:spPr bwMode="auto">
          <a:xfrm>
            <a:off x="3505200" y="1333500"/>
            <a:ext cx="3733800" cy="461665"/>
          </a:xfrm>
          <a:prstGeom prst="rect">
            <a:avLst/>
          </a:prstGeom>
          <a:noFill/>
          <a:ln w="222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sr-Latn-CS" sz="2400">
                <a:latin typeface="Times New Roman" charset="0"/>
              </a:rPr>
              <a:t>Podatak</a:t>
            </a:r>
          </a:p>
        </p:txBody>
      </p:sp>
      <p:sp>
        <p:nvSpPr>
          <p:cNvPr id="23561" name="Text Box 9"/>
          <p:cNvSpPr txBox="1">
            <a:spLocks noChangeArrowheads="1"/>
          </p:cNvSpPr>
          <p:nvPr/>
        </p:nvSpPr>
        <p:spPr bwMode="auto">
          <a:xfrm>
            <a:off x="7239000" y="1333500"/>
            <a:ext cx="838200" cy="461665"/>
          </a:xfrm>
          <a:prstGeom prst="rect">
            <a:avLst/>
          </a:prstGeom>
          <a:noFill/>
          <a:ln w="222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r>
              <a:rPr lang="sr-Latn-CS" sz="2400">
                <a:latin typeface="Times New Roman" charset="0"/>
              </a:rPr>
              <a:t>IsPo</a:t>
            </a:r>
          </a:p>
        </p:txBody>
      </p:sp>
      <p:sp>
        <p:nvSpPr>
          <p:cNvPr id="19468" name="Rectangle 12"/>
          <p:cNvSpPr>
            <a:spLocks noChangeArrowheads="1"/>
          </p:cNvSpPr>
          <p:nvPr/>
        </p:nvSpPr>
        <p:spPr bwMode="auto">
          <a:xfrm>
            <a:off x="285750" y="160735"/>
            <a:ext cx="8572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lnSpc>
                <a:spcPct val="80000"/>
              </a:lnSpc>
            </a:pPr>
            <a:r>
              <a:rPr lang="sr-Latn-CS" sz="2400"/>
              <a:t>Paket je osnovna jedinica mrežne i Internet  komunikacije. </a:t>
            </a:r>
          </a:p>
        </p:txBody>
      </p:sp>
    </p:spTree>
    <p:extLst>
      <p:ext uri="{BB962C8B-B14F-4D97-AF65-F5344CB8AC3E}">
        <p14:creationId xmlns="" xmlns:p14="http://schemas.microsoft.com/office/powerpoint/2010/main" val="3712196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3000" fill="hold"/>
                                        <p:tgtEl>
                                          <p:spTgt spid="23555">
                                            <p:txEl>
                                              <p:pRg st="0" end="0"/>
                                            </p:txEl>
                                          </p:spTgt>
                                        </p:tgtEl>
                                        <p:attrNameLst>
                                          <p:attrName>style.color</p:attrName>
                                        </p:attrNameLst>
                                      </p:cBhvr>
                                      <p:to>
                                        <a:schemeClr val="accent2"/>
                                      </p:to>
                                    </p:animClr>
                                    <p:animClr clrSpc="rgb" dir="cw">
                                      <p:cBhvr>
                                        <p:cTn id="7" dur="3000" fill="hold"/>
                                        <p:tgtEl>
                                          <p:spTgt spid="23555">
                                            <p:txEl>
                                              <p:pRg st="0" end="0"/>
                                            </p:txEl>
                                          </p:spTgt>
                                        </p:tgtEl>
                                        <p:attrNameLst>
                                          <p:attrName>fillcolor</p:attrName>
                                        </p:attrNameLst>
                                      </p:cBhvr>
                                      <p:to>
                                        <a:schemeClr val="accent2"/>
                                      </p:to>
                                    </p:animClr>
                                    <p:set>
                                      <p:cBhvr>
                                        <p:cTn id="8" dur="3000" fill="hold"/>
                                        <p:tgtEl>
                                          <p:spTgt spid="23555">
                                            <p:txEl>
                                              <p:pRg st="0" end="0"/>
                                            </p:txEl>
                                          </p:spTgt>
                                        </p:tgtEl>
                                        <p:attrNameLst>
                                          <p:attrName>fill.type</p:attrName>
                                        </p:attrNameLst>
                                      </p:cBhvr>
                                      <p:to>
                                        <p:strVal val="solid"/>
                                      </p:to>
                                    </p:set>
                                    <p:set>
                                      <p:cBhvr>
                                        <p:cTn id="9" dur="3000" fill="hold"/>
                                        <p:tgtEl>
                                          <p:spTgt spid="23555">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3555">
                                            <p:txEl>
                                              <p:pRg st="0" end="0"/>
                                            </p:txEl>
                                          </p:spTgt>
                                        </p:tgtEl>
                                        <p:attrNameLst>
                                          <p:attrName>ppt_c</p:attrName>
                                        </p:attrNameLst>
                                      </p:cBhvr>
                                      <p:to>
                                        <a:schemeClr val="tx1"/>
                                      </p:to>
                                    </p:animClr>
                                  </p:subTnLst>
                                </p:cTn>
                              </p:par>
                              <p:par>
                                <p:cTn id="10" presetID="19" presetClass="emph" presetSubtype="0" fill="hold" nodeType="withEffect">
                                  <p:stCondLst>
                                    <p:cond delay="0"/>
                                  </p:stCondLst>
                                  <p:childTnLst>
                                    <p:animClr clrSpc="rgb" dir="cw">
                                      <p:cBhvr override="childStyle">
                                        <p:cTn id="11" dur="3000" fill="hold"/>
                                        <p:tgtEl>
                                          <p:spTgt spid="23556">
                                            <p:txEl>
                                              <p:pRg st="0" end="0"/>
                                            </p:txEl>
                                          </p:spTgt>
                                        </p:tgtEl>
                                        <p:attrNameLst>
                                          <p:attrName>style.color</p:attrName>
                                        </p:attrNameLst>
                                      </p:cBhvr>
                                      <p:to>
                                        <a:schemeClr val="accent2"/>
                                      </p:to>
                                    </p:animClr>
                                    <p:animClr clrSpc="rgb" dir="cw">
                                      <p:cBhvr>
                                        <p:cTn id="12" dur="3000" fill="hold"/>
                                        <p:tgtEl>
                                          <p:spTgt spid="23556">
                                            <p:txEl>
                                              <p:pRg st="0" end="0"/>
                                            </p:txEl>
                                          </p:spTgt>
                                        </p:tgtEl>
                                        <p:attrNameLst>
                                          <p:attrName>fillcolor</p:attrName>
                                        </p:attrNameLst>
                                      </p:cBhvr>
                                      <p:to>
                                        <a:schemeClr val="accent2"/>
                                      </p:to>
                                    </p:animClr>
                                    <p:set>
                                      <p:cBhvr>
                                        <p:cTn id="13" dur="3000" fill="hold"/>
                                        <p:tgtEl>
                                          <p:spTgt spid="23556">
                                            <p:txEl>
                                              <p:pRg st="0" end="0"/>
                                            </p:txEl>
                                          </p:spTgt>
                                        </p:tgtEl>
                                        <p:attrNameLst>
                                          <p:attrName>fill.type</p:attrName>
                                        </p:attrNameLst>
                                      </p:cBhvr>
                                      <p:to>
                                        <p:strVal val="solid"/>
                                      </p:to>
                                    </p:set>
                                    <p:set>
                                      <p:cBhvr>
                                        <p:cTn id="14" dur="3000" fill="hold"/>
                                        <p:tgtEl>
                                          <p:spTgt spid="23556">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3556">
                                            <p:txEl>
                                              <p:pRg st="0" end="0"/>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mph" presetSubtype="0" fill="hold" nodeType="clickEffect">
                                  <p:stCondLst>
                                    <p:cond delay="0"/>
                                  </p:stCondLst>
                                  <p:childTnLst>
                                    <p:animClr clrSpc="rgb" dir="cw">
                                      <p:cBhvr override="childStyle">
                                        <p:cTn id="18" dur="3000" fill="hold"/>
                                        <p:tgtEl>
                                          <p:spTgt spid="23555">
                                            <p:txEl>
                                              <p:pRg st="1" end="1"/>
                                            </p:txEl>
                                          </p:spTgt>
                                        </p:tgtEl>
                                        <p:attrNameLst>
                                          <p:attrName>style.color</p:attrName>
                                        </p:attrNameLst>
                                      </p:cBhvr>
                                      <p:to>
                                        <a:schemeClr val="accent2"/>
                                      </p:to>
                                    </p:animClr>
                                    <p:animClr clrSpc="rgb" dir="cw">
                                      <p:cBhvr>
                                        <p:cTn id="19" dur="3000" fill="hold"/>
                                        <p:tgtEl>
                                          <p:spTgt spid="23555">
                                            <p:txEl>
                                              <p:pRg st="1" end="1"/>
                                            </p:txEl>
                                          </p:spTgt>
                                        </p:tgtEl>
                                        <p:attrNameLst>
                                          <p:attrName>fillcolor</p:attrName>
                                        </p:attrNameLst>
                                      </p:cBhvr>
                                      <p:to>
                                        <a:schemeClr val="accent2"/>
                                      </p:to>
                                    </p:animClr>
                                    <p:set>
                                      <p:cBhvr>
                                        <p:cTn id="20" dur="3000" fill="hold"/>
                                        <p:tgtEl>
                                          <p:spTgt spid="23555">
                                            <p:txEl>
                                              <p:pRg st="1" end="1"/>
                                            </p:txEl>
                                          </p:spTgt>
                                        </p:tgtEl>
                                        <p:attrNameLst>
                                          <p:attrName>fill.type</p:attrName>
                                        </p:attrNameLst>
                                      </p:cBhvr>
                                      <p:to>
                                        <p:strVal val="solid"/>
                                      </p:to>
                                    </p:set>
                                    <p:set>
                                      <p:cBhvr>
                                        <p:cTn id="21" dur="3000" fill="hold"/>
                                        <p:tgtEl>
                                          <p:spTgt spid="23555">
                                            <p:txEl>
                                              <p:pRg st="1" end="1"/>
                                            </p:txEl>
                                          </p:spTgt>
                                        </p:tgtEl>
                                        <p:attrNameLst>
                                          <p:attrName>fill.on</p:attrName>
                                        </p:attrNameLst>
                                      </p:cBhvr>
                                      <p:to>
                                        <p:strVal val="true"/>
                                      </p:to>
                                    </p:set>
                                  </p:childTnLst>
                                  <p:subTnLst>
                                    <p:animClr clrSpc="rgb" dir="cw">
                                      <p:cBhvr override="childStyle">
                                        <p:cTn dur="1" fill="hold" display="0" masterRel="nextClick" afterEffect="1"/>
                                        <p:tgtEl>
                                          <p:spTgt spid="23555">
                                            <p:txEl>
                                              <p:pRg st="1" end="1"/>
                                            </p:txEl>
                                          </p:spTgt>
                                        </p:tgtEl>
                                        <p:attrNameLst>
                                          <p:attrName>ppt_c</p:attrName>
                                        </p:attrNameLst>
                                      </p:cBhvr>
                                      <p:to>
                                        <a:schemeClr val="tx1"/>
                                      </p:to>
                                    </p:animClr>
                                  </p:subTnLst>
                                </p:cTn>
                              </p:par>
                              <p:par>
                                <p:cTn id="22" presetID="19" presetClass="emph" presetSubtype="0" fill="hold" nodeType="withEffect">
                                  <p:stCondLst>
                                    <p:cond delay="0"/>
                                  </p:stCondLst>
                                  <p:childTnLst>
                                    <p:animClr clrSpc="rgb" dir="cw">
                                      <p:cBhvr override="childStyle">
                                        <p:cTn id="23" dur="3000" fill="hold"/>
                                        <p:tgtEl>
                                          <p:spTgt spid="23557">
                                            <p:txEl>
                                              <p:pRg st="0" end="0"/>
                                            </p:txEl>
                                          </p:spTgt>
                                        </p:tgtEl>
                                        <p:attrNameLst>
                                          <p:attrName>style.color</p:attrName>
                                        </p:attrNameLst>
                                      </p:cBhvr>
                                      <p:to>
                                        <a:schemeClr val="accent2"/>
                                      </p:to>
                                    </p:animClr>
                                    <p:animClr clrSpc="rgb" dir="cw">
                                      <p:cBhvr>
                                        <p:cTn id="24" dur="3000" fill="hold"/>
                                        <p:tgtEl>
                                          <p:spTgt spid="23557">
                                            <p:txEl>
                                              <p:pRg st="0" end="0"/>
                                            </p:txEl>
                                          </p:spTgt>
                                        </p:tgtEl>
                                        <p:attrNameLst>
                                          <p:attrName>fillcolor</p:attrName>
                                        </p:attrNameLst>
                                      </p:cBhvr>
                                      <p:to>
                                        <a:schemeClr val="accent2"/>
                                      </p:to>
                                    </p:animClr>
                                    <p:set>
                                      <p:cBhvr>
                                        <p:cTn id="25" dur="3000" fill="hold"/>
                                        <p:tgtEl>
                                          <p:spTgt spid="23557">
                                            <p:txEl>
                                              <p:pRg st="0" end="0"/>
                                            </p:txEl>
                                          </p:spTgt>
                                        </p:tgtEl>
                                        <p:attrNameLst>
                                          <p:attrName>fill.type</p:attrName>
                                        </p:attrNameLst>
                                      </p:cBhvr>
                                      <p:to>
                                        <p:strVal val="solid"/>
                                      </p:to>
                                    </p:set>
                                    <p:set>
                                      <p:cBhvr>
                                        <p:cTn id="26" dur="3000" fill="hold"/>
                                        <p:tgtEl>
                                          <p:spTgt spid="23557">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3557">
                                            <p:txEl>
                                              <p:pRg st="0" end="0"/>
                                            </p:txEl>
                                          </p:spTgt>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mph" presetSubtype="0" fill="hold" nodeType="clickEffect">
                                  <p:stCondLst>
                                    <p:cond delay="0"/>
                                  </p:stCondLst>
                                  <p:childTnLst>
                                    <p:animClr clrSpc="rgb" dir="cw">
                                      <p:cBhvr override="childStyle">
                                        <p:cTn id="30" dur="3000" fill="hold"/>
                                        <p:tgtEl>
                                          <p:spTgt spid="23555">
                                            <p:txEl>
                                              <p:pRg st="2" end="2"/>
                                            </p:txEl>
                                          </p:spTgt>
                                        </p:tgtEl>
                                        <p:attrNameLst>
                                          <p:attrName>style.color</p:attrName>
                                        </p:attrNameLst>
                                      </p:cBhvr>
                                      <p:to>
                                        <a:schemeClr val="accent2"/>
                                      </p:to>
                                    </p:animClr>
                                    <p:animClr clrSpc="rgb" dir="cw">
                                      <p:cBhvr>
                                        <p:cTn id="31" dur="3000" fill="hold"/>
                                        <p:tgtEl>
                                          <p:spTgt spid="23555">
                                            <p:txEl>
                                              <p:pRg st="2" end="2"/>
                                            </p:txEl>
                                          </p:spTgt>
                                        </p:tgtEl>
                                        <p:attrNameLst>
                                          <p:attrName>fillcolor</p:attrName>
                                        </p:attrNameLst>
                                      </p:cBhvr>
                                      <p:to>
                                        <a:schemeClr val="accent2"/>
                                      </p:to>
                                    </p:animClr>
                                    <p:set>
                                      <p:cBhvr>
                                        <p:cTn id="32" dur="3000" fill="hold"/>
                                        <p:tgtEl>
                                          <p:spTgt spid="23555">
                                            <p:txEl>
                                              <p:pRg st="2" end="2"/>
                                            </p:txEl>
                                          </p:spTgt>
                                        </p:tgtEl>
                                        <p:attrNameLst>
                                          <p:attrName>fill.type</p:attrName>
                                        </p:attrNameLst>
                                      </p:cBhvr>
                                      <p:to>
                                        <p:strVal val="solid"/>
                                      </p:to>
                                    </p:set>
                                    <p:set>
                                      <p:cBhvr>
                                        <p:cTn id="33" dur="3000" fill="hold"/>
                                        <p:tgtEl>
                                          <p:spTgt spid="23555">
                                            <p:txEl>
                                              <p:pRg st="2" end="2"/>
                                            </p:txEl>
                                          </p:spTgt>
                                        </p:tgtEl>
                                        <p:attrNameLst>
                                          <p:attrName>fill.on</p:attrName>
                                        </p:attrNameLst>
                                      </p:cBhvr>
                                      <p:to>
                                        <p:strVal val="true"/>
                                      </p:to>
                                    </p:set>
                                  </p:childTnLst>
                                  <p:subTnLst>
                                    <p:animClr clrSpc="rgb" dir="cw">
                                      <p:cBhvr override="childStyle">
                                        <p:cTn dur="1" fill="hold" display="0" masterRel="nextClick" afterEffect="1"/>
                                        <p:tgtEl>
                                          <p:spTgt spid="23555">
                                            <p:txEl>
                                              <p:pRg st="2" end="2"/>
                                            </p:txEl>
                                          </p:spTgt>
                                        </p:tgtEl>
                                        <p:attrNameLst>
                                          <p:attrName>ppt_c</p:attrName>
                                        </p:attrNameLst>
                                      </p:cBhvr>
                                      <p:to>
                                        <a:schemeClr val="tx1"/>
                                      </p:to>
                                    </p:animClr>
                                  </p:subTnLst>
                                </p:cTn>
                              </p:par>
                              <p:par>
                                <p:cTn id="34" presetID="19" presetClass="emph" presetSubtype="0" fill="hold" nodeType="withEffect">
                                  <p:stCondLst>
                                    <p:cond delay="0"/>
                                  </p:stCondLst>
                                  <p:childTnLst>
                                    <p:animClr clrSpc="rgb" dir="cw">
                                      <p:cBhvr override="childStyle">
                                        <p:cTn id="35" dur="3000" fill="hold"/>
                                        <p:tgtEl>
                                          <p:spTgt spid="23558">
                                            <p:txEl>
                                              <p:pRg st="0" end="0"/>
                                            </p:txEl>
                                          </p:spTgt>
                                        </p:tgtEl>
                                        <p:attrNameLst>
                                          <p:attrName>style.color</p:attrName>
                                        </p:attrNameLst>
                                      </p:cBhvr>
                                      <p:to>
                                        <a:schemeClr val="accent2"/>
                                      </p:to>
                                    </p:animClr>
                                    <p:animClr clrSpc="rgb" dir="cw">
                                      <p:cBhvr>
                                        <p:cTn id="36" dur="3000" fill="hold"/>
                                        <p:tgtEl>
                                          <p:spTgt spid="23558">
                                            <p:txEl>
                                              <p:pRg st="0" end="0"/>
                                            </p:txEl>
                                          </p:spTgt>
                                        </p:tgtEl>
                                        <p:attrNameLst>
                                          <p:attrName>fillcolor</p:attrName>
                                        </p:attrNameLst>
                                      </p:cBhvr>
                                      <p:to>
                                        <a:schemeClr val="accent2"/>
                                      </p:to>
                                    </p:animClr>
                                    <p:set>
                                      <p:cBhvr>
                                        <p:cTn id="37" dur="3000" fill="hold"/>
                                        <p:tgtEl>
                                          <p:spTgt spid="23558">
                                            <p:txEl>
                                              <p:pRg st="0" end="0"/>
                                            </p:txEl>
                                          </p:spTgt>
                                        </p:tgtEl>
                                        <p:attrNameLst>
                                          <p:attrName>fill.type</p:attrName>
                                        </p:attrNameLst>
                                      </p:cBhvr>
                                      <p:to>
                                        <p:strVal val="solid"/>
                                      </p:to>
                                    </p:set>
                                    <p:set>
                                      <p:cBhvr>
                                        <p:cTn id="38" dur="3000" fill="hold"/>
                                        <p:tgtEl>
                                          <p:spTgt spid="23558">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3558">
                                            <p:txEl>
                                              <p:pRg st="0" end="0"/>
                                            </p:txEl>
                                          </p:spTgt>
                                        </p:tgtEl>
                                        <p:attrNameLst>
                                          <p:attrName>ppt_c</p:attrName>
                                        </p:attrNameLst>
                                      </p:cBhvr>
                                      <p:to>
                                        <a:schemeClr val="tx1"/>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9" presetClass="emph" presetSubtype="0" fill="hold" nodeType="clickEffect">
                                  <p:stCondLst>
                                    <p:cond delay="0"/>
                                  </p:stCondLst>
                                  <p:childTnLst>
                                    <p:animClr clrSpc="rgb" dir="cw">
                                      <p:cBhvr override="childStyle">
                                        <p:cTn id="42" dur="3000" fill="hold"/>
                                        <p:tgtEl>
                                          <p:spTgt spid="23555">
                                            <p:txEl>
                                              <p:pRg st="3" end="3"/>
                                            </p:txEl>
                                          </p:spTgt>
                                        </p:tgtEl>
                                        <p:attrNameLst>
                                          <p:attrName>style.color</p:attrName>
                                        </p:attrNameLst>
                                      </p:cBhvr>
                                      <p:to>
                                        <a:schemeClr val="accent2"/>
                                      </p:to>
                                    </p:animClr>
                                    <p:animClr clrSpc="rgb" dir="cw">
                                      <p:cBhvr>
                                        <p:cTn id="43" dur="3000" fill="hold"/>
                                        <p:tgtEl>
                                          <p:spTgt spid="23555">
                                            <p:txEl>
                                              <p:pRg st="3" end="3"/>
                                            </p:txEl>
                                          </p:spTgt>
                                        </p:tgtEl>
                                        <p:attrNameLst>
                                          <p:attrName>fillcolor</p:attrName>
                                        </p:attrNameLst>
                                      </p:cBhvr>
                                      <p:to>
                                        <a:schemeClr val="accent2"/>
                                      </p:to>
                                    </p:animClr>
                                    <p:set>
                                      <p:cBhvr>
                                        <p:cTn id="44" dur="3000" fill="hold"/>
                                        <p:tgtEl>
                                          <p:spTgt spid="23555">
                                            <p:txEl>
                                              <p:pRg st="3" end="3"/>
                                            </p:txEl>
                                          </p:spTgt>
                                        </p:tgtEl>
                                        <p:attrNameLst>
                                          <p:attrName>fill.type</p:attrName>
                                        </p:attrNameLst>
                                      </p:cBhvr>
                                      <p:to>
                                        <p:strVal val="solid"/>
                                      </p:to>
                                    </p:set>
                                    <p:set>
                                      <p:cBhvr>
                                        <p:cTn id="45" dur="3000" fill="hold"/>
                                        <p:tgtEl>
                                          <p:spTgt spid="23555">
                                            <p:txEl>
                                              <p:pRg st="3" end="3"/>
                                            </p:txEl>
                                          </p:spTgt>
                                        </p:tgtEl>
                                        <p:attrNameLst>
                                          <p:attrName>fill.on</p:attrName>
                                        </p:attrNameLst>
                                      </p:cBhvr>
                                      <p:to>
                                        <p:strVal val="true"/>
                                      </p:to>
                                    </p:set>
                                  </p:childTnLst>
                                  <p:subTnLst>
                                    <p:animClr clrSpc="rgb" dir="cw">
                                      <p:cBhvr override="childStyle">
                                        <p:cTn dur="1" fill="hold" display="0" masterRel="nextClick" afterEffect="1"/>
                                        <p:tgtEl>
                                          <p:spTgt spid="23555">
                                            <p:txEl>
                                              <p:pRg st="3" end="3"/>
                                            </p:txEl>
                                          </p:spTgt>
                                        </p:tgtEl>
                                        <p:attrNameLst>
                                          <p:attrName>ppt_c</p:attrName>
                                        </p:attrNameLst>
                                      </p:cBhvr>
                                      <p:to>
                                        <a:schemeClr val="tx1"/>
                                      </p:to>
                                    </p:animClr>
                                  </p:subTnLst>
                                </p:cTn>
                              </p:par>
                              <p:par>
                                <p:cTn id="46" presetID="19" presetClass="emph" presetSubtype="0" fill="hold" nodeType="withEffect">
                                  <p:stCondLst>
                                    <p:cond delay="0"/>
                                  </p:stCondLst>
                                  <p:childTnLst>
                                    <p:animClr clrSpc="rgb" dir="cw">
                                      <p:cBhvr override="childStyle">
                                        <p:cTn id="47" dur="3000" fill="hold"/>
                                        <p:tgtEl>
                                          <p:spTgt spid="23559">
                                            <p:txEl>
                                              <p:pRg st="0" end="0"/>
                                            </p:txEl>
                                          </p:spTgt>
                                        </p:tgtEl>
                                        <p:attrNameLst>
                                          <p:attrName>style.color</p:attrName>
                                        </p:attrNameLst>
                                      </p:cBhvr>
                                      <p:to>
                                        <a:schemeClr val="accent2"/>
                                      </p:to>
                                    </p:animClr>
                                    <p:animClr clrSpc="rgb" dir="cw">
                                      <p:cBhvr>
                                        <p:cTn id="48" dur="3000" fill="hold"/>
                                        <p:tgtEl>
                                          <p:spTgt spid="23559">
                                            <p:txEl>
                                              <p:pRg st="0" end="0"/>
                                            </p:txEl>
                                          </p:spTgt>
                                        </p:tgtEl>
                                        <p:attrNameLst>
                                          <p:attrName>fillcolor</p:attrName>
                                        </p:attrNameLst>
                                      </p:cBhvr>
                                      <p:to>
                                        <a:schemeClr val="accent2"/>
                                      </p:to>
                                    </p:animClr>
                                    <p:set>
                                      <p:cBhvr>
                                        <p:cTn id="49" dur="3000" fill="hold"/>
                                        <p:tgtEl>
                                          <p:spTgt spid="23559">
                                            <p:txEl>
                                              <p:pRg st="0" end="0"/>
                                            </p:txEl>
                                          </p:spTgt>
                                        </p:tgtEl>
                                        <p:attrNameLst>
                                          <p:attrName>fill.type</p:attrName>
                                        </p:attrNameLst>
                                      </p:cBhvr>
                                      <p:to>
                                        <p:strVal val="solid"/>
                                      </p:to>
                                    </p:set>
                                    <p:set>
                                      <p:cBhvr>
                                        <p:cTn id="50" dur="3000" fill="hold"/>
                                        <p:tgtEl>
                                          <p:spTgt spid="23559">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3559">
                                            <p:txEl>
                                              <p:pRg st="0" end="0"/>
                                            </p:txEl>
                                          </p:spTgt>
                                        </p:tgtEl>
                                        <p:attrNameLst>
                                          <p:attrName>ppt_c</p:attrName>
                                        </p:attrNameLst>
                                      </p:cBhvr>
                                      <p:to>
                                        <a:schemeClr val="tx1"/>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9" presetClass="emph" presetSubtype="0" fill="hold" nodeType="clickEffect">
                                  <p:stCondLst>
                                    <p:cond delay="0"/>
                                  </p:stCondLst>
                                  <p:childTnLst>
                                    <p:animClr clrSpc="rgb" dir="cw">
                                      <p:cBhvr override="childStyle">
                                        <p:cTn id="54" dur="3000" fill="hold"/>
                                        <p:tgtEl>
                                          <p:spTgt spid="23555">
                                            <p:txEl>
                                              <p:pRg st="4" end="4"/>
                                            </p:txEl>
                                          </p:spTgt>
                                        </p:tgtEl>
                                        <p:attrNameLst>
                                          <p:attrName>style.color</p:attrName>
                                        </p:attrNameLst>
                                      </p:cBhvr>
                                      <p:to>
                                        <a:schemeClr val="accent2"/>
                                      </p:to>
                                    </p:animClr>
                                    <p:animClr clrSpc="rgb" dir="cw">
                                      <p:cBhvr>
                                        <p:cTn id="55" dur="3000" fill="hold"/>
                                        <p:tgtEl>
                                          <p:spTgt spid="23555">
                                            <p:txEl>
                                              <p:pRg st="4" end="4"/>
                                            </p:txEl>
                                          </p:spTgt>
                                        </p:tgtEl>
                                        <p:attrNameLst>
                                          <p:attrName>fillcolor</p:attrName>
                                        </p:attrNameLst>
                                      </p:cBhvr>
                                      <p:to>
                                        <a:schemeClr val="accent2"/>
                                      </p:to>
                                    </p:animClr>
                                    <p:set>
                                      <p:cBhvr>
                                        <p:cTn id="56" dur="3000" fill="hold"/>
                                        <p:tgtEl>
                                          <p:spTgt spid="23555">
                                            <p:txEl>
                                              <p:pRg st="4" end="4"/>
                                            </p:txEl>
                                          </p:spTgt>
                                        </p:tgtEl>
                                        <p:attrNameLst>
                                          <p:attrName>fill.type</p:attrName>
                                        </p:attrNameLst>
                                      </p:cBhvr>
                                      <p:to>
                                        <p:strVal val="solid"/>
                                      </p:to>
                                    </p:set>
                                    <p:set>
                                      <p:cBhvr>
                                        <p:cTn id="57" dur="3000" fill="hold"/>
                                        <p:tgtEl>
                                          <p:spTgt spid="23555">
                                            <p:txEl>
                                              <p:pRg st="4" end="4"/>
                                            </p:txEl>
                                          </p:spTgt>
                                        </p:tgtEl>
                                        <p:attrNameLst>
                                          <p:attrName>fill.on</p:attrName>
                                        </p:attrNameLst>
                                      </p:cBhvr>
                                      <p:to>
                                        <p:strVal val="true"/>
                                      </p:to>
                                    </p:set>
                                  </p:childTnLst>
                                  <p:subTnLst>
                                    <p:animClr clrSpc="rgb" dir="cw">
                                      <p:cBhvr override="childStyle">
                                        <p:cTn dur="1" fill="hold" display="0" masterRel="nextClick" afterEffect="1"/>
                                        <p:tgtEl>
                                          <p:spTgt spid="23555">
                                            <p:txEl>
                                              <p:pRg st="4" end="4"/>
                                            </p:txEl>
                                          </p:spTgt>
                                        </p:tgtEl>
                                        <p:attrNameLst>
                                          <p:attrName>ppt_c</p:attrName>
                                        </p:attrNameLst>
                                      </p:cBhvr>
                                      <p:to>
                                        <a:schemeClr val="tx1"/>
                                      </p:to>
                                    </p:animClr>
                                  </p:subTnLst>
                                </p:cTn>
                              </p:par>
                              <p:par>
                                <p:cTn id="58" presetID="19" presetClass="emph" presetSubtype="0" fill="hold" nodeType="withEffect">
                                  <p:stCondLst>
                                    <p:cond delay="0"/>
                                  </p:stCondLst>
                                  <p:childTnLst>
                                    <p:animClr clrSpc="rgb" dir="cw">
                                      <p:cBhvr override="childStyle">
                                        <p:cTn id="59" dur="3000" fill="hold"/>
                                        <p:tgtEl>
                                          <p:spTgt spid="23560">
                                            <p:txEl>
                                              <p:pRg st="0" end="0"/>
                                            </p:txEl>
                                          </p:spTgt>
                                        </p:tgtEl>
                                        <p:attrNameLst>
                                          <p:attrName>style.color</p:attrName>
                                        </p:attrNameLst>
                                      </p:cBhvr>
                                      <p:to>
                                        <a:schemeClr val="accent2"/>
                                      </p:to>
                                    </p:animClr>
                                    <p:animClr clrSpc="rgb" dir="cw">
                                      <p:cBhvr>
                                        <p:cTn id="60" dur="3000" fill="hold"/>
                                        <p:tgtEl>
                                          <p:spTgt spid="23560">
                                            <p:txEl>
                                              <p:pRg st="0" end="0"/>
                                            </p:txEl>
                                          </p:spTgt>
                                        </p:tgtEl>
                                        <p:attrNameLst>
                                          <p:attrName>fillcolor</p:attrName>
                                        </p:attrNameLst>
                                      </p:cBhvr>
                                      <p:to>
                                        <a:schemeClr val="accent2"/>
                                      </p:to>
                                    </p:animClr>
                                    <p:set>
                                      <p:cBhvr>
                                        <p:cTn id="61" dur="3000" fill="hold"/>
                                        <p:tgtEl>
                                          <p:spTgt spid="23560">
                                            <p:txEl>
                                              <p:pRg st="0" end="0"/>
                                            </p:txEl>
                                          </p:spTgt>
                                        </p:tgtEl>
                                        <p:attrNameLst>
                                          <p:attrName>fill.type</p:attrName>
                                        </p:attrNameLst>
                                      </p:cBhvr>
                                      <p:to>
                                        <p:strVal val="solid"/>
                                      </p:to>
                                    </p:set>
                                    <p:set>
                                      <p:cBhvr>
                                        <p:cTn id="62" dur="3000" fill="hold"/>
                                        <p:tgtEl>
                                          <p:spTgt spid="23560">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3560">
                                            <p:txEl>
                                              <p:pRg st="0" end="0"/>
                                            </p:txEl>
                                          </p:spTgt>
                                        </p:tgtEl>
                                        <p:attrNameLst>
                                          <p:attrName>ppt_c</p:attrName>
                                        </p:attrNameLst>
                                      </p:cBhvr>
                                      <p:to>
                                        <a:schemeClr val="tx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9" presetClass="emph" presetSubtype="0" fill="hold" nodeType="clickEffect">
                                  <p:stCondLst>
                                    <p:cond delay="0"/>
                                  </p:stCondLst>
                                  <p:childTnLst>
                                    <p:animClr clrSpc="rgb" dir="cw">
                                      <p:cBhvr override="childStyle">
                                        <p:cTn id="66" dur="3000" fill="hold"/>
                                        <p:tgtEl>
                                          <p:spTgt spid="23555">
                                            <p:txEl>
                                              <p:pRg st="5" end="5"/>
                                            </p:txEl>
                                          </p:spTgt>
                                        </p:tgtEl>
                                        <p:attrNameLst>
                                          <p:attrName>style.color</p:attrName>
                                        </p:attrNameLst>
                                      </p:cBhvr>
                                      <p:to>
                                        <a:schemeClr val="accent2"/>
                                      </p:to>
                                    </p:animClr>
                                    <p:animClr clrSpc="rgb" dir="cw">
                                      <p:cBhvr>
                                        <p:cTn id="67" dur="3000" fill="hold"/>
                                        <p:tgtEl>
                                          <p:spTgt spid="23555">
                                            <p:txEl>
                                              <p:pRg st="5" end="5"/>
                                            </p:txEl>
                                          </p:spTgt>
                                        </p:tgtEl>
                                        <p:attrNameLst>
                                          <p:attrName>fillcolor</p:attrName>
                                        </p:attrNameLst>
                                      </p:cBhvr>
                                      <p:to>
                                        <a:schemeClr val="accent2"/>
                                      </p:to>
                                    </p:animClr>
                                    <p:set>
                                      <p:cBhvr>
                                        <p:cTn id="68" dur="3000" fill="hold"/>
                                        <p:tgtEl>
                                          <p:spTgt spid="23555">
                                            <p:txEl>
                                              <p:pRg st="5" end="5"/>
                                            </p:txEl>
                                          </p:spTgt>
                                        </p:tgtEl>
                                        <p:attrNameLst>
                                          <p:attrName>fill.type</p:attrName>
                                        </p:attrNameLst>
                                      </p:cBhvr>
                                      <p:to>
                                        <p:strVal val="solid"/>
                                      </p:to>
                                    </p:set>
                                    <p:set>
                                      <p:cBhvr>
                                        <p:cTn id="69" dur="3000" fill="hold"/>
                                        <p:tgtEl>
                                          <p:spTgt spid="23555">
                                            <p:txEl>
                                              <p:pRg st="5" end="5"/>
                                            </p:txEl>
                                          </p:spTgt>
                                        </p:tgtEl>
                                        <p:attrNameLst>
                                          <p:attrName>fill.on</p:attrName>
                                        </p:attrNameLst>
                                      </p:cBhvr>
                                      <p:to>
                                        <p:strVal val="true"/>
                                      </p:to>
                                    </p:set>
                                  </p:childTnLst>
                                  <p:subTnLst>
                                    <p:animClr clrSpc="rgb" dir="cw">
                                      <p:cBhvr override="childStyle">
                                        <p:cTn dur="1" fill="hold" display="0" masterRel="nextClick" afterEffect="1"/>
                                        <p:tgtEl>
                                          <p:spTgt spid="23555">
                                            <p:txEl>
                                              <p:pRg st="5" end="5"/>
                                            </p:txEl>
                                          </p:spTgt>
                                        </p:tgtEl>
                                        <p:attrNameLst>
                                          <p:attrName>ppt_c</p:attrName>
                                        </p:attrNameLst>
                                      </p:cBhvr>
                                      <p:to>
                                        <a:schemeClr val="tx1"/>
                                      </p:to>
                                    </p:animClr>
                                  </p:subTnLst>
                                </p:cTn>
                              </p:par>
                              <p:par>
                                <p:cTn id="70" presetID="19" presetClass="emph" presetSubtype="0" fill="hold" nodeType="withEffect">
                                  <p:stCondLst>
                                    <p:cond delay="0"/>
                                  </p:stCondLst>
                                  <p:childTnLst>
                                    <p:animClr clrSpc="rgb" dir="cw">
                                      <p:cBhvr override="childStyle">
                                        <p:cTn id="71" dur="3000" fill="hold"/>
                                        <p:tgtEl>
                                          <p:spTgt spid="23561">
                                            <p:txEl>
                                              <p:pRg st="0" end="0"/>
                                            </p:txEl>
                                          </p:spTgt>
                                        </p:tgtEl>
                                        <p:attrNameLst>
                                          <p:attrName>style.color</p:attrName>
                                        </p:attrNameLst>
                                      </p:cBhvr>
                                      <p:to>
                                        <a:schemeClr val="accent2"/>
                                      </p:to>
                                    </p:animClr>
                                    <p:animClr clrSpc="rgb" dir="cw">
                                      <p:cBhvr>
                                        <p:cTn id="72" dur="3000" fill="hold"/>
                                        <p:tgtEl>
                                          <p:spTgt spid="23561">
                                            <p:txEl>
                                              <p:pRg st="0" end="0"/>
                                            </p:txEl>
                                          </p:spTgt>
                                        </p:tgtEl>
                                        <p:attrNameLst>
                                          <p:attrName>fillcolor</p:attrName>
                                        </p:attrNameLst>
                                      </p:cBhvr>
                                      <p:to>
                                        <a:schemeClr val="accent2"/>
                                      </p:to>
                                    </p:animClr>
                                    <p:set>
                                      <p:cBhvr>
                                        <p:cTn id="73" dur="3000" fill="hold"/>
                                        <p:tgtEl>
                                          <p:spTgt spid="23561">
                                            <p:txEl>
                                              <p:pRg st="0" end="0"/>
                                            </p:txEl>
                                          </p:spTgt>
                                        </p:tgtEl>
                                        <p:attrNameLst>
                                          <p:attrName>fill.type</p:attrName>
                                        </p:attrNameLst>
                                      </p:cBhvr>
                                      <p:to>
                                        <p:strVal val="solid"/>
                                      </p:to>
                                    </p:set>
                                    <p:set>
                                      <p:cBhvr>
                                        <p:cTn id="74" dur="3000" fill="hold"/>
                                        <p:tgtEl>
                                          <p:spTgt spid="23561">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3561">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sr-Latn-CS" b="1" spc="-1" dirty="0" smtClean="0">
                <a:solidFill>
                  <a:srgbClr val="000000"/>
                </a:solidFill>
                <a:uFill>
                  <a:solidFill>
                    <a:srgbClr val="FFFFFF"/>
                  </a:solidFill>
                </a:uFill>
                <a:latin typeface="+mn-lt"/>
                <a:ea typeface="DejaVu Sans"/>
              </a:rPr>
              <a:t/>
            </a:r>
            <a:br>
              <a:rPr lang="sr-Latn-CS" b="1" spc="-1" dirty="0" smtClean="0">
                <a:solidFill>
                  <a:srgbClr val="000000"/>
                </a:solidFill>
                <a:uFill>
                  <a:solidFill>
                    <a:srgbClr val="FFFFFF"/>
                  </a:solidFill>
                </a:uFill>
                <a:latin typeface="+mn-lt"/>
                <a:ea typeface="DejaVu Sans"/>
              </a:rPr>
            </a:br>
            <a:r>
              <a:rPr lang="sr-Latn-CS" b="1" spc="-1" dirty="0" smtClean="0">
                <a:solidFill>
                  <a:srgbClr val="000000"/>
                </a:solidFill>
                <a:uFill>
                  <a:solidFill>
                    <a:srgbClr val="FFFFFF"/>
                  </a:solidFill>
                </a:uFill>
                <a:latin typeface="+mn-lt"/>
                <a:ea typeface="DejaVu Sans"/>
              </a:rPr>
              <a:t>INTERNET  ISTRAGA</a:t>
            </a:r>
            <a:r>
              <a:rPr lang="x-none" sz="1600" spc="-1" dirty="0">
                <a:solidFill>
                  <a:srgbClr val="000000"/>
                </a:solidFill>
                <a:uFill>
                  <a:solidFill>
                    <a:srgbClr val="FFFFFF"/>
                  </a:solidFill>
                </a:uFill>
                <a:latin typeface="Arial"/>
              </a:rPr>
              <a:t/>
            </a:r>
            <a:br>
              <a:rPr lang="x-none" sz="1600" spc="-1" dirty="0">
                <a:solidFill>
                  <a:srgbClr val="000000"/>
                </a:solidFill>
                <a:uFill>
                  <a:solidFill>
                    <a:srgbClr val="FFFFFF"/>
                  </a:solidFill>
                </a:uFill>
                <a:latin typeface="Arial"/>
              </a:rPr>
            </a:br>
            <a:r>
              <a:rPr lang="sr-Latn-CS" sz="1600" spc="-1" dirty="0" smtClean="0">
                <a:solidFill>
                  <a:srgbClr val="000000"/>
                </a:solidFill>
                <a:uFill>
                  <a:solidFill>
                    <a:srgbClr val="FFFFFF"/>
                  </a:solidFill>
                </a:uFill>
                <a:latin typeface="Arial"/>
              </a:rPr>
              <a:t> </a:t>
            </a:r>
            <a:endParaRPr lang="en-US" dirty="0"/>
          </a:p>
        </p:txBody>
      </p:sp>
      <p:sp>
        <p:nvSpPr>
          <p:cNvPr id="3" name="Content Placeholder 2"/>
          <p:cNvSpPr>
            <a:spLocks noGrp="1"/>
          </p:cNvSpPr>
          <p:nvPr>
            <p:ph idx="1"/>
          </p:nvPr>
        </p:nvSpPr>
        <p:spPr/>
        <p:txBody>
          <a:bodyPr>
            <a:normAutofit fontScale="55000" lnSpcReduction="20000"/>
          </a:bodyPr>
          <a:lstStyle/>
          <a:p>
            <a:pPr algn="just">
              <a:lnSpc>
                <a:spcPct val="100000"/>
              </a:lnSpc>
            </a:pPr>
            <a:endParaRPr lang="x-none" sz="2400" spc="-1" dirty="0">
              <a:solidFill>
                <a:srgbClr val="000000"/>
              </a:solidFill>
              <a:uFill>
                <a:solidFill>
                  <a:srgbClr val="FFFFFF"/>
                </a:solidFill>
              </a:uFill>
            </a:endParaRPr>
          </a:p>
          <a:p>
            <a:pPr algn="just">
              <a:lnSpc>
                <a:spcPct val="100000"/>
              </a:lnSpc>
            </a:pPr>
            <a:r>
              <a:rPr lang="x-none" spc="-1" dirty="0">
                <a:solidFill>
                  <a:srgbClr val="000000"/>
                </a:solidFill>
                <a:uFill>
                  <a:solidFill>
                    <a:srgbClr val="FFFFFF"/>
                  </a:solidFill>
                </a:uFill>
                <a:ea typeface="Arial"/>
              </a:rPr>
              <a:t>Internet istraga obično počinje sa informacijom koja se odnose na: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16000" indent="-215640" algn="just">
              <a:lnSpc>
                <a:spcPct val="100000"/>
              </a:lnSpc>
              <a:buClr>
                <a:srgbClr val="000000"/>
              </a:buClr>
              <a:buFont typeface="StarSymbol"/>
              <a:buChar char="-"/>
            </a:pPr>
            <a:r>
              <a:rPr lang="x-none" spc="-1" dirty="0">
                <a:solidFill>
                  <a:srgbClr val="000000"/>
                </a:solidFill>
                <a:uFill>
                  <a:solidFill>
                    <a:srgbClr val="FFFFFF"/>
                  </a:solidFill>
                </a:uFill>
                <a:ea typeface="Arial"/>
              </a:rPr>
              <a:t>Internet stranice</a:t>
            </a:r>
            <a:endParaRPr lang="x-none" sz="2400" spc="-1" dirty="0">
              <a:solidFill>
                <a:srgbClr val="000000"/>
              </a:solidFill>
              <a:uFill>
                <a:solidFill>
                  <a:srgbClr val="FFFFFF"/>
                </a:solidFill>
              </a:uFill>
            </a:endParaRPr>
          </a:p>
          <a:p>
            <a:pPr marL="216000" indent="-215640" algn="just">
              <a:lnSpc>
                <a:spcPct val="100000"/>
              </a:lnSpc>
              <a:buClr>
                <a:srgbClr val="000000"/>
              </a:buClr>
              <a:buFont typeface="StarSymbol"/>
              <a:buChar char="-"/>
            </a:pPr>
            <a:r>
              <a:rPr lang="x-none" spc="-1" dirty="0">
                <a:solidFill>
                  <a:srgbClr val="000000"/>
                </a:solidFill>
                <a:uFill>
                  <a:solidFill>
                    <a:srgbClr val="FFFFFF"/>
                  </a:solidFill>
                </a:uFill>
                <a:ea typeface="Arial"/>
              </a:rPr>
              <a:t>elektronske </a:t>
            </a:r>
            <a:r>
              <a:rPr lang="x-none" spc="-1" dirty="0" smtClean="0">
                <a:solidFill>
                  <a:srgbClr val="000000"/>
                </a:solidFill>
                <a:uFill>
                  <a:solidFill>
                    <a:srgbClr val="FFFFFF"/>
                  </a:solidFill>
                </a:uFill>
                <a:ea typeface="Arial"/>
              </a:rPr>
              <a:t>adrese</a:t>
            </a:r>
            <a:r>
              <a:rPr lang="sr-Latn-CS" spc="-1" dirty="0" smtClean="0">
                <a:solidFill>
                  <a:srgbClr val="000000"/>
                </a:solidFill>
                <a:uFill>
                  <a:solidFill>
                    <a:srgbClr val="FFFFFF"/>
                  </a:solidFill>
                </a:uFill>
                <a:ea typeface="Arial"/>
              </a:rPr>
              <a:t>......</a:t>
            </a:r>
            <a:endParaRPr lang="x-none" sz="2400" spc="-1" dirty="0">
              <a:solidFill>
                <a:srgbClr val="000000"/>
              </a:solidFill>
              <a:uFill>
                <a:solidFill>
                  <a:srgbClr val="FFFFFF"/>
                </a:solidFill>
              </a:uFill>
            </a:endParaRPr>
          </a:p>
          <a:p>
            <a:pPr algn="ctr">
              <a:lnSpc>
                <a:spcPct val="100000"/>
              </a:lnSpc>
            </a:pPr>
            <a:endParaRPr lang="x-none" sz="2400" spc="-1" dirty="0">
              <a:solidFill>
                <a:srgbClr val="000000"/>
              </a:solidFill>
              <a:uFill>
                <a:solidFill>
                  <a:srgbClr val="FFFFFF"/>
                </a:solidFill>
              </a:uFill>
            </a:endParaRPr>
          </a:p>
          <a:p>
            <a:pPr algn="ctr">
              <a:lnSpc>
                <a:spcPct val="100000"/>
              </a:lnSpc>
            </a:pPr>
            <a:r>
              <a:rPr lang="x-none" b="1" i="1" u="sng" spc="-1" dirty="0">
                <a:solidFill>
                  <a:srgbClr val="000000"/>
                </a:solidFill>
                <a:uFill>
                  <a:solidFill>
                    <a:srgbClr val="FFFFFF"/>
                  </a:solidFill>
                </a:uFill>
                <a:ea typeface="Arial"/>
              </a:rPr>
              <a:t>Ova informacija je početni podatak za istragu koja u sebi sadrži istražne aktivnosti </a:t>
            </a:r>
            <a:endParaRPr lang="x-none" sz="2400" spc="-1" dirty="0">
              <a:solidFill>
                <a:srgbClr val="000000"/>
              </a:solidFill>
              <a:uFill>
                <a:solidFill>
                  <a:srgbClr val="FFFFFF"/>
                </a:solidFill>
              </a:uFill>
            </a:endParaRPr>
          </a:p>
          <a:p>
            <a:pPr>
              <a:lnSpc>
                <a:spcPct val="100000"/>
              </a:lnSpc>
            </a:pPr>
            <a:endParaRPr lang="x-none" sz="2400" spc="-1" dirty="0">
              <a:solidFill>
                <a:srgbClr val="000000"/>
              </a:solidFill>
              <a:uFill>
                <a:solidFill>
                  <a:srgbClr val="FFFFFF"/>
                </a:solidFill>
              </a:uFill>
            </a:endParaRPr>
          </a:p>
          <a:p>
            <a:pPr algn="ctr">
              <a:lnSpc>
                <a:spcPct val="100000"/>
              </a:lnSpc>
            </a:pPr>
            <a:r>
              <a:rPr lang="x-none" b="1" spc="-1" dirty="0">
                <a:solidFill>
                  <a:srgbClr val="000000"/>
                </a:solidFill>
                <a:uFill>
                  <a:solidFill>
                    <a:srgbClr val="FFFFFF"/>
                  </a:solidFill>
                </a:uFill>
                <a:ea typeface="Arial"/>
              </a:rPr>
              <a:t>Zapamtite: </a:t>
            </a:r>
            <a:endParaRPr lang="x-none" sz="2400" spc="-1" dirty="0">
              <a:solidFill>
                <a:srgbClr val="000000"/>
              </a:solidFill>
              <a:uFill>
                <a:solidFill>
                  <a:srgbClr val="FFFFFF"/>
                </a:solidFill>
              </a:uFill>
            </a:endParaRPr>
          </a:p>
          <a:p>
            <a:pPr algn="ctr">
              <a:lnSpc>
                <a:spcPct val="100000"/>
              </a:lnSpc>
            </a:pPr>
            <a:endParaRPr lang="x-none" sz="2400" spc="-1" dirty="0">
              <a:solidFill>
                <a:srgbClr val="000000"/>
              </a:solidFill>
              <a:uFill>
                <a:solidFill>
                  <a:srgbClr val="FFFFFF"/>
                </a:solidFill>
              </a:uFill>
            </a:endParaRPr>
          </a:p>
          <a:p>
            <a:pPr algn="just">
              <a:lnSpc>
                <a:spcPct val="100000"/>
              </a:lnSpc>
            </a:pPr>
            <a:r>
              <a:rPr lang="x-none" spc="-1" dirty="0">
                <a:solidFill>
                  <a:srgbClr val="000000"/>
                </a:solidFill>
                <a:uFill>
                  <a:solidFill>
                    <a:srgbClr val="FFFFFF"/>
                  </a:solidFill>
                </a:uFill>
                <a:ea typeface="Arial"/>
              </a:rPr>
              <a:t>Uvek pri pregledanju ostaje vaša IP adresa, koja nam daje podatke odakle je pristupano, kada, koliko dugo i ko je korisnik te IP adrese!</a:t>
            </a:r>
            <a:endParaRPr lang="x-none" sz="2400" spc="-1" dirty="0">
              <a:solidFill>
                <a:srgbClr val="000000"/>
              </a:solidFill>
              <a:uFill>
                <a:solidFill>
                  <a:srgbClr val="FFFFFF"/>
                </a:solidFill>
              </a:uFill>
            </a:endParaRPr>
          </a:p>
          <a:p>
            <a:endParaRPr lang="en-US" dirty="0"/>
          </a:p>
        </p:txBody>
      </p:sp>
    </p:spTree>
    <p:extLst>
      <p:ext uri="{BB962C8B-B14F-4D97-AF65-F5344CB8AC3E}">
        <p14:creationId xmlns="" xmlns:p14="http://schemas.microsoft.com/office/powerpoint/2010/main" val="26792096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r-Latn-CS" u="sng">
                <a:solidFill>
                  <a:srgbClr val="990000"/>
                </a:solidFill>
                <a:latin typeface="Arial" charset="0"/>
                <a:cs typeface="Arial" charset="0"/>
              </a:rPr>
              <a:t>Pristup Internetu</a:t>
            </a:r>
            <a:endParaRPr lang="en-US" u="sng">
              <a:solidFill>
                <a:srgbClr val="990000"/>
              </a:solidFill>
              <a:latin typeface="Arial" charset="0"/>
              <a:cs typeface="Arial" charset="0"/>
            </a:endParaRPr>
          </a:p>
        </p:txBody>
      </p:sp>
      <p:sp>
        <p:nvSpPr>
          <p:cNvPr id="39939" name="Rectangle 3"/>
          <p:cNvSpPr>
            <a:spLocks noGrp="1" noChangeArrowheads="1"/>
          </p:cNvSpPr>
          <p:nvPr>
            <p:ph type="body" sz="half" idx="1"/>
          </p:nvPr>
        </p:nvSpPr>
        <p:spPr/>
        <p:txBody>
          <a:bodyPr>
            <a:normAutofit fontScale="92500" lnSpcReduction="20000"/>
          </a:bodyPr>
          <a:lstStyle/>
          <a:p>
            <a:pPr eaLnBrk="1" hangingPunct="1">
              <a:lnSpc>
                <a:spcPct val="90000"/>
              </a:lnSpc>
              <a:buFontTx/>
              <a:buNone/>
            </a:pPr>
            <a:r>
              <a:rPr lang="sr-Latn-CS" sz="2200" b="1">
                <a:solidFill>
                  <a:srgbClr val="990000"/>
                </a:solidFill>
                <a:latin typeface="Arial" charset="0"/>
                <a:cs typeface="Arial" charset="0"/>
              </a:rPr>
              <a:t>Dial-up</a:t>
            </a:r>
          </a:p>
          <a:p>
            <a:pPr eaLnBrk="1" hangingPunct="1">
              <a:lnSpc>
                <a:spcPct val="90000"/>
              </a:lnSpc>
              <a:buFontTx/>
              <a:buNone/>
            </a:pPr>
            <a:r>
              <a:rPr lang="sr-Cyrl-CS" sz="2200">
                <a:latin typeface="Arial" charset="0"/>
                <a:cs typeface="Arial" charset="0"/>
              </a:rPr>
              <a:t>Analogna telefonska linija</a:t>
            </a:r>
            <a:r>
              <a:rPr lang="sr-Cyrl-CS" sz="2200" b="1">
                <a:latin typeface="Arial" charset="0"/>
                <a:cs typeface="Arial" charset="0"/>
              </a:rPr>
              <a:t> </a:t>
            </a:r>
            <a:endParaRPr lang="sr-Cyrl-CS" sz="2200">
              <a:latin typeface="Arial" charset="0"/>
              <a:cs typeface="Arial" charset="0"/>
            </a:endParaRPr>
          </a:p>
          <a:p>
            <a:pPr eaLnBrk="1" hangingPunct="1">
              <a:lnSpc>
                <a:spcPct val="90000"/>
              </a:lnSpc>
              <a:buFontTx/>
              <a:buNone/>
            </a:pPr>
            <a:r>
              <a:rPr lang="sr-Cyrl-CS" sz="2200">
                <a:latin typeface="Arial" charset="0"/>
                <a:cs typeface="Arial" charset="0"/>
              </a:rPr>
              <a:t>Potreban običan modem </a:t>
            </a:r>
          </a:p>
          <a:p>
            <a:pPr eaLnBrk="1" hangingPunct="1">
              <a:lnSpc>
                <a:spcPct val="90000"/>
              </a:lnSpc>
              <a:buFontTx/>
              <a:buNone/>
            </a:pPr>
            <a:r>
              <a:rPr lang="sr-Cyrl-CS" sz="2200">
                <a:latin typeface="Arial" charset="0"/>
                <a:cs typeface="Arial" charset="0"/>
              </a:rPr>
              <a:t>Brzina pristupa do </a:t>
            </a:r>
            <a:r>
              <a:rPr lang="sr-Cyrl-CS" sz="2200">
                <a:solidFill>
                  <a:srgbClr val="FF0000"/>
                </a:solidFill>
                <a:latin typeface="Arial" charset="0"/>
                <a:cs typeface="Arial" charset="0"/>
              </a:rPr>
              <a:t>56 Kb/s</a:t>
            </a:r>
            <a:endParaRPr lang="en-US" sz="2200">
              <a:solidFill>
                <a:srgbClr val="FF0000"/>
              </a:solidFill>
              <a:latin typeface="Arial" charset="0"/>
              <a:cs typeface="Arial" charset="0"/>
            </a:endParaRPr>
          </a:p>
          <a:p>
            <a:pPr eaLnBrk="1" hangingPunct="1">
              <a:lnSpc>
                <a:spcPct val="90000"/>
              </a:lnSpc>
              <a:buFontTx/>
              <a:buNone/>
            </a:pPr>
            <a:r>
              <a:rPr lang="en-US" sz="2200">
                <a:latin typeface="Arial" charset="0"/>
                <a:cs typeface="Arial" charset="0"/>
              </a:rPr>
              <a:t>	</a:t>
            </a:r>
            <a:endParaRPr lang="sr-Cyrl-CS" sz="2200" b="1">
              <a:latin typeface="Arial" charset="0"/>
              <a:cs typeface="Arial" charset="0"/>
            </a:endParaRPr>
          </a:p>
          <a:p>
            <a:pPr eaLnBrk="1" hangingPunct="1">
              <a:lnSpc>
                <a:spcPct val="90000"/>
              </a:lnSpc>
              <a:buFontTx/>
              <a:buNone/>
            </a:pPr>
            <a:r>
              <a:rPr lang="sr-Cyrl-CS" sz="2200" b="1">
                <a:solidFill>
                  <a:srgbClr val="990000"/>
                </a:solidFill>
                <a:latin typeface="Arial" charset="0"/>
                <a:cs typeface="Arial" charset="0"/>
              </a:rPr>
              <a:t>ISDN </a:t>
            </a:r>
            <a:r>
              <a:rPr lang="sr-Cyrl-CS" sz="2200" b="1">
                <a:latin typeface="Arial" charset="0"/>
                <a:cs typeface="Arial" charset="0"/>
              </a:rPr>
              <a:t>                                                                  </a:t>
            </a:r>
            <a:r>
              <a:rPr lang="en-US" sz="2200" b="1">
                <a:latin typeface="Arial" charset="0"/>
                <a:cs typeface="Arial" charset="0"/>
              </a:rPr>
              <a:t> </a:t>
            </a:r>
            <a:endParaRPr lang="sr-Cyrl-CS" sz="2200">
              <a:latin typeface="Arial" charset="0"/>
              <a:cs typeface="Arial" charset="0"/>
            </a:endParaRPr>
          </a:p>
          <a:p>
            <a:pPr eaLnBrk="1" hangingPunct="1">
              <a:lnSpc>
                <a:spcPct val="90000"/>
              </a:lnSpc>
              <a:buFontTx/>
              <a:buNone/>
            </a:pPr>
            <a:r>
              <a:rPr lang="sr-Cyrl-CS" sz="2200">
                <a:latin typeface="Arial" charset="0"/>
                <a:cs typeface="Arial" charset="0"/>
              </a:rPr>
              <a:t>Potreban ISDN modem</a:t>
            </a:r>
          </a:p>
          <a:p>
            <a:pPr eaLnBrk="1" hangingPunct="1">
              <a:lnSpc>
                <a:spcPct val="90000"/>
              </a:lnSpc>
              <a:buFontTx/>
              <a:buNone/>
            </a:pPr>
            <a:r>
              <a:rPr lang="sr-Cyrl-CS" sz="2200">
                <a:latin typeface="Arial" charset="0"/>
                <a:cs typeface="Arial" charset="0"/>
              </a:rPr>
              <a:t>Max brzina pristupa </a:t>
            </a:r>
            <a:r>
              <a:rPr lang="sr-Cyrl-CS" sz="2200">
                <a:solidFill>
                  <a:srgbClr val="FF0000"/>
                </a:solidFill>
                <a:latin typeface="Arial" charset="0"/>
                <a:cs typeface="Arial" charset="0"/>
              </a:rPr>
              <a:t>128 Kb/s</a:t>
            </a:r>
            <a:endParaRPr lang="sr-Latn-CS" sz="2200">
              <a:solidFill>
                <a:srgbClr val="FF0000"/>
              </a:solidFill>
              <a:latin typeface="Arial" charset="0"/>
              <a:cs typeface="Arial" charset="0"/>
            </a:endParaRPr>
          </a:p>
          <a:p>
            <a:pPr eaLnBrk="1" hangingPunct="1">
              <a:lnSpc>
                <a:spcPct val="90000"/>
              </a:lnSpc>
              <a:buFontTx/>
              <a:buNone/>
            </a:pPr>
            <a:endParaRPr lang="sr-Cyrl-CS" sz="2200" b="1">
              <a:latin typeface="Arial" charset="0"/>
              <a:cs typeface="Arial" charset="0"/>
            </a:endParaRPr>
          </a:p>
          <a:p>
            <a:pPr eaLnBrk="1" hangingPunct="1">
              <a:lnSpc>
                <a:spcPct val="90000"/>
              </a:lnSpc>
              <a:buFontTx/>
              <a:buNone/>
            </a:pPr>
            <a:r>
              <a:rPr lang="sr-Cyrl-CS" sz="2200" b="1">
                <a:solidFill>
                  <a:srgbClr val="990000"/>
                </a:solidFill>
                <a:latin typeface="Arial" charset="0"/>
                <a:cs typeface="Arial" charset="0"/>
              </a:rPr>
              <a:t>ADSL</a:t>
            </a:r>
            <a:r>
              <a:rPr lang="en-US" sz="2200" b="1">
                <a:solidFill>
                  <a:srgbClr val="990000"/>
                </a:solidFill>
                <a:latin typeface="Arial" charset="0"/>
                <a:cs typeface="Arial" charset="0"/>
              </a:rPr>
              <a:t> i DSL (kablovski)</a:t>
            </a:r>
            <a:endParaRPr lang="sr-Cyrl-CS" sz="2200">
              <a:solidFill>
                <a:srgbClr val="990000"/>
              </a:solidFill>
              <a:latin typeface="Arial" charset="0"/>
              <a:cs typeface="Arial" charset="0"/>
            </a:endParaRPr>
          </a:p>
          <a:p>
            <a:pPr eaLnBrk="1" hangingPunct="1">
              <a:lnSpc>
                <a:spcPct val="90000"/>
              </a:lnSpc>
              <a:buFontTx/>
              <a:buNone/>
            </a:pPr>
            <a:r>
              <a:rPr lang="sr-Cyrl-CS" sz="2200">
                <a:latin typeface="Arial" charset="0"/>
                <a:cs typeface="Arial" charset="0"/>
              </a:rPr>
              <a:t>Potreban ADSL modem</a:t>
            </a:r>
          </a:p>
          <a:p>
            <a:pPr eaLnBrk="1" hangingPunct="1">
              <a:lnSpc>
                <a:spcPct val="90000"/>
              </a:lnSpc>
              <a:buFontTx/>
              <a:buNone/>
            </a:pPr>
            <a:r>
              <a:rPr lang="sr-Cyrl-CS" sz="2200">
                <a:latin typeface="Arial" charset="0"/>
                <a:cs typeface="Arial" charset="0"/>
              </a:rPr>
              <a:t>Brzina pristupa </a:t>
            </a:r>
            <a:r>
              <a:rPr lang="en-US" sz="2200">
                <a:solidFill>
                  <a:srgbClr val="FF0000"/>
                </a:solidFill>
                <a:latin typeface="Arial" charset="0"/>
                <a:cs typeface="Arial" charset="0"/>
              </a:rPr>
              <a:t>1</a:t>
            </a:r>
            <a:r>
              <a:rPr lang="sr-Cyrl-CS" sz="2200">
                <a:solidFill>
                  <a:srgbClr val="FF0000"/>
                </a:solidFill>
                <a:latin typeface="Arial" charset="0"/>
                <a:cs typeface="Arial" charset="0"/>
              </a:rPr>
              <a:t> </a:t>
            </a:r>
            <a:r>
              <a:rPr lang="en-US" sz="2200">
                <a:solidFill>
                  <a:srgbClr val="FF0000"/>
                </a:solidFill>
                <a:latin typeface="Arial" charset="0"/>
                <a:cs typeface="Arial" charset="0"/>
              </a:rPr>
              <a:t>G</a:t>
            </a:r>
            <a:r>
              <a:rPr lang="sr-Cyrl-CS" sz="2200">
                <a:solidFill>
                  <a:srgbClr val="FF0000"/>
                </a:solidFill>
                <a:latin typeface="Arial" charset="0"/>
                <a:cs typeface="Arial" charset="0"/>
              </a:rPr>
              <a:t>b/s</a:t>
            </a:r>
            <a:endParaRPr lang="sr-Latn-CS" sz="2200">
              <a:solidFill>
                <a:srgbClr val="FF0000"/>
              </a:solidFill>
              <a:latin typeface="Arial" charset="0"/>
              <a:cs typeface="Arial" charset="0"/>
            </a:endParaRPr>
          </a:p>
          <a:p>
            <a:pPr eaLnBrk="1" hangingPunct="1">
              <a:lnSpc>
                <a:spcPct val="90000"/>
              </a:lnSpc>
              <a:buFontTx/>
              <a:buNone/>
            </a:pPr>
            <a:endParaRPr lang="sr-Cyrl-CS" sz="2200" b="1">
              <a:latin typeface="Arial" charset="0"/>
              <a:cs typeface="Arial" charset="0"/>
            </a:endParaRPr>
          </a:p>
        </p:txBody>
      </p:sp>
      <p:sp>
        <p:nvSpPr>
          <p:cNvPr id="22532" name="Rectangle 4"/>
          <p:cNvSpPr>
            <a:spLocks noGrp="1" noChangeArrowheads="1"/>
          </p:cNvSpPr>
          <p:nvPr>
            <p:ph type="body" sz="half" idx="2"/>
          </p:nvPr>
        </p:nvSpPr>
        <p:spPr>
          <a:xfrm>
            <a:off x="4427539" y="1200150"/>
            <a:ext cx="4681537" cy="3477816"/>
          </a:xfrm>
        </p:spPr>
        <p:txBody>
          <a:bodyPr>
            <a:normAutofit fontScale="92500" lnSpcReduction="10000"/>
          </a:bodyPr>
          <a:lstStyle/>
          <a:p>
            <a:pPr eaLnBrk="1" hangingPunct="1">
              <a:lnSpc>
                <a:spcPct val="90000"/>
              </a:lnSpc>
              <a:buFontTx/>
              <a:buNone/>
            </a:pPr>
            <a:r>
              <a:rPr lang="sr-Cyrl-CS" sz="2200" b="1">
                <a:solidFill>
                  <a:srgbClr val="990000"/>
                </a:solidFill>
                <a:latin typeface="Arial" charset="0"/>
                <a:cs typeface="Arial" charset="0"/>
              </a:rPr>
              <a:t>Bežični pristup (Wireless)</a:t>
            </a:r>
            <a:endParaRPr lang="sr-Cyrl-CS" sz="2200">
              <a:solidFill>
                <a:srgbClr val="990000"/>
              </a:solidFill>
              <a:latin typeface="Arial" charset="0"/>
              <a:cs typeface="Arial" charset="0"/>
            </a:endParaRPr>
          </a:p>
          <a:p>
            <a:pPr eaLnBrk="1" hangingPunct="1">
              <a:lnSpc>
                <a:spcPct val="90000"/>
              </a:lnSpc>
              <a:buFontTx/>
              <a:buNone/>
            </a:pPr>
            <a:r>
              <a:rPr lang="sr-Cyrl-CS" sz="2200">
                <a:latin typeface="Arial" charset="0"/>
                <a:cs typeface="Arial" charset="0"/>
              </a:rPr>
              <a:t>Potrebna Wireless kartica</a:t>
            </a:r>
          </a:p>
          <a:p>
            <a:pPr eaLnBrk="1" hangingPunct="1">
              <a:lnSpc>
                <a:spcPct val="90000"/>
              </a:lnSpc>
              <a:buFontTx/>
              <a:buNone/>
            </a:pPr>
            <a:r>
              <a:rPr lang="sr-Cyrl-CS" sz="2200">
                <a:latin typeface="Arial" charset="0"/>
                <a:cs typeface="Arial" charset="0"/>
              </a:rPr>
              <a:t>Brzina pristupa </a:t>
            </a:r>
            <a:r>
              <a:rPr lang="sr-Cyrl-CS" sz="2200">
                <a:solidFill>
                  <a:srgbClr val="FF0000"/>
                </a:solidFill>
                <a:latin typeface="Arial" charset="0"/>
                <a:cs typeface="Arial" charset="0"/>
              </a:rPr>
              <a:t>nekoliko</a:t>
            </a:r>
            <a:r>
              <a:rPr lang="en-US" sz="2200">
                <a:solidFill>
                  <a:srgbClr val="FF0000"/>
                </a:solidFill>
                <a:latin typeface="Arial" charset="0"/>
                <a:cs typeface="Arial" charset="0"/>
              </a:rPr>
              <a:t> 10-na</a:t>
            </a:r>
            <a:r>
              <a:rPr lang="sr-Cyrl-CS" sz="2200">
                <a:solidFill>
                  <a:srgbClr val="FF0000"/>
                </a:solidFill>
                <a:latin typeface="Arial" charset="0"/>
                <a:cs typeface="Arial" charset="0"/>
              </a:rPr>
              <a:t> Mb/s</a:t>
            </a:r>
            <a:endParaRPr lang="sr-Latn-CS" sz="2200">
              <a:solidFill>
                <a:srgbClr val="FF0000"/>
              </a:solidFill>
              <a:latin typeface="Arial" charset="0"/>
              <a:cs typeface="Arial" charset="0"/>
            </a:endParaRPr>
          </a:p>
          <a:p>
            <a:pPr eaLnBrk="1" hangingPunct="1">
              <a:lnSpc>
                <a:spcPct val="90000"/>
              </a:lnSpc>
              <a:buFontTx/>
              <a:buNone/>
            </a:pPr>
            <a:endParaRPr lang="sr-Cyrl-CS" sz="2200" b="1">
              <a:latin typeface="Arial" charset="0"/>
              <a:cs typeface="Arial" charset="0"/>
            </a:endParaRPr>
          </a:p>
          <a:p>
            <a:pPr eaLnBrk="1" hangingPunct="1">
              <a:lnSpc>
                <a:spcPct val="90000"/>
              </a:lnSpc>
              <a:buFontTx/>
              <a:buNone/>
            </a:pPr>
            <a:r>
              <a:rPr lang="sr-Cyrl-CS" sz="2200" b="1">
                <a:solidFill>
                  <a:srgbClr val="990000"/>
                </a:solidFill>
                <a:latin typeface="Arial" charset="0"/>
                <a:cs typeface="Arial" charset="0"/>
              </a:rPr>
              <a:t>Satelitski pristup</a:t>
            </a:r>
            <a:endParaRPr lang="sr-Cyrl-CS" sz="2200">
              <a:solidFill>
                <a:srgbClr val="990000"/>
              </a:solidFill>
              <a:latin typeface="Arial" charset="0"/>
              <a:cs typeface="Arial" charset="0"/>
            </a:endParaRPr>
          </a:p>
          <a:p>
            <a:pPr algn="just" eaLnBrk="1" hangingPunct="1">
              <a:lnSpc>
                <a:spcPct val="90000"/>
              </a:lnSpc>
              <a:buFontTx/>
              <a:buNone/>
            </a:pPr>
            <a:r>
              <a:rPr lang="sr-Cyrl-CS" sz="2200">
                <a:latin typeface="Arial" charset="0"/>
                <a:cs typeface="Arial" charset="0"/>
              </a:rPr>
              <a:t>Potrebni satelitska antena i receiver</a:t>
            </a:r>
          </a:p>
          <a:p>
            <a:pPr algn="just" eaLnBrk="1" hangingPunct="1">
              <a:lnSpc>
                <a:spcPct val="90000"/>
              </a:lnSpc>
              <a:buFontTx/>
              <a:buNone/>
            </a:pPr>
            <a:r>
              <a:rPr lang="sr-Cyrl-CS" sz="2200">
                <a:latin typeface="Arial" charset="0"/>
                <a:cs typeface="Arial" charset="0"/>
              </a:rPr>
              <a:t>Max brzina pristupa </a:t>
            </a:r>
            <a:r>
              <a:rPr lang="en-US" sz="2200">
                <a:solidFill>
                  <a:srgbClr val="FF0000"/>
                </a:solidFill>
                <a:latin typeface="Arial" charset="0"/>
                <a:cs typeface="Arial" charset="0"/>
              </a:rPr>
              <a:t>do 16</a:t>
            </a:r>
            <a:r>
              <a:rPr lang="sr-Cyrl-CS" sz="2200">
                <a:solidFill>
                  <a:srgbClr val="FF0000"/>
                </a:solidFill>
                <a:latin typeface="Arial" charset="0"/>
                <a:cs typeface="Arial" charset="0"/>
              </a:rPr>
              <a:t> Mb/s</a:t>
            </a:r>
            <a:endParaRPr lang="en-US" sz="2200">
              <a:solidFill>
                <a:srgbClr val="FF0000"/>
              </a:solidFill>
              <a:latin typeface="Arial" charset="0"/>
              <a:cs typeface="Arial" charset="0"/>
            </a:endParaRPr>
          </a:p>
          <a:p>
            <a:pPr eaLnBrk="1" hangingPunct="1">
              <a:lnSpc>
                <a:spcPct val="90000"/>
              </a:lnSpc>
              <a:buFontTx/>
              <a:buNone/>
            </a:pPr>
            <a:endParaRPr lang="en-US" sz="2200">
              <a:latin typeface="Arial" charset="0"/>
              <a:cs typeface="Arial" charset="0"/>
            </a:endParaRPr>
          </a:p>
          <a:p>
            <a:pPr eaLnBrk="1" hangingPunct="1">
              <a:lnSpc>
                <a:spcPct val="90000"/>
              </a:lnSpc>
              <a:buFontTx/>
              <a:buNone/>
            </a:pPr>
            <a:r>
              <a:rPr lang="en-US" sz="2200" b="1">
                <a:solidFill>
                  <a:srgbClr val="990000"/>
                </a:solidFill>
                <a:latin typeface="Arial" charset="0"/>
                <a:cs typeface="Arial" charset="0"/>
              </a:rPr>
              <a:t>Mobilna telefonija</a:t>
            </a:r>
            <a:endParaRPr lang="sr-Cyrl-CS" sz="2200">
              <a:solidFill>
                <a:srgbClr val="990000"/>
              </a:solidFill>
              <a:latin typeface="Arial" charset="0"/>
              <a:cs typeface="Arial" charset="0"/>
            </a:endParaRPr>
          </a:p>
          <a:p>
            <a:pPr eaLnBrk="1" hangingPunct="1">
              <a:lnSpc>
                <a:spcPct val="90000"/>
              </a:lnSpc>
              <a:buFontTx/>
              <a:buNone/>
            </a:pPr>
            <a:r>
              <a:rPr lang="en-US" sz="2200">
                <a:latin typeface="Arial" charset="0"/>
                <a:cs typeface="Arial" charset="0"/>
              </a:rPr>
              <a:t>Potrebna 3G ili 4G mre</a:t>
            </a:r>
            <a:r>
              <a:rPr lang="sr-Cyrl-CS" sz="2200">
                <a:latin typeface="Arial" charset="0"/>
                <a:cs typeface="Arial" charset="0"/>
              </a:rPr>
              <a:t>ž</a:t>
            </a:r>
            <a:r>
              <a:rPr lang="en-US" sz="2200">
                <a:latin typeface="Arial" charset="0"/>
                <a:cs typeface="Arial" charset="0"/>
              </a:rPr>
              <a:t>a</a:t>
            </a:r>
            <a:endParaRPr lang="sr-Cyrl-CS" sz="2200">
              <a:latin typeface="Arial" charset="0"/>
              <a:cs typeface="Arial" charset="0"/>
            </a:endParaRPr>
          </a:p>
          <a:p>
            <a:pPr eaLnBrk="1" hangingPunct="1">
              <a:lnSpc>
                <a:spcPct val="90000"/>
              </a:lnSpc>
              <a:buFontTx/>
              <a:buNone/>
            </a:pPr>
            <a:r>
              <a:rPr lang="sr-Cyrl-CS" sz="2200">
                <a:latin typeface="Arial" charset="0"/>
                <a:cs typeface="Arial" charset="0"/>
              </a:rPr>
              <a:t>Max brzina pristupa </a:t>
            </a:r>
            <a:r>
              <a:rPr lang="en-US" sz="2200">
                <a:solidFill>
                  <a:srgbClr val="FF0000"/>
                </a:solidFill>
                <a:latin typeface="Arial" charset="0"/>
                <a:cs typeface="Arial" charset="0"/>
              </a:rPr>
              <a:t>40</a:t>
            </a:r>
            <a:r>
              <a:rPr lang="sr-Cyrl-CS" sz="2200">
                <a:solidFill>
                  <a:srgbClr val="FF0000"/>
                </a:solidFill>
                <a:latin typeface="Arial" charset="0"/>
                <a:cs typeface="Arial" charset="0"/>
              </a:rPr>
              <a:t> Mb/s</a:t>
            </a:r>
            <a:endParaRPr lang="en-US" sz="2200">
              <a:solidFill>
                <a:srgbClr val="FF0000"/>
              </a:solidFill>
              <a:latin typeface="Arial" charset="0"/>
              <a:cs typeface="Arial" charset="0"/>
            </a:endParaRPr>
          </a:p>
          <a:p>
            <a:pPr eaLnBrk="1" hangingPunct="1">
              <a:lnSpc>
                <a:spcPct val="90000"/>
              </a:lnSpc>
              <a:buFontTx/>
              <a:buNone/>
            </a:pPr>
            <a:endParaRPr lang="en-US" sz="2200">
              <a:latin typeface="Arial" charset="0"/>
              <a:cs typeface="Arial" charset="0"/>
            </a:endParaRPr>
          </a:p>
        </p:txBody>
      </p:sp>
    </p:spTree>
    <p:extLst>
      <p:ext uri="{BB962C8B-B14F-4D97-AF65-F5344CB8AC3E}">
        <p14:creationId xmlns="" xmlns:p14="http://schemas.microsoft.com/office/powerpoint/2010/main" val="1395382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500063" y="0"/>
            <a:ext cx="8229600" cy="857250"/>
          </a:xfrm>
        </p:spPr>
        <p:txBody>
          <a:bodyPr/>
          <a:lstStyle/>
          <a:p>
            <a:pPr eaLnBrk="1" hangingPunct="1"/>
            <a:r>
              <a:rPr lang="en-US" sz="4000" b="1">
                <a:solidFill>
                  <a:srgbClr val="990000"/>
                </a:solidFill>
                <a:latin typeface="Arial" charset="0"/>
                <a:cs typeface="Arial" charset="0"/>
              </a:rPr>
              <a:t>Internet provajderi</a:t>
            </a:r>
          </a:p>
        </p:txBody>
      </p:sp>
      <p:sp>
        <p:nvSpPr>
          <p:cNvPr id="3" name="Content Placeholder 2"/>
          <p:cNvSpPr>
            <a:spLocks noGrp="1"/>
          </p:cNvSpPr>
          <p:nvPr>
            <p:ph idx="1"/>
          </p:nvPr>
        </p:nvSpPr>
        <p:spPr>
          <a:xfrm>
            <a:off x="285750" y="803672"/>
            <a:ext cx="8472488" cy="2786063"/>
          </a:xfrm>
        </p:spPr>
        <p:txBody>
          <a:bodyPr>
            <a:normAutofit fontScale="92500" lnSpcReduction="10000"/>
          </a:bodyPr>
          <a:lstStyle/>
          <a:p>
            <a:pPr marL="0" indent="0" algn="just" eaLnBrk="1" hangingPunct="1">
              <a:buClr>
                <a:srgbClr val="FFFFFF"/>
              </a:buClr>
              <a:buFontTx/>
              <a:buNone/>
            </a:pPr>
            <a:r>
              <a:rPr lang="en-US" sz="2800" b="1">
                <a:latin typeface="Arial" charset="0"/>
                <a:cs typeface="Arial" charset="0"/>
              </a:rPr>
              <a:t>Internet servis provajder</a:t>
            </a:r>
            <a:r>
              <a:rPr lang="en-US" sz="2800">
                <a:latin typeface="Arial" charset="0"/>
                <a:cs typeface="Arial" charset="0"/>
              </a:rPr>
              <a:t> (skraćeno </a:t>
            </a:r>
            <a:r>
              <a:rPr lang="en-US" sz="2800" b="1">
                <a:latin typeface="Arial" charset="0"/>
                <a:cs typeface="Arial" charset="0"/>
              </a:rPr>
              <a:t>ISP</a:t>
            </a:r>
            <a:r>
              <a:rPr lang="en-US" sz="2800">
                <a:latin typeface="Arial" charset="0"/>
                <a:cs typeface="Arial" charset="0"/>
              </a:rPr>
              <a:t>) je kompanija koja svojim korisnicima omogućava uslugu priključivanja na Internet i povezane servise.</a:t>
            </a:r>
          </a:p>
          <a:p>
            <a:pPr marL="0" indent="0" algn="just" eaLnBrk="1" hangingPunct="1">
              <a:buClr>
                <a:srgbClr val="FFFFFF"/>
              </a:buClr>
              <a:buFont typeface="Wingdings 2" charset="0"/>
              <a:buNone/>
            </a:pPr>
            <a:r>
              <a:rPr lang="en-US" sz="2800">
                <a:latin typeface="Arial" charset="0"/>
                <a:cs typeface="Arial" charset="0"/>
              </a:rPr>
              <a:t>Internet provajder (internet posrednik) povezan je stalnim  vezama velike propusne moći (brze razmene podataka) za druge internet posrednike, koji su dalje vezani za druge internet posrednike i tako dalje. </a:t>
            </a:r>
          </a:p>
          <a:p>
            <a:pPr marL="0" indent="0" eaLnBrk="1" hangingPunct="1">
              <a:buClr>
                <a:srgbClr val="FFFFFF"/>
              </a:buClr>
              <a:buFont typeface="Wingdings 2" charset="0"/>
              <a:buChar char=""/>
            </a:pPr>
            <a:endParaRPr lang="en-US" sz="2500">
              <a:latin typeface="Arial" charset="0"/>
              <a:cs typeface="Arial" charset="0"/>
            </a:endParaRPr>
          </a:p>
        </p:txBody>
      </p:sp>
      <p:pic>
        <p:nvPicPr>
          <p:cNvPr id="40964" name="Picture 2" descr="http://t0.gstatic.com/images?q=tbn:ANd9GcRXl1hGJr-Wrr4GZ7XfOTcfAygOfeak_abUkfSHupaNe_NBDRc89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4314" y="3750236"/>
            <a:ext cx="8720510" cy="732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81900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0735"/>
            <a:ext cx="8229600" cy="1821656"/>
          </a:xfrm>
        </p:spPr>
        <p:txBody>
          <a:bodyPr>
            <a:normAutofit fontScale="92500" lnSpcReduction="10000"/>
          </a:bodyPr>
          <a:lstStyle/>
          <a:p>
            <a:pPr marL="0" indent="0" algn="just" eaLnBrk="1" hangingPunct="1">
              <a:lnSpc>
                <a:spcPct val="90000"/>
              </a:lnSpc>
              <a:buClr>
                <a:srgbClr val="9BBB59"/>
              </a:buClr>
              <a:buFontTx/>
              <a:buNone/>
            </a:pPr>
            <a:r>
              <a:rPr lang="en-US" sz="2800">
                <a:latin typeface="Arial" charset="0"/>
                <a:cs typeface="Arial" charset="0"/>
              </a:rPr>
              <a:t>Veze između internet posrednika preko kojih se odvija glavni mrežni saobraćaj zove se internet okosnica ili eng. </a:t>
            </a:r>
            <a:r>
              <a:rPr lang="en-US" sz="2800" b="1">
                <a:latin typeface="Arial" charset="0"/>
                <a:cs typeface="Arial" charset="0"/>
              </a:rPr>
              <a:t>backbone</a:t>
            </a:r>
            <a:r>
              <a:rPr lang="en-US" sz="2800">
                <a:latin typeface="Arial" charset="0"/>
                <a:cs typeface="Arial" charset="0"/>
              </a:rPr>
              <a:t>. To su veze velikih brzina a kao prenosnici mogu se koristiti zemaljski linkovi (optički link) ili mogu biti posredstvom satelita (satelitski link).</a:t>
            </a:r>
          </a:p>
        </p:txBody>
      </p:sp>
      <p:pic>
        <p:nvPicPr>
          <p:cNvPr id="43011" name="Picture 2" descr="http://2.bp.blogspot.com/_kZ0eLACO3Oo/SK7eRa94-_I/AAAAAAAAAO0/Fuv0FqNgVxc/s400/internet+backbone+map.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85939" y="1982392"/>
            <a:ext cx="5572125" cy="2499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947699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Prvi </a:t>
            </a:r>
            <a:r>
              <a:rPr lang="sr-Latn-CS" b="1" u="sng" spc="-1" dirty="0" smtClean="0">
                <a:solidFill>
                  <a:srgbClr val="000000"/>
                </a:solidFill>
                <a:uFill>
                  <a:solidFill>
                    <a:srgbClr val="FFFFFF"/>
                  </a:solidFill>
                </a:uFill>
                <a:latin typeface="+mn-lt"/>
                <a:ea typeface="DejaVu Sans"/>
              </a:rPr>
              <a:t>compiler 1944.</a:t>
            </a:r>
            <a:r>
              <a:rPr lang="x-none" b="1" u="sng" spc="-1" dirty="0" smtClean="0">
                <a:solidFill>
                  <a:srgbClr val="000000"/>
                </a:solidFill>
                <a:uFill>
                  <a:solidFill>
                    <a:srgbClr val="FFFFFF"/>
                  </a:solidFill>
                </a:uFill>
                <a:latin typeface="+mn-lt"/>
                <a:ea typeface="DejaVu Sans"/>
              </a:rPr>
              <a:t> </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n-US" sz="1600" dirty="0"/>
              <a:t>Grace Hopper </a:t>
            </a:r>
            <a:r>
              <a:rPr lang="en-US" sz="1600" b="1" dirty="0" err="1"/>
              <a:t>napisala</a:t>
            </a:r>
            <a:r>
              <a:rPr lang="en-US" sz="1600" dirty="0"/>
              <a:t> je </a:t>
            </a:r>
            <a:r>
              <a:rPr lang="en-US" sz="1600" b="1" dirty="0" err="1"/>
              <a:t>prvi</a:t>
            </a:r>
            <a:r>
              <a:rPr lang="en-US" sz="1600" dirty="0"/>
              <a:t> </a:t>
            </a:r>
            <a:r>
              <a:rPr lang="en-US" sz="1600" dirty="0" err="1"/>
              <a:t>kod</a:t>
            </a:r>
            <a:r>
              <a:rPr lang="en-US" sz="1600" dirty="0"/>
              <a:t> </a:t>
            </a:r>
            <a:r>
              <a:rPr lang="en-US" sz="1600" dirty="0" err="1"/>
              <a:t>za</a:t>
            </a:r>
            <a:r>
              <a:rPr lang="en-US" sz="1600" dirty="0"/>
              <a:t> </a:t>
            </a:r>
            <a:r>
              <a:rPr lang="en-US" sz="1600" dirty="0" err="1" smtClean="0"/>
              <a:t>kompjuterski</a:t>
            </a:r>
            <a:r>
              <a:rPr lang="en-US" sz="1600" dirty="0" smtClean="0"/>
              <a:t> </a:t>
            </a:r>
            <a:r>
              <a:rPr lang="en-US" sz="1600" dirty="0" err="1"/>
              <a:t>prevodilac</a:t>
            </a:r>
            <a:r>
              <a:rPr lang="en-US" sz="1600" dirty="0"/>
              <a:t> (compiler), </a:t>
            </a:r>
            <a:r>
              <a:rPr lang="en-US" sz="1600" b="1" dirty="0"/>
              <a:t>program</a:t>
            </a:r>
            <a:r>
              <a:rPr lang="en-US" sz="1600" dirty="0"/>
              <a:t> </a:t>
            </a:r>
            <a:r>
              <a:rPr lang="en-US" sz="1600" dirty="0" err="1"/>
              <a:t>koji</a:t>
            </a:r>
            <a:r>
              <a:rPr lang="en-US" sz="1600" dirty="0"/>
              <a:t> </a:t>
            </a:r>
            <a:r>
              <a:rPr lang="en-US" sz="1600" dirty="0" err="1"/>
              <a:t>prebacuje</a:t>
            </a:r>
            <a:r>
              <a:rPr lang="en-US" sz="1600" dirty="0"/>
              <a:t> </a:t>
            </a:r>
            <a:r>
              <a:rPr lang="en-US" sz="1600" dirty="0" err="1"/>
              <a:t>kod</a:t>
            </a:r>
            <a:r>
              <a:rPr lang="en-US" sz="1600" dirty="0"/>
              <a:t> </a:t>
            </a:r>
            <a:r>
              <a:rPr lang="en-US" sz="1600" dirty="0" err="1"/>
              <a:t>napisan</a:t>
            </a:r>
            <a:r>
              <a:rPr lang="en-US" sz="1600" dirty="0"/>
              <a:t> u </a:t>
            </a:r>
            <a:r>
              <a:rPr lang="en-US" sz="1600" dirty="0" err="1"/>
              <a:t>jednom</a:t>
            </a:r>
            <a:r>
              <a:rPr lang="en-US" sz="1600" dirty="0"/>
              <a:t> </a:t>
            </a:r>
            <a:r>
              <a:rPr lang="en-US" sz="1600" dirty="0" err="1"/>
              <a:t>programskom</a:t>
            </a:r>
            <a:r>
              <a:rPr lang="en-US" sz="1600" dirty="0"/>
              <a:t> </a:t>
            </a:r>
            <a:r>
              <a:rPr lang="en-US" sz="1600" dirty="0" err="1"/>
              <a:t>jeziku</a:t>
            </a:r>
            <a:r>
              <a:rPr lang="en-US" sz="1600" dirty="0"/>
              <a:t> u </a:t>
            </a:r>
            <a:r>
              <a:rPr lang="en-US" sz="1600" dirty="0" err="1" smtClean="0"/>
              <a:t>drugi</a:t>
            </a:r>
            <a:r>
              <a:rPr lang="en-US" sz="1600" dirty="0" smtClean="0"/>
              <a:t> </a:t>
            </a:r>
            <a:r>
              <a:rPr lang="en-US" sz="1600" dirty="0" err="1" smtClean="0"/>
              <a:t>tj</a:t>
            </a:r>
            <a:r>
              <a:rPr lang="en-US" sz="1600" dirty="0" smtClean="0"/>
              <a:t>. </a:t>
            </a:r>
            <a:r>
              <a:rPr lang="en-US" sz="1600" dirty="0" err="1"/>
              <a:t>i</a:t>
            </a:r>
            <a:r>
              <a:rPr lang="en-US" sz="1600" dirty="0" err="1" smtClean="0"/>
              <a:t>z</a:t>
            </a:r>
            <a:r>
              <a:rPr lang="en-US" sz="1600" dirty="0" smtClean="0"/>
              <a:t> </a:t>
            </a:r>
            <a:r>
              <a:rPr lang="en-US" sz="1600" dirty="0" err="1" smtClean="0"/>
              <a:t>izvornog</a:t>
            </a:r>
            <a:r>
              <a:rPr lang="en-US" sz="1600" dirty="0" smtClean="0"/>
              <a:t> </a:t>
            </a:r>
            <a:r>
              <a:rPr lang="en-US" sz="1600" dirty="0" err="1" smtClean="0"/>
              <a:t>koda</a:t>
            </a:r>
            <a:r>
              <a:rPr lang="en-US" sz="1600" dirty="0" smtClean="0"/>
              <a:t> u </a:t>
            </a:r>
            <a:r>
              <a:rPr lang="en-US" sz="1600" dirty="0" err="1" smtClean="0"/>
              <a:t>mašinski</a:t>
            </a:r>
            <a:r>
              <a:rPr lang="en-US" sz="1600" dirty="0" smtClean="0"/>
              <a:t> </a:t>
            </a:r>
            <a:r>
              <a:rPr lang="en-US" sz="1600" dirty="0" err="1" smtClean="0"/>
              <a:t>jezik</a:t>
            </a:r>
            <a:r>
              <a:rPr lang="en-US" sz="1600" dirty="0" smtClean="0"/>
              <a:t>. </a:t>
            </a:r>
          </a:p>
          <a:p>
            <a:pPr marL="0" indent="0">
              <a:buNone/>
            </a:pPr>
            <a:r>
              <a:rPr lang="en-US" sz="1600" dirty="0" smtClean="0"/>
              <a:t>COBOL </a:t>
            </a:r>
            <a:r>
              <a:rPr lang="mr-IN" sz="1600" dirty="0" smtClean="0"/>
              <a:t>–</a:t>
            </a:r>
            <a:r>
              <a:rPr lang="en-US" sz="1600" dirty="0" smtClean="0"/>
              <a:t> </a:t>
            </a:r>
            <a:r>
              <a:rPr lang="en-US" sz="1600" dirty="0" err="1" smtClean="0"/>
              <a:t>jedan</a:t>
            </a:r>
            <a:r>
              <a:rPr lang="en-US" sz="1600" dirty="0" smtClean="0"/>
              <a:t> od </a:t>
            </a:r>
            <a:r>
              <a:rPr lang="en-US" sz="1600" dirty="0" err="1" smtClean="0"/>
              <a:t>prvih</a:t>
            </a:r>
            <a:r>
              <a:rPr lang="en-US" sz="1600" dirty="0" smtClean="0"/>
              <a:t> </a:t>
            </a:r>
            <a:r>
              <a:rPr lang="en-US" sz="1600" dirty="0" err="1" smtClean="0"/>
              <a:t>programskih</a:t>
            </a:r>
            <a:r>
              <a:rPr lang="en-US" sz="1600" dirty="0" smtClean="0"/>
              <a:t> </a:t>
            </a:r>
            <a:r>
              <a:rPr lang="en-US" sz="1600" dirty="0" err="1" smtClean="0"/>
              <a:t>jezika</a:t>
            </a:r>
            <a:r>
              <a:rPr lang="en-US" sz="1600" dirty="0" smtClean="0"/>
              <a:t> </a:t>
            </a:r>
            <a:r>
              <a:rPr lang="en-US" sz="1600" dirty="0" err="1" smtClean="0"/>
              <a:t>na</a:t>
            </a:r>
            <a:r>
              <a:rPr lang="en-US" sz="1600" dirty="0" smtClean="0"/>
              <a:t> </a:t>
            </a:r>
            <a:r>
              <a:rPr lang="en-US" sz="1600" dirty="0" err="1" smtClean="0"/>
              <a:t>višem</a:t>
            </a:r>
            <a:r>
              <a:rPr lang="en-US" sz="1600" dirty="0" smtClean="0"/>
              <a:t> </a:t>
            </a:r>
            <a:r>
              <a:rPr lang="en-US" sz="1600" dirty="0" err="1" smtClean="0"/>
              <a:t>nivou</a:t>
            </a:r>
            <a:r>
              <a:rPr lang="en-US" sz="1600" dirty="0" smtClean="0"/>
              <a:t>. BASIC, FORTRAN</a:t>
            </a:r>
            <a:r>
              <a:rPr lang="mr-IN" sz="1600" dirty="0" smtClean="0"/>
              <a:t>…</a:t>
            </a:r>
            <a:r>
              <a:rPr lang="sr-Latn-CS" sz="1600" smtClean="0"/>
              <a:t>.</a:t>
            </a:r>
            <a:endParaRPr lang="en-US" sz="1600" dirty="0"/>
          </a:p>
        </p:txBody>
      </p:sp>
    </p:spTree>
    <p:extLst>
      <p:ext uri="{BB962C8B-B14F-4D97-AF65-F5344CB8AC3E}">
        <p14:creationId xmlns="" xmlns:p14="http://schemas.microsoft.com/office/powerpoint/2010/main" val="12376934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4" y="321469"/>
            <a:ext cx="8929687" cy="4179094"/>
          </a:xfrm>
        </p:spPr>
        <p:txBody>
          <a:bodyPr>
            <a:normAutofit fontScale="85000" lnSpcReduction="20000"/>
          </a:bodyPr>
          <a:lstStyle/>
          <a:p>
            <a:pPr marL="0" indent="0" eaLnBrk="1" hangingPunct="1">
              <a:lnSpc>
                <a:spcPct val="80000"/>
              </a:lnSpc>
              <a:buClr>
                <a:srgbClr val="FFFFFF"/>
              </a:buClr>
              <a:buFont typeface="Wingdings 2" charset="0"/>
              <a:buNone/>
            </a:pPr>
            <a:r>
              <a:rPr lang="en-US" sz="3000" dirty="0" err="1">
                <a:latin typeface="Arial" charset="0"/>
                <a:cs typeface="Arial" charset="0"/>
              </a:rPr>
              <a:t>Neki</a:t>
            </a:r>
            <a:r>
              <a:rPr lang="en-US" sz="3000" dirty="0">
                <a:latin typeface="Arial" charset="0"/>
                <a:cs typeface="Arial" charset="0"/>
              </a:rPr>
              <a:t> </a:t>
            </a:r>
            <a:r>
              <a:rPr lang="en-US" sz="3000" dirty="0" err="1">
                <a:latin typeface="Arial" charset="0"/>
                <a:cs typeface="Arial" charset="0"/>
              </a:rPr>
              <a:t>najznačajniji</a:t>
            </a:r>
            <a:r>
              <a:rPr lang="en-US" sz="3000" dirty="0">
                <a:latin typeface="Arial" charset="0"/>
                <a:cs typeface="Arial" charset="0"/>
              </a:rPr>
              <a:t> </a:t>
            </a:r>
            <a:r>
              <a:rPr lang="en-US" sz="3000" dirty="0" err="1">
                <a:latin typeface="Arial" charset="0"/>
                <a:cs typeface="Arial" charset="0"/>
              </a:rPr>
              <a:t>dobavljači</a:t>
            </a:r>
            <a:r>
              <a:rPr lang="en-US" sz="3000" dirty="0">
                <a:latin typeface="Arial" charset="0"/>
                <a:cs typeface="Arial" charset="0"/>
              </a:rPr>
              <a:t> </a:t>
            </a:r>
            <a:r>
              <a:rPr lang="en-US" sz="3000" dirty="0" err="1">
                <a:latin typeface="Arial" charset="0"/>
                <a:cs typeface="Arial" charset="0"/>
              </a:rPr>
              <a:t>širokopojasnog</a:t>
            </a:r>
            <a:r>
              <a:rPr lang="en-US" sz="3000" dirty="0">
                <a:latin typeface="Arial" charset="0"/>
                <a:cs typeface="Arial" charset="0"/>
              </a:rPr>
              <a:t> </a:t>
            </a:r>
            <a:r>
              <a:rPr lang="en-US" sz="3000" dirty="0" err="1">
                <a:latin typeface="Arial" charset="0"/>
                <a:cs typeface="Arial" charset="0"/>
              </a:rPr>
              <a:t>Interneta</a:t>
            </a:r>
            <a:r>
              <a:rPr lang="en-US" sz="3000" dirty="0">
                <a:latin typeface="Arial" charset="0"/>
                <a:cs typeface="Arial" charset="0"/>
              </a:rPr>
              <a:t> u </a:t>
            </a:r>
            <a:r>
              <a:rPr lang="en-US" sz="3000" dirty="0" err="1">
                <a:latin typeface="Arial" charset="0"/>
                <a:cs typeface="Arial" charset="0"/>
              </a:rPr>
              <a:t>Srbiji</a:t>
            </a:r>
            <a:r>
              <a:rPr lang="en-US" sz="3000" dirty="0">
                <a:latin typeface="Arial" charset="0"/>
                <a:cs typeface="Arial" charset="0"/>
              </a:rPr>
              <a:t> </a:t>
            </a:r>
            <a:r>
              <a:rPr lang="en-US" sz="3000" dirty="0" err="1">
                <a:latin typeface="Arial" charset="0"/>
                <a:cs typeface="Arial" charset="0"/>
              </a:rPr>
              <a:t>su</a:t>
            </a:r>
            <a:r>
              <a:rPr lang="en-US" sz="3000" dirty="0" smtClean="0">
                <a:latin typeface="Arial" charset="0"/>
                <a:cs typeface="Arial" charset="0"/>
              </a:rPr>
              <a:t>:</a:t>
            </a:r>
          </a:p>
          <a:p>
            <a:pPr marL="0" indent="0" eaLnBrk="1" hangingPunct="1">
              <a:lnSpc>
                <a:spcPct val="80000"/>
              </a:lnSpc>
              <a:buClr>
                <a:srgbClr val="FFFFFF"/>
              </a:buClr>
              <a:buFont typeface="Wingdings 2" charset="0"/>
              <a:buNone/>
            </a:pPr>
            <a:endParaRPr lang="en-US" sz="3000" dirty="0">
              <a:latin typeface="Arial" charset="0"/>
              <a:cs typeface="Arial" charset="0"/>
            </a:endParaRPr>
          </a:p>
          <a:p>
            <a:pPr marL="0" indent="0" eaLnBrk="1" hangingPunct="1">
              <a:lnSpc>
                <a:spcPct val="80000"/>
              </a:lnSpc>
              <a:buClr>
                <a:srgbClr val="FFFFFF"/>
              </a:buClr>
              <a:buFont typeface="Wingdings 2" charset="0"/>
              <a:buChar char=""/>
            </a:pPr>
            <a:r>
              <a:rPr lang="en-US" sz="3000" dirty="0">
                <a:latin typeface="Arial" charset="0"/>
                <a:cs typeface="Arial" charset="0"/>
              </a:rPr>
              <a:t>Telekom </a:t>
            </a:r>
            <a:r>
              <a:rPr lang="en-US" sz="3000" dirty="0" err="1">
                <a:latin typeface="Arial" charset="0"/>
                <a:cs typeface="Arial" charset="0"/>
              </a:rPr>
              <a:t>Srbija</a:t>
            </a:r>
            <a:endParaRPr lang="en-US" sz="3000" dirty="0">
              <a:latin typeface="Arial" charset="0"/>
              <a:cs typeface="Arial" charset="0"/>
            </a:endParaRPr>
          </a:p>
          <a:p>
            <a:pPr marL="0" indent="0" eaLnBrk="1" hangingPunct="1">
              <a:lnSpc>
                <a:spcPct val="80000"/>
              </a:lnSpc>
              <a:buClr>
                <a:srgbClr val="FFFFFF"/>
              </a:buClr>
              <a:buFont typeface="Wingdings 2" charset="0"/>
              <a:buChar char=""/>
            </a:pPr>
            <a:r>
              <a:rPr lang="en-US" sz="3000" dirty="0">
                <a:latin typeface="Arial" charset="0"/>
                <a:cs typeface="Arial" charset="0"/>
              </a:rPr>
              <a:t>SBB (</a:t>
            </a:r>
            <a:r>
              <a:rPr lang="en-US" sz="3000" dirty="0" err="1">
                <a:latin typeface="Arial" charset="0"/>
                <a:cs typeface="Arial" charset="0"/>
              </a:rPr>
              <a:t>kablovski</a:t>
            </a:r>
            <a:r>
              <a:rPr lang="en-US" sz="3000" dirty="0">
                <a:latin typeface="Arial" charset="0"/>
                <a:cs typeface="Arial" charset="0"/>
              </a:rPr>
              <a:t> internet)</a:t>
            </a:r>
          </a:p>
          <a:p>
            <a:pPr marL="0" indent="0" eaLnBrk="1" hangingPunct="1">
              <a:lnSpc>
                <a:spcPct val="80000"/>
              </a:lnSpc>
              <a:buClr>
                <a:srgbClr val="FFFFFF"/>
              </a:buClr>
              <a:buFont typeface="Wingdings 2" charset="0"/>
              <a:buChar char=""/>
            </a:pPr>
            <a:r>
              <a:rPr lang="en-US" sz="3000" dirty="0" smtClean="0">
                <a:latin typeface="Arial" charset="0"/>
                <a:cs typeface="Arial" charset="0"/>
              </a:rPr>
              <a:t>IKOM</a:t>
            </a:r>
            <a:endParaRPr lang="en-US" sz="3000" dirty="0">
              <a:latin typeface="Arial" charset="0"/>
              <a:cs typeface="Arial" charset="0"/>
            </a:endParaRPr>
          </a:p>
          <a:p>
            <a:pPr marL="0" indent="0" eaLnBrk="1" hangingPunct="1">
              <a:lnSpc>
                <a:spcPct val="80000"/>
              </a:lnSpc>
              <a:buClr>
                <a:srgbClr val="FFFFFF"/>
              </a:buClr>
              <a:buFont typeface="Wingdings 2" charset="0"/>
              <a:buChar char=""/>
            </a:pPr>
            <a:r>
              <a:rPr lang="en-US" sz="3000" dirty="0" err="1">
                <a:latin typeface="Arial" charset="0"/>
                <a:cs typeface="Arial" charset="0"/>
              </a:rPr>
              <a:t>Eunet</a:t>
            </a:r>
            <a:endParaRPr lang="en-US" sz="3000" dirty="0">
              <a:latin typeface="Arial" charset="0"/>
              <a:cs typeface="Arial" charset="0"/>
            </a:endParaRPr>
          </a:p>
          <a:p>
            <a:pPr marL="0" indent="0" eaLnBrk="1" hangingPunct="1">
              <a:lnSpc>
                <a:spcPct val="80000"/>
              </a:lnSpc>
              <a:buClr>
                <a:srgbClr val="FFFFFF"/>
              </a:buClr>
              <a:buFont typeface="Wingdings 2" charset="0"/>
              <a:buChar char=""/>
            </a:pPr>
            <a:r>
              <a:rPr lang="en-US" sz="3000" dirty="0" err="1">
                <a:latin typeface="Arial" charset="0"/>
                <a:cs typeface="Arial" charset="0"/>
              </a:rPr>
              <a:t>BeotelNet</a:t>
            </a:r>
            <a:endParaRPr lang="en-US" sz="3000" dirty="0">
              <a:latin typeface="Arial" charset="0"/>
              <a:cs typeface="Arial" charset="0"/>
            </a:endParaRPr>
          </a:p>
          <a:p>
            <a:pPr marL="0" indent="0" eaLnBrk="1" hangingPunct="1">
              <a:lnSpc>
                <a:spcPct val="80000"/>
              </a:lnSpc>
              <a:buClr>
                <a:srgbClr val="FFFFFF"/>
              </a:buClr>
              <a:buFont typeface="Wingdings 2" charset="0"/>
              <a:buChar char=""/>
            </a:pPr>
            <a:r>
              <a:rPr lang="en-US" sz="3000" dirty="0" err="1">
                <a:solidFill>
                  <a:srgbClr val="0D0D0D"/>
                </a:solidFill>
                <a:latin typeface="Arial" charset="0"/>
                <a:cs typeface="Arial" charset="0"/>
              </a:rPr>
              <a:t>RadijusVektor</a:t>
            </a:r>
            <a:endParaRPr lang="en-US" sz="3000" dirty="0">
              <a:solidFill>
                <a:srgbClr val="0D0D0D"/>
              </a:solidFill>
              <a:latin typeface="Arial" charset="0"/>
              <a:cs typeface="Arial" charset="0"/>
            </a:endParaRPr>
          </a:p>
          <a:p>
            <a:pPr marL="0" indent="0" eaLnBrk="1" hangingPunct="1">
              <a:lnSpc>
                <a:spcPct val="80000"/>
              </a:lnSpc>
              <a:buClr>
                <a:srgbClr val="FFFFFF"/>
              </a:buClr>
              <a:buFont typeface="Wingdings 2" charset="0"/>
              <a:buChar char=""/>
            </a:pPr>
            <a:r>
              <a:rPr lang="en-US" sz="3000" dirty="0" err="1">
                <a:solidFill>
                  <a:srgbClr val="0D0D0D"/>
                </a:solidFill>
                <a:latin typeface="Arial" charset="0"/>
                <a:cs typeface="Arial" charset="0"/>
              </a:rPr>
              <a:t>SCnet</a:t>
            </a:r>
            <a:endParaRPr lang="en-US" sz="3000" dirty="0">
              <a:solidFill>
                <a:srgbClr val="0D0D0D"/>
              </a:solidFill>
              <a:latin typeface="Arial" charset="0"/>
              <a:cs typeface="Arial" charset="0"/>
            </a:endParaRPr>
          </a:p>
          <a:p>
            <a:pPr marL="0" indent="0" eaLnBrk="1" hangingPunct="1">
              <a:lnSpc>
                <a:spcPct val="80000"/>
              </a:lnSpc>
              <a:buClr>
                <a:srgbClr val="FFFFFF"/>
              </a:buClr>
              <a:buFont typeface="Wingdings 2" charset="0"/>
              <a:buChar char=""/>
            </a:pPr>
            <a:r>
              <a:rPr lang="en-US" sz="3000" dirty="0">
                <a:latin typeface="Arial" charset="0"/>
                <a:cs typeface="Arial" charset="0"/>
              </a:rPr>
              <a:t>PTT Net</a:t>
            </a:r>
          </a:p>
          <a:p>
            <a:pPr marL="0" indent="0" eaLnBrk="1" hangingPunct="1">
              <a:lnSpc>
                <a:spcPct val="80000"/>
              </a:lnSpc>
              <a:buClr>
                <a:srgbClr val="FFFFFF"/>
              </a:buClr>
              <a:buFont typeface="Wingdings 2" charset="0"/>
              <a:buChar char=""/>
            </a:pPr>
            <a:r>
              <a:rPr lang="en-US" sz="3000" dirty="0" err="1">
                <a:latin typeface="Arial" charset="0"/>
                <a:cs typeface="Arial" charset="0"/>
              </a:rPr>
              <a:t>Verat</a:t>
            </a:r>
            <a:r>
              <a:rPr lang="en-US" sz="3000" dirty="0">
                <a:latin typeface="Arial" charset="0"/>
                <a:cs typeface="Arial" charset="0"/>
              </a:rPr>
              <a:t> Net</a:t>
            </a:r>
          </a:p>
          <a:p>
            <a:pPr marL="0" indent="0" eaLnBrk="1" hangingPunct="1">
              <a:lnSpc>
                <a:spcPct val="80000"/>
              </a:lnSpc>
              <a:buClr>
                <a:srgbClr val="FFFFFF"/>
              </a:buClr>
              <a:buFont typeface="Wingdings 2" charset="0"/>
              <a:buChar char=""/>
            </a:pPr>
            <a:r>
              <a:rPr lang="en-US" sz="3000" dirty="0" err="1">
                <a:latin typeface="Arial" charset="0"/>
                <a:cs typeface="Arial" charset="0"/>
              </a:rPr>
              <a:t>Neobee.net</a:t>
            </a:r>
            <a:endParaRPr lang="en-US" sz="3000" dirty="0">
              <a:latin typeface="Arial" charset="0"/>
              <a:cs typeface="Arial" charset="0"/>
            </a:endParaRPr>
          </a:p>
          <a:p>
            <a:pPr marL="0" indent="0" eaLnBrk="1" hangingPunct="1">
              <a:lnSpc>
                <a:spcPct val="80000"/>
              </a:lnSpc>
              <a:buClr>
                <a:srgbClr val="FFFFFF"/>
              </a:buClr>
              <a:buFont typeface="Wingdings 2" charset="0"/>
              <a:buChar char=""/>
            </a:pPr>
            <a:endParaRPr lang="en-US" sz="3000" dirty="0">
              <a:latin typeface="Arial" charset="0"/>
              <a:cs typeface="Arial" charset="0"/>
            </a:endParaRPr>
          </a:p>
        </p:txBody>
      </p:sp>
      <p:pic>
        <p:nvPicPr>
          <p:cNvPr id="44035" name="Picture 2" descr="http://t2.gstatic.com/images?q=tbn:ANd9GcRQC2r_0ZlqB3MONyUESUgzRNYJGEzl_qeDi0iDGdqSicBYuNd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29314" y="696517"/>
            <a:ext cx="2619375" cy="1307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6" name="Picture 4" descr="http://t0.gstatic.com/images?q=tbn:ANd9GcTuenJNPqzXEBW9m_EMiXkBuhRWImM7OqmAGswozoTKV3CgqomHjQ"/>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715125" y="2518172"/>
            <a:ext cx="2039938" cy="1017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7" name="Picture 6" descr="http://srbija.aladin.info/logo/2/1/2177.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00563" y="2035969"/>
            <a:ext cx="238125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8" name="AutoShape 8" descr="data:image/jpeg;base64,/9j/4AAQSkZJRgABAQAAAQABAAD/2wCEAAkGBhQQEBUUERQVFRMUFhkYEBUVEBYVGRQSGBYZIBQYEhUXHCYeFxkjHRMVIDAgIycpOCwtFh4xNTEqNyYrLCkBCQoKDgwOGg8PGiokHiQ1LCk1LiwvNCwwNDU1MDA1LDUsLy80LCwsMi0vNCwvKSwyLCksKSwsLCwsLCwsLCwpLP/AABEIALUBFwMBIgACEQEDEQH/xAAcAAEAAgIDAQAAAAAAAAAAAAAABgcEBQEDCAL/xABJEAACAQMBBQQEBw4FAwUAAAABAgADBBESBQYHITETIkFRYXGBkTJUcpOhsdIUFRcjMzVCUlNigrKz0RYkkqLBQ5TwJTRjc4P/xAAaAQEAAgMBAAAAAAAAAAAAAAAAAwQBAgUG/8QANhEAAgECBAMEBwgDAQAAAAAAAAECAxEEEiExE0FRBRQigTJSYXGhsdEVFjM0cpHB8AZC8SP/2gAMAwEAAhEDEQA/ALxiIgCImNd7Qp0hmowQfrNyUetjyHtMAyYnzTqhgCpBB5gg5BHmCOs+oAiIgCIiAIiIAiIgCIiAIiIAiIgCIiAIiIAiIgCIiAIiIAiIgCIiAIiIAmJtXa1K1pNVruEpr8Jj9AA6knwA6zLlAcZt4Xr37W+SKVtgKvgajIGZz5nDBR5AHzMmo0uLKxHUnkjc3m3ePLaiLKgAvhUrkkn1U0Ix7W9k01vxwvwe+tu6+Kmky8vQQ/8AeV7JDu7uBe34DUKJ7M/9WodCfwk82/hBnU4NGC1SKXEqSehJae/KqTdbO/y1Ve9d2LNqoV1/SqUAMAMP0gApxkjo2bc3P3tpbStxVpd1h3atMnJpv5HzB6g+I9oFWUuAlzpy1xQDeQWow/1YH1Tt3S2Fd7C2lSFcA290woNUpsWQu35LOQCrBsdR0ZsZ5yrVjSnHwPVE8HOL8S0LqkZ3g4i2djW7G4qMKmkMQtJ3wGzjJUdeXSSaVnxK4e27rdX9WtWDrT1KgKadSIFpqMrnBIHj4mVKShKVpk83JK8Tafhm2b+1qf8Ab1P7Ta7ub/Wm0KrU7ZnZ1XW2aTqAuQOrDHVhylCbibsjaN6lB2ZUKu1RkxkKq8sZBHwio9ssZLnZ+7NWoqPWuLiqqhqf4v8AFqMkamAAXOc45nkDiWqtCnHwxu5EEKsnq7WLYmBtzbdKyoNXrsVppjUQpY5ZgBgDmeZEr3ZvHm3eoFrUKlJCcGoKi1AvpYAA49WfVPrjttMCyoUlP5arq5HqlNSfrdDII0JZ1GS3JXUWVtEy3a30ttol/uZmbs9OstSZANWdPNhz+CZvZV/BsU7TZda6rsER6rFnboKdMBR6+8XGPEnlPi+490Fcilb1HXwZqi08+pcMcevEzKg3NqmrpBVEopyLTkU2vxOsbWu9CrUftUIDBaLsMkAgAgYJ7wnduXv5Q2ojGkGSpTx2tN8ZAOcMpHJl5Hn6OYHKUlsj/wBR26jdVq3ZqH/61cvj/QmJmlQu5Z+RidSyWXmekhEhG2uLNtbXRtlp1q9QEKexVWHak40DLAsw6cvHl1BnfvTxMobPVBVRzcOobsFKlqYPTtXB0r7CenLI5yLhT003N88epMIlX7M48UKlRVrUKlJCcGoKi1AufFhgHHnjPqkt3x34o7Mp03qq79qxVBT055LknvEcunvEOjNNRa1YVSLV0yRxK3vOOVotJGSlVd3yTT7g0AMQO0bJAJxkAZ5EZxO9uNdkLVa2KhqMSv3OANakYyWbOkJzGD4+XI4zwKnQxxYdSwYkT3G4h0tq9oER6dSngsrENlWzgqw68xz5Dwki2redjQq1evZ02fHnpUn/AIkU4uDtIkh42lHmazb2+ltZnTVcmp10IupgD0J8F9pEwNm8TLStUCZemWOFNRAFJPQalJA9uJWe7tFLu+QXbnTUYmoxbGtyCQC3hlsD6B4Tc7x8O7gXNQWlBjQ5dn+NTxUasam1Y1Z6yhxqkvFFaHrX2VgqUlQrTak1fM2kuml/l0LfiRPbO/dLZ7JRqrUeoKSsxTSRk5HPLDn3SfbO6038o1q/ZUwzYptUqvy00wq5YZz3iCQOXL0y1xI3tc8/3DEZc6i8u9/Ydlff20SsaJdu0D9mQKTnv5xgHGOvKSKUHsXaKC9SvXJ0ioar4GSWGWAA8SWwJZGxOJ1K5rrRNJ6es6abFlYFvAMB0z7echpV1L0jqdodjyo24MW0leT+m38kg25vJQsgprsVDkhcIzZwOfQekTqp7227WrXQZuxU4LGmwOdQHJcZPMiRXiNf2ZrpTuRcFqaah2JphQHP6WvnnuCfe3WtLfZlvRqC47GqQ6KrU+0/X/GE93q46eibOo7y2siKngKcqVJtSzSfstbW9vbYlOwt6aF6XFBmbRjXmmy41Zx1HP4Jm3kM3Ha0t7OrcUu1p0i3fauVJ7gx3dHhkkAdSZhXXF+kGxToVGXwLOqZ9Q5zZVUopzZDU7OqVa04YaEnFaa2877IsCJGt1t+qN+xRVanVA1aWwdS+JVh1xkcuXWJJGSkro59ahUoTyVFZm6udorTq0qbcjWLCmfAuq6tPrKhj/CZEt7uE9vtCua5qVKVRgBU0aSHwMAkMOTYAGQfAcpn8SdhvdWD9jq7eiy1qGkkNrp55IRz1FSwGPHEqvZ3G2+pIFdaNbH6boyt6NRRgD7pco05tZqb1KVScU7TLI2FwisLUhijV3HQ1yGAPopgBfeDN7t3eq1sFBuKq0+XcQc3YfuU15kenGJSe1OM20KwwjU6IP7Kn3v9TlsezEhNzcvVcvUZndjlmZizMfSTzMsLCzm71GROvGKtBFz3XHygHxTtqrr+szoh9i8/pIk6sbyjtSyWouTSqgMuRhldH5ZHgyunvWeXaNFnYKgLMxAVVGSzE8gB4kz05uLsFrHZ9Gg/w1UmpjmA7sWYA+OC2M+iaYmlCkk47m9GpKbd9jfyv+Nu0ez2ZoB51qqJ/CuXP9Me+WBKX4+bRzWtqA/QR6jet2Cr/Tb3yDDRzVESVXaDOvgbbBGvLp+S0qQXPoOXf6Ka++QGjtpXvhc3SmqrVu1rJkd/vZ0c+WOgx5DEsrde0a33XuqijvV1rN6dHKn9SMfbIvwo21a2l3VqXjBR2JFMshYFi6lgAAeeF5e2X09ZztfkVWtIx8zVb7bxJtK7FShRFIFEphO7lmBOCdPLPeA9SiSDjPc4ure3ByLa2QH5Tdf9qJN9uZv5d7R2kKSU6ItwzO/+XGpKAJ0gtn4R7i58zIXvSxv9t1VHPtblaK/JVlp8vYuZmPppNWsveJei2nubnf2ubXZOzbIHGqn29cfvHmoP8VRz61E0+w977e22bcWxt9de4Dg1iUwuVwnXn3evrM2PGuofvnpxhUoU1p+WnLnl7SR7Jutr8S6NrYWlLZ5pPVWmgra6BIRVp4IbOO+W8s9D5iax9COl76mX6T120NPwzrfc9ptO6zjs7cInP/qPq0/SE98huyNr1LRzUonTU0Miv4prGGZPJtOQD4as9cSzd8duV23fptchFq3dZcKlPs/xK5dcjPj2an+MSIbP3SFTYtxe4OunXRU5n8kNIqYHTrVHP9z1zeEk7ylzdjWSeiXLUsPhDupQo2gv3Ieq4chiOVBFLBwv750nLeXIeOa93epna+2kNbvLWrNUqg/slBbR6tKqnqkm4dbZJ2LtKgPhUqVSpTHjpqUmDY9RQn+KR7hZt23sr16102lRQcUzoZsuWTkAoPMqGkaUk6j58jdtWiuR0cUaVMbVrpQRUVQi6UUKNfZrqwByzk49k3vGu8IrWtuT+QtwW+W5wfopD3zU7pWD7V2yKhU6TWNxX8QtMPqCn1nSntnO+DG/29UpjmHuEoD5KlUb6mMkStKKf+qNHs31Znb77u0LHZViopqLmse0rVMd4js8suf1QaiDH7vnFvu5Qo7u1LqrTVrivUC0GYc0UVQo0eWQlQ58c+U7eOW0dd/TpDpQojl5M5JP+0JM3in/AJXZmzrPoQoeoP3kpgHPraq/umkXJxgubdzZpJy9mhm8Adn/APuqx/8Ajpr6xqZvrSW1dW61EZHGVdSrDzUjB+gyG8HNndlsqm3jWd6h9RbSv+2mvvmt4u3NRWtwrMq4qHusRlsp1x6PrnMxlS0pSOt2ZhXiKkKSdm9b+VyL71bl1bFskF6BPcqAe4VB+i30Hw8pI+G2+FVqq2tYl1ZT2LE5ZCozpJ8VwD16Y8umv2fvnSp7KqW7B3ruKi94ZXvnkxYnwGOXmvtnHDXZ5FapdMCKVvTc583KnkPUuon1jznKhZTThzPaYlSqYOpHFR1jdJ7XfJrpd/ua3e+qbradUJzJqiknrXCD6QZLdpbp0tl2VxVSo7VHo9iS2kDNRlBKADI956SK7iW5uNp0mbnhmqv6wCf5ismHF29029Gl+vULH5KL/dx7pmCTjKoyPEynHEUMFB+Gyv7bf8I5w33dpXVSq9dQ1Oko7pzgs2eZ88BT75qtzrftNo0AvTtdQ9CplvqWbHd3eela7OuafP7oqkhO6caWQLnV0GnvHHqndwyttNWtcsO5b0W5/vEZ/lVveJrFJ5EveyzXnVgsTUne1lGK8rae9s1u9Lm72pUUfpVlor7CE+sEzb8V7ofdFGivwaVLp5Fj/ZFms3BtjX2lSLc9Jaq/rAJH+5lnXvQ5u9qVFXnrrCkvqBCfWCZi94N9WbKCjiqdPlThf99PkmTVt3qR2PbpcV+wpqBUc93vO4LAHPXm/QeQ8pFa22LK2tqtC2Rq71cg16tNV0gjA0DGrlzI5Dmcz54kX7PetS6U6CqlJfAZQEnHmc4z5ATs3l2xaCzpW1kPFWrvoKklQeTkjLEsc+Qxym85K7tZW0K2GoTywlPNLiPPZaRXO7e7919djJ4TWeq8ep4U6R/1OwA+hWib7hFZ6barU8Xqaf4UUf8ALtEtYdWpo8721V4mMl7LL++dyeyrd8uGjJcG8saS1Q2fuq0bkKqt8Ps/InrjqGAZeYAlpRLdOo4O6OLKKktSiV4V070F9n3Ghh+VtbpWWrQb9VyBq9RK8/Mz6tOBF2zfja1BF8SpeofYulR9MuyvYU6hDOisy/BYqCV+S3UeydyJgYHh6c/XJ+91OTIuBHmRPc/hpbbNOtc1a+MdrUxlc9ezUck9fM+mS6IlaUnJ3kTJJKyEjW3uHlnfVu2uKbNU0hcitUUaV6ABWAHU++SWIjJxd0w0nuYVjsalRt1t0QdiqaAjd4FD1DavhZyc565kQuOC2znfUFqoD+itY6fZqBIHtk8iZjUlHZmHFPdGr2Duzb2NMpbUhTB5seZZiOhd2yW9p5TU7P4ZWNCutenSbtUbWrGtUbvnPMgtg9TJVEZ5a67jKuhod5tyLXaOn7pp5dRhHVijgeWR1HoOZqdlcItn27h+zaqwOV7aoXUH5HJT7QZNImVUmlZN2DhFu9jS7x7n220AguULCnqKAVHTBbGc6SM/BE5td0balZtZpTxbuGDKXYkhyS3eJ1Z59c8uU3MTXPK1r6GcqvcjuwNwbOxqM9vTZWdCj5qu4ZCQSCrEjw+uaa74L7OdywSqgPPSlYhfYCCQPQDJ3E2VWad7s1yR2savYG7NvYUyltTCAnLHJLMR0Ls2Sf8AjM1djw2saNwLhKTdsrlwzVqjd85ySC2D8IyURMZ5a67mcq6EY2rw3sbq4avWpM1VipY9tUAOkAL3Q2MYUTv3h3EtL+otS5RnZF0riq6ALknopA6nrJBEcSemr0GWPQx9n2CW9JKVIaadNQiDJOFUYHM8z6507X2LSu6fZ10DLnI5kFW81YcwZnRNHruSQlKDUouzXQh1LhXZhsntWH6pq8v9oB+mST7zUuwNuqBaJUqVTu909eY55OTzmbE0UIx2RYq4yvVtnm3b2ml2NufbWdQ1KCFXKlSTUdu6SCeTE/qife291be8ZWrqzFAQuKjLgE8+SkeQ9028TOSNrW0Ne81s/EzvN1vr+5Fr7htZ1dPdZNChe4+NSqMDVnOTjx6zbUN3KFO2a2RNNJgQ4DEFtXwiWzkk+eZs4mFCK2RmeLrzSjKbaWu5D72wtNi02uaVJi7YpgdoxyWOcd48h3ck+iQfh7s5rjaC1CMimTVqHw1c9PtLHPsMt7aGy6VwoWtTWooOQHUEA4xkZ8cE++fdnYU6K6aSJTXyRQoz54HjIpUbyT5I6NLtTh0Jxd3Uno5N8v7c0+3NyLa8ftKqsHwAWRypYDpq8D651vw+sjTVOxwFJOQ7hiSMZZgct08ekkcSXhxetjnxxuIjFRVSSS21Zg7H2NStKfZ0VKpktgsW5nrzY58ImdE2StoivOcpycpO7YiImTUREQBERAEREAREQBERAEROCYBzmay83mtaJ01bikreINVcj1jORKv354hPcO1G2YpQUkFlOGqnxORzCeQHXqfKQaUKmMUXaKuelwnYMqkVOtK1+S38z0B/jex+NUfnBH+N7H41R+cE8/6vT9MavT9Mi77Loi793qPry+B6A/xvY/GqPzgj/G9j8ao/OCef9Xp+mca/T9Md9l0Q+71H15fA9H7N25QudXYVUqacatDZxnpn3TOzI5uxZpYbNQnkFpdrWI6liupj6eXIeoSubriteNVLIURM92n2YYY8mY8yfURLkq6pxWfd9Dg0uzp4mpNUPRjzZdMTUbq7eF9apWA0k5DrnOl1OGwfLxHoM28nTTV0c6pCVOThLdaCIiZNBERAEREAREQBERAEREAREQBERAEREAREQBERAEREASP7/X5o7OrspwxUID5a2CnHsYyQSKcT/wA2VflU/wCqkjqu0H7mWsHFSxFNPqvmUdLj3O4dUKVFKlzTFWs4DEOMrTyMhQp5EjxJzzlRWi5qID0LqD6iwnpSUMHTUm2+R6ft7E1KcYQg7Xvcw12NQHSjSH/4p/ac/eih+xpfNJ/aZcTpWR5HPLqzE+9FD9jS+aT+0feeh+xpfNJ/aZcRZDPLqzpubRalNqbDuOpRgOXdIwQPLkZUV1wku1q6aZpvTz3ahfT3f31xnPqzLjkc3z3w+9yU27LtDULADXpxgA8+Rz1kNenCSvPkdDs/FYilPh0NXLkzP3Y2EtlbJRU6iuS7YxqdjljjwHgPQBNtKp3d33uL/alutQhKQNQimmcZ7GpguTzY/wDmJa0zRnGcfDstCLHYerQqf+z8UvE/NsRESYoiIiAIiIAiIgCIiAIiIAiIgCIiAIiIAiIgCIiAIiIAkU4n/myr8qn/AFUkrkU4n/myr8qn/VSR1fw5e5lvA/maf6l8ylbH8rT+Wv8AMJ6Tnmyx/K0/lr/MJ6TlPBbSO7/kXpU/P+BEROgeXEREASuOM35K2+W/8oljyuOM35K2+W/8olfE/hM6fZP5yHn8mRLht+dLf11P6NSXtKJ4bfnS39dT+jUl7SLBeg/eXf8AIPzMf0r5sRES6efEREAREQBERAEREAREQBERAEREAREQBERAEREAREQBIpxP/NlX5VP+qklcinE/82VflU/6qSOr+HL3Mt4H8zT/AFL5lK2P5Wn8tf5hPSc8zo5UgjqCCPWOkkX4Rb/4wfm6X2ZzMPXjSvc9d2r2dUxji4NK19y9olE/hFv/AIwfm6X2Y/CLf/GD83S+zLXfYdGcb7v4j1o/H6F7RKJ/CLf/ABg/N0vsx+EW/wDjB+bpfZjvsOjH3fxHrR+P0L2lQ8WtuLWuKdGmQwoBtZHTtGxlc+YCj3yP3m+17WBV7mpg9QpCZHp0ATRyCvilUjlijp9ndjyw1Xi1JJtbWJVwyoltp0SP0RUY+rs2H1sJeUgvDDdJrWm1esNNWqAFU9UpdefkWODjwwPTJ1LeFg4U9eepw+2MRGviW4bJWEREsnIEREAREQBERAEREAREQBERAEREAREQBERAEREAREQBNVvNsMXts9AuUDFTqC6saWDdMjym1mJtS/FCk1QjOOg8yTgD3mYaTVmbwnKElKO61K//AAML8ab5gfbj8DC/Gm+YH25Lhb3hXX2qBuvZdmNPyS3XP/mZ03e3na3pVKYw5rBHTzYZynPwJx75B3al0Oj9r4z1/gvoRf8AAwvxpvmB9uPwML8ab5gfbkvqU7xF19pTYjmaQp4GPEK3XMXe8H4mk1LGutyTWcKmPhFz6I7tS6D7Xxnr/BfQiH4GF+NN8wPtx+BhfjTfMD7ck1XadWgNbV6NZR8NFCqwHmmDzxO2tfVnujTosNJpqwLDIQHqwHiTkDEd2pdB9r4z1/gvoRUcGE8blvmV+1JFsDh5a2bBwpqVB0eoQdJ81UDSD6cZ9Myl7TthQrvrBHaU3VdBypwVYdJvJtGhTi7pEVXtHFVY5Zzdv2+RyJzOBOZMUBERAEREAREQBERAEREAREQBERAEREAREQBERAEREAREQBMDbdk1agyJ8LkVz5qQQPomfEA0Q3kOnBoVe2/U7M41ehvKYF3ZVKNvS6dq1yHI8NbZwM+wSV4mJtDZ/bdn3saKiv0znTnl6OsAwKu3HZSqUKvakYwyYVT5l+hAmNc7CanSoYUVTRz2iEZ1hub6c+IPSSPEYgEZqFKg00LTDnq1SgFVB4k+fqmba0tN6+BgCigGBgdeg903OIxANRdIfu6icHHZ1OePVNtOcRiABOZxicwBERAEREAREQBERAEREAREQBERAEREAREQBERAEREAREQBERAEREAREQBERAEREAREQBERAEREAREQBERAEREAREQBERAEREAREQBERAEREAREQBERAEREAREQBERAEREAREQBERAEREAREQBERAEREAREQD//2Q=="/>
          <p:cNvSpPr>
            <a:spLocks noChangeAspect="1" noChangeArrowheads="1"/>
          </p:cNvSpPr>
          <p:nvPr/>
        </p:nvSpPr>
        <p:spPr bwMode="auto">
          <a:xfrm>
            <a:off x="155575" y="-108347"/>
            <a:ext cx="304800" cy="22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Calibri" charset="0"/>
            </a:endParaRPr>
          </a:p>
        </p:txBody>
      </p:sp>
      <p:sp>
        <p:nvSpPr>
          <p:cNvPr id="44039" name="AutoShape 10" descr="data:image/jpeg;base64,/9j/4AAQSkZJRgABAQAAAQABAAD/2wCEAAkGBhQQEBUUERQVFRMUFhkYEBUVEBYVGRQSGBYZIBQYEhUXHCYeFxkjHRMVIDAgIycpOCwtFh4xNTEqNyYrLCkBCQoKDgwOGg8PGiokHiQ1LCk1LiwvNCwwNDU1MDA1LDUsLy80LCwsMi0vNCwvKSwyLCksKSwsLCwsLCwsLCwpLP/AABEIALUBFwMBIgACEQEDEQH/xAAcAAEAAgIDAQAAAAAAAAAAAAAABgcEBQEDCAL/xABJEAACAQMBBQQEBw4FAwUAAAABAgADBBESBQYHITETIkFRYXGBkTJUcpOhsdIUFRcjMzVCUlNigrKz0RYkkqLBQ5TwJTRjc4P/xAAaAQEAAgMBAAAAAAAAAAAAAAAAAwQBAgUG/8QANhEAAgECBAMEBwgDAQAAAAAAAAECAxEEEiExE0FRBRQigTJSYXGhsdEVFjM0cpHB8AZC8SP/2gAMAwEAAhEDEQA/ALxiIgCImNd7Qp0hmowQfrNyUetjyHtMAyYnzTqhgCpBB5gg5BHmCOs+oAiIgCIiAIiIAiIgCIiAIiIAiIgCIiAIiIAiIgCIiAIiIAiIgCIiAIiIAmJtXa1K1pNVruEpr8Jj9AA6knwA6zLlAcZt4Xr37W+SKVtgKvgajIGZz5nDBR5AHzMmo0uLKxHUnkjc3m3ePLaiLKgAvhUrkkn1U0Ix7W9k01vxwvwe+tu6+Kmky8vQQ/8AeV7JDu7uBe34DUKJ7M/9WodCfwk82/hBnU4NGC1SKXEqSehJae/KqTdbO/y1Ve9d2LNqoV1/SqUAMAMP0gApxkjo2bc3P3tpbStxVpd1h3atMnJpv5HzB6g+I9oFWUuAlzpy1xQDeQWow/1YH1Tt3S2Fd7C2lSFcA290woNUpsWQu35LOQCrBsdR0ZsZ5yrVjSnHwPVE8HOL8S0LqkZ3g4i2djW7G4qMKmkMQtJ3wGzjJUdeXSSaVnxK4e27rdX9WtWDrT1KgKadSIFpqMrnBIHj4mVKShKVpk83JK8Tafhm2b+1qf8Ab1P7Ta7ub/Wm0KrU7ZnZ1XW2aTqAuQOrDHVhylCbibsjaN6lB2ZUKu1RkxkKq8sZBHwio9ssZLnZ+7NWoqPWuLiqqhqf4v8AFqMkamAAXOc45nkDiWqtCnHwxu5EEKsnq7WLYmBtzbdKyoNXrsVppjUQpY5ZgBgDmeZEr3ZvHm3eoFrUKlJCcGoKi1AvpYAA49WfVPrjttMCyoUlP5arq5HqlNSfrdDII0JZ1GS3JXUWVtEy3a30ttol/uZmbs9OstSZANWdPNhz+CZvZV/BsU7TZda6rsER6rFnboKdMBR6+8XGPEnlPi+490Fcilb1HXwZqi08+pcMcevEzKg3NqmrpBVEopyLTkU2vxOsbWu9CrUftUIDBaLsMkAgAgYJ7wnduXv5Q2ojGkGSpTx2tN8ZAOcMpHJl5Hn6OYHKUlsj/wBR26jdVq3ZqH/61cvj/QmJmlQu5Z+RidSyWXmekhEhG2uLNtbXRtlp1q9QEKexVWHak40DLAsw6cvHl1BnfvTxMobPVBVRzcOobsFKlqYPTtXB0r7CenLI5yLhT003N88epMIlX7M48UKlRVrUKlJCcGoKi1AufFhgHHnjPqkt3x34o7Mp03qq79qxVBT055LknvEcunvEOjNNRa1YVSLV0yRxK3vOOVotJGSlVd3yTT7g0AMQO0bJAJxkAZ5EZxO9uNdkLVa2KhqMSv3OANakYyWbOkJzGD4+XI4zwKnQxxYdSwYkT3G4h0tq9oER6dSngsrENlWzgqw68xz5Dwki2redjQq1evZ02fHnpUn/AIkU4uDtIkh42lHmazb2+ltZnTVcmp10IupgD0J8F9pEwNm8TLStUCZemWOFNRAFJPQalJA9uJWe7tFLu+QXbnTUYmoxbGtyCQC3hlsD6B4Tc7x8O7gXNQWlBjQ5dn+NTxUasam1Y1Z6yhxqkvFFaHrX2VgqUlQrTak1fM2kuml/l0LfiRPbO/dLZ7JRqrUeoKSsxTSRk5HPLDn3SfbO6038o1q/ZUwzYptUqvy00wq5YZz3iCQOXL0y1xI3tc8/3DEZc6i8u9/Ydlff20SsaJdu0D9mQKTnv5xgHGOvKSKUHsXaKC9SvXJ0ioar4GSWGWAA8SWwJZGxOJ1K5rrRNJ6es6abFlYFvAMB0z7echpV1L0jqdodjyo24MW0leT+m38kg25vJQsgprsVDkhcIzZwOfQekTqp7227WrXQZuxU4LGmwOdQHJcZPMiRXiNf2ZrpTuRcFqaah2JphQHP6WvnnuCfe3WtLfZlvRqC47GqQ6KrU+0/X/GE93q46eibOo7y2siKngKcqVJtSzSfstbW9vbYlOwt6aF6XFBmbRjXmmy41Zx1HP4Jm3kM3Ha0t7OrcUu1p0i3fauVJ7gx3dHhkkAdSZhXXF+kGxToVGXwLOqZ9Q5zZVUopzZDU7OqVa04YaEnFaa2877IsCJGt1t+qN+xRVanVA1aWwdS+JVh1xkcuXWJJGSkro59ahUoTyVFZm6udorTq0qbcjWLCmfAuq6tPrKhj/CZEt7uE9vtCua5qVKVRgBU0aSHwMAkMOTYAGQfAcpn8SdhvdWD9jq7eiy1qGkkNrp55IRz1FSwGPHEqvZ3G2+pIFdaNbH6boyt6NRRgD7pco05tZqb1KVScU7TLI2FwisLUhijV3HQ1yGAPopgBfeDN7t3eq1sFBuKq0+XcQc3YfuU15kenGJSe1OM20KwwjU6IP7Kn3v9TlsezEhNzcvVcvUZndjlmZizMfSTzMsLCzm71GROvGKtBFz3XHygHxTtqrr+szoh9i8/pIk6sbyjtSyWouTSqgMuRhldH5ZHgyunvWeXaNFnYKgLMxAVVGSzE8gB4kz05uLsFrHZ9Gg/w1UmpjmA7sWYA+OC2M+iaYmlCkk47m9GpKbd9jfyv+Nu0ez2ZoB51qqJ/CuXP9Me+WBKX4+bRzWtqA/QR6jet2Cr/Tb3yDDRzVESVXaDOvgbbBGvLp+S0qQXPoOXf6Ka++QGjtpXvhc3SmqrVu1rJkd/vZ0c+WOgx5DEsrde0a33XuqijvV1rN6dHKn9SMfbIvwo21a2l3VqXjBR2JFMshYFi6lgAAeeF5e2X09ZztfkVWtIx8zVb7bxJtK7FShRFIFEphO7lmBOCdPLPeA9SiSDjPc4ure3ByLa2QH5Tdf9qJN9uZv5d7R2kKSU6ItwzO/+XGpKAJ0gtn4R7i58zIXvSxv9t1VHPtblaK/JVlp8vYuZmPppNWsveJei2nubnf2ubXZOzbIHGqn29cfvHmoP8VRz61E0+w977e22bcWxt9de4Dg1iUwuVwnXn3evrM2PGuofvnpxhUoU1p+WnLnl7SR7Jutr8S6NrYWlLZ5pPVWmgra6BIRVp4IbOO+W8s9D5iax9COl76mX6T120NPwzrfc9ptO6zjs7cInP/qPq0/SE98huyNr1LRzUonTU0Miv4prGGZPJtOQD4as9cSzd8duV23fptchFq3dZcKlPs/xK5dcjPj2an+MSIbP3SFTYtxe4OunXRU5n8kNIqYHTrVHP9z1zeEk7ylzdjWSeiXLUsPhDupQo2gv3Ieq4chiOVBFLBwv750nLeXIeOa93epna+2kNbvLWrNUqg/slBbR6tKqnqkm4dbZJ2LtKgPhUqVSpTHjpqUmDY9RQn+KR7hZt23sr16102lRQcUzoZsuWTkAoPMqGkaUk6j58jdtWiuR0cUaVMbVrpQRUVQi6UUKNfZrqwByzk49k3vGu8IrWtuT+QtwW+W5wfopD3zU7pWD7V2yKhU6TWNxX8QtMPqCn1nSntnO+DG/29UpjmHuEoD5KlUb6mMkStKKf+qNHs31Znb77u0LHZViopqLmse0rVMd4js8suf1QaiDH7vnFvu5Qo7u1LqrTVrivUC0GYc0UVQo0eWQlQ58c+U7eOW0dd/TpDpQojl5M5JP+0JM3in/AJXZmzrPoQoeoP3kpgHPraq/umkXJxgubdzZpJy9mhm8Adn/APuqx/8Ajpr6xqZvrSW1dW61EZHGVdSrDzUjB+gyG8HNndlsqm3jWd6h9RbSv+2mvvmt4u3NRWtwrMq4qHusRlsp1x6PrnMxlS0pSOt2ZhXiKkKSdm9b+VyL71bl1bFskF6BPcqAe4VB+i30Hw8pI+G2+FVqq2tYl1ZT2LE5ZCozpJ8VwD16Y8umv2fvnSp7KqW7B3ruKi94ZXvnkxYnwGOXmvtnHDXZ5FapdMCKVvTc583KnkPUuon1jznKhZTThzPaYlSqYOpHFR1jdJ7XfJrpd/ua3e+qbradUJzJqiknrXCD6QZLdpbp0tl2VxVSo7VHo9iS2kDNRlBKADI956SK7iW5uNp0mbnhmqv6wCf5ismHF29029Gl+vULH5KL/dx7pmCTjKoyPEynHEUMFB+Gyv7bf8I5w33dpXVSq9dQ1Oko7pzgs2eZ88BT75qtzrftNo0AvTtdQ9CplvqWbHd3eela7OuafP7oqkhO6caWQLnV0GnvHHqndwyttNWtcsO5b0W5/vEZ/lVveJrFJ5EveyzXnVgsTUne1lGK8rae9s1u9Lm72pUUfpVlor7CE+sEzb8V7ofdFGivwaVLp5Fj/ZFms3BtjX2lSLc9Jaq/rAJH+5lnXvQ5u9qVFXnrrCkvqBCfWCZi94N9WbKCjiqdPlThf99PkmTVt3qR2PbpcV+wpqBUc93vO4LAHPXm/QeQ8pFa22LK2tqtC2Rq71cg16tNV0gjA0DGrlzI5Dmcz54kX7PetS6U6CqlJfAZQEnHmc4z5ATs3l2xaCzpW1kPFWrvoKklQeTkjLEsc+Qxym85K7tZW0K2GoTywlPNLiPPZaRXO7e7919djJ4TWeq8ep4U6R/1OwA+hWib7hFZ6barU8Xqaf4UUf8ALtEtYdWpo8721V4mMl7LL++dyeyrd8uGjJcG8saS1Q2fuq0bkKqt8Ps/InrjqGAZeYAlpRLdOo4O6OLKKktSiV4V070F9n3Ghh+VtbpWWrQb9VyBq9RK8/Mz6tOBF2zfja1BF8SpeofYulR9MuyvYU6hDOisy/BYqCV+S3UeydyJgYHh6c/XJ+91OTIuBHmRPc/hpbbNOtc1a+MdrUxlc9ezUck9fM+mS6IlaUnJ3kTJJKyEjW3uHlnfVu2uKbNU0hcitUUaV6ABWAHU++SWIjJxd0w0nuYVjsalRt1t0QdiqaAjd4FD1DavhZyc565kQuOC2znfUFqoD+itY6fZqBIHtk8iZjUlHZmHFPdGr2Duzb2NMpbUhTB5seZZiOhd2yW9p5TU7P4ZWNCutenSbtUbWrGtUbvnPMgtg9TJVEZ5a67jKuhod5tyLXaOn7pp5dRhHVijgeWR1HoOZqdlcItn27h+zaqwOV7aoXUH5HJT7QZNImVUmlZN2DhFu9jS7x7n220AguULCnqKAVHTBbGc6SM/BE5td0balZtZpTxbuGDKXYkhyS3eJ1Z59c8uU3MTXPK1r6GcqvcjuwNwbOxqM9vTZWdCj5qu4ZCQSCrEjw+uaa74L7OdywSqgPPSlYhfYCCQPQDJ3E2VWad7s1yR2savYG7NvYUyltTCAnLHJLMR0Ls2Sf8AjM1djw2saNwLhKTdsrlwzVqjd85ySC2D8IyURMZ5a67mcq6EY2rw3sbq4avWpM1VipY9tUAOkAL3Q2MYUTv3h3EtL+otS5RnZF0riq6ALknopA6nrJBEcSemr0GWPQx9n2CW9JKVIaadNQiDJOFUYHM8z6507X2LSu6fZ10DLnI5kFW81YcwZnRNHruSQlKDUouzXQh1LhXZhsntWH6pq8v9oB+mST7zUuwNuqBaJUqVTu909eY55OTzmbE0UIx2RYq4yvVtnm3b2ml2NufbWdQ1KCFXKlSTUdu6SCeTE/qife291be8ZWrqzFAQuKjLgE8+SkeQ9028TOSNrW0Ne81s/EzvN1vr+5Fr7htZ1dPdZNChe4+NSqMDVnOTjx6zbUN3KFO2a2RNNJgQ4DEFtXwiWzkk+eZs4mFCK2RmeLrzSjKbaWu5D72wtNi02uaVJi7YpgdoxyWOcd48h3ck+iQfh7s5rjaC1CMimTVqHw1c9PtLHPsMt7aGy6VwoWtTWooOQHUEA4xkZ8cE++fdnYU6K6aSJTXyRQoz54HjIpUbyT5I6NLtTh0Jxd3Uno5N8v7c0+3NyLa8ftKqsHwAWRypYDpq8D651vw+sjTVOxwFJOQ7hiSMZZgct08ekkcSXhxetjnxxuIjFRVSSS21Zg7H2NStKfZ0VKpktgsW5nrzY58ImdE2StoivOcpycpO7YiImTUREQBERAEREAREQBERAEROCYBzmay83mtaJ01bikreINVcj1jORKv354hPcO1G2YpQUkFlOGqnxORzCeQHXqfKQaUKmMUXaKuelwnYMqkVOtK1+S38z0B/jex+NUfnBH+N7H41R+cE8/6vT9MavT9Mi77Loi793qPry+B6A/xvY/GqPzgj/G9j8ao/OCef9Xp+mca/T9Md9l0Q+71H15fA9H7N25QudXYVUqacatDZxnpn3TOzI5uxZpYbNQnkFpdrWI6liupj6eXIeoSubriteNVLIURM92n2YYY8mY8yfURLkq6pxWfd9Dg0uzp4mpNUPRjzZdMTUbq7eF9apWA0k5DrnOl1OGwfLxHoM28nTTV0c6pCVOThLdaCIiZNBERAEREAREQBERAEREAREQBERAEREAREQBERAEREASP7/X5o7OrspwxUID5a2CnHsYyQSKcT/wA2VflU/wCqkjqu0H7mWsHFSxFNPqvmUdLj3O4dUKVFKlzTFWs4DEOMrTyMhQp5EjxJzzlRWi5qID0LqD6iwnpSUMHTUm2+R6ft7E1KcYQg7Xvcw12NQHSjSH/4p/ac/eih+xpfNJ/aZcTpWR5HPLqzE+9FD9jS+aT+0feeh+xpfNJ/aZcRZDPLqzpubRalNqbDuOpRgOXdIwQPLkZUV1wku1q6aZpvTz3ahfT3f31xnPqzLjkc3z3w+9yU27LtDULADXpxgA8+Rz1kNenCSvPkdDs/FYilPh0NXLkzP3Y2EtlbJRU6iuS7YxqdjljjwHgPQBNtKp3d33uL/alutQhKQNQimmcZ7GpguTzY/wDmJa0zRnGcfDstCLHYerQqf+z8UvE/NsRESYoiIiAIiIAiIgCIiAIiIAiIgCIiAIiIAiIgCIiAIiIAkU4n/myr8qn/AFUkrkU4n/myr8qn/VSR1fw5e5lvA/maf6l8ylbH8rT+Wv8AMJ6Tnmyx/K0/lr/MJ6TlPBbSO7/kXpU/P+BEROgeXEREASuOM35K2+W/8oljyuOM35K2+W/8olfE/hM6fZP5yHn8mRLht+dLf11P6NSXtKJ4bfnS39dT+jUl7SLBeg/eXf8AIPzMf0r5sRES6efEREAREQBERAEREAREQBERAEREAREQBERAEREAREQBIpxP/NlX5VP+qklcinE/82VflU/6qSOr+HL3Mt4H8zT/AFL5lK2P5Wn8tf5hPSc8zo5UgjqCCPWOkkX4Rb/4wfm6X2ZzMPXjSvc9d2r2dUxji4NK19y9olE/hFv/AIwfm6X2Y/CLf/GD83S+zLXfYdGcb7v4j1o/H6F7RKJ/CLf/ABg/N0vsx+EW/wDjB+bpfZjvsOjH3fxHrR+P0L2lQ8WtuLWuKdGmQwoBtZHTtGxlc+YCj3yP3m+17WBV7mpg9QpCZHp0ATRyCvilUjlijp9ndjyw1Xi1JJtbWJVwyoltp0SP0RUY+rs2H1sJeUgvDDdJrWm1esNNWqAFU9UpdefkWODjwwPTJ1LeFg4U9eepw+2MRGviW4bJWEREsnIEREAREQBERAEREAREQBERAEREAREQBERAEREAREQBNVvNsMXts9AuUDFTqC6saWDdMjym1mJtS/FCk1QjOOg8yTgD3mYaTVmbwnKElKO61K//AAML8ab5gfbj8DC/Gm+YH25Lhb3hXX2qBuvZdmNPyS3XP/mZ03e3na3pVKYw5rBHTzYZynPwJx75B3al0Oj9r4z1/gvoRf8AAwvxpvmB9uPwML8ab5gfbkvqU7xF19pTYjmaQp4GPEK3XMXe8H4mk1LGutyTWcKmPhFz6I7tS6D7Xxnr/BfQiH4GF+NN8wPtx+BhfjTfMD7ck1XadWgNbV6NZR8NFCqwHmmDzxO2tfVnujTosNJpqwLDIQHqwHiTkDEd2pdB9r4z1/gvoRUcGE8blvmV+1JFsDh5a2bBwpqVB0eoQdJ81UDSD6cZ9Myl7TthQrvrBHaU3VdBypwVYdJvJtGhTi7pEVXtHFVY5Zzdv2+RyJzOBOZMUBERAEREAREQBERAEREAREQBERAEREAREQBERAEREAREQBMDbdk1agyJ8LkVz5qQQPomfEA0Q3kOnBoVe2/U7M41ehvKYF3ZVKNvS6dq1yHI8NbZwM+wSV4mJtDZ/bdn3saKiv0znTnl6OsAwKu3HZSqUKvakYwyYVT5l+hAmNc7CanSoYUVTRz2iEZ1hub6c+IPSSPEYgEZqFKg00LTDnq1SgFVB4k+fqmba0tN6+BgCigGBgdeg903OIxANRdIfu6icHHZ1OePVNtOcRiABOZxicwBERAEREAREQBERAEREAREQBERAEREAREQBERAEREAREQBERAEREAREQBERAEREAREQBERAEREAREQBERAEREAREQBERAEREAREQBERAEREAREQBERAEREAREQBERAEREAREQBERAEREAREQBERAEREAREQD//2Q=="/>
          <p:cNvSpPr>
            <a:spLocks noChangeAspect="1" noChangeArrowheads="1"/>
          </p:cNvSpPr>
          <p:nvPr/>
        </p:nvSpPr>
        <p:spPr bwMode="auto">
          <a:xfrm>
            <a:off x="155575" y="-108347"/>
            <a:ext cx="304800" cy="22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Calibri" charset="0"/>
            </a:endParaRPr>
          </a:p>
        </p:txBody>
      </p:sp>
      <p:sp>
        <p:nvSpPr>
          <p:cNvPr id="44040" name="AutoShape 12" descr="data:image/jpeg;base64,/9j/4AAQSkZJRgABAQAAAQABAAD/2wCEAAkGBhQQEBUUERQVFRMUFhkYEBUVEBYVGRQSGBYZIBQYEhUXHCYeFxkjHRMVIDAgIycpOCwtFh4xNTEqNyYrLCkBCQoKDgwOGg8PGiokHiQ1LCk1LiwvNCwwNDU1MDA1LDUsLy80LCwsMi0vNCwvKSwyLCksKSwsLCwsLCwsLCwpLP/AABEIALUBFwMBIgACEQEDEQH/xAAcAAEAAgIDAQAAAAAAAAAAAAAABgcEBQEDCAL/xABJEAACAQMBBQQEBw4FAwUAAAABAgADBBESBQYHITETIkFRYXGBkTJUcpOhsdIUFRcjMzVCUlNigrKz0RYkkqLBQ5TwJTRjc4P/xAAaAQEAAgMBAAAAAAAAAAAAAAAAAwQBAgUG/8QANhEAAgECBAMEBwgDAQAAAAAAAAECAxEEEiExE0FRBRQigTJSYXGhsdEVFjM0cpHB8AZC8SP/2gAMAwEAAhEDEQA/ALxiIgCImNd7Qp0hmowQfrNyUetjyHtMAyYnzTqhgCpBB5gg5BHmCOs+oAiIgCIiAIiIAiIgCIiAIiIAiIgCIiAIiIAiIgCIiAIiIAiIgCIiAIiIAmJtXa1K1pNVruEpr8Jj9AA6knwA6zLlAcZt4Xr37W+SKVtgKvgajIGZz5nDBR5AHzMmo0uLKxHUnkjc3m3ePLaiLKgAvhUrkkn1U0Ix7W9k01vxwvwe+tu6+Kmky8vQQ/8AeV7JDu7uBe34DUKJ7M/9WodCfwk82/hBnU4NGC1SKXEqSehJae/KqTdbO/y1Ve9d2LNqoV1/SqUAMAMP0gApxkjo2bc3P3tpbStxVpd1h3atMnJpv5HzB6g+I9oFWUuAlzpy1xQDeQWow/1YH1Tt3S2Fd7C2lSFcA290woNUpsWQu35LOQCrBsdR0ZsZ5yrVjSnHwPVE8HOL8S0LqkZ3g4i2djW7G4qMKmkMQtJ3wGzjJUdeXSSaVnxK4e27rdX9WtWDrT1KgKadSIFpqMrnBIHj4mVKShKVpk83JK8Tafhm2b+1qf8Ab1P7Ta7ub/Wm0KrU7ZnZ1XW2aTqAuQOrDHVhylCbibsjaN6lB2ZUKu1RkxkKq8sZBHwio9ssZLnZ+7NWoqPWuLiqqhqf4v8AFqMkamAAXOc45nkDiWqtCnHwxu5EEKsnq7WLYmBtzbdKyoNXrsVppjUQpY5ZgBgDmeZEr3ZvHm3eoFrUKlJCcGoKi1AvpYAA49WfVPrjttMCyoUlP5arq5HqlNSfrdDII0JZ1GS3JXUWVtEy3a30ttol/uZmbs9OstSZANWdPNhz+CZvZV/BsU7TZda6rsER6rFnboKdMBR6+8XGPEnlPi+490Fcilb1HXwZqi08+pcMcevEzKg3NqmrpBVEopyLTkU2vxOsbWu9CrUftUIDBaLsMkAgAgYJ7wnduXv5Q2ojGkGSpTx2tN8ZAOcMpHJl5Hn6OYHKUlsj/wBR26jdVq3ZqH/61cvj/QmJmlQu5Z+RidSyWXmekhEhG2uLNtbXRtlp1q9QEKexVWHak40DLAsw6cvHl1BnfvTxMobPVBVRzcOobsFKlqYPTtXB0r7CenLI5yLhT003N88epMIlX7M48UKlRVrUKlJCcGoKi1AufFhgHHnjPqkt3x34o7Mp03qq79qxVBT055LknvEcunvEOjNNRa1YVSLV0yRxK3vOOVotJGSlVd3yTT7g0AMQO0bJAJxkAZ5EZxO9uNdkLVa2KhqMSv3OANakYyWbOkJzGD4+XI4zwKnQxxYdSwYkT3G4h0tq9oER6dSngsrENlWzgqw68xz5Dwki2redjQq1evZ02fHnpUn/AIkU4uDtIkh42lHmazb2+ltZnTVcmp10IupgD0J8F9pEwNm8TLStUCZemWOFNRAFJPQalJA9uJWe7tFLu+QXbnTUYmoxbGtyCQC3hlsD6B4Tc7x8O7gXNQWlBjQ5dn+NTxUasam1Y1Z6yhxqkvFFaHrX2VgqUlQrTak1fM2kuml/l0LfiRPbO/dLZ7JRqrUeoKSsxTSRk5HPLDn3SfbO6038o1q/ZUwzYptUqvy00wq5YZz3iCQOXL0y1xI3tc8/3DEZc6i8u9/Ydlff20SsaJdu0D9mQKTnv5xgHGOvKSKUHsXaKC9SvXJ0ioar4GSWGWAA8SWwJZGxOJ1K5rrRNJ6es6abFlYFvAMB0z7echpV1L0jqdodjyo24MW0leT+m38kg25vJQsgprsVDkhcIzZwOfQekTqp7227WrXQZuxU4LGmwOdQHJcZPMiRXiNf2ZrpTuRcFqaah2JphQHP6WvnnuCfe3WtLfZlvRqC47GqQ6KrU+0/X/GE93q46eibOo7y2siKngKcqVJtSzSfstbW9vbYlOwt6aF6XFBmbRjXmmy41Zx1HP4Jm3kM3Ha0t7OrcUu1p0i3fauVJ7gx3dHhkkAdSZhXXF+kGxToVGXwLOqZ9Q5zZVUopzZDU7OqVa04YaEnFaa2877IsCJGt1t+qN+xRVanVA1aWwdS+JVh1xkcuXWJJGSkro59ahUoTyVFZm6udorTq0qbcjWLCmfAuq6tPrKhj/CZEt7uE9vtCua5qVKVRgBU0aSHwMAkMOTYAGQfAcpn8SdhvdWD9jq7eiy1qGkkNrp55IRz1FSwGPHEqvZ3G2+pIFdaNbH6boyt6NRRgD7pco05tZqb1KVScU7TLI2FwisLUhijV3HQ1yGAPopgBfeDN7t3eq1sFBuKq0+XcQc3YfuU15kenGJSe1OM20KwwjU6IP7Kn3v9TlsezEhNzcvVcvUZndjlmZizMfSTzMsLCzm71GROvGKtBFz3XHygHxTtqrr+szoh9i8/pIk6sbyjtSyWouTSqgMuRhldH5ZHgyunvWeXaNFnYKgLMxAVVGSzE8gB4kz05uLsFrHZ9Gg/w1UmpjmA7sWYA+OC2M+iaYmlCkk47m9GpKbd9jfyv+Nu0ez2ZoB51qqJ/CuXP9Me+WBKX4+bRzWtqA/QR6jet2Cr/Tb3yDDRzVESVXaDOvgbbBGvLp+S0qQXPoOXf6Ka++QGjtpXvhc3SmqrVu1rJkd/vZ0c+WOgx5DEsrde0a33XuqijvV1rN6dHKn9SMfbIvwo21a2l3VqXjBR2JFMshYFi6lgAAeeF5e2X09ZztfkVWtIx8zVb7bxJtK7FShRFIFEphO7lmBOCdPLPeA9SiSDjPc4ure3ByLa2QH5Tdf9qJN9uZv5d7R2kKSU6ItwzO/+XGpKAJ0gtn4R7i58zIXvSxv9t1VHPtblaK/JVlp8vYuZmPppNWsveJei2nubnf2ubXZOzbIHGqn29cfvHmoP8VRz61E0+w977e22bcWxt9de4Dg1iUwuVwnXn3evrM2PGuofvnpxhUoU1p+WnLnl7SR7Jutr8S6NrYWlLZ5pPVWmgra6BIRVp4IbOO+W8s9D5iax9COl76mX6T120NPwzrfc9ptO6zjs7cInP/qPq0/SE98huyNr1LRzUonTU0Miv4prGGZPJtOQD4as9cSzd8duV23fptchFq3dZcKlPs/xK5dcjPj2an+MSIbP3SFTYtxe4OunXRU5n8kNIqYHTrVHP9z1zeEk7ylzdjWSeiXLUsPhDupQo2gv3Ieq4chiOVBFLBwv750nLeXIeOa93epna+2kNbvLWrNUqg/slBbR6tKqnqkm4dbZJ2LtKgPhUqVSpTHjpqUmDY9RQn+KR7hZt23sr16102lRQcUzoZsuWTkAoPMqGkaUk6j58jdtWiuR0cUaVMbVrpQRUVQi6UUKNfZrqwByzk49k3vGu8IrWtuT+QtwW+W5wfopD3zU7pWD7V2yKhU6TWNxX8QtMPqCn1nSntnO+DG/29UpjmHuEoD5KlUb6mMkStKKf+qNHs31Znb77u0LHZViopqLmse0rVMd4js8suf1QaiDH7vnFvu5Qo7u1LqrTVrivUC0GYc0UVQo0eWQlQ58c+U7eOW0dd/TpDpQojl5M5JP+0JM3in/AJXZmzrPoQoeoP3kpgHPraq/umkXJxgubdzZpJy9mhm8Adn/APuqx/8Ajpr6xqZvrSW1dW61EZHGVdSrDzUjB+gyG8HNndlsqm3jWd6h9RbSv+2mvvmt4u3NRWtwrMq4qHusRlsp1x6PrnMxlS0pSOt2ZhXiKkKSdm9b+VyL71bl1bFskF6BPcqAe4VB+i30Hw8pI+G2+FVqq2tYl1ZT2LE5ZCozpJ8VwD16Y8umv2fvnSp7KqW7B3ruKi94ZXvnkxYnwGOXmvtnHDXZ5FapdMCKVvTc583KnkPUuon1jznKhZTThzPaYlSqYOpHFR1jdJ7XfJrpd/ua3e+qbradUJzJqiknrXCD6QZLdpbp0tl2VxVSo7VHo9iS2kDNRlBKADI956SK7iW5uNp0mbnhmqv6wCf5ismHF29029Gl+vULH5KL/dx7pmCTjKoyPEynHEUMFB+Gyv7bf8I5w33dpXVSq9dQ1Oko7pzgs2eZ88BT75qtzrftNo0AvTtdQ9CplvqWbHd3eela7OuafP7oqkhO6caWQLnV0GnvHHqndwyttNWtcsO5b0W5/vEZ/lVveJrFJ5EveyzXnVgsTUne1lGK8rae9s1u9Lm72pUUfpVlor7CE+sEzb8V7ofdFGivwaVLp5Fj/ZFms3BtjX2lSLc9Jaq/rAJH+5lnXvQ5u9qVFXnrrCkvqBCfWCZi94N9WbKCjiqdPlThf99PkmTVt3qR2PbpcV+wpqBUc93vO4LAHPXm/QeQ8pFa22LK2tqtC2Rq71cg16tNV0gjA0DGrlzI5Dmcz54kX7PetS6U6CqlJfAZQEnHmc4z5ATs3l2xaCzpW1kPFWrvoKklQeTkjLEsc+Qxym85K7tZW0K2GoTywlPNLiPPZaRXO7e7919djJ4TWeq8ep4U6R/1OwA+hWib7hFZ6barU8Xqaf4UUf8ALtEtYdWpo8721V4mMl7LL++dyeyrd8uGjJcG8saS1Q2fuq0bkKqt8Ps/InrjqGAZeYAlpRLdOo4O6OLKKktSiV4V070F9n3Ghh+VtbpWWrQb9VyBq9RK8/Mz6tOBF2zfja1BF8SpeofYulR9MuyvYU6hDOisy/BYqCV+S3UeydyJgYHh6c/XJ+91OTIuBHmRPc/hpbbNOtc1a+MdrUxlc9ezUck9fM+mS6IlaUnJ3kTJJKyEjW3uHlnfVu2uKbNU0hcitUUaV6ABWAHU++SWIjJxd0w0nuYVjsalRt1t0QdiqaAjd4FD1DavhZyc565kQuOC2znfUFqoD+itY6fZqBIHtk8iZjUlHZmHFPdGr2Duzb2NMpbUhTB5seZZiOhd2yW9p5TU7P4ZWNCutenSbtUbWrGtUbvnPMgtg9TJVEZ5a67jKuhod5tyLXaOn7pp5dRhHVijgeWR1HoOZqdlcItn27h+zaqwOV7aoXUH5HJT7QZNImVUmlZN2DhFu9jS7x7n220AguULCnqKAVHTBbGc6SM/BE5td0balZtZpTxbuGDKXYkhyS3eJ1Z59c8uU3MTXPK1r6GcqvcjuwNwbOxqM9vTZWdCj5qu4ZCQSCrEjw+uaa74L7OdywSqgPPSlYhfYCCQPQDJ3E2VWad7s1yR2savYG7NvYUyltTCAnLHJLMR0Ls2Sf8AjM1djw2saNwLhKTdsrlwzVqjd85ySC2D8IyURMZ5a67mcq6EY2rw3sbq4avWpM1VipY9tUAOkAL3Q2MYUTv3h3EtL+otS5RnZF0riq6ALknopA6nrJBEcSemr0GWPQx9n2CW9JKVIaadNQiDJOFUYHM8z6507X2LSu6fZ10DLnI5kFW81YcwZnRNHruSQlKDUouzXQh1LhXZhsntWH6pq8v9oB+mST7zUuwNuqBaJUqVTu909eY55OTzmbE0UIx2RYq4yvVtnm3b2ml2NufbWdQ1KCFXKlSTUdu6SCeTE/qife291be8ZWrqzFAQuKjLgE8+SkeQ9028TOSNrW0Ne81s/EzvN1vr+5Fr7htZ1dPdZNChe4+NSqMDVnOTjx6zbUN3KFO2a2RNNJgQ4DEFtXwiWzkk+eZs4mFCK2RmeLrzSjKbaWu5D72wtNi02uaVJi7YpgdoxyWOcd48h3ck+iQfh7s5rjaC1CMimTVqHw1c9PtLHPsMt7aGy6VwoWtTWooOQHUEA4xkZ8cE++fdnYU6K6aSJTXyRQoz54HjIpUbyT5I6NLtTh0Jxd3Uno5N8v7c0+3NyLa8ftKqsHwAWRypYDpq8D651vw+sjTVOxwFJOQ7hiSMZZgct08ekkcSXhxetjnxxuIjFRVSSS21Zg7H2NStKfZ0VKpktgsW5nrzY58ImdE2StoivOcpycpO7YiImTUREQBERAEREAREQBERAEROCYBzmay83mtaJ01bikreINVcj1jORKv354hPcO1G2YpQUkFlOGqnxORzCeQHXqfKQaUKmMUXaKuelwnYMqkVOtK1+S38z0B/jex+NUfnBH+N7H41R+cE8/6vT9MavT9Mi77Loi793qPry+B6A/xvY/GqPzgj/G9j8ao/OCef9Xp+mca/T9Md9l0Q+71H15fA9H7N25QudXYVUqacatDZxnpn3TOzI5uxZpYbNQnkFpdrWI6liupj6eXIeoSubriteNVLIURM92n2YYY8mY8yfURLkq6pxWfd9Dg0uzp4mpNUPRjzZdMTUbq7eF9apWA0k5DrnOl1OGwfLxHoM28nTTV0c6pCVOThLdaCIiZNBERAEREAREQBERAEREAREQBERAEREAREQBERAEREASP7/X5o7OrspwxUID5a2CnHsYyQSKcT/wA2VflU/wCqkjqu0H7mWsHFSxFNPqvmUdLj3O4dUKVFKlzTFWs4DEOMrTyMhQp5EjxJzzlRWi5qID0LqD6iwnpSUMHTUm2+R6ft7E1KcYQg7Xvcw12NQHSjSH/4p/ac/eih+xpfNJ/aZcTpWR5HPLqzE+9FD9jS+aT+0feeh+xpfNJ/aZcRZDPLqzpubRalNqbDuOpRgOXdIwQPLkZUV1wku1q6aZpvTz3ahfT3f31xnPqzLjkc3z3w+9yU27LtDULADXpxgA8+Rz1kNenCSvPkdDs/FYilPh0NXLkzP3Y2EtlbJRU6iuS7YxqdjljjwHgPQBNtKp3d33uL/alutQhKQNQimmcZ7GpguTzY/wDmJa0zRnGcfDstCLHYerQqf+z8UvE/NsRESYoiIiAIiIAiIgCIiAIiIAiIgCIiAIiIAiIgCIiAIiIAkU4n/myr8qn/AFUkrkU4n/myr8qn/VSR1fw5e5lvA/maf6l8ylbH8rT+Wv8AMJ6Tnmyx/K0/lr/MJ6TlPBbSO7/kXpU/P+BEROgeXEREASuOM35K2+W/8oljyuOM35K2+W/8olfE/hM6fZP5yHn8mRLht+dLf11P6NSXtKJ4bfnS39dT+jUl7SLBeg/eXf8AIPzMf0r5sRES6efEREAREQBERAEREAREQBERAEREAREQBERAEREAREQBIpxP/NlX5VP+qklcinE/82VflU/6qSOr+HL3Mt4H8zT/AFL5lK2P5Wn8tf5hPSc8zo5UgjqCCPWOkkX4Rb/4wfm6X2ZzMPXjSvc9d2r2dUxji4NK19y9olE/hFv/AIwfm6X2Y/CLf/GD83S+zLXfYdGcb7v4j1o/H6F7RKJ/CLf/ABg/N0vsx+EW/wDjB+bpfZjvsOjH3fxHrR+P0L2lQ8WtuLWuKdGmQwoBtZHTtGxlc+YCj3yP3m+17WBV7mpg9QpCZHp0ATRyCvilUjlijp9ndjyw1Xi1JJtbWJVwyoltp0SP0RUY+rs2H1sJeUgvDDdJrWm1esNNWqAFU9UpdefkWODjwwPTJ1LeFg4U9eepw+2MRGviW4bJWEREsnIEREAREQBERAEREAREQBERAEREAREQBERAEREAREQBNVvNsMXts9AuUDFTqC6saWDdMjym1mJtS/FCk1QjOOg8yTgD3mYaTVmbwnKElKO61K//AAML8ab5gfbj8DC/Gm+YH25Lhb3hXX2qBuvZdmNPyS3XP/mZ03e3na3pVKYw5rBHTzYZynPwJx75B3al0Oj9r4z1/gvoRf8AAwvxpvmB9uPwML8ab5gfbkvqU7xF19pTYjmaQp4GPEK3XMXe8H4mk1LGutyTWcKmPhFz6I7tS6D7Xxnr/BfQiH4GF+NN8wPtx+BhfjTfMD7ck1XadWgNbV6NZR8NFCqwHmmDzxO2tfVnujTosNJpqwLDIQHqwHiTkDEd2pdB9r4z1/gvoRUcGE8blvmV+1JFsDh5a2bBwpqVB0eoQdJ81UDSD6cZ9Myl7TthQrvrBHaU3VdBypwVYdJvJtGhTi7pEVXtHFVY5Zzdv2+RyJzOBOZMUBERAEREAREQBERAEREAREQBERAEREAREQBERAEREAREQBMDbdk1agyJ8LkVz5qQQPomfEA0Q3kOnBoVe2/U7M41ehvKYF3ZVKNvS6dq1yHI8NbZwM+wSV4mJtDZ/bdn3saKiv0znTnl6OsAwKu3HZSqUKvakYwyYVT5l+hAmNc7CanSoYUVTRz2iEZ1hub6c+IPSSPEYgEZqFKg00LTDnq1SgFVB4k+fqmba0tN6+BgCigGBgdeg903OIxANRdIfu6icHHZ1OePVNtOcRiABOZxicwBERAEREAREQBERAEREAREQBERAEREAREQBERAEREAREQBERAEREAREQBERAEREAREQBERAEREAREQBERAEREAREQBERAEREAREQBERAEREAREQBERAEREAREQBERAEREAREQBERAEREAREQBERAEREAREQD//2Q=="/>
          <p:cNvSpPr>
            <a:spLocks noChangeAspect="1" noChangeArrowheads="1"/>
          </p:cNvSpPr>
          <p:nvPr/>
        </p:nvSpPr>
        <p:spPr bwMode="auto">
          <a:xfrm>
            <a:off x="155575" y="-108347"/>
            <a:ext cx="304800" cy="22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Calibri" charset="0"/>
            </a:endParaRPr>
          </a:p>
        </p:txBody>
      </p:sp>
      <p:sp>
        <p:nvSpPr>
          <p:cNvPr id="44041" name="AutoShape 14" descr="data:image/jpeg;base64,/9j/4AAQSkZJRgABAQAAAQABAAD/2wCEAAkGBhQQEBUUERQVFRMUFhkYEBUVEBYVGRQSGBYZIBQYEhUXHCYeFxkjHRMVIDAgIycpOCwtFh4xNTEqNyYrLCkBCQoKDgwOGg8PGiokHiQ1LCk1LiwvNCwwNDU1MDA1LDUsLy80LCwsMi0vNCwvKSwyLCksKSwsLCwsLCwsLCwpLP/AABEIALUBFwMBIgACEQEDEQH/xAAcAAEAAgIDAQAAAAAAAAAAAAAABgcEBQEDCAL/xABJEAACAQMBBQQEBw4FAwUAAAABAgADBBESBQYHITETIkFRYXGBkTJUcpOhsdIUFRcjMzVCUlNigrKz0RYkkqLBQ5TwJTRjc4P/xAAaAQEAAgMBAAAAAAAAAAAAAAAAAwQBAgUG/8QANhEAAgECBAMEBwgDAQAAAAAAAAECAxEEEiExE0FRBRQigTJSYXGhsdEVFjM0cpHB8AZC8SP/2gAMAwEAAhEDEQA/ALxiIgCImNd7Qp0hmowQfrNyUetjyHtMAyYnzTqhgCpBB5gg5BHmCOs+oAiIgCIiAIiIAiIgCIiAIiIAiIgCIiAIiIAiIgCIiAIiIAiIgCIiAIiIAmJtXa1K1pNVruEpr8Jj9AA6knwA6zLlAcZt4Xr37W+SKVtgKvgajIGZz5nDBR5AHzMmo0uLKxHUnkjc3m3ePLaiLKgAvhUrkkn1U0Ix7W9k01vxwvwe+tu6+Kmky8vQQ/8AeV7JDu7uBe34DUKJ7M/9WodCfwk82/hBnU4NGC1SKXEqSehJae/KqTdbO/y1Ve9d2LNqoV1/SqUAMAMP0gApxkjo2bc3P3tpbStxVpd1h3atMnJpv5HzB6g+I9oFWUuAlzpy1xQDeQWow/1YH1Tt3S2Fd7C2lSFcA290woNUpsWQu35LOQCrBsdR0ZsZ5yrVjSnHwPVE8HOL8S0LqkZ3g4i2djW7G4qMKmkMQtJ3wGzjJUdeXSSaVnxK4e27rdX9WtWDrT1KgKadSIFpqMrnBIHj4mVKShKVpk83JK8Tafhm2b+1qf8Ab1P7Ta7ub/Wm0KrU7ZnZ1XW2aTqAuQOrDHVhylCbibsjaN6lB2ZUKu1RkxkKq8sZBHwio9ssZLnZ+7NWoqPWuLiqqhqf4v8AFqMkamAAXOc45nkDiWqtCnHwxu5EEKsnq7WLYmBtzbdKyoNXrsVppjUQpY5ZgBgDmeZEr3ZvHm3eoFrUKlJCcGoKi1AvpYAA49WfVPrjttMCyoUlP5arq5HqlNSfrdDII0JZ1GS3JXUWVtEy3a30ttol/uZmbs9OstSZANWdPNhz+CZvZV/BsU7TZda6rsER6rFnboKdMBR6+8XGPEnlPi+490Fcilb1HXwZqi08+pcMcevEzKg3NqmrpBVEopyLTkU2vxOsbWu9CrUftUIDBaLsMkAgAgYJ7wnduXv5Q2ojGkGSpTx2tN8ZAOcMpHJl5Hn6OYHKUlsj/wBR26jdVq3ZqH/61cvj/QmJmlQu5Z+RidSyWXmekhEhG2uLNtbXRtlp1q9QEKexVWHak40DLAsw6cvHl1BnfvTxMobPVBVRzcOobsFKlqYPTtXB0r7CenLI5yLhT003N88epMIlX7M48UKlRVrUKlJCcGoKi1AufFhgHHnjPqkt3x34o7Mp03qq79qxVBT055LknvEcunvEOjNNRa1YVSLV0yRxK3vOOVotJGSlVd3yTT7g0AMQO0bJAJxkAZ5EZxO9uNdkLVa2KhqMSv3OANakYyWbOkJzGD4+XI4zwKnQxxYdSwYkT3G4h0tq9oER6dSngsrENlWzgqw68xz5Dwki2redjQq1evZ02fHnpUn/AIkU4uDtIkh42lHmazb2+ltZnTVcmp10IupgD0J8F9pEwNm8TLStUCZemWOFNRAFJPQalJA9uJWe7tFLu+QXbnTUYmoxbGtyCQC3hlsD6B4Tc7x8O7gXNQWlBjQ5dn+NTxUasam1Y1Z6yhxqkvFFaHrX2VgqUlQrTak1fM2kuml/l0LfiRPbO/dLZ7JRqrUeoKSsxTSRk5HPLDn3SfbO6038o1q/ZUwzYptUqvy00wq5YZz3iCQOXL0y1xI3tc8/3DEZc6i8u9/Ydlff20SsaJdu0D9mQKTnv5xgHGOvKSKUHsXaKC9SvXJ0ioar4GSWGWAA8SWwJZGxOJ1K5rrRNJ6es6abFlYFvAMB0z7echpV1L0jqdodjyo24MW0leT+m38kg25vJQsgprsVDkhcIzZwOfQekTqp7227WrXQZuxU4LGmwOdQHJcZPMiRXiNf2ZrpTuRcFqaah2JphQHP6WvnnuCfe3WtLfZlvRqC47GqQ6KrU+0/X/GE93q46eibOo7y2siKngKcqVJtSzSfstbW9vbYlOwt6aF6XFBmbRjXmmy41Zx1HP4Jm3kM3Ha0t7OrcUu1p0i3fauVJ7gx3dHhkkAdSZhXXF+kGxToVGXwLOqZ9Q5zZVUopzZDU7OqVa04YaEnFaa2877IsCJGt1t+qN+xRVanVA1aWwdS+JVh1xkcuXWJJGSkro59ahUoTyVFZm6udorTq0qbcjWLCmfAuq6tPrKhj/CZEt7uE9vtCua5qVKVRgBU0aSHwMAkMOTYAGQfAcpn8SdhvdWD9jq7eiy1qGkkNrp55IRz1FSwGPHEqvZ3G2+pIFdaNbH6boyt6NRRgD7pco05tZqb1KVScU7TLI2FwisLUhijV3HQ1yGAPopgBfeDN7t3eq1sFBuKq0+XcQc3YfuU15kenGJSe1OM20KwwjU6IP7Kn3v9TlsezEhNzcvVcvUZndjlmZizMfSTzMsLCzm71GROvGKtBFz3XHygHxTtqrr+szoh9i8/pIk6sbyjtSyWouTSqgMuRhldH5ZHgyunvWeXaNFnYKgLMxAVVGSzE8gB4kz05uLsFrHZ9Gg/w1UmpjmA7sWYA+OC2M+iaYmlCkk47m9GpKbd9jfyv+Nu0ez2ZoB51qqJ/CuXP9Me+WBKX4+bRzWtqA/QR6jet2Cr/Tb3yDDRzVESVXaDOvgbbBGvLp+S0qQXPoOXf6Ka++QGjtpXvhc3SmqrVu1rJkd/vZ0c+WOgx5DEsrde0a33XuqijvV1rN6dHKn9SMfbIvwo21a2l3VqXjBR2JFMshYFi6lgAAeeF5e2X09ZztfkVWtIx8zVb7bxJtK7FShRFIFEphO7lmBOCdPLPeA9SiSDjPc4ure3ByLa2QH5Tdf9qJN9uZv5d7R2kKSU6ItwzO/+XGpKAJ0gtn4R7i58zIXvSxv9t1VHPtblaK/JVlp8vYuZmPppNWsveJei2nubnf2ubXZOzbIHGqn29cfvHmoP8VRz61E0+w977e22bcWxt9de4Dg1iUwuVwnXn3evrM2PGuofvnpxhUoU1p+WnLnl7SR7Jutr8S6NrYWlLZ5pPVWmgra6BIRVp4IbOO+W8s9D5iax9COl76mX6T120NPwzrfc9ptO6zjs7cInP/qPq0/SE98huyNr1LRzUonTU0Miv4prGGZPJtOQD4as9cSzd8duV23fptchFq3dZcKlPs/xK5dcjPj2an+MSIbP3SFTYtxe4OunXRU5n8kNIqYHTrVHP9z1zeEk7ylzdjWSeiXLUsPhDupQo2gv3Ieq4chiOVBFLBwv750nLeXIeOa93epna+2kNbvLWrNUqg/slBbR6tKqnqkm4dbZJ2LtKgPhUqVSpTHjpqUmDY9RQn+KR7hZt23sr16102lRQcUzoZsuWTkAoPMqGkaUk6j58jdtWiuR0cUaVMbVrpQRUVQi6UUKNfZrqwByzk49k3vGu8IrWtuT+QtwW+W5wfopD3zU7pWD7V2yKhU6TWNxX8QtMPqCn1nSntnO+DG/29UpjmHuEoD5KlUb6mMkStKKf+qNHs31Znb77u0LHZViopqLmse0rVMd4js8suf1QaiDH7vnFvu5Qo7u1LqrTVrivUC0GYc0UVQo0eWQlQ58c+U7eOW0dd/TpDpQojl5M5JP+0JM3in/AJXZmzrPoQoeoP3kpgHPraq/umkXJxgubdzZpJy9mhm8Adn/APuqx/8Ajpr6xqZvrSW1dW61EZHGVdSrDzUjB+gyG8HNndlsqm3jWd6h9RbSv+2mvvmt4u3NRWtwrMq4qHusRlsp1x6PrnMxlS0pSOt2ZhXiKkKSdm9b+VyL71bl1bFskF6BPcqAe4VB+i30Hw8pI+G2+FVqq2tYl1ZT2LE5ZCozpJ8VwD16Y8umv2fvnSp7KqW7B3ruKi94ZXvnkxYnwGOXmvtnHDXZ5FapdMCKVvTc583KnkPUuon1jznKhZTThzPaYlSqYOpHFR1jdJ7XfJrpd/ua3e+qbradUJzJqiknrXCD6QZLdpbp0tl2VxVSo7VHo9iS2kDNRlBKADI956SK7iW5uNp0mbnhmqv6wCf5ismHF29029Gl+vULH5KL/dx7pmCTjKoyPEynHEUMFB+Gyv7bf8I5w33dpXVSq9dQ1Oko7pzgs2eZ88BT75qtzrftNo0AvTtdQ9CplvqWbHd3eela7OuafP7oqkhO6caWQLnV0GnvHHqndwyttNWtcsO5b0W5/vEZ/lVveJrFJ5EveyzXnVgsTUne1lGK8rae9s1u9Lm72pUUfpVlor7CE+sEzb8V7ofdFGivwaVLp5Fj/ZFms3BtjX2lSLc9Jaq/rAJH+5lnXvQ5u9qVFXnrrCkvqBCfWCZi94N9WbKCjiqdPlThf99PkmTVt3qR2PbpcV+wpqBUc93vO4LAHPXm/QeQ8pFa22LK2tqtC2Rq71cg16tNV0gjA0DGrlzI5Dmcz54kX7PetS6U6CqlJfAZQEnHmc4z5ATs3l2xaCzpW1kPFWrvoKklQeTkjLEsc+Qxym85K7tZW0K2GoTywlPNLiPPZaRXO7e7919djJ4TWeq8ep4U6R/1OwA+hWib7hFZ6barU8Xqaf4UUf8ALtEtYdWpo8721V4mMl7LL++dyeyrd8uGjJcG8saS1Q2fuq0bkKqt8Ps/InrjqGAZeYAlpRLdOo4O6OLKKktSiV4V070F9n3Ghh+VtbpWWrQb9VyBq9RK8/Mz6tOBF2zfja1BF8SpeofYulR9MuyvYU6hDOisy/BYqCV+S3UeydyJgYHh6c/XJ+91OTIuBHmRPc/hpbbNOtc1a+MdrUxlc9ezUck9fM+mS6IlaUnJ3kTJJKyEjW3uHlnfVu2uKbNU0hcitUUaV6ABWAHU++SWIjJxd0w0nuYVjsalRt1t0QdiqaAjd4FD1DavhZyc565kQuOC2znfUFqoD+itY6fZqBIHtk8iZjUlHZmHFPdGr2Duzb2NMpbUhTB5seZZiOhd2yW9p5TU7P4ZWNCutenSbtUbWrGtUbvnPMgtg9TJVEZ5a67jKuhod5tyLXaOn7pp5dRhHVijgeWR1HoOZqdlcItn27h+zaqwOV7aoXUH5HJT7QZNImVUmlZN2DhFu9jS7x7n220AguULCnqKAVHTBbGc6SM/BE5td0balZtZpTxbuGDKXYkhyS3eJ1Z59c8uU3MTXPK1r6GcqvcjuwNwbOxqM9vTZWdCj5qu4ZCQSCrEjw+uaa74L7OdywSqgPPSlYhfYCCQPQDJ3E2VWad7s1yR2savYG7NvYUyltTCAnLHJLMR0Ls2Sf8AjM1djw2saNwLhKTdsrlwzVqjd85ySC2D8IyURMZ5a67mcq6EY2rw3sbq4avWpM1VipY9tUAOkAL3Q2MYUTv3h3EtL+otS5RnZF0riq6ALknopA6nrJBEcSemr0GWPQx9n2CW9JKVIaadNQiDJOFUYHM8z6507X2LSu6fZ10DLnI5kFW81YcwZnRNHruSQlKDUouzXQh1LhXZhsntWH6pq8v9oB+mST7zUuwNuqBaJUqVTu909eY55OTzmbE0UIx2RYq4yvVtnm3b2ml2NufbWdQ1KCFXKlSTUdu6SCeTE/qife291be8ZWrqzFAQuKjLgE8+SkeQ9028TOSNrW0Ne81s/EzvN1vr+5Fr7htZ1dPdZNChe4+NSqMDVnOTjx6zbUN3KFO2a2RNNJgQ4DEFtXwiWzkk+eZs4mFCK2RmeLrzSjKbaWu5D72wtNi02uaVJi7YpgdoxyWOcd48h3ck+iQfh7s5rjaC1CMimTVqHw1c9PtLHPsMt7aGy6VwoWtTWooOQHUEA4xkZ8cE++fdnYU6K6aSJTXyRQoz54HjIpUbyT5I6NLtTh0Jxd3Uno5N8v7c0+3NyLa8ftKqsHwAWRypYDpq8D651vw+sjTVOxwFJOQ7hiSMZZgct08ekkcSXhxetjnxxuIjFRVSSS21Zg7H2NStKfZ0VKpktgsW5nrzY58ImdE2StoivOcpycpO7YiImTUREQBERAEREAREQBERAEROCYBzmay83mtaJ01bikreINVcj1jORKv354hPcO1G2YpQUkFlOGqnxORzCeQHXqfKQaUKmMUXaKuelwnYMqkVOtK1+S38z0B/jex+NUfnBH+N7H41R+cE8/6vT9MavT9Mi77Loi793qPry+B6A/xvY/GqPzgj/G9j8ao/OCef9Xp+mca/T9Md9l0Q+71H15fA9H7N25QudXYVUqacatDZxnpn3TOzI5uxZpYbNQnkFpdrWI6liupj6eXIeoSubriteNVLIURM92n2YYY8mY8yfURLkq6pxWfd9Dg0uzp4mpNUPRjzZdMTUbq7eF9apWA0k5DrnOl1OGwfLxHoM28nTTV0c6pCVOThLdaCIiZNBERAEREAREQBERAEREAREQBERAEREAREQBERAEREASP7/X5o7OrspwxUID5a2CnHsYyQSKcT/wA2VflU/wCqkjqu0H7mWsHFSxFNPqvmUdLj3O4dUKVFKlzTFWs4DEOMrTyMhQp5EjxJzzlRWi5qID0LqD6iwnpSUMHTUm2+R6ft7E1KcYQg7Xvcw12NQHSjSH/4p/ac/eih+xpfNJ/aZcTpWR5HPLqzE+9FD9jS+aT+0feeh+xpfNJ/aZcRZDPLqzpubRalNqbDuOpRgOXdIwQPLkZUV1wku1q6aZpvTz3ahfT3f31xnPqzLjkc3z3w+9yU27LtDULADXpxgA8+Rz1kNenCSvPkdDs/FYilPh0NXLkzP3Y2EtlbJRU6iuS7YxqdjljjwHgPQBNtKp3d33uL/alutQhKQNQimmcZ7GpguTzY/wDmJa0zRnGcfDstCLHYerQqf+z8UvE/NsRESYoiIiAIiIAiIgCIiAIiIAiIgCIiAIiIAiIgCIiAIiIAkU4n/myr8qn/AFUkrkU4n/myr8qn/VSR1fw5e5lvA/maf6l8ylbH8rT+Wv8AMJ6Tnmyx/K0/lr/MJ6TlPBbSO7/kXpU/P+BEROgeXEREASuOM35K2+W/8oljyuOM35K2+W/8olfE/hM6fZP5yHn8mRLht+dLf11P6NSXtKJ4bfnS39dT+jUl7SLBeg/eXf8AIPzMf0r5sRES6efEREAREQBERAEREAREQBERAEREAREQBERAEREAREQBIpxP/NlX5VP+qklcinE/82VflU/6qSOr+HL3Mt4H8zT/AFL5lK2P5Wn8tf5hPSc8zo5UgjqCCPWOkkX4Rb/4wfm6X2ZzMPXjSvc9d2r2dUxji4NK19y9olE/hFv/AIwfm6X2Y/CLf/GD83S+zLXfYdGcb7v4j1o/H6F7RKJ/CLf/ABg/N0vsx+EW/wDjB+bpfZjvsOjH3fxHrR+P0L2lQ8WtuLWuKdGmQwoBtZHTtGxlc+YCj3yP3m+17WBV7mpg9QpCZHp0ATRyCvilUjlijp9ndjyw1Xi1JJtbWJVwyoltp0SP0RUY+rs2H1sJeUgvDDdJrWm1esNNWqAFU9UpdefkWODjwwPTJ1LeFg4U9eepw+2MRGviW4bJWEREsnIEREAREQBERAEREAREQBERAEREAREQBERAEREAREQBNVvNsMXts9AuUDFTqC6saWDdMjym1mJtS/FCk1QjOOg8yTgD3mYaTVmbwnKElKO61K//AAML8ab5gfbj8DC/Gm+YH25Lhb3hXX2qBuvZdmNPyS3XP/mZ03e3na3pVKYw5rBHTzYZynPwJx75B3al0Oj9r4z1/gvoRf8AAwvxpvmB9uPwML8ab5gfbkvqU7xF19pTYjmaQp4GPEK3XMXe8H4mk1LGutyTWcKmPhFz6I7tS6D7Xxnr/BfQiH4GF+NN8wPtx+BhfjTfMD7ck1XadWgNbV6NZR8NFCqwHmmDzxO2tfVnujTosNJpqwLDIQHqwHiTkDEd2pdB9r4z1/gvoRUcGE8blvmV+1JFsDh5a2bBwpqVB0eoQdJ81UDSD6cZ9Myl7TthQrvrBHaU3VdBypwVYdJvJtGhTi7pEVXtHFVY5Zzdv2+RyJzOBOZMUBERAEREAREQBERAEREAREQBERAEREAREQBERAEREAREQBMDbdk1agyJ8LkVz5qQQPomfEA0Q3kOnBoVe2/U7M41ehvKYF3ZVKNvS6dq1yHI8NbZwM+wSV4mJtDZ/bdn3saKiv0znTnl6OsAwKu3HZSqUKvakYwyYVT5l+hAmNc7CanSoYUVTRz2iEZ1hub6c+IPSSPEYgEZqFKg00LTDnq1SgFVB4k+fqmba0tN6+BgCigGBgdeg903OIxANRdIfu6icHHZ1OePVNtOcRiABOZxicwBERAEREAREQBERAEREAREQBERAEREAREQBERAEREAREQBERAEREAREQBERAEREAREQBERAEREAREQBERAEREAREQBERAEREAREQBERAEREAREQBERAEREAREQBERAEREAREQBERAEREAREQBERAEREAREQD//2Q=="/>
          <p:cNvSpPr>
            <a:spLocks noChangeAspect="1" noChangeArrowheads="1"/>
          </p:cNvSpPr>
          <p:nvPr/>
        </p:nvSpPr>
        <p:spPr bwMode="auto">
          <a:xfrm>
            <a:off x="155575" y="-108347"/>
            <a:ext cx="304800" cy="22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Calibri" charset="0"/>
            </a:endParaRPr>
          </a:p>
        </p:txBody>
      </p:sp>
      <p:sp>
        <p:nvSpPr>
          <p:cNvPr id="44042" name="AutoShape 16" descr="data:image/jpeg;base64,/9j/4AAQSkZJRgABAQAAAQABAAD/2wCEAAkGBhQQEBUUERQVFRMUFhkYEBUVEBYVGRQSGBYZIBQYEhUXHCYeFxkjHRMVIDAgIycpOCwtFh4xNTEqNyYrLCkBCQoKDgwOGg8PGiokHiQ1LCk1LiwvNCwwNDU1MDA1LDUsLy80LCwsMi0vNCwvKSwyLCksKSwsLCwsLCwsLCwpLP/AABEIALUBFwMBIgACEQEDEQH/xAAcAAEAAgIDAQAAAAAAAAAAAAAABgcEBQEDCAL/xABJEAACAQMBBQQEBw4FAwUAAAABAgADBBESBQYHITETIkFRYXGBkTJUcpOhsdIUFRcjMzVCUlNigrKz0RYkkqLBQ5TwJTRjc4P/xAAaAQEAAgMBAAAAAAAAAAAAAAAAAwQBAgUG/8QANhEAAgECBAMEBwgDAQAAAAAAAAECAxEEEiExE0FRBRQigTJSYXGhsdEVFjM0cpHB8AZC8SP/2gAMAwEAAhEDEQA/ALxiIgCImNd7Qp0hmowQfrNyUetjyHtMAyYnzTqhgCpBB5gg5BHmCOs+oAiIgCIiAIiIAiIgCIiAIiIAiIgCIiAIiIAiIgCIiAIiIAiIgCIiAIiIAmJtXa1K1pNVruEpr8Jj9AA6knwA6zLlAcZt4Xr37W+SKVtgKvgajIGZz5nDBR5AHzMmo0uLKxHUnkjc3m3ePLaiLKgAvhUrkkn1U0Ix7W9k01vxwvwe+tu6+Kmky8vQQ/8AeV7JDu7uBe34DUKJ7M/9WodCfwk82/hBnU4NGC1SKXEqSehJae/KqTdbO/y1Ve9d2LNqoV1/SqUAMAMP0gApxkjo2bc3P3tpbStxVpd1h3atMnJpv5HzB6g+I9oFWUuAlzpy1xQDeQWow/1YH1Tt3S2Fd7C2lSFcA290woNUpsWQu35LOQCrBsdR0ZsZ5yrVjSnHwPVE8HOL8S0LqkZ3g4i2djW7G4qMKmkMQtJ3wGzjJUdeXSSaVnxK4e27rdX9WtWDrT1KgKadSIFpqMrnBIHj4mVKShKVpk83JK8Tafhm2b+1qf8Ab1P7Ta7ub/Wm0KrU7ZnZ1XW2aTqAuQOrDHVhylCbibsjaN6lB2ZUKu1RkxkKq8sZBHwio9ssZLnZ+7NWoqPWuLiqqhqf4v8AFqMkamAAXOc45nkDiWqtCnHwxu5EEKsnq7WLYmBtzbdKyoNXrsVppjUQpY5ZgBgDmeZEr3ZvHm3eoFrUKlJCcGoKi1AvpYAA49WfVPrjttMCyoUlP5arq5HqlNSfrdDII0JZ1GS3JXUWVtEy3a30ttol/uZmbs9OstSZANWdPNhz+CZvZV/BsU7TZda6rsER6rFnboKdMBR6+8XGPEnlPi+490Fcilb1HXwZqi08+pcMcevEzKg3NqmrpBVEopyLTkU2vxOsbWu9CrUftUIDBaLsMkAgAgYJ7wnduXv5Q2ojGkGSpTx2tN8ZAOcMpHJl5Hn6OYHKUlsj/wBR26jdVq3ZqH/61cvj/QmJmlQu5Z+RidSyWXmekhEhG2uLNtbXRtlp1q9QEKexVWHak40DLAsw6cvHl1BnfvTxMobPVBVRzcOobsFKlqYPTtXB0r7CenLI5yLhT003N88epMIlX7M48UKlRVrUKlJCcGoKi1AufFhgHHnjPqkt3x34o7Mp03qq79qxVBT055LknvEcunvEOjNNRa1YVSLV0yRxK3vOOVotJGSlVd3yTT7g0AMQO0bJAJxkAZ5EZxO9uNdkLVa2KhqMSv3OANakYyWbOkJzGD4+XI4zwKnQxxYdSwYkT3G4h0tq9oER6dSngsrENlWzgqw68xz5Dwki2redjQq1evZ02fHnpUn/AIkU4uDtIkh42lHmazb2+ltZnTVcmp10IupgD0J8F9pEwNm8TLStUCZemWOFNRAFJPQalJA9uJWe7tFLu+QXbnTUYmoxbGtyCQC3hlsD6B4Tc7x8O7gXNQWlBjQ5dn+NTxUasam1Y1Z6yhxqkvFFaHrX2VgqUlQrTak1fM2kuml/l0LfiRPbO/dLZ7JRqrUeoKSsxTSRk5HPLDn3SfbO6038o1q/ZUwzYptUqvy00wq5YZz3iCQOXL0y1xI3tc8/3DEZc6i8u9/Ydlff20SsaJdu0D9mQKTnv5xgHGOvKSKUHsXaKC9SvXJ0ioar4GSWGWAA8SWwJZGxOJ1K5rrRNJ6es6abFlYFvAMB0z7echpV1L0jqdodjyo24MW0leT+m38kg25vJQsgprsVDkhcIzZwOfQekTqp7227WrXQZuxU4LGmwOdQHJcZPMiRXiNf2ZrpTuRcFqaah2JphQHP6WvnnuCfe3WtLfZlvRqC47GqQ6KrU+0/X/GE93q46eibOo7y2siKngKcqVJtSzSfstbW9vbYlOwt6aF6XFBmbRjXmmy41Zx1HP4Jm3kM3Ha0t7OrcUu1p0i3fauVJ7gx3dHhkkAdSZhXXF+kGxToVGXwLOqZ9Q5zZVUopzZDU7OqVa04YaEnFaa2877IsCJGt1t+qN+xRVanVA1aWwdS+JVh1xkcuXWJJGSkro59ahUoTyVFZm6udorTq0qbcjWLCmfAuq6tPrKhj/CZEt7uE9vtCua5qVKVRgBU0aSHwMAkMOTYAGQfAcpn8SdhvdWD9jq7eiy1qGkkNrp55IRz1FSwGPHEqvZ3G2+pIFdaNbH6boyt6NRRgD7pco05tZqb1KVScU7TLI2FwisLUhijV3HQ1yGAPopgBfeDN7t3eq1sFBuKq0+XcQc3YfuU15kenGJSe1OM20KwwjU6IP7Kn3v9TlsezEhNzcvVcvUZndjlmZizMfSTzMsLCzm71GROvGKtBFz3XHygHxTtqrr+szoh9i8/pIk6sbyjtSyWouTSqgMuRhldH5ZHgyunvWeXaNFnYKgLMxAVVGSzE8gB4kz05uLsFrHZ9Gg/w1UmpjmA7sWYA+OC2M+iaYmlCkk47m9GpKbd9jfyv+Nu0ez2ZoB51qqJ/CuXP9Me+WBKX4+bRzWtqA/QR6jet2Cr/Tb3yDDRzVESVXaDOvgbbBGvLp+S0qQXPoOXf6Ka++QGjtpXvhc3SmqrVu1rJkd/vZ0c+WOgx5DEsrde0a33XuqijvV1rN6dHKn9SMfbIvwo21a2l3VqXjBR2JFMshYFi6lgAAeeF5e2X09ZztfkVWtIx8zVb7bxJtK7FShRFIFEphO7lmBOCdPLPeA9SiSDjPc4ure3ByLa2QH5Tdf9qJN9uZv5d7R2kKSU6ItwzO/+XGpKAJ0gtn4R7i58zIXvSxv9t1VHPtblaK/JVlp8vYuZmPppNWsveJei2nubnf2ubXZOzbIHGqn29cfvHmoP8VRz61E0+w977e22bcWxt9de4Dg1iUwuVwnXn3evrM2PGuofvnpxhUoU1p+WnLnl7SR7Jutr8S6NrYWlLZ5pPVWmgra6BIRVp4IbOO+W8s9D5iax9COl76mX6T120NPwzrfc9ptO6zjs7cInP/qPq0/SE98huyNr1LRzUonTU0Miv4prGGZPJtOQD4as9cSzd8duV23fptchFq3dZcKlPs/xK5dcjPj2an+MSIbP3SFTYtxe4OunXRU5n8kNIqYHTrVHP9z1zeEk7ylzdjWSeiXLUsPhDupQo2gv3Ieq4chiOVBFLBwv750nLeXIeOa93epna+2kNbvLWrNUqg/slBbR6tKqnqkm4dbZJ2LtKgPhUqVSpTHjpqUmDY9RQn+KR7hZt23sr16102lRQcUzoZsuWTkAoPMqGkaUk6j58jdtWiuR0cUaVMbVrpQRUVQi6UUKNfZrqwByzk49k3vGu8IrWtuT+QtwW+W5wfopD3zU7pWD7V2yKhU6TWNxX8QtMPqCn1nSntnO+DG/29UpjmHuEoD5KlUb6mMkStKKf+qNHs31Znb77u0LHZViopqLmse0rVMd4js8suf1QaiDH7vnFvu5Qo7u1LqrTVrivUC0GYc0UVQo0eWQlQ58c+U7eOW0dd/TpDpQojl5M5JP+0JM3in/AJXZmzrPoQoeoP3kpgHPraq/umkXJxgubdzZpJy9mhm8Adn/APuqx/8Ajpr6xqZvrSW1dW61EZHGVdSrDzUjB+gyG8HNndlsqm3jWd6h9RbSv+2mvvmt4u3NRWtwrMq4qHusRlsp1x6PrnMxlS0pSOt2ZhXiKkKSdm9b+VyL71bl1bFskF6BPcqAe4VB+i30Hw8pI+G2+FVqq2tYl1ZT2LE5ZCozpJ8VwD16Y8umv2fvnSp7KqW7B3ruKi94ZXvnkxYnwGOXmvtnHDXZ5FapdMCKVvTc583KnkPUuon1jznKhZTThzPaYlSqYOpHFR1jdJ7XfJrpd/ua3e+qbradUJzJqiknrXCD6QZLdpbp0tl2VxVSo7VHo9iS2kDNRlBKADI956SK7iW5uNp0mbnhmqv6wCf5ismHF29029Gl+vULH5KL/dx7pmCTjKoyPEynHEUMFB+Gyv7bf8I5w33dpXVSq9dQ1Oko7pzgs2eZ88BT75qtzrftNo0AvTtdQ9CplvqWbHd3eela7OuafP7oqkhO6caWQLnV0GnvHHqndwyttNWtcsO5b0W5/vEZ/lVveJrFJ5EveyzXnVgsTUne1lGK8rae9s1u9Lm72pUUfpVlor7CE+sEzb8V7ofdFGivwaVLp5Fj/ZFms3BtjX2lSLc9Jaq/rAJH+5lnXvQ5u9qVFXnrrCkvqBCfWCZi94N9WbKCjiqdPlThf99PkmTVt3qR2PbpcV+wpqBUc93vO4LAHPXm/QeQ8pFa22LK2tqtC2Rq71cg16tNV0gjA0DGrlzI5Dmcz54kX7PetS6U6CqlJfAZQEnHmc4z5ATs3l2xaCzpW1kPFWrvoKklQeTkjLEsc+Qxym85K7tZW0K2GoTywlPNLiPPZaRXO7e7919djJ4TWeq8ep4U6R/1OwA+hWib7hFZ6barU8Xqaf4UUf8ALtEtYdWpo8721V4mMl7LL++dyeyrd8uGjJcG8saS1Q2fuq0bkKqt8Ps/InrjqGAZeYAlpRLdOo4O6OLKKktSiV4V070F9n3Ghh+VtbpWWrQb9VyBq9RK8/Mz6tOBF2zfja1BF8SpeofYulR9MuyvYU6hDOisy/BYqCV+S3UeydyJgYHh6c/XJ+91OTIuBHmRPc/hpbbNOtc1a+MdrUxlc9ezUck9fM+mS6IlaUnJ3kTJJKyEjW3uHlnfVu2uKbNU0hcitUUaV6ABWAHU++SWIjJxd0w0nuYVjsalRt1t0QdiqaAjd4FD1DavhZyc565kQuOC2znfUFqoD+itY6fZqBIHtk8iZjUlHZmHFPdGr2Duzb2NMpbUhTB5seZZiOhd2yW9p5TU7P4ZWNCutenSbtUbWrGtUbvnPMgtg9TJVEZ5a67jKuhod5tyLXaOn7pp5dRhHVijgeWR1HoOZqdlcItn27h+zaqwOV7aoXUH5HJT7QZNImVUmlZN2DhFu9jS7x7n220AguULCnqKAVHTBbGc6SM/BE5td0balZtZpTxbuGDKXYkhyS3eJ1Z59c8uU3MTXPK1r6GcqvcjuwNwbOxqM9vTZWdCj5qu4ZCQSCrEjw+uaa74L7OdywSqgPPSlYhfYCCQPQDJ3E2VWad7s1yR2savYG7NvYUyltTCAnLHJLMR0Ls2Sf8AjM1djw2saNwLhKTdsrlwzVqjd85ySC2D8IyURMZ5a67mcq6EY2rw3sbq4avWpM1VipY9tUAOkAL3Q2MYUTv3h3EtL+otS5RnZF0riq6ALknopA6nrJBEcSemr0GWPQx9n2CW9JKVIaadNQiDJOFUYHM8z6507X2LSu6fZ10DLnI5kFW81YcwZnRNHruSQlKDUouzXQh1LhXZhsntWH6pq8v9oB+mST7zUuwNuqBaJUqVTu909eY55OTzmbE0UIx2RYq4yvVtnm3b2ml2NufbWdQ1KCFXKlSTUdu6SCeTE/qife291be8ZWrqzFAQuKjLgE8+SkeQ9028TOSNrW0Ne81s/EzvN1vr+5Fr7htZ1dPdZNChe4+NSqMDVnOTjx6zbUN3KFO2a2RNNJgQ4DEFtXwiWzkk+eZs4mFCK2RmeLrzSjKbaWu5D72wtNi02uaVJi7YpgdoxyWOcd48h3ck+iQfh7s5rjaC1CMimTVqHw1c9PtLHPsMt7aGy6VwoWtTWooOQHUEA4xkZ8cE++fdnYU6K6aSJTXyRQoz54HjIpUbyT5I6NLtTh0Jxd3Uno5N8v7c0+3NyLa8ftKqsHwAWRypYDpq8D651vw+sjTVOxwFJOQ7hiSMZZgct08ekkcSXhxetjnxxuIjFRVSSS21Zg7H2NStKfZ0VKpktgsW5nrzY58ImdE2StoivOcpycpO7YiImTUREQBERAEREAREQBERAEROCYBzmay83mtaJ01bikreINVcj1jORKv354hPcO1G2YpQUkFlOGqnxORzCeQHXqfKQaUKmMUXaKuelwnYMqkVOtK1+S38z0B/jex+NUfnBH+N7H41R+cE8/6vT9MavT9Mi77Loi793qPry+B6A/xvY/GqPzgj/G9j8ao/OCef9Xp+mca/T9Md9l0Q+71H15fA9H7N25QudXYVUqacatDZxnpn3TOzI5uxZpYbNQnkFpdrWI6liupj6eXIeoSubriteNVLIURM92n2YYY8mY8yfURLkq6pxWfd9Dg0uzp4mpNUPRjzZdMTUbq7eF9apWA0k5DrnOl1OGwfLxHoM28nTTV0c6pCVOThLdaCIiZNBERAEREAREQBERAEREAREQBERAEREAREQBERAEREASP7/X5o7OrspwxUID5a2CnHsYyQSKcT/wA2VflU/wCqkjqu0H7mWsHFSxFNPqvmUdLj3O4dUKVFKlzTFWs4DEOMrTyMhQp5EjxJzzlRWi5qID0LqD6iwnpSUMHTUm2+R6ft7E1KcYQg7Xvcw12NQHSjSH/4p/ac/eih+xpfNJ/aZcTpWR5HPLqzE+9FD9jS+aT+0feeh+xpfNJ/aZcRZDPLqzpubRalNqbDuOpRgOXdIwQPLkZUV1wku1q6aZpvTz3ahfT3f31xnPqzLjkc3z3w+9yU27LtDULADXpxgA8+Rz1kNenCSvPkdDs/FYilPh0NXLkzP3Y2EtlbJRU6iuS7YxqdjljjwHgPQBNtKp3d33uL/alutQhKQNQimmcZ7GpguTzY/wDmJa0zRnGcfDstCLHYerQqf+z8UvE/NsRESYoiIiAIiIAiIgCIiAIiIAiIgCIiAIiIAiIgCIiAIiIAkU4n/myr8qn/AFUkrkU4n/myr8qn/VSR1fw5e5lvA/maf6l8ylbH8rT+Wv8AMJ6Tnmyx/K0/lr/MJ6TlPBbSO7/kXpU/P+BEROgeXEREASuOM35K2+W/8oljyuOM35K2+W/8olfE/hM6fZP5yHn8mRLht+dLf11P6NSXtKJ4bfnS39dT+jUl7SLBeg/eXf8AIPzMf0r5sRES6efEREAREQBERAEREAREQBERAEREAREQBERAEREAREQBIpxP/NlX5VP+qklcinE/82VflU/6qSOr+HL3Mt4H8zT/AFL5lK2P5Wn8tf5hPSc8zo5UgjqCCPWOkkX4Rb/4wfm6X2ZzMPXjSvc9d2r2dUxji4NK19y9olE/hFv/AIwfm6X2Y/CLf/GD83S+zLXfYdGcb7v4j1o/H6F7RKJ/CLf/ABg/N0vsx+EW/wDjB+bpfZjvsOjH3fxHrR+P0L2lQ8WtuLWuKdGmQwoBtZHTtGxlc+YCj3yP3m+17WBV7mpg9QpCZHp0ATRyCvilUjlijp9ndjyw1Xi1JJtbWJVwyoltp0SP0RUY+rs2H1sJeUgvDDdJrWm1esNNWqAFU9UpdefkWODjwwPTJ1LeFg4U9eepw+2MRGviW4bJWEREsnIEREAREQBERAEREAREQBERAEREAREQBERAEREAREQBNVvNsMXts9AuUDFTqC6saWDdMjym1mJtS/FCk1QjOOg8yTgD3mYaTVmbwnKElKO61K//AAML8ab5gfbj8DC/Gm+YH25Lhb3hXX2qBuvZdmNPyS3XP/mZ03e3na3pVKYw5rBHTzYZynPwJx75B3al0Oj9r4z1/gvoRf8AAwvxpvmB9uPwML8ab5gfbkvqU7xF19pTYjmaQp4GPEK3XMXe8H4mk1LGutyTWcKmPhFz6I7tS6D7Xxnr/BfQiH4GF+NN8wPtx+BhfjTfMD7ck1XadWgNbV6NZR8NFCqwHmmDzxO2tfVnujTosNJpqwLDIQHqwHiTkDEd2pdB9r4z1/gvoRUcGE8blvmV+1JFsDh5a2bBwpqVB0eoQdJ81UDSD6cZ9Myl7TthQrvrBHaU3VdBypwVYdJvJtGhTi7pEVXtHFVY5Zzdv2+RyJzOBOZMUBERAEREAREQBERAEREAREQBERAEREAREQBERAEREAREQBMDbdk1agyJ8LkVz5qQQPomfEA0Q3kOnBoVe2/U7M41ehvKYF3ZVKNvS6dq1yHI8NbZwM+wSV4mJtDZ/bdn3saKiv0znTnl6OsAwKu3HZSqUKvakYwyYVT5l+hAmNc7CanSoYUVTRz2iEZ1hub6c+IPSSPEYgEZqFKg00LTDnq1SgFVB4k+fqmba0tN6+BgCigGBgdeg903OIxANRdIfu6icHHZ1OePVNtOcRiABOZxicwBERAEREAREQBERAEREAREQBERAEREAREQBERAEREAREQBERAEREAREQBERAEREAREQBERAEREAREQBERAEREAREQBERAEREAREQBERAEREAREQBERAEREAREQBERAEREAREQBERAEREAREQBERAEREAREQD//2Q=="/>
          <p:cNvSpPr>
            <a:spLocks noChangeAspect="1" noChangeArrowheads="1"/>
          </p:cNvSpPr>
          <p:nvPr/>
        </p:nvSpPr>
        <p:spPr bwMode="auto">
          <a:xfrm>
            <a:off x="155575" y="-108347"/>
            <a:ext cx="304800" cy="22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Calibri" charset="0"/>
            </a:endParaRPr>
          </a:p>
        </p:txBody>
      </p:sp>
      <p:pic>
        <p:nvPicPr>
          <p:cNvPr id="44043" name="Picture 18" descr="http://www.mondo.rs/slike/vesti/001/831/v183152p0.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357564" y="3429000"/>
            <a:ext cx="2206625" cy="107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4" name="AutoShape 20" descr="data:image/jpeg;base64,/9j/4AAQSkZJRgABAQAAAQABAAD/2wBDAAkGBwgHBgkIBwgKCgkLDRYPDQwMDRsUFRAWIB0iIiAdHx8kKDQsJCYxJx8fLT0tMTU3Ojo6Iys/RD84QzQ5Ojf/2wBDAQoKCg0MDRoPDxo3JR8lNzc3Nzc3Nzc3Nzc3Nzc3Nzc3Nzc3Nzc3Nzc3Nzc3Nzc3Nzc3Nzc3Nzc3Nzc3Nzc3Nzf/wAARCADDAQMDASIAAhEBAxEB/8QAHAABAAIDAQEBAAAAAAAAAAAAAAEHBQYIBAMC/8QARxAAAQMDAQUEBAkICQUAAAAAAQACAwQFEQYHEiExQRNRYYEicZGxFDJCdKGywcLRIzM1NlJik7MVFhdDU1RygqIkVZKU8P/EABoBAQADAQEBAAAAAAAAAAAAAAADBAUBAgb/xAAkEQEAAgIBBAICAwAAAAAAAAAAAQIDEQQSEyExBSIUQSNxgf/aAAwDAQACEQMRAD8AvFERAREQEREBERAREQEREBERAREQEREBERAREQEREBERAREQEREBERAREQEREBERAREQEREBEUIJRQiApUKUEKVClARFCCUUIglERARQiCURQglFCIJRQiCUREBERAREQEREBERAREQEREBERAREQEREBERAREQEREBERAREQEREBERAREQEREBERARQSBknosbWahstCSKy70ELh8mSoYD7MoMkiwA1rpg8r7QfxgvTTansNUQ2C80D3Hk0VDc+zKGmUlkbFG+SQhrGNLnHuAVX1u1OpNS8W+3w/BwSGOlcS5w6HA5KzXiGrpnsy2SKRpa7dOQQRg8VVdXsxuUdVIKGoppKfP5MyOLXAdAeC9V1vys8aMU2/kfsbT7pjjQ0ntd+KHafc/8AJUntd+K852bXw/3lJ/EP4KP7Nb5/iUn8Q/grERi/bYx4/jtfaYexm1CvBG/bqZw64e4LJ0O1Cje4NrqCaHPN0bw8D3Fa1Js81CzlDTv/ANMwWJuembza2GSsoJWxjnI0bzR6yOS9dGK3pL+L8dl8VmN/2uu0Xu3XiIyW+qZLj4zeTm+sHiFkFztb62pt9VHU0czopmHLXNP/ANw8Fd2kr8y/2ltTgNnYdyZg6O8PA81BkxdDJ53AnjTuPMM4i8dxulBbIxJcKyCmY44aZZA3PqzzX2pamCrgZPSysmhkGWSRuyHDwKiZ77IihBKLy1lwoqFu9W1dPTjvllaz3lYp+tNMMcWuv1uz4VDT7kGfRYGPWemZHbrb9bs+NQ0e8rK0lwo61uaOrp6gd8UrX+4oPSihSgIvPX11Jbqc1FfUw00DeBkmeGNB9ZXztl0oLtAZ7bWQVUQdul8Lw4A9xwg9iIiAiL5zzRU8L5p5GRRMGXPe4Na0d5J5IPoix1rvlqu7pGWy40tU6P44hlDiPZ0WRQEREBaTr7aDR6VHwSnYKu5uGRDvYbGOhefs5rYdU3dlh0/XXN4DjTxEsaflOPBo9pC5brKqor6yWqqpHS1E7y97zxLnEoMxf9ZX+/ud/SFxl7In8xEdyMeGBz88rAcj3ZVwaM2RxS0sVbqZ8m+8BzaON27uj993PPgMetWLQ6R07QMDaay0LcdXQhx9pyUHMEZ4817YMEgHC6f/AKHtn/bqP+A38F857BZ52ls1rongjBzA38EhLTJ0qAtVyrrbIJKGrmgcP8N5A9nJWZpLaCaiWOjvu41zuDKlowCf3h09fJe297NrVVROfa80U44tAJdGfWDy8lV1woai3VctHWRlk0TsOaff6lPSK38NTjY8PKjon26IHEZCLTtmd6fcrM6lqHl09GQzJ5uYfin3jyW5KK1emdSy82K2HJNLfpChzQ4EOAIPAgqUXlEpfaLZ4bTf80rAyGpZ2rWN5NOcHHgsnslqnsvFVTZ9CWDfx4tI+wleDaZdIbjqAR07g9lLH2ZcDwLs5Ps5L2bJoHPvtTNg7kVOQT4lwx7j7FbtvteX0ebqn4+Jye9MHtTnkm1fWMe4lsLY2MGeABY13vJWxbD6iZ0d2pnSOMLDG9rSeDSd7OPXgLWdpv653L1x/wApi2HYd+dvPqi+8q0+mPkiO1CyL7eaGw22WvuUwigj8y49GtHUlUbqjape7tI+K2PNtpOQERzI4eLunljzX52u6hku+pZaJjz8Dt5MTGg8C/5Tvbw8l49A6Eq9WzPldIaa3xO3ZJ93Jc79lo7/AB6LyqtTnmlqJTLUSPlkccl8ji4k+sr55HeulLRs60va42htsjqZBzlqvyjj7eA8gs42yWljd1trogB0FOz8Eccn5Hf9K/cUskLxJBI+N45OY4tPtC6udZLS4EOtlER3GnZ+Cwd42d6XurXF9sjp5Xf3tL+SI8hw9oQVLpfahfbNKyOvldcaPOHMmP5Ro/dfz8jlXpYrzQ362xXC2zCWCTyLT1a4dCFz/r7QtXpGZkrZDU26V27HPjBa79lw7/HqvVsj1FJZtTw0Ujz8DuDhE9pPAP8AkO9vDzQZ7b7UzG5Wql3z2IhfLu54bxdjPsC0PSepq/S90bW0L95hwJoHH0ZW9x8e49Fu23z9O2v5q765VXgE5wOXNB1TpnUFBqS1x19uky08Hxn40burXDvWWXLWk9TV2l7m2soXbzDwmgcfRlb3Hx7j0XR+mtQUGo7XHX26TeYeD2H40burXDvQZZVnt4qpotN0MEby2OerxIAfjAMJAPng+SsxVbt9/Qdq+du+o5BWmz2qmpda2d8EhYX1LY34+U13Agrp1ct6G/XKyfPY/rLqRAREQV1tzndFo+GNpIE1YxrvEBrj7wFU+zqijr9bWiCYBzO33yDyO6C77qt3bbSPqdF9qwZ+DVUcjvBpy37wVM6MujLNqm23CY4ihnHaHuafRJ9hKDqVSvzG9sjGvY4Oa4AhwOQR3r9IChSoQFV21ylZHcKGqaAHSxOY49+6Rj6ytFVFtXusVVfIKOF4d8EjIkIPJ7jnHsAXvHOrbW+Daa54mH12SyubfaqL5L6bJ9YcMe8reNXaog03TROdEZp5iRHGDgcOZJ6BaXsipzJdK2qx6McAZnxc7P3VnNqdnfW2uK4QNLn0hO+B+weZ8j9qktq2TyuZu1m50Rf1OmDl2oXF35q30rP9TnO/BYa7a3vlzjdE6obTxO4FkA3cj181reFsujNMRajnnZLWGDscEsazLnA9QeisTXHTzpr24/D41e5NY8f616nhlqZ2QwRuklecNa0ZJKuvRGnzYbTuT4NXOd+Yjp3N8vxXpsOmbXYm/wDRQZlIw6aT0nnz6eSzKrZcvX4j0xOf8h+R9axqqhdp7sa0uXrj/lMWw7DnflL0e4RfeWsbUnY1vcx4xfymLZdhJ3pL0PCL7yilVvP0hUlbO6pqpp3nLpXuefWTn7V0ps8oo6DRdoijAG9Ttldjq53pE/SubbtSuobnV0cgw6CZ8ZHqJC6F2V3iK66NoWteDNSM+DzNzxaW8vaMFcV5bgihEcSiIg1naTRx1uiLwyRoPZU7pmk9HM9Ie5c10sroauGVhIdHI1wI6EEFdE7V7tDbNF17HvAmrG/B4mZ4uLufsGVz1a6V9dc6SliGXzTsY0etwCCxdvDt682l37VGT/yWF2Q08NXrJlPUxNlhlpZmvjeMhwLeIKze3oBt7tQHIUjgP/MrE7F/16g+by+5B+9o+z6bTcrq+2tfNann1upyejvDuPt8df0hqiu0tdG1lGd6N2GzwOPoyt7vA9x6Lp+aKOeJ8U0bZI3gtcxwyHA8wQqJ2lbOpLG6S62ZjpLYTmSIcXU5+1vj06oLm05fqHUVsjr7dLvRu4OYfjRu6tcOhWg7ff0JavnbvqOVXaQ1RXaVugq6N29E7AngcfRlb9h7j0W+7Wr7Q6i0hZrhbpd+N9WQ5p+NG7szlrh0KDQdDfrlZPnsf1l1IuW9DfrlZPnsf1l1GglFCIPJeLdBdrXVW+qGYamIxu8M9fLmuXdQ2WrsF2nt1ewiWJ3B2OD29HDwK6uWD1Tpa1anpBBc4MvYD2U7OD4z4H7DwQUpo7aXddOU7KKeNtdQM4Mjkdh8Y7mu7vAqwqLbFpyYN+Ew11M4896IPA82n7FpN+2RX2hkc61PiuMHQAiOQDxB4HyK0+s01faFxFXZ6+PHX4O4j2gYQXr/AGq6S/z0v/rv/BfCp2taXiH5J9XOe6ODH1iFQnwGs/ylR/Cd+C9VJZLvVkCltddLnqymeR7cYR2FkX/a3VVkboLJSmka4YM8pDpPIDgPpWiwyS1M4A35ZpXetz3E/SSs5Z9mWp69ze2pGUUR5vqXgEf7Rkq1NHaBtumy2pe41leB+feMBnfut6evmuxOk9MkU9PboSwusFijhnAFVMe1n8CRwb5D7VsL2NkY5j2hzXDBB5EL9KFxDa02ncqW11piSwVhqKdhdbpnfk3Dj2Z/ZP2LE6ZvslivMNa3Lox6MrB8ph5/j5K+K2kp66lkpauJssMg3XsdyIVK620RW2B76qia+ptvPfAy6LwcO7xUncmY1LQpzJvTouuylqIaumjqKd7ZIpWhzHN5EFfVUls614LLKLbdXk26R3oSHj2Dj90/QrrjkZLG2SNzXscAWuacgg9Qo2fevTOnPe1Z2Nd3QeMX8li2jYIcy3r1Q/eWH2wWC5xaoqLnHSyy0lWGFskbC4Nc1jWlpxy+LnzW1bE7DX2ugr664QPgFYWCGOQYcWtz6RB4jOUdm2401rbRpSWiujr/AEkZdSVWBUbo/NycsnwIA81pGmtSXPTNd8Ltc24XDEkbxlkg7nD7eYXUlTTw1dPJT1MTJYZGlr43jIcD0IVUaq2OslkfU6aqWxZ4/BJyd0f6Xcx6j7UeH3tO2i3vjAu1sqYZccXU5EjT5Egj6VnY9q+k3tyaudh7nU7sqmbjobU9ucRUWaqcB8qBvaj/AI5WHfbq6N26+iqmkdHQOB9yC/pNq+kmNJFXO89zad2Vg7rtot7IyLTbamaXHB1QRG0eQJJ+hU7Hba+V25FQ1b3HoyB5P0BZq3aE1RcSOws1Sxp+VOOyH/LCDxak1HctS1/wu6Tb7gMRxtGGRjuaFvGxbSstZdBf6uMilpcin3h+ck5ZHg33nwWU0vsdbHKyo1JUtlAwfgtOTg+Dn8/Ie1WxTU8NJTx09NEyKGNoaxjBgNHcAgpXb5+nbX81d9crEbGP16g+by+5bZtxsFwrX0F1o6eSeGGN0UwjaXOZk5BwOnPj0WK2K6duIv7rxPTSQUkML2NfKwt7RzsDAzzwM8UF3r8vY17Sx7Q5rhggjIIX6RBR+0zZu62GW8WCIuouLp6ZoyYO9ze9vu9XKsd924Wbx3Cd7dzwz3/SuvSAQQRkHoqb2l7NHRvlvGm6cuY4l09HGMlp/aYO7vb7EGgaG/XKyfPY/rLqRc57NNNXSv1ZQVApJoqajmE00skZa0bvHHHmSei6MQEREBERBClEQQpREBERAREQQhAIIIyDzBRSgr/Vmy+2XcvqLU4W+rPEhrcxPPi3p5exYnQ39cNK3mCw3K3TVVsmfhk0Z3mQD9oO6N72nHh42qiO7lDnNY0ucQ1oGSScABSCCAQcg9VWW3OS4RWajbT1nZ0c03ZTQNbgyOwSCXdwxyXuudzvOidJ1Nwut0judTJ2cVHGKcRsjcR1xxPDj5eKON/Wq0mrZKjX1Vpk0bWsgg7Xt+0yXcGnlj976Fo/9eLhbamz1DNT0t6NXK1lZQRQsaYt7HxSOPDJHksnbnBu3K6OJwBQ5J/2xoLPWr7QNVyaSttNVxUjakzT9lh0haG+iTnl4LRZNeVd4kutVFqikskNM5zaKkdE1z6jAJBcT38OXf4Lx62v1RqPZnZLhWMa2oNeWSFowHFrXjeA8eCC7YzvMa7vAK/S0KO/3LUupYrdpmpENrt5abhWtaHdo7/DZnh0Iz6z0GfLT32+aw1Rc7fY7k212+2+gZhA2V8r8kdeQ4H2BBYylV3o/Vd2qZ79YbzJG66W1kjo6lkYAeBkZLeXPB8QVgrJetb33RlVdqe8UsIoTKXEwAyTbo3iCcYAA5YHrQXApVQtv2tLtoo6kprpSUsdIx2/FHAC+fdOC4kjA9QVgaHvM1/0rb7nUta2eZjhJujALmuc0kestygzyIiAiIgIiICIiAiIghSiICIiAiIghERAUqEQFKhEGk7WNP3DUGnoY7VH2tRT1Al7LIBcMEHGeGeK8d5tV+1to6ajuNqZaquF0b6ZslQH9q5oIdnA9EEHhzVhIgrvSs+qIn0VDXaPpIXxFrJbg57GgNHN2Bkl2O4819aOw3Ju1mvu0tG8W2akMbZ95uCd1gxjOeh6Lf0QVHabHqTRlwrqWn05T323TymSGTeYHN7uJyRwxkYx4rK7RbLfb/pS0wQWqMVrantJqenkbuwjdcAMnAPMZ8VZChBWw01d9KaxjummqR1Ta67AraNj2t7M9SASOpyPMcivxR2a+6L1Xc6612p92tlyJfuQytZJE7Jdgg+s+Ss1Qgr3SGl7rBUX6/3iFkVxucbxHSMeHdmDk4J5Z5DyXz0Pp+7WzZzdrbW0To62cT9nCXtJdvRgDiDjiVY6hBXFi07dqbZPW2eejcy4SRzBkG83JLjw45x9K2LZxbay0aNt9DcYDBUxdrvxlwOMyvcOIJHIhbNhEBFClAREQEUKUBERAREQERQglFCIJUIiAiKUEIpRBCKUQQiKUBERARFCCUREBERARQpQEUKUBERAREQEREBERAUIiApUIglQiICIpQQiIgIilBCKVCApUIglFCIJRQiCUUIglFCIJRQiCUUIglFCICIiCUREBERAREQEREBERAREQEREBERAREQEREBERAREQEREBERAREQEREBERAREQEREBERAREQEREBERAREQEREBERAREQEREBERAREQEREBERAREQEREH/2Q=="/>
          <p:cNvSpPr>
            <a:spLocks noChangeAspect="1" noChangeArrowheads="1"/>
          </p:cNvSpPr>
          <p:nvPr/>
        </p:nvSpPr>
        <p:spPr bwMode="auto">
          <a:xfrm>
            <a:off x="155575" y="-108347"/>
            <a:ext cx="304800" cy="22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Calibri" charset="0"/>
            </a:endParaRPr>
          </a:p>
        </p:txBody>
      </p:sp>
      <p:pic>
        <p:nvPicPr>
          <p:cNvPr id="44045" name="Picture 22" descr="http://www.skockajtebudzet.rs/en/file/show/orion%202.jpg/350x26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500814" y="3696892"/>
            <a:ext cx="2281237" cy="803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07580906"/>
      </p:ext>
    </p:extLst>
  </p:cSld>
  <p:clrMapOvr>
    <a:masterClrMapping/>
  </p:clrMapOvr>
  <p:transition spd="med">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sr-Latn-CS" b="1" dirty="0" smtClean="0">
                <a:solidFill>
                  <a:srgbClr val="990000"/>
                </a:solidFill>
                <a:ea typeface="+mj-ea"/>
              </a:rPr>
              <a:t>Dial-up</a:t>
            </a:r>
            <a:br>
              <a:rPr lang="sr-Latn-CS" b="1" dirty="0" smtClean="0">
                <a:solidFill>
                  <a:srgbClr val="990000"/>
                </a:solidFill>
                <a:ea typeface="+mj-ea"/>
              </a:rPr>
            </a:br>
            <a:endParaRPr lang="en-US" dirty="0" smtClean="0">
              <a:ea typeface="+mj-ea"/>
            </a:endParaRPr>
          </a:p>
        </p:txBody>
      </p:sp>
      <p:sp>
        <p:nvSpPr>
          <p:cNvPr id="3" name="Content Placeholder 2"/>
          <p:cNvSpPr>
            <a:spLocks noGrp="1"/>
          </p:cNvSpPr>
          <p:nvPr>
            <p:ph sz="half" idx="1"/>
          </p:nvPr>
        </p:nvSpPr>
        <p:spPr>
          <a:xfrm>
            <a:off x="428626" y="803673"/>
            <a:ext cx="7000875" cy="1050131"/>
          </a:xfrm>
        </p:spPr>
        <p:txBody>
          <a:bodyPr>
            <a:normAutofit fontScale="92500"/>
          </a:bodyPr>
          <a:lstStyle/>
          <a:p>
            <a:pPr eaLnBrk="1" hangingPunct="1">
              <a:lnSpc>
                <a:spcPct val="70000"/>
              </a:lnSpc>
            </a:pPr>
            <a:r>
              <a:rPr lang="sr-Cyrl-CS" sz="2600">
                <a:latin typeface="Arial" charset="0"/>
                <a:cs typeface="Arial" charset="0"/>
              </a:rPr>
              <a:t>Analogna telefonska linija</a:t>
            </a:r>
            <a:r>
              <a:rPr lang="sr-Cyrl-CS" sz="2600" b="1">
                <a:latin typeface="Arial" charset="0"/>
                <a:cs typeface="Arial" charset="0"/>
              </a:rPr>
              <a:t> </a:t>
            </a:r>
            <a:endParaRPr lang="sr-Cyrl-CS" sz="2600">
              <a:latin typeface="Arial" charset="0"/>
              <a:cs typeface="Arial" charset="0"/>
            </a:endParaRPr>
          </a:p>
          <a:p>
            <a:pPr eaLnBrk="1" hangingPunct="1">
              <a:lnSpc>
                <a:spcPct val="70000"/>
              </a:lnSpc>
            </a:pPr>
            <a:r>
              <a:rPr lang="sr-Cyrl-CS" sz="2600">
                <a:latin typeface="Arial" charset="0"/>
                <a:cs typeface="Arial" charset="0"/>
              </a:rPr>
              <a:t>Potreban običan modem </a:t>
            </a:r>
          </a:p>
          <a:p>
            <a:pPr eaLnBrk="1" hangingPunct="1">
              <a:lnSpc>
                <a:spcPct val="70000"/>
              </a:lnSpc>
            </a:pPr>
            <a:r>
              <a:rPr lang="sr-Cyrl-CS" sz="2600">
                <a:latin typeface="Arial" charset="0"/>
                <a:cs typeface="Arial" charset="0"/>
              </a:rPr>
              <a:t>Brzina pristupa</a:t>
            </a:r>
            <a:r>
              <a:rPr lang="en-US" sz="2600">
                <a:latin typeface="Arial" charset="0"/>
                <a:cs typeface="Arial" charset="0"/>
              </a:rPr>
              <a:t> (prenosa podataka)</a:t>
            </a:r>
            <a:r>
              <a:rPr lang="sr-Cyrl-CS" sz="2600">
                <a:latin typeface="Arial" charset="0"/>
                <a:cs typeface="Arial" charset="0"/>
              </a:rPr>
              <a:t> do </a:t>
            </a:r>
            <a:r>
              <a:rPr lang="sr-Cyrl-CS" sz="2600">
                <a:solidFill>
                  <a:srgbClr val="FF0000"/>
                </a:solidFill>
                <a:latin typeface="Arial" charset="0"/>
                <a:cs typeface="Arial" charset="0"/>
              </a:rPr>
              <a:t>56 Kb/s</a:t>
            </a:r>
            <a:endParaRPr lang="en-US" sz="2600">
              <a:latin typeface="Arial" charset="0"/>
              <a:cs typeface="Arial" charset="0"/>
            </a:endParaRPr>
          </a:p>
        </p:txBody>
      </p:sp>
      <p:pic>
        <p:nvPicPr>
          <p:cNvPr id="45060" name="Picture 9" descr="ur01"/>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2500313" y="1821658"/>
            <a:ext cx="5797550" cy="1285873"/>
          </a:xfrm>
          <a:noFill/>
        </p:spPr>
      </p:pic>
      <p:sp>
        <p:nvSpPr>
          <p:cNvPr id="45061" name="Rectangle 5"/>
          <p:cNvSpPr>
            <a:spLocks noChangeArrowheads="1"/>
          </p:cNvSpPr>
          <p:nvPr/>
        </p:nvSpPr>
        <p:spPr bwMode="auto">
          <a:xfrm>
            <a:off x="357188" y="3107531"/>
            <a:ext cx="68580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r>
              <a:rPr lang="en-US" sz="2400">
                <a:latin typeface="Calibri" charset="0"/>
              </a:rPr>
              <a:t>Maksimalna brzina prenosa je izuzetno mala i pri tome je telefonska linija zauzeta (u praksi se danas retko sreće)</a:t>
            </a:r>
          </a:p>
        </p:txBody>
      </p:sp>
    </p:spTree>
    <p:extLst>
      <p:ext uri="{BB962C8B-B14F-4D97-AF65-F5344CB8AC3E}">
        <p14:creationId xmlns="" xmlns:p14="http://schemas.microsoft.com/office/powerpoint/2010/main" val="13461871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46082" name="Picture 2" descr="http://1.bp.blogspot.com/-gRwCnnLPgcI/T8swESresqI/AAAAAAAAADQ/KK2Gex_LPfo/s1600/Mode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7251" y="857250"/>
            <a:ext cx="7572375" cy="283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28024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47106" name="Picture 4"/>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4071938" y="1390650"/>
            <a:ext cx="4572000" cy="3752850"/>
          </a:xfrm>
          <a:noFill/>
        </p:spPr>
      </p:pic>
      <p:sp>
        <p:nvSpPr>
          <p:cNvPr id="47107" name="Text Box 5"/>
          <p:cNvSpPr txBox="1">
            <a:spLocks noChangeArrowheads="1"/>
          </p:cNvSpPr>
          <p:nvPr/>
        </p:nvSpPr>
        <p:spPr bwMode="auto">
          <a:xfrm>
            <a:off x="179294" y="195263"/>
            <a:ext cx="896470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n-US" sz="4000" dirty="0" smtClean="0">
                <a:solidFill>
                  <a:srgbClr val="000000"/>
                </a:solidFill>
                <a:latin typeface="Calibri" charset="0"/>
              </a:rPr>
              <a:t>ISDN </a:t>
            </a:r>
            <a:r>
              <a:rPr lang="en-US" dirty="0" smtClean="0">
                <a:solidFill>
                  <a:srgbClr val="000000"/>
                </a:solidFill>
                <a:latin typeface="Calibri" charset="0"/>
              </a:rPr>
              <a:t>(</a:t>
            </a:r>
            <a:r>
              <a:rPr lang="en-US" i="1" dirty="0">
                <a:solidFill>
                  <a:srgbClr val="000000"/>
                </a:solidFill>
              </a:rPr>
              <a:t>Integrated Services Digital </a:t>
            </a:r>
            <a:r>
              <a:rPr lang="en-US" i="1" dirty="0" smtClean="0">
                <a:solidFill>
                  <a:srgbClr val="000000"/>
                </a:solidFill>
              </a:rPr>
              <a:t>Network</a:t>
            </a:r>
            <a:r>
              <a:rPr lang="en-US" i="1" dirty="0" smtClean="0"/>
              <a:t>)</a:t>
            </a:r>
            <a:endParaRPr lang="en-US" b="1" dirty="0">
              <a:solidFill>
                <a:srgbClr val="800000"/>
              </a:solidFill>
              <a:latin typeface="Calibri" charset="0"/>
            </a:endParaRPr>
          </a:p>
        </p:txBody>
      </p:sp>
      <p:sp>
        <p:nvSpPr>
          <p:cNvPr id="47108" name="Rectangle 3"/>
          <p:cNvSpPr>
            <a:spLocks noChangeArrowheads="1"/>
          </p:cNvSpPr>
          <p:nvPr/>
        </p:nvSpPr>
        <p:spPr bwMode="auto">
          <a:xfrm>
            <a:off x="1" y="1778005"/>
            <a:ext cx="4646706" cy="875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buFontTx/>
              <a:buChar char="•"/>
            </a:pPr>
            <a:r>
              <a:rPr lang="en-US" sz="2800" dirty="0">
                <a:latin typeface="Calibri" charset="0"/>
              </a:rPr>
              <a:t> </a:t>
            </a:r>
            <a:r>
              <a:rPr lang="sr-Cyrl-CS" sz="2800" dirty="0">
                <a:latin typeface="Calibri" charset="0"/>
              </a:rPr>
              <a:t>Potreban ISDN modem</a:t>
            </a:r>
          </a:p>
          <a:p>
            <a:pPr eaLnBrk="1" hangingPunct="1">
              <a:lnSpc>
                <a:spcPct val="90000"/>
              </a:lnSpc>
              <a:buFontTx/>
              <a:buChar char="•"/>
            </a:pPr>
            <a:r>
              <a:rPr lang="en-US" sz="2800" dirty="0">
                <a:latin typeface="Calibri" charset="0"/>
              </a:rPr>
              <a:t> B</a:t>
            </a:r>
            <a:r>
              <a:rPr lang="sr-Cyrl-CS" sz="2800" dirty="0">
                <a:latin typeface="Calibri" charset="0"/>
              </a:rPr>
              <a:t>rzina pristupa </a:t>
            </a:r>
            <a:r>
              <a:rPr lang="en-US" sz="2800" dirty="0">
                <a:solidFill>
                  <a:srgbClr val="FF0000"/>
                </a:solidFill>
                <a:latin typeface="Calibri" charset="0"/>
              </a:rPr>
              <a:t>64 - </a:t>
            </a:r>
            <a:r>
              <a:rPr lang="sr-Cyrl-CS" sz="2800" dirty="0">
                <a:solidFill>
                  <a:srgbClr val="FF0000"/>
                </a:solidFill>
                <a:latin typeface="Calibri" charset="0"/>
              </a:rPr>
              <a:t>128 Kb/s</a:t>
            </a:r>
            <a:endParaRPr lang="sr-Latn-CS" sz="2800" dirty="0">
              <a:solidFill>
                <a:srgbClr val="FF0000"/>
              </a:solidFill>
              <a:latin typeface="Calibri" charset="0"/>
            </a:endParaRPr>
          </a:p>
        </p:txBody>
      </p:sp>
      <p:sp>
        <p:nvSpPr>
          <p:cNvPr id="47109" name="Rectangle 4"/>
          <p:cNvSpPr>
            <a:spLocks noChangeArrowheads="1"/>
          </p:cNvSpPr>
          <p:nvPr/>
        </p:nvSpPr>
        <p:spPr bwMode="auto">
          <a:xfrm>
            <a:off x="428625" y="2682998"/>
            <a:ext cx="371475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r>
              <a:rPr lang="en-US" sz="2400" dirty="0" err="1">
                <a:latin typeface="Calibri" charset="0"/>
              </a:rPr>
              <a:t>Telefoniranje</a:t>
            </a:r>
            <a:r>
              <a:rPr lang="en-US" sz="2400" dirty="0">
                <a:latin typeface="Calibri" charset="0"/>
              </a:rPr>
              <a:t> je </a:t>
            </a:r>
            <a:r>
              <a:rPr lang="en-US" sz="2400" dirty="0" err="1">
                <a:latin typeface="Calibri" charset="0"/>
              </a:rPr>
              <a:t>moguće</a:t>
            </a:r>
            <a:r>
              <a:rPr lang="en-US" sz="2400" dirty="0">
                <a:latin typeface="Calibri" charset="0"/>
              </a:rPr>
              <a:t> </a:t>
            </a:r>
            <a:r>
              <a:rPr lang="en-US" sz="2400" dirty="0" err="1">
                <a:latin typeface="Calibri" charset="0"/>
              </a:rPr>
              <a:t>pri</a:t>
            </a:r>
            <a:r>
              <a:rPr lang="en-US" sz="2400" dirty="0">
                <a:latin typeface="Calibri" charset="0"/>
              </a:rPr>
              <a:t> </a:t>
            </a:r>
            <a:r>
              <a:rPr lang="en-US" sz="2400" dirty="0" err="1">
                <a:latin typeface="Calibri" charset="0"/>
              </a:rPr>
              <a:t>čemu</a:t>
            </a:r>
            <a:r>
              <a:rPr lang="en-US" sz="2400" dirty="0">
                <a:latin typeface="Calibri" charset="0"/>
              </a:rPr>
              <a:t> se, u </a:t>
            </a:r>
            <a:r>
              <a:rPr lang="en-US" sz="2400" dirty="0" err="1">
                <a:latin typeface="Calibri" charset="0"/>
              </a:rPr>
              <a:t>momentu</a:t>
            </a:r>
            <a:r>
              <a:rPr lang="en-US" sz="2400" dirty="0">
                <a:latin typeface="Calibri" charset="0"/>
              </a:rPr>
              <a:t> </a:t>
            </a:r>
            <a:r>
              <a:rPr lang="en-US" sz="2400" dirty="0" err="1">
                <a:latin typeface="Calibri" charset="0"/>
              </a:rPr>
              <a:t>telefoniranja</a:t>
            </a:r>
            <a:r>
              <a:rPr lang="en-US" sz="2400" dirty="0">
                <a:latin typeface="Calibri" charset="0"/>
              </a:rPr>
              <a:t> Internet </a:t>
            </a:r>
            <a:r>
              <a:rPr lang="en-US" sz="2400" dirty="0" err="1" smtClean="0">
                <a:latin typeface="Calibri" charset="0"/>
              </a:rPr>
              <a:t>saobr</a:t>
            </a:r>
            <a:r>
              <a:rPr lang="en-US" sz="2400" dirty="0" err="1">
                <a:latin typeface="Calibri" charset="0"/>
              </a:rPr>
              <a:t>-</a:t>
            </a:r>
            <a:r>
              <a:rPr lang="en-US" sz="2400" dirty="0" err="1" smtClean="0">
                <a:latin typeface="Calibri" charset="0"/>
              </a:rPr>
              <a:t>aćaj</a:t>
            </a:r>
            <a:r>
              <a:rPr lang="en-US" sz="2400" dirty="0" smtClean="0">
                <a:latin typeface="Calibri" charset="0"/>
              </a:rPr>
              <a:t> </a:t>
            </a:r>
            <a:r>
              <a:rPr lang="en-US" sz="2400" dirty="0" err="1">
                <a:latin typeface="Calibri" charset="0"/>
              </a:rPr>
              <a:t>dešava</a:t>
            </a:r>
            <a:r>
              <a:rPr lang="en-US" sz="2400" dirty="0">
                <a:latin typeface="Calibri" charset="0"/>
              </a:rPr>
              <a:t> </a:t>
            </a:r>
            <a:r>
              <a:rPr lang="en-US" sz="2400" dirty="0" err="1">
                <a:latin typeface="Calibri" charset="0"/>
              </a:rPr>
              <a:t>samo</a:t>
            </a:r>
            <a:r>
              <a:rPr lang="en-US" sz="2400" dirty="0">
                <a:latin typeface="Calibri" charset="0"/>
              </a:rPr>
              <a:t> </a:t>
            </a:r>
            <a:r>
              <a:rPr lang="en-US" sz="2400" dirty="0" err="1">
                <a:latin typeface="Calibri" charset="0"/>
              </a:rPr>
              <a:t>preko</a:t>
            </a:r>
            <a:r>
              <a:rPr lang="en-US" sz="2400" dirty="0">
                <a:latin typeface="Calibri" charset="0"/>
              </a:rPr>
              <a:t> </a:t>
            </a:r>
            <a:r>
              <a:rPr lang="en-US" sz="2400" dirty="0" err="1">
                <a:latin typeface="Calibri" charset="0"/>
              </a:rPr>
              <a:t>jednog</a:t>
            </a:r>
            <a:r>
              <a:rPr lang="en-US" sz="2400" dirty="0">
                <a:latin typeface="Calibri" charset="0"/>
              </a:rPr>
              <a:t> </a:t>
            </a:r>
            <a:r>
              <a:rPr lang="en-US" sz="2400" dirty="0" err="1">
                <a:latin typeface="Calibri" charset="0"/>
              </a:rPr>
              <a:t>kanala</a:t>
            </a:r>
            <a:r>
              <a:rPr lang="en-US" sz="2400" dirty="0">
                <a:latin typeface="Calibri" charset="0"/>
              </a:rPr>
              <a:t>.</a:t>
            </a:r>
          </a:p>
        </p:txBody>
      </p:sp>
      <p:sp>
        <p:nvSpPr>
          <p:cNvPr id="6" name="Rectangle 3"/>
          <p:cNvSpPr>
            <a:spLocks noChangeArrowheads="1"/>
          </p:cNvSpPr>
          <p:nvPr/>
        </p:nvSpPr>
        <p:spPr bwMode="auto">
          <a:xfrm>
            <a:off x="152401" y="936022"/>
            <a:ext cx="4646706" cy="875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buFontTx/>
              <a:buChar char="•"/>
            </a:pPr>
            <a:r>
              <a:rPr lang="en-US" sz="2800" dirty="0">
                <a:latin typeface="Calibri" charset="0"/>
              </a:rPr>
              <a:t> </a:t>
            </a:r>
            <a:r>
              <a:rPr lang="sr-Cyrl-CS" sz="2800" dirty="0" smtClean="0">
                <a:latin typeface="Calibri" charset="0"/>
              </a:rPr>
              <a:t>Digitalna telefonska</a:t>
            </a:r>
            <a:endParaRPr lang="sr-Cyrl-CS" sz="2800" dirty="0">
              <a:latin typeface="Calibri" charset="0"/>
            </a:endParaRPr>
          </a:p>
          <a:p>
            <a:pPr eaLnBrk="1" hangingPunct="1">
              <a:lnSpc>
                <a:spcPct val="90000"/>
              </a:lnSpc>
            </a:pPr>
            <a:r>
              <a:rPr lang="en-US" sz="2800" dirty="0">
                <a:latin typeface="Calibri" charset="0"/>
              </a:rPr>
              <a:t> </a:t>
            </a:r>
            <a:r>
              <a:rPr lang="en-US" sz="2800" dirty="0" smtClean="0">
                <a:latin typeface="Calibri" charset="0"/>
              </a:rPr>
              <a:t>   </a:t>
            </a:r>
            <a:r>
              <a:rPr lang="en-US" sz="2800" dirty="0" err="1" smtClean="0">
                <a:latin typeface="Calibri" charset="0"/>
              </a:rPr>
              <a:t>tehnologija</a:t>
            </a:r>
            <a:r>
              <a:rPr lang="en-US" sz="2800" dirty="0" smtClean="0">
                <a:latin typeface="Calibri" charset="0"/>
              </a:rPr>
              <a:t> - ISDN</a:t>
            </a:r>
            <a:endParaRPr lang="sr-Latn-CS" sz="2800" dirty="0">
              <a:solidFill>
                <a:srgbClr val="FF0000"/>
              </a:solidFill>
              <a:latin typeface="Calibri" charset="0"/>
            </a:endParaRPr>
          </a:p>
        </p:txBody>
      </p:sp>
    </p:spTree>
    <p:extLst>
      <p:ext uri="{BB962C8B-B14F-4D97-AF65-F5344CB8AC3E}">
        <p14:creationId xmlns="" xmlns:p14="http://schemas.microsoft.com/office/powerpoint/2010/main" val="37631315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48130" name="Picture 4"/>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2357438" y="1658470"/>
            <a:ext cx="6551612" cy="2868705"/>
          </a:xfrm>
          <a:noFill/>
        </p:spPr>
      </p:pic>
      <p:sp>
        <p:nvSpPr>
          <p:cNvPr id="48131" name="Text Box 5"/>
          <p:cNvSpPr>
            <a:spLocks noGrp="1" noChangeArrowheads="1"/>
          </p:cNvSpPr>
          <p:nvPr>
            <p:ph type="title" idx="4294967295"/>
          </p:nvPr>
        </p:nvSpPr>
        <p:spPr>
          <a:xfrm>
            <a:off x="428625" y="0"/>
            <a:ext cx="8229600" cy="857250"/>
          </a:xfrm>
          <a:noFill/>
        </p:spPr>
        <p:txBody>
          <a:bodyPr/>
          <a:lstStyle/>
          <a:p>
            <a:pPr eaLnBrk="1" hangingPunct="1">
              <a:spcBef>
                <a:spcPct val="50000"/>
              </a:spcBef>
            </a:pPr>
            <a:r>
              <a:rPr lang="en-US" sz="4000" b="1">
                <a:solidFill>
                  <a:srgbClr val="800000"/>
                </a:solidFill>
                <a:latin typeface="Arial" charset="0"/>
                <a:cs typeface="Arial" charset="0"/>
              </a:rPr>
              <a:t>ADSL</a:t>
            </a:r>
          </a:p>
        </p:txBody>
      </p:sp>
      <p:sp>
        <p:nvSpPr>
          <p:cNvPr id="48132" name="Rectangle 3"/>
          <p:cNvSpPr>
            <a:spLocks noChangeArrowheads="1"/>
          </p:cNvSpPr>
          <p:nvPr/>
        </p:nvSpPr>
        <p:spPr bwMode="auto">
          <a:xfrm>
            <a:off x="285751" y="642938"/>
            <a:ext cx="8501063" cy="1262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lnSpc>
                <a:spcPct val="90000"/>
              </a:lnSpc>
              <a:buFontTx/>
              <a:buChar char="•"/>
            </a:pPr>
            <a:r>
              <a:rPr lang="en-US" sz="2800" dirty="0">
                <a:latin typeface="Calibri" charset="0"/>
              </a:rPr>
              <a:t> </a:t>
            </a:r>
            <a:r>
              <a:rPr lang="es-ES" sz="2800" dirty="0">
                <a:latin typeface="Calibri" charset="0"/>
              </a:rPr>
              <a:t>ADSL  (</a:t>
            </a:r>
            <a:r>
              <a:rPr lang="es-ES" sz="2800" b="1" dirty="0" err="1">
                <a:latin typeface="Calibri" charset="0"/>
              </a:rPr>
              <a:t>A</a:t>
            </a:r>
            <a:r>
              <a:rPr lang="es-ES" sz="2800" dirty="0" err="1">
                <a:latin typeface="Calibri" charset="0"/>
              </a:rPr>
              <a:t>symmetrical</a:t>
            </a:r>
            <a:r>
              <a:rPr lang="es-ES" sz="2800" dirty="0">
                <a:latin typeface="Calibri" charset="0"/>
              </a:rPr>
              <a:t> </a:t>
            </a:r>
            <a:r>
              <a:rPr lang="es-ES" sz="2800" b="1" dirty="0">
                <a:latin typeface="Calibri" charset="0"/>
              </a:rPr>
              <a:t>D</a:t>
            </a:r>
            <a:r>
              <a:rPr lang="es-ES" sz="2800" dirty="0">
                <a:latin typeface="Calibri" charset="0"/>
              </a:rPr>
              <a:t>igital </a:t>
            </a:r>
            <a:r>
              <a:rPr lang="es-ES" sz="2800" b="1" dirty="0" err="1">
                <a:latin typeface="Calibri" charset="0"/>
              </a:rPr>
              <a:t>S</a:t>
            </a:r>
            <a:r>
              <a:rPr lang="es-ES" sz="2800" dirty="0" err="1">
                <a:latin typeface="Calibri" charset="0"/>
              </a:rPr>
              <a:t>ubscriber</a:t>
            </a:r>
            <a:r>
              <a:rPr lang="es-ES" sz="2800" dirty="0">
                <a:latin typeface="Calibri" charset="0"/>
              </a:rPr>
              <a:t> </a:t>
            </a:r>
            <a:r>
              <a:rPr lang="es-ES" sz="2800" b="1" dirty="0">
                <a:latin typeface="Calibri" charset="0"/>
              </a:rPr>
              <a:t>L</a:t>
            </a:r>
            <a:r>
              <a:rPr lang="es-ES" sz="2800" dirty="0">
                <a:latin typeface="Calibri" charset="0"/>
              </a:rPr>
              <a:t>ine).</a:t>
            </a:r>
            <a:endParaRPr lang="en-US" sz="2800" dirty="0">
              <a:latin typeface="Calibri" charset="0"/>
            </a:endParaRPr>
          </a:p>
          <a:p>
            <a:pPr eaLnBrk="1" hangingPunct="1">
              <a:lnSpc>
                <a:spcPct val="90000"/>
              </a:lnSpc>
              <a:buFontTx/>
              <a:buChar char="•"/>
            </a:pPr>
            <a:r>
              <a:rPr lang="en-US" sz="2800" dirty="0">
                <a:latin typeface="Calibri" charset="0"/>
              </a:rPr>
              <a:t> </a:t>
            </a:r>
            <a:r>
              <a:rPr lang="sr-Cyrl-CS" sz="2800" dirty="0">
                <a:latin typeface="Calibri" charset="0"/>
              </a:rPr>
              <a:t>Potreban ADSL modem</a:t>
            </a:r>
          </a:p>
          <a:p>
            <a:pPr eaLnBrk="1" hangingPunct="1">
              <a:lnSpc>
                <a:spcPct val="90000"/>
              </a:lnSpc>
              <a:buFontTx/>
              <a:buChar char="•"/>
            </a:pPr>
            <a:r>
              <a:rPr lang="en-US" sz="2800" dirty="0">
                <a:latin typeface="Calibri" charset="0"/>
              </a:rPr>
              <a:t> </a:t>
            </a:r>
            <a:r>
              <a:rPr lang="sr-Cyrl-CS" sz="2800" dirty="0">
                <a:latin typeface="Calibri" charset="0"/>
              </a:rPr>
              <a:t>Brzina pristupa </a:t>
            </a:r>
            <a:r>
              <a:rPr lang="sr-Cyrl-CS" sz="2800" dirty="0">
                <a:solidFill>
                  <a:srgbClr val="FF0000"/>
                </a:solidFill>
                <a:latin typeface="Calibri" charset="0"/>
              </a:rPr>
              <a:t>nekoliko Mb/s</a:t>
            </a:r>
            <a:endParaRPr lang="sr-Latn-CS" sz="2800" dirty="0">
              <a:solidFill>
                <a:srgbClr val="FF0000"/>
              </a:solidFill>
              <a:latin typeface="Calibri" charset="0"/>
            </a:endParaRPr>
          </a:p>
        </p:txBody>
      </p:sp>
    </p:spTree>
    <p:extLst>
      <p:ext uri="{BB962C8B-B14F-4D97-AF65-F5344CB8AC3E}">
        <p14:creationId xmlns="" xmlns:p14="http://schemas.microsoft.com/office/powerpoint/2010/main" val="1717409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49154" name="Picture 4"/>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611189" y="1113235"/>
            <a:ext cx="4814887" cy="2959894"/>
          </a:xfrm>
          <a:noFill/>
        </p:spPr>
      </p:pic>
      <p:pic>
        <p:nvPicPr>
          <p:cNvPr id="4915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72225" y="2842022"/>
            <a:ext cx="1733550" cy="1293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6"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516689" y="1221582"/>
            <a:ext cx="1971675" cy="122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7" name="Text Box 6"/>
          <p:cNvSpPr txBox="1">
            <a:spLocks noChangeArrowheads="1"/>
          </p:cNvSpPr>
          <p:nvPr/>
        </p:nvSpPr>
        <p:spPr bwMode="auto">
          <a:xfrm>
            <a:off x="3492500" y="250031"/>
            <a:ext cx="28082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spcBef>
                <a:spcPct val="50000"/>
              </a:spcBef>
            </a:pPr>
            <a:r>
              <a:rPr lang="en-US" sz="2400" b="1">
                <a:solidFill>
                  <a:srgbClr val="800000"/>
                </a:solidFill>
                <a:latin typeface="Calibri" charset="0"/>
              </a:rPr>
              <a:t>ADSL MODEM</a:t>
            </a:r>
          </a:p>
        </p:txBody>
      </p:sp>
    </p:spTree>
    <p:extLst>
      <p:ext uri="{BB962C8B-B14F-4D97-AF65-F5344CB8AC3E}">
        <p14:creationId xmlns="" xmlns:p14="http://schemas.microsoft.com/office/powerpoint/2010/main" val="30077242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471" y="205979"/>
            <a:ext cx="8795218" cy="857250"/>
          </a:xfrm>
        </p:spPr>
        <p:txBody>
          <a:bodyPr rtlCol="0">
            <a:normAutofit fontScale="90000"/>
          </a:bodyPr>
          <a:lstStyle/>
          <a:p>
            <a:pPr>
              <a:defRPr/>
            </a:pPr>
            <a:r>
              <a:rPr lang="x-none" dirty="0" smtClean="0">
                <a:solidFill>
                  <a:srgbClr val="000000"/>
                </a:solidFill>
                <a:ea typeface="+mj-ea"/>
              </a:rPr>
              <a:t>ADSL</a:t>
            </a:r>
            <a:r>
              <a:rPr lang="sr-Latn-CS" dirty="0" smtClean="0">
                <a:solidFill>
                  <a:srgbClr val="000000"/>
                </a:solidFill>
                <a:ea typeface="+mj-ea"/>
              </a:rPr>
              <a:t> (</a:t>
            </a:r>
            <a:r>
              <a:rPr lang="en-US" i="1" dirty="0" err="1"/>
              <a:t>Asymetric</a:t>
            </a:r>
            <a:r>
              <a:rPr lang="en-US" i="1" dirty="0"/>
              <a:t> Digital Subscriber </a:t>
            </a:r>
            <a:r>
              <a:rPr lang="en-US" i="1" dirty="0" smtClean="0"/>
              <a:t>Line)</a:t>
            </a:r>
            <a:endParaRPr lang="en-US" dirty="0" smtClean="0">
              <a:solidFill>
                <a:schemeClr val="accent6">
                  <a:lumMod val="50000"/>
                </a:schemeClr>
              </a:solidFill>
              <a:ea typeface="+mj-ea"/>
            </a:endParaRPr>
          </a:p>
        </p:txBody>
      </p:sp>
      <p:sp>
        <p:nvSpPr>
          <p:cNvPr id="3" name="Content Placeholder 2"/>
          <p:cNvSpPr>
            <a:spLocks noGrp="1"/>
          </p:cNvSpPr>
          <p:nvPr>
            <p:ph idx="1"/>
          </p:nvPr>
        </p:nvSpPr>
        <p:spPr>
          <a:xfrm>
            <a:off x="357189" y="2839641"/>
            <a:ext cx="8643937" cy="1446609"/>
          </a:xfrm>
        </p:spPr>
        <p:txBody>
          <a:bodyPr>
            <a:noAutofit/>
          </a:bodyPr>
          <a:lstStyle/>
          <a:p>
            <a:pPr marL="0" indent="0" algn="just" eaLnBrk="1" hangingPunct="1">
              <a:buFontTx/>
              <a:buNone/>
            </a:pPr>
            <a:r>
              <a:rPr lang="en-US" sz="2400">
                <a:latin typeface="Arial" charset="0"/>
                <a:cs typeface="Arial" charset="0"/>
              </a:rPr>
              <a:t>Pošto je prenos podataka van govornog opsega, telefonska linija je slobodna za obavljanje razgovora tj. telefoniranje. Brzine koje su na raspolaganju u Srbiji su od </a:t>
            </a:r>
            <a:r>
              <a:rPr lang="en-US" sz="2400" b="1">
                <a:latin typeface="Arial" charset="0"/>
                <a:cs typeface="Arial" charset="0"/>
              </a:rPr>
              <a:t>512/2048</a:t>
            </a:r>
            <a:r>
              <a:rPr lang="en-US" sz="2400">
                <a:latin typeface="Arial" charset="0"/>
                <a:cs typeface="Arial" charset="0"/>
              </a:rPr>
              <a:t> Kb/s pa sve do nekoliko Mb/s.</a:t>
            </a:r>
          </a:p>
          <a:p>
            <a:pPr marL="0" indent="0" eaLnBrk="1" hangingPunct="1">
              <a:buFontTx/>
              <a:buNone/>
            </a:pPr>
            <a:endParaRPr lang="en-US" sz="2800">
              <a:latin typeface="Arial" charset="0"/>
              <a:cs typeface="Arial" charset="0"/>
            </a:endParaRPr>
          </a:p>
        </p:txBody>
      </p:sp>
      <p:sp>
        <p:nvSpPr>
          <p:cNvPr id="5" name="Rectangle 4"/>
          <p:cNvSpPr/>
          <p:nvPr/>
        </p:nvSpPr>
        <p:spPr>
          <a:xfrm>
            <a:off x="428626" y="1339454"/>
            <a:ext cx="8501063" cy="1569660"/>
          </a:xfrm>
          <a:prstGeom prst="rect">
            <a:avLst/>
          </a:prstGeom>
        </p:spPr>
        <p:txBody>
          <a:bodyPr>
            <a:spAutoFit/>
          </a:bodyPr>
          <a:lstStyle/>
          <a:p>
            <a:pPr algn="just" eaLnBrk="1" hangingPunct="1">
              <a:buFont typeface="Arial" charset="0"/>
              <a:buNone/>
            </a:pPr>
            <a:r>
              <a:rPr lang="en-US" sz="2400" dirty="0" err="1"/>
              <a:t>Brzina</a:t>
            </a:r>
            <a:r>
              <a:rPr lang="en-US" sz="2400" dirty="0"/>
              <a:t> </a:t>
            </a:r>
            <a:r>
              <a:rPr lang="en-US" sz="2400" dirty="0" err="1"/>
              <a:t>slanja</a:t>
            </a:r>
            <a:r>
              <a:rPr lang="en-US" sz="2400" dirty="0"/>
              <a:t> </a:t>
            </a:r>
            <a:r>
              <a:rPr lang="en-US" sz="2400" dirty="0" err="1"/>
              <a:t>podataka</a:t>
            </a:r>
            <a:r>
              <a:rPr lang="en-US" sz="2400" dirty="0"/>
              <a:t>   </a:t>
            </a:r>
            <a:r>
              <a:rPr lang="en-US" sz="2400" dirty="0" err="1"/>
              <a:t>servera</a:t>
            </a:r>
            <a:r>
              <a:rPr lang="en-US" sz="2400" dirty="0"/>
              <a:t>  </a:t>
            </a:r>
            <a:r>
              <a:rPr lang="en-US" sz="2400" dirty="0" err="1"/>
              <a:t>prema</a:t>
            </a:r>
            <a:r>
              <a:rPr lang="en-US" sz="2400" dirty="0"/>
              <a:t> </a:t>
            </a:r>
            <a:r>
              <a:rPr lang="en-US" sz="2400" dirty="0" err="1"/>
              <a:t>pretplatniku</a:t>
            </a:r>
            <a:r>
              <a:rPr lang="en-US" sz="2400" dirty="0"/>
              <a:t>  (</a:t>
            </a:r>
            <a:r>
              <a:rPr lang="en-US" sz="2400" i="1" dirty="0"/>
              <a:t>Download</a:t>
            </a:r>
            <a:r>
              <a:rPr lang="en-US" sz="2400" dirty="0"/>
              <a:t>) </a:t>
            </a:r>
            <a:r>
              <a:rPr lang="en-US" sz="2400" dirty="0" err="1"/>
              <a:t>i</a:t>
            </a:r>
            <a:r>
              <a:rPr lang="en-US" sz="2400" dirty="0"/>
              <a:t> </a:t>
            </a:r>
            <a:r>
              <a:rPr lang="en-US" sz="2400" dirty="0" err="1"/>
              <a:t>slanje</a:t>
            </a:r>
            <a:r>
              <a:rPr lang="en-US" sz="2400" dirty="0"/>
              <a:t> </a:t>
            </a:r>
            <a:r>
              <a:rPr lang="en-US" sz="2400" dirty="0" err="1"/>
              <a:t>podataka</a:t>
            </a:r>
            <a:r>
              <a:rPr lang="en-US" sz="2400" dirty="0"/>
              <a:t>       od    </a:t>
            </a:r>
            <a:r>
              <a:rPr lang="en-US" sz="2400" dirty="0" err="1"/>
              <a:t>pretplatnika</a:t>
            </a:r>
            <a:r>
              <a:rPr lang="en-US" sz="2400" dirty="0"/>
              <a:t>   </a:t>
            </a:r>
            <a:r>
              <a:rPr lang="en-US" sz="2400" dirty="0" err="1"/>
              <a:t>ka</a:t>
            </a:r>
            <a:r>
              <a:rPr lang="en-US" sz="2400" dirty="0"/>
              <a:t>   </a:t>
            </a:r>
            <a:r>
              <a:rPr lang="en-US" sz="2400" dirty="0" err="1"/>
              <a:t>serveru</a:t>
            </a:r>
            <a:r>
              <a:rPr lang="en-US" sz="2400" dirty="0"/>
              <a:t> (</a:t>
            </a:r>
            <a:r>
              <a:rPr lang="en-US" sz="2400" i="1" dirty="0"/>
              <a:t>Upload</a:t>
            </a:r>
            <a:r>
              <a:rPr lang="en-US" sz="2400" dirty="0"/>
              <a:t>)    </a:t>
            </a:r>
            <a:r>
              <a:rPr lang="en-US" sz="2400" dirty="0" err="1"/>
              <a:t>nije</a:t>
            </a:r>
            <a:r>
              <a:rPr lang="en-US" sz="2400" dirty="0"/>
              <a:t>   </a:t>
            </a:r>
            <a:r>
              <a:rPr lang="en-US" sz="2400" dirty="0" err="1"/>
              <a:t>ista</a:t>
            </a:r>
            <a:r>
              <a:rPr lang="en-US" sz="2400" dirty="0"/>
              <a:t>   </a:t>
            </a:r>
            <a:r>
              <a:rPr lang="en-US" sz="2400" dirty="0" err="1"/>
              <a:t>tj</a:t>
            </a:r>
            <a:r>
              <a:rPr lang="en-US" sz="2400" dirty="0"/>
              <a:t>.   </a:t>
            </a:r>
            <a:r>
              <a:rPr lang="en-US" sz="2400" dirty="0" err="1"/>
              <a:t>brzina</a:t>
            </a:r>
            <a:r>
              <a:rPr lang="en-US" sz="2400" dirty="0"/>
              <a:t>    </a:t>
            </a:r>
            <a:r>
              <a:rPr lang="en-US" sz="2400" dirty="0" err="1"/>
              <a:t>prenosa</a:t>
            </a:r>
            <a:r>
              <a:rPr lang="en-US" sz="2400" dirty="0"/>
              <a:t>     </a:t>
            </a:r>
            <a:r>
              <a:rPr lang="en-US" sz="2400" dirty="0" err="1"/>
              <a:t>podataka</a:t>
            </a:r>
            <a:r>
              <a:rPr lang="en-US" sz="2400" dirty="0"/>
              <a:t>     </a:t>
            </a:r>
            <a:r>
              <a:rPr lang="en-US" sz="2400" dirty="0" err="1"/>
              <a:t>sa</a:t>
            </a:r>
            <a:r>
              <a:rPr lang="en-US" sz="2400" dirty="0"/>
              <a:t>    </a:t>
            </a:r>
            <a:r>
              <a:rPr lang="en-US" sz="2400" dirty="0" err="1"/>
              <a:t>servera</a:t>
            </a:r>
            <a:r>
              <a:rPr lang="en-US" sz="2400" dirty="0"/>
              <a:t> </a:t>
            </a:r>
            <a:r>
              <a:rPr lang="en-US" sz="2400" dirty="0" err="1"/>
              <a:t>ka</a:t>
            </a:r>
            <a:r>
              <a:rPr lang="en-US" sz="2400" dirty="0"/>
              <a:t>    </a:t>
            </a:r>
            <a:r>
              <a:rPr lang="en-US" sz="2400" dirty="0" err="1"/>
              <a:t>pretplatniku</a:t>
            </a:r>
            <a:r>
              <a:rPr lang="en-US" sz="2400" dirty="0"/>
              <a:t>    je    </a:t>
            </a:r>
            <a:r>
              <a:rPr lang="en-US" sz="2400" dirty="0" err="1"/>
              <a:t>nekoliko</a:t>
            </a:r>
            <a:r>
              <a:rPr lang="en-US" sz="2400" dirty="0"/>
              <a:t>    </a:t>
            </a:r>
            <a:r>
              <a:rPr lang="en-US" sz="2400" dirty="0" err="1"/>
              <a:t>puta</a:t>
            </a:r>
            <a:r>
              <a:rPr lang="en-US" sz="2400" dirty="0"/>
              <a:t>     </a:t>
            </a:r>
            <a:r>
              <a:rPr lang="en-US" sz="2400" dirty="0" err="1"/>
              <a:t>veća</a:t>
            </a:r>
            <a:r>
              <a:rPr lang="en-US" sz="2400" dirty="0"/>
              <a:t>. </a:t>
            </a:r>
          </a:p>
        </p:txBody>
      </p:sp>
    </p:spTree>
    <p:extLst>
      <p:ext uri="{BB962C8B-B14F-4D97-AF65-F5344CB8AC3E}">
        <p14:creationId xmlns="" xmlns:p14="http://schemas.microsoft.com/office/powerpoint/2010/main" val="26556005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500063" y="0"/>
            <a:ext cx="8229600" cy="857250"/>
          </a:xfrm>
        </p:spPr>
        <p:txBody>
          <a:bodyPr/>
          <a:lstStyle/>
          <a:p>
            <a:pPr eaLnBrk="1" hangingPunct="1"/>
            <a:r>
              <a:rPr lang="en-US" sz="4000" b="1">
                <a:solidFill>
                  <a:srgbClr val="800000"/>
                </a:solidFill>
                <a:latin typeface="Arial" charset="0"/>
                <a:cs typeface="Arial" charset="0"/>
              </a:rPr>
              <a:t>Kablovski Internet</a:t>
            </a:r>
          </a:p>
        </p:txBody>
      </p:sp>
      <p:sp>
        <p:nvSpPr>
          <p:cNvPr id="52227" name="Content Placeholder 2"/>
          <p:cNvSpPr>
            <a:spLocks noGrp="1"/>
          </p:cNvSpPr>
          <p:nvPr>
            <p:ph idx="1"/>
          </p:nvPr>
        </p:nvSpPr>
        <p:spPr>
          <a:xfrm>
            <a:off x="500063" y="857251"/>
            <a:ext cx="8229600" cy="1907381"/>
          </a:xfrm>
        </p:spPr>
        <p:txBody>
          <a:bodyPr>
            <a:normAutofit fontScale="92500" lnSpcReduction="20000"/>
          </a:bodyPr>
          <a:lstStyle/>
          <a:p>
            <a:pPr algn="just" eaLnBrk="1" hangingPunct="1"/>
            <a:r>
              <a:rPr lang="en-US" sz="2800">
                <a:latin typeface="Arial" charset="0"/>
                <a:cs typeface="Arial" charset="0"/>
              </a:rPr>
              <a:t>Kablovski Internet je usluga koju daju operatori kablovske televizije. </a:t>
            </a:r>
          </a:p>
          <a:p>
            <a:pPr algn="just" eaLnBrk="1" hangingPunct="1"/>
            <a:r>
              <a:rPr lang="en-US" sz="2800">
                <a:latin typeface="Arial" charset="0"/>
                <a:cs typeface="Arial" charset="0"/>
              </a:rPr>
              <a:t>Brzine i cene su slične kao ADSL. </a:t>
            </a:r>
          </a:p>
          <a:p>
            <a:pPr algn="just" eaLnBrk="1" hangingPunct="1"/>
            <a:r>
              <a:rPr lang="en-US" sz="2800">
                <a:latin typeface="Arial" charset="0"/>
                <a:cs typeface="Arial" charset="0"/>
              </a:rPr>
              <a:t>Za prenos signala se koristi  koaksijalni/optički kabl koji se koristi za prenos TV signala.</a:t>
            </a:r>
          </a:p>
          <a:p>
            <a:pPr eaLnBrk="1" hangingPunct="1"/>
            <a:endParaRPr lang="en-US">
              <a:latin typeface="Arial" charset="0"/>
              <a:cs typeface="Arial" charset="0"/>
            </a:endParaRPr>
          </a:p>
        </p:txBody>
      </p:sp>
      <p:pic>
        <p:nvPicPr>
          <p:cNvPr id="52228" name="Picture 2" descr="http://www.telemark.rs/kds/images/mrez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14563" y="2778920"/>
            <a:ext cx="4286250" cy="1658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613461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endParaRPr lang="en-US">
              <a:latin typeface="Arial" charset="0"/>
              <a:cs typeface="Arial" charset="0"/>
            </a:endParaRPr>
          </a:p>
        </p:txBody>
      </p:sp>
      <p:pic>
        <p:nvPicPr>
          <p:cNvPr id="53251"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642938" y="214313"/>
            <a:ext cx="8126412" cy="3266981"/>
          </a:xfrm>
          <a:noFill/>
        </p:spPr>
      </p:pic>
      <p:sp>
        <p:nvSpPr>
          <p:cNvPr id="53252" name="TextBox 3"/>
          <p:cNvSpPr txBox="1">
            <a:spLocks noChangeArrowheads="1"/>
          </p:cNvSpPr>
          <p:nvPr/>
        </p:nvSpPr>
        <p:spPr bwMode="auto">
          <a:xfrm>
            <a:off x="357188" y="3684985"/>
            <a:ext cx="82867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just" eaLnBrk="1" hangingPunct="1"/>
            <a:r>
              <a:rPr lang="en-US" sz="1800" dirty="0" err="1"/>
              <a:t>Neki</a:t>
            </a:r>
            <a:r>
              <a:rPr lang="en-US" sz="1800" dirty="0"/>
              <a:t> </a:t>
            </a:r>
            <a:r>
              <a:rPr lang="en-US" sz="1800" dirty="0" err="1"/>
              <a:t>kablovski</a:t>
            </a:r>
            <a:r>
              <a:rPr lang="en-US" sz="1800" dirty="0"/>
              <a:t> </a:t>
            </a:r>
            <a:r>
              <a:rPr lang="en-US" sz="1800" dirty="0" err="1"/>
              <a:t>operateri</a:t>
            </a:r>
            <a:r>
              <a:rPr lang="en-US" sz="1800" dirty="0"/>
              <a:t> </a:t>
            </a:r>
            <a:r>
              <a:rPr lang="en-US" sz="1800" dirty="0" err="1"/>
              <a:t>na</a:t>
            </a:r>
            <a:r>
              <a:rPr lang="en-US" sz="1800" dirty="0"/>
              <a:t> </a:t>
            </a:r>
            <a:r>
              <a:rPr lang="en-US" sz="1800" dirty="0" err="1"/>
              <a:t>korišćenje</a:t>
            </a:r>
            <a:r>
              <a:rPr lang="en-US" sz="1800" dirty="0"/>
              <a:t> </a:t>
            </a:r>
            <a:r>
              <a:rPr lang="en-US" sz="1800" dirty="0" err="1"/>
              <a:t>daju</a:t>
            </a:r>
            <a:r>
              <a:rPr lang="en-US" sz="1800" dirty="0"/>
              <a:t> </a:t>
            </a:r>
            <a:r>
              <a:rPr lang="en-US" sz="1800" dirty="0" err="1"/>
              <a:t>kablovski</a:t>
            </a:r>
            <a:r>
              <a:rPr lang="en-US" sz="1800" dirty="0"/>
              <a:t> modem </a:t>
            </a:r>
            <a:r>
              <a:rPr lang="en-US" sz="1800" dirty="0" err="1"/>
              <a:t>koji</a:t>
            </a:r>
            <a:r>
              <a:rPr lang="en-US" sz="1800" dirty="0"/>
              <a:t> u </a:t>
            </a:r>
            <a:r>
              <a:rPr lang="en-US" sz="1800" dirty="0" err="1"/>
              <a:t>sebi</a:t>
            </a:r>
            <a:r>
              <a:rPr lang="en-US" sz="1800" dirty="0"/>
              <a:t> </a:t>
            </a:r>
            <a:r>
              <a:rPr lang="en-US" sz="1800" dirty="0" err="1"/>
              <a:t>ima</a:t>
            </a:r>
            <a:r>
              <a:rPr lang="en-US" sz="1800" dirty="0"/>
              <a:t> </a:t>
            </a:r>
            <a:r>
              <a:rPr lang="en-US" sz="1800" dirty="0" err="1"/>
              <a:t>ruter</a:t>
            </a:r>
            <a:r>
              <a:rPr lang="en-US" sz="1800" dirty="0"/>
              <a:t> </a:t>
            </a:r>
            <a:r>
              <a:rPr lang="en-US" sz="1800" dirty="0" err="1"/>
              <a:t>i</a:t>
            </a:r>
            <a:r>
              <a:rPr lang="en-US" sz="1800" dirty="0"/>
              <a:t> wireless </a:t>
            </a:r>
            <a:r>
              <a:rPr lang="en-US" sz="1800" dirty="0" err="1"/>
              <a:t>ruter</a:t>
            </a:r>
            <a:r>
              <a:rPr lang="en-US" sz="1800" dirty="0"/>
              <a:t> pa </a:t>
            </a:r>
            <a:r>
              <a:rPr lang="en-US" sz="1800" dirty="0" err="1"/>
              <a:t>nije</a:t>
            </a:r>
            <a:r>
              <a:rPr lang="en-US" sz="1800" dirty="0"/>
              <a:t> </a:t>
            </a:r>
            <a:r>
              <a:rPr lang="en-US" sz="1800" dirty="0" err="1"/>
              <a:t>potreban</a:t>
            </a:r>
            <a:r>
              <a:rPr lang="en-US" sz="1800" dirty="0"/>
              <a:t> </a:t>
            </a:r>
            <a:r>
              <a:rPr lang="en-US" sz="1800" dirty="0" err="1"/>
              <a:t>dodatni</a:t>
            </a:r>
            <a:r>
              <a:rPr lang="en-US" sz="1800" dirty="0"/>
              <a:t> </a:t>
            </a:r>
            <a:r>
              <a:rPr lang="en-US" sz="1800" dirty="0" err="1"/>
              <a:t>ruter</a:t>
            </a:r>
            <a:r>
              <a:rPr lang="en-US" sz="1800" dirty="0"/>
              <a:t>.</a:t>
            </a:r>
          </a:p>
        </p:txBody>
      </p:sp>
    </p:spTree>
    <p:extLst>
      <p:ext uri="{BB962C8B-B14F-4D97-AF65-F5344CB8AC3E}">
        <p14:creationId xmlns="" xmlns:p14="http://schemas.microsoft.com/office/powerpoint/2010/main" val="7434263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sr-Cyrl-CS" sz="4000" b="1">
                <a:solidFill>
                  <a:srgbClr val="990000"/>
                </a:solidFill>
                <a:latin typeface="Arial" charset="0"/>
                <a:cs typeface="Arial" charset="0"/>
              </a:rPr>
              <a:t>Bežični pristup (Wireless)</a:t>
            </a:r>
            <a:r>
              <a:rPr lang="sr-Cyrl-CS" sz="4000">
                <a:solidFill>
                  <a:srgbClr val="990000"/>
                </a:solidFill>
                <a:latin typeface="Arial" charset="0"/>
                <a:cs typeface="Arial" charset="0"/>
              </a:rPr>
              <a:t/>
            </a:r>
            <a:br>
              <a:rPr lang="sr-Cyrl-CS" sz="4000">
                <a:solidFill>
                  <a:srgbClr val="990000"/>
                </a:solidFill>
                <a:latin typeface="Arial" charset="0"/>
                <a:cs typeface="Arial" charset="0"/>
              </a:rPr>
            </a:br>
            <a:endParaRPr lang="en-US" sz="4000">
              <a:latin typeface="Arial" charset="0"/>
              <a:cs typeface="Arial" charset="0"/>
            </a:endParaRPr>
          </a:p>
        </p:txBody>
      </p:sp>
      <p:pic>
        <p:nvPicPr>
          <p:cNvPr id="54275" name="Picture 4" descr="2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1238250" y="1739248"/>
            <a:ext cx="6115050" cy="2772988"/>
          </a:xfrm>
          <a:noFill/>
        </p:spPr>
      </p:pic>
      <p:sp>
        <p:nvSpPr>
          <p:cNvPr id="54276" name="Rectangle 4"/>
          <p:cNvSpPr>
            <a:spLocks noChangeArrowheads="1"/>
          </p:cNvSpPr>
          <p:nvPr/>
        </p:nvSpPr>
        <p:spPr bwMode="auto">
          <a:xfrm>
            <a:off x="571500" y="750094"/>
            <a:ext cx="6000750" cy="875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lnSpc>
                <a:spcPct val="90000"/>
              </a:lnSpc>
              <a:buFontTx/>
              <a:buChar char="•"/>
            </a:pPr>
            <a:r>
              <a:rPr lang="en-US" sz="2800">
                <a:latin typeface="Calibri" charset="0"/>
              </a:rPr>
              <a:t> </a:t>
            </a:r>
            <a:r>
              <a:rPr lang="sr-Cyrl-CS" sz="2800">
                <a:latin typeface="Calibri" charset="0"/>
              </a:rPr>
              <a:t>Potrebna Wireless kartica</a:t>
            </a:r>
          </a:p>
          <a:p>
            <a:pPr eaLnBrk="1" hangingPunct="1">
              <a:lnSpc>
                <a:spcPct val="90000"/>
              </a:lnSpc>
              <a:buFontTx/>
              <a:buChar char="•"/>
            </a:pPr>
            <a:r>
              <a:rPr lang="en-US" sz="2800">
                <a:latin typeface="Calibri" charset="0"/>
              </a:rPr>
              <a:t> </a:t>
            </a:r>
            <a:r>
              <a:rPr lang="sr-Cyrl-CS" sz="2800">
                <a:latin typeface="Calibri" charset="0"/>
              </a:rPr>
              <a:t>Brzina pristupa </a:t>
            </a:r>
            <a:r>
              <a:rPr lang="sr-Cyrl-CS" sz="2800">
                <a:solidFill>
                  <a:srgbClr val="FF0000"/>
                </a:solidFill>
                <a:latin typeface="Calibri" charset="0"/>
              </a:rPr>
              <a:t>nekoliko Mb/s</a:t>
            </a:r>
            <a:endParaRPr lang="sr-Latn-CS" sz="2800">
              <a:solidFill>
                <a:srgbClr val="FF0000"/>
              </a:solidFill>
              <a:latin typeface="Calibri" charset="0"/>
            </a:endParaRPr>
          </a:p>
        </p:txBody>
      </p:sp>
    </p:spTree>
    <p:extLst>
      <p:ext uri="{BB962C8B-B14F-4D97-AF65-F5344CB8AC3E}">
        <p14:creationId xmlns="" xmlns:p14="http://schemas.microsoft.com/office/powerpoint/2010/main" val="513313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u="sng" spc="-1" dirty="0" smtClean="0">
                <a:solidFill>
                  <a:srgbClr val="000000"/>
                </a:solidFill>
                <a:uFill>
                  <a:solidFill>
                    <a:srgbClr val="FFFFFF"/>
                  </a:solidFill>
                </a:uFill>
                <a:latin typeface="+mn-lt"/>
                <a:ea typeface="DejaVu Sans"/>
              </a:rPr>
              <a:t/>
            </a:r>
            <a:br>
              <a:rPr lang="sr-Latn-CS" b="1" u="sng" spc="-1" dirty="0" smtClean="0">
                <a:solidFill>
                  <a:srgbClr val="000000"/>
                </a:solidFill>
                <a:uFill>
                  <a:solidFill>
                    <a:srgbClr val="FFFFFF"/>
                  </a:solidFill>
                </a:uFill>
                <a:latin typeface="+mn-lt"/>
                <a:ea typeface="DejaVu Sans"/>
              </a:rPr>
            </a:br>
            <a:r>
              <a:rPr lang="x-none" b="1" u="sng" spc="-1" dirty="0" smtClean="0">
                <a:solidFill>
                  <a:srgbClr val="000000"/>
                </a:solidFill>
                <a:uFill>
                  <a:solidFill>
                    <a:srgbClr val="FFFFFF"/>
                  </a:solidFill>
                </a:uFill>
                <a:latin typeface="+mn-lt"/>
                <a:ea typeface="DejaVu Sans"/>
              </a:rPr>
              <a:t>Prvi </a:t>
            </a:r>
            <a:r>
              <a:rPr lang="x-none" b="1" u="sng" spc="-1" dirty="0">
                <a:solidFill>
                  <a:srgbClr val="000000"/>
                </a:solidFill>
                <a:uFill>
                  <a:solidFill>
                    <a:srgbClr val="FFFFFF"/>
                  </a:solidFill>
                </a:uFill>
                <a:latin typeface="+mn-lt"/>
                <a:ea typeface="DejaVu Sans"/>
              </a:rPr>
              <a:t>računar </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endParaRPr lang="en-US" dirty="0"/>
          </a:p>
        </p:txBody>
      </p:sp>
      <p:sp>
        <p:nvSpPr>
          <p:cNvPr id="3" name="Content Placeholder 2"/>
          <p:cNvSpPr>
            <a:spLocks noGrp="1"/>
          </p:cNvSpPr>
          <p:nvPr>
            <p:ph idx="1"/>
          </p:nvPr>
        </p:nvSpPr>
        <p:spPr/>
        <p:txBody>
          <a:bodyPr>
            <a:normAutofit fontScale="55000" lnSpcReduction="20000"/>
          </a:bodyPr>
          <a:lstStyle/>
          <a:p>
            <a:pPr marL="343080" indent="-342360">
              <a:lnSpc>
                <a:spcPct val="100000"/>
              </a:lnSpc>
            </a:pPr>
            <a:r>
              <a:rPr lang="x-none" b="1" i="1" spc="-1" dirty="0">
                <a:solidFill>
                  <a:srgbClr val="000000"/>
                </a:solidFill>
                <a:uFill>
                  <a:solidFill>
                    <a:srgbClr val="FFFFFF"/>
                  </a:solidFill>
                </a:uFill>
                <a:latin typeface="Arial"/>
                <a:ea typeface="DejaVu Sans"/>
              </a:rPr>
              <a:t>NEKA SVOJSTVA ENIAC SISTEMA: </a:t>
            </a:r>
            <a:endParaRPr lang="x-none" spc="-1" dirty="0">
              <a:solidFill>
                <a:srgbClr val="000000"/>
              </a:solidFill>
              <a:uFill>
                <a:solidFill>
                  <a:srgbClr val="FFFFFF"/>
                </a:solidFill>
              </a:uFill>
              <a:latin typeface="Arial"/>
            </a:endParaRPr>
          </a:p>
          <a:p>
            <a:pPr marL="343080" indent="-342360">
              <a:lnSpc>
                <a:spcPct val="100000"/>
              </a:lnSpc>
            </a:pPr>
            <a:endParaRPr lang="x-none"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17 468 elektronskih cevi</a:t>
            </a:r>
            <a:endParaRPr lang="x-none"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  7 200 kristalnih dioda</a:t>
            </a:r>
            <a:endParaRPr lang="x-none"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  1 500 releja</a:t>
            </a:r>
            <a:endParaRPr lang="x-none"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70 000 otpornika</a:t>
            </a:r>
            <a:endParaRPr lang="x-none"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10 000 kondenzatora</a:t>
            </a:r>
            <a:endParaRPr lang="x-none"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5.000.000 ručno zalemljenih spojeva</a:t>
            </a:r>
            <a:endParaRPr lang="x-none" spc="-1" dirty="0">
              <a:solidFill>
                <a:srgbClr val="000000"/>
              </a:solidFill>
              <a:uFill>
                <a:solidFill>
                  <a:srgbClr val="FFFFFF"/>
                </a:solidFill>
              </a:uFill>
              <a:latin typeface="Arial"/>
            </a:endParaRPr>
          </a:p>
          <a:p>
            <a:pPr marL="343080" indent="-342360">
              <a:lnSpc>
                <a:spcPct val="100000"/>
              </a:lnSpc>
            </a:pPr>
            <a:endParaRPr lang="x-none"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težina: 30 tona</a:t>
            </a:r>
            <a:endParaRPr lang="x-none" spc="-1" dirty="0">
              <a:solidFill>
                <a:srgbClr val="000000"/>
              </a:solidFill>
              <a:uFill>
                <a:solidFill>
                  <a:srgbClr val="FFFFFF"/>
                </a:solidFill>
              </a:uFill>
              <a:latin typeface="Arial"/>
            </a:endParaRPr>
          </a:p>
          <a:p>
            <a:pPr marL="343080" indent="-342360">
              <a:lnSpc>
                <a:spcPct val="100000"/>
              </a:lnSpc>
            </a:pPr>
            <a:endParaRPr lang="x-none" spc="-1" dirty="0">
              <a:solidFill>
                <a:srgbClr val="000000"/>
              </a:solidFill>
              <a:uFill>
                <a:solidFill>
                  <a:srgbClr val="FFFFFF"/>
                </a:solidFill>
              </a:uFill>
              <a:latin typeface="Arial"/>
            </a:endParaRPr>
          </a:p>
          <a:p>
            <a:pPr marL="343080" indent="-342360">
              <a:lnSpc>
                <a:spcPct val="100000"/>
              </a:lnSpc>
            </a:pPr>
            <a:r>
              <a:rPr lang="x-none" spc="-1" dirty="0">
                <a:solidFill>
                  <a:srgbClr val="000000"/>
                </a:solidFill>
                <a:uFill>
                  <a:solidFill>
                    <a:srgbClr val="FFFFFF"/>
                  </a:solidFill>
                </a:uFill>
                <a:latin typeface="Arial"/>
                <a:ea typeface="DejaVu Sans"/>
              </a:rPr>
              <a:t>veličina opreme: 167 m²</a:t>
            </a:r>
            <a:endParaRPr lang="x-none" spc="-1" dirty="0">
              <a:solidFill>
                <a:srgbClr val="000000"/>
              </a:solidFill>
              <a:uFill>
                <a:solidFill>
                  <a:srgbClr val="FFFFFF"/>
                </a:solidFill>
              </a:uFill>
              <a:latin typeface="Arial"/>
            </a:endParaRPr>
          </a:p>
          <a:p>
            <a:endParaRPr lang="en-US" dirty="0"/>
          </a:p>
        </p:txBody>
      </p:sp>
    </p:spTree>
    <p:extLst>
      <p:ext uri="{BB962C8B-B14F-4D97-AF65-F5344CB8AC3E}">
        <p14:creationId xmlns="" xmlns:p14="http://schemas.microsoft.com/office/powerpoint/2010/main" val="18222069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4" y="160735"/>
            <a:ext cx="8715375" cy="1714500"/>
          </a:xfrm>
        </p:spPr>
        <p:txBody>
          <a:bodyPr>
            <a:normAutofit lnSpcReduction="10000"/>
          </a:bodyPr>
          <a:lstStyle/>
          <a:p>
            <a:pPr algn="just" eaLnBrk="1" hangingPunct="1">
              <a:lnSpc>
                <a:spcPct val="80000"/>
              </a:lnSpc>
              <a:buFontTx/>
              <a:buNone/>
            </a:pPr>
            <a:r>
              <a:rPr lang="en-US" sz="2400" b="1">
                <a:solidFill>
                  <a:srgbClr val="161645"/>
                </a:solidFill>
                <a:latin typeface="Arial" charset="0"/>
                <a:cs typeface="Arial" charset="0"/>
              </a:rPr>
              <a:t>Bežična tehnologija Vaj-Faj</a:t>
            </a:r>
            <a:r>
              <a:rPr lang="en-US" sz="2400">
                <a:latin typeface="Arial" charset="0"/>
                <a:cs typeface="Arial" charset="0"/>
              </a:rPr>
              <a:t> </a:t>
            </a:r>
          </a:p>
          <a:p>
            <a:pPr algn="just" eaLnBrk="1" hangingPunct="1">
              <a:lnSpc>
                <a:spcPct val="80000"/>
              </a:lnSpc>
              <a:buFontTx/>
              <a:buNone/>
            </a:pPr>
            <a:endParaRPr lang="en-US" sz="2400">
              <a:latin typeface="Arial" charset="0"/>
              <a:cs typeface="Arial" charset="0"/>
            </a:endParaRPr>
          </a:p>
          <a:p>
            <a:pPr algn="just" eaLnBrk="1" hangingPunct="1">
              <a:lnSpc>
                <a:spcPct val="80000"/>
              </a:lnSpc>
            </a:pPr>
            <a:r>
              <a:rPr lang="en-US" sz="2400">
                <a:latin typeface="Arial" charset="0"/>
                <a:cs typeface="Arial" charset="0"/>
              </a:rPr>
              <a:t>(WiFi, Wireless Fidelity). </a:t>
            </a:r>
          </a:p>
          <a:p>
            <a:pPr algn="just" eaLnBrk="1" hangingPunct="1">
              <a:lnSpc>
                <a:spcPct val="80000"/>
              </a:lnSpc>
            </a:pPr>
            <a:r>
              <a:rPr lang="en-US" sz="2400">
                <a:latin typeface="Arial" charset="0"/>
                <a:cs typeface="Arial" charset="0"/>
              </a:rPr>
              <a:t>Tehnologija relativno malog dometa, do 1500 m, razvijena je za aerodrome, univerzitete, kafiće, marine...</a:t>
            </a:r>
          </a:p>
          <a:p>
            <a:pPr algn="just" eaLnBrk="1" hangingPunct="1">
              <a:lnSpc>
                <a:spcPct val="80000"/>
              </a:lnSpc>
            </a:pPr>
            <a:endParaRPr lang="en-US" sz="2800">
              <a:latin typeface="Arial" charset="0"/>
              <a:cs typeface="Arial" charset="0"/>
            </a:endParaRPr>
          </a:p>
          <a:p>
            <a:pPr algn="just" eaLnBrk="1" hangingPunct="1">
              <a:lnSpc>
                <a:spcPct val="80000"/>
              </a:lnSpc>
            </a:pPr>
            <a:endParaRPr lang="en-US" sz="2800">
              <a:latin typeface="Arial" charset="0"/>
              <a:cs typeface="Arial" charset="0"/>
            </a:endParaRPr>
          </a:p>
          <a:p>
            <a:pPr eaLnBrk="1" hangingPunct="1">
              <a:lnSpc>
                <a:spcPct val="80000"/>
              </a:lnSpc>
            </a:pPr>
            <a:endParaRPr lang="en-US" sz="800">
              <a:latin typeface="Arial" charset="0"/>
              <a:cs typeface="Arial" charset="0"/>
            </a:endParaRPr>
          </a:p>
        </p:txBody>
      </p:sp>
      <p:pic>
        <p:nvPicPr>
          <p:cNvPr id="55299"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000" y="1875234"/>
            <a:ext cx="6694488" cy="3268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924217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14314" y="107157"/>
            <a:ext cx="8715375" cy="1393031"/>
          </a:xfrm>
        </p:spPr>
        <p:txBody>
          <a:bodyPr>
            <a:normAutofit fontScale="92500"/>
          </a:bodyPr>
          <a:lstStyle/>
          <a:p>
            <a:pPr algn="just" eaLnBrk="1" hangingPunct="1">
              <a:lnSpc>
                <a:spcPct val="80000"/>
              </a:lnSpc>
              <a:buFontTx/>
              <a:buNone/>
            </a:pPr>
            <a:r>
              <a:rPr lang="en-US" sz="2400" b="1">
                <a:solidFill>
                  <a:srgbClr val="161645"/>
                </a:solidFill>
                <a:latin typeface="Arial" charset="0"/>
                <a:cs typeface="Arial" charset="0"/>
              </a:rPr>
              <a:t>Bežična  tehnologija  Vaj-Maks</a:t>
            </a:r>
            <a:r>
              <a:rPr lang="en-US" sz="2400">
                <a:latin typeface="Arial" charset="0"/>
                <a:cs typeface="Arial" charset="0"/>
              </a:rPr>
              <a:t>    </a:t>
            </a:r>
          </a:p>
          <a:p>
            <a:pPr algn="just" eaLnBrk="1" hangingPunct="1">
              <a:lnSpc>
                <a:spcPct val="80000"/>
              </a:lnSpc>
              <a:buFontTx/>
              <a:buNone/>
            </a:pPr>
            <a:r>
              <a:rPr lang="en-US" sz="2400">
                <a:latin typeface="Arial" charset="0"/>
                <a:cs typeface="Arial" charset="0"/>
              </a:rPr>
              <a:t>  </a:t>
            </a:r>
          </a:p>
          <a:p>
            <a:pPr eaLnBrk="1" hangingPunct="1">
              <a:lnSpc>
                <a:spcPct val="80000"/>
              </a:lnSpc>
            </a:pPr>
            <a:r>
              <a:rPr lang="en-US" sz="2400">
                <a:latin typeface="Arial" charset="0"/>
                <a:cs typeface="Arial" charset="0"/>
              </a:rPr>
              <a:t>(WiMAX,  World Wide Interoperability  Microwave  Acces)     </a:t>
            </a:r>
          </a:p>
          <a:p>
            <a:pPr algn="just" eaLnBrk="1" hangingPunct="1">
              <a:lnSpc>
                <a:spcPct val="80000"/>
              </a:lnSpc>
            </a:pPr>
            <a:r>
              <a:rPr lang="en-US" sz="2400">
                <a:latin typeface="Arial" charset="0"/>
                <a:cs typeface="Arial" charset="0"/>
              </a:rPr>
              <a:t>Postiže      domet  i do  50 km, u   gradovima  nije    više od 5 km.</a:t>
            </a:r>
          </a:p>
          <a:p>
            <a:pPr eaLnBrk="1" hangingPunct="1">
              <a:lnSpc>
                <a:spcPct val="80000"/>
              </a:lnSpc>
            </a:pPr>
            <a:endParaRPr lang="en-US" sz="1500">
              <a:latin typeface="Arial" charset="0"/>
              <a:cs typeface="Arial" charset="0"/>
            </a:endParaRPr>
          </a:p>
        </p:txBody>
      </p:sp>
      <p:pic>
        <p:nvPicPr>
          <p:cNvPr id="56323" name="Picture 2" descr="http://i204.photobucket.com/albums/bb128/Kombib/wimax-diagram.jpg"/>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a:xfrm>
            <a:off x="1733177" y="1763059"/>
            <a:ext cx="5910638" cy="2734236"/>
          </a:xfrm>
          <a:noFill/>
        </p:spPr>
      </p:pic>
    </p:spTree>
    <p:extLst>
      <p:ext uri="{BB962C8B-B14F-4D97-AF65-F5344CB8AC3E}">
        <p14:creationId xmlns="" xmlns:p14="http://schemas.microsoft.com/office/powerpoint/2010/main" val="25647139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428625" y="107156"/>
            <a:ext cx="8229600" cy="857250"/>
          </a:xfrm>
        </p:spPr>
        <p:txBody>
          <a:bodyPr/>
          <a:lstStyle/>
          <a:p>
            <a:pPr eaLnBrk="1" hangingPunct="1"/>
            <a:r>
              <a:rPr lang="en-US" sz="4000" b="1">
                <a:solidFill>
                  <a:srgbClr val="990000"/>
                </a:solidFill>
                <a:latin typeface="Arial" charset="0"/>
                <a:cs typeface="Arial" charset="0"/>
              </a:rPr>
              <a:t>Mobilni internet</a:t>
            </a:r>
          </a:p>
        </p:txBody>
      </p:sp>
      <p:sp>
        <p:nvSpPr>
          <p:cNvPr id="57347" name="Content Placeholder 2"/>
          <p:cNvSpPr>
            <a:spLocks noGrp="1"/>
          </p:cNvSpPr>
          <p:nvPr>
            <p:ph sz="half" idx="1"/>
          </p:nvPr>
        </p:nvSpPr>
        <p:spPr>
          <a:xfrm>
            <a:off x="428625" y="1017985"/>
            <a:ext cx="8358188" cy="2068115"/>
          </a:xfrm>
        </p:spPr>
        <p:txBody>
          <a:bodyPr>
            <a:normAutofit fontScale="92500" lnSpcReduction="10000"/>
          </a:bodyPr>
          <a:lstStyle/>
          <a:p>
            <a:pPr eaLnBrk="1" hangingPunct="1"/>
            <a:r>
              <a:rPr lang="pl-PL">
                <a:solidFill>
                  <a:srgbClr val="FF0000"/>
                </a:solidFill>
                <a:latin typeface="Arial" charset="0"/>
                <a:cs typeface="Arial" charset="0"/>
              </a:rPr>
              <a:t>GSM/GPRS </a:t>
            </a:r>
            <a:r>
              <a:rPr lang="pl-PL">
                <a:latin typeface="Arial" charset="0"/>
                <a:cs typeface="Arial" charset="0"/>
              </a:rPr>
              <a:t>-</a:t>
            </a:r>
            <a:r>
              <a:rPr lang="pl-PL">
                <a:solidFill>
                  <a:srgbClr val="FF0000"/>
                </a:solidFill>
                <a:latin typeface="Arial" charset="0"/>
                <a:cs typeface="Arial" charset="0"/>
              </a:rPr>
              <a:t> </a:t>
            </a:r>
            <a:r>
              <a:rPr lang="pl-PL">
                <a:latin typeface="Arial" charset="0"/>
                <a:cs typeface="Arial" charset="0"/>
              </a:rPr>
              <a:t>Brzine prenosa podataka do 53,6 kb/s</a:t>
            </a:r>
          </a:p>
          <a:p>
            <a:pPr eaLnBrk="1" hangingPunct="1"/>
            <a:r>
              <a:rPr lang="en-US">
                <a:solidFill>
                  <a:srgbClr val="FF0000"/>
                </a:solidFill>
                <a:latin typeface="Arial" charset="0"/>
                <a:cs typeface="Arial" charset="0"/>
              </a:rPr>
              <a:t>EDGE </a:t>
            </a:r>
            <a:r>
              <a:rPr lang="en-US">
                <a:latin typeface="Arial" charset="0"/>
                <a:cs typeface="Arial" charset="0"/>
              </a:rPr>
              <a:t>-</a:t>
            </a:r>
            <a:r>
              <a:rPr lang="en-US">
                <a:solidFill>
                  <a:srgbClr val="FF0000"/>
                </a:solidFill>
                <a:latin typeface="Arial" charset="0"/>
                <a:cs typeface="Arial" charset="0"/>
              </a:rPr>
              <a:t> </a:t>
            </a:r>
            <a:r>
              <a:rPr lang="pl-PL">
                <a:latin typeface="Arial" charset="0"/>
                <a:cs typeface="Arial" charset="0"/>
              </a:rPr>
              <a:t>Brzine prenosa podataka od 220-475 kb/s</a:t>
            </a:r>
          </a:p>
          <a:p>
            <a:pPr algn="just" eaLnBrk="1" hangingPunct="1"/>
            <a:r>
              <a:rPr lang="en-US">
                <a:solidFill>
                  <a:srgbClr val="FF0000"/>
                </a:solidFill>
                <a:latin typeface="Arial" charset="0"/>
                <a:cs typeface="Arial" charset="0"/>
              </a:rPr>
              <a:t>3G i 4G</a:t>
            </a:r>
            <a:r>
              <a:rPr lang="en-US">
                <a:latin typeface="Arial" charset="0"/>
                <a:cs typeface="Arial" charset="0"/>
              </a:rPr>
              <a:t> je pojam koji pokriva čitav niz naprednih bežičnih tehnologija, kao što su UMTS, HSPA, WCDMA. </a:t>
            </a:r>
            <a:r>
              <a:rPr lang="pl-PL">
                <a:latin typeface="Arial" charset="0"/>
                <a:cs typeface="Arial" charset="0"/>
              </a:rPr>
              <a:t>Brzina prenosa podataka do </a:t>
            </a:r>
            <a:r>
              <a:rPr lang="pl-PL">
                <a:solidFill>
                  <a:srgbClr val="FF0000"/>
                </a:solidFill>
                <a:latin typeface="Arial" charset="0"/>
                <a:cs typeface="Arial" charset="0"/>
              </a:rPr>
              <a:t>40 Mb/s</a:t>
            </a:r>
            <a:endParaRPr lang="en-US">
              <a:solidFill>
                <a:srgbClr val="FF0000"/>
              </a:solidFill>
              <a:latin typeface="Arial" charset="0"/>
              <a:cs typeface="Arial" charset="0"/>
            </a:endParaRPr>
          </a:p>
        </p:txBody>
      </p:sp>
      <p:pic>
        <p:nvPicPr>
          <p:cNvPr id="57348" name="Picture 2" descr="http://t2.gstatic.com/images?q=tbn:ANd9GcS-o_ouQx-Mx8REeAUHpF-sosAdWWoOv4Z6r2FHXevPrgRyK_a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5559" y="3086100"/>
            <a:ext cx="1597025" cy="1148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9" name="Picture 4" descr="http://t1.gstatic.com/images?q=tbn:ANd9GcSD-INfWpNkSHqqCP9qfaZ8CnkMDm3-BZVrrF9R3BrmTvx8Bzvh"/>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32569" y="3086100"/>
            <a:ext cx="2203450" cy="1364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137898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a:xfrm>
            <a:off x="0" y="160735"/>
            <a:ext cx="8229600" cy="857250"/>
          </a:xfrm>
        </p:spPr>
        <p:txBody>
          <a:bodyPr/>
          <a:lstStyle/>
          <a:p>
            <a:pPr eaLnBrk="1" hangingPunct="1">
              <a:lnSpc>
                <a:spcPct val="90000"/>
              </a:lnSpc>
            </a:pPr>
            <a:r>
              <a:rPr lang="sr-Cyrl-CS" sz="4000" b="1">
                <a:solidFill>
                  <a:srgbClr val="990000"/>
                </a:solidFill>
                <a:latin typeface="Arial" charset="0"/>
                <a:cs typeface="Arial" charset="0"/>
              </a:rPr>
              <a:t>Satelitski pristup</a:t>
            </a:r>
            <a:endParaRPr lang="en-US" sz="4000">
              <a:latin typeface="Arial" charset="0"/>
              <a:cs typeface="Arial" charset="0"/>
            </a:endParaRPr>
          </a:p>
        </p:txBody>
      </p:sp>
      <p:sp>
        <p:nvSpPr>
          <p:cNvPr id="58371" name="Content Placeholder 2"/>
          <p:cNvSpPr>
            <a:spLocks noGrp="1"/>
          </p:cNvSpPr>
          <p:nvPr>
            <p:ph sz="half" idx="1"/>
          </p:nvPr>
        </p:nvSpPr>
        <p:spPr>
          <a:xfrm>
            <a:off x="500063" y="857250"/>
            <a:ext cx="6686550" cy="857250"/>
          </a:xfrm>
        </p:spPr>
        <p:txBody>
          <a:bodyPr>
            <a:normAutofit fontScale="92500" lnSpcReduction="20000"/>
          </a:bodyPr>
          <a:lstStyle/>
          <a:p>
            <a:pPr eaLnBrk="1" hangingPunct="1"/>
            <a:r>
              <a:rPr lang="sr-Cyrl-CS">
                <a:latin typeface="Arial" charset="0"/>
                <a:cs typeface="Arial" charset="0"/>
              </a:rPr>
              <a:t>Potrebni satelitska antena i receiver</a:t>
            </a:r>
            <a:endParaRPr lang="en-US">
              <a:latin typeface="Arial" charset="0"/>
              <a:cs typeface="Arial" charset="0"/>
            </a:endParaRPr>
          </a:p>
          <a:p>
            <a:pPr eaLnBrk="1" hangingPunct="1"/>
            <a:r>
              <a:rPr lang="en-US">
                <a:latin typeface="Arial" charset="0"/>
                <a:cs typeface="Arial" charset="0"/>
              </a:rPr>
              <a:t>B</a:t>
            </a:r>
            <a:r>
              <a:rPr lang="sr-Cyrl-CS">
                <a:latin typeface="Arial" charset="0"/>
                <a:cs typeface="Arial" charset="0"/>
              </a:rPr>
              <a:t>rzina pristupa </a:t>
            </a:r>
            <a:r>
              <a:rPr lang="en-US">
                <a:solidFill>
                  <a:srgbClr val="FF0000"/>
                </a:solidFill>
                <a:latin typeface="Arial" charset="0"/>
                <a:cs typeface="Arial" charset="0"/>
              </a:rPr>
              <a:t>2-</a:t>
            </a:r>
            <a:r>
              <a:rPr lang="sr-Cyrl-CS">
                <a:solidFill>
                  <a:srgbClr val="FF0000"/>
                </a:solidFill>
                <a:latin typeface="Arial" charset="0"/>
                <a:cs typeface="Arial" charset="0"/>
              </a:rPr>
              <a:t>16 Mb/s</a:t>
            </a:r>
            <a:endParaRPr lang="en-US">
              <a:latin typeface="Arial" charset="0"/>
              <a:cs typeface="Arial" charset="0"/>
            </a:endParaRPr>
          </a:p>
        </p:txBody>
      </p:sp>
      <p:sp>
        <p:nvSpPr>
          <p:cNvPr id="4097" name="Rectangle 1"/>
          <p:cNvSpPr>
            <a:spLocks noChangeArrowheads="1"/>
          </p:cNvSpPr>
          <p:nvPr/>
        </p:nvSpPr>
        <p:spPr bwMode="auto">
          <a:xfrm>
            <a:off x="285751" y="1662500"/>
            <a:ext cx="4786313" cy="3416320"/>
          </a:xfrm>
          <a:prstGeom prst="rect">
            <a:avLst/>
          </a:prstGeom>
          <a:solidFill>
            <a:srgbClr val="FFFFFF"/>
          </a:solidFill>
          <a:ln w="9525">
            <a:noFill/>
            <a:miter lim="800000"/>
            <a:headEnd/>
            <a:tailEnd/>
          </a:ln>
          <a:effectLst/>
        </p:spPr>
        <p:txBody>
          <a:bodyPr anchor="ctr">
            <a:spAutoFit/>
          </a:bodyPr>
          <a:lstStyle/>
          <a:p>
            <a:pPr algn="just" eaLnBrk="1" hangingPunct="1">
              <a:tabLst>
                <a:tab pos="457200" algn="l"/>
              </a:tabLst>
            </a:pPr>
            <a:r>
              <a:rPr lang="en-US" sz="2400">
                <a:solidFill>
                  <a:srgbClr val="000000"/>
                </a:solidFill>
                <a:cs typeface="Times New Roman" charset="0"/>
              </a:rPr>
              <a:t>Vrsta prenosa : </a:t>
            </a:r>
          </a:p>
          <a:p>
            <a:pPr algn="just" eaLnBrk="1" hangingPunct="1">
              <a:buFont typeface="Arial" charset="0"/>
              <a:buChar char="•"/>
              <a:tabLst>
                <a:tab pos="457200" algn="l"/>
              </a:tabLst>
            </a:pPr>
            <a:r>
              <a:rPr lang="en-US" sz="2400">
                <a:solidFill>
                  <a:srgbClr val="000000"/>
                </a:solidFill>
                <a:cs typeface="Times New Roman" charset="0"/>
              </a:rPr>
              <a:t> Preko TV satelita</a:t>
            </a:r>
          </a:p>
          <a:p>
            <a:pPr algn="just" eaLnBrk="1" hangingPunct="1">
              <a:buFont typeface="Arial" charset="0"/>
              <a:buChar char="•"/>
              <a:tabLst>
                <a:tab pos="457200" algn="l"/>
              </a:tabLst>
            </a:pPr>
            <a:r>
              <a:rPr lang="en-US" sz="2400">
                <a:solidFill>
                  <a:srgbClr val="000000"/>
                </a:solidFill>
                <a:cs typeface="Times New Roman" charset="0"/>
              </a:rPr>
              <a:t> Geostacionarnih satelita </a:t>
            </a:r>
          </a:p>
          <a:p>
            <a:pPr algn="just" eaLnBrk="1" hangingPunct="1">
              <a:buFont typeface="Arial" charset="0"/>
              <a:buChar char="•"/>
              <a:tabLst>
                <a:tab pos="457200" algn="l"/>
              </a:tabLst>
            </a:pPr>
            <a:r>
              <a:rPr lang="en-US" sz="2400">
                <a:solidFill>
                  <a:srgbClr val="000000"/>
                </a:solidFill>
                <a:cs typeface="Times New Roman" charset="0"/>
              </a:rPr>
              <a:t> Satelita koji nisu geostacionarni.</a:t>
            </a:r>
          </a:p>
          <a:p>
            <a:pPr algn="just" eaLnBrk="1" hangingPunct="1">
              <a:tabLst>
                <a:tab pos="457200" algn="l"/>
              </a:tabLst>
            </a:pPr>
            <a:endParaRPr lang="en-US" sz="2400">
              <a:solidFill>
                <a:srgbClr val="000000"/>
              </a:solidFill>
              <a:cs typeface="Times New Roman" charset="0"/>
            </a:endParaRPr>
          </a:p>
          <a:p>
            <a:pPr algn="just" eaLnBrk="1" hangingPunct="1">
              <a:tabLst>
                <a:tab pos="457200" algn="l"/>
              </a:tabLst>
            </a:pPr>
            <a:r>
              <a:rPr lang="en-US" sz="2400">
                <a:solidFill>
                  <a:srgbClr val="000000"/>
                </a:solidFill>
                <a:cs typeface="Times New Roman" charset="0"/>
              </a:rPr>
              <a:t>Pored visoke cene ove relativno novije tehnologije imaju i svojih dodatnih mana (npr. kašnjenje signala kod geostacionarnih satelita)</a:t>
            </a:r>
            <a:endParaRPr lang="en-US" sz="2400"/>
          </a:p>
        </p:txBody>
      </p:sp>
      <p:pic>
        <p:nvPicPr>
          <p:cNvPr id="58373" name="Picture 3" descr="http://www.sbsnetmontenegro.com/img/slika_sat_interne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14938" y="1371320"/>
            <a:ext cx="3929062" cy="235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643536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endParaRPr lang="en-US">
              <a:latin typeface="Arial" charset="0"/>
              <a:cs typeface="Arial" charset="0"/>
            </a:endParaRPr>
          </a:p>
        </p:txBody>
      </p:sp>
      <p:sp>
        <p:nvSpPr>
          <p:cNvPr id="59395" name="Content Placeholder 3"/>
          <p:cNvSpPr>
            <a:spLocks noGrp="1"/>
          </p:cNvSpPr>
          <p:nvPr>
            <p:ph sz="half" idx="2"/>
          </p:nvPr>
        </p:nvSpPr>
        <p:spPr/>
        <p:txBody>
          <a:bodyPr/>
          <a:lstStyle/>
          <a:p>
            <a:pPr eaLnBrk="1" hangingPunct="1"/>
            <a:endParaRPr lang="en-US">
              <a:latin typeface="Arial" charset="0"/>
              <a:cs typeface="Arial" charset="0"/>
            </a:endParaRPr>
          </a:p>
        </p:txBody>
      </p:sp>
      <p:pic>
        <p:nvPicPr>
          <p:cNvPr id="59396" name="Picture 2"/>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a:xfrm>
            <a:off x="642939" y="195756"/>
            <a:ext cx="7858125" cy="4335065"/>
          </a:xfrm>
          <a:noFill/>
        </p:spPr>
      </p:pic>
    </p:spTree>
    <p:extLst>
      <p:ext uri="{BB962C8B-B14F-4D97-AF65-F5344CB8AC3E}">
        <p14:creationId xmlns="" xmlns:p14="http://schemas.microsoft.com/office/powerpoint/2010/main" val="42820772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sr-Latn-CS" sz="2400" b="1" spc="-1" dirty="0" smtClean="0">
                <a:solidFill>
                  <a:srgbClr val="000000"/>
                </a:solidFill>
                <a:uFill>
                  <a:solidFill>
                    <a:srgbClr val="FFFFFF"/>
                  </a:solidFill>
                </a:uFill>
                <a:latin typeface="+mn-lt"/>
                <a:ea typeface="DejaVu Sans"/>
              </a:rPr>
              <a:t/>
            </a:r>
            <a:br>
              <a:rPr lang="sr-Latn-CS" sz="2400" b="1" spc="-1" dirty="0" smtClean="0">
                <a:solidFill>
                  <a:srgbClr val="000000"/>
                </a:solidFill>
                <a:uFill>
                  <a:solidFill>
                    <a:srgbClr val="FFFFFF"/>
                  </a:solidFill>
                </a:uFill>
                <a:latin typeface="+mn-lt"/>
                <a:ea typeface="DejaVu Sans"/>
              </a:rPr>
            </a:br>
            <a:r>
              <a:rPr lang="sr-Latn-CS" sz="2400" b="1" spc="-1" dirty="0" smtClean="0">
                <a:solidFill>
                  <a:srgbClr val="000000"/>
                </a:solidFill>
                <a:uFill>
                  <a:solidFill>
                    <a:srgbClr val="FFFFFF"/>
                  </a:solidFill>
                </a:uFill>
                <a:latin typeface="+mn-lt"/>
                <a:ea typeface="DejaVu Sans"/>
              </a:rPr>
              <a:t/>
            </a:r>
            <a:br>
              <a:rPr lang="sr-Latn-CS" sz="2400" b="1" spc="-1" dirty="0" smtClean="0">
                <a:solidFill>
                  <a:srgbClr val="000000"/>
                </a:solidFill>
                <a:uFill>
                  <a:solidFill>
                    <a:srgbClr val="FFFFFF"/>
                  </a:solidFill>
                </a:uFill>
                <a:latin typeface="+mn-lt"/>
                <a:ea typeface="DejaVu Sans"/>
              </a:rPr>
            </a:br>
            <a:r>
              <a:rPr lang="x-none" sz="4000" b="1" spc="-1" dirty="0" smtClean="0">
                <a:solidFill>
                  <a:srgbClr val="000000"/>
                </a:solidFill>
                <a:uFill>
                  <a:solidFill>
                    <a:srgbClr val="FFFFFF"/>
                  </a:solidFill>
                </a:uFill>
                <a:latin typeface="+mn-lt"/>
                <a:ea typeface="Arial"/>
              </a:rPr>
              <a:t>INTERNET</a:t>
            </a:r>
            <a:r>
              <a:rPr lang="sr-Latn-CS" sz="4000" spc="-1" dirty="0" smtClean="0">
                <a:solidFill>
                  <a:srgbClr val="000000"/>
                </a:solidFill>
                <a:uFill>
                  <a:solidFill>
                    <a:srgbClr val="FFFFFF"/>
                  </a:solidFill>
                </a:uFill>
                <a:latin typeface="+mn-lt"/>
              </a:rPr>
              <a:t>  mreže</a:t>
            </a:r>
            <a:r>
              <a:rPr lang="x-none" sz="1800" spc="-1" dirty="0">
                <a:solidFill>
                  <a:srgbClr val="000000"/>
                </a:solidFill>
                <a:uFill>
                  <a:solidFill>
                    <a:srgbClr val="FFFFFF"/>
                  </a:solidFill>
                </a:uFill>
                <a:latin typeface="Arial"/>
              </a:rPr>
              <a:t/>
            </a:r>
            <a:br>
              <a:rPr lang="x-none" sz="1800" spc="-1" dirty="0">
                <a:solidFill>
                  <a:srgbClr val="000000"/>
                </a:solidFill>
                <a:uFill>
                  <a:solidFill>
                    <a:srgbClr val="FFFFFF"/>
                  </a:solidFill>
                </a:uFill>
                <a:latin typeface="Arial"/>
              </a:rPr>
            </a:br>
            <a:r>
              <a:rPr lang="x-none" sz="2400" spc="-1" dirty="0">
                <a:solidFill>
                  <a:srgbClr val="000000"/>
                </a:solidFill>
                <a:uFill>
                  <a:solidFill>
                    <a:srgbClr val="FFFFFF"/>
                  </a:solidFill>
                </a:uFill>
                <a:latin typeface="Arial"/>
              </a:rPr>
              <a:t/>
            </a:r>
            <a:br>
              <a:rPr lang="x-none" sz="2400" spc="-1" dirty="0">
                <a:solidFill>
                  <a:srgbClr val="000000"/>
                </a:solidFill>
                <a:uFill>
                  <a:solidFill>
                    <a:srgbClr val="FFFFFF"/>
                  </a:solidFill>
                </a:uFill>
                <a:latin typeface="Arial"/>
              </a:rPr>
            </a:br>
            <a:r>
              <a:rPr lang="x-none" sz="2400" spc="-1" dirty="0">
                <a:solidFill>
                  <a:srgbClr val="000000"/>
                </a:solidFill>
                <a:uFill>
                  <a:solidFill>
                    <a:srgbClr val="FFFFFF"/>
                  </a:solidFill>
                </a:uFill>
                <a:latin typeface="Arial"/>
              </a:rPr>
              <a:t/>
            </a:r>
            <a:br>
              <a:rPr lang="x-none" sz="2400" spc="-1" dirty="0">
                <a:solidFill>
                  <a:srgbClr val="000000"/>
                </a:solidFill>
                <a:uFill>
                  <a:solidFill>
                    <a:srgbClr val="FFFFFF"/>
                  </a:solidFill>
                </a:uFill>
                <a:latin typeface="Arial"/>
              </a:rPr>
            </a:br>
            <a:endParaRPr lang="en-US" sz="2400" dirty="0"/>
          </a:p>
        </p:txBody>
      </p:sp>
      <p:sp>
        <p:nvSpPr>
          <p:cNvPr id="3" name="Content Placeholder 2"/>
          <p:cNvSpPr>
            <a:spLocks noGrp="1"/>
          </p:cNvSpPr>
          <p:nvPr>
            <p:ph idx="1"/>
          </p:nvPr>
        </p:nvSpPr>
        <p:spPr>
          <a:xfrm>
            <a:off x="457200" y="851957"/>
            <a:ext cx="8229600" cy="3394472"/>
          </a:xfrm>
        </p:spPr>
        <p:txBody>
          <a:bodyPr>
            <a:normAutofit fontScale="55000" lnSpcReduction="20000"/>
          </a:bodyPr>
          <a:lstStyle/>
          <a:p>
            <a:pPr marL="285840" indent="-285120">
              <a:lnSpc>
                <a:spcPct val="80000"/>
              </a:lnSpc>
            </a:pPr>
            <a:endParaRPr lang="x-none" sz="4000" spc="-1" dirty="0">
              <a:solidFill>
                <a:srgbClr val="000000"/>
              </a:solidFill>
              <a:uFill>
                <a:solidFill>
                  <a:srgbClr val="FFFFFF"/>
                </a:solidFill>
              </a:uFill>
            </a:endParaRPr>
          </a:p>
          <a:p>
            <a:pPr marL="285840" indent="-285120" algn="just">
              <a:lnSpc>
                <a:spcPct val="80000"/>
              </a:lnSpc>
            </a:pPr>
            <a:r>
              <a:rPr lang="x-none" spc="-1" dirty="0">
                <a:solidFill>
                  <a:srgbClr val="000000"/>
                </a:solidFill>
                <a:uFill>
                  <a:solidFill>
                    <a:srgbClr val="FFFFFF"/>
                  </a:solidFill>
                </a:uFill>
                <a:ea typeface="ＭＳ Ｐゴシック"/>
              </a:rPr>
              <a:t>Sve mreže koje pripadaju Internetu podeljene su u hijerarhijske nivoe:</a:t>
            </a:r>
            <a:endParaRPr lang="x-none" sz="4000" spc="-1" dirty="0">
              <a:solidFill>
                <a:srgbClr val="000000"/>
              </a:solidFill>
              <a:uFill>
                <a:solidFill>
                  <a:srgbClr val="FFFFFF"/>
                </a:solidFill>
              </a:uFill>
            </a:endParaRPr>
          </a:p>
          <a:p>
            <a:pPr marL="285840" indent="-285120" algn="just">
              <a:lnSpc>
                <a:spcPct val="80000"/>
              </a:lnSpc>
            </a:pPr>
            <a:endParaRPr lang="x-none" sz="4000" spc="-1" dirty="0">
              <a:solidFill>
                <a:srgbClr val="000000"/>
              </a:solidFill>
              <a:uFill>
                <a:solidFill>
                  <a:srgbClr val="FFFFFF"/>
                </a:solidFill>
              </a:uFill>
            </a:endParaRPr>
          </a:p>
          <a:p>
            <a:pPr marL="285840" indent="-285120" algn="just">
              <a:lnSpc>
                <a:spcPct val="80000"/>
              </a:lnSpc>
              <a:buClr>
                <a:srgbClr val="83992A"/>
              </a:buClr>
              <a:buSzPct val="115000"/>
            </a:pPr>
            <a:r>
              <a:rPr lang="x-none" b="1" u="sng" spc="-1" dirty="0">
                <a:solidFill>
                  <a:srgbClr val="000000"/>
                </a:solidFill>
                <a:uFill>
                  <a:solidFill>
                    <a:srgbClr val="FFFFFF"/>
                  </a:solidFill>
                </a:uFill>
                <a:ea typeface="ＭＳ Ｐゴシック"/>
              </a:rPr>
              <a:t>Internacionale mreže </a:t>
            </a:r>
            <a:r>
              <a:rPr lang="x-none" spc="-1" dirty="0">
                <a:solidFill>
                  <a:srgbClr val="000000"/>
                </a:solidFill>
                <a:uFill>
                  <a:solidFill>
                    <a:srgbClr val="FFFFFF"/>
                  </a:solidFill>
                </a:uFill>
                <a:ea typeface="ＭＳ Ｐゴシック"/>
              </a:rPr>
              <a:t>– najviši nivo, povezivanje svih mreža na nivou više zemalja ili kontinenata-kičma Interneta (</a:t>
            </a:r>
            <a:r>
              <a:rPr lang="x-none" i="1" spc="-1" dirty="0">
                <a:solidFill>
                  <a:srgbClr val="000000"/>
                </a:solidFill>
                <a:uFill>
                  <a:solidFill>
                    <a:srgbClr val="FFFFFF"/>
                  </a:solidFill>
                </a:uFill>
                <a:ea typeface="ＭＳ Ｐゴシック"/>
              </a:rPr>
              <a:t>Internet backbone</a:t>
            </a:r>
            <a:r>
              <a:rPr lang="x-none" spc="-1" dirty="0">
                <a:solidFill>
                  <a:srgbClr val="000000"/>
                </a:solidFill>
                <a:uFill>
                  <a:solidFill>
                    <a:srgbClr val="FFFFFF"/>
                  </a:solidFill>
                </a:uFill>
                <a:ea typeface="ＭＳ Ｐゴシック"/>
              </a:rPr>
              <a:t>)</a:t>
            </a:r>
            <a:endParaRPr lang="x-none" sz="4000" spc="-1" dirty="0">
              <a:solidFill>
                <a:srgbClr val="000000"/>
              </a:solidFill>
              <a:uFill>
                <a:solidFill>
                  <a:srgbClr val="FFFFFF"/>
                </a:solidFill>
              </a:uFill>
            </a:endParaRPr>
          </a:p>
          <a:p>
            <a:pPr marL="285840" indent="-285120" algn="just">
              <a:lnSpc>
                <a:spcPct val="80000"/>
              </a:lnSpc>
              <a:buClr>
                <a:srgbClr val="83992A"/>
              </a:buClr>
              <a:buSzPct val="115000"/>
            </a:pPr>
            <a:r>
              <a:rPr lang="x-none" b="1" u="sng" spc="-1" dirty="0">
                <a:solidFill>
                  <a:srgbClr val="000000"/>
                </a:solidFill>
                <a:uFill>
                  <a:solidFill>
                    <a:srgbClr val="FFFFFF"/>
                  </a:solidFill>
                </a:uFill>
                <a:ea typeface="ＭＳ Ｐゴシック"/>
              </a:rPr>
              <a:t>Nacionalne mreže </a:t>
            </a:r>
            <a:r>
              <a:rPr lang="x-none" spc="-1" dirty="0">
                <a:solidFill>
                  <a:srgbClr val="000000"/>
                </a:solidFill>
                <a:uFill>
                  <a:solidFill>
                    <a:srgbClr val="FFFFFF"/>
                  </a:solidFill>
                </a:uFill>
                <a:ea typeface="ＭＳ Ｐゴシック"/>
              </a:rPr>
              <a:t>– povezuju mreže na nivou zemlje</a:t>
            </a:r>
            <a:endParaRPr lang="x-none" sz="4000" spc="-1" dirty="0">
              <a:solidFill>
                <a:srgbClr val="000000"/>
              </a:solidFill>
              <a:uFill>
                <a:solidFill>
                  <a:srgbClr val="FFFFFF"/>
                </a:solidFill>
              </a:uFill>
            </a:endParaRPr>
          </a:p>
          <a:p>
            <a:pPr algn="just">
              <a:lnSpc>
                <a:spcPct val="80000"/>
              </a:lnSpc>
            </a:pPr>
            <a:endParaRPr lang="x-none" sz="4000" spc="-1" dirty="0">
              <a:solidFill>
                <a:srgbClr val="000000"/>
              </a:solidFill>
              <a:uFill>
                <a:solidFill>
                  <a:srgbClr val="FFFFFF"/>
                </a:solidFill>
              </a:uFill>
            </a:endParaRPr>
          </a:p>
          <a:p>
            <a:pPr marL="285840" indent="-285120" algn="just">
              <a:lnSpc>
                <a:spcPct val="80000"/>
              </a:lnSpc>
              <a:buClr>
                <a:srgbClr val="83992A"/>
              </a:buClr>
              <a:buSzPct val="115000"/>
            </a:pPr>
            <a:r>
              <a:rPr lang="x-none" b="1" u="sng" spc="-1" dirty="0">
                <a:solidFill>
                  <a:srgbClr val="000000"/>
                </a:solidFill>
                <a:uFill>
                  <a:solidFill>
                    <a:srgbClr val="FFFFFF"/>
                  </a:solidFill>
                </a:uFill>
                <a:ea typeface="ＭＳ Ｐゴシック"/>
              </a:rPr>
              <a:t>Regionalni Internet provajderi </a:t>
            </a:r>
            <a:r>
              <a:rPr lang="x-none" b="1" spc="-1" dirty="0">
                <a:solidFill>
                  <a:srgbClr val="000000"/>
                </a:solidFill>
                <a:uFill>
                  <a:solidFill>
                    <a:srgbClr val="FFFFFF"/>
                  </a:solidFill>
                </a:uFill>
                <a:ea typeface="ＭＳ Ｐゴシック"/>
              </a:rPr>
              <a:t>– </a:t>
            </a:r>
            <a:r>
              <a:rPr lang="x-none" spc="-1" dirty="0">
                <a:solidFill>
                  <a:srgbClr val="000000"/>
                </a:solidFill>
                <a:uFill>
                  <a:solidFill>
                    <a:srgbClr val="FFFFFF"/>
                  </a:solidFill>
                </a:uFill>
                <a:ea typeface="ＭＳ Ｐゴシック"/>
              </a:rPr>
              <a:t>vrše povezivanje LAN-ova</a:t>
            </a:r>
            <a:endParaRPr lang="x-none" sz="4000" spc="-1" dirty="0">
              <a:solidFill>
                <a:srgbClr val="000000"/>
              </a:solidFill>
              <a:uFill>
                <a:solidFill>
                  <a:srgbClr val="FFFFFF"/>
                </a:solidFill>
              </a:uFill>
            </a:endParaRPr>
          </a:p>
          <a:p>
            <a:pPr marL="285840" indent="-285120" algn="just">
              <a:lnSpc>
                <a:spcPct val="80000"/>
              </a:lnSpc>
            </a:pPr>
            <a:r>
              <a:rPr lang="x-none" spc="-1" dirty="0">
                <a:solidFill>
                  <a:srgbClr val="000000"/>
                </a:solidFill>
                <a:uFill>
                  <a:solidFill>
                    <a:srgbClr val="FFFFFF"/>
                  </a:solidFill>
                </a:uFill>
                <a:ea typeface="ＭＳ Ｐゴシック"/>
              </a:rPr>
              <a:t>jednog dela neke veće zemlje na Internet</a:t>
            </a:r>
            <a:endParaRPr lang="x-none" sz="4000" spc="-1" dirty="0">
              <a:solidFill>
                <a:srgbClr val="000000"/>
              </a:solidFill>
              <a:uFill>
                <a:solidFill>
                  <a:srgbClr val="FFFFFF"/>
                </a:solidFill>
              </a:uFill>
            </a:endParaRPr>
          </a:p>
          <a:p>
            <a:pPr marL="285840" indent="-285120" algn="just">
              <a:lnSpc>
                <a:spcPct val="80000"/>
              </a:lnSpc>
              <a:buClr>
                <a:srgbClr val="83992A"/>
              </a:buClr>
              <a:buSzPct val="115000"/>
            </a:pPr>
            <a:r>
              <a:rPr lang="x-none" b="1" u="sng" spc="-1" dirty="0">
                <a:solidFill>
                  <a:srgbClr val="000000"/>
                </a:solidFill>
                <a:uFill>
                  <a:solidFill>
                    <a:srgbClr val="FFFFFF"/>
                  </a:solidFill>
                </a:uFill>
                <a:ea typeface="ＭＳ Ｐゴシック"/>
              </a:rPr>
              <a:t>Lokalni Internet provajderi </a:t>
            </a:r>
            <a:r>
              <a:rPr lang="x-none" b="1" spc="-1" dirty="0">
                <a:solidFill>
                  <a:srgbClr val="000000"/>
                </a:solidFill>
                <a:uFill>
                  <a:solidFill>
                    <a:srgbClr val="FFFFFF"/>
                  </a:solidFill>
                </a:uFill>
                <a:ea typeface="ＭＳ Ｐゴシック"/>
              </a:rPr>
              <a:t>– </a:t>
            </a:r>
            <a:r>
              <a:rPr lang="x-none" spc="-1" dirty="0">
                <a:solidFill>
                  <a:srgbClr val="000000"/>
                </a:solidFill>
                <a:uFill>
                  <a:solidFill>
                    <a:srgbClr val="FFFFFF"/>
                  </a:solidFill>
                </a:uFill>
                <a:ea typeface="ＭＳ Ｐゴシック"/>
              </a:rPr>
              <a:t>povezivanje rezidencijalnih</a:t>
            </a:r>
            <a:endParaRPr lang="x-none" sz="4000" spc="-1" dirty="0">
              <a:solidFill>
                <a:srgbClr val="000000"/>
              </a:solidFill>
              <a:uFill>
                <a:solidFill>
                  <a:srgbClr val="FFFFFF"/>
                </a:solidFill>
              </a:uFill>
            </a:endParaRPr>
          </a:p>
          <a:p>
            <a:pPr marL="285840" indent="-285120" algn="just">
              <a:lnSpc>
                <a:spcPct val="80000"/>
              </a:lnSpc>
            </a:pPr>
            <a:r>
              <a:rPr lang="x-none" spc="-1" dirty="0">
                <a:solidFill>
                  <a:srgbClr val="000000"/>
                </a:solidFill>
                <a:uFill>
                  <a:solidFill>
                    <a:srgbClr val="FFFFFF"/>
                  </a:solidFill>
                </a:uFill>
                <a:ea typeface="ＭＳ Ｐゴシック"/>
              </a:rPr>
              <a:t>korisnika na Internet korišćenjem modema ili LAN-ova</a:t>
            </a:r>
            <a:endParaRPr lang="x-none" sz="4000" spc="-1" dirty="0">
              <a:solidFill>
                <a:srgbClr val="000000"/>
              </a:solidFill>
              <a:uFill>
                <a:solidFill>
                  <a:srgbClr val="FFFFFF"/>
                </a:solidFill>
              </a:uFill>
            </a:endParaRPr>
          </a:p>
          <a:p>
            <a:pPr marL="285840" indent="-285120" algn="just">
              <a:lnSpc>
                <a:spcPct val="80000"/>
              </a:lnSpc>
            </a:pPr>
            <a:endParaRPr lang="x-none" sz="4000" spc="-1" dirty="0">
              <a:solidFill>
                <a:srgbClr val="000000"/>
              </a:solidFill>
              <a:uFill>
                <a:solidFill>
                  <a:srgbClr val="FFFFFF"/>
                </a:solidFill>
              </a:uFill>
            </a:endParaRPr>
          </a:p>
          <a:p>
            <a:pPr marL="285840" indent="-285120" algn="just">
              <a:lnSpc>
                <a:spcPct val="80000"/>
              </a:lnSpc>
              <a:buClr>
                <a:srgbClr val="83992A"/>
              </a:buClr>
              <a:buSzPct val="115000"/>
            </a:pPr>
            <a:r>
              <a:rPr lang="x-none" b="1" u="sng" spc="-1" dirty="0">
                <a:solidFill>
                  <a:srgbClr val="000000"/>
                </a:solidFill>
                <a:uFill>
                  <a:solidFill>
                    <a:srgbClr val="FFFFFF"/>
                  </a:solidFill>
                </a:uFill>
                <a:ea typeface="ＭＳ Ｐゴシック"/>
              </a:rPr>
              <a:t>LAN </a:t>
            </a:r>
            <a:r>
              <a:rPr lang="x-none" b="1" spc="-1" dirty="0">
                <a:solidFill>
                  <a:srgbClr val="000000"/>
                </a:solidFill>
                <a:uFill>
                  <a:solidFill>
                    <a:srgbClr val="FFFFFF"/>
                  </a:solidFill>
                </a:uFill>
                <a:ea typeface="ＭＳ Ｐゴシック"/>
              </a:rPr>
              <a:t> </a:t>
            </a:r>
            <a:r>
              <a:rPr lang="x-none" spc="-1" dirty="0">
                <a:solidFill>
                  <a:srgbClr val="000000"/>
                </a:solidFill>
                <a:uFill>
                  <a:solidFill>
                    <a:srgbClr val="FFFFFF"/>
                  </a:solidFill>
                </a:uFill>
                <a:ea typeface="ＭＳ Ｐゴシック"/>
              </a:rPr>
              <a:t>=</a:t>
            </a:r>
            <a:r>
              <a:rPr lang="x-none" b="1" spc="-1" dirty="0">
                <a:solidFill>
                  <a:srgbClr val="000000"/>
                </a:solidFill>
                <a:uFill>
                  <a:solidFill>
                    <a:srgbClr val="FFFFFF"/>
                  </a:solidFill>
                </a:uFill>
                <a:ea typeface="ＭＳ Ｐゴシック"/>
              </a:rPr>
              <a:t>Lokalna računarska mreža (Local Area Network)</a:t>
            </a:r>
            <a:endParaRPr lang="x-none" sz="4000" spc="-1" dirty="0">
              <a:solidFill>
                <a:srgbClr val="000000"/>
              </a:solidFill>
              <a:uFill>
                <a:solidFill>
                  <a:srgbClr val="FFFFFF"/>
                </a:solidFill>
              </a:uFill>
            </a:endParaRPr>
          </a:p>
          <a:p>
            <a:pPr marL="285840" indent="-285120" algn="just">
              <a:lnSpc>
                <a:spcPct val="80000"/>
              </a:lnSpc>
              <a:buClr>
                <a:srgbClr val="83992A"/>
              </a:buClr>
              <a:buSzPct val="115000"/>
            </a:pPr>
            <a:r>
              <a:rPr lang="x-none" b="1" u="sng" spc="-1" dirty="0">
                <a:solidFill>
                  <a:srgbClr val="000000"/>
                </a:solidFill>
                <a:uFill>
                  <a:solidFill>
                    <a:srgbClr val="FFFFFF"/>
                  </a:solidFill>
                </a:uFill>
                <a:ea typeface="ＭＳ Ｐゴシック"/>
              </a:rPr>
              <a:t>WAN</a:t>
            </a:r>
            <a:r>
              <a:rPr lang="x-none" b="1" spc="-1" dirty="0">
                <a:solidFill>
                  <a:srgbClr val="000000"/>
                </a:solidFill>
                <a:uFill>
                  <a:solidFill>
                    <a:srgbClr val="FFFFFF"/>
                  </a:solidFill>
                </a:uFill>
                <a:ea typeface="ＭＳ Ｐゴシック"/>
              </a:rPr>
              <a:t> = Regionalna računarska mreža (Wide Area Network)</a:t>
            </a:r>
            <a:endParaRPr lang="x-none" sz="4000" spc="-1" dirty="0">
              <a:solidFill>
                <a:srgbClr val="000000"/>
              </a:solidFill>
              <a:uFill>
                <a:solidFill>
                  <a:srgbClr val="FFFFFF"/>
                </a:solidFill>
              </a:uFill>
            </a:endParaRPr>
          </a:p>
          <a:p>
            <a:endParaRPr lang="en-US" dirty="0"/>
          </a:p>
        </p:txBody>
      </p:sp>
    </p:spTree>
    <p:extLst>
      <p:ext uri="{BB962C8B-B14F-4D97-AF65-F5344CB8AC3E}">
        <p14:creationId xmlns="" xmlns:p14="http://schemas.microsoft.com/office/powerpoint/2010/main" val="222266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1"/>
          <p:cNvPicPr>
            <a:picLocks noGrp="1"/>
          </p:cNvPicPr>
          <p:nvPr>
            <p:ph idx="1"/>
          </p:nvPr>
        </p:nvPicPr>
        <p:blipFill>
          <a:blip r:embed="rId3"/>
          <a:srcRect l="-699" r="-699"/>
          <a:stretch/>
        </p:blipFill>
        <p:spPr>
          <a:xfrm>
            <a:off x="457200" y="246063"/>
            <a:ext cx="8229600" cy="4348162"/>
          </a:xfrm>
          <a:prstGeom prst="rect">
            <a:avLst/>
          </a:prstGeom>
          <a:ln>
            <a:noFill/>
          </a:ln>
        </p:spPr>
      </p:pic>
    </p:spTree>
    <p:extLst>
      <p:ext uri="{BB962C8B-B14F-4D97-AF65-F5344CB8AC3E}">
        <p14:creationId xmlns="" xmlns:p14="http://schemas.microsoft.com/office/powerpoint/2010/main" val="20566744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364"/>
            <a:ext cx="8229600" cy="3613259"/>
          </a:xfrm>
        </p:spPr>
        <p:txBody>
          <a:bodyPr>
            <a:normAutofit fontScale="55000" lnSpcReduction="20000"/>
          </a:bodyPr>
          <a:lstStyle/>
          <a:p>
            <a:r>
              <a:rPr lang="en-US" dirty="0" smtClean="0"/>
              <a:t>TCP </a:t>
            </a:r>
            <a:r>
              <a:rPr lang="en-US" dirty="0"/>
              <a:t>je </a:t>
            </a:r>
            <a:r>
              <a:rPr lang="en-US" dirty="0" err="1"/>
              <a:t>odgovoran</a:t>
            </a:r>
            <a:r>
              <a:rPr lang="en-US" dirty="0"/>
              <a:t> </a:t>
            </a:r>
            <a:r>
              <a:rPr lang="en-US" dirty="0" err="1"/>
              <a:t>za</a:t>
            </a:r>
            <a:r>
              <a:rPr lang="en-US" dirty="0"/>
              <a:t> </a:t>
            </a:r>
            <a:r>
              <a:rPr lang="en-US" dirty="0" err="1" smtClean="0"/>
              <a:t>podelu</a:t>
            </a:r>
            <a:r>
              <a:rPr lang="en-US" dirty="0" smtClean="0"/>
              <a:t> </a:t>
            </a:r>
            <a:r>
              <a:rPr lang="en-US" dirty="0" err="1"/>
              <a:t>podatka</a:t>
            </a:r>
            <a:r>
              <a:rPr lang="en-US" dirty="0"/>
              <a:t> </a:t>
            </a:r>
            <a:r>
              <a:rPr lang="en-US" dirty="0" err="1"/>
              <a:t>na</a:t>
            </a:r>
            <a:r>
              <a:rPr lang="en-US" dirty="0"/>
              <a:t> IP </a:t>
            </a:r>
            <a:r>
              <a:rPr lang="en-US" dirty="0" err="1"/>
              <a:t>pakete</a:t>
            </a:r>
            <a:r>
              <a:rPr lang="en-US" dirty="0"/>
              <a:t> </a:t>
            </a:r>
            <a:r>
              <a:rPr lang="en-US" dirty="0" err="1"/>
              <a:t>prije</a:t>
            </a:r>
            <a:r>
              <a:rPr lang="en-US" dirty="0"/>
              <a:t> </a:t>
            </a:r>
            <a:r>
              <a:rPr lang="en-US" dirty="0" err="1"/>
              <a:t>slanja</a:t>
            </a:r>
            <a:r>
              <a:rPr lang="en-US" dirty="0"/>
              <a:t> </a:t>
            </a:r>
            <a:r>
              <a:rPr lang="en-US" dirty="0" err="1"/>
              <a:t>i</a:t>
            </a:r>
            <a:r>
              <a:rPr lang="en-US" dirty="0"/>
              <a:t> </a:t>
            </a:r>
            <a:r>
              <a:rPr lang="en-US" dirty="0" err="1"/>
              <a:t>ponovnog</a:t>
            </a:r>
            <a:r>
              <a:rPr lang="en-US" dirty="0"/>
              <a:t> </a:t>
            </a:r>
            <a:r>
              <a:rPr lang="en-US" dirty="0" err="1"/>
              <a:t>povezivanja</a:t>
            </a:r>
            <a:r>
              <a:rPr lang="en-US" dirty="0"/>
              <a:t> IP </a:t>
            </a:r>
            <a:r>
              <a:rPr lang="en-US" dirty="0" err="1"/>
              <a:t>paketa</a:t>
            </a:r>
            <a:r>
              <a:rPr lang="en-US" dirty="0"/>
              <a:t> u </a:t>
            </a:r>
            <a:r>
              <a:rPr lang="en-US" dirty="0" err="1" smtClean="0"/>
              <a:t>celinu</a:t>
            </a:r>
            <a:r>
              <a:rPr lang="en-US" dirty="0" smtClean="0"/>
              <a:t> </a:t>
            </a:r>
            <a:r>
              <a:rPr lang="en-US" dirty="0" err="1"/>
              <a:t>pri</a:t>
            </a:r>
            <a:r>
              <a:rPr lang="en-US" dirty="0"/>
              <a:t> </a:t>
            </a:r>
            <a:r>
              <a:rPr lang="en-US" dirty="0" err="1"/>
              <a:t>prijemu</a:t>
            </a:r>
            <a:r>
              <a:rPr lang="en-US" dirty="0"/>
              <a:t>. </a:t>
            </a:r>
            <a:r>
              <a:rPr lang="en-US" dirty="0" err="1"/>
              <a:t>Korekciju</a:t>
            </a:r>
            <a:r>
              <a:rPr lang="en-US" dirty="0"/>
              <a:t> </a:t>
            </a:r>
            <a:r>
              <a:rPr lang="en-US" dirty="0" err="1"/>
              <a:t>podatka</a:t>
            </a:r>
            <a:r>
              <a:rPr lang="en-US" dirty="0"/>
              <a:t> </a:t>
            </a:r>
            <a:r>
              <a:rPr lang="en-US" dirty="0" err="1"/>
              <a:t>pri</a:t>
            </a:r>
            <a:r>
              <a:rPr lang="en-US" dirty="0"/>
              <a:t> </a:t>
            </a:r>
            <a:r>
              <a:rPr lang="en-US" dirty="0" err="1"/>
              <a:t>prenosu</a:t>
            </a:r>
            <a:r>
              <a:rPr lang="en-US" dirty="0"/>
              <a:t> </a:t>
            </a:r>
            <a:r>
              <a:rPr lang="en-US" dirty="0" err="1"/>
              <a:t>na</a:t>
            </a:r>
            <a:r>
              <a:rPr lang="en-US" dirty="0"/>
              <a:t> Internet/Intranet </a:t>
            </a:r>
            <a:r>
              <a:rPr lang="en-US" dirty="0" err="1"/>
              <a:t>obavlja</a:t>
            </a:r>
            <a:r>
              <a:rPr lang="en-US" dirty="0"/>
              <a:t> TCP </a:t>
            </a:r>
            <a:r>
              <a:rPr lang="en-US" dirty="0" err="1"/>
              <a:t>protokol</a:t>
            </a:r>
            <a:r>
              <a:rPr lang="en-US" dirty="0" smtClean="0"/>
              <a:t>.</a:t>
            </a:r>
          </a:p>
          <a:p>
            <a:r>
              <a:rPr lang="en-US" dirty="0" smtClean="0"/>
              <a:t>IP </a:t>
            </a:r>
            <a:r>
              <a:rPr lang="en-US" dirty="0"/>
              <a:t>je </a:t>
            </a:r>
            <a:r>
              <a:rPr lang="en-US" dirty="0" err="1"/>
              <a:t>odgovoran</a:t>
            </a:r>
            <a:r>
              <a:rPr lang="en-US" dirty="0"/>
              <a:t> </a:t>
            </a:r>
            <a:r>
              <a:rPr lang="en-US" dirty="0" err="1"/>
              <a:t>za</a:t>
            </a:r>
            <a:r>
              <a:rPr lang="en-US" dirty="0"/>
              <a:t> </a:t>
            </a:r>
            <a:r>
              <a:rPr lang="en-US" dirty="0" err="1"/>
              <a:t>slanje</a:t>
            </a:r>
            <a:r>
              <a:rPr lang="en-US" dirty="0"/>
              <a:t> </a:t>
            </a:r>
            <a:r>
              <a:rPr lang="en-US" dirty="0" err="1"/>
              <a:t>i</a:t>
            </a:r>
            <a:r>
              <a:rPr lang="en-US" dirty="0"/>
              <a:t> </a:t>
            </a:r>
            <a:r>
              <a:rPr lang="en-US" dirty="0" err="1"/>
              <a:t>prijem</a:t>
            </a:r>
            <a:r>
              <a:rPr lang="en-US" dirty="0"/>
              <a:t> </a:t>
            </a:r>
            <a:r>
              <a:rPr lang="en-US" dirty="0" err="1"/>
              <a:t>paketa</a:t>
            </a:r>
            <a:r>
              <a:rPr lang="en-US" dirty="0"/>
              <a:t> </a:t>
            </a:r>
            <a:r>
              <a:rPr lang="en-US" dirty="0" err="1"/>
              <a:t>podataka</a:t>
            </a:r>
            <a:r>
              <a:rPr lang="en-US" dirty="0"/>
              <a:t> </a:t>
            </a:r>
            <a:r>
              <a:rPr lang="en-US" dirty="0" err="1"/>
              <a:t>na</a:t>
            </a:r>
            <a:r>
              <a:rPr lang="en-US" dirty="0"/>
              <a:t> </a:t>
            </a:r>
            <a:r>
              <a:rPr lang="en-US" dirty="0" err="1"/>
              <a:t>Internetu</a:t>
            </a:r>
            <a:r>
              <a:rPr lang="en-US" dirty="0"/>
              <a:t>.</a:t>
            </a:r>
          </a:p>
          <a:p>
            <a:r>
              <a:rPr lang="en-US" dirty="0"/>
              <a:t>IP ne </a:t>
            </a:r>
            <a:r>
              <a:rPr lang="en-US" dirty="0" err="1"/>
              <a:t>zauzima</a:t>
            </a:r>
            <a:r>
              <a:rPr lang="en-US" dirty="0"/>
              <a:t> </a:t>
            </a:r>
            <a:r>
              <a:rPr lang="en-US" dirty="0" err="1"/>
              <a:t>komunikacionu</a:t>
            </a:r>
            <a:r>
              <a:rPr lang="en-US" dirty="0"/>
              <a:t> </a:t>
            </a:r>
            <a:r>
              <a:rPr lang="en-US" dirty="0" err="1"/>
              <a:t>liniju</a:t>
            </a:r>
            <a:r>
              <a:rPr lang="en-US" dirty="0"/>
              <a:t> </a:t>
            </a:r>
            <a:r>
              <a:rPr lang="en-US" dirty="0" err="1"/>
              <a:t>između</a:t>
            </a:r>
            <a:r>
              <a:rPr lang="en-US" dirty="0"/>
              <a:t> </a:t>
            </a:r>
            <a:r>
              <a:rPr lang="en-US" dirty="0" err="1"/>
              <a:t>dva</a:t>
            </a:r>
            <a:r>
              <a:rPr lang="en-US" dirty="0"/>
              <a:t> </a:t>
            </a:r>
            <a:r>
              <a:rPr lang="en-US" dirty="0" err="1"/>
              <a:t>računara</a:t>
            </a:r>
            <a:r>
              <a:rPr lang="en-US" dirty="0"/>
              <a:t>	</a:t>
            </a:r>
            <a:endParaRPr lang="en-US" dirty="0" smtClean="0"/>
          </a:p>
          <a:p>
            <a:r>
              <a:rPr lang="en-US" dirty="0" smtClean="0"/>
              <a:t>TCP</a:t>
            </a:r>
            <a:r>
              <a:rPr lang="en-US" dirty="0"/>
              <a:t>/IP </a:t>
            </a:r>
            <a:r>
              <a:rPr lang="en-US" dirty="0" err="1"/>
              <a:t>znači</a:t>
            </a:r>
            <a:r>
              <a:rPr lang="en-US" dirty="0"/>
              <a:t> da TCP </a:t>
            </a:r>
            <a:r>
              <a:rPr lang="en-US" dirty="0" err="1"/>
              <a:t>i</a:t>
            </a:r>
            <a:r>
              <a:rPr lang="en-US" dirty="0"/>
              <a:t> IP </a:t>
            </a:r>
            <a:r>
              <a:rPr lang="en-US" dirty="0" err="1"/>
              <a:t>rade</a:t>
            </a:r>
            <a:r>
              <a:rPr lang="en-US" dirty="0"/>
              <a:t> </a:t>
            </a:r>
            <a:r>
              <a:rPr lang="en-US" dirty="0" err="1"/>
              <a:t>zajedno</a:t>
            </a:r>
            <a:r>
              <a:rPr lang="en-US" dirty="0"/>
              <a:t>.</a:t>
            </a:r>
          </a:p>
          <a:p>
            <a:r>
              <a:rPr lang="en-US" dirty="0"/>
              <a:t>TCP brine o </a:t>
            </a:r>
            <a:r>
              <a:rPr lang="en-US" dirty="0" err="1"/>
              <a:t>komukiciji</a:t>
            </a:r>
            <a:r>
              <a:rPr lang="en-US" dirty="0"/>
              <a:t> </a:t>
            </a:r>
            <a:r>
              <a:rPr lang="en-US" dirty="0" err="1"/>
              <a:t>izmeđi</a:t>
            </a:r>
            <a:r>
              <a:rPr lang="en-US" dirty="0"/>
              <a:t> </a:t>
            </a:r>
            <a:r>
              <a:rPr lang="en-US" dirty="0" err="1"/>
              <a:t>vašeg</a:t>
            </a:r>
            <a:r>
              <a:rPr lang="en-US" dirty="0"/>
              <a:t> </a:t>
            </a:r>
            <a:r>
              <a:rPr lang="en-US" dirty="0" err="1"/>
              <a:t>aplikacionog</a:t>
            </a:r>
            <a:r>
              <a:rPr lang="en-US" dirty="0"/>
              <a:t> </a:t>
            </a:r>
            <a:r>
              <a:rPr lang="en-US" dirty="0" err="1"/>
              <a:t>softvera</a:t>
            </a:r>
            <a:r>
              <a:rPr lang="en-US" dirty="0"/>
              <a:t> (</a:t>
            </a:r>
            <a:r>
              <a:rPr lang="en-US" dirty="0" err="1"/>
              <a:t>tj</a:t>
            </a:r>
            <a:r>
              <a:rPr lang="en-US" dirty="0"/>
              <a:t>. </a:t>
            </a:r>
            <a:r>
              <a:rPr lang="en-US" dirty="0" err="1"/>
              <a:t>vaš</a:t>
            </a:r>
            <a:r>
              <a:rPr lang="en-US" dirty="0"/>
              <a:t> </a:t>
            </a:r>
            <a:r>
              <a:rPr lang="en-US" dirty="0" err="1"/>
              <a:t>čitač</a:t>
            </a:r>
            <a:r>
              <a:rPr lang="en-US" dirty="0"/>
              <a:t> /BROWSER/ </a:t>
            </a:r>
            <a:r>
              <a:rPr lang="en-US" dirty="0" err="1"/>
              <a:t>i</a:t>
            </a:r>
            <a:r>
              <a:rPr lang="en-US" dirty="0"/>
              <a:t> </a:t>
            </a:r>
            <a:r>
              <a:rPr lang="en-US" dirty="0" err="1"/>
              <a:t>vašeg</a:t>
            </a:r>
            <a:r>
              <a:rPr lang="en-US" dirty="0"/>
              <a:t> </a:t>
            </a:r>
            <a:r>
              <a:rPr lang="en-US" dirty="0" err="1"/>
              <a:t>mrežnog</a:t>
            </a:r>
            <a:r>
              <a:rPr lang="en-US" dirty="0"/>
              <a:t> </a:t>
            </a:r>
            <a:r>
              <a:rPr lang="en-US" dirty="0" err="1"/>
              <a:t>softvera</a:t>
            </a:r>
            <a:r>
              <a:rPr lang="en-US" dirty="0"/>
              <a:t>. .</a:t>
            </a:r>
          </a:p>
          <a:p>
            <a:r>
              <a:rPr lang="en-US" dirty="0"/>
              <a:t>IP brine o </a:t>
            </a:r>
            <a:r>
              <a:rPr lang="en-US" dirty="0" err="1"/>
              <a:t>komunikacijei</a:t>
            </a:r>
            <a:r>
              <a:rPr lang="en-US" dirty="0"/>
              <a:t> </a:t>
            </a:r>
            <a:r>
              <a:rPr lang="en-US" dirty="0" err="1"/>
              <a:t>sa</a:t>
            </a:r>
            <a:r>
              <a:rPr lang="en-US" dirty="0"/>
              <a:t> </a:t>
            </a:r>
            <a:r>
              <a:rPr lang="en-US" dirty="0" err="1"/>
              <a:t>drugim</a:t>
            </a:r>
            <a:r>
              <a:rPr lang="en-US" dirty="0"/>
              <a:t> </a:t>
            </a:r>
            <a:r>
              <a:rPr lang="en-US" dirty="0" err="1"/>
              <a:t>računarima</a:t>
            </a:r>
            <a:r>
              <a:rPr lang="en-US" dirty="0"/>
              <a:t>.</a:t>
            </a:r>
          </a:p>
          <a:p>
            <a:r>
              <a:rPr lang="en-US" dirty="0"/>
              <a:t>TCP je </a:t>
            </a:r>
            <a:r>
              <a:rPr lang="en-US" dirty="0" err="1"/>
              <a:t>odgovoran</a:t>
            </a:r>
            <a:r>
              <a:rPr lang="en-US" dirty="0"/>
              <a:t> </a:t>
            </a:r>
            <a:r>
              <a:rPr lang="en-US" dirty="0" err="1"/>
              <a:t>za</a:t>
            </a:r>
            <a:r>
              <a:rPr lang="en-US" dirty="0"/>
              <a:t> </a:t>
            </a:r>
            <a:r>
              <a:rPr lang="en-US" dirty="0" err="1" smtClean="0"/>
              <a:t>podelu</a:t>
            </a:r>
            <a:r>
              <a:rPr lang="en-US" dirty="0" smtClean="0"/>
              <a:t> </a:t>
            </a:r>
            <a:r>
              <a:rPr lang="en-US" dirty="0" err="1"/>
              <a:t>podatka</a:t>
            </a:r>
            <a:r>
              <a:rPr lang="en-US" dirty="0"/>
              <a:t> </a:t>
            </a:r>
            <a:r>
              <a:rPr lang="en-US" dirty="0" err="1"/>
              <a:t>na</a:t>
            </a:r>
            <a:r>
              <a:rPr lang="en-US" dirty="0"/>
              <a:t> IP </a:t>
            </a:r>
            <a:r>
              <a:rPr lang="en-US" dirty="0" err="1"/>
              <a:t>pakete</a:t>
            </a:r>
            <a:r>
              <a:rPr lang="en-US" dirty="0"/>
              <a:t> </a:t>
            </a:r>
            <a:r>
              <a:rPr lang="en-US" dirty="0" smtClean="0"/>
              <a:t>pre </a:t>
            </a:r>
            <a:r>
              <a:rPr lang="en-US" dirty="0" err="1"/>
              <a:t>slanja</a:t>
            </a:r>
            <a:r>
              <a:rPr lang="en-US" dirty="0"/>
              <a:t> </a:t>
            </a:r>
            <a:r>
              <a:rPr lang="en-US" dirty="0" err="1"/>
              <a:t>i</a:t>
            </a:r>
            <a:r>
              <a:rPr lang="en-US" dirty="0"/>
              <a:t> </a:t>
            </a:r>
            <a:r>
              <a:rPr lang="en-US" dirty="0" err="1" smtClean="0"/>
              <a:t>ponovnog</a:t>
            </a:r>
            <a:r>
              <a:rPr lang="en-US" dirty="0" smtClean="0"/>
              <a:t> </a:t>
            </a:r>
            <a:r>
              <a:rPr lang="en-US" dirty="0" err="1"/>
              <a:t>povezivanja</a:t>
            </a:r>
            <a:r>
              <a:rPr lang="en-US" dirty="0"/>
              <a:t> IP </a:t>
            </a:r>
            <a:r>
              <a:rPr lang="en-US" dirty="0" err="1"/>
              <a:t>paketa</a:t>
            </a:r>
            <a:r>
              <a:rPr lang="en-US" dirty="0"/>
              <a:t> u </a:t>
            </a:r>
            <a:r>
              <a:rPr lang="en-US" dirty="0" err="1" smtClean="0"/>
              <a:t>celinu</a:t>
            </a:r>
            <a:r>
              <a:rPr lang="en-US" dirty="0" smtClean="0"/>
              <a:t> </a:t>
            </a:r>
            <a:r>
              <a:rPr lang="en-US" dirty="0" err="1"/>
              <a:t>pri</a:t>
            </a:r>
            <a:r>
              <a:rPr lang="en-US" dirty="0"/>
              <a:t> </a:t>
            </a:r>
            <a:r>
              <a:rPr lang="en-US" dirty="0" err="1"/>
              <a:t>prijemu</a:t>
            </a:r>
            <a:r>
              <a:rPr lang="en-US" dirty="0"/>
              <a:t> </a:t>
            </a:r>
            <a:r>
              <a:rPr lang="en-US" dirty="0" err="1"/>
              <a:t>na</a:t>
            </a:r>
            <a:r>
              <a:rPr lang="en-US" dirty="0"/>
              <a:t> </a:t>
            </a:r>
            <a:r>
              <a:rPr lang="en-US" dirty="0" err="1"/>
              <a:t>odredišnom</a:t>
            </a:r>
            <a:r>
              <a:rPr lang="en-US" dirty="0"/>
              <a:t> </a:t>
            </a:r>
            <a:r>
              <a:rPr lang="en-US" dirty="0" err="1"/>
              <a:t>računaru</a:t>
            </a:r>
            <a:r>
              <a:rPr lang="en-US" dirty="0"/>
              <a:t>.</a:t>
            </a:r>
          </a:p>
          <a:p>
            <a:r>
              <a:rPr lang="en-US" dirty="0"/>
              <a:t>IP je </a:t>
            </a:r>
            <a:r>
              <a:rPr lang="en-US" dirty="0" err="1"/>
              <a:t>odgovoran</a:t>
            </a:r>
            <a:r>
              <a:rPr lang="en-US" dirty="0"/>
              <a:t> </a:t>
            </a:r>
            <a:r>
              <a:rPr lang="en-US" dirty="0" err="1"/>
              <a:t>za</a:t>
            </a:r>
            <a:r>
              <a:rPr lang="en-US" dirty="0"/>
              <a:t> </a:t>
            </a:r>
            <a:r>
              <a:rPr lang="en-US" dirty="0" err="1"/>
              <a:t>slanje</a:t>
            </a:r>
            <a:r>
              <a:rPr lang="en-US" dirty="0"/>
              <a:t> </a:t>
            </a:r>
            <a:r>
              <a:rPr lang="en-US" dirty="0" err="1"/>
              <a:t>i</a:t>
            </a:r>
            <a:r>
              <a:rPr lang="en-US" dirty="0"/>
              <a:t> </a:t>
            </a:r>
            <a:r>
              <a:rPr lang="en-US" dirty="0" err="1"/>
              <a:t>prijem</a:t>
            </a:r>
            <a:r>
              <a:rPr lang="en-US" dirty="0"/>
              <a:t> </a:t>
            </a:r>
            <a:r>
              <a:rPr lang="en-US" dirty="0" err="1"/>
              <a:t>paketa</a:t>
            </a:r>
            <a:r>
              <a:rPr lang="en-US" dirty="0"/>
              <a:t> </a:t>
            </a:r>
            <a:r>
              <a:rPr lang="en-US" dirty="0" err="1"/>
              <a:t>podataka</a:t>
            </a:r>
            <a:r>
              <a:rPr lang="en-US" dirty="0"/>
              <a:t> </a:t>
            </a:r>
            <a:r>
              <a:rPr lang="en-US" dirty="0" err="1"/>
              <a:t>na</a:t>
            </a:r>
            <a:r>
              <a:rPr lang="en-US" dirty="0"/>
              <a:t> </a:t>
            </a:r>
            <a:r>
              <a:rPr lang="en-US" dirty="0" err="1"/>
              <a:t>ispravnu</a:t>
            </a:r>
            <a:r>
              <a:rPr lang="en-US" dirty="0"/>
              <a:t> </a:t>
            </a:r>
            <a:r>
              <a:rPr lang="en-US" dirty="0" err="1"/>
              <a:t>destinaciju</a:t>
            </a:r>
            <a:r>
              <a:rPr lang="en-US" dirty="0"/>
              <a:t>.</a:t>
            </a:r>
          </a:p>
          <a:p>
            <a:r>
              <a:rPr lang="en-US" dirty="0"/>
              <a:t>TCP/IP je </a:t>
            </a:r>
            <a:r>
              <a:rPr lang="en-US" dirty="0" err="1"/>
              <a:t>komukacioni</a:t>
            </a:r>
            <a:r>
              <a:rPr lang="en-US" dirty="0"/>
              <a:t> </a:t>
            </a:r>
            <a:r>
              <a:rPr lang="en-US" dirty="0" err="1"/>
              <a:t>protokol</a:t>
            </a:r>
            <a:r>
              <a:rPr lang="en-US" dirty="0"/>
              <a:t> </a:t>
            </a:r>
            <a:r>
              <a:rPr lang="en-US" dirty="0" err="1"/>
              <a:t>za</a:t>
            </a:r>
            <a:r>
              <a:rPr lang="en-US" dirty="0"/>
              <a:t> Internet, </a:t>
            </a:r>
            <a:r>
              <a:rPr lang="en-US" dirty="0" err="1"/>
              <a:t>prenos</a:t>
            </a:r>
            <a:r>
              <a:rPr lang="en-US" dirty="0"/>
              <a:t> </a:t>
            </a:r>
            <a:r>
              <a:rPr lang="en-US" dirty="0" err="1"/>
              <a:t>i</a:t>
            </a:r>
            <a:r>
              <a:rPr lang="en-US" dirty="0"/>
              <a:t> </a:t>
            </a:r>
            <a:r>
              <a:rPr lang="en-US" dirty="0" err="1"/>
              <a:t>prijem</a:t>
            </a:r>
            <a:r>
              <a:rPr lang="en-US" dirty="0"/>
              <a:t> </a:t>
            </a:r>
            <a:r>
              <a:rPr lang="en-US" dirty="0" err="1"/>
              <a:t>podataka</a:t>
            </a:r>
            <a:r>
              <a:rPr lang="en-US" dirty="0"/>
              <a:t> </a:t>
            </a:r>
            <a:r>
              <a:rPr lang="en-US" dirty="0" err="1"/>
              <a:t>na</a:t>
            </a:r>
            <a:r>
              <a:rPr lang="en-US" dirty="0"/>
              <a:t> </a:t>
            </a:r>
            <a:r>
              <a:rPr lang="en-US" dirty="0" err="1"/>
              <a:t>Internetu</a:t>
            </a:r>
            <a:r>
              <a:rPr lang="en-US" dirty="0"/>
              <a:t> je </a:t>
            </a:r>
            <a:r>
              <a:rPr lang="en-US" dirty="0" err="1"/>
              <a:t>baziran</a:t>
            </a:r>
            <a:r>
              <a:rPr lang="en-US" dirty="0"/>
              <a:t> </a:t>
            </a:r>
            <a:r>
              <a:rPr lang="en-US" dirty="0" err="1"/>
              <a:t>na</a:t>
            </a:r>
            <a:r>
              <a:rPr lang="en-US" dirty="0"/>
              <a:t> TCP/IP </a:t>
            </a:r>
            <a:r>
              <a:rPr lang="en-US" dirty="0" err="1"/>
              <a:t>protokolu</a:t>
            </a:r>
            <a:r>
              <a:rPr lang="en-US" dirty="0"/>
              <a:t>	</a:t>
            </a:r>
          </a:p>
          <a:p>
            <a:endParaRPr lang="en-US" dirty="0"/>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ea typeface="ＭＳ Ｐゴシック"/>
              </a:rPr>
              <a:t/>
            </a:r>
            <a:br>
              <a:rPr lang="sr-Latn-CS" b="1" spc="-1" dirty="0" smtClean="0">
                <a:solidFill>
                  <a:srgbClr val="262626"/>
                </a:solidFill>
                <a:uFill>
                  <a:solidFill>
                    <a:srgbClr val="FFFFFF"/>
                  </a:solidFill>
                </a:uFill>
                <a:latin typeface="+mn-lt"/>
                <a:ea typeface="ＭＳ Ｐゴシック"/>
              </a:rPr>
            </a:br>
            <a:r>
              <a:rPr lang="sr-Latn-CS" b="1" spc="-1" dirty="0" smtClean="0">
                <a:solidFill>
                  <a:srgbClr val="262626"/>
                </a:solidFill>
                <a:uFill>
                  <a:solidFill>
                    <a:srgbClr val="FFFFFF"/>
                  </a:solidFill>
                </a:uFill>
                <a:latin typeface="+mn-lt"/>
                <a:ea typeface="ＭＳ Ｐゴシック"/>
              </a:rPr>
              <a:t>TCP/</a:t>
            </a:r>
            <a:r>
              <a:rPr lang="x-none" b="1" spc="-1" dirty="0" smtClean="0">
                <a:solidFill>
                  <a:srgbClr val="262626"/>
                </a:solidFill>
                <a:uFill>
                  <a:solidFill>
                    <a:srgbClr val="FFFFFF"/>
                  </a:solidFill>
                </a:uFill>
                <a:latin typeface="+mn-lt"/>
                <a:ea typeface="ＭＳ Ｐゴシック"/>
              </a:rPr>
              <a:t>IP </a:t>
            </a:r>
            <a:r>
              <a:rPr lang="x-none" b="1" spc="-1" dirty="0">
                <a:solidFill>
                  <a:srgbClr val="262626"/>
                </a:solidFill>
                <a:uFill>
                  <a:solidFill>
                    <a:srgbClr val="FFFFFF"/>
                  </a:solidFill>
                </a:uFill>
                <a:latin typeface="+mn-lt"/>
                <a:ea typeface="ＭＳ Ｐゴシック"/>
              </a:rPr>
              <a:t>PROTOKOL</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Tree>
    <p:extLst>
      <p:ext uri="{BB962C8B-B14F-4D97-AF65-F5344CB8AC3E}">
        <p14:creationId xmlns="" xmlns:p14="http://schemas.microsoft.com/office/powerpoint/2010/main" val="3277076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 name="Content Placeholder 1" descr="160_tcp_ip4.jpg"/>
          <p:cNvPicPr>
            <a:picLocks noGrp="1" noChangeAspect="1"/>
          </p:cNvPicPr>
          <p:nvPr>
            <p:ph idx="1"/>
          </p:nvPr>
        </p:nvPicPr>
        <p:blipFill>
          <a:blip r:embed="rId3">
            <a:extLst>
              <a:ext uri="{28A0092B-C50C-407E-A947-70E740481C1C}">
                <a14:useLocalDpi xmlns="" xmlns:a14="http://schemas.microsoft.com/office/drawing/2010/main" val="0"/>
              </a:ext>
            </a:extLst>
          </a:blip>
          <a:srcRect l="-48359" r="-48359"/>
          <a:stretch>
            <a:fillRect/>
          </a:stretch>
        </p:blipFill>
        <p:spPr/>
      </p:pic>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ea typeface="ＭＳ Ｐゴシック"/>
              </a:rPr>
              <a:t/>
            </a:r>
            <a:br>
              <a:rPr lang="sr-Latn-CS" b="1" spc="-1" dirty="0" smtClean="0">
                <a:solidFill>
                  <a:srgbClr val="262626"/>
                </a:solidFill>
                <a:uFill>
                  <a:solidFill>
                    <a:srgbClr val="FFFFFF"/>
                  </a:solidFill>
                </a:uFill>
                <a:latin typeface="+mn-lt"/>
                <a:ea typeface="ＭＳ Ｐゴシック"/>
              </a:rPr>
            </a:br>
            <a:r>
              <a:rPr lang="sr-Latn-CS" b="1" spc="-1" dirty="0" smtClean="0">
                <a:solidFill>
                  <a:srgbClr val="262626"/>
                </a:solidFill>
                <a:uFill>
                  <a:solidFill>
                    <a:srgbClr val="FFFFFF"/>
                  </a:solidFill>
                </a:uFill>
                <a:latin typeface="+mn-lt"/>
                <a:ea typeface="ＭＳ Ｐゴシック"/>
              </a:rPr>
              <a:t>TCP/</a:t>
            </a:r>
            <a:r>
              <a:rPr lang="x-none" b="1" spc="-1" dirty="0" smtClean="0">
                <a:solidFill>
                  <a:srgbClr val="262626"/>
                </a:solidFill>
                <a:uFill>
                  <a:solidFill>
                    <a:srgbClr val="FFFFFF"/>
                  </a:solidFill>
                </a:uFill>
                <a:latin typeface="+mn-lt"/>
                <a:ea typeface="ＭＳ Ｐゴシック"/>
              </a:rPr>
              <a:t>IP </a:t>
            </a:r>
            <a:r>
              <a:rPr lang="x-none" b="1" spc="-1" dirty="0">
                <a:solidFill>
                  <a:srgbClr val="262626"/>
                </a:solidFill>
                <a:uFill>
                  <a:solidFill>
                    <a:srgbClr val="FFFFFF"/>
                  </a:solidFill>
                </a:uFill>
                <a:latin typeface="+mn-lt"/>
                <a:ea typeface="ＭＳ Ｐゴシック"/>
              </a:rPr>
              <a:t>PROTOKOL</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Tree>
    <p:extLst>
      <p:ext uri="{BB962C8B-B14F-4D97-AF65-F5344CB8AC3E}">
        <p14:creationId xmlns="" xmlns:p14="http://schemas.microsoft.com/office/powerpoint/2010/main" val="21526248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285840" indent="-285120">
              <a:buClr>
                <a:srgbClr val="83992A"/>
              </a:buClr>
              <a:buSzPct val="115000"/>
            </a:pPr>
            <a:r>
              <a:rPr lang="x-none" b="1" spc="-1" dirty="0">
                <a:solidFill>
                  <a:srgbClr val="262626"/>
                </a:solidFill>
                <a:uFill>
                  <a:solidFill>
                    <a:srgbClr val="FFFFFF"/>
                  </a:solidFill>
                </a:uFill>
                <a:ea typeface="ＭＳ Ｐゴシック"/>
              </a:rPr>
              <a:t>Osnovni je protokol na mreži</a:t>
            </a:r>
            <a:endParaRPr lang="x-none" sz="2400" spc="-1" dirty="0">
              <a:solidFill>
                <a:srgbClr val="000000"/>
              </a:solidFill>
              <a:uFill>
                <a:solidFill>
                  <a:srgbClr val="FFFFFF"/>
                </a:solidFill>
              </a:uFill>
            </a:endParaRPr>
          </a:p>
          <a:p>
            <a:pPr>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b="1" spc="-1" dirty="0">
                <a:solidFill>
                  <a:srgbClr val="262626"/>
                </a:solidFill>
                <a:uFill>
                  <a:solidFill>
                    <a:srgbClr val="FFFFFF"/>
                  </a:solidFill>
                </a:uFill>
                <a:ea typeface="ＭＳ Ｐゴシック"/>
              </a:rPr>
              <a:t>IP </a:t>
            </a:r>
            <a:r>
              <a:rPr lang="x-none" spc="-1" dirty="0">
                <a:solidFill>
                  <a:srgbClr val="262626"/>
                </a:solidFill>
                <a:uFill>
                  <a:solidFill>
                    <a:srgbClr val="FFFFFF"/>
                  </a:solidFill>
                </a:uFill>
                <a:ea typeface="Tahoma"/>
              </a:rPr>
              <a:t>sadrži informacije o adresiranju, čime se postiže da svaki mrežni uređaj (računar, server, radna stanica, interent ruter) koji je povezan na internet ima jedinstvenu adresu. </a:t>
            </a:r>
            <a:r>
              <a:rPr lang="x-none" spc="-1" dirty="0" smtClean="0">
                <a:solidFill>
                  <a:srgbClr val="262626"/>
                </a:solidFill>
                <a:uFill>
                  <a:solidFill>
                    <a:srgbClr val="FFFFFF"/>
                  </a:solidFill>
                </a:uFill>
                <a:ea typeface="Tahoma"/>
              </a:rPr>
              <a:t>Zn</a:t>
            </a:r>
            <a:r>
              <a:rPr lang="sr-Latn-CS" spc="-1" dirty="0" smtClean="0">
                <a:solidFill>
                  <a:srgbClr val="262626"/>
                </a:solidFill>
                <a:uFill>
                  <a:solidFill>
                    <a:srgbClr val="FFFFFF"/>
                  </a:solidFill>
                </a:uFill>
                <a:ea typeface="Tahoma"/>
              </a:rPr>
              <a:t>ači, </a:t>
            </a:r>
            <a:r>
              <a:rPr lang="hr-HR" b="1" dirty="0" smtClean="0">
                <a:solidFill>
                  <a:srgbClr val="FF0000"/>
                </a:solidFill>
              </a:rPr>
              <a:t>svaki </a:t>
            </a:r>
            <a:r>
              <a:rPr lang="hr-HR" b="1" dirty="0">
                <a:solidFill>
                  <a:srgbClr val="FF0000"/>
                </a:solidFill>
              </a:rPr>
              <a:t>računar mora imati različitu IP adresu kako bi mogao komunicirati sa ostalim računarima u m</a:t>
            </a:r>
            <a:r>
              <a:rPr lang="en-US" b="1" dirty="0">
                <a:solidFill>
                  <a:srgbClr val="FF0000"/>
                </a:solidFill>
              </a:rPr>
              <a:t>re</a:t>
            </a:r>
            <a:r>
              <a:rPr lang="hr-HR" b="1" dirty="0">
                <a:solidFill>
                  <a:srgbClr val="FF0000"/>
                </a:solidFill>
              </a:rPr>
              <a:t>ži. </a:t>
            </a:r>
          </a:p>
          <a:p>
            <a:pPr marL="285840" indent="-285120" algn="just">
              <a:buClr>
                <a:srgbClr val="83992A"/>
              </a:buClr>
              <a:buSzPct val="115000"/>
            </a:pP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ea typeface="Tahoma"/>
              </a:rPr>
              <a:t>Na taj način uređaj se može lako identifikovati u celoj Internet mreži. </a:t>
            </a:r>
            <a:endParaRPr lang="x-none" sz="2400" spc="-1" dirty="0">
              <a:solidFill>
                <a:srgbClr val="000000"/>
              </a:solidFill>
              <a:uFill>
                <a:solidFill>
                  <a:srgbClr val="FFFFFF"/>
                </a:solidFill>
              </a:uFill>
            </a:endParaRPr>
          </a:p>
          <a:p>
            <a:pPr algn="just">
              <a:lnSpc>
                <a:spcPct val="100000"/>
              </a:lnSpc>
            </a:pPr>
            <a:endParaRPr lang="x-none" sz="2400" spc="-1" dirty="0">
              <a:solidFill>
                <a:srgbClr val="000000"/>
              </a:solidFill>
              <a:uFill>
                <a:solidFill>
                  <a:srgbClr val="FFFFFF"/>
                </a:solidFill>
              </a:uFill>
            </a:endParaRPr>
          </a:p>
          <a:p>
            <a:pPr marL="285840" indent="-285120" algn="just">
              <a:buClr>
                <a:srgbClr val="83992A"/>
              </a:buClr>
              <a:buSzPct val="115000"/>
            </a:pPr>
            <a:r>
              <a:rPr lang="x-none" spc="-1" dirty="0">
                <a:solidFill>
                  <a:srgbClr val="262626"/>
                </a:solidFill>
                <a:uFill>
                  <a:solidFill>
                    <a:srgbClr val="FFFFFF"/>
                  </a:solidFill>
                </a:uFill>
                <a:ea typeface="Tahoma"/>
              </a:rPr>
              <a:t>Isto tako ovaj protokol sadrži i kontrolne informacije koje omogućavaju paketima da budu prosleđeni na osnovu poznatih IP adresa na ispravnu destinaciju. </a:t>
            </a:r>
            <a:endParaRPr lang="x-none" sz="2400" spc="-1" dirty="0">
              <a:solidFill>
                <a:srgbClr val="000000"/>
              </a:solidFill>
              <a:uFill>
                <a:solidFill>
                  <a:srgbClr val="FFFFFF"/>
                </a:solidFill>
              </a:uFill>
            </a:endParaRPr>
          </a:p>
          <a:p>
            <a:endParaRPr lang="en-US" dirty="0"/>
          </a:p>
        </p:txBody>
      </p:sp>
      <p:sp>
        <p:nvSpPr>
          <p:cNvPr id="4" name="Title 3"/>
          <p:cNvSpPr>
            <a:spLocks noGrp="1"/>
          </p:cNvSpPr>
          <p:nvPr>
            <p:ph type="title"/>
          </p:nvPr>
        </p:nvSpPr>
        <p:spPr/>
        <p:txBody>
          <a:bodyPr>
            <a:normAutofit fontScale="90000"/>
          </a:bodyPr>
          <a:lstStyle/>
          <a:p>
            <a:r>
              <a:rPr lang="sr-Latn-CS" b="1" spc="-1" dirty="0" smtClean="0">
                <a:solidFill>
                  <a:srgbClr val="262626"/>
                </a:solidFill>
                <a:uFill>
                  <a:solidFill>
                    <a:srgbClr val="FFFFFF"/>
                  </a:solidFill>
                </a:uFill>
                <a:latin typeface="+mn-lt"/>
                <a:ea typeface="ＭＳ Ｐゴシック"/>
              </a:rPr>
              <a:t/>
            </a:r>
            <a:br>
              <a:rPr lang="sr-Latn-CS" b="1" spc="-1" dirty="0" smtClean="0">
                <a:solidFill>
                  <a:srgbClr val="262626"/>
                </a:solidFill>
                <a:uFill>
                  <a:solidFill>
                    <a:srgbClr val="FFFFFF"/>
                  </a:solidFill>
                </a:uFill>
                <a:latin typeface="+mn-lt"/>
                <a:ea typeface="ＭＳ Ｐゴシック"/>
              </a:rPr>
            </a:br>
            <a:r>
              <a:rPr lang="x-none" b="1" spc="-1" dirty="0" smtClean="0">
                <a:solidFill>
                  <a:srgbClr val="262626"/>
                </a:solidFill>
                <a:uFill>
                  <a:solidFill>
                    <a:srgbClr val="FFFFFF"/>
                  </a:solidFill>
                </a:uFill>
                <a:latin typeface="+mn-lt"/>
                <a:ea typeface="ＭＳ Ｐゴシック"/>
              </a:rPr>
              <a:t>IP </a:t>
            </a:r>
            <a:r>
              <a:rPr lang="x-none" b="1" spc="-1" dirty="0">
                <a:solidFill>
                  <a:srgbClr val="262626"/>
                </a:solidFill>
                <a:uFill>
                  <a:solidFill>
                    <a:srgbClr val="FFFFFF"/>
                  </a:solidFill>
                </a:uFill>
                <a:latin typeface="+mn-lt"/>
                <a:ea typeface="ＭＳ Ｐゴシック"/>
              </a:rPr>
              <a:t>PROTOKOL</a:t>
            </a:r>
            <a:r>
              <a:rPr lang="x-none" sz="1800" spc="-1" dirty="0">
                <a:solidFill>
                  <a:srgbClr val="000000"/>
                </a:solidFill>
                <a:uFill>
                  <a:solidFill>
                    <a:srgbClr val="FFFFFF"/>
                  </a:solidFill>
                </a:uFill>
                <a:latin typeface="+mn-lt"/>
              </a:rPr>
              <a:t/>
            </a:r>
            <a:br>
              <a:rPr lang="x-none" sz="1800" spc="-1" dirty="0">
                <a:solidFill>
                  <a:srgbClr val="000000"/>
                </a:solidFill>
                <a:uFill>
                  <a:solidFill>
                    <a:srgbClr val="FFFFFF"/>
                  </a:solidFill>
                </a:uFill>
                <a:latin typeface="+mn-lt"/>
              </a:rPr>
            </a:br>
            <a:endParaRPr lang="en-US" dirty="0">
              <a:latin typeface="+mn-lt"/>
            </a:endParaRPr>
          </a:p>
        </p:txBody>
      </p:sp>
    </p:spTree>
    <p:extLst>
      <p:ext uri="{BB962C8B-B14F-4D97-AF65-F5344CB8AC3E}">
        <p14:creationId xmlns="" xmlns:p14="http://schemas.microsoft.com/office/powerpoint/2010/main" val="2060422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1215</TotalTime>
  <Words>4696</Words>
  <Application>Microsoft Office PowerPoint</Application>
  <PresentationFormat>On-screen Show (16:9)</PresentationFormat>
  <Paragraphs>799</Paragraphs>
  <Slides>123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25" baseType="lpstr">
      <vt:lpstr>Office Theme</vt:lpstr>
      <vt:lpstr>Clip</vt:lpstr>
      <vt:lpstr>TEME</vt:lpstr>
      <vt:lpstr> Šta je računar? </vt:lpstr>
      <vt:lpstr> Šta je računar? </vt:lpstr>
      <vt:lpstr> Računar – šta radi? </vt:lpstr>
      <vt:lpstr> Da li je računar mašina sa inteligencijom??? </vt:lpstr>
      <vt:lpstr> Prvi računar  </vt:lpstr>
      <vt:lpstr> Prvi program  </vt:lpstr>
      <vt:lpstr> Prvi compiler 1944.  </vt:lpstr>
      <vt:lpstr> Prvi računar  </vt:lpstr>
      <vt:lpstr> Najmanji računar  </vt:lpstr>
      <vt:lpstr> Računarski sistem? </vt:lpstr>
      <vt:lpstr> Računar – osnovna konfiguracija </vt:lpstr>
      <vt:lpstr> PC osnovne komponente </vt:lpstr>
      <vt:lpstr> Računar - anatomija? </vt:lpstr>
      <vt:lpstr>Ulazne jedinice</vt:lpstr>
      <vt:lpstr> Centralna jedinica </vt:lpstr>
      <vt:lpstr> Matična ploča </vt:lpstr>
      <vt:lpstr> Procesor </vt:lpstr>
      <vt:lpstr> Hladnjak </vt:lpstr>
      <vt:lpstr> Memorija </vt:lpstr>
      <vt:lpstr> Magistrala </vt:lpstr>
      <vt:lpstr>Slide 22</vt:lpstr>
      <vt:lpstr> Priključci (slotovi) </vt:lpstr>
      <vt:lpstr>Napajanje</vt:lpstr>
      <vt:lpstr> Portovi </vt:lpstr>
      <vt:lpstr> Grafičke kartice </vt:lpstr>
      <vt:lpstr>Zvučna kartica</vt:lpstr>
      <vt:lpstr>Mrežna kartica</vt:lpstr>
      <vt:lpstr>FM/TV kartica</vt:lpstr>
      <vt:lpstr>Fax Modem Voice kartica</vt:lpstr>
      <vt:lpstr>Monitori</vt:lpstr>
      <vt:lpstr> UREDJAJI  ZA SKLADIŠTENJE PODATAKA </vt:lpstr>
      <vt:lpstr> UREDJAJI  ZA SKLADIŠTENJE PODATAKA </vt:lpstr>
      <vt:lpstr> UREDJAJI  ZA SKLADIŠTENJE PODATAKA </vt:lpstr>
      <vt:lpstr> UREDJAJI  ZA SKLADIŠTENJE PODATAKA </vt:lpstr>
      <vt:lpstr>  </vt:lpstr>
      <vt:lpstr> Flopy disk </vt:lpstr>
      <vt:lpstr> HARD DISK </vt:lpstr>
      <vt:lpstr> SSD (Solid State Drive) </vt:lpstr>
      <vt:lpstr>Optički kompakt diskovi</vt:lpstr>
      <vt:lpstr> Flash-USB memorije </vt:lpstr>
      <vt:lpstr> Memorijske kartice </vt:lpstr>
      <vt:lpstr>Računarstvo u oblaku </vt:lpstr>
      <vt:lpstr>Slide 44</vt:lpstr>
      <vt:lpstr>Slide 45</vt:lpstr>
      <vt:lpstr> CLOUD STORAGE </vt:lpstr>
      <vt:lpstr>KRIVIČNOPRAVNE IMPLIKACIJE EKSPONENCIJALNOG KAPACITETA SKLADIŠTENJA PODATAKA </vt:lpstr>
      <vt:lpstr> OPERATIVNI SISTEMI </vt:lpstr>
      <vt:lpstr>Vrste operativnih sistema</vt:lpstr>
      <vt:lpstr>Kako radi računar</vt:lpstr>
      <vt:lpstr>Slide 51</vt:lpstr>
      <vt:lpstr>Umrežavanje - definicija</vt:lpstr>
      <vt:lpstr> Kategorije mreže </vt:lpstr>
      <vt:lpstr> Kategorije mreže - LAN </vt:lpstr>
      <vt:lpstr> Kategorije mreže - MAN </vt:lpstr>
      <vt:lpstr> Kategorije mreže - WAN </vt:lpstr>
      <vt:lpstr> Tipična LAN struktura </vt:lpstr>
      <vt:lpstr> Međusobno razdvajanje mreža </vt:lpstr>
      <vt:lpstr> Uređaji za povezivanje </vt:lpstr>
      <vt:lpstr> Topologija mreža </vt:lpstr>
      <vt:lpstr> Početak INTERNETA </vt:lpstr>
      <vt:lpstr>Počeci Interneta</vt:lpstr>
      <vt:lpstr>ARPANET</vt:lpstr>
      <vt:lpstr>ARPANET</vt:lpstr>
      <vt:lpstr>ARPANET</vt:lpstr>
      <vt:lpstr>ARPANET</vt:lpstr>
      <vt:lpstr>ARPANET i druge mreže</vt:lpstr>
      <vt:lpstr>Internet</vt:lpstr>
      <vt:lpstr>Internet</vt:lpstr>
      <vt:lpstr>Internet</vt:lpstr>
      <vt:lpstr>Internet</vt:lpstr>
      <vt:lpstr>Funkcionisanje Interneta </vt:lpstr>
      <vt:lpstr>Slide 73</vt:lpstr>
      <vt:lpstr>Router</vt:lpstr>
      <vt:lpstr>Delovi paketa podatka</vt:lpstr>
      <vt:lpstr> INTERNET  ISTRAGA  </vt:lpstr>
      <vt:lpstr>Pristup Internetu</vt:lpstr>
      <vt:lpstr>Internet provajderi</vt:lpstr>
      <vt:lpstr>Slide 79</vt:lpstr>
      <vt:lpstr>Slide 80</vt:lpstr>
      <vt:lpstr>Dial-up </vt:lpstr>
      <vt:lpstr>Slide 82</vt:lpstr>
      <vt:lpstr>Slide 83</vt:lpstr>
      <vt:lpstr>ADSL</vt:lpstr>
      <vt:lpstr>Slide 85</vt:lpstr>
      <vt:lpstr>ADSL (Asymetric Digital Subscriber Line)</vt:lpstr>
      <vt:lpstr>Kablovski Internet</vt:lpstr>
      <vt:lpstr>Slide 88</vt:lpstr>
      <vt:lpstr>Bežični pristup (Wireless) </vt:lpstr>
      <vt:lpstr>Slide 90</vt:lpstr>
      <vt:lpstr>Slide 91</vt:lpstr>
      <vt:lpstr>Mobilni internet</vt:lpstr>
      <vt:lpstr>Satelitski pristup</vt:lpstr>
      <vt:lpstr>Slide 94</vt:lpstr>
      <vt:lpstr>  INTERNET  mreže   </vt:lpstr>
      <vt:lpstr>Slide 96</vt:lpstr>
      <vt:lpstr> TCP/IP PROTOKOL </vt:lpstr>
      <vt:lpstr> TCP/IP PROTOKOL </vt:lpstr>
      <vt:lpstr> IP PROTOKOL </vt:lpstr>
      <vt:lpstr> IP ADRESA  </vt:lpstr>
      <vt:lpstr> IP ADRESA  </vt:lpstr>
      <vt:lpstr> IP ADRESA  </vt:lpstr>
      <vt:lpstr> IP ADRESA  </vt:lpstr>
      <vt:lpstr> IP ADRESA  </vt:lpstr>
      <vt:lpstr>Slide 105</vt:lpstr>
      <vt:lpstr>Slide 106</vt:lpstr>
      <vt:lpstr>Slide 107</vt:lpstr>
      <vt:lpstr>Slide 108</vt:lpstr>
      <vt:lpstr>Slide 109</vt:lpstr>
      <vt:lpstr>IPv 6</vt:lpstr>
      <vt:lpstr> UNIFORM SOURCE LOCATOR – URL </vt:lpstr>
      <vt:lpstr> UNIFORM SOURCE LOCATOR – URL </vt:lpstr>
      <vt:lpstr> UNIFORM SOURCE LOCATOR – URL </vt:lpstr>
      <vt:lpstr>Protokoli i DNS</vt:lpstr>
      <vt:lpstr> DNS (Domain Name System) </vt:lpstr>
      <vt:lpstr> DNS (Domain Name System) </vt:lpstr>
      <vt:lpstr> DNS (Domain Name System) </vt:lpstr>
      <vt:lpstr> World Wide Web – WWW </vt:lpstr>
      <vt:lpstr> Kretanje u okviru WWW </vt:lpstr>
      <vt:lpstr> Pretraživanje u okviru WWW (Search Engines):  </vt:lpstr>
      <vt:lpstr> Najpopularniji brauzeri danas su: </vt:lpstr>
      <vt:lpstr>KAKO KRIMINALCI KORISTE VTK</vt:lpstr>
      <vt:lpstr>Slide 123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Ana Stojanovic</cp:lastModifiedBy>
  <cp:revision>216</cp:revision>
  <dcterms:created xsi:type="dcterms:W3CDTF">2010-04-12T23:12:02Z</dcterms:created>
  <dcterms:modified xsi:type="dcterms:W3CDTF">2017-02-13T14:37:41Z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