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81" r:id="rId6"/>
    <p:sldId id="282"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9" r:id="rId21"/>
    <p:sldId id="280" r:id="rId22"/>
    <p:sldId id="283" r:id="rId23"/>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30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bs-Latn-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4CA3CD23-5922-46A9-9635-73CE7E2B11B8}" type="datetimeFigureOut">
              <a:rPr lang="bs-Latn-BA" smtClean="0"/>
              <a:t>7.6.2016</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60B267EB-8844-43FD-BF8F-CB58A37F0DDB}" type="slidenum">
              <a:rPr lang="bs-Latn-BA" smtClean="0"/>
              <a:t>‹#›</a:t>
            </a:fld>
            <a:endParaRPr lang="bs-Latn-BA"/>
          </a:p>
        </p:txBody>
      </p:sp>
    </p:spTree>
    <p:extLst>
      <p:ext uri="{BB962C8B-B14F-4D97-AF65-F5344CB8AC3E}">
        <p14:creationId xmlns:p14="http://schemas.microsoft.com/office/powerpoint/2010/main" val="2807207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4CA3CD23-5922-46A9-9635-73CE7E2B11B8}" type="datetimeFigureOut">
              <a:rPr lang="bs-Latn-BA" smtClean="0"/>
              <a:t>7.6.2016</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60B267EB-8844-43FD-BF8F-CB58A37F0DDB}" type="slidenum">
              <a:rPr lang="bs-Latn-BA" smtClean="0"/>
              <a:t>‹#›</a:t>
            </a:fld>
            <a:endParaRPr lang="bs-Latn-BA"/>
          </a:p>
        </p:txBody>
      </p:sp>
    </p:spTree>
    <p:extLst>
      <p:ext uri="{BB962C8B-B14F-4D97-AF65-F5344CB8AC3E}">
        <p14:creationId xmlns:p14="http://schemas.microsoft.com/office/powerpoint/2010/main" val="291198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4CA3CD23-5922-46A9-9635-73CE7E2B11B8}" type="datetimeFigureOut">
              <a:rPr lang="bs-Latn-BA" smtClean="0"/>
              <a:t>7.6.2016</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60B267EB-8844-43FD-BF8F-CB58A37F0DDB}" type="slidenum">
              <a:rPr lang="bs-Latn-BA" smtClean="0"/>
              <a:t>‹#›</a:t>
            </a:fld>
            <a:endParaRPr lang="bs-Latn-BA"/>
          </a:p>
        </p:txBody>
      </p:sp>
    </p:spTree>
    <p:extLst>
      <p:ext uri="{BB962C8B-B14F-4D97-AF65-F5344CB8AC3E}">
        <p14:creationId xmlns:p14="http://schemas.microsoft.com/office/powerpoint/2010/main" val="1449716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4CA3CD23-5922-46A9-9635-73CE7E2B11B8}" type="datetimeFigureOut">
              <a:rPr lang="bs-Latn-BA" smtClean="0"/>
              <a:t>7.6.2016</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60B267EB-8844-43FD-BF8F-CB58A37F0DDB}" type="slidenum">
              <a:rPr lang="bs-Latn-BA" smtClean="0"/>
              <a:t>‹#›</a:t>
            </a:fld>
            <a:endParaRPr lang="bs-Latn-BA"/>
          </a:p>
        </p:txBody>
      </p:sp>
    </p:spTree>
    <p:extLst>
      <p:ext uri="{BB962C8B-B14F-4D97-AF65-F5344CB8AC3E}">
        <p14:creationId xmlns:p14="http://schemas.microsoft.com/office/powerpoint/2010/main" val="1011633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bs-Latn-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A3CD23-5922-46A9-9635-73CE7E2B11B8}" type="datetimeFigureOut">
              <a:rPr lang="bs-Latn-BA" smtClean="0"/>
              <a:t>7.6.2016</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60B267EB-8844-43FD-BF8F-CB58A37F0DDB}" type="slidenum">
              <a:rPr lang="bs-Latn-BA" smtClean="0"/>
              <a:t>‹#›</a:t>
            </a:fld>
            <a:endParaRPr lang="bs-Latn-BA"/>
          </a:p>
        </p:txBody>
      </p:sp>
    </p:spTree>
    <p:extLst>
      <p:ext uri="{BB962C8B-B14F-4D97-AF65-F5344CB8AC3E}">
        <p14:creationId xmlns:p14="http://schemas.microsoft.com/office/powerpoint/2010/main" val="1453758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4CA3CD23-5922-46A9-9635-73CE7E2B11B8}" type="datetimeFigureOut">
              <a:rPr lang="bs-Latn-BA" smtClean="0"/>
              <a:t>7.6.2016</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60B267EB-8844-43FD-BF8F-CB58A37F0DDB}" type="slidenum">
              <a:rPr lang="bs-Latn-BA" smtClean="0"/>
              <a:t>‹#›</a:t>
            </a:fld>
            <a:endParaRPr lang="bs-Latn-BA"/>
          </a:p>
        </p:txBody>
      </p:sp>
    </p:spTree>
    <p:extLst>
      <p:ext uri="{BB962C8B-B14F-4D97-AF65-F5344CB8AC3E}">
        <p14:creationId xmlns:p14="http://schemas.microsoft.com/office/powerpoint/2010/main" val="1671626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bs-Latn-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4CA3CD23-5922-46A9-9635-73CE7E2B11B8}" type="datetimeFigureOut">
              <a:rPr lang="bs-Latn-BA" smtClean="0"/>
              <a:t>7.6.2016</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60B267EB-8844-43FD-BF8F-CB58A37F0DDB}" type="slidenum">
              <a:rPr lang="bs-Latn-BA" smtClean="0"/>
              <a:t>‹#›</a:t>
            </a:fld>
            <a:endParaRPr lang="bs-Latn-BA"/>
          </a:p>
        </p:txBody>
      </p:sp>
    </p:spTree>
    <p:extLst>
      <p:ext uri="{BB962C8B-B14F-4D97-AF65-F5344CB8AC3E}">
        <p14:creationId xmlns:p14="http://schemas.microsoft.com/office/powerpoint/2010/main" val="1056426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4CA3CD23-5922-46A9-9635-73CE7E2B11B8}" type="datetimeFigureOut">
              <a:rPr lang="bs-Latn-BA" smtClean="0"/>
              <a:t>7.6.2016</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60B267EB-8844-43FD-BF8F-CB58A37F0DDB}" type="slidenum">
              <a:rPr lang="bs-Latn-BA" smtClean="0"/>
              <a:t>‹#›</a:t>
            </a:fld>
            <a:endParaRPr lang="bs-Latn-BA"/>
          </a:p>
        </p:txBody>
      </p:sp>
    </p:spTree>
    <p:extLst>
      <p:ext uri="{BB962C8B-B14F-4D97-AF65-F5344CB8AC3E}">
        <p14:creationId xmlns:p14="http://schemas.microsoft.com/office/powerpoint/2010/main" val="197629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3CD23-5922-46A9-9635-73CE7E2B11B8}" type="datetimeFigureOut">
              <a:rPr lang="bs-Latn-BA" smtClean="0"/>
              <a:t>7.6.2016</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60B267EB-8844-43FD-BF8F-CB58A37F0DDB}" type="slidenum">
              <a:rPr lang="bs-Latn-BA" smtClean="0"/>
              <a:t>‹#›</a:t>
            </a:fld>
            <a:endParaRPr lang="bs-Latn-BA"/>
          </a:p>
        </p:txBody>
      </p:sp>
    </p:spTree>
    <p:extLst>
      <p:ext uri="{BB962C8B-B14F-4D97-AF65-F5344CB8AC3E}">
        <p14:creationId xmlns:p14="http://schemas.microsoft.com/office/powerpoint/2010/main" val="1222454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A3CD23-5922-46A9-9635-73CE7E2B11B8}" type="datetimeFigureOut">
              <a:rPr lang="bs-Latn-BA" smtClean="0"/>
              <a:t>7.6.2016</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60B267EB-8844-43FD-BF8F-CB58A37F0DDB}" type="slidenum">
              <a:rPr lang="bs-Latn-BA" smtClean="0"/>
              <a:t>‹#›</a:t>
            </a:fld>
            <a:endParaRPr lang="bs-Latn-BA"/>
          </a:p>
        </p:txBody>
      </p:sp>
    </p:spTree>
    <p:extLst>
      <p:ext uri="{BB962C8B-B14F-4D97-AF65-F5344CB8AC3E}">
        <p14:creationId xmlns:p14="http://schemas.microsoft.com/office/powerpoint/2010/main" val="220336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A3CD23-5922-46A9-9635-73CE7E2B11B8}" type="datetimeFigureOut">
              <a:rPr lang="bs-Latn-BA" smtClean="0"/>
              <a:t>7.6.2016</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60B267EB-8844-43FD-BF8F-CB58A37F0DDB}" type="slidenum">
              <a:rPr lang="bs-Latn-BA" smtClean="0"/>
              <a:t>‹#›</a:t>
            </a:fld>
            <a:endParaRPr lang="bs-Latn-BA"/>
          </a:p>
        </p:txBody>
      </p:sp>
    </p:spTree>
    <p:extLst>
      <p:ext uri="{BB962C8B-B14F-4D97-AF65-F5344CB8AC3E}">
        <p14:creationId xmlns:p14="http://schemas.microsoft.com/office/powerpoint/2010/main" val="2593025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A3CD23-5922-46A9-9635-73CE7E2B11B8}" type="datetimeFigureOut">
              <a:rPr lang="bs-Latn-BA" smtClean="0"/>
              <a:t>7.6.2016</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B267EB-8844-43FD-BF8F-CB58A37F0DDB}" type="slidenum">
              <a:rPr lang="bs-Latn-BA" smtClean="0"/>
              <a:t>‹#›</a:t>
            </a:fld>
            <a:endParaRPr lang="bs-Latn-BA"/>
          </a:p>
        </p:txBody>
      </p:sp>
    </p:spTree>
    <p:extLst>
      <p:ext uri="{BB962C8B-B14F-4D97-AF65-F5344CB8AC3E}">
        <p14:creationId xmlns:p14="http://schemas.microsoft.com/office/powerpoint/2010/main" val="494780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773983"/>
          </a:xfrm>
        </p:spPr>
        <p:txBody>
          <a:bodyPr>
            <a:normAutofit/>
          </a:bodyPr>
          <a:lstStyle/>
          <a:p>
            <a:r>
              <a:rPr lang="bs-Latn-BA" sz="4800" dirty="0" smtClean="0">
                <a:latin typeface="Times New Roman" panose="02020603050405020304" pitchFamily="18" charset="0"/>
                <a:cs typeface="Times New Roman" panose="02020603050405020304" pitchFamily="18" charset="0"/>
              </a:rPr>
              <a:t>Prijedlog za ponavljanje upravnog spora</a:t>
            </a:r>
            <a:endParaRPr lang="bs-Latn-BA" sz="4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155990"/>
            <a:ext cx="9144000" cy="2386166"/>
          </a:xfrm>
        </p:spPr>
        <p:txBody>
          <a:bodyPr>
            <a:normAutofit fontScale="85000" lnSpcReduction="20000"/>
          </a:bodyPr>
          <a:lstStyle/>
          <a:p>
            <a:r>
              <a:rPr lang="bs-Latn-BA" sz="3800" dirty="0" smtClean="0">
                <a:latin typeface="Times New Roman" panose="02020603050405020304" pitchFamily="18" charset="0"/>
                <a:cs typeface="Times New Roman" panose="02020603050405020304" pitchFamily="18" charset="0"/>
              </a:rPr>
              <a:t>-Postupanje Vrhovnog suda</a:t>
            </a:r>
          </a:p>
          <a:p>
            <a:r>
              <a:rPr lang="bs-Latn-BA" sz="3800" dirty="0" smtClean="0">
                <a:latin typeface="Times New Roman" panose="02020603050405020304" pitchFamily="18" charset="0"/>
                <a:cs typeface="Times New Roman" panose="02020603050405020304" pitchFamily="18" charset="0"/>
              </a:rPr>
              <a:t>-Aktuelna pitanja</a:t>
            </a:r>
          </a:p>
          <a:p>
            <a:endParaRPr lang="bs-Latn-BA" sz="3800" dirty="0">
              <a:latin typeface="Times New Roman" panose="02020603050405020304" pitchFamily="18" charset="0"/>
              <a:cs typeface="Times New Roman" panose="02020603050405020304" pitchFamily="18" charset="0"/>
            </a:endParaRPr>
          </a:p>
          <a:p>
            <a:endParaRPr lang="bs-Latn-BA" sz="3800" dirty="0" smtClean="0">
              <a:latin typeface="Times New Roman" panose="02020603050405020304" pitchFamily="18" charset="0"/>
              <a:cs typeface="Times New Roman" panose="02020603050405020304" pitchFamily="18" charset="0"/>
            </a:endParaRPr>
          </a:p>
          <a:p>
            <a:r>
              <a:rPr lang="bs-Latn-BA" sz="3800" dirty="0" smtClean="0">
                <a:latin typeface="Times New Roman" panose="02020603050405020304" pitchFamily="18" charset="0"/>
                <a:cs typeface="Times New Roman" panose="02020603050405020304" pitchFamily="18" charset="0"/>
              </a:rPr>
              <a:t>                                      Sudija Edina </a:t>
            </a:r>
            <a:r>
              <a:rPr lang="bs-Latn-BA" sz="3800" dirty="0" err="1" smtClean="0">
                <a:latin typeface="Times New Roman" panose="02020603050405020304" pitchFamily="18" charset="0"/>
                <a:cs typeface="Times New Roman" panose="02020603050405020304" pitchFamily="18" charset="0"/>
              </a:rPr>
              <a:t>Čupeljić</a:t>
            </a:r>
            <a:endParaRPr lang="bs-Latn-BA" sz="3800" dirty="0">
              <a:latin typeface="Times New Roman" panose="02020603050405020304" pitchFamily="18" charset="0"/>
              <a:cs typeface="Times New Roman" panose="02020603050405020304" pitchFamily="18" charset="0"/>
            </a:endParaRPr>
          </a:p>
          <a:p>
            <a:endParaRPr lang="bs-Latn-BA" dirty="0" smtClean="0"/>
          </a:p>
          <a:p>
            <a:endParaRPr lang="bs-Latn-BA" dirty="0"/>
          </a:p>
          <a:p>
            <a:endParaRPr lang="bs-Latn-BA" dirty="0" smtClean="0"/>
          </a:p>
          <a:p>
            <a:endParaRPr lang="bs-Latn-BA" dirty="0"/>
          </a:p>
          <a:p>
            <a:endParaRPr lang="bs-Latn-BA" dirty="0"/>
          </a:p>
          <a:p>
            <a:endParaRPr lang="bs-Latn-BA" dirty="0"/>
          </a:p>
        </p:txBody>
      </p:sp>
    </p:spTree>
    <p:extLst>
      <p:ext uri="{BB962C8B-B14F-4D97-AF65-F5344CB8AC3E}">
        <p14:creationId xmlns:p14="http://schemas.microsoft.com/office/powerpoint/2010/main" val="2708747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err="1">
                <a:latin typeface="Times New Roman" panose="02020603050405020304" pitchFamily="18" charset="0"/>
                <a:cs typeface="Times New Roman" panose="02020603050405020304" pitchFamily="18" charset="0"/>
              </a:rPr>
              <a:t>Presuda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Vrhovnog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suda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Republike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Srpske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broj</a:t>
            </a:r>
            <a:r>
              <a:rPr lang="en-US" sz="3600" b="1" dirty="0">
                <a:latin typeface="Times New Roman" panose="02020603050405020304" pitchFamily="18" charset="0"/>
                <a:cs typeface="Times New Roman" panose="02020603050405020304" pitchFamily="18" charset="0"/>
              </a:rPr>
              <a:t> 118 0 U 000894 12 </a:t>
            </a:r>
            <a:r>
              <a:rPr lang="en-US" sz="3600" b="1" dirty="0" err="1">
                <a:latin typeface="Times New Roman" panose="02020603050405020304" pitchFamily="18" charset="0"/>
                <a:cs typeface="Times New Roman" panose="02020603050405020304" pitchFamily="18" charset="0"/>
              </a:rPr>
              <a:t>Uvl</a:t>
            </a:r>
            <a:r>
              <a:rPr lang="en-US" sz="3600" b="1" dirty="0">
                <a:latin typeface="Times New Roman" panose="02020603050405020304" pitchFamily="18" charset="0"/>
                <a:cs typeface="Times New Roman" panose="02020603050405020304" pitchFamily="18" charset="0"/>
              </a:rPr>
              <a:t> od 24.12.2014. </a:t>
            </a:r>
            <a:r>
              <a:rPr lang="en-US" sz="3600" b="1" dirty="0" err="1">
                <a:latin typeface="Times New Roman" panose="02020603050405020304" pitchFamily="18" charset="0"/>
                <a:cs typeface="Times New Roman" panose="02020603050405020304" pitchFamily="18" charset="0"/>
              </a:rPr>
              <a:t>godine</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400" dirty="0" err="1">
                <a:latin typeface="Times New Roman" panose="02020603050405020304" pitchFamily="18" charset="0"/>
                <a:cs typeface="Times New Roman" panose="02020603050405020304" pitchFamily="18" charset="0"/>
              </a:rPr>
              <a:t>Dozvoljava</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ponavljanje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postupka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okončanog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presudom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Vrhovnog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suda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Republike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Srpske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broj</a:t>
            </a:r>
            <a:r>
              <a:rPr lang="en-US" sz="2400" dirty="0">
                <a:latin typeface="Times New Roman" panose="02020603050405020304" pitchFamily="18" charset="0"/>
                <a:cs typeface="Times New Roman" panose="02020603050405020304" pitchFamily="18" charset="0"/>
              </a:rPr>
              <a:t> 118-0-Uvp-07-000196 od 17.12.2008. </a:t>
            </a:r>
            <a:r>
              <a:rPr lang="en-US" sz="2400" dirty="0" err="1">
                <a:latin typeface="Times New Roman" panose="02020603050405020304" pitchFamily="18" charset="0"/>
                <a:cs typeface="Times New Roman" panose="02020603050405020304" pitchFamily="18" charset="0"/>
              </a:rPr>
              <a:t>godine</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err="1" smtClean="0">
                <a:latin typeface="Times New Roman" panose="02020603050405020304" pitchFamily="18" charset="0"/>
                <a:cs typeface="Times New Roman" panose="02020603050405020304" pitchFamily="18" charset="0"/>
              </a:rPr>
              <a:t>Presuda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Vrhovnog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suda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broj</a:t>
            </a:r>
            <a:r>
              <a:rPr lang="en-US" sz="2400" dirty="0">
                <a:latin typeface="Times New Roman" panose="02020603050405020304" pitchFamily="18" charset="0"/>
                <a:cs typeface="Times New Roman" panose="02020603050405020304" pitchFamily="18" charset="0"/>
              </a:rPr>
              <a:t> 118-0-Uvp-07-000196 od 17.12.2008. </a:t>
            </a:r>
            <a:r>
              <a:rPr lang="en-US" sz="2400" dirty="0" err="1">
                <a:latin typeface="Times New Roman" panose="02020603050405020304" pitchFamily="18" charset="0"/>
                <a:cs typeface="Times New Roman" panose="02020603050405020304" pitchFamily="18" charset="0"/>
              </a:rPr>
              <a:t>godine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stavlja</a:t>
            </a:r>
            <a:r>
              <a:rPr lang="en-US" sz="2400" dirty="0">
                <a:latin typeface="Times New Roman" panose="02020603050405020304" pitchFamily="18" charset="0"/>
                <a:cs typeface="Times New Roman" panose="02020603050405020304" pitchFamily="18" charset="0"/>
              </a:rPr>
              <a:t> se van </a:t>
            </a:r>
            <a:r>
              <a:rPr lang="en-US" sz="2400" dirty="0" err="1">
                <a:latin typeface="Times New Roman" panose="02020603050405020304" pitchFamily="18" charset="0"/>
                <a:cs typeface="Times New Roman" panose="02020603050405020304" pitchFamily="18" charset="0"/>
              </a:rPr>
              <a:t>snage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sudi</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err="1" smtClean="0">
                <a:latin typeface="Times New Roman" panose="02020603050405020304" pitchFamily="18" charset="0"/>
                <a:cs typeface="Times New Roman" panose="02020603050405020304" pitchFamily="18" charset="0"/>
              </a:rPr>
              <a:t>Zahtjev</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tužioca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vanredno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preispitivanje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presude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Okružnog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suda</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Bijeljini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broj</a:t>
            </a:r>
            <a:r>
              <a:rPr lang="en-US" sz="2400" dirty="0">
                <a:latin typeface="Times New Roman" panose="02020603050405020304" pitchFamily="18" charset="0"/>
                <a:cs typeface="Times New Roman" panose="02020603050405020304" pitchFamily="18" charset="0"/>
              </a:rPr>
              <a:t> 012-0-U-06-000056 od 16.04.2007. </a:t>
            </a:r>
            <a:r>
              <a:rPr lang="en-US" sz="2400" dirty="0" err="1">
                <a:latin typeface="Times New Roman" panose="02020603050405020304" pitchFamily="18" charset="0"/>
                <a:cs typeface="Times New Roman" panose="02020603050405020304" pitchFamily="18" charset="0"/>
              </a:rPr>
              <a:t>godine</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odbija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neosnovan</a:t>
            </a:r>
            <a:r>
              <a:rPr lang="en-US" sz="24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684767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BA" sz="3200" dirty="0" smtClean="0">
                <a:latin typeface="Times New Roman" panose="02020603050405020304" pitchFamily="18" charset="0"/>
                <a:cs typeface="Times New Roman" panose="02020603050405020304" pitchFamily="18" charset="0"/>
              </a:rPr>
              <a:t>Iz presude:</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r>
              <a:rPr lang="en-US" dirty="0" err="1">
                <a:latin typeface="Times New Roman" panose="02020603050405020304" pitchFamily="18" charset="0"/>
                <a:cs typeface="Times New Roman" panose="02020603050405020304" pitchFamily="18" charset="0"/>
              </a:rPr>
              <a:t>Razlozi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ponavljanja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tužilac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poziva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svom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prijedlogu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propisani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odredbi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člana</a:t>
            </a:r>
            <a:r>
              <a:rPr lang="en-US" dirty="0">
                <a:latin typeface="Times New Roman" panose="02020603050405020304" pitchFamily="18" charset="0"/>
                <a:cs typeface="Times New Roman" panose="02020603050405020304" pitchFamily="18" charset="0"/>
              </a:rPr>
              <a:t> 41. </a:t>
            </a:r>
            <a:r>
              <a:rPr lang="en-US" dirty="0" err="1">
                <a:latin typeface="Times New Roman" panose="02020603050405020304" pitchFamily="18" charset="0"/>
                <a:cs typeface="Times New Roman" panose="02020603050405020304" pitchFamily="18" charset="0"/>
              </a:rPr>
              <a:t>stav</a:t>
            </a:r>
            <a:r>
              <a:rPr lang="en-US"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tačka</a:t>
            </a:r>
            <a:r>
              <a:rPr lang="en-US" dirty="0">
                <a:latin typeface="Times New Roman" panose="02020603050405020304" pitchFamily="18" charset="0"/>
                <a:cs typeface="Times New Roman" panose="02020603050405020304" pitchFamily="18" charset="0"/>
              </a:rPr>
              <a:t> 1., 2., 4.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6. ZUS.</a:t>
            </a: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Činjenično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utvrđenje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kojem</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zasnovana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odluka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ovog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suda</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postojanju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većinskog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sindikata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tužioca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zasnovano</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rješenju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tuženog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broj</a:t>
            </a:r>
            <a:r>
              <a:rPr lang="en-US" dirty="0">
                <a:latin typeface="Times New Roman" panose="02020603050405020304" pitchFamily="18" charset="0"/>
                <a:cs typeface="Times New Roman" panose="02020603050405020304" pitchFamily="18" charset="0"/>
              </a:rPr>
              <a:t> 05/5-25-1587/05 od 04.03.2005. </a:t>
            </a:r>
            <a:r>
              <a:rPr lang="en-US" dirty="0" err="1">
                <a:latin typeface="Times New Roman" panose="02020603050405020304" pitchFamily="18" charset="0"/>
                <a:cs typeface="Times New Roman" panose="02020603050405020304" pitchFamily="18" charset="0"/>
              </a:rPr>
              <a:t>godine</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upisu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sindikalne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organizacije</a:t>
            </a:r>
            <a:r>
              <a:rPr lang="en-US" dirty="0">
                <a:latin typeface="Times New Roman" panose="02020603050405020304" pitchFamily="18" charset="0"/>
                <a:cs typeface="Times New Roman" panose="02020603050405020304" pitchFamily="18" charset="0"/>
              </a:rPr>
              <a:t> FG „</a:t>
            </a:r>
            <a:r>
              <a:rPr lang="en-US" dirty="0" err="1">
                <a:latin typeface="Times New Roman" panose="02020603050405020304" pitchFamily="18" charset="0"/>
                <a:cs typeface="Times New Roman" panose="02020603050405020304" pitchFamily="18" charset="0"/>
              </a:rPr>
              <a:t>Birač</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sastavu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sindikata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metalaca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rudara</a:t>
            </a:r>
            <a:r>
              <a:rPr lang="en-US" dirty="0">
                <a:latin typeface="Times New Roman" panose="02020603050405020304" pitchFamily="18" charset="0"/>
                <a:cs typeface="Times New Roman" panose="02020603050405020304" pitchFamily="18" charset="0"/>
              </a:rPr>
              <a:t> RS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izabranim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predsjednikom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osnovu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kojeg</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zaključeno</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tužioca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organizovane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sindikalne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organizacije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Jedna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kojoj</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čelu</a:t>
            </a:r>
            <a:r>
              <a:rPr lang="en-US" dirty="0">
                <a:latin typeface="Times New Roman" panose="02020603050405020304" pitchFamily="18" charset="0"/>
                <a:cs typeface="Times New Roman" panose="02020603050405020304" pitchFamily="18" charset="0"/>
              </a:rPr>
              <a:t> Dragan </a:t>
            </a:r>
            <a:r>
              <a:rPr lang="en-US" dirty="0" err="1">
                <a:latin typeface="Times New Roman" panose="02020603050405020304" pitchFamily="18" charset="0"/>
                <a:cs typeface="Times New Roman" panose="02020603050405020304" pitchFamily="18" charset="0"/>
              </a:rPr>
              <a:t>Kojić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broji</a:t>
            </a:r>
            <a:r>
              <a:rPr lang="en-US" dirty="0">
                <a:latin typeface="Times New Roman" panose="02020603050405020304" pitchFamily="18" charset="0"/>
                <a:cs typeface="Times New Roman" panose="02020603050405020304" pitchFamily="18" charset="0"/>
              </a:rPr>
              <a:t> 806 </a:t>
            </a:r>
            <a:r>
              <a:rPr lang="en-US" dirty="0" err="1">
                <a:latin typeface="Times New Roman" panose="02020603050405020304" pitchFamily="18" charset="0"/>
                <a:cs typeface="Times New Roman" panose="02020603050405020304" pitchFamily="18" charset="0"/>
              </a:rPr>
              <a:t>članova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druga</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595 </a:t>
            </a:r>
            <a:r>
              <a:rPr lang="en-US" dirty="0" err="1">
                <a:latin typeface="Times New Roman" panose="02020603050405020304" pitchFamily="18" charset="0"/>
                <a:cs typeface="Times New Roman" panose="02020603050405020304" pitchFamily="18" charset="0"/>
              </a:rPr>
              <a:t>članova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kojoj</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čelu</a:t>
            </a:r>
            <a:r>
              <a:rPr lang="en-US" dirty="0">
                <a:latin typeface="Times New Roman" panose="02020603050405020304" pitchFamily="18" charset="0"/>
                <a:cs typeface="Times New Roman" panose="02020603050405020304" pitchFamily="18" charset="0"/>
              </a:rPr>
              <a:t> Dragan </a:t>
            </a:r>
            <a:r>
              <a:rPr lang="en-US" dirty="0" err="1">
                <a:latin typeface="Times New Roman" panose="02020603050405020304" pitchFamily="18" charset="0"/>
                <a:cs typeface="Times New Roman" panose="02020603050405020304" pitchFamily="18" charset="0"/>
              </a:rPr>
              <a:t>Savić</a:t>
            </a:r>
            <a:r>
              <a:rPr lang="en-US" dirty="0">
                <a:latin typeface="Times New Roman" panose="02020603050405020304" pitchFamily="18" charset="0"/>
                <a:cs typeface="Times New Roman" panose="02020603050405020304" pitchFamily="18" charset="0"/>
              </a:rPr>
              <a:t>, lice </a:t>
            </a:r>
            <a:r>
              <a:rPr lang="en-US" dirty="0" err="1">
                <a:latin typeface="Times New Roman" panose="02020603050405020304" pitchFamily="18" charset="0"/>
                <a:cs typeface="Times New Roman" panose="02020603050405020304" pitchFamily="18" charset="0"/>
              </a:rPr>
              <a:t>kome</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izrečena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sporna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disciplinska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mjera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otkaza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ugovora</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radu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mjera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prestanka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radnog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odnosa</a:t>
            </a:r>
            <a:r>
              <a:rPr lang="en-US" dirty="0">
                <a:latin typeface="Times New Roman" panose="02020603050405020304" pitchFamily="18" charset="0"/>
                <a:cs typeface="Times New Roman" panose="02020603050405020304" pitchFamily="18" charset="0"/>
              </a:rPr>
              <a:t>. Na </a:t>
            </a:r>
            <a:r>
              <a:rPr lang="en-US" dirty="0" err="1">
                <a:latin typeface="Times New Roman" panose="02020603050405020304" pitchFamily="18" charset="0"/>
                <a:cs typeface="Times New Roman" panose="02020603050405020304" pitchFamily="18" charset="0"/>
              </a:rPr>
              <a:t>osnovu</a:t>
            </a:r>
            <a:r>
              <a:rPr lang="en-US" dirty="0">
                <a:latin typeface="Times New Roman" panose="02020603050405020304" pitchFamily="18" charset="0"/>
                <a:cs typeface="Times New Roman" panose="02020603050405020304" pitchFamily="18" charset="0"/>
              </a:rPr>
              <a:t> tog </a:t>
            </a:r>
            <a:r>
              <a:rPr lang="en-US" dirty="0" err="1">
                <a:latin typeface="Times New Roman" panose="02020603050405020304" pitchFamily="18" charset="0"/>
                <a:cs typeface="Times New Roman" panose="02020603050405020304" pitchFamily="18" charset="0"/>
              </a:rPr>
              <a:t>utvrđenja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ovaj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sud</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zaključio</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tuženi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nižestepeni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povrijedili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zakon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primjenili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odredbu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člana</a:t>
            </a:r>
            <a:r>
              <a:rPr lang="en-US" dirty="0">
                <a:latin typeface="Times New Roman" panose="02020603050405020304" pitchFamily="18" charset="0"/>
                <a:cs typeface="Times New Roman" panose="02020603050405020304" pitchFamily="18" charset="0"/>
              </a:rPr>
              <a:t> 118. </a:t>
            </a:r>
            <a:r>
              <a:rPr lang="en-US" dirty="0" err="1">
                <a:latin typeface="Times New Roman" panose="02020603050405020304" pitchFamily="18" charset="0"/>
                <a:cs typeface="Times New Roman" panose="02020603050405020304" pitchFamily="18" charset="0"/>
              </a:rPr>
              <a:t>stav</a:t>
            </a:r>
            <a:r>
              <a:rPr lang="en-US" dirty="0">
                <a:latin typeface="Times New Roman" panose="02020603050405020304" pitchFamily="18" charset="0"/>
                <a:cs typeface="Times New Roman" panose="02020603050405020304" pitchFamily="18" charset="0"/>
              </a:rPr>
              <a:t> 2. ZOR, pa je </a:t>
            </a:r>
            <a:r>
              <a:rPr lang="en-US" dirty="0" err="1">
                <a:latin typeface="Times New Roman" panose="02020603050405020304" pitchFamily="18" charset="0"/>
                <a:cs typeface="Times New Roman" panose="02020603050405020304" pitchFamily="18" charset="0"/>
              </a:rPr>
              <a:t>zahtjev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tužioca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smatrao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osnovanim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Međutim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rješenjem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tuženog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broj</a:t>
            </a:r>
            <a:r>
              <a:rPr lang="en-US" dirty="0">
                <a:latin typeface="Times New Roman" panose="02020603050405020304" pitchFamily="18" charset="0"/>
                <a:cs typeface="Times New Roman" panose="02020603050405020304" pitchFamily="18" charset="0"/>
              </a:rPr>
              <a:t> 16-04-12-278-8/11 od 20.03.2012. </a:t>
            </a:r>
            <a:r>
              <a:rPr lang="en-US" dirty="0" err="1">
                <a:latin typeface="Times New Roman" panose="02020603050405020304" pitchFamily="18" charset="0"/>
                <a:cs typeface="Times New Roman" panose="02020603050405020304" pitchFamily="18" charset="0"/>
              </a:rPr>
              <a:t>godine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oglašeno</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ništavim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navedeno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rješenje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tuženog</a:t>
            </a:r>
            <a:r>
              <a:rPr lang="en-US" dirty="0">
                <a:latin typeface="Times New Roman" panose="02020603050405020304" pitchFamily="18" charset="0"/>
                <a:cs typeface="Times New Roman" panose="02020603050405020304" pitchFamily="18" charset="0"/>
              </a:rPr>
              <a:t> od 04.03.2005. </a:t>
            </a:r>
            <a:r>
              <a:rPr lang="en-US" dirty="0" err="1">
                <a:latin typeface="Times New Roman" panose="02020603050405020304" pitchFamily="18" charset="0"/>
                <a:cs typeface="Times New Roman" panose="02020603050405020304" pitchFamily="18" charset="0"/>
              </a:rPr>
              <a:t>godine</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upisu</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registar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većinske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sindikalne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organizacije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s </a:t>
            </a:r>
            <a:r>
              <a:rPr lang="en-US" dirty="0" err="1">
                <a:latin typeface="Times New Roman" panose="02020603050405020304" pitchFamily="18" charset="0"/>
                <a:cs typeface="Times New Roman" panose="02020603050405020304" pitchFamily="18" charset="0"/>
              </a:rPr>
              <a:t>obzirom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pravne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posljedice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ništavosti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odredbe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člana</a:t>
            </a:r>
            <a:r>
              <a:rPr lang="en-US" dirty="0">
                <a:latin typeface="Times New Roman" panose="02020603050405020304" pitchFamily="18" charset="0"/>
                <a:cs typeface="Times New Roman" panose="02020603050405020304" pitchFamily="18" charset="0"/>
              </a:rPr>
              <a:t> 254. </a:t>
            </a:r>
            <a:r>
              <a:rPr lang="en-US" dirty="0" err="1">
                <a:latin typeface="Times New Roman" panose="02020603050405020304" pitchFamily="18" charset="0"/>
                <a:cs typeface="Times New Roman" panose="02020603050405020304" pitchFamily="18" charset="0"/>
              </a:rPr>
              <a:t>stav</a:t>
            </a:r>
            <a:r>
              <a:rPr lang="en-US" dirty="0">
                <a:latin typeface="Times New Roman" panose="02020603050405020304" pitchFamily="18" charset="0"/>
                <a:cs typeface="Times New Roman" panose="02020603050405020304" pitchFamily="18" charset="0"/>
              </a:rPr>
              <a:t> 1. ZOUP, </a:t>
            </a:r>
            <a:r>
              <a:rPr lang="en-US" dirty="0" err="1">
                <a:latin typeface="Times New Roman" panose="02020603050405020304" pitchFamily="18" charset="0"/>
                <a:cs typeface="Times New Roman" panose="02020603050405020304" pitchFamily="18" charset="0"/>
              </a:rPr>
              <a:t>ukazuje</a:t>
            </a:r>
            <a:r>
              <a:rPr lang="en-US" dirty="0">
                <a:latin typeface="Times New Roman" panose="02020603050405020304" pitchFamily="18" charset="0"/>
                <a:cs typeface="Times New Roman" panose="02020603050405020304" pitchFamily="18" charset="0"/>
              </a:rPr>
              <a:t> da ta </a:t>
            </a:r>
            <a:r>
              <a:rPr lang="en-US" dirty="0" err="1">
                <a:latin typeface="Times New Roman" panose="02020603050405020304" pitchFamily="18" charset="0"/>
                <a:cs typeface="Times New Roman" panose="02020603050405020304" pitchFamily="18" charset="0"/>
              </a:rPr>
              <a:t>organizacija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postojala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odnosno</a:t>
            </a:r>
            <a:r>
              <a:rPr lang="en-US" dirty="0">
                <a:latin typeface="Times New Roman" panose="02020603050405020304" pitchFamily="18" charset="0"/>
                <a:cs typeface="Times New Roman" panose="02020603050405020304" pitchFamily="18" charset="0"/>
              </a:rPr>
              <a:t> da je u </a:t>
            </a:r>
            <a:r>
              <a:rPr lang="en-US" dirty="0" err="1">
                <a:latin typeface="Times New Roman" panose="02020603050405020304" pitchFamily="18" charset="0"/>
                <a:cs typeface="Times New Roman" panose="02020603050405020304" pitchFamily="18" charset="0"/>
              </a:rPr>
              <a:t>vrijeme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odlučivanja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postojala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samo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jedna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sindikalna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organizacija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čijem</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čelu</a:t>
            </a:r>
            <a:r>
              <a:rPr lang="en-US" dirty="0">
                <a:latin typeface="Times New Roman" panose="02020603050405020304" pitchFamily="18" charset="0"/>
                <a:cs typeface="Times New Roman" panose="02020603050405020304" pitchFamily="18" charset="0"/>
              </a:rPr>
              <a:t> bio </a:t>
            </a:r>
            <a:r>
              <a:rPr lang="en-US" dirty="0" err="1">
                <a:latin typeface="Times New Roman" panose="02020603050405020304" pitchFamily="18" charset="0"/>
                <a:cs typeface="Times New Roman" panose="02020603050405020304" pitchFamily="18" charset="0"/>
              </a:rPr>
              <a:t>predlagač</a:t>
            </a:r>
            <a:r>
              <a:rPr lang="en-US"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643337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sz="3800" dirty="0">
                <a:latin typeface="Times New Roman" panose="02020603050405020304" pitchFamily="18" charset="0"/>
                <a:cs typeface="Times New Roman" panose="02020603050405020304" pitchFamily="18" charset="0"/>
              </a:rPr>
              <a:t>S </a:t>
            </a:r>
            <a:r>
              <a:rPr lang="en-US" sz="3800" dirty="0" err="1">
                <a:latin typeface="Times New Roman" panose="02020603050405020304" pitchFamily="18" charset="0"/>
                <a:cs typeface="Times New Roman" panose="02020603050405020304" pitchFamily="18" charset="0"/>
              </a:rPr>
              <a:t>obzirom</a:t>
            </a:r>
            <a:r>
              <a:rPr lang="en-US" sz="3800" dirty="0">
                <a:latin typeface="Times New Roman" panose="02020603050405020304" pitchFamily="18" charset="0"/>
                <a:cs typeface="Times New Roman" panose="02020603050405020304" pitchFamily="18" charset="0"/>
              </a:rPr>
              <a:t> da je u </a:t>
            </a:r>
            <a:r>
              <a:rPr lang="en-US" sz="3800" dirty="0" err="1">
                <a:latin typeface="Times New Roman" panose="02020603050405020304" pitchFamily="18" charset="0"/>
                <a:cs typeface="Times New Roman" panose="02020603050405020304" pitchFamily="18" charset="0"/>
              </a:rPr>
              <a:t>ovoj</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upravnoj</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stvari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sud</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odlučivao</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osnovu</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činjeničnog</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stanja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podlozi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činjenica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utvrđenih</a:t>
            </a:r>
            <a:r>
              <a:rPr lang="en-US" sz="3800" dirty="0">
                <a:latin typeface="Times New Roman" panose="02020603050405020304" pitchFamily="18" charset="0"/>
                <a:cs typeface="Times New Roman" panose="02020603050405020304" pitchFamily="18" charset="0"/>
              </a:rPr>
              <a:t> u </a:t>
            </a:r>
            <a:r>
              <a:rPr lang="en-US" sz="3800" dirty="0" err="1">
                <a:latin typeface="Times New Roman" panose="02020603050405020304" pitchFamily="18" charset="0"/>
                <a:cs typeface="Times New Roman" panose="02020603050405020304" pitchFamily="18" charset="0"/>
              </a:rPr>
              <a:t>upravnom</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postupku</a:t>
            </a:r>
            <a:r>
              <a:rPr lang="en-US" sz="3800" dirty="0">
                <a:latin typeface="Times New Roman" panose="02020603050405020304" pitchFamily="18" charset="0"/>
                <a:cs typeface="Times New Roman" panose="02020603050405020304" pitchFamily="18" charset="0"/>
              </a:rPr>
              <a:t>, to bi </a:t>
            </a:r>
            <a:r>
              <a:rPr lang="en-US" sz="3800" dirty="0" err="1">
                <a:latin typeface="Times New Roman" panose="02020603050405020304" pitchFamily="18" charset="0"/>
                <a:cs typeface="Times New Roman" panose="02020603050405020304" pitchFamily="18" charset="0"/>
              </a:rPr>
              <a:t>postojanje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novog</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dokaza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osnovu</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kojeg</a:t>
            </a:r>
            <a:r>
              <a:rPr lang="en-US" sz="3800" dirty="0">
                <a:latin typeface="Times New Roman" panose="02020603050405020304" pitchFamily="18" charset="0"/>
                <a:cs typeface="Times New Roman" panose="02020603050405020304" pitchFamily="18" charset="0"/>
              </a:rPr>
              <a:t> bi </a:t>
            </a:r>
            <a:r>
              <a:rPr lang="en-US" sz="3800" dirty="0" err="1">
                <a:latin typeface="Times New Roman" panose="02020603050405020304" pitchFamily="18" charset="0"/>
                <a:cs typeface="Times New Roman" panose="02020603050405020304" pitchFamily="18" charset="0"/>
              </a:rPr>
              <a:t>ishod</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postupka</a:t>
            </a:r>
            <a:r>
              <a:rPr lang="en-US" sz="3800" dirty="0">
                <a:latin typeface="Times New Roman" panose="02020603050405020304" pitchFamily="18" charset="0"/>
                <a:cs typeface="Times New Roman" panose="02020603050405020304" pitchFamily="18" charset="0"/>
              </a:rPr>
              <a:t> bio </a:t>
            </a:r>
            <a:r>
              <a:rPr lang="en-US" sz="3800" dirty="0" err="1">
                <a:latin typeface="Times New Roman" panose="02020603050405020304" pitchFamily="18" charset="0"/>
                <a:cs typeface="Times New Roman" panose="02020603050405020304" pitchFamily="18" charset="0"/>
              </a:rPr>
              <a:t>povoljniji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za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predlagača</a:t>
            </a:r>
            <a:r>
              <a:rPr lang="en-US" sz="3800" dirty="0">
                <a:latin typeface="Times New Roman" panose="02020603050405020304" pitchFamily="18" charset="0"/>
                <a:cs typeface="Times New Roman" panose="02020603050405020304" pitchFamily="18" charset="0"/>
              </a:rPr>
              <a:t>, bio </a:t>
            </a:r>
            <a:r>
              <a:rPr lang="en-US" sz="3800" dirty="0" err="1">
                <a:latin typeface="Times New Roman" panose="02020603050405020304" pitchFamily="18" charset="0"/>
                <a:cs typeface="Times New Roman" panose="02020603050405020304" pitchFamily="18" charset="0"/>
              </a:rPr>
              <a:t>razlog</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za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ponavljanje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upravnog</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postupka</a:t>
            </a:r>
            <a:r>
              <a:rPr lang="en-US" sz="3800" dirty="0">
                <a:latin typeface="Times New Roman" panose="02020603050405020304" pitchFamily="18" charset="0"/>
                <a:cs typeface="Times New Roman" panose="02020603050405020304" pitchFamily="18" charset="0"/>
              </a:rPr>
              <a:t>. U </a:t>
            </a:r>
            <a:r>
              <a:rPr lang="en-US" sz="3800" dirty="0" err="1">
                <a:latin typeface="Times New Roman" panose="02020603050405020304" pitchFamily="18" charset="0"/>
                <a:cs typeface="Times New Roman" panose="02020603050405020304" pitchFamily="18" charset="0"/>
              </a:rPr>
              <a:t>konkretnom</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slučaju</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takva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mogućnost</a:t>
            </a:r>
            <a:r>
              <a:rPr lang="en-US" sz="3800" dirty="0">
                <a:latin typeface="Times New Roman" panose="02020603050405020304" pitchFamily="18" charset="0"/>
                <a:cs typeface="Times New Roman" panose="02020603050405020304" pitchFamily="18" charset="0"/>
              </a:rPr>
              <a:t> ne </a:t>
            </a:r>
            <a:r>
              <a:rPr lang="en-US" sz="3800" dirty="0" err="1">
                <a:latin typeface="Times New Roman" panose="02020603050405020304" pitchFamily="18" charset="0"/>
                <a:cs typeface="Times New Roman" panose="02020603050405020304" pitchFamily="18" charset="0"/>
              </a:rPr>
              <a:t>postoji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jer</a:t>
            </a:r>
            <a:r>
              <a:rPr lang="en-US" sz="3800" dirty="0">
                <a:latin typeface="Times New Roman" panose="02020603050405020304" pitchFamily="18" charset="0"/>
                <a:cs typeface="Times New Roman" panose="02020603050405020304" pitchFamily="18" charset="0"/>
              </a:rPr>
              <a:t> je </a:t>
            </a:r>
            <a:r>
              <a:rPr lang="en-US" sz="3800" dirty="0" err="1">
                <a:latin typeface="Times New Roman" panose="02020603050405020304" pitchFamily="18" charset="0"/>
                <a:cs typeface="Times New Roman" panose="02020603050405020304" pitchFamily="18" charset="0"/>
              </a:rPr>
              <a:t>upravni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postupak</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okončan</a:t>
            </a:r>
            <a:r>
              <a:rPr lang="en-US" sz="3800" dirty="0">
                <a:latin typeface="Times New Roman" panose="02020603050405020304" pitchFamily="18" charset="0"/>
                <a:cs typeface="Times New Roman" panose="02020603050405020304" pitchFamily="18" charset="0"/>
              </a:rPr>
              <a:t> u </a:t>
            </a:r>
            <a:r>
              <a:rPr lang="en-US" sz="3800" dirty="0" err="1">
                <a:latin typeface="Times New Roman" panose="02020603050405020304" pitchFamily="18" charset="0"/>
                <a:cs typeface="Times New Roman" panose="02020603050405020304" pitchFamily="18" charset="0"/>
              </a:rPr>
              <a:t>njegovu</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korist</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Uzevši</a:t>
            </a:r>
            <a:r>
              <a:rPr lang="en-US" sz="3800" dirty="0">
                <a:latin typeface="Times New Roman" panose="02020603050405020304" pitchFamily="18" charset="0"/>
                <a:cs typeface="Times New Roman" panose="02020603050405020304" pitchFamily="18" charset="0"/>
              </a:rPr>
              <a:t> u </a:t>
            </a:r>
            <a:r>
              <a:rPr lang="en-US" sz="3800" dirty="0" err="1">
                <a:latin typeface="Times New Roman" panose="02020603050405020304" pitchFamily="18" charset="0"/>
                <a:cs typeface="Times New Roman" panose="02020603050405020304" pitchFamily="18" charset="0"/>
              </a:rPr>
              <a:t>obzir</a:t>
            </a:r>
            <a:r>
              <a:rPr lang="en-US" sz="3800" dirty="0">
                <a:latin typeface="Times New Roman" panose="02020603050405020304" pitchFamily="18" charset="0"/>
                <a:cs typeface="Times New Roman" panose="02020603050405020304" pitchFamily="18" charset="0"/>
              </a:rPr>
              <a:t> da je </a:t>
            </a:r>
            <a:r>
              <a:rPr lang="en-US" sz="3800" dirty="0" err="1">
                <a:latin typeface="Times New Roman" panose="02020603050405020304" pitchFamily="18" charset="0"/>
                <a:cs typeface="Times New Roman" panose="02020603050405020304" pitchFamily="18" charset="0"/>
              </a:rPr>
              <a:t>presuda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ovog</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suda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donesena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štetu</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predlagača</a:t>
            </a:r>
            <a:r>
              <a:rPr lang="en-US" sz="3800" dirty="0">
                <a:latin typeface="Times New Roman" panose="02020603050405020304" pitchFamily="18" charset="0"/>
                <a:cs typeface="Times New Roman" panose="02020603050405020304" pitchFamily="18" charset="0"/>
              </a:rPr>
              <a:t>, to </a:t>
            </a:r>
            <a:r>
              <a:rPr lang="en-US" sz="3800" dirty="0" err="1">
                <a:latin typeface="Times New Roman" panose="02020603050405020304" pitchFamily="18" charset="0"/>
                <a:cs typeface="Times New Roman" panose="02020603050405020304" pitchFamily="18" charset="0"/>
              </a:rPr>
              <a:t>iz</a:t>
            </a:r>
            <a:r>
              <a:rPr lang="en-US" sz="3800" dirty="0">
                <a:latin typeface="Times New Roman" panose="02020603050405020304" pitchFamily="18" charset="0"/>
                <a:cs typeface="Times New Roman" panose="02020603050405020304" pitchFamily="18" charset="0"/>
              </a:rPr>
              <a:t> tog </a:t>
            </a:r>
            <a:r>
              <a:rPr lang="en-US" sz="3800" dirty="0" err="1">
                <a:latin typeface="Times New Roman" panose="02020603050405020304" pitchFamily="18" charset="0"/>
                <a:cs typeface="Times New Roman" panose="02020603050405020304" pitchFamily="18" charset="0"/>
              </a:rPr>
              <a:t>razloga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kako</a:t>
            </a:r>
            <a:r>
              <a:rPr lang="en-US" sz="3800" dirty="0">
                <a:latin typeface="Times New Roman" panose="02020603050405020304" pitchFamily="18" charset="0"/>
                <a:cs typeface="Times New Roman" panose="02020603050405020304" pitchFamily="18" charset="0"/>
              </a:rPr>
              <a:t> se </a:t>
            </a:r>
            <a:r>
              <a:rPr lang="en-US" sz="3800" dirty="0" err="1">
                <a:latin typeface="Times New Roman" panose="02020603050405020304" pitchFamily="18" charset="0"/>
                <a:cs typeface="Times New Roman" panose="02020603050405020304" pitchFamily="18" charset="0"/>
              </a:rPr>
              <a:t>navedeno</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rješenje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kao</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novi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dokaz</a:t>
            </a:r>
            <a:r>
              <a:rPr lang="en-US" sz="3800" dirty="0">
                <a:latin typeface="Times New Roman" panose="02020603050405020304" pitchFamily="18" charset="0"/>
                <a:cs typeface="Times New Roman" panose="02020603050405020304" pitchFamily="18" charset="0"/>
              </a:rPr>
              <a:t> u </a:t>
            </a:r>
            <a:r>
              <a:rPr lang="en-US" sz="3800" dirty="0" err="1">
                <a:latin typeface="Times New Roman" panose="02020603050405020304" pitchFamily="18" charset="0"/>
                <a:cs typeface="Times New Roman" panose="02020603050405020304" pitchFamily="18" charset="0"/>
              </a:rPr>
              <a:t>ovoj</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upravnoj</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stvari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odnosi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činjenice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koje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su</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postojale</a:t>
            </a:r>
            <a:r>
              <a:rPr lang="en-US" sz="3800" dirty="0">
                <a:latin typeface="Times New Roman" panose="02020603050405020304" pitchFamily="18" charset="0"/>
                <a:cs typeface="Times New Roman" panose="02020603050405020304" pitchFamily="18" charset="0"/>
              </a:rPr>
              <a:t> u </a:t>
            </a:r>
            <a:r>
              <a:rPr lang="en-US" sz="3800" dirty="0" err="1">
                <a:latin typeface="Times New Roman" panose="02020603050405020304" pitchFamily="18" charset="0"/>
                <a:cs typeface="Times New Roman" panose="02020603050405020304" pitchFamily="18" charset="0"/>
              </a:rPr>
              <a:t>vrijeme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vođenja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upravnog</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postupka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tj</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upravo</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činjenice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kojima</a:t>
            </a:r>
            <a:r>
              <a:rPr lang="en-US" sz="3800" dirty="0">
                <a:latin typeface="Times New Roman" panose="02020603050405020304" pitchFamily="18" charset="0"/>
                <a:cs typeface="Times New Roman" panose="02020603050405020304" pitchFamily="18" charset="0"/>
              </a:rPr>
              <a:t> je </a:t>
            </a:r>
            <a:r>
              <a:rPr lang="en-US" sz="3800" dirty="0" err="1">
                <a:latin typeface="Times New Roman" panose="02020603050405020304" pitchFamily="18" charset="0"/>
                <a:cs typeface="Times New Roman" panose="02020603050405020304" pitchFamily="18" charset="0"/>
              </a:rPr>
              <a:t>sud</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zasnovao</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svoju</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odluku</a:t>
            </a:r>
            <a:r>
              <a:rPr lang="en-US" sz="3800" dirty="0">
                <a:latin typeface="Times New Roman" panose="02020603050405020304" pitchFamily="18" charset="0"/>
                <a:cs typeface="Times New Roman" panose="02020603050405020304" pitchFamily="18" charset="0"/>
              </a:rPr>
              <a:t> o </a:t>
            </a:r>
            <a:r>
              <a:rPr lang="en-US" sz="3800" dirty="0" err="1">
                <a:latin typeface="Times New Roman" panose="02020603050405020304" pitchFamily="18" charset="0"/>
                <a:cs typeface="Times New Roman" panose="02020603050405020304" pitchFamily="18" charset="0"/>
              </a:rPr>
              <a:t>osnovanosti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zahtjeva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tužioca</a:t>
            </a:r>
            <a:r>
              <a:rPr lang="en-US" sz="3800" dirty="0">
                <a:latin typeface="Times New Roman" panose="02020603050405020304" pitchFamily="18" charset="0"/>
                <a:cs typeface="Times New Roman" panose="02020603050405020304" pitchFamily="18" charset="0"/>
              </a:rPr>
              <a:t>, to </a:t>
            </a:r>
            <a:r>
              <a:rPr lang="en-US" sz="3800" dirty="0" err="1">
                <a:latin typeface="Times New Roman" panose="02020603050405020304" pitchFamily="18" charset="0"/>
                <a:cs typeface="Times New Roman" panose="02020603050405020304" pitchFamily="18" charset="0"/>
              </a:rPr>
              <a:t>su</a:t>
            </a:r>
            <a:r>
              <a:rPr lang="en-US" sz="3800" dirty="0">
                <a:latin typeface="Times New Roman" panose="02020603050405020304" pitchFamily="18" charset="0"/>
                <a:cs typeface="Times New Roman" panose="02020603050405020304" pitchFamily="18" charset="0"/>
              </a:rPr>
              <a:t> se </a:t>
            </a:r>
            <a:r>
              <a:rPr lang="en-US" sz="3800" dirty="0" err="1">
                <a:latin typeface="Times New Roman" panose="02020603050405020304" pitchFamily="18" charset="0"/>
                <a:cs typeface="Times New Roman" panose="02020603050405020304" pitchFamily="18" charset="0"/>
              </a:rPr>
              <a:t>po</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ocjeni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ovog</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suda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ispunili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uslovi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iz</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odredbe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člana</a:t>
            </a:r>
            <a:r>
              <a:rPr lang="en-US" sz="3800" dirty="0">
                <a:latin typeface="Times New Roman" panose="02020603050405020304" pitchFamily="18" charset="0"/>
                <a:cs typeface="Times New Roman" panose="02020603050405020304" pitchFamily="18" charset="0"/>
              </a:rPr>
              <a:t> 41. </a:t>
            </a:r>
            <a:r>
              <a:rPr lang="en-US" sz="3800" dirty="0" err="1">
                <a:latin typeface="Times New Roman" panose="02020603050405020304" pitchFamily="18" charset="0"/>
                <a:cs typeface="Times New Roman" panose="02020603050405020304" pitchFamily="18" charset="0"/>
              </a:rPr>
              <a:t>stav</a:t>
            </a:r>
            <a:r>
              <a:rPr lang="en-US" sz="3800" dirty="0">
                <a:latin typeface="Times New Roman" panose="02020603050405020304" pitchFamily="18" charset="0"/>
                <a:cs typeface="Times New Roman" panose="02020603050405020304" pitchFamily="18" charset="0"/>
              </a:rPr>
              <a:t> 1. </a:t>
            </a:r>
            <a:r>
              <a:rPr lang="en-US" sz="3800" dirty="0" err="1">
                <a:latin typeface="Times New Roman" panose="02020603050405020304" pitchFamily="18" charset="0"/>
                <a:cs typeface="Times New Roman" panose="02020603050405020304" pitchFamily="18" charset="0"/>
              </a:rPr>
              <a:t>tačka</a:t>
            </a:r>
            <a:r>
              <a:rPr lang="en-US" sz="3800" dirty="0">
                <a:latin typeface="Times New Roman" panose="02020603050405020304" pitchFamily="18" charset="0"/>
                <a:cs typeface="Times New Roman" panose="02020603050405020304" pitchFamily="18" charset="0"/>
              </a:rPr>
              <a:t> 1. </a:t>
            </a:r>
            <a:r>
              <a:rPr lang="en-US" sz="3800" dirty="0" err="1">
                <a:latin typeface="Times New Roman" panose="02020603050405020304" pitchFamily="18" charset="0"/>
                <a:cs typeface="Times New Roman" panose="02020603050405020304" pitchFamily="18" charset="0"/>
              </a:rPr>
              <a:t>i</a:t>
            </a:r>
            <a:r>
              <a:rPr lang="en-US" sz="3800" dirty="0">
                <a:latin typeface="Times New Roman" panose="02020603050405020304" pitchFamily="18" charset="0"/>
                <a:cs typeface="Times New Roman" panose="02020603050405020304" pitchFamily="18" charset="0"/>
              </a:rPr>
              <a:t> u </a:t>
            </a:r>
            <a:r>
              <a:rPr lang="en-US" sz="3800" dirty="0" err="1">
                <a:latin typeface="Times New Roman" panose="02020603050405020304" pitchFamily="18" charset="0"/>
                <a:cs typeface="Times New Roman" panose="02020603050405020304" pitchFamily="18" charset="0"/>
              </a:rPr>
              <a:t>vezi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članom</a:t>
            </a:r>
            <a:r>
              <a:rPr lang="en-US" sz="3800" dirty="0">
                <a:latin typeface="Times New Roman" panose="02020603050405020304" pitchFamily="18" charset="0"/>
                <a:cs typeface="Times New Roman" panose="02020603050405020304" pitchFamily="18" charset="0"/>
              </a:rPr>
              <a:t> 46. ZUS, da se </a:t>
            </a:r>
            <a:r>
              <a:rPr lang="en-US" sz="3800" dirty="0" err="1">
                <a:latin typeface="Times New Roman" panose="02020603050405020304" pitchFamily="18" charset="0"/>
                <a:cs typeface="Times New Roman" panose="02020603050405020304" pitchFamily="18" charset="0"/>
              </a:rPr>
              <a:t>dozvoli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ponavljanje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predmetnog</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sudskog</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postupka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okončanog</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presudom</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ovog</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suda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jer</a:t>
            </a:r>
            <a:r>
              <a:rPr lang="en-US" sz="3800" dirty="0">
                <a:latin typeface="Times New Roman" panose="02020603050405020304" pitchFamily="18" charset="0"/>
                <a:cs typeface="Times New Roman" panose="02020603050405020304" pitchFamily="18" charset="0"/>
              </a:rPr>
              <a:t> bi </a:t>
            </a:r>
            <a:r>
              <a:rPr lang="en-US" sz="3800" dirty="0" err="1">
                <a:latin typeface="Times New Roman" panose="02020603050405020304" pitchFamily="18" charset="0"/>
                <a:cs typeface="Times New Roman" panose="02020603050405020304" pitchFamily="18" charset="0"/>
              </a:rPr>
              <a:t>kako</a:t>
            </a:r>
            <a:r>
              <a:rPr lang="en-US" sz="3800" dirty="0">
                <a:latin typeface="Times New Roman" panose="02020603050405020304" pitchFamily="18" charset="0"/>
                <a:cs typeface="Times New Roman" panose="02020603050405020304" pitchFamily="18" charset="0"/>
              </a:rPr>
              <a:t> je </a:t>
            </a:r>
            <a:r>
              <a:rPr lang="en-US" sz="3800" dirty="0" err="1">
                <a:latin typeface="Times New Roman" panose="02020603050405020304" pitchFamily="18" charset="0"/>
                <a:cs typeface="Times New Roman" panose="02020603050405020304" pitchFamily="18" charset="0"/>
              </a:rPr>
              <a:t>već</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navedeno</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postojanjem</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ovog</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dokaza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spor</a:t>
            </a:r>
            <a:r>
              <a:rPr lang="en-US" sz="3800" dirty="0">
                <a:latin typeface="Times New Roman" panose="02020603050405020304" pitchFamily="18" charset="0"/>
                <a:cs typeface="Times New Roman" panose="02020603050405020304" pitchFamily="18" charset="0"/>
              </a:rPr>
              <a:t> bio </a:t>
            </a:r>
            <a:r>
              <a:rPr lang="en-US" sz="3800" dirty="0" err="1">
                <a:latin typeface="Times New Roman" panose="02020603050405020304" pitchFamily="18" charset="0"/>
                <a:cs typeface="Times New Roman" panose="02020603050405020304" pitchFamily="18" charset="0"/>
              </a:rPr>
              <a:t>povoljnije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rješen</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za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predlagača</a:t>
            </a:r>
            <a:r>
              <a:rPr lang="en-US" sz="3800" dirty="0">
                <a:latin typeface="Times New Roman" panose="02020603050405020304" pitchFamily="18" charset="0"/>
                <a:cs typeface="Times New Roman" panose="02020603050405020304" pitchFamily="18" charset="0"/>
              </a:rPr>
              <a:t>.</a:t>
            </a:r>
          </a:p>
          <a:p>
            <a:r>
              <a:rPr lang="sr-Latn-BA" dirty="0"/>
              <a:t/>
            </a:r>
            <a:br>
              <a:rPr lang="sr-Latn-BA" dirty="0"/>
            </a:br>
            <a:endParaRPr lang="sr-Latn-BA" dirty="0"/>
          </a:p>
          <a:p>
            <a:r>
              <a:rPr lang="sr-Latn-BA" dirty="0"/>
              <a:t/>
            </a:r>
            <a:br>
              <a:rPr lang="sr-Latn-BA" dirty="0"/>
            </a:br>
            <a:endParaRPr lang="sr-Latn-BA" dirty="0"/>
          </a:p>
          <a:p>
            <a:endParaRPr lang="en-US" dirty="0"/>
          </a:p>
        </p:txBody>
      </p:sp>
    </p:spTree>
    <p:extLst>
      <p:ext uri="{BB962C8B-B14F-4D97-AF65-F5344CB8AC3E}">
        <p14:creationId xmlns:p14="http://schemas.microsoft.com/office/powerpoint/2010/main" val="3041529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err="1">
                <a:latin typeface="Times New Roman" panose="02020603050405020304" pitchFamily="18" charset="0"/>
                <a:cs typeface="Times New Roman" panose="02020603050405020304" pitchFamily="18" charset="0"/>
              </a:rPr>
              <a:t>Član</a:t>
            </a:r>
            <a:r>
              <a:rPr lang="en-US" sz="3200" b="1" dirty="0">
                <a:latin typeface="Times New Roman" panose="02020603050405020304" pitchFamily="18" charset="0"/>
                <a:cs typeface="Times New Roman" panose="02020603050405020304" pitchFamily="18" charset="0"/>
              </a:rPr>
              <a:t> 47. </a:t>
            </a:r>
            <a:r>
              <a:rPr lang="bs-Latn-BA" sz="3200" b="1" dirty="0">
                <a:latin typeface="Times New Roman" panose="02020603050405020304" pitchFamily="18" charset="0"/>
                <a:cs typeface="Times New Roman" panose="02020603050405020304" pitchFamily="18" charset="0"/>
              </a:rPr>
              <a:t>Zakona o upravnim sporovima</a:t>
            </a:r>
            <a:endParaRPr lang="en-US" b="1" dirty="0"/>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U </a:t>
            </a:r>
            <a:r>
              <a:rPr lang="en-US" sz="2400" dirty="0" err="1">
                <a:latin typeface="Times New Roman" panose="02020603050405020304" pitchFamily="18" charset="0"/>
                <a:cs typeface="Times New Roman" panose="02020603050405020304" pitchFamily="18" charset="0"/>
              </a:rPr>
              <a:t>postupku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ponavljanje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postupka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shodno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će</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primjenjivati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odgovarajuće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odredbe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zakona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kojim</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uređen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parnični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postupak</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b="1" u="sng" dirty="0" err="1">
                <a:latin typeface="Times New Roman" panose="02020603050405020304" pitchFamily="18" charset="0"/>
                <a:cs typeface="Times New Roman" panose="02020603050405020304" pitchFamily="18" charset="0"/>
              </a:rPr>
              <a:t>Predviđena</a:t>
            </a:r>
            <a:r>
              <a:rPr lang="en-US" sz="2400" b="1" u="sng" dirty="0">
                <a:latin typeface="Times New Roman" panose="02020603050405020304" pitchFamily="18" charset="0"/>
                <a:cs typeface="Times New Roman" panose="02020603050405020304" pitchFamily="18" charset="0"/>
              </a:rPr>
              <a:t> je </a:t>
            </a:r>
            <a:r>
              <a:rPr lang="en-US" sz="2400" b="1" u="sng" dirty="0" err="1">
                <a:latin typeface="Times New Roman" panose="02020603050405020304" pitchFamily="18" charset="0"/>
                <a:cs typeface="Times New Roman" panose="02020603050405020304" pitchFamily="18" charset="0"/>
              </a:rPr>
              <a:t>izmjena</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ove</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odredbe</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tako</a:t>
            </a:r>
            <a:r>
              <a:rPr lang="en-US" sz="2400" b="1" u="sng" dirty="0">
                <a:latin typeface="Times New Roman" panose="02020603050405020304" pitchFamily="18" charset="0"/>
                <a:cs typeface="Times New Roman" panose="02020603050405020304" pitchFamily="18" charset="0"/>
              </a:rPr>
              <a:t> da </a:t>
            </a:r>
            <a:r>
              <a:rPr lang="en-US" sz="2400" b="1" u="sng" dirty="0" err="1">
                <a:latin typeface="Times New Roman" panose="02020603050405020304" pitchFamily="18" charset="0"/>
                <a:cs typeface="Times New Roman" panose="02020603050405020304" pitchFamily="18" charset="0"/>
              </a:rPr>
              <a:t>glasi</a:t>
            </a:r>
            <a:r>
              <a:rPr lang="en-US" sz="2400" b="1" u="sng"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u="sng" dirty="0">
                <a:latin typeface="Times New Roman" panose="02020603050405020304" pitchFamily="18" charset="0"/>
                <a:cs typeface="Times New Roman" panose="02020603050405020304" pitchFamily="18" charset="0"/>
              </a:rPr>
              <a:t>„</a:t>
            </a:r>
            <a:r>
              <a:rPr lang="en-US" sz="2400" b="1" u="sng" dirty="0">
                <a:latin typeface="Times New Roman" panose="02020603050405020304" pitchFamily="18" charset="0"/>
                <a:cs typeface="Times New Roman" panose="02020603050405020304" pitchFamily="18" charset="0"/>
              </a:rPr>
              <a:t>U </a:t>
            </a:r>
            <a:r>
              <a:rPr lang="en-US" sz="2400" b="1" u="sng" dirty="0" err="1">
                <a:latin typeface="Times New Roman" panose="02020603050405020304" pitchFamily="18" charset="0"/>
                <a:cs typeface="Times New Roman" panose="02020603050405020304" pitchFamily="18" charset="0"/>
              </a:rPr>
              <a:t>postupku</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za</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ponavljanje</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upravnog</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spora</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shodno</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će</a:t>
            </a:r>
            <a:r>
              <a:rPr lang="en-US" sz="2400" b="1" u="sng" dirty="0">
                <a:latin typeface="Times New Roman" panose="02020603050405020304" pitchFamily="18" charset="0"/>
                <a:cs typeface="Times New Roman" panose="02020603050405020304" pitchFamily="18" charset="0"/>
              </a:rPr>
              <a:t> se </a:t>
            </a:r>
            <a:r>
              <a:rPr lang="en-US" sz="2400" b="1" u="sng" dirty="0" err="1">
                <a:latin typeface="Times New Roman" panose="02020603050405020304" pitchFamily="18" charset="0"/>
                <a:cs typeface="Times New Roman" panose="02020603050405020304" pitchFamily="18" charset="0"/>
              </a:rPr>
              <a:t>primjenjivati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odredbe</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ovog</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zakona</a:t>
            </a:r>
            <a:r>
              <a:rPr lang="en-US" sz="2400" b="1" u="sng" dirty="0">
                <a:latin typeface="Times New Roman" panose="02020603050405020304" pitchFamily="18" charset="0"/>
                <a:cs typeface="Times New Roman" panose="02020603050405020304" pitchFamily="18" charset="0"/>
              </a:rPr>
              <a:t> o </a:t>
            </a:r>
            <a:r>
              <a:rPr lang="en-US" sz="2400" b="1" u="sng" dirty="0" err="1">
                <a:latin typeface="Times New Roman" panose="02020603050405020304" pitchFamily="18" charset="0"/>
                <a:cs typeface="Times New Roman" panose="02020603050405020304" pitchFamily="18" charset="0"/>
              </a:rPr>
              <a:t>postupku</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po</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tužbi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ukoliko</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odredbama</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člana</a:t>
            </a:r>
            <a:r>
              <a:rPr lang="en-US" sz="2400" b="1" u="sng" dirty="0">
                <a:latin typeface="Times New Roman" panose="02020603050405020304" pitchFamily="18" charset="0"/>
                <a:cs typeface="Times New Roman" panose="02020603050405020304" pitchFamily="18" charset="0"/>
              </a:rPr>
              <a:t> 41.-46. </a:t>
            </a:r>
            <a:r>
              <a:rPr lang="en-US" sz="2400" b="1" u="sng" dirty="0" err="1">
                <a:latin typeface="Times New Roman" panose="02020603050405020304" pitchFamily="18" charset="0"/>
                <a:cs typeface="Times New Roman" panose="02020603050405020304" pitchFamily="18" charset="0"/>
              </a:rPr>
              <a:t>nije</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drugačije</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određeno</a:t>
            </a:r>
            <a:r>
              <a:rPr lang="en-US" sz="2400" b="1" u="sng"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2628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 </a:t>
            </a:r>
            <a:r>
              <a:rPr lang="sr-Latn-BA" sz="3200" dirty="0">
                <a:latin typeface="Times New Roman" panose="02020603050405020304" pitchFamily="18" charset="0"/>
                <a:cs typeface="Times New Roman" panose="02020603050405020304" pitchFamily="18" charset="0"/>
              </a:rPr>
              <a:t>Ostala </a:t>
            </a:r>
            <a:r>
              <a:rPr lang="sr-Latn-BA" sz="3200" dirty="0" smtClean="0">
                <a:latin typeface="Times New Roman" panose="02020603050405020304" pitchFamily="18" charset="0"/>
                <a:cs typeface="Times New Roman" panose="02020603050405020304" pitchFamily="18" charset="0"/>
              </a:rPr>
              <a:t>aktuelna pitanja</a:t>
            </a:r>
            <a:r>
              <a:rPr lang="sr-Latn-BA" dirty="0"/>
              <a:t/>
            </a:r>
            <a:br>
              <a:rPr lang="sr-Latn-BA" dirty="0"/>
            </a:br>
            <a:endParaRPr lang="en-US" dirty="0"/>
          </a:p>
        </p:txBody>
      </p:sp>
      <p:sp>
        <p:nvSpPr>
          <p:cNvPr id="3" name="Content Placeholder 2"/>
          <p:cNvSpPr>
            <a:spLocks noGrp="1"/>
          </p:cNvSpPr>
          <p:nvPr>
            <p:ph idx="1"/>
          </p:nvPr>
        </p:nvSpPr>
        <p:spPr/>
        <p:txBody>
          <a:bodyPr/>
          <a:lstStyle/>
          <a:p>
            <a:r>
              <a:rPr lang="sr-Latn-BA" sz="2400" b="1" dirty="0">
                <a:latin typeface="Times New Roman" panose="02020603050405020304" pitchFamily="18" charset="0"/>
                <a:cs typeface="Times New Roman" panose="02020603050405020304" pitchFamily="18" charset="0"/>
              </a:rPr>
              <a:t>Član 325. </a:t>
            </a:r>
            <a:r>
              <a:rPr lang="sr-Latn-BA" sz="2400" b="1" dirty="0" smtClean="0">
                <a:latin typeface="Times New Roman" panose="02020603050405020304" pitchFamily="18" charset="0"/>
                <a:cs typeface="Times New Roman" panose="02020603050405020304" pitchFamily="18" charset="0"/>
              </a:rPr>
              <a:t>Zakona </a:t>
            </a:r>
            <a:r>
              <a:rPr lang="sr-Latn-BA" sz="2400" b="1" dirty="0">
                <a:latin typeface="Times New Roman" panose="02020603050405020304" pitchFamily="18" charset="0"/>
                <a:cs typeface="Times New Roman" panose="02020603050405020304" pitchFamily="18" charset="0"/>
              </a:rPr>
              <a:t>o stvarnim </a:t>
            </a:r>
            <a:r>
              <a:rPr lang="sr-Latn-BA" sz="2400" b="1" dirty="0" smtClean="0">
                <a:latin typeface="Times New Roman" panose="02020603050405020304" pitchFamily="18" charset="0"/>
                <a:cs typeface="Times New Roman" panose="02020603050405020304" pitchFamily="18" charset="0"/>
              </a:rPr>
              <a:t>pravima</a:t>
            </a:r>
          </a:p>
          <a:p>
            <a:endParaRPr lang="sr-Latn-BA" dirty="0"/>
          </a:p>
          <a:p>
            <a:r>
              <a:rPr lang="bs-Latn-BA" sz="2400" dirty="0">
                <a:latin typeface="Times New Roman" panose="02020603050405020304" pitchFamily="18" charset="0"/>
                <a:cs typeface="Times New Roman" panose="02020603050405020304" pitchFamily="18" charset="0"/>
              </a:rPr>
              <a:t>Privremeno pravo korištenja do preuzimanja, pravo korištenja radi građenja i trajno pravo korištenja na gradskom građevinskom </a:t>
            </a:r>
            <a:r>
              <a:rPr lang="bs-Latn-BA" sz="2400" dirty="0" err="1">
                <a:latin typeface="Times New Roman" panose="02020603050405020304" pitchFamily="18" charset="0"/>
                <a:cs typeface="Times New Roman" panose="02020603050405020304" pitchFamily="18" charset="0"/>
              </a:rPr>
              <a:t>zemljištu</a:t>
            </a:r>
            <a:r>
              <a:rPr lang="bs-Latn-BA" sz="2400" dirty="0">
                <a:latin typeface="Times New Roman" panose="02020603050405020304" pitchFamily="18" charset="0"/>
                <a:cs typeface="Times New Roman" panose="02020603050405020304" pitchFamily="18" charset="0"/>
              </a:rPr>
              <a:t> u društvenoj odnosno državnoj svojini koje do stupanja na snagu ovog zakona nije postalo svojina drugog lica, pretvara se u pravo svojine njegovog dosadašnjeg nosioca odnosno njegovog pravnog </a:t>
            </a:r>
            <a:r>
              <a:rPr lang="bs-Latn-BA" sz="2400" dirty="0" err="1">
                <a:latin typeface="Times New Roman" panose="02020603050405020304" pitchFamily="18" charset="0"/>
                <a:cs typeface="Times New Roman" panose="02020603050405020304" pitchFamily="18" charset="0"/>
              </a:rPr>
              <a:t>sljednika</a:t>
            </a:r>
            <a:r>
              <a:rPr lang="bs-Latn-BA" sz="2400" dirty="0">
                <a:latin typeface="Times New Roman" panose="02020603050405020304" pitchFamily="18" charset="0"/>
                <a:cs typeface="Times New Roman" panose="02020603050405020304" pitchFamily="18" charset="0"/>
              </a:rPr>
              <a:t>.  </a:t>
            </a:r>
          </a:p>
          <a:p>
            <a:r>
              <a:rPr lang="bs-Latn-BA" dirty="0"/>
              <a:t> </a:t>
            </a:r>
          </a:p>
          <a:p>
            <a:endParaRPr lang="en-US" dirty="0"/>
          </a:p>
        </p:txBody>
      </p:sp>
    </p:spTree>
    <p:extLst>
      <p:ext uri="{BB962C8B-B14F-4D97-AF65-F5344CB8AC3E}">
        <p14:creationId xmlns:p14="http://schemas.microsoft.com/office/powerpoint/2010/main" val="1065284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err="1">
                <a:latin typeface="Times New Roman" panose="02020603050405020304" pitchFamily="18" charset="0"/>
                <a:cs typeface="Times New Roman" panose="02020603050405020304" pitchFamily="18" charset="0"/>
              </a:rPr>
              <a:t>Presuda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Vrhovnog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suda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Republike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Srpske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broj</a:t>
            </a:r>
            <a:r>
              <a:rPr lang="en-US" sz="3600" b="1" dirty="0">
                <a:latin typeface="Times New Roman" panose="02020603050405020304" pitchFamily="18" charset="0"/>
                <a:cs typeface="Times New Roman" panose="02020603050405020304" pitchFamily="18" charset="0"/>
              </a:rPr>
              <a:t> 11 0 U 010443 13 </a:t>
            </a:r>
            <a:r>
              <a:rPr lang="en-US" sz="3600" b="1" dirty="0" err="1">
                <a:latin typeface="Times New Roman" panose="02020603050405020304" pitchFamily="18" charset="0"/>
                <a:cs typeface="Times New Roman" panose="02020603050405020304" pitchFamily="18" charset="0"/>
              </a:rPr>
              <a:t>Uvp</a:t>
            </a:r>
            <a:r>
              <a:rPr lang="en-US" sz="3600" b="1" dirty="0">
                <a:latin typeface="Times New Roman" panose="02020603050405020304" pitchFamily="18" charset="0"/>
                <a:cs typeface="Times New Roman" panose="02020603050405020304" pitchFamily="18" charset="0"/>
              </a:rPr>
              <a:t> od</a:t>
            </a:r>
            <a:r>
              <a:rPr lang="en-US"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11.11.2015. </a:t>
            </a:r>
            <a:r>
              <a:rPr lang="en-US" sz="3600" b="1" dirty="0" err="1">
                <a:latin typeface="Times New Roman" panose="02020603050405020304" pitchFamily="18" charset="0"/>
                <a:cs typeface="Times New Roman" panose="02020603050405020304" pitchFamily="18" charset="0"/>
              </a:rPr>
              <a:t>godine</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algn="just"/>
            <a:r>
              <a:rPr lang="hr-HR" sz="2900" dirty="0" smtClean="0">
                <a:latin typeface="Times New Roman" panose="02020603050405020304" pitchFamily="18" charset="0"/>
                <a:cs typeface="Times New Roman" panose="02020603050405020304" pitchFamily="18" charset="0"/>
              </a:rPr>
              <a:t>Postojeći </a:t>
            </a:r>
            <a:r>
              <a:rPr lang="hr-HR" sz="2900" dirty="0">
                <a:latin typeface="Times New Roman" panose="02020603050405020304" pitchFamily="18" charset="0"/>
                <a:cs typeface="Times New Roman" panose="02020603050405020304" pitchFamily="18" charset="0"/>
              </a:rPr>
              <a:t>upis trajnog prava </a:t>
            </a:r>
            <a:r>
              <a:rPr lang="hr-HR" sz="2900" dirty="0" smtClean="0">
                <a:latin typeface="Times New Roman" panose="02020603050405020304" pitchFamily="18" charset="0"/>
                <a:cs typeface="Times New Roman" panose="02020603050405020304" pitchFamily="18" charset="0"/>
              </a:rPr>
              <a:t>korištenja izvršen je na osnovu rješenja </a:t>
            </a:r>
            <a:r>
              <a:rPr lang="hr-HR" sz="2900" dirty="0">
                <a:latin typeface="Times New Roman" panose="02020603050405020304" pitchFamily="18" charset="0"/>
                <a:cs typeface="Times New Roman" panose="02020603050405020304" pitchFamily="18" charset="0"/>
              </a:rPr>
              <a:t>Skupštine grada Banjaluka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broj</a:t>
            </a:r>
            <a:r>
              <a:rPr lang="en-US" sz="2900" dirty="0">
                <a:latin typeface="Times New Roman" panose="02020603050405020304" pitchFamily="18" charset="0"/>
                <a:cs typeface="Times New Roman" panose="02020603050405020304" pitchFamily="18" charset="0"/>
              </a:rPr>
              <a:t> 25-475-78/2001</a:t>
            </a:r>
            <a:r>
              <a:rPr lang="hr-HR" sz="2900" dirty="0">
                <a:latin typeface="Times New Roman" panose="02020603050405020304" pitchFamily="18" charset="0"/>
                <a:cs typeface="Times New Roman" panose="02020603050405020304" pitchFamily="18" charset="0"/>
              </a:rPr>
              <a:t> od 11. i 15. 07.2002. godine, kojim je predmetno zemljište dodjeljeno putem neposredne pogodbe zainteresovanom licu, radi izgradnje poslovnih objekata, čija izgradnja je od posebnog interesa za grad Banjaluku. Dodjela je izvršena na osnovu odredaba člana 47. i 48. tada važećeg Zakona o građevinskom </a:t>
            </a:r>
            <a:r>
              <a:rPr lang="hr-HR" sz="2900" dirty="0" smtClean="0">
                <a:latin typeface="Times New Roman" panose="02020603050405020304" pitchFamily="18" charset="0"/>
                <a:cs typeface="Times New Roman" panose="02020603050405020304" pitchFamily="18" charset="0"/>
              </a:rPr>
              <a:t>zemljištu</a:t>
            </a:r>
            <a:r>
              <a:rPr lang="sr-Latn-CS" sz="2900" dirty="0">
                <a:latin typeface="Times New Roman" panose="02020603050405020304" pitchFamily="18" charset="0"/>
                <a:cs typeface="Times New Roman" panose="02020603050405020304" pitchFamily="18" charset="0"/>
              </a:rPr>
              <a:t> iz 1986. </a:t>
            </a:r>
            <a:r>
              <a:rPr lang="sr-Latn-CS" sz="2900" dirty="0" smtClean="0">
                <a:latin typeface="Times New Roman" panose="02020603050405020304" pitchFamily="18" charset="0"/>
                <a:cs typeface="Times New Roman" panose="02020603050405020304" pitchFamily="18" charset="0"/>
              </a:rPr>
              <a:t>godine.</a:t>
            </a:r>
            <a:r>
              <a:rPr lang="hr-HR" sz="2900" dirty="0" smtClean="0">
                <a:latin typeface="Times New Roman" panose="02020603050405020304" pitchFamily="18" charset="0"/>
                <a:cs typeface="Times New Roman" panose="02020603050405020304" pitchFamily="18" charset="0"/>
              </a:rPr>
              <a:t> </a:t>
            </a:r>
            <a:r>
              <a:rPr lang="sr-Latn-CS" sz="2900" dirty="0" smtClean="0">
                <a:latin typeface="Times New Roman" panose="02020603050405020304" pitchFamily="18" charset="0"/>
                <a:cs typeface="Times New Roman" panose="02020603050405020304" pitchFamily="18" charset="0"/>
              </a:rPr>
              <a:t>S </a:t>
            </a:r>
            <a:r>
              <a:rPr lang="sr-Latn-CS" sz="2900" dirty="0">
                <a:latin typeface="Times New Roman" panose="02020603050405020304" pitchFamily="18" charset="0"/>
                <a:cs typeface="Times New Roman" panose="02020603050405020304" pitchFamily="18" charset="0"/>
              </a:rPr>
              <a:t>obzirom da je dodjela zemljišta bila uslovljena izgradnjom navedenih objekata, to je zainteresovano lice bilo dužno poštovati propisane rokove izgradnje, navedene u odredbi člana </a:t>
            </a:r>
            <a:r>
              <a:rPr lang="hr-HR" sz="2900" dirty="0">
                <a:latin typeface="Times New Roman" panose="02020603050405020304" pitchFamily="18" charset="0"/>
                <a:cs typeface="Times New Roman" panose="02020603050405020304" pitchFamily="18" charset="0"/>
              </a:rPr>
              <a:t>53. stav 1.</a:t>
            </a:r>
            <a:r>
              <a:rPr lang="sr-Latn-CS" sz="2900" dirty="0">
                <a:latin typeface="Times New Roman" panose="02020603050405020304" pitchFamily="18" charset="0"/>
                <a:cs typeface="Times New Roman" panose="02020603050405020304" pitchFamily="18" charset="0"/>
              </a:rPr>
              <a:t> toga zakona, </a:t>
            </a:r>
            <a:r>
              <a:rPr lang="hr-HR" sz="2900" dirty="0">
                <a:latin typeface="Times New Roman" panose="02020603050405020304" pitchFamily="18" charset="0"/>
                <a:cs typeface="Times New Roman" panose="02020603050405020304" pitchFamily="18" charset="0"/>
              </a:rPr>
              <a:t>jer u protivnom gubi dodjeljeno pravo korištenja radi građenja. S obzirom da je u postupku utvrđeno da se na predmetnom zemljištu nalazi samo temelj, to proizlazi da nije privedeno namjeni i da je i dalje ostalo u </a:t>
            </a:r>
            <a:r>
              <a:rPr lang="sr-Latn-BA" sz="2900" dirty="0">
                <a:latin typeface="Times New Roman" panose="02020603050405020304" pitchFamily="18" charset="0"/>
                <a:cs typeface="Times New Roman" panose="02020603050405020304" pitchFamily="18" charset="0"/>
              </a:rPr>
              <a:t>režimu neizgrađenog građevinskog zemljišta, zbog čega je u smislu navedene odredbe, kao i odredbe člana 49. </a:t>
            </a:r>
            <a:r>
              <a:rPr lang="sr-Latn-CS" sz="2900" dirty="0">
                <a:latin typeface="Times New Roman" panose="02020603050405020304" pitchFamily="18" charset="0"/>
                <a:cs typeface="Times New Roman" panose="02020603050405020304" pitchFamily="18" charset="0"/>
              </a:rPr>
              <a:t>ZGZ iz 2003. godine</a:t>
            </a:r>
            <a:r>
              <a:rPr lang="sr-Latn-BA" sz="2900" dirty="0">
                <a:latin typeface="Times New Roman" panose="02020603050405020304" pitchFamily="18" charset="0"/>
                <a:cs typeface="Times New Roman" panose="02020603050405020304" pitchFamily="18" charset="0"/>
              </a:rPr>
              <a:t>, za pravilno odlučivanje po zahtjevu, bilo potrebno raspraviti da li je zainteresovano lice ispoštovalo propisane rokove izgradnje ili je izgubilo (po sili zakona) dodjeljeno pravo korišćenja predmetnog zemljišta.</a:t>
            </a:r>
            <a:endParaRPr lang="en-US" sz="2900" dirty="0">
              <a:latin typeface="Times New Roman" panose="02020603050405020304" pitchFamily="18" charset="0"/>
              <a:cs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3129178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err="1">
                <a:latin typeface="Times New Roman" panose="02020603050405020304" pitchFamily="18" charset="0"/>
                <a:cs typeface="Times New Roman" panose="02020603050405020304" pitchFamily="18" charset="0"/>
              </a:rPr>
              <a:t>Presuda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Vrhovnog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suda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Republike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Srpske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broj</a:t>
            </a:r>
            <a:r>
              <a:rPr lang="en-US" sz="3600" b="1" dirty="0">
                <a:latin typeface="Times New Roman" panose="02020603050405020304" pitchFamily="18" charset="0"/>
                <a:cs typeface="Times New Roman" panose="02020603050405020304" pitchFamily="18" charset="0"/>
              </a:rPr>
              <a:t> </a:t>
            </a:r>
            <a:r>
              <a:rPr lang="hr-BA" sz="3600" b="1" dirty="0">
                <a:latin typeface="Times New Roman" panose="02020603050405020304" pitchFamily="18" charset="0"/>
                <a:cs typeface="Times New Roman" panose="02020603050405020304" pitchFamily="18" charset="0"/>
              </a:rPr>
              <a:t>11 0 U 010764</a:t>
            </a:r>
            <a:r>
              <a:rPr lang="pl-PL" sz="3600" b="1" dirty="0">
                <a:latin typeface="Times New Roman" panose="02020603050405020304" pitchFamily="18" charset="0"/>
                <a:cs typeface="Times New Roman" panose="02020603050405020304" pitchFamily="18" charset="0"/>
              </a:rPr>
              <a:t> 14 Uvp od 12.05.2016. godine</a:t>
            </a:r>
            <a:r>
              <a:rPr lang="hr-HR" dirty="0"/>
              <a:t/>
            </a:r>
            <a:br>
              <a:rPr lang="hr-HR" dirty="0"/>
            </a:br>
            <a:endParaRPr lang="en-US" dirty="0"/>
          </a:p>
        </p:txBody>
      </p:sp>
      <p:sp>
        <p:nvSpPr>
          <p:cNvPr id="3" name="Content Placeholder 2"/>
          <p:cNvSpPr>
            <a:spLocks noGrp="1"/>
          </p:cNvSpPr>
          <p:nvPr>
            <p:ph idx="1"/>
          </p:nvPr>
        </p:nvSpPr>
        <p:spPr/>
        <p:txBody>
          <a:bodyPr>
            <a:normAutofit fontScale="70000" lnSpcReduction="20000"/>
          </a:bodyPr>
          <a:lstStyle/>
          <a:p>
            <a:pPr algn="just"/>
            <a:r>
              <a:rPr lang="sr-Latn-BA" sz="3100" dirty="0">
                <a:latin typeface="Times New Roman" panose="02020603050405020304" pitchFamily="18" charset="0"/>
                <a:cs typeface="Times New Roman" panose="02020603050405020304" pitchFamily="18" charset="0"/>
              </a:rPr>
              <a:t>U konkretnom slučaju radi se o upisanom privremenom pravu korištenja građevinskog zemljišta, koje nije pretvoreno u svojinu drugog lica, pa proizlazi da su ispunjeni uslovi</a:t>
            </a:r>
            <a:r>
              <a:rPr lang="hr-HR" sz="3100" dirty="0">
                <a:latin typeface="Times New Roman" panose="02020603050405020304" pitchFamily="18" charset="0"/>
                <a:cs typeface="Times New Roman" panose="02020603050405020304" pitchFamily="18" charset="0"/>
              </a:rPr>
              <a:t> </a:t>
            </a:r>
            <a:r>
              <a:rPr lang="sr-Latn-BA" sz="3100" dirty="0">
                <a:latin typeface="Times New Roman" panose="02020603050405020304" pitchFamily="18" charset="0"/>
                <a:cs typeface="Times New Roman" panose="02020603050405020304" pitchFamily="18" charset="0"/>
              </a:rPr>
              <a:t>iz odredbe člana 325. </a:t>
            </a:r>
            <a:r>
              <a:rPr lang="sr-Latn-BA" sz="3100" dirty="0" smtClean="0">
                <a:latin typeface="Times New Roman" panose="02020603050405020304" pitchFamily="18" charset="0"/>
                <a:cs typeface="Times New Roman" panose="02020603050405020304" pitchFamily="18" charset="0"/>
              </a:rPr>
              <a:t>Zakona o stvarnim pravima, </a:t>
            </a:r>
            <a:r>
              <a:rPr lang="hr-HR" sz="3100" dirty="0">
                <a:latin typeface="Times New Roman" panose="02020603050405020304" pitchFamily="18" charset="0"/>
                <a:cs typeface="Times New Roman" panose="02020603050405020304" pitchFamily="18" charset="0"/>
              </a:rPr>
              <a:t>da se to pravo korištenja pretvori u pravo svojine.</a:t>
            </a:r>
            <a:r>
              <a:rPr lang="sr-Latn-BA" sz="3100" dirty="0">
                <a:latin typeface="Times New Roman" panose="02020603050405020304" pitchFamily="18" charset="0"/>
                <a:cs typeface="Times New Roman" panose="02020603050405020304" pitchFamily="18" charset="0"/>
              </a:rPr>
              <a:t> Činjenica da je tužilac predmetno zemljište sa objektom</a:t>
            </a:r>
            <a:r>
              <a:rPr lang="en-US" sz="3100" dirty="0">
                <a:latin typeface="Times New Roman" panose="02020603050405020304" pitchFamily="18" charset="0"/>
                <a:cs typeface="Times New Roman" panose="02020603050405020304" pitchFamily="18" charset="0"/>
              </a:rPr>
              <a:t> </a:t>
            </a:r>
            <a:r>
              <a:rPr lang="sr-Latn-BA" sz="3100" dirty="0">
                <a:latin typeface="Times New Roman" panose="02020603050405020304" pitchFamily="18" charset="0"/>
                <a:cs typeface="Times New Roman" panose="02020603050405020304" pitchFamily="18" charset="0"/>
              </a:rPr>
              <a:t>kupio od društveno pravnog lica, ne utiče na njegov pravni status, jer je to pravno lice bilo upisano u zemljišnim knjigama, pa nema osnova navod zahtjeva da tužilac nije dokazao da postoji pravni slijed između njega i prodavca, odnosno da to svoje pravo nije stekao od ranijeg vlasnika, te da zbog toga ne ispunjava uslove za sticanje prava svojine.</a:t>
            </a:r>
            <a:r>
              <a:rPr lang="hr-HR" sz="3100" dirty="0">
                <a:latin typeface="Times New Roman" panose="02020603050405020304" pitchFamily="18" charset="0"/>
                <a:cs typeface="Times New Roman" panose="02020603050405020304" pitchFamily="18" charset="0"/>
              </a:rPr>
              <a:t> </a:t>
            </a:r>
            <a:r>
              <a:rPr lang="sr-Latn-BA" sz="3100" dirty="0">
                <a:latin typeface="Times New Roman" panose="02020603050405020304" pitchFamily="18" charset="0"/>
                <a:cs typeface="Times New Roman" panose="02020603050405020304" pitchFamily="18" charset="0"/>
              </a:rPr>
              <a:t>Uz to, a kod činjenice da upisano pravo korištenja postaje svojinom njegovog nosioca po sili zakona, to je i rješenje koje se donosi deklarativnog karaktera, a organ treba samo da provjeri da li je to zemljište postalo svojina drugog lica, što bi podrazumijevalo i slučaj da je došlo do gubitka prava korištenja po sili zakona, kada se takođe mijenja nosilac prava. U tom pravcu je potrebno provesti dokaze, što je u konkretnom slučaju učinjeno, ali je na osnovu istih izveden pogrešan zaključak.</a:t>
            </a:r>
            <a:endParaRPr lang="en-US" sz="3100" dirty="0">
              <a:latin typeface="Times New Roman" panose="02020603050405020304" pitchFamily="18" charset="0"/>
              <a:cs typeface="Times New Roman" panose="02020603050405020304" pitchFamily="18" charset="0"/>
            </a:endParaRPr>
          </a:p>
          <a:p>
            <a:pPr algn="just"/>
            <a:r>
              <a:rPr lang="sr-Latn-BA" dirty="0"/>
              <a:t/>
            </a:r>
            <a:br>
              <a:rPr lang="sr-Latn-BA" dirty="0"/>
            </a:br>
            <a:r>
              <a:rPr lang="sr-Latn-BA" dirty="0" smtClean="0"/>
              <a:t>- </a:t>
            </a:r>
            <a:r>
              <a:rPr lang="hr-HR" dirty="0" smtClean="0">
                <a:latin typeface="Times New Roman" panose="02020603050405020304" pitchFamily="18" charset="0"/>
                <a:cs typeface="Times New Roman" panose="02020603050405020304" pitchFamily="18" charset="0"/>
              </a:rPr>
              <a:t>presuda </a:t>
            </a:r>
            <a:r>
              <a:rPr lang="hr-HR" dirty="0">
                <a:latin typeface="Times New Roman" panose="02020603050405020304" pitchFamily="18" charset="0"/>
                <a:cs typeface="Times New Roman" panose="02020603050405020304" pitchFamily="18" charset="0"/>
              </a:rPr>
              <a:t>broj 11 0 U 011725 15 Uvp od </a:t>
            </a:r>
            <a:r>
              <a:rPr lang="hr-HR" dirty="0" smtClean="0">
                <a:latin typeface="Times New Roman" panose="02020603050405020304" pitchFamily="18" charset="0"/>
                <a:cs typeface="Times New Roman" panose="02020603050405020304" pitchFamily="18" charset="0"/>
              </a:rPr>
              <a:t>12.05.2016</a:t>
            </a:r>
            <a:r>
              <a:rPr lang="hr-HR" dirty="0">
                <a:latin typeface="Times New Roman" panose="02020603050405020304" pitchFamily="18" charset="0"/>
                <a:cs typeface="Times New Roman" panose="02020603050405020304" pitchFamily="18" charset="0"/>
              </a:rPr>
              <a:t>. godine</a:t>
            </a:r>
            <a:r>
              <a:rPr lang="hr-HR" b="1" dirty="0">
                <a:latin typeface="Times New Roman" panose="02020603050405020304" pitchFamily="18" charset="0"/>
                <a:cs typeface="Times New Roman" panose="02020603050405020304" pitchFamily="18" charset="0"/>
              </a:rPr>
              <a:t> </a:t>
            </a:r>
            <a:endParaRPr lang="hr-HR" dirty="0">
              <a:latin typeface="Times New Roman" panose="02020603050405020304" pitchFamily="18" charset="0"/>
              <a:cs typeface="Times New Roman" panose="02020603050405020304" pitchFamily="18" charset="0"/>
            </a:endParaRPr>
          </a:p>
          <a:p>
            <a:endParaRPr lang="sr-Latn-BA" dirty="0"/>
          </a:p>
          <a:p>
            <a:endParaRPr lang="en-US" dirty="0"/>
          </a:p>
        </p:txBody>
      </p:sp>
    </p:spTree>
    <p:extLst>
      <p:ext uri="{BB962C8B-B14F-4D97-AF65-F5344CB8AC3E}">
        <p14:creationId xmlns:p14="http://schemas.microsoft.com/office/powerpoint/2010/main" val="1898498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3200" b="1" dirty="0">
                <a:latin typeface="Times New Roman" panose="02020603050405020304" pitchFamily="18" charset="0"/>
                <a:cs typeface="Times New Roman" panose="02020603050405020304" pitchFamily="18" charset="0"/>
              </a:rPr>
              <a:t>Član 330 a) </a:t>
            </a:r>
            <a:r>
              <a:rPr lang="sr-Latn-BA" sz="3200" b="1" dirty="0">
                <a:latin typeface="Times New Roman" panose="02020603050405020304" pitchFamily="18" charset="0"/>
                <a:cs typeface="Times New Roman" panose="02020603050405020304" pitchFamily="18" charset="0"/>
              </a:rPr>
              <a:t>Zakona o stvarnim pravima</a:t>
            </a:r>
            <a:br>
              <a:rPr lang="sr-Latn-BA" sz="3200" b="1"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pPr algn="just"/>
            <a:r>
              <a:rPr lang="sr-Latn-BA" sz="2400" dirty="0" smtClean="0">
                <a:latin typeface="Times New Roman" panose="02020603050405020304" pitchFamily="18" charset="0"/>
                <a:cs typeface="Times New Roman" panose="02020603050405020304" pitchFamily="18" charset="0"/>
              </a:rPr>
              <a:t>Graditelj </a:t>
            </a:r>
            <a:r>
              <a:rPr lang="sr-Latn-BA" sz="2400" dirty="0">
                <a:latin typeface="Times New Roman" panose="02020603050405020304" pitchFamily="18" charset="0"/>
                <a:cs typeface="Times New Roman" panose="02020603050405020304" pitchFamily="18" charset="0"/>
              </a:rPr>
              <a:t>objekta</a:t>
            </a:r>
            <a:r>
              <a:rPr lang="en-US" sz="2400" dirty="0">
                <a:latin typeface="Times New Roman" panose="02020603050405020304" pitchFamily="18" charset="0"/>
                <a:cs typeface="Times New Roman" panose="02020603050405020304" pitchFamily="18" charset="0"/>
              </a:rPr>
              <a:t>,</a:t>
            </a:r>
            <a:r>
              <a:rPr lang="sr-Latn-BA" sz="2400" dirty="0">
                <a:latin typeface="Times New Roman" panose="02020603050405020304" pitchFamily="18" charset="0"/>
                <a:cs typeface="Times New Roman" panose="02020603050405020304" pitchFamily="18" charset="0"/>
              </a:rPr>
              <a:t> izgrađenog bez odobrenja za građenje na gradskom građevinskom zemljištu u društvenoj, odnosno državnoj svojini</a:t>
            </a:r>
            <a:r>
              <a:rPr lang="en-US" sz="2400" dirty="0">
                <a:latin typeface="Times New Roman" panose="02020603050405020304" pitchFamily="18" charset="0"/>
                <a:cs typeface="Times New Roman" panose="02020603050405020304" pitchFamily="18" charset="0"/>
              </a:rPr>
              <a:t>,</a:t>
            </a:r>
            <a:r>
              <a:rPr lang="sr-Latn-BA" sz="2400" dirty="0">
                <a:latin typeface="Times New Roman" panose="02020603050405020304" pitchFamily="18" charset="0"/>
                <a:cs typeface="Times New Roman" panose="02020603050405020304" pitchFamily="18" charset="0"/>
              </a:rPr>
              <a:t> koji je izgrađen do stupanja na snagu ovog zakona</a:t>
            </a:r>
            <a:r>
              <a:rPr lang="en-US" sz="2400" dirty="0">
                <a:latin typeface="Times New Roman" panose="02020603050405020304" pitchFamily="18" charset="0"/>
                <a:cs typeface="Times New Roman" panose="02020603050405020304" pitchFamily="18" charset="0"/>
              </a:rPr>
              <a:t>,</a:t>
            </a:r>
            <a:r>
              <a:rPr lang="sr-Latn-BA" sz="2400" dirty="0">
                <a:latin typeface="Times New Roman" panose="02020603050405020304" pitchFamily="18" charset="0"/>
                <a:cs typeface="Times New Roman" panose="02020603050405020304" pitchFamily="18" charset="0"/>
              </a:rPr>
              <a:t> stiče pravo svojine na zemljištu koje služi za redovnu upotrebu objekta u postupku </a:t>
            </a:r>
            <a:r>
              <a:rPr lang="sr-Latn-BA" sz="2400" dirty="0" smtClean="0">
                <a:latin typeface="Times New Roman" panose="02020603050405020304" pitchFamily="18" charset="0"/>
                <a:cs typeface="Times New Roman" panose="02020603050405020304" pitchFamily="18" charset="0"/>
              </a:rPr>
              <a:t>legalizacije (stav1.). Organ </a:t>
            </a:r>
            <a:r>
              <a:rPr lang="sr-Latn-BA" sz="2400" dirty="0">
                <a:latin typeface="Times New Roman" panose="02020603050405020304" pitchFamily="18" charset="0"/>
                <a:cs typeface="Times New Roman" panose="02020603050405020304" pitchFamily="18" charset="0"/>
              </a:rPr>
              <a:t>uprave nadležan za imovinsko-pravne poslove u postupku legalizacije bespravno izgrađenog objekta svojim rješenjem utvrđuje pravo svojine u korist graditelja, odnosno njegovog pravnog sljednika na zemljištu koje služi za redovnu upotrebu objekta, ako se za objekat naknadno može izdati odobrenje za građenje u skladu sa propisima o uređenju prostora i </a:t>
            </a:r>
            <a:r>
              <a:rPr lang="sr-Latn-BA" sz="2400" dirty="0" smtClean="0">
                <a:latin typeface="Times New Roman" panose="02020603050405020304" pitchFamily="18" charset="0"/>
                <a:cs typeface="Times New Roman" panose="02020603050405020304" pitchFamily="18" charset="0"/>
              </a:rPr>
              <a:t>građenju (stav 2.)</a:t>
            </a:r>
            <a:endParaRPr lang="hr-HR"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39601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err="1">
                <a:latin typeface="Times New Roman" panose="02020603050405020304" pitchFamily="18" charset="0"/>
                <a:cs typeface="Times New Roman" panose="02020603050405020304" pitchFamily="18" charset="0"/>
              </a:rPr>
              <a:t>Presuda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Vrhovnog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suda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Republike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Srpske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broj</a:t>
            </a:r>
            <a:r>
              <a:rPr lang="en-US" sz="3600" b="1" dirty="0">
                <a:latin typeface="Times New Roman" panose="02020603050405020304" pitchFamily="18" charset="0"/>
                <a:cs typeface="Times New Roman" panose="02020603050405020304" pitchFamily="18" charset="0"/>
              </a:rPr>
              <a:t> </a:t>
            </a:r>
            <a:r>
              <a:rPr lang="hr-HR" sz="3600" b="1" dirty="0">
                <a:latin typeface="Times New Roman" panose="02020603050405020304" pitchFamily="18" charset="0"/>
                <a:cs typeface="Times New Roman" panose="02020603050405020304" pitchFamily="18" charset="0"/>
              </a:rPr>
              <a:t>11 0 U 011685 14 Uvp od </a:t>
            </a:r>
            <a:r>
              <a:rPr lang="en-US" sz="3600" b="1" dirty="0">
                <a:latin typeface="Times New Roman" panose="02020603050405020304" pitchFamily="18" charset="0"/>
                <a:cs typeface="Times New Roman" panose="02020603050405020304" pitchFamily="18" charset="0"/>
              </a:rPr>
              <a:t>19.5</a:t>
            </a:r>
            <a:r>
              <a:rPr lang="hr-HR" sz="3600" b="1" dirty="0">
                <a:latin typeface="Times New Roman" panose="02020603050405020304" pitchFamily="18" charset="0"/>
                <a:cs typeface="Times New Roman" panose="02020603050405020304" pitchFamily="18" charset="0"/>
              </a:rPr>
              <a:t>.2016. godine</a:t>
            </a:r>
            <a:r>
              <a:rPr lang="hr-HR" dirty="0"/>
              <a:t/>
            </a:r>
            <a:br>
              <a:rPr lang="hr-HR" dirty="0"/>
            </a:br>
            <a:endParaRPr lang="en-US" dirty="0"/>
          </a:p>
        </p:txBody>
      </p:sp>
      <p:sp>
        <p:nvSpPr>
          <p:cNvPr id="3" name="Content Placeholder 2"/>
          <p:cNvSpPr>
            <a:spLocks noGrp="1"/>
          </p:cNvSpPr>
          <p:nvPr>
            <p:ph idx="1"/>
          </p:nvPr>
        </p:nvSpPr>
        <p:spPr/>
        <p:txBody>
          <a:bodyPr>
            <a:noAutofit/>
          </a:bodyPr>
          <a:lstStyle/>
          <a:p>
            <a:r>
              <a:rPr lang="sr-Latn-BA" sz="2400" dirty="0" smtClean="0">
                <a:latin typeface="Times New Roman" panose="02020603050405020304" pitchFamily="18" charset="0"/>
                <a:cs typeface="Times New Roman" panose="02020603050405020304" pitchFamily="18" charset="0"/>
              </a:rPr>
              <a:t>Organ </a:t>
            </a:r>
            <a:r>
              <a:rPr lang="sr-Latn-BA" sz="2400" dirty="0">
                <a:latin typeface="Times New Roman" panose="02020603050405020304" pitchFamily="18" charset="0"/>
                <a:cs typeface="Times New Roman" panose="02020603050405020304" pitchFamily="18" charset="0"/>
              </a:rPr>
              <a:t>uprave nadležan za imovinsko-pravne poslove je</a:t>
            </a:r>
            <a:r>
              <a:rPr lang="en-US" sz="2400" dirty="0">
                <a:latin typeface="Times New Roman" panose="02020603050405020304" pitchFamily="18" charset="0"/>
                <a:cs typeface="Times New Roman" panose="02020603050405020304" pitchFamily="18" charset="0"/>
              </a:rPr>
              <a:t>,</a:t>
            </a:r>
            <a:r>
              <a:rPr lang="sr-Latn-BA" sz="2400" dirty="0">
                <a:latin typeface="Times New Roman" panose="02020603050405020304" pitchFamily="18" charset="0"/>
                <a:cs typeface="Times New Roman" panose="02020603050405020304" pitchFamily="18" charset="0"/>
              </a:rPr>
              <a:t> nakon provedenog postupka</a:t>
            </a:r>
            <a:r>
              <a:rPr lang="en-US" sz="2400" dirty="0">
                <a:latin typeface="Times New Roman" panose="02020603050405020304" pitchFamily="18" charset="0"/>
                <a:cs typeface="Times New Roman" panose="02020603050405020304" pitchFamily="18" charset="0"/>
              </a:rPr>
              <a:t>,</a:t>
            </a:r>
            <a:r>
              <a:rPr lang="sr-Latn-BA" sz="2400" dirty="0">
                <a:latin typeface="Times New Roman" panose="02020603050405020304" pitchFamily="18" charset="0"/>
                <a:cs typeface="Times New Roman" panose="02020603050405020304" pitchFamily="18" charset="0"/>
              </a:rPr>
              <a:t> donio rješenje kojim je utvrdio pravo svojine u korist zainteresovanog lica na zemljištu koje služi za redovnu upotrebu objekta u cilju provođenja postupka legalizacije bespravno izgrađenog objekta, jer je za postupak legalizacije prethodno pitanje utvrđivanje prava svojine na zemljištu za redovnu upotrebu objekta. Iz podataka spisa proizlazi da je zainteresovano lice faktički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sr-Latn-BA" sz="2400" dirty="0">
                <a:latin typeface="Times New Roman" panose="02020603050405020304" pitchFamily="18" charset="0"/>
                <a:cs typeface="Times New Roman" panose="02020603050405020304" pitchFamily="18" charset="0"/>
              </a:rPr>
              <a:t>stvarni korisnik predmetnog zemljišta, da je na tom zemljištu bespravno izgradio objekat do stupanja na snagu ovog zakona, jer je isti dešifrovan aerofotogrametrijskim snimkom 2004. godine i da se za isti može izdati naknadno odobrenje, a navedena parcela</a:t>
            </a:r>
            <a:r>
              <a:rPr lang="en-US" sz="2400" dirty="0">
                <a:latin typeface="Times New Roman" panose="02020603050405020304" pitchFamily="18" charset="0"/>
                <a:cs typeface="Times New Roman" panose="02020603050405020304" pitchFamily="18" charset="0"/>
              </a:rPr>
              <a:t>,</a:t>
            </a:r>
            <a:r>
              <a:rPr lang="sr-Latn-BA" sz="2400" dirty="0">
                <a:latin typeface="Times New Roman" panose="02020603050405020304" pitchFamily="18" charset="0"/>
                <a:cs typeface="Times New Roman" panose="02020603050405020304" pitchFamily="18" charset="0"/>
              </a:rPr>
              <a:t> prema nalazu vještaka geometra</a:t>
            </a:r>
            <a:r>
              <a:rPr lang="en-US" sz="2400" dirty="0">
                <a:latin typeface="Times New Roman" panose="02020603050405020304" pitchFamily="18" charset="0"/>
                <a:cs typeface="Times New Roman" panose="02020603050405020304" pitchFamily="18" charset="0"/>
              </a:rPr>
              <a:t>,</a:t>
            </a:r>
            <a:r>
              <a:rPr lang="sr-Latn-BA" sz="2400" dirty="0">
                <a:latin typeface="Times New Roman" panose="02020603050405020304" pitchFamily="18" charset="0"/>
                <a:cs typeface="Times New Roman" panose="02020603050405020304" pitchFamily="18" charset="0"/>
              </a:rPr>
              <a:t> po regulacionom planu predstavlja građevinsku parcelu, pa su po ocjeni ovog suda upravni organi i nižestepeni sud pravilno zaključili da su ispunjeni uslovi iz člana 7. Zakona o izmjenama i dopunama ZSP za donošenje predmetnog rješenja.</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7479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u="sng" dirty="0">
                <a:latin typeface="Times New Roman" panose="02020603050405020304" pitchFamily="18" charset="0"/>
                <a:cs typeface="Times New Roman" panose="02020603050405020304" pitchFamily="18" charset="0"/>
              </a:rPr>
              <a:t>Zakona o premjeru i katastru Republike Srpske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hr-BA" sz="2400" dirty="0" smtClean="0">
                <a:latin typeface="Times New Roman" panose="02020603050405020304" pitchFamily="18" charset="0"/>
                <a:cs typeface="Times New Roman" panose="02020603050405020304" pitchFamily="18" charset="0"/>
              </a:rPr>
              <a:t>Članom </a:t>
            </a:r>
            <a:r>
              <a:rPr lang="hr-BA" sz="2400" dirty="0">
                <a:latin typeface="Times New Roman" panose="02020603050405020304" pitchFamily="18" charset="0"/>
                <a:cs typeface="Times New Roman" panose="02020603050405020304" pitchFamily="18" charset="0"/>
              </a:rPr>
              <a:t>181. </a:t>
            </a:r>
            <a:r>
              <a:rPr lang="hr-BA" sz="2400" dirty="0" smtClean="0">
                <a:latin typeface="Times New Roman" panose="02020603050405020304" pitchFamily="18" charset="0"/>
                <a:cs typeface="Times New Roman" panose="02020603050405020304" pitchFamily="18" charset="0"/>
              </a:rPr>
              <a:t>Zakona o katastru </a:t>
            </a:r>
            <a:r>
              <a:rPr lang="hr-BA" sz="2400" dirty="0">
                <a:latin typeface="Times New Roman" panose="02020603050405020304" pitchFamily="18" charset="0"/>
                <a:cs typeface="Times New Roman" panose="02020603050405020304" pitchFamily="18" charset="0"/>
              </a:rPr>
              <a:t>iz 2011. godine (istovjetna je odredba člana 189. Zakona iz 2012. godine) do dana osnivanja katastra nepokretnosti koristiće se i održavati: popisni katastar, katastar zemljišta uspostavljen na osnovu premjera u stereografskoj projekciji, katastra zemljišta uspostavljen na osnovu premjera u Gaus-Krigerovoj projekciji, u skladu sa odredbama Zakona o održavanju premjera i katastra zemljišta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Službeni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glasnik</a:t>
            </a:r>
            <a:r>
              <a:rPr lang="en-US" sz="2400" dirty="0">
                <a:latin typeface="Times New Roman" panose="02020603050405020304" pitchFamily="18" charset="0"/>
                <a:cs typeface="Times New Roman" panose="02020603050405020304" pitchFamily="18" charset="0"/>
              </a:rPr>
              <a:t> RS“ </a:t>
            </a:r>
            <a:r>
              <a:rPr lang="en-US" sz="2400" dirty="0" err="1">
                <a:latin typeface="Times New Roman" panose="02020603050405020304" pitchFamily="18" charset="0"/>
                <a:cs typeface="Times New Roman" panose="02020603050405020304" pitchFamily="18" charset="0"/>
              </a:rPr>
              <a:t>broj</a:t>
            </a:r>
            <a:r>
              <a:rPr lang="en-US" sz="2400" dirty="0">
                <a:latin typeface="Times New Roman" panose="02020603050405020304" pitchFamily="18" charset="0"/>
                <a:cs typeface="Times New Roman" panose="02020603050405020304" pitchFamily="18" charset="0"/>
              </a:rPr>
              <a:t> 19/96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15/10)... </a:t>
            </a:r>
            <a:r>
              <a:rPr lang="en-US" sz="2400" dirty="0" err="1">
                <a:latin typeface="Times New Roman" panose="02020603050405020304" pitchFamily="18" charset="0"/>
                <a:cs typeface="Times New Roman" panose="02020603050405020304" pitchFamily="18" charset="0"/>
              </a:rPr>
              <a:t>zemljišna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knjiga</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skladu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odredbama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Zakona</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zemljišnim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knjigama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Službeni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glasnik</a:t>
            </a:r>
            <a:r>
              <a:rPr lang="en-US" sz="2400" dirty="0">
                <a:latin typeface="Times New Roman" panose="02020603050405020304" pitchFamily="18" charset="0"/>
                <a:cs typeface="Times New Roman" panose="02020603050405020304" pitchFamily="18" charset="0"/>
              </a:rPr>
              <a:t> RS“ </a:t>
            </a:r>
            <a:r>
              <a:rPr lang="en-US" sz="2400" dirty="0" err="1">
                <a:latin typeface="Times New Roman" panose="02020603050405020304" pitchFamily="18" charset="0"/>
                <a:cs typeface="Times New Roman" panose="02020603050405020304" pitchFamily="18" charset="0"/>
              </a:rPr>
              <a:t>broj</a:t>
            </a:r>
            <a:r>
              <a:rPr lang="en-US" sz="2400" dirty="0">
                <a:latin typeface="Times New Roman" panose="02020603050405020304" pitchFamily="18" charset="0"/>
                <a:cs typeface="Times New Roman" panose="02020603050405020304" pitchFamily="18" charset="0"/>
              </a:rPr>
              <a:t> 67/03-119/08), </a:t>
            </a:r>
            <a:r>
              <a:rPr lang="en-US" sz="2400" dirty="0" err="1">
                <a:latin typeface="Times New Roman" panose="02020603050405020304" pitchFamily="18" charset="0"/>
                <a:cs typeface="Times New Roman" panose="02020603050405020304" pitchFamily="18" charset="0"/>
              </a:rPr>
              <a:t>Knjiga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uloženih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ugovora</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otkupu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stambenih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zgrada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stanova</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skladu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odredbama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Pravilnika</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vođenju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knjige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uloženih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ugovora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Knjiga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uloženih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ugovora</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prodaji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poslovnih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zgrada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poslovnih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prostorija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garaža</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skladu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odredbama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Pravilnika</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uspostavljanju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vođenju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knjige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uloženih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ugovora</a:t>
            </a:r>
            <a:r>
              <a:rPr lang="en-US" sz="24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171941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sr-Cyrl-BA" dirty="0" err="1">
                <a:latin typeface="Times New Roman" panose="02020603050405020304" pitchFamily="18" charset="0"/>
                <a:cs typeface="Times New Roman" panose="02020603050405020304" pitchFamily="18" charset="0"/>
              </a:rPr>
              <a:t>Postupak</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okončan</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presudom</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ili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rješenjem</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nadležnog</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suda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ponoviće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na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zahtjev</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stranke</a:t>
            </a:r>
            <a:r>
              <a:rPr lang="sr-Cyrl-BA" dirty="0">
                <a:latin typeface="Times New Roman" panose="02020603050405020304" pitchFamily="18" charset="0"/>
                <a:cs typeface="Times New Roman" panose="02020603050405020304" pitchFamily="18" charset="0"/>
              </a:rPr>
              <a:t>:</a:t>
            </a:r>
            <a:endParaRPr lang="bs-Latn-BA" dirty="0">
              <a:latin typeface="Times New Roman" panose="02020603050405020304" pitchFamily="18" charset="0"/>
              <a:cs typeface="Times New Roman" panose="02020603050405020304" pitchFamily="18" charset="0"/>
            </a:endParaRPr>
          </a:p>
          <a:p>
            <a:r>
              <a:rPr lang="sr-Cyrl-BA" dirty="0">
                <a:latin typeface="Times New Roman" panose="02020603050405020304" pitchFamily="18" charset="0"/>
                <a:cs typeface="Times New Roman" panose="02020603050405020304" pitchFamily="18" charset="0"/>
              </a:rPr>
              <a:t>	1) </a:t>
            </a:r>
            <a:r>
              <a:rPr lang="sr-Cyrl-BA" dirty="0" err="1">
                <a:latin typeface="Times New Roman" panose="02020603050405020304" pitchFamily="18" charset="0"/>
                <a:cs typeface="Times New Roman" panose="02020603050405020304" pitchFamily="18" charset="0"/>
              </a:rPr>
              <a:t>ako</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stranka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sazna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za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nove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činjenice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ili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nađe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ili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stekne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mogućnost</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da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upotrijebi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nove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dokaze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na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osnovu</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kojih</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bi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spor</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bio</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povoljnije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riješen</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za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nju</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da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su</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te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činjenice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odnosno</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dokazi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bili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izneseni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ili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upotrijebljeni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na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raspravi</a:t>
            </a:r>
            <a:r>
              <a:rPr lang="sr-Cyrl-BA" dirty="0">
                <a:latin typeface="Times New Roman" panose="02020603050405020304" pitchFamily="18" charset="0"/>
                <a:cs typeface="Times New Roman" panose="02020603050405020304" pitchFamily="18" charset="0"/>
              </a:rPr>
              <a:t> u </a:t>
            </a:r>
            <a:r>
              <a:rPr lang="sr-Cyrl-BA" dirty="0" err="1">
                <a:latin typeface="Times New Roman" panose="02020603050405020304" pitchFamily="18" charset="0"/>
                <a:cs typeface="Times New Roman" panose="02020603050405020304" pitchFamily="18" charset="0"/>
              </a:rPr>
              <a:t>ranijem</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sudskom</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postupku</a:t>
            </a:r>
            <a:r>
              <a:rPr lang="sr-Cyrl-BA" dirty="0">
                <a:latin typeface="Times New Roman" panose="02020603050405020304" pitchFamily="18" charset="0"/>
                <a:cs typeface="Times New Roman" panose="02020603050405020304" pitchFamily="18" charset="0"/>
              </a:rPr>
              <a:t>;</a:t>
            </a:r>
            <a:endParaRPr lang="bs-Latn-BA" dirty="0">
              <a:latin typeface="Times New Roman" panose="02020603050405020304" pitchFamily="18" charset="0"/>
              <a:cs typeface="Times New Roman" panose="02020603050405020304" pitchFamily="18" charset="0"/>
            </a:endParaRPr>
          </a:p>
          <a:p>
            <a:r>
              <a:rPr lang="sr-Cyrl-BA" dirty="0">
                <a:latin typeface="Times New Roman" panose="02020603050405020304" pitchFamily="18" charset="0"/>
                <a:cs typeface="Times New Roman" panose="02020603050405020304" pitchFamily="18" charset="0"/>
              </a:rPr>
              <a:t>	2) </a:t>
            </a:r>
            <a:r>
              <a:rPr lang="sr-Cyrl-BA" dirty="0" err="1">
                <a:latin typeface="Times New Roman" panose="02020603050405020304" pitchFamily="18" charset="0"/>
                <a:cs typeface="Times New Roman" panose="02020603050405020304" pitchFamily="18" charset="0"/>
              </a:rPr>
              <a:t>ako</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je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odluka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suda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donijeta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radnjom</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koja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predstavlja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krivično</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djelo</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sudije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ili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radnika</a:t>
            </a:r>
            <a:r>
              <a:rPr lang="sr-Cyrl-BA" dirty="0">
                <a:latin typeface="Times New Roman" panose="02020603050405020304" pitchFamily="18" charset="0"/>
                <a:cs typeface="Times New Roman" panose="02020603050405020304" pitchFamily="18" charset="0"/>
              </a:rPr>
              <a:t> u </a:t>
            </a:r>
            <a:r>
              <a:rPr lang="sr-Cyrl-BA" dirty="0" err="1">
                <a:latin typeface="Times New Roman" panose="02020603050405020304" pitchFamily="18" charset="0"/>
                <a:cs typeface="Times New Roman" panose="02020603050405020304" pitchFamily="18" charset="0"/>
              </a:rPr>
              <a:t>sudu</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ili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je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odluka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donijeta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prevarnom</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radnjom</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zastupnika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ili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punomoćnika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stranke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njegovog</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protivnika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ili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protivnikovog</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zastupnika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ili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punomoćnika</a:t>
            </a:r>
            <a:r>
              <a:rPr lang="sr-Cyrl-BA" dirty="0">
                <a:latin typeface="Times New Roman" panose="02020603050405020304" pitchFamily="18" charset="0"/>
                <a:cs typeface="Times New Roman" panose="02020603050405020304" pitchFamily="18" charset="0"/>
              </a:rPr>
              <a:t>;</a:t>
            </a:r>
            <a:endParaRPr lang="bs-Latn-BA" dirty="0">
              <a:latin typeface="Times New Roman" panose="02020603050405020304" pitchFamily="18" charset="0"/>
              <a:cs typeface="Times New Roman" panose="02020603050405020304" pitchFamily="18" charset="0"/>
            </a:endParaRPr>
          </a:p>
          <a:p>
            <a:r>
              <a:rPr lang="sr-Cyrl-BA" dirty="0">
                <a:latin typeface="Times New Roman" panose="02020603050405020304" pitchFamily="18" charset="0"/>
                <a:cs typeface="Times New Roman" panose="02020603050405020304" pitchFamily="18" charset="0"/>
              </a:rPr>
              <a:t>	3) </a:t>
            </a:r>
            <a:r>
              <a:rPr lang="sr-Cyrl-BA" dirty="0" err="1">
                <a:latin typeface="Times New Roman" panose="02020603050405020304" pitchFamily="18" charset="0"/>
                <a:cs typeface="Times New Roman" panose="02020603050405020304" pitchFamily="18" charset="0"/>
              </a:rPr>
              <a:t>ako</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je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odluka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zasnovana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na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presudi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donesenoj</a:t>
            </a:r>
            <a:r>
              <a:rPr lang="sr-Cyrl-BA" dirty="0">
                <a:latin typeface="Times New Roman" panose="02020603050405020304" pitchFamily="18" charset="0"/>
                <a:cs typeface="Times New Roman" panose="02020603050405020304" pitchFamily="18" charset="0"/>
              </a:rPr>
              <a:t> u </a:t>
            </a:r>
            <a:r>
              <a:rPr lang="sr-Cyrl-BA" dirty="0" err="1">
                <a:latin typeface="Times New Roman" panose="02020603050405020304" pitchFamily="18" charset="0"/>
                <a:cs typeface="Times New Roman" panose="02020603050405020304" pitchFamily="18" charset="0"/>
              </a:rPr>
              <a:t>krivičnoj</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ili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građanskoj</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stvari</a:t>
            </a:r>
            <a:r>
              <a:rPr lang="sr-Cyrl-BA" dirty="0">
                <a:latin typeface="Times New Roman" panose="02020603050405020304" pitchFamily="18" charset="0"/>
                <a:cs typeface="Times New Roman" panose="02020603050405020304" pitchFamily="18" charset="0"/>
              </a:rPr>
              <a:t>, a </a:t>
            </a:r>
            <a:r>
              <a:rPr lang="sr-Cyrl-BA" dirty="0" err="1">
                <a:latin typeface="Times New Roman" panose="02020603050405020304" pitchFamily="18" charset="0"/>
                <a:cs typeface="Times New Roman" panose="02020603050405020304" pitchFamily="18" charset="0"/>
              </a:rPr>
              <a:t>ta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presuda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je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kasnije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ukinuta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drugom</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pravosnažnom</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sudskom</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odlukom</a:t>
            </a:r>
            <a:r>
              <a:rPr lang="sr-Cyrl-BA" dirty="0">
                <a:latin typeface="Times New Roman" panose="02020603050405020304" pitchFamily="18" charset="0"/>
                <a:cs typeface="Times New Roman" panose="02020603050405020304" pitchFamily="18" charset="0"/>
              </a:rPr>
              <a:t>;</a:t>
            </a:r>
            <a:endParaRPr lang="bs-Latn-BA" dirty="0">
              <a:latin typeface="Times New Roman" panose="02020603050405020304" pitchFamily="18" charset="0"/>
              <a:cs typeface="Times New Roman" panose="02020603050405020304" pitchFamily="18" charset="0"/>
            </a:endParaRPr>
          </a:p>
          <a:p>
            <a:r>
              <a:rPr lang="sr-Cyrl-BA" dirty="0">
                <a:latin typeface="Times New Roman" panose="02020603050405020304" pitchFamily="18" charset="0"/>
                <a:cs typeface="Times New Roman" panose="02020603050405020304" pitchFamily="18" charset="0"/>
              </a:rPr>
              <a:t>	4) </a:t>
            </a:r>
            <a:r>
              <a:rPr lang="sr-Cyrl-BA" dirty="0" err="1">
                <a:latin typeface="Times New Roman" panose="02020603050405020304" pitchFamily="18" charset="0"/>
                <a:cs typeface="Times New Roman" panose="02020603050405020304" pitchFamily="18" charset="0"/>
              </a:rPr>
              <a:t>ako</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je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isprava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na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kojoj</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zasniva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sudska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odluka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lažna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ili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lažno</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preinačena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ili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ako</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je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svjedok</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vještak</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ili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stranka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prilikom</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saslušanja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pred</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sudom</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dao</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lažan</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iskaz</a:t>
            </a:r>
            <a:r>
              <a:rPr lang="sr-Cyrl-BA" dirty="0">
                <a:latin typeface="Times New Roman" panose="02020603050405020304" pitchFamily="18" charset="0"/>
                <a:cs typeface="Times New Roman" panose="02020603050405020304" pitchFamily="18" charset="0"/>
              </a:rPr>
              <a:t>, a </a:t>
            </a:r>
            <a:r>
              <a:rPr lang="sr-Cyrl-BA" dirty="0" err="1">
                <a:latin typeface="Times New Roman" panose="02020603050405020304" pitchFamily="18" charset="0"/>
                <a:cs typeface="Times New Roman" panose="02020603050405020304" pitchFamily="18" charset="0"/>
              </a:rPr>
              <a:t>odluka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suda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zasniva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na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tom</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iskazu</a:t>
            </a:r>
            <a:r>
              <a:rPr lang="sr-Cyrl-BA" dirty="0">
                <a:latin typeface="Times New Roman" panose="02020603050405020304" pitchFamily="18" charset="0"/>
                <a:cs typeface="Times New Roman" panose="02020603050405020304" pitchFamily="18" charset="0"/>
              </a:rPr>
              <a:t>;</a:t>
            </a:r>
            <a:endParaRPr lang="bs-Latn-BA" dirty="0">
              <a:latin typeface="Times New Roman" panose="02020603050405020304" pitchFamily="18" charset="0"/>
              <a:cs typeface="Times New Roman" panose="02020603050405020304" pitchFamily="18" charset="0"/>
            </a:endParaRPr>
          </a:p>
          <a:p>
            <a:r>
              <a:rPr lang="sr-Cyrl-BA" dirty="0">
                <a:latin typeface="Times New Roman" panose="02020603050405020304" pitchFamily="18" charset="0"/>
                <a:cs typeface="Times New Roman" panose="02020603050405020304" pitchFamily="18" charset="0"/>
              </a:rPr>
              <a:t>	5) </a:t>
            </a:r>
            <a:r>
              <a:rPr lang="sr-Cyrl-BA" dirty="0" err="1">
                <a:latin typeface="Times New Roman" panose="02020603050405020304" pitchFamily="18" charset="0"/>
                <a:cs typeface="Times New Roman" panose="02020603050405020304" pitchFamily="18" charset="0"/>
              </a:rPr>
              <a:t>ako</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stranka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nađe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ili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stekne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mogućnost</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da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upotrijebi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raniju</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sudsku</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odluku</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donesenu</a:t>
            </a:r>
            <a:r>
              <a:rPr lang="sr-Cyrl-BA" dirty="0">
                <a:latin typeface="Times New Roman" panose="02020603050405020304" pitchFamily="18" charset="0"/>
                <a:cs typeface="Times New Roman" panose="02020603050405020304" pitchFamily="18" charset="0"/>
              </a:rPr>
              <a:t> u </a:t>
            </a:r>
            <a:r>
              <a:rPr lang="sr-Cyrl-BA" dirty="0" err="1">
                <a:latin typeface="Times New Roman" panose="02020603050405020304" pitchFamily="18" charset="0"/>
                <a:cs typeface="Times New Roman" panose="02020603050405020304" pitchFamily="18" charset="0"/>
              </a:rPr>
              <a:t>istom</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upravnom</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sporu</a:t>
            </a:r>
            <a:r>
              <a:rPr lang="sr-Cyrl-BA" dirty="0">
                <a:latin typeface="Times New Roman" panose="02020603050405020304" pitchFamily="18" charset="0"/>
                <a:cs typeface="Times New Roman" panose="02020603050405020304" pitchFamily="18" charset="0"/>
              </a:rPr>
              <a:t>;</a:t>
            </a:r>
            <a:endParaRPr lang="bs-Latn-BA" dirty="0">
              <a:latin typeface="Times New Roman" panose="02020603050405020304" pitchFamily="18" charset="0"/>
              <a:cs typeface="Times New Roman" panose="02020603050405020304" pitchFamily="18" charset="0"/>
            </a:endParaRPr>
          </a:p>
          <a:p>
            <a:r>
              <a:rPr lang="sr-Cyrl-BA" dirty="0">
                <a:latin typeface="Times New Roman" panose="02020603050405020304" pitchFamily="18" charset="0"/>
                <a:cs typeface="Times New Roman" panose="02020603050405020304" pitchFamily="18" charset="0"/>
              </a:rPr>
              <a:t>	6) </a:t>
            </a:r>
            <a:r>
              <a:rPr lang="sr-Cyrl-BA" dirty="0" err="1">
                <a:latin typeface="Times New Roman" panose="02020603050405020304" pitchFamily="18" charset="0"/>
                <a:cs typeface="Times New Roman" panose="02020603050405020304" pitchFamily="18" charset="0"/>
              </a:rPr>
              <a:t>ako</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stranci</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odnosno</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zainteresovanom</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licu</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nije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bila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data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mogućnost</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da</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učestvuje</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upravnom</a:t>
            </a:r>
            <a:r>
              <a:rPr lang="sr-Cyrl-BA" dirty="0">
                <a:latin typeface="Times New Roman" panose="02020603050405020304" pitchFamily="18" charset="0"/>
                <a:cs typeface="Times New Roman" panose="02020603050405020304" pitchFamily="18" charset="0"/>
              </a:rPr>
              <a:t> </a:t>
            </a:r>
            <a:r>
              <a:rPr lang="sr-Cyrl-BA" dirty="0" err="1">
                <a:latin typeface="Times New Roman" panose="02020603050405020304" pitchFamily="18" charset="0"/>
                <a:cs typeface="Times New Roman" panose="02020603050405020304" pitchFamily="18" charset="0"/>
              </a:rPr>
              <a:t>sporu</a:t>
            </a:r>
            <a:r>
              <a:rPr lang="sr-Cyrl-BA" dirty="0">
                <a:latin typeface="Times New Roman" panose="02020603050405020304" pitchFamily="18" charset="0"/>
                <a:cs typeface="Times New Roman" panose="02020603050405020304" pitchFamily="18" charset="0"/>
              </a:rPr>
              <a:t>.</a:t>
            </a:r>
            <a:endParaRPr lang="bs-Latn-BA" dirty="0">
              <a:latin typeface="Times New Roman" panose="02020603050405020304" pitchFamily="18" charset="0"/>
              <a:cs typeface="Times New Roman" panose="02020603050405020304" pitchFamily="18" charset="0"/>
            </a:endParaRPr>
          </a:p>
          <a:p>
            <a:endParaRPr lang="bs-Latn-BA" dirty="0"/>
          </a:p>
        </p:txBody>
      </p:sp>
      <p:sp>
        <p:nvSpPr>
          <p:cNvPr id="2" name="Title 1"/>
          <p:cNvSpPr>
            <a:spLocks noGrp="1"/>
          </p:cNvSpPr>
          <p:nvPr>
            <p:ph type="title"/>
          </p:nvPr>
        </p:nvSpPr>
        <p:spPr/>
        <p:txBody>
          <a:bodyPr>
            <a:normAutofit/>
          </a:bodyPr>
          <a:lstStyle/>
          <a:p>
            <a:r>
              <a:rPr lang="bs-Latn-BA" sz="3200" dirty="0" smtClean="0">
                <a:latin typeface="Times New Roman" panose="02020603050405020304" pitchFamily="18" charset="0"/>
                <a:cs typeface="Times New Roman" panose="02020603050405020304" pitchFamily="18" charset="0"/>
              </a:rPr>
              <a:t>Član 41 Zakona o upravnim sporovima</a:t>
            </a:r>
            <a:endParaRPr lang="bs-Latn-BA"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575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err="1">
                <a:latin typeface="Times New Roman" panose="02020603050405020304" pitchFamily="18" charset="0"/>
                <a:cs typeface="Times New Roman" panose="02020603050405020304" pitchFamily="18" charset="0"/>
              </a:rPr>
              <a:t>Presuda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Vrhovnog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suda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Republike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Srpske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broj</a:t>
            </a:r>
            <a:r>
              <a:rPr lang="en-US" sz="3600" b="1" dirty="0">
                <a:latin typeface="Times New Roman" panose="02020603050405020304" pitchFamily="18" charset="0"/>
                <a:cs typeface="Times New Roman" panose="02020603050405020304" pitchFamily="18" charset="0"/>
              </a:rPr>
              <a:t> </a:t>
            </a:r>
            <a:r>
              <a:rPr lang="pl-PL" sz="3600" b="1" dirty="0">
                <a:latin typeface="Times New Roman" panose="02020603050405020304" pitchFamily="18" charset="0"/>
                <a:cs typeface="Times New Roman" panose="02020603050405020304" pitchFamily="18" charset="0"/>
              </a:rPr>
              <a:t>11 0 U 010442 14 Uvp od 28.01.2016. godine</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r>
              <a:rPr lang="hr-HR" sz="2400" dirty="0">
                <a:latin typeface="Times New Roman" panose="02020603050405020304" pitchFamily="18" charset="0"/>
                <a:cs typeface="Times New Roman" panose="02020603050405020304" pitchFamily="18" charset="0"/>
              </a:rPr>
              <a:t>Po ocjeni ovog suda pravilno je utvrđenje upravnih organa i nižestepenog suda da su se u konkretnom slučaju ispunili uslovi iz odredbe člana </a:t>
            </a:r>
            <a:r>
              <a:rPr lang="en-US" sz="2400" dirty="0">
                <a:latin typeface="Times New Roman" panose="02020603050405020304" pitchFamily="18" charset="0"/>
                <a:cs typeface="Times New Roman" panose="02020603050405020304" pitchFamily="18" charset="0"/>
              </a:rPr>
              <a:t>42. </a:t>
            </a:r>
            <a:r>
              <a:rPr lang="en-US" sz="2400" dirty="0" err="1">
                <a:latin typeface="Times New Roman" panose="02020603050405020304" pitchFamily="18" charset="0"/>
                <a:cs typeface="Times New Roman" panose="02020603050405020304" pitchFamily="18" charset="0"/>
              </a:rPr>
              <a:t>Zakona</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zemljišnim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knjigama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provođenje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rješenja</a:t>
            </a:r>
            <a:r>
              <a:rPr lang="en-US" sz="2400" dirty="0">
                <a:latin typeface="Times New Roman" panose="02020603050405020304" pitchFamily="18" charset="0"/>
                <a:cs typeface="Times New Roman" panose="02020603050405020304" pitchFamily="18" charset="0"/>
              </a:rPr>
              <a:t> </a:t>
            </a:r>
            <a:r>
              <a:rPr lang="hr-HR" sz="2400" dirty="0">
                <a:latin typeface="Times New Roman" panose="02020603050405020304" pitchFamily="18" charset="0"/>
                <a:cs typeface="Times New Roman" panose="02020603050405020304" pitchFamily="18" charset="0"/>
              </a:rPr>
              <a:t>broj 21.11/476-139/10 od 20.05.2011.godine i uspostavljanja ranijeg vlasničko pravnog statusa predmetnog zemljišta. Ovo, </a:t>
            </a:r>
            <a:r>
              <a:rPr lang="sr-Latn-BA" sz="2400" dirty="0" smtClean="0">
                <a:latin typeface="Times New Roman" panose="02020603050405020304" pitchFamily="18" charset="0"/>
                <a:cs typeface="Times New Roman" panose="02020603050405020304" pitchFamily="18" charset="0"/>
              </a:rPr>
              <a:t>jer</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je </a:t>
            </a:r>
            <a:r>
              <a:rPr lang="en-US" sz="2400" dirty="0" err="1">
                <a:latin typeface="Times New Roman" panose="02020603050405020304" pitchFamily="18" charset="0"/>
                <a:cs typeface="Times New Roman" panose="02020603050405020304" pitchFamily="18" charset="0"/>
              </a:rPr>
              <a:t>utvrđeno</a:t>
            </a:r>
            <a:r>
              <a:rPr lang="en-US" sz="2400" dirty="0">
                <a:latin typeface="Times New Roman" panose="02020603050405020304" pitchFamily="18" charset="0"/>
                <a:cs typeface="Times New Roman" panose="02020603050405020304" pitchFamily="18" charset="0"/>
              </a:rPr>
              <a:t> da je to </a:t>
            </a:r>
            <a:r>
              <a:rPr lang="en-US" sz="2400" dirty="0" err="1">
                <a:latin typeface="Times New Roman" panose="02020603050405020304" pitchFamily="18" charset="0"/>
                <a:cs typeface="Times New Roman" panose="02020603050405020304" pitchFamily="18" charset="0"/>
              </a:rPr>
              <a:t>rješenje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postalo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pravosnažno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danom</a:t>
            </a:r>
            <a:r>
              <a:rPr lang="en-US" sz="2400" dirty="0">
                <a:latin typeface="Times New Roman" panose="02020603050405020304" pitchFamily="18" charset="0"/>
                <a:cs typeface="Times New Roman" panose="02020603050405020304" pitchFamily="18" charset="0"/>
              </a:rPr>
              <a:t> 23.02.2012. </a:t>
            </a:r>
            <a:r>
              <a:rPr lang="en-US" sz="2400" dirty="0" err="1">
                <a:latin typeface="Times New Roman" panose="02020603050405020304" pitchFamily="18" charset="0"/>
                <a:cs typeface="Times New Roman" panose="02020603050405020304" pitchFamily="18" charset="0"/>
              </a:rPr>
              <a:t>godine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da </a:t>
            </a:r>
            <a:r>
              <a:rPr lang="en-US" sz="2400" dirty="0" err="1">
                <a:latin typeface="Times New Roman" panose="02020603050405020304" pitchFamily="18" charset="0"/>
                <a:cs typeface="Times New Roman" panose="02020603050405020304" pitchFamily="18" charset="0"/>
              </a:rPr>
              <a:t>su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podaci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rješenja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istovjetni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podacima</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zemljišnoj</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knjizi</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z.k.ul.broj</a:t>
            </a:r>
            <a:r>
              <a:rPr lang="en-US" sz="2400" dirty="0">
                <a:latin typeface="Times New Roman" panose="02020603050405020304" pitchFamily="18" charset="0"/>
                <a:cs typeface="Times New Roman" panose="02020603050405020304" pitchFamily="18" charset="0"/>
              </a:rPr>
              <a:t> 12239 </a:t>
            </a:r>
            <a:r>
              <a:rPr lang="en-US" sz="2400" dirty="0" err="1">
                <a:latin typeface="Times New Roman" panose="02020603050405020304" pitchFamily="18" charset="0"/>
                <a:cs typeface="Times New Roman" panose="02020603050405020304" pitchFamily="18" charset="0"/>
              </a:rPr>
              <a:t>k.o</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Banjaluka</a:t>
            </a:r>
            <a:r>
              <a:rPr lang="en-US" sz="2400" dirty="0" smtClean="0">
                <a:latin typeface="Times New Roman" panose="02020603050405020304" pitchFamily="18" charset="0"/>
                <a:cs typeface="Times New Roman" panose="02020603050405020304" pitchFamily="18" charset="0"/>
              </a:rPr>
              <a:t>,</a:t>
            </a:r>
            <a:r>
              <a:rPr lang="sr-Latn-BA" sz="2400" dirty="0" smtClean="0">
                <a:latin typeface="Times New Roman" panose="02020603050405020304" pitchFamily="18" charset="0"/>
                <a:cs typeface="Times New Roman" panose="02020603050405020304" pitchFamily="18" charset="0"/>
              </a:rPr>
              <a:t> tj.</a:t>
            </a:r>
            <a:r>
              <a:rPr lang="hr-HR" sz="2400" dirty="0" smtClean="0">
                <a:latin typeface="Times New Roman" panose="02020603050405020304" pitchFamily="18" charset="0"/>
                <a:cs typeface="Times New Roman" panose="02020603050405020304" pitchFamily="18" charset="0"/>
              </a:rPr>
              <a:t> </a:t>
            </a:r>
            <a:r>
              <a:rPr lang="hr-HR" sz="2400" dirty="0">
                <a:latin typeface="Times New Roman" panose="02020603050405020304" pitchFamily="18" charset="0"/>
                <a:cs typeface="Times New Roman" panose="02020603050405020304" pitchFamily="18" charset="0"/>
              </a:rPr>
              <a:t>da to rješenje u smislu odredbe člana </a:t>
            </a:r>
            <a:r>
              <a:rPr lang="en-US" sz="2400" dirty="0">
                <a:latin typeface="Times New Roman" panose="02020603050405020304" pitchFamily="18" charset="0"/>
                <a:cs typeface="Times New Roman" panose="02020603050405020304" pitchFamily="18" charset="0"/>
              </a:rPr>
              <a:t>52. </a:t>
            </a:r>
            <a:r>
              <a:rPr lang="en-US" sz="2400" dirty="0" err="1">
                <a:latin typeface="Times New Roman" panose="02020603050405020304" pitchFamily="18" charset="0"/>
                <a:cs typeface="Times New Roman" panose="02020603050405020304" pitchFamily="18" charset="0"/>
              </a:rPr>
              <a:t>Zakona</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stvarnim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pravima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Službeni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glasnik</a:t>
            </a:r>
            <a:r>
              <a:rPr lang="en-US" sz="2400" dirty="0">
                <a:latin typeface="Times New Roman" panose="02020603050405020304" pitchFamily="18" charset="0"/>
                <a:cs typeface="Times New Roman" panose="02020603050405020304" pitchFamily="18" charset="0"/>
              </a:rPr>
              <a:t> RS“ </a:t>
            </a:r>
            <a:r>
              <a:rPr lang="en-US" sz="2400" dirty="0" err="1">
                <a:latin typeface="Times New Roman" panose="02020603050405020304" pitchFamily="18" charset="0"/>
                <a:cs typeface="Times New Roman" panose="02020603050405020304" pitchFamily="18" charset="0"/>
              </a:rPr>
              <a:t>broj</a:t>
            </a:r>
            <a:r>
              <a:rPr lang="en-US" sz="2400" dirty="0">
                <a:latin typeface="Times New Roman" panose="02020603050405020304" pitchFamily="18" charset="0"/>
                <a:cs typeface="Times New Roman" panose="02020603050405020304" pitchFamily="18" charset="0"/>
              </a:rPr>
              <a:t> 124/08-95/11) </a:t>
            </a:r>
            <a:r>
              <a:rPr lang="en-US" sz="2400" dirty="0" err="1">
                <a:latin typeface="Times New Roman" panose="02020603050405020304" pitchFamily="18" charset="0"/>
                <a:cs typeface="Times New Roman" panose="02020603050405020304" pitchFamily="18" charset="0"/>
              </a:rPr>
              <a:t>predstavlja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ispravu</a:t>
            </a:r>
            <a:r>
              <a:rPr lang="hr-HR" sz="2400" dirty="0">
                <a:latin typeface="Times New Roman" panose="02020603050405020304" pitchFamily="18" charset="0"/>
                <a:cs typeface="Times New Roman" panose="02020603050405020304" pitchFamily="18" charset="0"/>
              </a:rPr>
              <a:t> podobnu za upis stvarnog prava, kao i da su podaci iz </a:t>
            </a:r>
            <a:r>
              <a:rPr lang="en-US" sz="2400" dirty="0">
                <a:latin typeface="Times New Roman" panose="02020603050405020304" pitchFamily="18" charset="0"/>
                <a:cs typeface="Times New Roman" panose="02020603050405020304" pitchFamily="18" charset="0"/>
              </a:rPr>
              <a:t>tog </a:t>
            </a:r>
            <a:r>
              <a:rPr lang="en-US" sz="2400" dirty="0" err="1">
                <a:latin typeface="Times New Roman" panose="02020603050405020304" pitchFamily="18" charset="0"/>
                <a:cs typeface="Times New Roman" panose="02020603050405020304" pitchFamily="18" charset="0"/>
              </a:rPr>
              <a:t>rješenja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identični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podacima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broj</a:t>
            </a:r>
            <a:r>
              <a:rPr lang="en-US" sz="2400" dirty="0">
                <a:latin typeface="Times New Roman" panose="02020603050405020304" pitchFamily="18" charset="0"/>
                <a:cs typeface="Times New Roman" panose="02020603050405020304" pitchFamily="18" charset="0"/>
              </a:rPr>
              <a:t> 12239 </a:t>
            </a:r>
            <a:r>
              <a:rPr lang="en-US" sz="2400" dirty="0" err="1">
                <a:latin typeface="Times New Roman" panose="02020603050405020304" pitchFamily="18" charset="0"/>
                <a:cs typeface="Times New Roman" panose="02020603050405020304" pitchFamily="18" charset="0"/>
              </a:rPr>
              <a:t>k.o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Banjaluka</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kojem</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bilo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uknjiženo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predmetno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zemljište</a:t>
            </a:r>
            <a:r>
              <a:rPr lang="en-US" sz="24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625918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err="1">
                <a:latin typeface="Times New Roman" panose="02020603050405020304" pitchFamily="18" charset="0"/>
                <a:cs typeface="Times New Roman" panose="02020603050405020304" pitchFamily="18" charset="0"/>
              </a:rPr>
              <a:t>Presuda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Vrhovnog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suda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Republike</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Srpske</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broj</a:t>
            </a:r>
            <a:r>
              <a:rPr lang="en-US" sz="3600" dirty="0">
                <a:latin typeface="Times New Roman" panose="02020603050405020304" pitchFamily="18" charset="0"/>
                <a:cs typeface="Times New Roman" panose="02020603050405020304" pitchFamily="18" charset="0"/>
              </a:rPr>
              <a:t> </a:t>
            </a:r>
            <a:r>
              <a:rPr lang="hr-HR" sz="3600" dirty="0">
                <a:latin typeface="Times New Roman" panose="02020603050405020304" pitchFamily="18" charset="0"/>
                <a:cs typeface="Times New Roman" panose="02020603050405020304" pitchFamily="18" charset="0"/>
              </a:rPr>
              <a:t>11 0 U 011092 14 Uvp </a:t>
            </a:r>
            <a:r>
              <a:rPr lang="hr-HR" sz="3600" dirty="0" smtClean="0">
                <a:latin typeface="Times New Roman" panose="02020603050405020304" pitchFamily="18" charset="0"/>
                <a:cs typeface="Times New Roman" panose="02020603050405020304" pitchFamily="18" charset="0"/>
              </a:rPr>
              <a:t>od 28.04.2016. </a:t>
            </a:r>
            <a:r>
              <a:rPr lang="hr-HR" sz="3600" dirty="0">
                <a:latin typeface="Times New Roman" panose="02020603050405020304" pitchFamily="18" charset="0"/>
                <a:cs typeface="Times New Roman" panose="02020603050405020304" pitchFamily="18" charset="0"/>
              </a:rPr>
              <a:t>godine</a:t>
            </a:r>
            <a:r>
              <a:rPr lang="hr-HR" dirty="0"/>
              <a:t/>
            </a:r>
            <a:br>
              <a:rPr lang="hr-HR" dirty="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2600" dirty="0" err="1">
                <a:latin typeface="Times New Roman" panose="02020603050405020304" pitchFamily="18" charset="0"/>
                <a:cs typeface="Times New Roman" panose="02020603050405020304" pitchFamily="18" charset="0"/>
              </a:rPr>
              <a:t>Pravo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korištenja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omogućava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nosiocu</a:t>
            </a:r>
            <a:r>
              <a:rPr lang="en-US" sz="2600" dirty="0">
                <a:latin typeface="Times New Roman" panose="02020603050405020304" pitchFamily="18" charset="0"/>
                <a:cs typeface="Times New Roman" panose="02020603050405020304" pitchFamily="18" charset="0"/>
              </a:rPr>
              <a:t> tog </a:t>
            </a:r>
            <a:r>
              <a:rPr lang="en-US" sz="2600" dirty="0" err="1">
                <a:latin typeface="Times New Roman" panose="02020603050405020304" pitchFamily="18" charset="0"/>
                <a:cs typeface="Times New Roman" panose="02020603050405020304" pitchFamily="18" charset="0"/>
              </a:rPr>
              <a:t>prava</a:t>
            </a:r>
            <a:r>
              <a:rPr lang="en-US" sz="2600" dirty="0">
                <a:latin typeface="Times New Roman" panose="02020603050405020304" pitchFamily="18" charset="0"/>
                <a:cs typeface="Times New Roman" panose="02020603050405020304" pitchFamily="18" charset="0"/>
              </a:rPr>
              <a:t> da </a:t>
            </a:r>
            <a:r>
              <a:rPr lang="en-US" sz="2600" dirty="0" err="1">
                <a:latin typeface="Times New Roman" panose="02020603050405020304" pitchFamily="18" charset="0"/>
                <a:cs typeface="Times New Roman" panose="02020603050405020304" pitchFamily="18" charset="0"/>
              </a:rPr>
              <a:t>zemljište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koristi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i</a:t>
            </a:r>
            <a:r>
              <a:rPr lang="en-US" sz="2600" dirty="0">
                <a:latin typeface="Times New Roman" panose="02020603050405020304" pitchFamily="18" charset="0"/>
                <a:cs typeface="Times New Roman" panose="02020603050405020304" pitchFamily="18" charset="0"/>
              </a:rPr>
              <a:t> da </a:t>
            </a:r>
            <a:r>
              <a:rPr lang="en-US" sz="2600" dirty="0" err="1">
                <a:latin typeface="Times New Roman" panose="02020603050405020304" pitchFamily="18" charset="0"/>
                <a:cs typeface="Times New Roman" panose="02020603050405020304" pitchFamily="18" charset="0"/>
              </a:rPr>
              <a:t>sa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njim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upravlja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ali</a:t>
            </a:r>
            <a:r>
              <a:rPr lang="en-US" sz="2600" dirty="0">
                <a:latin typeface="Times New Roman" panose="02020603050405020304" pitchFamily="18" charset="0"/>
                <a:cs typeface="Times New Roman" panose="02020603050405020304" pitchFamily="18" charset="0"/>
              </a:rPr>
              <a:t> ne </a:t>
            </a:r>
            <a:r>
              <a:rPr lang="en-US" sz="2600" dirty="0" err="1">
                <a:latin typeface="Times New Roman" panose="02020603050405020304" pitchFamily="18" charset="0"/>
                <a:cs typeface="Times New Roman" panose="02020603050405020304" pitchFamily="18" charset="0"/>
              </a:rPr>
              <a:t>podrazumijeva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mogućnost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raspolaganja</a:t>
            </a:r>
            <a:r>
              <a:rPr lang="en-US" sz="2600" dirty="0">
                <a:latin typeface="Times New Roman" panose="02020603050405020304" pitchFamily="18" charset="0"/>
                <a:cs typeface="Times New Roman" panose="02020603050405020304" pitchFamily="18" charset="0"/>
              </a:rPr>
              <a:t>, s </a:t>
            </a:r>
            <a:r>
              <a:rPr lang="en-US" sz="2600" dirty="0" err="1">
                <a:latin typeface="Times New Roman" panose="02020603050405020304" pitchFamily="18" charset="0"/>
                <a:cs typeface="Times New Roman" panose="02020603050405020304" pitchFamily="18" charset="0"/>
              </a:rPr>
              <a:t>obzirom</a:t>
            </a:r>
            <a:r>
              <a:rPr lang="en-US" sz="2600" dirty="0">
                <a:latin typeface="Times New Roman" panose="02020603050405020304" pitchFamily="18" charset="0"/>
                <a:cs typeface="Times New Roman" panose="02020603050405020304" pitchFamily="18" charset="0"/>
              </a:rPr>
              <a:t> da to </a:t>
            </a:r>
            <a:r>
              <a:rPr lang="en-US" sz="2600" dirty="0" err="1">
                <a:latin typeface="Times New Roman" panose="02020603050405020304" pitchFamily="18" charset="0"/>
                <a:cs typeface="Times New Roman" panose="02020603050405020304" pitchFamily="18" charset="0"/>
              </a:rPr>
              <a:t>pravo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ima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samo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njegov</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vlasnik</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Prodavac</a:t>
            </a:r>
            <a:r>
              <a:rPr lang="en-US" sz="2600" dirty="0">
                <a:latin typeface="Times New Roman" panose="02020603050405020304" pitchFamily="18" charset="0"/>
                <a:cs typeface="Times New Roman" panose="02020603050405020304" pitchFamily="18" charset="0"/>
              </a:rPr>
              <a:t> u </a:t>
            </a:r>
            <a:r>
              <a:rPr lang="en-US" sz="2600" dirty="0" err="1">
                <a:latin typeface="Times New Roman" panose="02020603050405020304" pitchFamily="18" charset="0"/>
                <a:cs typeface="Times New Roman" panose="02020603050405020304" pitchFamily="18" charset="0"/>
              </a:rPr>
              <a:t>vrijeme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kada</a:t>
            </a:r>
            <a:r>
              <a:rPr lang="en-US" sz="2600" dirty="0">
                <a:latin typeface="Times New Roman" panose="02020603050405020304" pitchFamily="18" charset="0"/>
                <a:cs typeface="Times New Roman" panose="02020603050405020304" pitchFamily="18" charset="0"/>
              </a:rPr>
              <a:t> je </a:t>
            </a:r>
            <a:r>
              <a:rPr lang="en-US" sz="2600" dirty="0" err="1">
                <a:latin typeface="Times New Roman" panose="02020603050405020304" pitchFamily="18" charset="0"/>
                <a:cs typeface="Times New Roman" panose="02020603050405020304" pitchFamily="18" charset="0"/>
              </a:rPr>
              <a:t>ugovor</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sačinjen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nije</a:t>
            </a:r>
            <a:r>
              <a:rPr lang="en-US" sz="2600" dirty="0">
                <a:latin typeface="Times New Roman" panose="02020603050405020304" pitchFamily="18" charset="0"/>
                <a:cs typeface="Times New Roman" panose="02020603050405020304" pitchFamily="18" charset="0"/>
              </a:rPr>
              <a:t> bio </a:t>
            </a:r>
            <a:r>
              <a:rPr lang="en-US" sz="2600" dirty="0" err="1">
                <a:latin typeface="Times New Roman" panose="02020603050405020304" pitchFamily="18" charset="0"/>
                <a:cs typeface="Times New Roman" panose="02020603050405020304" pitchFamily="18" charset="0"/>
              </a:rPr>
              <a:t>vlasnik</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predmetnog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zemljišta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što</a:t>
            </a:r>
            <a:r>
              <a:rPr lang="en-US" sz="2600" dirty="0">
                <a:latin typeface="Times New Roman" panose="02020603050405020304" pitchFamily="18" charset="0"/>
                <a:cs typeface="Times New Roman" panose="02020603050405020304" pitchFamily="18" charset="0"/>
              </a:rPr>
              <a:t> je </a:t>
            </a:r>
            <a:r>
              <a:rPr lang="en-US" sz="2600" dirty="0" err="1">
                <a:latin typeface="Times New Roman" panose="02020603050405020304" pitchFamily="18" charset="0"/>
                <a:cs typeface="Times New Roman" panose="02020603050405020304" pitchFamily="18" charset="0"/>
              </a:rPr>
              <a:t>utvrđeno</a:t>
            </a:r>
            <a:r>
              <a:rPr lang="en-US" sz="2600" dirty="0">
                <a:latin typeface="Times New Roman" panose="02020603050405020304" pitchFamily="18" charset="0"/>
                <a:cs typeface="Times New Roman" panose="02020603050405020304" pitchFamily="18" charset="0"/>
              </a:rPr>
              <a:t> u </a:t>
            </a:r>
            <a:r>
              <a:rPr lang="en-US" sz="2600" dirty="0" err="1">
                <a:latin typeface="Times New Roman" panose="02020603050405020304" pitchFamily="18" charset="0"/>
                <a:cs typeface="Times New Roman" panose="02020603050405020304" pitchFamily="18" charset="0"/>
              </a:rPr>
              <a:t>postupku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koji</a:t>
            </a:r>
            <a:r>
              <a:rPr lang="en-US" sz="2600" dirty="0">
                <a:latin typeface="Times New Roman" panose="02020603050405020304" pitchFamily="18" charset="0"/>
                <a:cs typeface="Times New Roman" panose="02020603050405020304" pitchFamily="18" charset="0"/>
              </a:rPr>
              <a:t> je </a:t>
            </a:r>
            <a:r>
              <a:rPr lang="en-US" sz="2600" dirty="0" err="1">
                <a:latin typeface="Times New Roman" panose="02020603050405020304" pitchFamily="18" charset="0"/>
                <a:cs typeface="Times New Roman" panose="02020603050405020304" pitchFamily="18" charset="0"/>
              </a:rPr>
              <a:t>prethodio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donošenju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osporenog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akta</a:t>
            </a:r>
            <a:r>
              <a:rPr lang="en-US" sz="2600" dirty="0">
                <a:latin typeface="Times New Roman" panose="02020603050405020304" pitchFamily="18" charset="0"/>
                <a:cs typeface="Times New Roman" panose="02020603050405020304" pitchFamily="18" charset="0"/>
              </a:rPr>
              <a:t>, a </a:t>
            </a:r>
            <a:r>
              <a:rPr lang="en-US" sz="2600" dirty="0" err="1">
                <a:latin typeface="Times New Roman" panose="02020603050405020304" pitchFamily="18" charset="0"/>
                <a:cs typeface="Times New Roman" panose="02020603050405020304" pitchFamily="18" charset="0"/>
              </a:rPr>
              <a:t>za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koje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utvrđenje</a:t>
            </a:r>
            <a:r>
              <a:rPr lang="en-US" sz="2600" dirty="0">
                <a:latin typeface="Times New Roman" panose="02020603050405020304" pitchFamily="18" charset="0"/>
                <a:cs typeface="Times New Roman" panose="02020603050405020304" pitchFamily="18" charset="0"/>
              </a:rPr>
              <a:t> je </a:t>
            </a:r>
            <a:r>
              <a:rPr lang="en-US" sz="2600" dirty="0" err="1">
                <a:latin typeface="Times New Roman" panose="02020603050405020304" pitchFamily="18" charset="0"/>
                <a:cs typeface="Times New Roman" panose="02020603050405020304" pitchFamily="18" charset="0"/>
              </a:rPr>
              <a:t>dovoljna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sama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činjenica</a:t>
            </a:r>
            <a:r>
              <a:rPr lang="en-US" sz="2600" dirty="0">
                <a:latin typeface="Times New Roman" panose="02020603050405020304" pitchFamily="18" charset="0"/>
                <a:cs typeface="Times New Roman" panose="02020603050405020304" pitchFamily="18" charset="0"/>
              </a:rPr>
              <a:t> da je u </a:t>
            </a:r>
            <a:r>
              <a:rPr lang="en-US" sz="2600" dirty="0" err="1">
                <a:latin typeface="Times New Roman" panose="02020603050405020304" pitchFamily="18" charset="0"/>
                <a:cs typeface="Times New Roman" panose="02020603050405020304" pitchFamily="18" charset="0"/>
              </a:rPr>
              <a:t>toku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postupak</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njegovom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zahtjevu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za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utvrđivanje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prava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vlasništva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predmetnom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zemljištu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osnovu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člana</a:t>
            </a:r>
            <a:r>
              <a:rPr lang="en-US" sz="2600" dirty="0">
                <a:latin typeface="Times New Roman" panose="02020603050405020304" pitchFamily="18" charset="0"/>
                <a:cs typeface="Times New Roman" panose="02020603050405020304" pitchFamily="18" charset="0"/>
              </a:rPr>
              <a:t> 8. a) </a:t>
            </a:r>
            <a:r>
              <a:rPr lang="en-US" sz="2600" dirty="0" err="1">
                <a:latin typeface="Times New Roman" panose="02020603050405020304" pitchFamily="18" charset="0"/>
                <a:cs typeface="Times New Roman" panose="02020603050405020304" pitchFamily="18" charset="0"/>
              </a:rPr>
              <a:t>Zakona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koji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nije</a:t>
            </a:r>
            <a:r>
              <a:rPr lang="en-US" sz="2600" dirty="0">
                <a:latin typeface="Times New Roman" panose="02020603050405020304" pitchFamily="18" charset="0"/>
                <a:cs typeface="Times New Roman" panose="02020603050405020304" pitchFamily="18" charset="0"/>
              </a:rPr>
              <a:t> bio </a:t>
            </a:r>
            <a:r>
              <a:rPr lang="en-US" sz="2600" dirty="0" err="1">
                <a:latin typeface="Times New Roman" panose="02020603050405020304" pitchFamily="18" charset="0"/>
                <a:cs typeface="Times New Roman" panose="02020603050405020304" pitchFamily="18" charset="0"/>
              </a:rPr>
              <a:t>okončan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ni</a:t>
            </a:r>
            <a:r>
              <a:rPr lang="en-US" sz="2600" dirty="0">
                <a:latin typeface="Times New Roman" panose="02020603050405020304" pitchFamily="18" charset="0"/>
                <a:cs typeface="Times New Roman" panose="02020603050405020304" pitchFamily="18" charset="0"/>
              </a:rPr>
              <a:t> u </a:t>
            </a:r>
            <a:r>
              <a:rPr lang="en-US" sz="2600" dirty="0" err="1">
                <a:latin typeface="Times New Roman" panose="02020603050405020304" pitchFamily="18" charset="0"/>
                <a:cs typeface="Times New Roman" panose="02020603050405020304" pitchFamily="18" charset="0"/>
              </a:rPr>
              <a:t>vrijeme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zaključivanja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ugovora</a:t>
            </a:r>
            <a:r>
              <a:rPr lang="en-US" sz="2600" dirty="0">
                <a:latin typeface="Times New Roman" panose="02020603050405020304" pitchFamily="18" charset="0"/>
                <a:cs typeface="Times New Roman" panose="02020603050405020304" pitchFamily="18" charset="0"/>
              </a:rPr>
              <a:t>, a </a:t>
            </a:r>
            <a:r>
              <a:rPr lang="en-US" sz="2600" dirty="0" err="1">
                <a:latin typeface="Times New Roman" panose="02020603050405020304" pitchFamily="18" charset="0"/>
                <a:cs typeface="Times New Roman" panose="02020603050405020304" pitchFamily="18" charset="0"/>
              </a:rPr>
              <a:t>ni</a:t>
            </a:r>
            <a:r>
              <a:rPr lang="en-US" sz="2600" dirty="0">
                <a:latin typeface="Times New Roman" panose="02020603050405020304" pitchFamily="18" charset="0"/>
                <a:cs typeface="Times New Roman" panose="02020603050405020304" pitchFamily="18" charset="0"/>
              </a:rPr>
              <a:t> u </a:t>
            </a:r>
            <a:r>
              <a:rPr lang="en-US" sz="2600" dirty="0" err="1">
                <a:latin typeface="Times New Roman" panose="02020603050405020304" pitchFamily="18" charset="0"/>
                <a:cs typeface="Times New Roman" panose="02020603050405020304" pitchFamily="18" charset="0"/>
              </a:rPr>
              <a:t>vrijeme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odlučivanja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predmetnom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zahtjevu</a:t>
            </a:r>
            <a:r>
              <a:rPr lang="en-US" sz="2600" dirty="0">
                <a:latin typeface="Times New Roman" panose="02020603050405020304" pitchFamily="18" charset="0"/>
                <a:cs typeface="Times New Roman" panose="02020603050405020304" pitchFamily="18" charset="0"/>
              </a:rPr>
              <a:t>. Na </a:t>
            </a:r>
            <a:r>
              <a:rPr lang="en-US" sz="2600" dirty="0" err="1">
                <a:latin typeface="Times New Roman" panose="02020603050405020304" pitchFamily="18" charset="0"/>
                <a:cs typeface="Times New Roman" panose="02020603050405020304" pitchFamily="18" charset="0"/>
              </a:rPr>
              <a:t>valjanost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ovog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utvrđenja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ukazuje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činjenica</a:t>
            </a:r>
            <a:r>
              <a:rPr lang="en-US" sz="2600" dirty="0">
                <a:latin typeface="Times New Roman" panose="02020603050405020304" pitchFamily="18" charset="0"/>
                <a:cs typeface="Times New Roman" panose="02020603050405020304" pitchFamily="18" charset="0"/>
              </a:rPr>
              <a:t> da je </a:t>
            </a:r>
            <a:r>
              <a:rPr lang="en-US" sz="2600" dirty="0" err="1">
                <a:latin typeface="Times New Roman" panose="02020603050405020304" pitchFamily="18" charset="0"/>
                <a:cs typeface="Times New Roman" panose="02020603050405020304" pitchFamily="18" charset="0"/>
              </a:rPr>
              <a:t>prodavac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prije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privatizacije</a:t>
            </a:r>
            <a:r>
              <a:rPr lang="en-US" sz="2600" dirty="0">
                <a:latin typeface="Times New Roman" panose="02020603050405020304" pitchFamily="18" charset="0"/>
                <a:cs typeface="Times New Roman" panose="02020603050405020304" pitchFamily="18" charset="0"/>
              </a:rPr>
              <a:t> bio </a:t>
            </a:r>
            <a:r>
              <a:rPr lang="en-US" sz="2600" dirty="0" err="1">
                <a:latin typeface="Times New Roman" panose="02020603050405020304" pitchFamily="18" charset="0"/>
                <a:cs typeface="Times New Roman" panose="02020603050405020304" pitchFamily="18" charset="0"/>
              </a:rPr>
              <a:t>preduzeće</a:t>
            </a:r>
            <a:r>
              <a:rPr lang="en-US" sz="2600" dirty="0">
                <a:latin typeface="Times New Roman" panose="02020603050405020304" pitchFamily="18" charset="0"/>
                <a:cs typeface="Times New Roman" panose="02020603050405020304" pitchFamily="18" charset="0"/>
              </a:rPr>
              <a:t> u </a:t>
            </a:r>
            <a:r>
              <a:rPr lang="en-US" sz="2600" dirty="0" err="1">
                <a:latin typeface="Times New Roman" panose="02020603050405020304" pitchFamily="18" charset="0"/>
                <a:cs typeface="Times New Roman" panose="02020603050405020304" pitchFamily="18" charset="0"/>
              </a:rPr>
              <a:t>državnoj</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svojini</a:t>
            </a:r>
            <a:r>
              <a:rPr lang="en-US" sz="2600" dirty="0">
                <a:latin typeface="Times New Roman" panose="02020603050405020304" pitchFamily="18" charset="0"/>
                <a:cs typeface="Times New Roman" panose="02020603050405020304" pitchFamily="18" charset="0"/>
              </a:rPr>
              <a:t>, pa </a:t>
            </a:r>
            <a:r>
              <a:rPr lang="en-US" sz="2600" dirty="0" err="1">
                <a:latin typeface="Times New Roman" panose="02020603050405020304" pitchFamily="18" charset="0"/>
                <a:cs typeface="Times New Roman" panose="02020603050405020304" pitchFamily="18" charset="0"/>
              </a:rPr>
              <a:t>predmetno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zemljište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kao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neizgrađeno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nije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moglo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biti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predmetom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privatizacije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dakle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ostalo</a:t>
            </a:r>
            <a:r>
              <a:rPr lang="en-US" sz="2600" dirty="0">
                <a:latin typeface="Times New Roman" panose="02020603050405020304" pitchFamily="18" charset="0"/>
                <a:cs typeface="Times New Roman" panose="02020603050405020304" pitchFamily="18" charset="0"/>
              </a:rPr>
              <a:t> je u </a:t>
            </a:r>
            <a:r>
              <a:rPr lang="en-US" sz="2600" dirty="0" err="1">
                <a:latin typeface="Times New Roman" panose="02020603050405020304" pitchFamily="18" charset="0"/>
                <a:cs typeface="Times New Roman" panose="02020603050405020304" pitchFamily="18" charset="0"/>
              </a:rPr>
              <a:t>državnoj</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svojini</a:t>
            </a:r>
            <a:r>
              <a:rPr lang="en-US" sz="2600" dirty="0">
                <a:latin typeface="Times New Roman" panose="02020603050405020304" pitchFamily="18" charset="0"/>
                <a:cs typeface="Times New Roman" panose="02020603050405020304" pitchFamily="18" charset="0"/>
              </a:rPr>
              <a:t>, pa </a:t>
            </a:r>
            <a:r>
              <a:rPr lang="en-US" sz="2600" dirty="0" err="1">
                <a:latin typeface="Times New Roman" panose="02020603050405020304" pitchFamily="18" charset="0"/>
                <a:cs typeface="Times New Roman" panose="02020603050405020304" pitchFamily="18" charset="0"/>
              </a:rPr>
              <a:t>prodavac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kao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a.d.</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odnosno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kao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korisnik</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nije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mogao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raspolagati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predmetnim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zemljištem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zbog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čega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predmetni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kupoprodajni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ugovor</a:t>
            </a:r>
            <a:r>
              <a:rPr lang="en-US" sz="2600" dirty="0">
                <a:latin typeface="Times New Roman" panose="02020603050405020304" pitchFamily="18" charset="0"/>
                <a:cs typeface="Times New Roman" panose="02020603050405020304" pitchFamily="18" charset="0"/>
              </a:rPr>
              <a:t> ne </a:t>
            </a:r>
            <a:r>
              <a:rPr lang="en-US" sz="2600" dirty="0" err="1">
                <a:latin typeface="Times New Roman" panose="02020603050405020304" pitchFamily="18" charset="0"/>
                <a:cs typeface="Times New Roman" panose="02020603050405020304" pitchFamily="18" charset="0"/>
              </a:rPr>
              <a:t>predstavlja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pravno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valjan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osnov</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za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provođenje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traženih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promjena</a:t>
            </a:r>
            <a:r>
              <a:rPr lang="en-US" sz="2600" dirty="0">
                <a:latin typeface="Times New Roman" panose="02020603050405020304" pitchFamily="18" charset="0"/>
                <a:cs typeface="Times New Roman" panose="02020603050405020304" pitchFamily="18" charset="0"/>
              </a:rPr>
              <a:t> u </a:t>
            </a:r>
            <a:r>
              <a:rPr lang="en-US" sz="2600" dirty="0" err="1">
                <a:latin typeface="Times New Roman" panose="02020603050405020304" pitchFamily="18" charset="0"/>
                <a:cs typeface="Times New Roman" panose="02020603050405020304" pitchFamily="18" charset="0"/>
              </a:rPr>
              <a:t>katastarskom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operatu</a:t>
            </a:r>
            <a:r>
              <a:rPr lang="en-US" sz="2600" dirty="0">
                <a:latin typeface="Times New Roman" panose="02020603050405020304" pitchFamily="18" charset="0"/>
                <a:cs typeface="Times New Roman" panose="02020603050405020304" pitchFamily="18" charset="0"/>
              </a:rPr>
              <a:t>.</a:t>
            </a:r>
          </a:p>
          <a:p>
            <a:pPr algn="just"/>
            <a:endParaRPr lang="en-US" dirty="0"/>
          </a:p>
        </p:txBody>
      </p:sp>
    </p:spTree>
    <p:extLst>
      <p:ext uri="{BB962C8B-B14F-4D97-AF65-F5344CB8AC3E}">
        <p14:creationId xmlns:p14="http://schemas.microsoft.com/office/powerpoint/2010/main" val="16593753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dirty="0"/>
          </a:p>
        </p:txBody>
      </p:sp>
      <p:sp>
        <p:nvSpPr>
          <p:cNvPr id="3" name="Content Placeholder 2"/>
          <p:cNvSpPr>
            <a:spLocks noGrp="1"/>
          </p:cNvSpPr>
          <p:nvPr>
            <p:ph idx="1"/>
          </p:nvPr>
        </p:nvSpPr>
        <p:spPr/>
        <p:txBody>
          <a:bodyPr>
            <a:normAutofit/>
          </a:bodyPr>
          <a:lstStyle/>
          <a:p>
            <a:r>
              <a:rPr lang="en-US" altLang="sr-Latn-RS" sz="3200" dirty="0">
                <a:latin typeface="Times New Roman" panose="02020603050405020304" pitchFamily="18" charset="0"/>
                <a:cs typeface="Times New Roman" panose="02020603050405020304" pitchFamily="18" charset="0"/>
              </a:rPr>
              <a:t> HVALA NA PA</a:t>
            </a:r>
            <a:r>
              <a:rPr lang="bs-Latn-BA" altLang="sr-Latn-RS" sz="3200" dirty="0">
                <a:latin typeface="Times New Roman" panose="02020603050405020304" pitchFamily="18" charset="0"/>
                <a:cs typeface="Times New Roman" panose="02020603050405020304" pitchFamily="18" charset="0"/>
              </a:rPr>
              <a:t>Ž</a:t>
            </a:r>
            <a:r>
              <a:rPr lang="en-US" altLang="sr-Latn-RS" sz="3200" dirty="0">
                <a:latin typeface="Times New Roman" panose="02020603050405020304" pitchFamily="18" charset="0"/>
                <a:cs typeface="Times New Roman" panose="02020603050405020304" pitchFamily="18" charset="0"/>
              </a:rPr>
              <a:t>NJI</a:t>
            </a:r>
            <a:endParaRPr lang="bs-Latn-BA"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2978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err="1">
                <a:latin typeface="Times New Roman" panose="02020603050405020304" pitchFamily="18" charset="0"/>
                <a:cs typeface="Times New Roman" panose="02020603050405020304" pitchFamily="18" charset="0"/>
              </a:rPr>
              <a:t>Rješenje</a:t>
            </a:r>
            <a:r>
              <a:rPr lang="en-US" sz="2700" b="1" dirty="0">
                <a:latin typeface="Times New Roman" panose="02020603050405020304" pitchFamily="18" charset="0"/>
                <a:cs typeface="Times New Roman" panose="02020603050405020304" pitchFamily="18" charset="0"/>
              </a:rPr>
              <a:t> </a:t>
            </a:r>
            <a:r>
              <a:rPr lang="en-US" sz="2700" b="1" dirty="0" err="1">
                <a:latin typeface="Times New Roman" panose="02020603050405020304" pitchFamily="18" charset="0"/>
                <a:cs typeface="Times New Roman" panose="02020603050405020304" pitchFamily="18" charset="0"/>
              </a:rPr>
              <a:t>Vrhovnog</a:t>
            </a:r>
            <a:r>
              <a:rPr lang="en-US" sz="2700" b="1" dirty="0">
                <a:latin typeface="Times New Roman" panose="02020603050405020304" pitchFamily="18" charset="0"/>
                <a:cs typeface="Times New Roman" panose="02020603050405020304" pitchFamily="18" charset="0"/>
              </a:rPr>
              <a:t> </a:t>
            </a:r>
            <a:r>
              <a:rPr lang="en-US" sz="2700" b="1" dirty="0" err="1">
                <a:latin typeface="Times New Roman" panose="02020603050405020304" pitchFamily="18" charset="0"/>
                <a:cs typeface="Times New Roman" panose="02020603050405020304" pitchFamily="18" charset="0"/>
              </a:rPr>
              <a:t>suda</a:t>
            </a:r>
            <a:r>
              <a:rPr lang="en-US" sz="2700" b="1" dirty="0">
                <a:latin typeface="Times New Roman" panose="02020603050405020304" pitchFamily="18" charset="0"/>
                <a:cs typeface="Times New Roman" panose="02020603050405020304" pitchFamily="18" charset="0"/>
              </a:rPr>
              <a:t> </a:t>
            </a:r>
            <a:r>
              <a:rPr lang="en-US" sz="2700" b="1" dirty="0" err="1">
                <a:latin typeface="Times New Roman" panose="02020603050405020304" pitchFamily="18" charset="0"/>
                <a:cs typeface="Times New Roman" panose="02020603050405020304" pitchFamily="18" charset="0"/>
              </a:rPr>
              <a:t>Republike</a:t>
            </a:r>
            <a:r>
              <a:rPr lang="en-US" sz="2700" b="1" dirty="0">
                <a:latin typeface="Times New Roman" panose="02020603050405020304" pitchFamily="18" charset="0"/>
                <a:cs typeface="Times New Roman" panose="02020603050405020304" pitchFamily="18" charset="0"/>
              </a:rPr>
              <a:t> </a:t>
            </a:r>
            <a:r>
              <a:rPr lang="en-US" sz="2700" b="1" dirty="0" err="1">
                <a:latin typeface="Times New Roman" panose="02020603050405020304" pitchFamily="18" charset="0"/>
                <a:cs typeface="Times New Roman" panose="02020603050405020304" pitchFamily="18" charset="0"/>
              </a:rPr>
              <a:t>Srpske</a:t>
            </a:r>
            <a:r>
              <a:rPr lang="en-US" sz="2700" b="1" dirty="0">
                <a:latin typeface="Times New Roman" panose="02020603050405020304" pitchFamily="18" charset="0"/>
                <a:cs typeface="Times New Roman" panose="02020603050405020304" pitchFamily="18" charset="0"/>
              </a:rPr>
              <a:t> </a:t>
            </a:r>
            <a:r>
              <a:rPr lang="en-US" sz="2700" b="1" dirty="0" err="1">
                <a:latin typeface="Times New Roman" panose="02020603050405020304" pitchFamily="18" charset="0"/>
                <a:cs typeface="Times New Roman" panose="02020603050405020304" pitchFamily="18" charset="0"/>
              </a:rPr>
              <a:t>broj</a:t>
            </a:r>
            <a:r>
              <a:rPr lang="en-US" sz="2700" dirty="0">
                <a:latin typeface="Times New Roman" panose="02020603050405020304" pitchFamily="18" charset="0"/>
                <a:cs typeface="Times New Roman" panose="02020603050405020304" pitchFamily="18" charset="0"/>
              </a:rPr>
              <a:t> </a:t>
            </a:r>
            <a:r>
              <a:rPr lang="en-US" sz="2700" b="1" dirty="0">
                <a:latin typeface="Times New Roman" panose="02020603050405020304" pitchFamily="18" charset="0"/>
                <a:cs typeface="Times New Roman" panose="02020603050405020304" pitchFamily="18" charset="0"/>
              </a:rPr>
              <a:t>11 0 U 000586 14 </a:t>
            </a:r>
            <a:r>
              <a:rPr lang="en-US" sz="2700" b="1" dirty="0" err="1">
                <a:latin typeface="Times New Roman" panose="02020603050405020304" pitchFamily="18" charset="0"/>
                <a:cs typeface="Times New Roman" panose="02020603050405020304" pitchFamily="18" charset="0"/>
              </a:rPr>
              <a:t>Uvl</a:t>
            </a:r>
            <a:r>
              <a:rPr lang="en-US" sz="2700" b="1" dirty="0">
                <a:latin typeface="Times New Roman" panose="02020603050405020304" pitchFamily="18" charset="0"/>
                <a:cs typeface="Times New Roman" panose="02020603050405020304" pitchFamily="18" charset="0"/>
              </a:rPr>
              <a:t> 2 od 16.04.2014. </a:t>
            </a:r>
            <a:r>
              <a:rPr lang="en-US" sz="2700" b="1" dirty="0" err="1">
                <a:latin typeface="Times New Roman" panose="02020603050405020304" pitchFamily="18" charset="0"/>
                <a:cs typeface="Times New Roman" panose="02020603050405020304" pitchFamily="18" charset="0"/>
              </a:rPr>
              <a:t>godine</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000" dirty="0" err="1">
                <a:latin typeface="Times New Roman" panose="02020603050405020304" pitchFamily="18" charset="0"/>
                <a:cs typeface="Times New Roman" panose="02020603050405020304" pitchFamily="18" charset="0"/>
              </a:rPr>
              <a:t>Presudom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ovog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broj</a:t>
            </a:r>
            <a:r>
              <a:rPr lang="en-US" sz="2000" dirty="0">
                <a:latin typeface="Times New Roman" panose="02020603050405020304" pitchFamily="18" charset="0"/>
                <a:cs typeface="Times New Roman" panose="02020603050405020304" pitchFamily="18" charset="0"/>
              </a:rPr>
              <a:t> 11 0 U 000586 09 </a:t>
            </a:r>
            <a:r>
              <a:rPr lang="en-US" sz="2000" dirty="0" err="1">
                <a:latin typeface="Times New Roman" panose="02020603050405020304" pitchFamily="18" charset="0"/>
                <a:cs typeface="Times New Roman" panose="02020603050405020304" pitchFamily="18" charset="0"/>
              </a:rPr>
              <a:t>Uvp</a:t>
            </a:r>
            <a:r>
              <a:rPr lang="en-US" sz="2000" dirty="0">
                <a:latin typeface="Times New Roman" panose="02020603050405020304" pitchFamily="18" charset="0"/>
                <a:cs typeface="Times New Roman" panose="02020603050405020304" pitchFamily="18" charset="0"/>
              </a:rPr>
              <a:t> od 17.05.2010. </a:t>
            </a:r>
            <a:r>
              <a:rPr lang="en-US" sz="2000" dirty="0" err="1">
                <a:latin typeface="Times New Roman" panose="02020603050405020304" pitchFamily="18" charset="0"/>
                <a:cs typeface="Times New Roman" panose="02020603050405020304" pitchFamily="18" charset="0"/>
              </a:rPr>
              <a:t>godine</a:t>
            </a:r>
            <a:r>
              <a:rPr lang="hr-HR" sz="2000" dirty="0">
                <a:latin typeface="Times New Roman" panose="02020603050405020304" pitchFamily="18" charset="0"/>
                <a:cs typeface="Times New Roman" panose="02020603050405020304" pitchFamily="18" charset="0"/>
              </a:rPr>
              <a:t>, uvažen je zahtjev tužene za vanredno preispitivanje presude Okružnog suda u Banjaluci broj </a:t>
            </a:r>
            <a:r>
              <a:rPr lang="en-US" sz="2000" dirty="0">
                <a:latin typeface="Times New Roman" panose="02020603050405020304" pitchFamily="18" charset="0"/>
                <a:cs typeface="Times New Roman" panose="02020603050405020304" pitchFamily="18" charset="0"/>
              </a:rPr>
              <a:t>11 0 U 000586 08 </a:t>
            </a:r>
            <a:r>
              <a:rPr lang="hr-HR" sz="2000" dirty="0">
                <a:latin typeface="Times New Roman" panose="02020603050405020304" pitchFamily="18" charset="0"/>
                <a:cs typeface="Times New Roman" panose="02020603050405020304" pitchFamily="18" charset="0"/>
              </a:rPr>
              <a:t>od 23.03.2009. godine, presuda preinačena tako da je tužba, kojom je tužilac osporavao zakonitost rješenja tužene bliže označenog u uvodu ovog rješenja, odbijena kao neosnovana.</a:t>
            </a:r>
            <a:endParaRPr lang="en-US" sz="2000" dirty="0">
              <a:latin typeface="Times New Roman" panose="02020603050405020304" pitchFamily="18" charset="0"/>
              <a:cs typeface="Times New Roman" panose="02020603050405020304" pitchFamily="18" charset="0"/>
            </a:endParaRPr>
          </a:p>
          <a:p>
            <a:r>
              <a:rPr lang="hr-HR" sz="2000" dirty="0">
                <a:latin typeface="Times New Roman" panose="02020603050405020304" pitchFamily="18" charset="0"/>
                <a:cs typeface="Times New Roman" panose="02020603050405020304" pitchFamily="18" charset="0"/>
              </a:rPr>
              <a:t/>
            </a:r>
            <a:br>
              <a:rPr lang="hr-HR" sz="2000" dirty="0">
                <a:latin typeface="Times New Roman" panose="02020603050405020304" pitchFamily="18" charset="0"/>
                <a:cs typeface="Times New Roman" panose="02020603050405020304" pitchFamily="18" charset="0"/>
              </a:rPr>
            </a:br>
            <a:endParaRPr lang="hr-HR"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S </a:t>
            </a:r>
            <a:r>
              <a:rPr lang="en-US" sz="2000" dirty="0" err="1">
                <a:latin typeface="Times New Roman" panose="02020603050405020304" pitchFamily="18" charset="0"/>
                <a:cs typeface="Times New Roman" panose="02020603050405020304" pitchFamily="18" charset="0"/>
              </a:rPr>
              <a:t>obzirom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sadržaj</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navedene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odredbe</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slučaju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kada</a:t>
            </a:r>
            <a:r>
              <a:rPr lang="en-US" sz="2000" dirty="0">
                <a:latin typeface="Times New Roman" panose="02020603050405020304" pitchFamily="18" charset="0"/>
                <a:cs typeface="Times New Roman" panose="02020603050405020304" pitchFamily="18" charset="0"/>
              </a:rPr>
              <a:t> je </a:t>
            </a:r>
            <a:r>
              <a:rPr lang="en-US" sz="2000" dirty="0" err="1">
                <a:latin typeface="Times New Roman" panose="02020603050405020304" pitchFamily="18" charset="0"/>
                <a:cs typeface="Times New Roman" panose="02020603050405020304" pitchFamily="18" charset="0"/>
              </a:rPr>
              <a:t>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osnovu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odluke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Ustavnog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suda</a:t>
            </a:r>
            <a:r>
              <a:rPr lang="en-US" sz="2000" dirty="0">
                <a:latin typeface="Times New Roman" panose="02020603050405020304" pitchFamily="18" charset="0"/>
                <a:cs typeface="Times New Roman" panose="02020603050405020304" pitchFamily="18" charset="0"/>
              </a:rPr>
              <a:t>, a </a:t>
            </a:r>
            <a:r>
              <a:rPr lang="en-US" sz="2000" dirty="0" err="1">
                <a:latin typeface="Times New Roman" panose="02020603050405020304" pitchFamily="18" charset="0"/>
                <a:cs typeface="Times New Roman" panose="02020603050405020304" pitchFamily="18" charset="0"/>
              </a:rPr>
              <a:t>kao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što</a:t>
            </a:r>
            <a:r>
              <a:rPr lang="en-US" sz="2000" dirty="0">
                <a:latin typeface="Times New Roman" panose="02020603050405020304" pitchFamily="18" charset="0"/>
                <a:cs typeface="Times New Roman" panose="02020603050405020304" pitchFamily="18" charset="0"/>
              </a:rPr>
              <a:t> je </a:t>
            </a:r>
            <a:r>
              <a:rPr lang="en-US" sz="2000" dirty="0" err="1">
                <a:latin typeface="Times New Roman" panose="02020603050405020304" pitchFamily="18" charset="0"/>
                <a:cs typeface="Times New Roman" panose="02020603050405020304" pitchFamily="18" charset="0"/>
              </a:rPr>
              <a:t>slučaj</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ovoj</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upravnoj</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stvari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prestao</a:t>
            </a:r>
            <a:r>
              <a:rPr lang="en-US" sz="2000" dirty="0">
                <a:latin typeface="Times New Roman" panose="02020603050405020304" pitchFamily="18" charset="0"/>
                <a:cs typeface="Times New Roman" panose="02020603050405020304" pitchFamily="18" charset="0"/>
              </a:rPr>
              <a:t> da </a:t>
            </a:r>
            <a:r>
              <a:rPr lang="en-US" sz="2000" dirty="0" err="1">
                <a:latin typeface="Times New Roman" panose="02020603050405020304" pitchFamily="18" charset="0"/>
                <a:cs typeface="Times New Roman" panose="02020603050405020304" pitchFamily="18" charset="0"/>
              </a:rPr>
              <a:t>važi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zakon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propis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neki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drugi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opšti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akt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stranka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mogućnost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podnošenja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zahtjeva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izmjenu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pojedinačnog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akta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koji</a:t>
            </a:r>
            <a:r>
              <a:rPr lang="en-US" sz="2000" dirty="0">
                <a:latin typeface="Times New Roman" panose="02020603050405020304" pitchFamily="18" charset="0"/>
                <a:cs typeface="Times New Roman" panose="02020603050405020304" pitchFamily="18" charset="0"/>
              </a:rPr>
              <a:t> je </a:t>
            </a:r>
            <a:r>
              <a:rPr lang="en-US" sz="2000" dirty="0" err="1">
                <a:latin typeface="Times New Roman" panose="02020603050405020304" pitchFamily="18" charset="0"/>
                <a:cs typeface="Times New Roman" panose="02020603050405020304" pitchFamily="18" charset="0"/>
              </a:rPr>
              <a:t>donesen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osnovu</a:t>
            </a:r>
            <a:r>
              <a:rPr lang="en-US" sz="2000" dirty="0">
                <a:latin typeface="Times New Roman" panose="02020603050405020304" pitchFamily="18" charset="0"/>
                <a:cs typeface="Times New Roman" panose="02020603050405020304" pitchFamily="18" charset="0"/>
              </a:rPr>
              <a:t> tog </a:t>
            </a:r>
            <a:r>
              <a:rPr lang="en-US" sz="2000" dirty="0" err="1">
                <a:latin typeface="Times New Roman" panose="02020603050405020304" pitchFamily="18" charset="0"/>
                <a:cs typeface="Times New Roman" panose="02020603050405020304" pitchFamily="18" charset="0"/>
              </a:rPr>
              <a:t>propisa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Pojedinačni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akt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predstavlja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upravni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akt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nadležnog</a:t>
            </a:r>
            <a:r>
              <a:rPr lang="en-US" sz="2000" dirty="0">
                <a:latin typeface="Times New Roman" panose="02020603050405020304" pitchFamily="18" charset="0"/>
                <a:cs typeface="Times New Roman" panose="02020603050405020304" pitchFamily="18" charset="0"/>
              </a:rPr>
              <a:t> organa </a:t>
            </a:r>
            <a:r>
              <a:rPr lang="en-US" sz="2000" dirty="0" err="1">
                <a:latin typeface="Times New Roman" panose="02020603050405020304" pitchFamily="18" charset="0"/>
                <a:cs typeface="Times New Roman" panose="02020603050405020304" pitchFamily="18" charset="0"/>
              </a:rPr>
              <a:t>uprave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kojem</a:t>
            </a:r>
            <a:r>
              <a:rPr lang="en-US" sz="2000" dirty="0">
                <a:latin typeface="Times New Roman" panose="02020603050405020304" pitchFamily="18" charset="0"/>
                <a:cs typeface="Times New Roman" panose="02020603050405020304" pitchFamily="18" charset="0"/>
              </a:rPr>
              <a:t> se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podnosi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zahtjev</a:t>
            </a:r>
            <a:r>
              <a:rPr lang="en-US" sz="2000" dirty="0">
                <a:latin typeface="Times New Roman" panose="02020603050405020304" pitchFamily="18" charset="0"/>
                <a:cs typeface="Times New Roman" panose="02020603050405020304" pitchFamily="18" charset="0"/>
              </a:rPr>
              <a:t>, a ne </a:t>
            </a:r>
            <a:r>
              <a:rPr lang="en-US" sz="2000" dirty="0" err="1">
                <a:latin typeface="Times New Roman" panose="02020603050405020304" pitchFamily="18" charset="0"/>
                <a:cs typeface="Times New Roman" panose="02020603050405020304" pitchFamily="18" charset="0"/>
              </a:rPr>
              <a:t>predstavlja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odluku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zbog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čega</a:t>
            </a:r>
            <a:r>
              <a:rPr lang="en-US" sz="2000" dirty="0">
                <a:latin typeface="Times New Roman" panose="02020603050405020304" pitchFamily="18" charset="0"/>
                <a:cs typeface="Times New Roman" panose="02020603050405020304" pitchFamily="18" charset="0"/>
              </a:rPr>
              <a:t> se </a:t>
            </a:r>
            <a:r>
              <a:rPr lang="en-US" sz="2000" dirty="0" err="1">
                <a:latin typeface="Times New Roman" panose="02020603050405020304" pitchFamily="18" charset="0"/>
                <a:cs typeface="Times New Roman" panose="02020603050405020304" pitchFamily="18" charset="0"/>
              </a:rPr>
              <a:t>zahtjevom</a:t>
            </a:r>
            <a:r>
              <a:rPr lang="en-US" sz="2000" dirty="0">
                <a:latin typeface="Times New Roman" panose="02020603050405020304" pitchFamily="18" charset="0"/>
                <a:cs typeface="Times New Roman" panose="02020603050405020304" pitchFamily="18" charset="0"/>
              </a:rPr>
              <a:t> ne </a:t>
            </a:r>
            <a:r>
              <a:rPr lang="en-US" sz="2000" dirty="0" err="1">
                <a:latin typeface="Times New Roman" panose="02020603050405020304" pitchFamily="18" charset="0"/>
                <a:cs typeface="Times New Roman" panose="02020603050405020304" pitchFamily="18" charset="0"/>
              </a:rPr>
              <a:t>može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tražiti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izmjena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presude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koja</a:t>
            </a:r>
            <a:r>
              <a:rPr lang="en-US" sz="2000" dirty="0">
                <a:latin typeface="Times New Roman" panose="02020603050405020304" pitchFamily="18" charset="0"/>
                <a:cs typeface="Times New Roman" panose="02020603050405020304" pitchFamily="18" charset="0"/>
              </a:rPr>
              <a:t> je </a:t>
            </a:r>
            <a:r>
              <a:rPr lang="en-US" sz="2000" dirty="0" err="1">
                <a:latin typeface="Times New Roman" panose="02020603050405020304" pitchFamily="18" charset="0"/>
                <a:cs typeface="Times New Roman" panose="02020603050405020304" pitchFamily="18" charset="0"/>
              </a:rPr>
              <a:t>donesena</a:t>
            </a:r>
            <a:r>
              <a:rPr lang="en-US" sz="2000" dirty="0">
                <a:latin typeface="Times New Roman" panose="02020603050405020304" pitchFamily="18" charset="0"/>
                <a:cs typeface="Times New Roman" panose="02020603050405020304" pitchFamily="18" charset="0"/>
              </a:rPr>
              <a:t> u tom </a:t>
            </a:r>
            <a:r>
              <a:rPr lang="en-US" sz="2000" dirty="0" err="1">
                <a:latin typeface="Times New Roman" panose="02020603050405020304" pitchFamily="18" charset="0"/>
                <a:cs typeface="Times New Roman" panose="02020603050405020304" pitchFamily="18" charset="0"/>
              </a:rPr>
              <a:t>postupku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iako</a:t>
            </a:r>
            <a:r>
              <a:rPr lang="en-US" sz="2000" dirty="0">
                <a:latin typeface="Times New Roman" panose="02020603050405020304" pitchFamily="18" charset="0"/>
                <a:cs typeface="Times New Roman" panose="02020603050405020304" pitchFamily="18" charset="0"/>
              </a:rPr>
              <a:t> je </a:t>
            </a:r>
            <a:r>
              <a:rPr lang="en-US" sz="2000" dirty="0" err="1">
                <a:latin typeface="Times New Roman" panose="02020603050405020304" pitchFamily="18" charset="0"/>
                <a:cs typeface="Times New Roman" panose="02020603050405020304" pitchFamily="18" charset="0"/>
              </a:rPr>
              <a:t>istom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odlučivano</a:t>
            </a:r>
            <a:r>
              <a:rPr lang="en-US" sz="2000" dirty="0">
                <a:latin typeface="Times New Roman" panose="02020603050405020304" pitchFamily="18" charset="0"/>
                <a:cs typeface="Times New Roman" panose="02020603050405020304" pitchFamily="18" charset="0"/>
              </a:rPr>
              <a:t> o </a:t>
            </a:r>
            <a:r>
              <a:rPr lang="en-US" sz="2000" dirty="0" err="1">
                <a:latin typeface="Times New Roman" panose="02020603050405020304" pitchFamily="18" charset="0"/>
                <a:cs typeface="Times New Roman" panose="02020603050405020304" pitchFamily="18" charset="0"/>
              </a:rPr>
              <a:t>zakonitosti</a:t>
            </a:r>
            <a:r>
              <a:rPr lang="en-US" sz="2000" dirty="0">
                <a:latin typeface="Times New Roman" panose="02020603050405020304" pitchFamily="18" charset="0"/>
                <a:cs typeface="Times New Roman" panose="02020603050405020304" pitchFamily="18" charset="0"/>
              </a:rPr>
              <a:t> tog </a:t>
            </a:r>
            <a:r>
              <a:rPr lang="en-US" sz="2000" dirty="0" err="1">
                <a:latin typeface="Times New Roman" panose="02020603050405020304" pitchFamily="18" charset="0"/>
                <a:cs typeface="Times New Roman" panose="02020603050405020304" pitchFamily="18" charset="0"/>
              </a:rPr>
              <a:t>pojedinačnog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upravnog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akta</a:t>
            </a:r>
            <a:r>
              <a:rPr lang="en-US" sz="20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827357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err="1">
                <a:latin typeface="Times New Roman" panose="02020603050405020304" pitchFamily="18" charset="0"/>
                <a:cs typeface="Times New Roman" panose="02020603050405020304" pitchFamily="18" charset="0"/>
              </a:rPr>
              <a:t>Rješenje</a:t>
            </a:r>
            <a:r>
              <a:rPr lang="en-US" sz="2700" b="1" dirty="0">
                <a:latin typeface="Times New Roman" panose="02020603050405020304" pitchFamily="18" charset="0"/>
                <a:cs typeface="Times New Roman" panose="02020603050405020304" pitchFamily="18" charset="0"/>
              </a:rPr>
              <a:t> </a:t>
            </a:r>
            <a:r>
              <a:rPr lang="en-US" sz="2700" b="1" dirty="0" err="1">
                <a:latin typeface="Times New Roman" panose="02020603050405020304" pitchFamily="18" charset="0"/>
                <a:cs typeface="Times New Roman" panose="02020603050405020304" pitchFamily="18" charset="0"/>
              </a:rPr>
              <a:t>Vrhovnog</a:t>
            </a:r>
            <a:r>
              <a:rPr lang="en-US" sz="2700" b="1" dirty="0">
                <a:latin typeface="Times New Roman" panose="02020603050405020304" pitchFamily="18" charset="0"/>
                <a:cs typeface="Times New Roman" panose="02020603050405020304" pitchFamily="18" charset="0"/>
              </a:rPr>
              <a:t> </a:t>
            </a:r>
            <a:r>
              <a:rPr lang="en-US" sz="2700" b="1" dirty="0" err="1">
                <a:latin typeface="Times New Roman" panose="02020603050405020304" pitchFamily="18" charset="0"/>
                <a:cs typeface="Times New Roman" panose="02020603050405020304" pitchFamily="18" charset="0"/>
              </a:rPr>
              <a:t>suda</a:t>
            </a:r>
            <a:r>
              <a:rPr lang="en-US" sz="2700" dirty="0">
                <a:latin typeface="Times New Roman" panose="02020603050405020304" pitchFamily="18" charset="0"/>
                <a:cs typeface="Times New Roman" panose="02020603050405020304" pitchFamily="18" charset="0"/>
              </a:rPr>
              <a:t> </a:t>
            </a:r>
            <a:r>
              <a:rPr lang="en-US" sz="2700" b="1" dirty="0" err="1">
                <a:latin typeface="Times New Roman" panose="02020603050405020304" pitchFamily="18" charset="0"/>
                <a:cs typeface="Times New Roman" panose="02020603050405020304" pitchFamily="18" charset="0"/>
              </a:rPr>
              <a:t>broj</a:t>
            </a:r>
            <a:r>
              <a:rPr lang="en-US" sz="2700" b="1" dirty="0">
                <a:latin typeface="Times New Roman" panose="02020603050405020304" pitchFamily="18" charset="0"/>
                <a:cs typeface="Times New Roman" panose="02020603050405020304" pitchFamily="18" charset="0"/>
              </a:rPr>
              <a:t> 12 0 U 003881 15 </a:t>
            </a:r>
            <a:r>
              <a:rPr lang="en-US" sz="2700" b="1" dirty="0" err="1">
                <a:latin typeface="Times New Roman" panose="02020603050405020304" pitchFamily="18" charset="0"/>
                <a:cs typeface="Times New Roman" panose="02020603050405020304" pitchFamily="18" charset="0"/>
              </a:rPr>
              <a:t>Uvl</a:t>
            </a:r>
            <a:r>
              <a:rPr lang="en-US" sz="2700" b="1" dirty="0">
                <a:latin typeface="Times New Roman" panose="02020603050405020304" pitchFamily="18" charset="0"/>
                <a:cs typeface="Times New Roman" panose="02020603050405020304" pitchFamily="18" charset="0"/>
              </a:rPr>
              <a:t> od 02.07.2015. </a:t>
            </a:r>
            <a:r>
              <a:rPr lang="en-US" sz="2700" b="1" dirty="0" err="1">
                <a:latin typeface="Times New Roman" panose="02020603050405020304" pitchFamily="18" charset="0"/>
                <a:cs typeface="Times New Roman" panose="02020603050405020304" pitchFamily="18" charset="0"/>
              </a:rPr>
              <a:t>godine</a:t>
            </a:r>
            <a:r>
              <a:rPr lang="en-US" sz="2700" dirty="0">
                <a:latin typeface="Times New Roman" panose="02020603050405020304" pitchFamily="18" charset="0"/>
                <a:cs typeface="Times New Roman" panose="02020603050405020304" pitchFamily="18" charset="0"/>
              </a:rPr>
              <a:t> </a:t>
            </a:r>
            <a:r>
              <a:rPr lang="en-US" dirty="0"/>
              <a:t/>
            </a:r>
            <a:br>
              <a:rPr lang="en-US" dirty="0"/>
            </a:br>
            <a:endParaRPr lang="en-US" dirty="0"/>
          </a:p>
        </p:txBody>
      </p:sp>
      <p:sp>
        <p:nvSpPr>
          <p:cNvPr id="3" name="Content Placeholder 2"/>
          <p:cNvSpPr>
            <a:spLocks noGrp="1"/>
          </p:cNvSpPr>
          <p:nvPr>
            <p:ph idx="1"/>
          </p:nvPr>
        </p:nvSpPr>
        <p:spPr>
          <a:xfrm>
            <a:off x="644769" y="1359633"/>
            <a:ext cx="10515600" cy="4351338"/>
          </a:xfrm>
        </p:spPr>
        <p:txBody>
          <a:bodyPr/>
          <a:lstStyle/>
          <a:p>
            <a:r>
              <a:rPr lang="en-US" sz="2200" dirty="0" err="1">
                <a:latin typeface="Times New Roman" panose="02020603050405020304" pitchFamily="18" charset="0"/>
                <a:cs typeface="Times New Roman" panose="02020603050405020304" pitchFamily="18" charset="0"/>
              </a:rPr>
              <a:t>Ponavljanje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upravnog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spora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može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podnijeti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samo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protiv</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odluke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kojom</a:t>
            </a:r>
            <a:r>
              <a:rPr lang="en-US" sz="2200" dirty="0">
                <a:latin typeface="Times New Roman" panose="02020603050405020304" pitchFamily="18" charset="0"/>
                <a:cs typeface="Times New Roman" panose="02020603050405020304" pitchFamily="18" charset="0"/>
              </a:rPr>
              <a:t> je </a:t>
            </a:r>
            <a:r>
              <a:rPr lang="en-US" sz="2200" dirty="0" err="1">
                <a:latin typeface="Times New Roman" panose="02020603050405020304" pitchFamily="18" charset="0"/>
                <a:cs typeface="Times New Roman" panose="02020603050405020304" pitchFamily="18" charset="0"/>
              </a:rPr>
              <a:t>okončan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postupak</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čije</a:t>
            </a:r>
            <a:r>
              <a:rPr lang="en-US" sz="2200" dirty="0">
                <a:latin typeface="Times New Roman" panose="02020603050405020304" pitchFamily="18" charset="0"/>
                <a:cs typeface="Times New Roman" panose="02020603050405020304" pitchFamily="18" charset="0"/>
              </a:rPr>
              <a:t> se </a:t>
            </a:r>
            <a:r>
              <a:rPr lang="en-US" sz="2200" dirty="0" err="1">
                <a:latin typeface="Times New Roman" panose="02020603050405020304" pitchFamily="18" charset="0"/>
                <a:cs typeface="Times New Roman" panose="02020603050405020304" pitchFamily="18" charset="0"/>
              </a:rPr>
              <a:t>ponavljanje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traži</a:t>
            </a:r>
            <a:r>
              <a:rPr lang="en-US" sz="2200" dirty="0">
                <a:latin typeface="Times New Roman" panose="02020603050405020304" pitchFamily="18" charset="0"/>
                <a:cs typeface="Times New Roman" panose="02020603050405020304" pitchFamily="18" charset="0"/>
              </a:rPr>
              <a:t>, a </a:t>
            </a:r>
            <a:r>
              <a:rPr lang="en-US" sz="2200" dirty="0" err="1">
                <a:latin typeface="Times New Roman" panose="02020603050405020304" pitchFamily="18" charset="0"/>
                <a:cs typeface="Times New Roman" panose="02020603050405020304" pitchFamily="18" charset="0"/>
              </a:rPr>
              <a:t>što</a:t>
            </a:r>
            <a:r>
              <a:rPr lang="en-US" sz="2200" dirty="0">
                <a:latin typeface="Times New Roman" panose="02020603050405020304" pitchFamily="18" charset="0"/>
                <a:cs typeface="Times New Roman" panose="02020603050405020304" pitchFamily="18" charset="0"/>
              </a:rPr>
              <a:t> bi u </a:t>
            </a:r>
            <a:r>
              <a:rPr lang="en-US" sz="2200" dirty="0" err="1">
                <a:latin typeface="Times New Roman" panose="02020603050405020304" pitchFamily="18" charset="0"/>
                <a:cs typeface="Times New Roman" panose="02020603050405020304" pitchFamily="18" charset="0"/>
              </a:rPr>
              <a:t>konkretnom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slučaju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značilo</a:t>
            </a:r>
            <a:r>
              <a:rPr lang="en-US" sz="2200" dirty="0">
                <a:latin typeface="Times New Roman" panose="02020603050405020304" pitchFamily="18" charset="0"/>
                <a:cs typeface="Times New Roman" panose="02020603050405020304" pitchFamily="18" charset="0"/>
              </a:rPr>
              <a:t> da se </a:t>
            </a:r>
            <a:r>
              <a:rPr lang="en-US" sz="2200" dirty="0" err="1">
                <a:latin typeface="Times New Roman" panose="02020603050405020304" pitchFamily="18" charset="0"/>
                <a:cs typeface="Times New Roman" panose="02020603050405020304" pitchFamily="18" charset="0"/>
              </a:rPr>
              <a:t>ponavljanje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može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tražiti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kada</a:t>
            </a:r>
            <a:r>
              <a:rPr lang="en-US" sz="2200" dirty="0">
                <a:latin typeface="Times New Roman" panose="02020603050405020304" pitchFamily="18" charset="0"/>
                <a:cs typeface="Times New Roman" panose="02020603050405020304" pitchFamily="18" charset="0"/>
              </a:rPr>
              <a:t> je </a:t>
            </a:r>
            <a:r>
              <a:rPr lang="en-US" sz="2200" dirty="0" err="1">
                <a:latin typeface="Times New Roman" panose="02020603050405020304" pitchFamily="18" charset="0"/>
                <a:cs typeface="Times New Roman" panose="02020603050405020304" pitchFamily="18" charset="0"/>
              </a:rPr>
              <a:t>odlukom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suda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odlučeno</a:t>
            </a:r>
            <a:r>
              <a:rPr lang="en-US" sz="2200" dirty="0">
                <a:latin typeface="Times New Roman" panose="02020603050405020304" pitchFamily="18" charset="0"/>
                <a:cs typeface="Times New Roman" panose="02020603050405020304" pitchFamily="18" charset="0"/>
              </a:rPr>
              <a:t> o </a:t>
            </a:r>
            <a:r>
              <a:rPr lang="en-US" sz="2200" dirty="0" err="1">
                <a:latin typeface="Times New Roman" panose="02020603050405020304" pitchFamily="18" charset="0"/>
                <a:cs typeface="Times New Roman" panose="02020603050405020304" pitchFamily="18" charset="0"/>
              </a:rPr>
              <a:t>zahtjevu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za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vanredno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preispitivanje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način</a:t>
            </a:r>
            <a:r>
              <a:rPr lang="en-US" sz="2200" dirty="0">
                <a:latin typeface="Times New Roman" panose="02020603050405020304" pitchFamily="18" charset="0"/>
                <a:cs typeface="Times New Roman" panose="02020603050405020304" pitchFamily="18" charset="0"/>
              </a:rPr>
              <a:t> da je </a:t>
            </a:r>
            <a:r>
              <a:rPr lang="en-US" sz="2200" dirty="0" err="1">
                <a:latin typeface="Times New Roman" panose="02020603050405020304" pitchFamily="18" charset="0"/>
                <a:cs typeface="Times New Roman" panose="02020603050405020304" pitchFamily="18" charset="0"/>
              </a:rPr>
              <a:t>zahtjev</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usvojen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pobijana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presuda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stavljena</a:t>
            </a:r>
            <a:r>
              <a:rPr lang="en-US" sz="2200" dirty="0">
                <a:latin typeface="Times New Roman" panose="02020603050405020304" pitchFamily="18" charset="0"/>
                <a:cs typeface="Times New Roman" panose="02020603050405020304" pitchFamily="18" charset="0"/>
              </a:rPr>
              <a:t> van </a:t>
            </a:r>
            <a:r>
              <a:rPr lang="en-US" sz="2200" dirty="0" err="1">
                <a:latin typeface="Times New Roman" panose="02020603050405020304" pitchFamily="18" charset="0"/>
                <a:cs typeface="Times New Roman" panose="02020603050405020304" pitchFamily="18" charset="0"/>
              </a:rPr>
              <a:t>snage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odlučeno</a:t>
            </a:r>
            <a:r>
              <a:rPr lang="en-US" sz="2200" dirty="0">
                <a:latin typeface="Times New Roman" panose="02020603050405020304" pitchFamily="18" charset="0"/>
                <a:cs typeface="Times New Roman" panose="02020603050405020304" pitchFamily="18" charset="0"/>
              </a:rPr>
              <a:t> o </a:t>
            </a:r>
            <a:r>
              <a:rPr lang="en-US" sz="2200" dirty="0" err="1">
                <a:latin typeface="Times New Roman" panose="02020603050405020304" pitchFamily="18" charset="0"/>
                <a:cs typeface="Times New Roman" panose="02020603050405020304" pitchFamily="18" charset="0"/>
              </a:rPr>
              <a:t>tužbi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jer</a:t>
            </a:r>
            <a:r>
              <a:rPr lang="en-US" sz="2200" dirty="0">
                <a:latin typeface="Times New Roman" panose="02020603050405020304" pitchFamily="18" charset="0"/>
                <a:cs typeface="Times New Roman" panose="02020603050405020304" pitchFamily="18" charset="0"/>
              </a:rPr>
              <a:t> bi to </a:t>
            </a:r>
            <a:r>
              <a:rPr lang="en-US" sz="2200" dirty="0" err="1">
                <a:latin typeface="Times New Roman" panose="02020603050405020304" pitchFamily="18" charset="0"/>
                <a:cs typeface="Times New Roman" panose="02020603050405020304" pitchFamily="18" charset="0"/>
              </a:rPr>
              <a:t>predstavljalo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rješavanje</a:t>
            </a:r>
            <a:r>
              <a:rPr lang="en-US" sz="2200" dirty="0">
                <a:latin typeface="Times New Roman" panose="02020603050405020304" pitchFamily="18" charset="0"/>
                <a:cs typeface="Times New Roman" panose="02020603050405020304" pitchFamily="18" charset="0"/>
              </a:rPr>
              <a:t> o </a:t>
            </a:r>
            <a:r>
              <a:rPr lang="en-US" sz="2200" dirty="0" err="1">
                <a:latin typeface="Times New Roman" panose="02020603050405020304" pitchFamily="18" charset="0"/>
                <a:cs typeface="Times New Roman" panose="02020603050405020304" pitchFamily="18" charset="0"/>
              </a:rPr>
              <a:t>glavnoj</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stvari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ali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kako</a:t>
            </a:r>
            <a:r>
              <a:rPr lang="en-US" sz="2200" dirty="0">
                <a:latin typeface="Times New Roman" panose="02020603050405020304" pitchFamily="18" charset="0"/>
                <a:cs typeface="Times New Roman" panose="02020603050405020304" pitchFamily="18" charset="0"/>
              </a:rPr>
              <a:t> je u </a:t>
            </a:r>
            <a:r>
              <a:rPr lang="en-US" sz="2200" dirty="0" err="1">
                <a:latin typeface="Times New Roman" panose="02020603050405020304" pitchFamily="18" charset="0"/>
                <a:cs typeface="Times New Roman" panose="02020603050405020304" pitchFamily="18" charset="0"/>
              </a:rPr>
              <a:t>ovom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slučaju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odbijen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zahtjev</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za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vanredno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preispitivanje</a:t>
            </a:r>
            <a:r>
              <a:rPr lang="en-US" sz="2200" dirty="0">
                <a:latin typeface="Times New Roman" panose="02020603050405020304" pitchFamily="18" charset="0"/>
                <a:cs typeface="Times New Roman" panose="02020603050405020304" pitchFamily="18" charset="0"/>
              </a:rPr>
              <a:t>, to </a:t>
            </a:r>
            <a:r>
              <a:rPr lang="en-US" sz="2200" dirty="0" err="1">
                <a:latin typeface="Times New Roman" panose="02020603050405020304" pitchFamily="18" charset="0"/>
                <a:cs typeface="Times New Roman" panose="02020603050405020304" pitchFamily="18" charset="0"/>
              </a:rPr>
              <a:t>nije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moguće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tražiti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ponavljanje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postupka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okončanog</a:t>
            </a:r>
            <a:r>
              <a:rPr lang="en-US" sz="2200" dirty="0">
                <a:latin typeface="Times New Roman" panose="02020603050405020304" pitchFamily="18" charset="0"/>
                <a:cs typeface="Times New Roman" panose="02020603050405020304" pitchFamily="18" charset="0"/>
              </a:rPr>
              <a:t> tom </a:t>
            </a:r>
            <a:r>
              <a:rPr lang="en-US" sz="2200" dirty="0" err="1">
                <a:latin typeface="Times New Roman" panose="02020603050405020304" pitchFamily="18" charset="0"/>
                <a:cs typeface="Times New Roman" panose="02020603050405020304" pitchFamily="18" charset="0"/>
              </a:rPr>
              <a:t>presudom</a:t>
            </a:r>
            <a:r>
              <a:rPr lang="en-US" sz="22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1081576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Rješenje</a:t>
            </a:r>
            <a:r>
              <a:rPr lang="en-US" sz="2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7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Vrhovnog</a:t>
            </a:r>
            <a:r>
              <a:rPr lang="en-US" sz="2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7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suda</a:t>
            </a:r>
            <a:r>
              <a:rPr lang="en-US" sz="2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7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Republike</a:t>
            </a:r>
            <a:r>
              <a:rPr lang="en-US" sz="2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7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Srpske</a:t>
            </a:r>
            <a:r>
              <a:rPr lang="en-US" sz="2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7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broj</a:t>
            </a:r>
            <a:r>
              <a:rPr lang="en-US" sz="2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12 0 U 004115 14 </a:t>
            </a:r>
            <a:r>
              <a:rPr lang="en-US" sz="27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Uvp</a:t>
            </a:r>
            <a:r>
              <a:rPr lang="en-US" sz="2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od 21.05.2015. </a:t>
            </a:r>
            <a:r>
              <a:rPr lang="en-US" sz="27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godine</a:t>
            </a:r>
            <a:r>
              <a:rPr lang="en-US" sz="2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r>
              <a:rPr lang="en-US" dirty="0" err="1">
                <a:latin typeface="Times New Roman" panose="02020603050405020304" pitchFamily="18" charset="0"/>
                <a:cs typeface="Times New Roman" panose="02020603050405020304" pitchFamily="18" charset="0"/>
              </a:rPr>
              <a:t>Pobijanim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rješenjem</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odbijena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žalba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tužioca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izjavljena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protiv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rješenja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Okružnog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suda</a:t>
            </a:r>
            <a:r>
              <a:rPr lang="en-US" dirty="0">
                <a:latin typeface="Times New Roman" panose="02020603050405020304" pitchFamily="18" charset="0"/>
                <a:cs typeface="Times New Roman" panose="02020603050405020304" pitchFamily="18" charset="0"/>
              </a:rPr>
              <a:t> u </a:t>
            </a:r>
            <a:r>
              <a:rPr lang="sl-SI" dirty="0">
                <a:latin typeface="Times New Roman" panose="02020603050405020304" pitchFamily="18" charset="0"/>
                <a:cs typeface="Times New Roman" panose="02020603050405020304" pitchFamily="18" charset="0"/>
              </a:rPr>
              <a:t>Bijeljini broj 12 0 U 004115 13 Uvl od 16.12.2013. godine. Tim rješenjem </a:t>
            </a:r>
            <a:r>
              <a:rPr lang="en-US" dirty="0">
                <a:latin typeface="Times New Roman" panose="02020603050405020304" pitchFamily="18" charset="0"/>
                <a:cs typeface="Times New Roman" panose="02020603050405020304" pitchFamily="18" charset="0"/>
              </a:rPr>
              <a:t>je </a:t>
            </a:r>
            <a:r>
              <a:rPr lang="en-US" dirty="0" err="1">
                <a:latin typeface="Times New Roman" panose="02020603050405020304" pitchFamily="18" charset="0"/>
                <a:cs typeface="Times New Roman" panose="02020603050405020304" pitchFamily="18" charset="0"/>
              </a:rPr>
              <a:t>odbačen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prijedlog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ponavljanje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upravnog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okončanog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presudom</a:t>
            </a:r>
            <a:r>
              <a:rPr lang="en-US" dirty="0">
                <a:latin typeface="Times New Roman" panose="02020603050405020304" pitchFamily="18" charset="0"/>
                <a:cs typeface="Times New Roman" panose="02020603050405020304" pitchFamily="18" charset="0"/>
              </a:rPr>
              <a:t> tog </a:t>
            </a:r>
            <a:r>
              <a:rPr lang="en-US" dirty="0" err="1">
                <a:latin typeface="Times New Roman" panose="02020603050405020304" pitchFamily="18" charset="0"/>
                <a:cs typeface="Times New Roman" panose="02020603050405020304" pitchFamily="18" charset="0"/>
              </a:rPr>
              <a:t>suda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broj</a:t>
            </a:r>
            <a:r>
              <a:rPr lang="en-US" dirty="0">
                <a:latin typeface="Times New Roman" panose="02020603050405020304" pitchFamily="18" charset="0"/>
                <a:cs typeface="Times New Roman" panose="02020603050405020304" pitchFamily="18" charset="0"/>
              </a:rPr>
              <a:t> </a:t>
            </a:r>
            <a:r>
              <a:rPr lang="sl-SI" dirty="0">
                <a:latin typeface="Times New Roman" panose="02020603050405020304" pitchFamily="18" charset="0"/>
                <a:cs typeface="Times New Roman" panose="02020603050405020304" pitchFamily="18" charset="0"/>
              </a:rPr>
              <a:t>12 0 U 004115 13</a:t>
            </a:r>
            <a:r>
              <a:rPr lang="en-US" dirty="0">
                <a:latin typeface="Times New Roman" panose="02020603050405020304" pitchFamily="18" charset="0"/>
                <a:cs typeface="Times New Roman" panose="02020603050405020304" pitchFamily="18" charset="0"/>
              </a:rPr>
              <a:t> U od 19.11.2013. </a:t>
            </a:r>
            <a:r>
              <a:rPr lang="en-US" dirty="0" err="1">
                <a:latin typeface="Times New Roman" panose="02020603050405020304" pitchFamily="18" charset="0"/>
                <a:cs typeface="Times New Roman" panose="02020603050405020304" pitchFamily="18" charset="0"/>
              </a:rPr>
              <a:t>godine</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r>
              <a:rPr lang="hr-HR" dirty="0">
                <a:latin typeface="Times New Roman" panose="02020603050405020304" pitchFamily="18" charset="0"/>
                <a:cs typeface="Times New Roman" panose="02020603050405020304" pitchFamily="18" charset="0"/>
              </a:rPr>
              <a:t>Članom 35. ZUS je propisano da stranka može podnijeti zahtjev za vanredno preispitivanje ukoliko je postupak pravnosnažno okončan odlukom o glavnoj stvari. Pošto je postupak u ovoj stvari okončan presudom Okružnog suda u Bijeljini broj </a:t>
            </a:r>
            <a:r>
              <a:rPr lang="sl-SI" dirty="0">
                <a:latin typeface="Times New Roman" panose="02020603050405020304" pitchFamily="18" charset="0"/>
                <a:cs typeface="Times New Roman" panose="02020603050405020304" pitchFamily="18" charset="0"/>
              </a:rPr>
              <a:t>12 0 U 004115 13</a:t>
            </a:r>
            <a:r>
              <a:rPr lang="en-US" dirty="0">
                <a:latin typeface="Times New Roman" panose="02020603050405020304" pitchFamily="18" charset="0"/>
                <a:cs typeface="Times New Roman" panose="02020603050405020304" pitchFamily="18" charset="0"/>
              </a:rPr>
              <a:t> U od 19.11.2013. </a:t>
            </a:r>
            <a:r>
              <a:rPr lang="en-US" dirty="0" err="1">
                <a:latin typeface="Times New Roman" panose="02020603050405020304" pitchFamily="18" charset="0"/>
                <a:cs typeface="Times New Roman" panose="02020603050405020304" pitchFamily="18" charset="0"/>
              </a:rPr>
              <a:t>godine</a:t>
            </a:r>
            <a:r>
              <a:rPr lang="hr-HR" dirty="0">
                <a:latin typeface="Times New Roman" panose="02020603050405020304" pitchFamily="18" charset="0"/>
                <a:cs typeface="Times New Roman" panose="02020603050405020304" pitchFamily="18" charset="0"/>
              </a:rPr>
              <a:t>, to je tužilac protiv te presude, pod uslovima propisanim zakonom, mogao podnijeti zahtjev za vanredno preispitivanje u roku od 30 dana od dana prijema presude, što je i učinio. Tužilac bi imao mogućnost podnošenja zahtjeva i protiv odluke suda kojom bi bilo odlučeno o ponavljanju upravnog spora na način da je prijedlog za ponavljanje usvojen, pobijana presuda stavljena van snage i odlučeno o tužbi, jer bi to predstavljalo rješavanje o glavnoj stvari, ali kako je u ovom slučaju odbačen prijedlog za ponavljanje upravnog spora, a nakon toga odbijena žalba protiv rješenja o odbacivanju prijedloga za ponavljanje upravnog spora, to protiv tog rješenja, po </a:t>
            </a:r>
            <a:r>
              <a:rPr lang="en-US" dirty="0" err="1">
                <a:latin typeface="Times New Roman" panose="02020603050405020304" pitchFamily="18" charset="0"/>
                <a:cs typeface="Times New Roman" panose="02020603050405020304" pitchFamily="18" charset="0"/>
              </a:rPr>
              <a:t>nalaženju</a:t>
            </a:r>
            <a:r>
              <a:rPr lang="hr-HR" dirty="0">
                <a:latin typeface="Times New Roman" panose="02020603050405020304" pitchFamily="18" charset="0"/>
                <a:cs typeface="Times New Roman" panose="02020603050405020304" pitchFamily="18" charset="0"/>
              </a:rPr>
              <a:t> ovog suda, nije moguće izjaviti zahtjev. U suprotnom bi bilo omogućeno izjavljivanje zahtjeva kao vanrednog pravnog sredstva protiv odluke o drugom vanrednom pravnom sredstvu (ponavljanju upravnog spora), pa i onda kada ne bi bili ispunjeni uslovi za ponavljanje upravnog spora.</a:t>
            </a:r>
          </a:p>
          <a:p>
            <a:endParaRPr lang="en-US" dirty="0"/>
          </a:p>
        </p:txBody>
      </p:sp>
    </p:spTree>
    <p:extLst>
      <p:ext uri="{BB962C8B-B14F-4D97-AF65-F5344CB8AC3E}">
        <p14:creationId xmlns:p14="http://schemas.microsoft.com/office/powerpoint/2010/main" val="1432222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dirty="0" err="1">
                <a:latin typeface="Times New Roman" panose="02020603050405020304" pitchFamily="18" charset="0"/>
                <a:cs typeface="Times New Roman" panose="02020603050405020304" pitchFamily="18" charset="0"/>
              </a:rPr>
              <a:t>Presuda</a:t>
            </a:r>
            <a:r>
              <a:rPr lang="en-US" sz="2700" b="1" dirty="0">
                <a:latin typeface="Times New Roman" panose="02020603050405020304" pitchFamily="18" charset="0"/>
                <a:cs typeface="Times New Roman" panose="02020603050405020304" pitchFamily="18" charset="0"/>
              </a:rPr>
              <a:t> </a:t>
            </a:r>
            <a:r>
              <a:rPr lang="en-US" sz="2700" b="1" dirty="0" err="1">
                <a:latin typeface="Times New Roman" panose="02020603050405020304" pitchFamily="18" charset="0"/>
                <a:cs typeface="Times New Roman" panose="02020603050405020304" pitchFamily="18" charset="0"/>
              </a:rPr>
              <a:t>Vrhovnog</a:t>
            </a:r>
            <a:r>
              <a:rPr lang="en-US" sz="2700" b="1" dirty="0">
                <a:latin typeface="Times New Roman" panose="02020603050405020304" pitchFamily="18" charset="0"/>
                <a:cs typeface="Times New Roman" panose="02020603050405020304" pitchFamily="18" charset="0"/>
              </a:rPr>
              <a:t> </a:t>
            </a:r>
            <a:r>
              <a:rPr lang="en-US" sz="2700" b="1" dirty="0" err="1">
                <a:latin typeface="Times New Roman" panose="02020603050405020304" pitchFamily="18" charset="0"/>
                <a:cs typeface="Times New Roman" panose="02020603050405020304" pitchFamily="18" charset="0"/>
              </a:rPr>
              <a:t>suda</a:t>
            </a:r>
            <a:r>
              <a:rPr lang="en-US" sz="2700" b="1" dirty="0">
                <a:latin typeface="Times New Roman" panose="02020603050405020304" pitchFamily="18" charset="0"/>
                <a:cs typeface="Times New Roman" panose="02020603050405020304" pitchFamily="18" charset="0"/>
              </a:rPr>
              <a:t> </a:t>
            </a:r>
            <a:r>
              <a:rPr lang="en-US" sz="2700" b="1" dirty="0" err="1">
                <a:latin typeface="Times New Roman" panose="02020603050405020304" pitchFamily="18" charset="0"/>
                <a:cs typeface="Times New Roman" panose="02020603050405020304" pitchFamily="18" charset="0"/>
              </a:rPr>
              <a:t>Republike</a:t>
            </a:r>
            <a:r>
              <a:rPr lang="en-US" sz="2700" b="1" dirty="0">
                <a:latin typeface="Times New Roman" panose="02020603050405020304" pitchFamily="18" charset="0"/>
                <a:cs typeface="Times New Roman" panose="02020603050405020304" pitchFamily="18" charset="0"/>
              </a:rPr>
              <a:t> </a:t>
            </a:r>
            <a:r>
              <a:rPr lang="en-US" sz="2700" b="1" dirty="0" err="1">
                <a:latin typeface="Times New Roman" panose="02020603050405020304" pitchFamily="18" charset="0"/>
                <a:cs typeface="Times New Roman" panose="02020603050405020304" pitchFamily="18" charset="0"/>
              </a:rPr>
              <a:t>Srpske</a:t>
            </a:r>
            <a:r>
              <a:rPr lang="en-US" sz="2700" b="1" dirty="0">
                <a:latin typeface="Times New Roman" panose="02020603050405020304" pitchFamily="18" charset="0"/>
                <a:cs typeface="Times New Roman" panose="02020603050405020304" pitchFamily="18" charset="0"/>
              </a:rPr>
              <a:t> </a:t>
            </a:r>
            <a:r>
              <a:rPr lang="en-US" sz="2700" b="1" dirty="0" err="1">
                <a:latin typeface="Times New Roman" panose="02020603050405020304" pitchFamily="18" charset="0"/>
                <a:cs typeface="Times New Roman" panose="02020603050405020304" pitchFamily="18" charset="0"/>
              </a:rPr>
              <a:t>broj</a:t>
            </a:r>
            <a:r>
              <a:rPr lang="en-US" sz="2700" dirty="0">
                <a:latin typeface="Times New Roman" panose="02020603050405020304" pitchFamily="18" charset="0"/>
                <a:cs typeface="Times New Roman" panose="02020603050405020304" pitchFamily="18" charset="0"/>
              </a:rPr>
              <a:t> </a:t>
            </a:r>
            <a:r>
              <a:rPr lang="en-US" sz="2700" b="1" dirty="0">
                <a:latin typeface="Times New Roman" panose="02020603050405020304" pitchFamily="18" charset="0"/>
                <a:cs typeface="Times New Roman" panose="02020603050405020304" pitchFamily="18" charset="0"/>
              </a:rPr>
              <a:t>12 0 U 001058 12 </a:t>
            </a:r>
            <a:r>
              <a:rPr lang="en-US" sz="2700" b="1" dirty="0" err="1">
                <a:latin typeface="Times New Roman" panose="02020603050405020304" pitchFamily="18" charset="0"/>
                <a:cs typeface="Times New Roman" panose="02020603050405020304" pitchFamily="18" charset="0"/>
              </a:rPr>
              <a:t>Uvp</a:t>
            </a:r>
            <a:r>
              <a:rPr lang="en-US" sz="2700" b="1" dirty="0">
                <a:latin typeface="Times New Roman" panose="02020603050405020304" pitchFamily="18" charset="0"/>
                <a:cs typeface="Times New Roman" panose="02020603050405020304" pitchFamily="18" charset="0"/>
              </a:rPr>
              <a:t> od 14.11.2012. </a:t>
            </a:r>
            <a:r>
              <a:rPr lang="en-US" sz="2700" b="1" dirty="0" err="1">
                <a:latin typeface="Times New Roman" panose="02020603050405020304" pitchFamily="18" charset="0"/>
                <a:cs typeface="Times New Roman" panose="02020603050405020304" pitchFamily="18" charset="0"/>
              </a:rPr>
              <a:t>godine</a:t>
            </a:r>
            <a:r>
              <a:rPr lang="en-US" dirty="0"/>
              <a:t/>
            </a:r>
            <a:br>
              <a:rPr lang="en-US" dirty="0"/>
            </a:b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25000" lnSpcReduction="20000"/>
          </a:bodyPr>
          <a:lstStyle/>
          <a:p>
            <a:r>
              <a:rPr lang="en-US" sz="7200" dirty="0" err="1">
                <a:latin typeface="Times New Roman" panose="02020603050405020304" pitchFamily="18" charset="0"/>
                <a:cs typeface="Times New Roman" panose="02020603050405020304" pitchFamily="18" charset="0"/>
              </a:rPr>
              <a:t>Pobijanom</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presudom</a:t>
            </a:r>
            <a:r>
              <a:rPr lang="en-US" sz="7200" dirty="0">
                <a:latin typeface="Times New Roman" panose="02020603050405020304" pitchFamily="18" charset="0"/>
                <a:cs typeface="Times New Roman" panose="02020603050405020304" pitchFamily="18" charset="0"/>
              </a:rPr>
              <a:t> u </a:t>
            </a:r>
            <a:r>
              <a:rPr lang="en-US" sz="7200" dirty="0" err="1">
                <a:latin typeface="Times New Roman" panose="02020603050405020304" pitchFamily="18" charset="0"/>
                <a:cs typeface="Times New Roman" panose="02020603050405020304" pitchFamily="18" charset="0"/>
              </a:rPr>
              <a:t>stavu</a:t>
            </a:r>
            <a:r>
              <a:rPr lang="en-US" sz="7200" dirty="0">
                <a:latin typeface="Times New Roman" panose="02020603050405020304" pitchFamily="18" charset="0"/>
                <a:cs typeface="Times New Roman" panose="02020603050405020304" pitchFamily="18" charset="0"/>
              </a:rPr>
              <a:t> 1. </a:t>
            </a:r>
            <a:r>
              <a:rPr lang="en-US" sz="7200" dirty="0" err="1">
                <a:latin typeface="Times New Roman" panose="02020603050405020304" pitchFamily="18" charset="0"/>
                <a:cs typeface="Times New Roman" panose="02020603050405020304" pitchFamily="18" charset="0"/>
              </a:rPr>
              <a:t>izreke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dozvoljava</a:t>
            </a:r>
            <a:r>
              <a:rPr lang="en-US" sz="7200" dirty="0">
                <a:latin typeface="Times New Roman" panose="02020603050405020304" pitchFamily="18" charset="0"/>
                <a:cs typeface="Times New Roman" panose="02020603050405020304" pitchFamily="18" charset="0"/>
              </a:rPr>
              <a:t> se </a:t>
            </a:r>
            <a:r>
              <a:rPr lang="en-US" sz="7200" dirty="0" err="1">
                <a:latin typeface="Times New Roman" panose="02020603050405020304" pitchFamily="18" charset="0"/>
                <a:cs typeface="Times New Roman" panose="02020603050405020304" pitchFamily="18" charset="0"/>
              </a:rPr>
              <a:t>ponavljanje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postupka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okončanog</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presudom</a:t>
            </a:r>
            <a:r>
              <a:rPr lang="en-US" sz="7200" dirty="0">
                <a:latin typeface="Times New Roman" panose="02020603050405020304" pitchFamily="18" charset="0"/>
                <a:cs typeface="Times New Roman" panose="02020603050405020304" pitchFamily="18" charset="0"/>
              </a:rPr>
              <a:t> tog </a:t>
            </a:r>
            <a:r>
              <a:rPr lang="en-US" sz="7200" dirty="0" err="1">
                <a:latin typeface="Times New Roman" panose="02020603050405020304" pitchFamily="18" charset="0"/>
                <a:cs typeface="Times New Roman" panose="02020603050405020304" pitchFamily="18" charset="0"/>
              </a:rPr>
              <a:t>suda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broj</a:t>
            </a:r>
            <a:r>
              <a:rPr lang="en-US" sz="7200" dirty="0">
                <a:latin typeface="Times New Roman" panose="02020603050405020304" pitchFamily="18" charset="0"/>
                <a:cs typeface="Times New Roman" panose="02020603050405020304" pitchFamily="18" charset="0"/>
              </a:rPr>
              <a:t> 12 0 U 001058 10 U od 30.06.2010. </a:t>
            </a:r>
            <a:r>
              <a:rPr lang="en-US" sz="7200" dirty="0" err="1">
                <a:latin typeface="Times New Roman" panose="02020603050405020304" pitchFamily="18" charset="0"/>
                <a:cs typeface="Times New Roman" panose="02020603050405020304" pitchFamily="18" charset="0"/>
              </a:rPr>
              <a:t>godine</a:t>
            </a:r>
            <a:r>
              <a:rPr lang="en-US" sz="7200" dirty="0">
                <a:latin typeface="Times New Roman" panose="02020603050405020304" pitchFamily="18" charset="0"/>
                <a:cs typeface="Times New Roman" panose="02020603050405020304" pitchFamily="18" charset="0"/>
              </a:rPr>
              <a:t>. U </a:t>
            </a:r>
            <a:r>
              <a:rPr lang="en-US" sz="7200" dirty="0" err="1">
                <a:latin typeface="Times New Roman" panose="02020603050405020304" pitchFamily="18" charset="0"/>
                <a:cs typeface="Times New Roman" panose="02020603050405020304" pitchFamily="18" charset="0"/>
              </a:rPr>
              <a:t>stavu</a:t>
            </a:r>
            <a:r>
              <a:rPr lang="en-US" sz="7200" dirty="0">
                <a:latin typeface="Times New Roman" panose="02020603050405020304" pitchFamily="18" charset="0"/>
                <a:cs typeface="Times New Roman" panose="02020603050405020304" pitchFamily="18" charset="0"/>
              </a:rPr>
              <a:t> 2. </a:t>
            </a:r>
            <a:r>
              <a:rPr lang="en-US" sz="7200" dirty="0" err="1">
                <a:latin typeface="Times New Roman" panose="02020603050405020304" pitchFamily="18" charset="0"/>
                <a:cs typeface="Times New Roman" panose="02020603050405020304" pitchFamily="18" charset="0"/>
              </a:rPr>
              <a:t>te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izreke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stavlja</a:t>
            </a:r>
            <a:r>
              <a:rPr lang="en-US" sz="7200" dirty="0">
                <a:latin typeface="Times New Roman" panose="02020603050405020304" pitchFamily="18" charset="0"/>
                <a:cs typeface="Times New Roman" panose="02020603050405020304" pitchFamily="18" charset="0"/>
              </a:rPr>
              <a:t> se van </a:t>
            </a:r>
            <a:r>
              <a:rPr lang="en-US" sz="7200" dirty="0" err="1">
                <a:latin typeface="Times New Roman" panose="02020603050405020304" pitchFamily="18" charset="0"/>
                <a:cs typeface="Times New Roman" panose="02020603050405020304" pitchFamily="18" charset="0"/>
              </a:rPr>
              <a:t>snage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presuda</a:t>
            </a:r>
            <a:r>
              <a:rPr lang="en-US" sz="7200" dirty="0">
                <a:latin typeface="Times New Roman" panose="02020603050405020304" pitchFamily="18" charset="0"/>
                <a:cs typeface="Times New Roman" panose="02020603050405020304" pitchFamily="18" charset="0"/>
              </a:rPr>
              <a:t> tog </a:t>
            </a:r>
            <a:r>
              <a:rPr lang="en-US" sz="7200" dirty="0" err="1">
                <a:latin typeface="Times New Roman" panose="02020603050405020304" pitchFamily="18" charset="0"/>
                <a:cs typeface="Times New Roman" panose="02020603050405020304" pitchFamily="18" charset="0"/>
              </a:rPr>
              <a:t>suda</a:t>
            </a:r>
            <a:r>
              <a:rPr lang="en-US" sz="7200" dirty="0">
                <a:latin typeface="Times New Roman" panose="02020603050405020304" pitchFamily="18" charset="0"/>
                <a:cs typeface="Times New Roman" panose="02020603050405020304" pitchFamily="18" charset="0"/>
              </a:rPr>
              <a:t> 12 0 U 001058 10 U od 30.06.2010. </a:t>
            </a:r>
            <a:r>
              <a:rPr lang="en-US" sz="7200" dirty="0" err="1">
                <a:latin typeface="Times New Roman" panose="02020603050405020304" pitchFamily="18" charset="0"/>
                <a:cs typeface="Times New Roman" panose="02020603050405020304" pitchFamily="18" charset="0"/>
              </a:rPr>
              <a:t>godine</a:t>
            </a:r>
            <a:r>
              <a:rPr lang="en-US" sz="7200" dirty="0">
                <a:latin typeface="Times New Roman" panose="02020603050405020304" pitchFamily="18" charset="0"/>
                <a:cs typeface="Times New Roman" panose="02020603050405020304" pitchFamily="18" charset="0"/>
              </a:rPr>
              <a:t>, a u </a:t>
            </a:r>
            <a:r>
              <a:rPr lang="en-US" sz="7200" dirty="0" err="1">
                <a:latin typeface="Times New Roman" panose="02020603050405020304" pitchFamily="18" charset="0"/>
                <a:cs typeface="Times New Roman" panose="02020603050405020304" pitchFamily="18" charset="0"/>
              </a:rPr>
              <a:t>stavu</a:t>
            </a:r>
            <a:r>
              <a:rPr lang="en-US" sz="7200" dirty="0">
                <a:latin typeface="Times New Roman" panose="02020603050405020304" pitchFamily="18" charset="0"/>
                <a:cs typeface="Times New Roman" panose="02020603050405020304" pitchFamily="18" charset="0"/>
              </a:rPr>
              <a:t> 3. </a:t>
            </a:r>
            <a:r>
              <a:rPr lang="en-US" sz="7200" dirty="0" err="1">
                <a:latin typeface="Times New Roman" panose="02020603050405020304" pitchFamily="18" charset="0"/>
                <a:cs typeface="Times New Roman" panose="02020603050405020304" pitchFamily="18" charset="0"/>
              </a:rPr>
              <a:t>tužba</a:t>
            </a:r>
            <a:r>
              <a:rPr lang="en-US" sz="7200" dirty="0">
                <a:latin typeface="Times New Roman" panose="02020603050405020304" pitchFamily="18" charset="0"/>
                <a:cs typeface="Times New Roman" panose="02020603050405020304" pitchFamily="18" charset="0"/>
              </a:rPr>
              <a:t> se </a:t>
            </a:r>
            <a:r>
              <a:rPr lang="en-US" sz="7200" dirty="0" err="1">
                <a:latin typeface="Times New Roman" panose="02020603050405020304" pitchFamily="18" charset="0"/>
                <a:cs typeface="Times New Roman" panose="02020603050405020304" pitchFamily="18" charset="0"/>
              </a:rPr>
              <a:t>odbacuje</a:t>
            </a:r>
            <a:r>
              <a:rPr lang="en-US" sz="7200" dirty="0" smtClean="0">
                <a:latin typeface="Times New Roman" panose="02020603050405020304" pitchFamily="18" charset="0"/>
                <a:cs typeface="Times New Roman" panose="02020603050405020304" pitchFamily="18" charset="0"/>
              </a:rPr>
              <a:t>.</a:t>
            </a:r>
            <a:r>
              <a:rPr lang="sr-Latn-BA" sz="7200" dirty="0" smtClean="0">
                <a:latin typeface="Times New Roman" panose="02020603050405020304" pitchFamily="18" charset="0"/>
                <a:cs typeface="Times New Roman" panose="02020603050405020304" pitchFamily="18" charset="0"/>
              </a:rPr>
              <a:t>	</a:t>
            </a:r>
          </a:p>
          <a:p>
            <a:endParaRPr lang="sr-Latn-BA" sz="7200" dirty="0">
              <a:latin typeface="Times New Roman" panose="02020603050405020304" pitchFamily="18" charset="0"/>
              <a:cs typeface="Times New Roman" panose="02020603050405020304" pitchFamily="18" charset="0"/>
            </a:endParaRPr>
          </a:p>
          <a:p>
            <a:r>
              <a:rPr lang="sr-Latn-BA" sz="7200" dirty="0" smtClean="0">
                <a:latin typeface="Times New Roman" panose="02020603050405020304" pitchFamily="18" charset="0"/>
                <a:cs typeface="Times New Roman" panose="02020603050405020304" pitchFamily="18" charset="0"/>
              </a:rPr>
              <a:t>R</a:t>
            </a:r>
            <a:r>
              <a:rPr lang="en-US" sz="7200" dirty="0" err="1" smtClean="0">
                <a:latin typeface="Times New Roman" panose="02020603050405020304" pitchFamily="18" charset="0"/>
                <a:cs typeface="Times New Roman" panose="02020603050405020304" pitchFamily="18" charset="0"/>
              </a:rPr>
              <a:t>azlozi</a:t>
            </a:r>
            <a:r>
              <a:rPr lang="en-US" sz="7200" dirty="0" smtClean="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ponavljanja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koje</a:t>
            </a:r>
            <a:r>
              <a:rPr lang="en-US" sz="7200" dirty="0">
                <a:latin typeface="Times New Roman" panose="02020603050405020304" pitchFamily="18" charset="0"/>
                <a:cs typeface="Times New Roman" panose="02020603050405020304" pitchFamily="18" charset="0"/>
              </a:rPr>
              <a:t> se </a:t>
            </a:r>
            <a:r>
              <a:rPr lang="en-US" sz="7200" dirty="0" err="1">
                <a:latin typeface="Times New Roman" panose="02020603050405020304" pitchFamily="18" charset="0"/>
                <a:cs typeface="Times New Roman" panose="02020603050405020304" pitchFamily="18" charset="0"/>
              </a:rPr>
              <a:t>tuženi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poziva</a:t>
            </a:r>
            <a:r>
              <a:rPr lang="en-US" sz="7200" dirty="0">
                <a:latin typeface="Times New Roman" panose="02020603050405020304" pitchFamily="18" charset="0"/>
                <a:cs typeface="Times New Roman" panose="02020603050405020304" pitchFamily="18" charset="0"/>
              </a:rPr>
              <a:t> u </a:t>
            </a:r>
            <a:r>
              <a:rPr lang="en-US" sz="7200" dirty="0" err="1">
                <a:latin typeface="Times New Roman" panose="02020603050405020304" pitchFamily="18" charset="0"/>
                <a:cs typeface="Times New Roman" panose="02020603050405020304" pitchFamily="18" charset="0"/>
              </a:rPr>
              <a:t>svom</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prijedlogu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propisani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odredbom</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člana</a:t>
            </a:r>
            <a:r>
              <a:rPr lang="en-US" sz="7200" dirty="0">
                <a:latin typeface="Times New Roman" panose="02020603050405020304" pitchFamily="18" charset="0"/>
                <a:cs typeface="Times New Roman" panose="02020603050405020304" pitchFamily="18" charset="0"/>
              </a:rPr>
              <a:t> 41. </a:t>
            </a:r>
            <a:r>
              <a:rPr lang="en-US" sz="7200" dirty="0" err="1">
                <a:latin typeface="Times New Roman" panose="02020603050405020304" pitchFamily="18" charset="0"/>
                <a:cs typeface="Times New Roman" panose="02020603050405020304" pitchFamily="18" charset="0"/>
              </a:rPr>
              <a:t>stav</a:t>
            </a:r>
            <a:r>
              <a:rPr lang="en-US" sz="7200" dirty="0">
                <a:latin typeface="Times New Roman" panose="02020603050405020304" pitchFamily="18" charset="0"/>
                <a:cs typeface="Times New Roman" panose="02020603050405020304" pitchFamily="18" charset="0"/>
              </a:rPr>
              <a:t> 1. </a:t>
            </a:r>
            <a:r>
              <a:rPr lang="en-US" sz="7200" dirty="0" err="1">
                <a:latin typeface="Times New Roman" panose="02020603050405020304" pitchFamily="18" charset="0"/>
                <a:cs typeface="Times New Roman" panose="02020603050405020304" pitchFamily="18" charset="0"/>
              </a:rPr>
              <a:t>tačka</a:t>
            </a:r>
            <a:r>
              <a:rPr lang="en-US" sz="7200" dirty="0">
                <a:latin typeface="Times New Roman" panose="02020603050405020304" pitchFamily="18" charset="0"/>
                <a:cs typeface="Times New Roman" panose="02020603050405020304" pitchFamily="18" charset="0"/>
              </a:rPr>
              <a:t> 5. ZUS, a </a:t>
            </a:r>
            <a:r>
              <a:rPr lang="en-US" sz="7200" dirty="0" err="1">
                <a:latin typeface="Times New Roman" panose="02020603050405020304" pitchFamily="18" charset="0"/>
                <a:cs typeface="Times New Roman" panose="02020603050405020304" pitchFamily="18" charset="0"/>
              </a:rPr>
              <a:t>odnose</a:t>
            </a:r>
            <a:r>
              <a:rPr lang="en-US" sz="7200" dirty="0">
                <a:latin typeface="Times New Roman" panose="02020603050405020304" pitchFamily="18" charset="0"/>
                <a:cs typeface="Times New Roman" panose="02020603050405020304" pitchFamily="18" charset="0"/>
              </a:rPr>
              <a:t> se </a:t>
            </a:r>
            <a:r>
              <a:rPr lang="en-US" sz="7200" dirty="0" err="1">
                <a:latin typeface="Times New Roman" panose="02020603050405020304" pitchFamily="18" charset="0"/>
                <a:cs typeface="Times New Roman" panose="02020603050405020304" pitchFamily="18" charset="0"/>
              </a:rPr>
              <a:t>na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slučaj</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kada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stranka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nađe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ili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stekne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mogućnost</a:t>
            </a:r>
            <a:r>
              <a:rPr lang="en-US" sz="7200" dirty="0">
                <a:latin typeface="Times New Roman" panose="02020603050405020304" pitchFamily="18" charset="0"/>
                <a:cs typeface="Times New Roman" panose="02020603050405020304" pitchFamily="18" charset="0"/>
              </a:rPr>
              <a:t> da </a:t>
            </a:r>
            <a:r>
              <a:rPr lang="en-US" sz="7200" dirty="0" err="1">
                <a:latin typeface="Times New Roman" panose="02020603050405020304" pitchFamily="18" charset="0"/>
                <a:cs typeface="Times New Roman" panose="02020603050405020304" pitchFamily="18" charset="0"/>
              </a:rPr>
              <a:t>upotrijebi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raniju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sudsku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odluku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donesenu</a:t>
            </a:r>
            <a:r>
              <a:rPr lang="en-US" sz="7200" dirty="0">
                <a:latin typeface="Times New Roman" panose="02020603050405020304" pitchFamily="18" charset="0"/>
                <a:cs typeface="Times New Roman" panose="02020603050405020304" pitchFamily="18" charset="0"/>
              </a:rPr>
              <a:t> u </a:t>
            </a:r>
            <a:r>
              <a:rPr lang="en-US" sz="7200" dirty="0" err="1">
                <a:latin typeface="Times New Roman" panose="02020603050405020304" pitchFamily="18" charset="0"/>
                <a:cs typeface="Times New Roman" panose="02020603050405020304" pitchFamily="18" charset="0"/>
              </a:rPr>
              <a:t>istom</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upravnom</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sporu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Dakle</a:t>
            </a:r>
            <a:r>
              <a:rPr lang="en-US" sz="7200" dirty="0">
                <a:latin typeface="Times New Roman" panose="02020603050405020304" pitchFamily="18" charset="0"/>
                <a:cs typeface="Times New Roman" panose="02020603050405020304" pitchFamily="18" charset="0"/>
              </a:rPr>
              <a:t> da bi </a:t>
            </a:r>
            <a:r>
              <a:rPr lang="en-US" sz="7200" dirty="0" err="1">
                <a:latin typeface="Times New Roman" panose="02020603050405020304" pitchFamily="18" charset="0"/>
                <a:cs typeface="Times New Roman" panose="02020603050405020304" pitchFamily="18" charset="0"/>
              </a:rPr>
              <a:t>došlo</a:t>
            </a:r>
            <a:r>
              <a:rPr lang="en-US" sz="7200" dirty="0">
                <a:latin typeface="Times New Roman" panose="02020603050405020304" pitchFamily="18" charset="0"/>
                <a:cs typeface="Times New Roman" panose="02020603050405020304" pitchFamily="18" charset="0"/>
              </a:rPr>
              <a:t> do </a:t>
            </a:r>
            <a:r>
              <a:rPr lang="en-US" sz="7200" dirty="0" err="1">
                <a:latin typeface="Times New Roman" panose="02020603050405020304" pitchFamily="18" charset="0"/>
                <a:cs typeface="Times New Roman" panose="02020603050405020304" pitchFamily="18" charset="0"/>
              </a:rPr>
              <a:t>ponavljanja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postupka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iz</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navedenog</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razloga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neophodno</a:t>
            </a:r>
            <a:r>
              <a:rPr lang="en-US" sz="7200" dirty="0">
                <a:latin typeface="Times New Roman" panose="02020603050405020304" pitchFamily="18" charset="0"/>
                <a:cs typeface="Times New Roman" panose="02020603050405020304" pitchFamily="18" charset="0"/>
              </a:rPr>
              <a:t> je da </a:t>
            </a:r>
            <a:r>
              <a:rPr lang="en-US" sz="7200" dirty="0" err="1">
                <a:latin typeface="Times New Roman" panose="02020603050405020304" pitchFamily="18" charset="0"/>
                <a:cs typeface="Times New Roman" panose="02020603050405020304" pitchFamily="18" charset="0"/>
              </a:rPr>
              <a:t>postoji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idenititet</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stranaka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predmeta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spora</a:t>
            </a:r>
            <a:r>
              <a:rPr lang="en-US" sz="7200" dirty="0">
                <a:latin typeface="Times New Roman" panose="02020603050405020304" pitchFamily="18" charset="0"/>
                <a:cs typeface="Times New Roman" panose="02020603050405020304" pitchFamily="18" charset="0"/>
              </a:rPr>
              <a:t>.</a:t>
            </a:r>
          </a:p>
          <a:p>
            <a:r>
              <a:rPr lang="en-US" sz="7200" dirty="0" err="1">
                <a:latin typeface="Times New Roman" panose="02020603050405020304" pitchFamily="18" charset="0"/>
                <a:cs typeface="Times New Roman" panose="02020603050405020304" pitchFamily="18" charset="0"/>
              </a:rPr>
              <a:t>Rješenje</a:t>
            </a:r>
            <a:r>
              <a:rPr lang="en-US" sz="7200" dirty="0">
                <a:latin typeface="Times New Roman" panose="02020603050405020304" pitchFamily="18" charset="0"/>
                <a:cs typeface="Times New Roman" panose="02020603050405020304" pitchFamily="18" charset="0"/>
              </a:rPr>
              <a:t> tog </a:t>
            </a:r>
            <a:r>
              <a:rPr lang="en-US" sz="7200" dirty="0" err="1">
                <a:latin typeface="Times New Roman" panose="02020603050405020304" pitchFamily="18" charset="0"/>
                <a:cs typeface="Times New Roman" panose="02020603050405020304" pitchFamily="18" charset="0"/>
              </a:rPr>
              <a:t>suda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broj</a:t>
            </a:r>
            <a:r>
              <a:rPr lang="en-US" sz="7200" dirty="0">
                <a:latin typeface="Times New Roman" panose="02020603050405020304" pitchFamily="18" charset="0"/>
                <a:cs typeface="Times New Roman" panose="02020603050405020304" pitchFamily="18" charset="0"/>
              </a:rPr>
              <a:t> 12 0 U 001056 10 U od 24.02.2010. </a:t>
            </a:r>
            <a:r>
              <a:rPr lang="en-US" sz="7200" dirty="0" err="1">
                <a:latin typeface="Times New Roman" panose="02020603050405020304" pitchFamily="18" charset="0"/>
                <a:cs typeface="Times New Roman" panose="02020603050405020304" pitchFamily="18" charset="0"/>
              </a:rPr>
              <a:t>godine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kojem</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tuženi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kao</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ranijoj</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odluci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donesenoj</a:t>
            </a:r>
            <a:r>
              <a:rPr lang="en-US" sz="7200" dirty="0">
                <a:latin typeface="Times New Roman" panose="02020603050405020304" pitchFamily="18" charset="0"/>
                <a:cs typeface="Times New Roman" panose="02020603050405020304" pitchFamily="18" charset="0"/>
              </a:rPr>
              <a:t> u </a:t>
            </a:r>
            <a:r>
              <a:rPr lang="en-US" sz="7200" dirty="0" err="1">
                <a:latin typeface="Times New Roman" panose="02020603050405020304" pitchFamily="18" charset="0"/>
                <a:cs typeface="Times New Roman" panose="02020603050405020304" pitchFamily="18" charset="0"/>
              </a:rPr>
              <a:t>istom</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upravnom</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sporu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zasniva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prijedlog</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za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ponavljanje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postupka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kojim</a:t>
            </a:r>
            <a:r>
              <a:rPr lang="en-US" sz="7200" dirty="0">
                <a:latin typeface="Times New Roman" panose="02020603050405020304" pitchFamily="18" charset="0"/>
                <a:cs typeface="Times New Roman" panose="02020603050405020304" pitchFamily="18" charset="0"/>
              </a:rPr>
              <a:t> se </a:t>
            </a:r>
            <a:r>
              <a:rPr lang="en-US" sz="7200" dirty="0" err="1">
                <a:latin typeface="Times New Roman" panose="02020603050405020304" pitchFamily="18" charset="0"/>
                <a:cs typeface="Times New Roman" panose="02020603050405020304" pitchFamily="18" charset="0"/>
              </a:rPr>
              <a:t>odbacuje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tužba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Ćazima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Juspovića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Vojina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Pavlovića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doneseno</a:t>
            </a:r>
            <a:r>
              <a:rPr lang="en-US" sz="7200" dirty="0">
                <a:latin typeface="Times New Roman" panose="02020603050405020304" pitchFamily="18" charset="0"/>
                <a:cs typeface="Times New Roman" panose="02020603050405020304" pitchFamily="18" charset="0"/>
              </a:rPr>
              <a:t> je u </a:t>
            </a:r>
            <a:r>
              <a:rPr lang="en-US" sz="7200" dirty="0" err="1">
                <a:latin typeface="Times New Roman" panose="02020603050405020304" pitchFamily="18" charset="0"/>
                <a:cs typeface="Times New Roman" panose="02020603050405020304" pitchFamily="18" charset="0"/>
              </a:rPr>
              <a:t>upravnom</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sporu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pokrenutom</a:t>
            </a:r>
            <a:r>
              <a:rPr lang="en-US" sz="7200" dirty="0">
                <a:latin typeface="Times New Roman" panose="02020603050405020304" pitchFamily="18" charset="0"/>
                <a:cs typeface="Times New Roman" panose="02020603050405020304" pitchFamily="18" charset="0"/>
              </a:rPr>
              <a:t> u </a:t>
            </a:r>
            <a:r>
              <a:rPr lang="en-US" sz="7200" dirty="0" err="1">
                <a:latin typeface="Times New Roman" panose="02020603050405020304" pitchFamily="18" charset="0"/>
                <a:cs typeface="Times New Roman" panose="02020603050405020304" pitchFamily="18" charset="0"/>
              </a:rPr>
              <a:t>smislu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odredaba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člana</a:t>
            </a:r>
            <a:r>
              <a:rPr lang="en-US" sz="7200" dirty="0">
                <a:latin typeface="Times New Roman" panose="02020603050405020304" pitchFamily="18" charset="0"/>
                <a:cs typeface="Times New Roman" panose="02020603050405020304" pitchFamily="18" charset="0"/>
              </a:rPr>
              <a:t> 17. ZUS, </a:t>
            </a:r>
            <a:r>
              <a:rPr lang="en-US" sz="7200" dirty="0" err="1">
                <a:latin typeface="Times New Roman" panose="02020603050405020304" pitchFamily="18" charset="0"/>
                <a:cs typeface="Times New Roman" panose="02020603050405020304" pitchFamily="18" charset="0"/>
              </a:rPr>
              <a:t>Predmetna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presuda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kojom</a:t>
            </a:r>
            <a:r>
              <a:rPr lang="en-US" sz="7200" dirty="0">
                <a:latin typeface="Times New Roman" panose="02020603050405020304" pitchFamily="18" charset="0"/>
                <a:cs typeface="Times New Roman" panose="02020603050405020304" pitchFamily="18" charset="0"/>
              </a:rPr>
              <a:t> je </a:t>
            </a:r>
            <a:r>
              <a:rPr lang="en-US" sz="7200" dirty="0" err="1">
                <a:latin typeface="Times New Roman" panose="02020603050405020304" pitchFamily="18" charset="0"/>
                <a:cs typeface="Times New Roman" panose="02020603050405020304" pitchFamily="18" charset="0"/>
              </a:rPr>
              <a:t>okončan</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postupak</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čije</a:t>
            </a:r>
            <a:r>
              <a:rPr lang="en-US" sz="7200" dirty="0">
                <a:latin typeface="Times New Roman" panose="02020603050405020304" pitchFamily="18" charset="0"/>
                <a:cs typeface="Times New Roman" panose="02020603050405020304" pitchFamily="18" charset="0"/>
              </a:rPr>
              <a:t> se </a:t>
            </a:r>
            <a:r>
              <a:rPr lang="en-US" sz="7200" dirty="0" err="1">
                <a:latin typeface="Times New Roman" panose="02020603050405020304" pitchFamily="18" charset="0"/>
                <a:cs typeface="Times New Roman" panose="02020603050405020304" pitchFamily="18" charset="0"/>
              </a:rPr>
              <a:t>ponavljanje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traži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broj</a:t>
            </a:r>
            <a:r>
              <a:rPr lang="en-US" sz="7200" dirty="0">
                <a:latin typeface="Times New Roman" panose="02020603050405020304" pitchFamily="18" charset="0"/>
                <a:cs typeface="Times New Roman" panose="02020603050405020304" pitchFamily="18" charset="0"/>
              </a:rPr>
              <a:t> 12 0 U 001058 10 U od 30.06.2010. </a:t>
            </a:r>
            <a:r>
              <a:rPr lang="en-US" sz="7200" dirty="0" err="1">
                <a:latin typeface="Times New Roman" panose="02020603050405020304" pitchFamily="18" charset="0"/>
                <a:cs typeface="Times New Roman" panose="02020603050405020304" pitchFamily="18" charset="0"/>
              </a:rPr>
              <a:t>godine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donesena</a:t>
            </a:r>
            <a:r>
              <a:rPr lang="en-US" sz="7200" dirty="0">
                <a:latin typeface="Times New Roman" panose="02020603050405020304" pitchFamily="18" charset="0"/>
                <a:cs typeface="Times New Roman" panose="02020603050405020304" pitchFamily="18" charset="0"/>
              </a:rPr>
              <a:t> je </a:t>
            </a:r>
            <a:r>
              <a:rPr lang="en-US" sz="7200" dirty="0" err="1">
                <a:latin typeface="Times New Roman" panose="02020603050405020304" pitchFamily="18" charset="0"/>
                <a:cs typeface="Times New Roman" panose="02020603050405020304" pitchFamily="18" charset="0"/>
              </a:rPr>
              <a:t>po</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tužbi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tužioca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Vojina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Pavlovića</a:t>
            </a:r>
            <a:r>
              <a:rPr lang="en-US" sz="7200" dirty="0">
                <a:latin typeface="Times New Roman" panose="02020603050405020304" pitchFamily="18" charset="0"/>
                <a:cs typeface="Times New Roman" panose="02020603050405020304" pitchFamily="18" charset="0"/>
              </a:rPr>
              <a:t>, u </a:t>
            </a:r>
            <a:r>
              <a:rPr lang="en-US" sz="7200" dirty="0" err="1">
                <a:latin typeface="Times New Roman" panose="02020603050405020304" pitchFamily="18" charset="0"/>
                <a:cs typeface="Times New Roman" panose="02020603050405020304" pitchFamily="18" charset="0"/>
              </a:rPr>
              <a:t>kojoj</a:t>
            </a:r>
            <a:r>
              <a:rPr lang="en-US" sz="7200" dirty="0">
                <a:latin typeface="Times New Roman" panose="02020603050405020304" pitchFamily="18" charset="0"/>
                <a:cs typeface="Times New Roman" panose="02020603050405020304" pitchFamily="18" charset="0"/>
              </a:rPr>
              <a:t> je </a:t>
            </a:r>
            <a:r>
              <a:rPr lang="en-US" sz="7200" dirty="0" err="1">
                <a:latin typeface="Times New Roman" panose="02020603050405020304" pitchFamily="18" charset="0"/>
                <a:cs typeface="Times New Roman" panose="02020603050405020304" pitchFamily="18" charset="0"/>
              </a:rPr>
              <a:t>tužilac</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kao</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tuženu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stranu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označio</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Ministarstvo</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uprave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lokalne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samouprave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što</a:t>
            </a:r>
            <a:r>
              <a:rPr lang="en-US" sz="7200" dirty="0">
                <a:latin typeface="Times New Roman" panose="02020603050405020304" pitchFamily="18" charset="0"/>
                <a:cs typeface="Times New Roman" panose="02020603050405020304" pitchFamily="18" charset="0"/>
              </a:rPr>
              <a:t> je </a:t>
            </a:r>
            <a:r>
              <a:rPr lang="en-US" sz="7200" dirty="0" err="1">
                <a:latin typeface="Times New Roman" panose="02020603050405020304" pitchFamily="18" charset="0"/>
                <a:cs typeface="Times New Roman" panose="02020603050405020304" pitchFamily="18" charset="0"/>
              </a:rPr>
              <a:t>pogrešno</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ali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nije</a:t>
            </a:r>
            <a:r>
              <a:rPr lang="en-US" sz="7200" dirty="0">
                <a:latin typeface="Times New Roman" panose="02020603050405020304" pitchFamily="18" charset="0"/>
                <a:cs typeface="Times New Roman" panose="02020603050405020304" pitchFamily="18" charset="0"/>
              </a:rPr>
              <a:t> od </a:t>
            </a:r>
            <a:r>
              <a:rPr lang="en-US" sz="7200" dirty="0" err="1">
                <a:latin typeface="Times New Roman" panose="02020603050405020304" pitchFamily="18" charset="0"/>
                <a:cs typeface="Times New Roman" panose="02020603050405020304" pitchFamily="18" charset="0"/>
              </a:rPr>
              <a:t>uticaja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rješenje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ove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upravne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stvari</a:t>
            </a:r>
            <a:r>
              <a:rPr lang="en-US" sz="7200" dirty="0">
                <a:latin typeface="Times New Roman" panose="02020603050405020304" pitchFamily="18" charset="0"/>
                <a:cs typeface="Times New Roman" panose="02020603050405020304" pitchFamily="18" charset="0"/>
              </a:rPr>
              <a:t>, s </a:t>
            </a:r>
            <a:r>
              <a:rPr lang="en-US" sz="7200" dirty="0" err="1">
                <a:latin typeface="Times New Roman" panose="02020603050405020304" pitchFamily="18" charset="0"/>
                <a:cs typeface="Times New Roman" panose="02020603050405020304" pitchFamily="18" charset="0"/>
              </a:rPr>
              <a:t>obzirom</a:t>
            </a:r>
            <a:r>
              <a:rPr lang="en-US" sz="7200" dirty="0">
                <a:latin typeface="Times New Roman" panose="02020603050405020304" pitchFamily="18" charset="0"/>
                <a:cs typeface="Times New Roman" panose="02020603050405020304" pitchFamily="18" charset="0"/>
              </a:rPr>
              <a:t> da je </a:t>
            </a:r>
            <a:r>
              <a:rPr lang="en-US" sz="7200" dirty="0" err="1">
                <a:latin typeface="Times New Roman" panose="02020603050405020304" pitchFamily="18" charset="0"/>
                <a:cs typeface="Times New Roman" panose="02020603050405020304" pitchFamily="18" charset="0"/>
              </a:rPr>
              <a:t>tužbom</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zatražio</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poništenje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odluke</a:t>
            </a:r>
            <a:r>
              <a:rPr lang="en-US" sz="7200" dirty="0">
                <a:latin typeface="Times New Roman" panose="02020603050405020304" pitchFamily="18" charset="0"/>
                <a:cs typeface="Times New Roman" panose="02020603050405020304" pitchFamily="18" charset="0"/>
              </a:rPr>
              <a:t> o </a:t>
            </a:r>
            <a:r>
              <a:rPr lang="en-US" sz="7200" dirty="0" err="1">
                <a:latin typeface="Times New Roman" panose="02020603050405020304" pitchFamily="18" charset="0"/>
                <a:cs typeface="Times New Roman" panose="02020603050405020304" pitchFamily="18" charset="0"/>
              </a:rPr>
              <a:t>njegovom</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razrješenju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funkcije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potpredsjednika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Skupštine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opštine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Bratunac</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broj</a:t>
            </a:r>
            <a:r>
              <a:rPr lang="en-US" sz="7200" dirty="0">
                <a:latin typeface="Times New Roman" panose="02020603050405020304" pitchFamily="18" charset="0"/>
                <a:cs typeface="Times New Roman" panose="02020603050405020304" pitchFamily="18" charset="0"/>
              </a:rPr>
              <a:t> 01-022-217/09 od 29.05.2009. </a:t>
            </a:r>
            <a:r>
              <a:rPr lang="en-US" sz="7200" dirty="0" err="1">
                <a:latin typeface="Times New Roman" panose="02020603050405020304" pitchFamily="18" charset="0"/>
                <a:cs typeface="Times New Roman" panose="02020603050405020304" pitchFamily="18" charset="0"/>
              </a:rPr>
              <a:t>godine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koji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predstavlja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upravni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akt</a:t>
            </a:r>
            <a:r>
              <a:rPr lang="en-US" sz="7200" dirty="0">
                <a:latin typeface="Times New Roman" panose="02020603050405020304" pitchFamily="18" charset="0"/>
                <a:cs typeface="Times New Roman" panose="02020603050405020304" pitchFamily="18" charset="0"/>
              </a:rPr>
              <a:t> u </a:t>
            </a:r>
            <a:r>
              <a:rPr lang="en-US" sz="7200" dirty="0" err="1">
                <a:latin typeface="Times New Roman" panose="02020603050405020304" pitchFamily="18" charset="0"/>
                <a:cs typeface="Times New Roman" panose="02020603050405020304" pitchFamily="18" charset="0"/>
              </a:rPr>
              <a:t>smislu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odredbe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člana</a:t>
            </a:r>
            <a:r>
              <a:rPr lang="en-US" sz="7200" dirty="0">
                <a:latin typeface="Times New Roman" panose="02020603050405020304" pitchFamily="18" charset="0"/>
                <a:cs typeface="Times New Roman" panose="02020603050405020304" pitchFamily="18" charset="0"/>
              </a:rPr>
              <a:t> 7. </a:t>
            </a:r>
            <a:r>
              <a:rPr lang="en-US" sz="7200" dirty="0" err="1">
                <a:latin typeface="Times New Roman" panose="02020603050405020304" pitchFamily="18" charset="0"/>
                <a:cs typeface="Times New Roman" panose="02020603050405020304" pitchFamily="18" charset="0"/>
              </a:rPr>
              <a:t>stav</a:t>
            </a:r>
            <a:r>
              <a:rPr lang="en-US" sz="7200" dirty="0">
                <a:latin typeface="Times New Roman" panose="02020603050405020304" pitchFamily="18" charset="0"/>
                <a:cs typeface="Times New Roman" panose="02020603050405020304" pitchFamily="18" charset="0"/>
              </a:rPr>
              <a:t> 2. ZUS. </a:t>
            </a:r>
            <a:r>
              <a:rPr lang="en-US" sz="7200" dirty="0" err="1">
                <a:latin typeface="Times New Roman" panose="02020603050405020304" pitchFamily="18" charset="0"/>
                <a:cs typeface="Times New Roman" panose="02020603050405020304" pitchFamily="18" charset="0"/>
              </a:rPr>
              <a:t>Dakle</a:t>
            </a:r>
            <a:r>
              <a:rPr lang="en-US" sz="7200" dirty="0">
                <a:latin typeface="Times New Roman" panose="02020603050405020304" pitchFamily="18" charset="0"/>
                <a:cs typeface="Times New Roman" panose="02020603050405020304" pitchFamily="18" charset="0"/>
              </a:rPr>
              <a:t> ne </a:t>
            </a:r>
            <a:r>
              <a:rPr lang="en-US" sz="7200" dirty="0" err="1">
                <a:latin typeface="Times New Roman" panose="02020603050405020304" pitchFamily="18" charset="0"/>
                <a:cs typeface="Times New Roman" panose="02020603050405020304" pitchFamily="18" charset="0"/>
              </a:rPr>
              <a:t>radi</a:t>
            </a:r>
            <a:r>
              <a:rPr lang="en-US" sz="7200" dirty="0">
                <a:latin typeface="Times New Roman" panose="02020603050405020304" pitchFamily="18" charset="0"/>
                <a:cs typeface="Times New Roman" panose="02020603050405020304" pitchFamily="18" charset="0"/>
              </a:rPr>
              <a:t> se o </a:t>
            </a:r>
            <a:r>
              <a:rPr lang="en-US" sz="7200" dirty="0" err="1">
                <a:latin typeface="Times New Roman" panose="02020603050405020304" pitchFamily="18" charset="0"/>
                <a:cs typeface="Times New Roman" panose="02020603050405020304" pitchFamily="18" charset="0"/>
              </a:rPr>
              <a:t>tužbi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podnesenoj</a:t>
            </a:r>
            <a:r>
              <a:rPr lang="en-US" sz="7200" dirty="0">
                <a:latin typeface="Times New Roman" panose="02020603050405020304" pitchFamily="18" charset="0"/>
                <a:cs typeface="Times New Roman" panose="02020603050405020304" pitchFamily="18" charset="0"/>
              </a:rPr>
              <a:t> u </a:t>
            </a:r>
            <a:r>
              <a:rPr lang="en-US" sz="7200" dirty="0" err="1">
                <a:latin typeface="Times New Roman" panose="02020603050405020304" pitchFamily="18" charset="0"/>
                <a:cs typeface="Times New Roman" panose="02020603050405020304" pitchFamily="18" charset="0"/>
              </a:rPr>
              <a:t>smislu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odredba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člana</a:t>
            </a:r>
            <a:r>
              <a:rPr lang="en-US" sz="7200" dirty="0">
                <a:latin typeface="Times New Roman" panose="02020603050405020304" pitchFamily="18" charset="0"/>
                <a:cs typeface="Times New Roman" panose="02020603050405020304" pitchFamily="18" charset="0"/>
              </a:rPr>
              <a:t> 17. ZUS, </a:t>
            </a:r>
            <a:r>
              <a:rPr lang="en-US" sz="7200" dirty="0" err="1">
                <a:latin typeface="Times New Roman" panose="02020603050405020304" pitchFamily="18" charset="0"/>
                <a:cs typeface="Times New Roman" panose="02020603050405020304" pitchFamily="18" charset="0"/>
              </a:rPr>
              <a:t>zbog</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tzv</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ćutanja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uprave</a:t>
            </a:r>
            <a:r>
              <a:rPr lang="en-US" sz="7200" dirty="0">
                <a:latin typeface="Times New Roman" panose="02020603050405020304" pitchFamily="18" charset="0"/>
                <a:cs typeface="Times New Roman" panose="02020603050405020304" pitchFamily="18" charset="0"/>
              </a:rPr>
              <a:t>, pa je </a:t>
            </a:r>
            <a:r>
              <a:rPr lang="en-US" sz="7200" dirty="0" err="1">
                <a:latin typeface="Times New Roman" panose="02020603050405020304" pitchFamily="18" charset="0"/>
                <a:cs typeface="Times New Roman" panose="02020603050405020304" pitchFamily="18" charset="0"/>
              </a:rPr>
              <a:t>očigledno</a:t>
            </a:r>
            <a:r>
              <a:rPr lang="en-US" sz="7200" dirty="0">
                <a:latin typeface="Times New Roman" panose="02020603050405020304" pitchFamily="18" charset="0"/>
                <a:cs typeface="Times New Roman" panose="02020603050405020304" pitchFamily="18" charset="0"/>
              </a:rPr>
              <a:t> da </a:t>
            </a:r>
            <a:r>
              <a:rPr lang="en-US" sz="7200" dirty="0" err="1">
                <a:latin typeface="Times New Roman" panose="02020603050405020304" pitchFamily="18" charset="0"/>
                <a:cs typeface="Times New Roman" panose="02020603050405020304" pitchFamily="18" charset="0"/>
              </a:rPr>
              <a:t>nema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identiteta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predmeta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spora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zbog</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čega</a:t>
            </a:r>
            <a:r>
              <a:rPr lang="en-US" sz="7200" dirty="0">
                <a:latin typeface="Times New Roman" panose="02020603050405020304" pitchFamily="18" charset="0"/>
                <a:cs typeface="Times New Roman" panose="02020603050405020304" pitchFamily="18" charset="0"/>
              </a:rPr>
              <a:t> da se </a:t>
            </a:r>
            <a:r>
              <a:rPr lang="en-US" sz="7200" dirty="0" err="1">
                <a:latin typeface="Times New Roman" panose="02020603050405020304" pitchFamily="18" charset="0"/>
                <a:cs typeface="Times New Roman" panose="02020603050405020304" pitchFamily="18" charset="0"/>
              </a:rPr>
              <a:t>nisu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ispunili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uslovi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za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ponavljanje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postupka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iz</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odredbe</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člana</a:t>
            </a:r>
            <a:r>
              <a:rPr lang="en-US" sz="7200" dirty="0">
                <a:latin typeface="Times New Roman" panose="02020603050405020304" pitchFamily="18" charset="0"/>
                <a:cs typeface="Times New Roman" panose="02020603050405020304" pitchFamily="18" charset="0"/>
              </a:rPr>
              <a:t> 41. </a:t>
            </a:r>
            <a:r>
              <a:rPr lang="en-US" sz="7200" dirty="0" err="1">
                <a:latin typeface="Times New Roman" panose="02020603050405020304" pitchFamily="18" charset="0"/>
                <a:cs typeface="Times New Roman" panose="02020603050405020304" pitchFamily="18" charset="0"/>
              </a:rPr>
              <a:t>stav</a:t>
            </a:r>
            <a:r>
              <a:rPr lang="en-US" sz="7200" dirty="0">
                <a:latin typeface="Times New Roman" panose="02020603050405020304" pitchFamily="18" charset="0"/>
                <a:cs typeface="Times New Roman" panose="02020603050405020304" pitchFamily="18" charset="0"/>
              </a:rPr>
              <a:t> 1. </a:t>
            </a:r>
            <a:r>
              <a:rPr lang="en-US" sz="7200" dirty="0" err="1">
                <a:latin typeface="Times New Roman" panose="02020603050405020304" pitchFamily="18" charset="0"/>
                <a:cs typeface="Times New Roman" panose="02020603050405020304" pitchFamily="18" charset="0"/>
              </a:rPr>
              <a:t>tačka</a:t>
            </a:r>
            <a:r>
              <a:rPr lang="en-US" sz="7200" dirty="0">
                <a:latin typeface="Times New Roman" panose="02020603050405020304" pitchFamily="18" charset="0"/>
                <a:cs typeface="Times New Roman" panose="02020603050405020304" pitchFamily="18" charset="0"/>
              </a:rPr>
              <a:t> 5. ZUS, </a:t>
            </a:r>
            <a:r>
              <a:rPr lang="en-US" sz="7200" dirty="0" err="1">
                <a:latin typeface="Times New Roman" panose="02020603050405020304" pitchFamily="18" charset="0"/>
                <a:cs typeface="Times New Roman" panose="02020603050405020304" pitchFamily="18" charset="0"/>
              </a:rPr>
              <a:t>što</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tužilac</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osnovano</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navodi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Činjenica</a:t>
            </a:r>
            <a:r>
              <a:rPr lang="en-US" sz="7200" dirty="0">
                <a:latin typeface="Times New Roman" panose="02020603050405020304" pitchFamily="18" charset="0"/>
                <a:cs typeface="Times New Roman" panose="02020603050405020304" pitchFamily="18" charset="0"/>
              </a:rPr>
              <a:t> da je </a:t>
            </a:r>
            <a:r>
              <a:rPr lang="en-US" sz="7200" dirty="0" err="1">
                <a:latin typeface="Times New Roman" panose="02020603050405020304" pitchFamily="18" charset="0"/>
                <a:cs typeface="Times New Roman" panose="02020603050405020304" pitchFamily="18" charset="0"/>
              </a:rPr>
              <a:t>tuženi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presudu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donio</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pogrešnim</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zaključivanjem</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kao</a:t>
            </a:r>
            <a:r>
              <a:rPr lang="en-US" sz="7200" dirty="0">
                <a:latin typeface="Times New Roman" panose="02020603050405020304" pitchFamily="18" charset="0"/>
                <a:cs typeface="Times New Roman" panose="02020603050405020304" pitchFamily="18" charset="0"/>
              </a:rPr>
              <a:t> da se </a:t>
            </a:r>
            <a:r>
              <a:rPr lang="en-US" sz="7200" dirty="0" err="1">
                <a:latin typeface="Times New Roman" panose="02020603050405020304" pitchFamily="18" charset="0"/>
                <a:cs typeface="Times New Roman" panose="02020603050405020304" pitchFamily="18" charset="0"/>
              </a:rPr>
              <a:t>radi</a:t>
            </a:r>
            <a:r>
              <a:rPr lang="en-US" sz="7200" dirty="0">
                <a:latin typeface="Times New Roman" panose="02020603050405020304" pitchFamily="18" charset="0"/>
                <a:cs typeface="Times New Roman" panose="02020603050405020304" pitchFamily="18" charset="0"/>
              </a:rPr>
              <a:t> o </a:t>
            </a:r>
            <a:r>
              <a:rPr lang="en-US" sz="7200" dirty="0" err="1">
                <a:latin typeface="Times New Roman" panose="02020603050405020304" pitchFamily="18" charset="0"/>
                <a:cs typeface="Times New Roman" panose="02020603050405020304" pitchFamily="18" charset="0"/>
              </a:rPr>
              <a:t>tužbi</a:t>
            </a:r>
            <a:r>
              <a:rPr lang="en-US" sz="7200" dirty="0">
                <a:latin typeface="Times New Roman" panose="02020603050405020304" pitchFamily="18" charset="0"/>
                <a:cs typeface="Times New Roman" panose="02020603050405020304" pitchFamily="18" charset="0"/>
              </a:rPr>
              <a:t> u </a:t>
            </a:r>
            <a:r>
              <a:rPr lang="en-US" sz="7200" dirty="0" err="1">
                <a:latin typeface="Times New Roman" panose="02020603050405020304" pitchFamily="18" charset="0"/>
                <a:cs typeface="Times New Roman" panose="02020603050405020304" pitchFamily="18" charset="0"/>
              </a:rPr>
              <a:t>smislu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odredaba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člana</a:t>
            </a:r>
            <a:r>
              <a:rPr lang="en-US" sz="7200" dirty="0">
                <a:latin typeface="Times New Roman" panose="02020603050405020304" pitchFamily="18" charset="0"/>
                <a:cs typeface="Times New Roman" panose="02020603050405020304" pitchFamily="18" charset="0"/>
              </a:rPr>
              <a:t> 17. ZUS, </a:t>
            </a:r>
            <a:r>
              <a:rPr lang="en-US" sz="7200" dirty="0" err="1">
                <a:latin typeface="Times New Roman" panose="02020603050405020304" pitchFamily="18" charset="0"/>
                <a:cs typeface="Times New Roman" panose="02020603050405020304" pitchFamily="18" charset="0"/>
              </a:rPr>
              <a:t>nije</a:t>
            </a:r>
            <a:r>
              <a:rPr lang="en-US" sz="7200" dirty="0">
                <a:latin typeface="Times New Roman" panose="02020603050405020304" pitchFamily="18" charset="0"/>
                <a:cs typeface="Times New Roman" panose="02020603050405020304" pitchFamily="18" charset="0"/>
              </a:rPr>
              <a:t> od </a:t>
            </a:r>
            <a:r>
              <a:rPr lang="en-US" sz="7200" dirty="0" err="1">
                <a:latin typeface="Times New Roman" panose="02020603050405020304" pitchFamily="18" charset="0"/>
                <a:cs typeface="Times New Roman" panose="02020603050405020304" pitchFamily="18" charset="0"/>
              </a:rPr>
              <a:t>uticaja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odluku</a:t>
            </a:r>
            <a:r>
              <a:rPr lang="en-US" sz="7200" dirty="0">
                <a:latin typeface="Times New Roman" panose="02020603050405020304" pitchFamily="18" charset="0"/>
                <a:cs typeface="Times New Roman" panose="02020603050405020304" pitchFamily="18" charset="0"/>
              </a:rPr>
              <a:t> u </a:t>
            </a:r>
            <a:r>
              <a:rPr lang="en-US" sz="7200" dirty="0" err="1">
                <a:latin typeface="Times New Roman" panose="02020603050405020304" pitchFamily="18" charset="0"/>
                <a:cs typeface="Times New Roman" panose="02020603050405020304" pitchFamily="18" charset="0"/>
              </a:rPr>
              <a:t>ovoj</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upravnoj</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stvari</a:t>
            </a:r>
            <a:r>
              <a:rPr lang="en-US" sz="7200" dirty="0">
                <a:latin typeface="Times New Roman" panose="02020603050405020304" pitchFamily="18" charset="0"/>
                <a:cs typeface="Times New Roman" panose="02020603050405020304" pitchFamily="18" charset="0"/>
              </a:rPr>
              <a:t>. </a:t>
            </a:r>
          </a:p>
          <a:p>
            <a:r>
              <a:rPr lang="en-US" sz="7200" dirty="0">
                <a:latin typeface="Times New Roman" panose="02020603050405020304" pitchFamily="18" charset="0"/>
                <a:cs typeface="Times New Roman" panose="02020603050405020304" pitchFamily="18" charset="0"/>
              </a:rPr>
              <a:t/>
            </a:r>
            <a:br>
              <a:rPr lang="en-US" sz="7200" dirty="0">
                <a:latin typeface="Times New Roman" panose="02020603050405020304" pitchFamily="18" charset="0"/>
                <a:cs typeface="Times New Roman" panose="02020603050405020304" pitchFamily="18" charset="0"/>
              </a:rPr>
            </a:br>
            <a:endParaRPr lang="en-US" sz="7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5249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err="1">
                <a:latin typeface="Times New Roman" panose="02020603050405020304" pitchFamily="18" charset="0"/>
                <a:cs typeface="Times New Roman" panose="02020603050405020304" pitchFamily="18" charset="0"/>
              </a:rPr>
              <a:t>Član</a:t>
            </a:r>
            <a:r>
              <a:rPr lang="en-US" sz="3200" b="1" dirty="0">
                <a:latin typeface="Times New Roman" panose="02020603050405020304" pitchFamily="18" charset="0"/>
                <a:cs typeface="Times New Roman" panose="02020603050405020304" pitchFamily="18" charset="0"/>
              </a:rPr>
              <a:t> 45. </a:t>
            </a:r>
            <a:r>
              <a:rPr lang="bs-Latn-BA" sz="3200" b="1" dirty="0">
                <a:latin typeface="Times New Roman" panose="02020603050405020304" pitchFamily="18" charset="0"/>
                <a:cs typeface="Times New Roman" panose="02020603050405020304" pitchFamily="18" charset="0"/>
              </a:rPr>
              <a:t>Zakona o upravnim sporovima</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O </a:t>
            </a:r>
            <a:r>
              <a:rPr lang="en-US" sz="2400" dirty="0" err="1">
                <a:latin typeface="Times New Roman" panose="02020603050405020304" pitchFamily="18" charset="0"/>
                <a:cs typeface="Times New Roman" panose="02020603050405020304" pitchFamily="18" charset="0"/>
              </a:rPr>
              <a:t>prijedlogu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ponavljanje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postupka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odlučuje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sudija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pojedinac</a:t>
            </a:r>
            <a:r>
              <a:rPr lang="en-US" sz="2400" dirty="0">
                <a:latin typeface="Times New Roman" panose="02020603050405020304" pitchFamily="18" charset="0"/>
                <a:cs typeface="Times New Roman" panose="02020603050405020304" pitchFamily="18" charset="0"/>
              </a:rPr>
              <a:t>, bez </a:t>
            </a:r>
            <a:r>
              <a:rPr lang="en-US" sz="2400" dirty="0" err="1">
                <a:latin typeface="Times New Roman" panose="02020603050405020304" pitchFamily="18" charset="0"/>
                <a:cs typeface="Times New Roman" panose="02020603050405020304" pitchFamily="18" charset="0"/>
              </a:rPr>
              <a:t>održavanja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rasprave</a:t>
            </a:r>
            <a:r>
              <a:rPr lang="en-US" sz="2400" dirty="0">
                <a:latin typeface="Times New Roman" panose="02020603050405020304" pitchFamily="18" charset="0"/>
                <a:cs typeface="Times New Roman" panose="02020603050405020304" pitchFamily="18" charset="0"/>
              </a:rPr>
              <a:t>.</a:t>
            </a:r>
          </a:p>
          <a:p>
            <a:r>
              <a:rPr lang="en-US" sz="2400" dirty="0" err="1">
                <a:latin typeface="Times New Roman" panose="02020603050405020304" pitchFamily="18" charset="0"/>
                <a:cs typeface="Times New Roman" panose="02020603050405020304" pitchFamily="18" charset="0"/>
              </a:rPr>
              <a:t>Sud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će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odbaciti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prijedlog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rješenjem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ako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utvrdi</a:t>
            </a:r>
            <a:r>
              <a:rPr lang="en-US" sz="2400" dirty="0">
                <a:latin typeface="Times New Roman" panose="02020603050405020304" pitchFamily="18" charset="0"/>
                <a:cs typeface="Times New Roman" panose="02020603050405020304" pitchFamily="18" charset="0"/>
              </a:rPr>
              <a:t> da je </a:t>
            </a:r>
            <a:r>
              <a:rPr lang="en-US" sz="2400" dirty="0" err="1">
                <a:latin typeface="Times New Roman" panose="02020603050405020304" pitchFamily="18" charset="0"/>
                <a:cs typeface="Times New Roman" panose="02020603050405020304" pitchFamily="18" charset="0"/>
              </a:rPr>
              <a:t>prijedlog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podnijelo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neovlašćeno</a:t>
            </a:r>
            <a:r>
              <a:rPr lang="en-US" sz="2400" dirty="0">
                <a:latin typeface="Times New Roman" panose="02020603050405020304" pitchFamily="18" charset="0"/>
                <a:cs typeface="Times New Roman" panose="02020603050405020304" pitchFamily="18" charset="0"/>
              </a:rPr>
              <a:t> lice </a:t>
            </a:r>
            <a:r>
              <a:rPr lang="en-US" sz="2400" dirty="0" err="1">
                <a:latin typeface="Times New Roman" panose="02020603050405020304" pitchFamily="18" charset="0"/>
                <a:cs typeface="Times New Roman" panose="02020603050405020304" pitchFamily="18" charset="0"/>
              </a:rPr>
              <a:t>ili</a:t>
            </a:r>
            <a:r>
              <a:rPr lang="en-US" sz="2400" dirty="0">
                <a:latin typeface="Times New Roman" panose="02020603050405020304" pitchFamily="18" charset="0"/>
                <a:cs typeface="Times New Roman" panose="02020603050405020304" pitchFamily="18" charset="0"/>
              </a:rPr>
              <a:t> da </a:t>
            </a:r>
            <a:r>
              <a:rPr lang="en-US" sz="2400" dirty="0" err="1">
                <a:latin typeface="Times New Roman" panose="02020603050405020304" pitchFamily="18" charset="0"/>
                <a:cs typeface="Times New Roman" panose="02020603050405020304" pitchFamily="18" charset="0"/>
              </a:rPr>
              <a:t>prijedlog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blagovremen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ili</a:t>
            </a:r>
            <a:r>
              <a:rPr lang="en-US" sz="2400" dirty="0">
                <a:latin typeface="Times New Roman" panose="02020603050405020304" pitchFamily="18" charset="0"/>
                <a:cs typeface="Times New Roman" panose="02020603050405020304" pitchFamily="18" charset="0"/>
              </a:rPr>
              <a:t> da </a:t>
            </a:r>
            <a:r>
              <a:rPr lang="en-US" sz="2400" dirty="0" err="1">
                <a:latin typeface="Times New Roman" panose="02020603050405020304" pitchFamily="18" charset="0"/>
                <a:cs typeface="Times New Roman" panose="02020603050405020304" pitchFamily="18" charset="0"/>
              </a:rPr>
              <a:t>stranka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učinila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vjerovatnim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postojanje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zakonskog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osnova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ponavljanje</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err="1">
                <a:latin typeface="Times New Roman" panose="02020603050405020304" pitchFamily="18" charset="0"/>
                <a:cs typeface="Times New Roman" panose="02020603050405020304" pitchFamily="18" charset="0"/>
              </a:rPr>
              <a:t>Ako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sud</a:t>
            </a:r>
            <a:r>
              <a:rPr lang="en-US" sz="2400" dirty="0">
                <a:latin typeface="Times New Roman" panose="02020603050405020304" pitchFamily="18" charset="0"/>
                <a:cs typeface="Times New Roman" panose="02020603050405020304" pitchFamily="18" charset="0"/>
              </a:rPr>
              <a:t> ne </a:t>
            </a:r>
            <a:r>
              <a:rPr lang="en-US" sz="2400" dirty="0" err="1">
                <a:latin typeface="Times New Roman" panose="02020603050405020304" pitchFamily="18" charset="0"/>
                <a:cs typeface="Times New Roman" panose="02020603050405020304" pitchFamily="18" charset="0"/>
              </a:rPr>
              <a:t>odbaci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prijedlog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stavu</a:t>
            </a:r>
            <a:r>
              <a:rPr lang="en-US" sz="2400" dirty="0">
                <a:latin typeface="Times New Roman" panose="02020603050405020304" pitchFamily="18" charset="0"/>
                <a:cs typeface="Times New Roman" panose="02020603050405020304" pitchFamily="18" charset="0"/>
              </a:rPr>
              <a:t> 2. </a:t>
            </a:r>
            <a:r>
              <a:rPr lang="en-US" sz="2400" dirty="0" err="1">
                <a:latin typeface="Times New Roman" panose="02020603050405020304" pitchFamily="18" charset="0"/>
                <a:cs typeface="Times New Roman" panose="02020603050405020304" pitchFamily="18" charset="0"/>
              </a:rPr>
              <a:t>ovog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člana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dostaviće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protivnoj</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stranci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zainteresovanim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licima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pozvati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ih</a:t>
            </a:r>
            <a:r>
              <a:rPr lang="en-US" sz="2400" dirty="0">
                <a:latin typeface="Times New Roman" panose="02020603050405020304" pitchFamily="18" charset="0"/>
                <a:cs typeface="Times New Roman" panose="02020603050405020304" pitchFamily="18" charset="0"/>
              </a:rPr>
              <a:t> da u </a:t>
            </a:r>
            <a:r>
              <a:rPr lang="en-US" sz="2400" dirty="0" err="1">
                <a:latin typeface="Times New Roman" panose="02020603050405020304" pitchFamily="18" charset="0"/>
                <a:cs typeface="Times New Roman" panose="02020603050405020304" pitchFamily="18" charset="0"/>
              </a:rPr>
              <a:t>roku</a:t>
            </a:r>
            <a:r>
              <a:rPr lang="en-US" sz="2400" dirty="0">
                <a:latin typeface="Times New Roman" panose="02020603050405020304" pitchFamily="18" charset="0"/>
                <a:cs typeface="Times New Roman" panose="02020603050405020304" pitchFamily="18" charset="0"/>
              </a:rPr>
              <a:t> od 15 dana </a:t>
            </a:r>
            <a:r>
              <a:rPr lang="en-US" sz="2400" dirty="0" err="1">
                <a:latin typeface="Times New Roman" panose="02020603050405020304" pitchFamily="18" charset="0"/>
                <a:cs typeface="Times New Roman" panose="02020603050405020304" pitchFamily="18" charset="0"/>
              </a:rPr>
              <a:t>odgovore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prijedlog</a:t>
            </a:r>
            <a:r>
              <a:rPr lang="en-US" sz="24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3065639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BA" sz="3200" b="1" dirty="0" smtClean="0">
                <a:latin typeface="Times New Roman" panose="02020603050405020304" pitchFamily="18" charset="0"/>
                <a:cs typeface="Times New Roman" panose="02020603050405020304" pitchFamily="18" charset="0"/>
              </a:rPr>
              <a:t>Dopuna odredbe člana 45. </a:t>
            </a:r>
            <a:r>
              <a:rPr lang="bs-Latn-BA" sz="3200" b="1" dirty="0">
                <a:latin typeface="Times New Roman" panose="02020603050405020304" pitchFamily="18" charset="0"/>
                <a:cs typeface="Times New Roman" panose="02020603050405020304" pitchFamily="18" charset="0"/>
              </a:rPr>
              <a:t>Zakona o upravnim sporovima</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2400" b="1" dirty="0">
                <a:latin typeface="Times New Roman" panose="02020603050405020304" pitchFamily="18" charset="0"/>
                <a:cs typeface="Times New Roman" panose="02020603050405020304" pitchFamily="18" charset="0"/>
              </a:rPr>
              <a:t>U </a:t>
            </a:r>
            <a:r>
              <a:rPr lang="en-US" sz="2400" b="1" dirty="0" err="1">
                <a:latin typeface="Times New Roman" panose="02020603050405020304" pitchFamily="18" charset="0"/>
                <a:cs typeface="Times New Roman" panose="02020603050405020304" pitchFamily="18" charset="0"/>
              </a:rPr>
              <a:t>prijedlogu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za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izmjene</a:t>
            </a:r>
            <a:r>
              <a:rPr lang="en-US" sz="2400" b="1" dirty="0">
                <a:latin typeface="Times New Roman" panose="02020603050405020304" pitchFamily="18" charset="0"/>
                <a:cs typeface="Times New Roman" panose="02020603050405020304" pitchFamily="18" charset="0"/>
              </a:rPr>
              <a:t> ZUS </a:t>
            </a:r>
            <a:r>
              <a:rPr lang="en-US" sz="2400" b="1" dirty="0" err="1">
                <a:latin typeface="Times New Roman" panose="02020603050405020304" pitchFamily="18" charset="0"/>
                <a:cs typeface="Times New Roman" panose="02020603050405020304" pitchFamily="18" charset="0"/>
              </a:rPr>
              <a:t>predviđena</a:t>
            </a:r>
            <a:r>
              <a:rPr lang="en-US" sz="2400" b="1" dirty="0">
                <a:latin typeface="Times New Roman" panose="02020603050405020304" pitchFamily="18" charset="0"/>
                <a:cs typeface="Times New Roman" panose="02020603050405020304" pitchFamily="18" charset="0"/>
              </a:rPr>
              <a:t> je </a:t>
            </a:r>
            <a:r>
              <a:rPr lang="en-US" sz="2400" b="1" dirty="0" err="1">
                <a:latin typeface="Times New Roman" panose="02020603050405020304" pitchFamily="18" charset="0"/>
                <a:cs typeface="Times New Roman" panose="02020603050405020304" pitchFamily="18" charset="0"/>
              </a:rPr>
              <a:t>dopuna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ove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odredbe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stavovima</a:t>
            </a:r>
            <a:r>
              <a:rPr lang="en-US" sz="2400" b="1" dirty="0">
                <a:latin typeface="Times New Roman" panose="02020603050405020304" pitchFamily="18" charset="0"/>
                <a:cs typeface="Times New Roman" panose="02020603050405020304" pitchFamily="18" charset="0"/>
              </a:rPr>
              <a:t> 4.i 5.:</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t>
            </a:r>
            <a:r>
              <a:rPr lang="en-US" sz="2400" b="1" dirty="0" err="1">
                <a:latin typeface="Times New Roman" panose="02020603050405020304" pitchFamily="18" charset="0"/>
                <a:cs typeface="Times New Roman" panose="02020603050405020304" pitchFamily="18" charset="0"/>
              </a:rPr>
              <a:t>Protiv</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rješenja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kojim</a:t>
            </a:r>
            <a:r>
              <a:rPr lang="en-US" sz="2400" b="1" dirty="0">
                <a:latin typeface="Times New Roman" panose="02020603050405020304" pitchFamily="18" charset="0"/>
                <a:cs typeface="Times New Roman" panose="02020603050405020304" pitchFamily="18" charset="0"/>
              </a:rPr>
              <a:t> se </a:t>
            </a:r>
            <a:r>
              <a:rPr lang="en-US" sz="2400" b="1" dirty="0" err="1">
                <a:latin typeface="Times New Roman" panose="02020603050405020304" pitchFamily="18" charset="0"/>
                <a:cs typeface="Times New Roman" panose="02020603050405020304" pitchFamily="18" charset="0"/>
              </a:rPr>
              <a:t>odbacuje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ili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odbija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prijedlog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za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ponavljanje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upravnog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spora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dozvoljena</a:t>
            </a:r>
            <a:r>
              <a:rPr lang="en-US" sz="2400" b="1" dirty="0">
                <a:latin typeface="Times New Roman" panose="02020603050405020304" pitchFamily="18" charset="0"/>
                <a:cs typeface="Times New Roman" panose="02020603050405020304" pitchFamily="18" charset="0"/>
              </a:rPr>
              <a:t> je </a:t>
            </a:r>
            <a:r>
              <a:rPr lang="en-US" sz="2400" b="1" dirty="0" err="1">
                <a:latin typeface="Times New Roman" panose="02020603050405020304" pitchFamily="18" charset="0"/>
                <a:cs typeface="Times New Roman" panose="02020603050405020304" pitchFamily="18" charset="0"/>
              </a:rPr>
              <a:t>žalba</a:t>
            </a:r>
            <a:r>
              <a:rPr lang="en-US" sz="2400" b="1" dirty="0">
                <a:latin typeface="Times New Roman" panose="02020603050405020304" pitchFamily="18" charset="0"/>
                <a:cs typeface="Times New Roman" panose="02020603050405020304" pitchFamily="18" charset="0"/>
              </a:rPr>
              <a:t> o </a:t>
            </a:r>
            <a:r>
              <a:rPr lang="en-US" sz="2400" b="1" dirty="0" err="1">
                <a:latin typeface="Times New Roman" panose="02020603050405020304" pitchFamily="18" charset="0"/>
                <a:cs typeface="Times New Roman" panose="02020603050405020304" pitchFamily="18" charset="0"/>
              </a:rPr>
              <a:t>kojoj</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odlučuje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vijeće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istog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suda</a:t>
            </a:r>
            <a:r>
              <a:rPr lang="en-US" sz="2400" b="1" dirty="0">
                <a:latin typeface="Times New Roman" panose="02020603050405020304" pitchFamily="18" charset="0"/>
                <a:cs typeface="Times New Roman" panose="02020603050405020304" pitchFamily="18" charset="0"/>
              </a:rPr>
              <a:t>. ( da se ne bi </a:t>
            </a:r>
            <a:r>
              <a:rPr lang="en-US" sz="2400" b="1" dirty="0" err="1">
                <a:latin typeface="Times New Roman" panose="02020603050405020304" pitchFamily="18" charset="0"/>
                <a:cs typeface="Times New Roman" panose="02020603050405020304" pitchFamily="18" charset="0"/>
              </a:rPr>
              <a:t>morali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pozivati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na</a:t>
            </a:r>
            <a:r>
              <a:rPr lang="en-US" sz="2400" b="1" dirty="0">
                <a:latin typeface="Times New Roman" panose="02020603050405020304" pitchFamily="18" charset="0"/>
                <a:cs typeface="Times New Roman" panose="02020603050405020304" pitchFamily="18" charset="0"/>
              </a:rPr>
              <a:t> ZPP) </a:t>
            </a:r>
            <a:endParaRPr lang="en-US" sz="2400" dirty="0">
              <a:latin typeface="Times New Roman" panose="02020603050405020304" pitchFamily="18" charset="0"/>
              <a:cs typeface="Times New Roman" panose="02020603050405020304" pitchFamily="18" charset="0"/>
            </a:endParaRPr>
          </a:p>
          <a:p>
            <a:r>
              <a:rPr lang="en-US" sz="2400" b="1" dirty="0" err="1">
                <a:latin typeface="Times New Roman" panose="02020603050405020304" pitchFamily="18" charset="0"/>
                <a:cs typeface="Times New Roman" panose="02020603050405020304" pitchFamily="18" charset="0"/>
              </a:rPr>
              <a:t>Žalba</a:t>
            </a:r>
            <a:r>
              <a:rPr lang="en-US" sz="2400" b="1" dirty="0">
                <a:latin typeface="Times New Roman" panose="02020603050405020304" pitchFamily="18" charset="0"/>
                <a:cs typeface="Times New Roman" panose="02020603050405020304" pitchFamily="18" charset="0"/>
              </a:rPr>
              <a:t> se </a:t>
            </a:r>
            <a:r>
              <a:rPr lang="en-US" sz="2400" b="1" dirty="0" err="1">
                <a:latin typeface="Times New Roman" panose="02020603050405020304" pitchFamily="18" charset="0"/>
                <a:cs typeface="Times New Roman" panose="02020603050405020304" pitchFamily="18" charset="0"/>
              </a:rPr>
              <a:t>izjavljuje</a:t>
            </a:r>
            <a:r>
              <a:rPr lang="en-US" sz="2400" b="1" dirty="0">
                <a:latin typeface="Times New Roman" panose="02020603050405020304" pitchFamily="18" charset="0"/>
                <a:cs typeface="Times New Roman" panose="02020603050405020304" pitchFamily="18" charset="0"/>
              </a:rPr>
              <a:t> u </a:t>
            </a:r>
            <a:r>
              <a:rPr lang="en-US" sz="2400" b="1" dirty="0" err="1">
                <a:latin typeface="Times New Roman" panose="02020603050405020304" pitchFamily="18" charset="0"/>
                <a:cs typeface="Times New Roman" panose="02020603050405020304" pitchFamily="18" charset="0"/>
              </a:rPr>
              <a:t>roku</a:t>
            </a:r>
            <a:r>
              <a:rPr lang="en-US" sz="2400" b="1" dirty="0">
                <a:latin typeface="Times New Roman" panose="02020603050405020304" pitchFamily="18" charset="0"/>
                <a:cs typeface="Times New Roman" panose="02020603050405020304" pitchFamily="18" charset="0"/>
              </a:rPr>
              <a:t> od 30 dana od dana </a:t>
            </a:r>
            <a:r>
              <a:rPr lang="en-US" sz="2400" b="1" dirty="0" err="1">
                <a:latin typeface="Times New Roman" panose="02020603050405020304" pitchFamily="18" charset="0"/>
                <a:cs typeface="Times New Roman" panose="02020603050405020304" pitchFamily="18" charset="0"/>
              </a:rPr>
              <a:t>prijema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rješenja</a:t>
            </a:r>
            <a:r>
              <a:rPr lang="en-US"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73068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err="1">
                <a:latin typeface="Times New Roman" panose="02020603050405020304" pitchFamily="18" charset="0"/>
                <a:cs typeface="Times New Roman" panose="02020603050405020304" pitchFamily="18" charset="0"/>
              </a:rPr>
              <a:t>Član</a:t>
            </a:r>
            <a:r>
              <a:rPr lang="en-US" sz="3200" b="1" dirty="0">
                <a:latin typeface="Times New Roman" panose="02020603050405020304" pitchFamily="18" charset="0"/>
                <a:cs typeface="Times New Roman" panose="02020603050405020304" pitchFamily="18" charset="0"/>
              </a:rPr>
              <a:t> 46. </a:t>
            </a:r>
            <a:r>
              <a:rPr lang="bs-Latn-BA" sz="3200" b="1" dirty="0">
                <a:latin typeface="Times New Roman" panose="02020603050405020304" pitchFamily="18" charset="0"/>
                <a:cs typeface="Times New Roman" panose="02020603050405020304" pitchFamily="18" charset="0"/>
              </a:rPr>
              <a:t>Zakona o upravnim sporovima</a:t>
            </a:r>
            <a:r>
              <a:rPr lang="en-US" dirty="0"/>
              <a:t/>
            </a:r>
            <a:br>
              <a:rPr lang="en-US" dirty="0"/>
            </a:br>
            <a:endParaRPr lang="en-US" dirty="0"/>
          </a:p>
        </p:txBody>
      </p:sp>
      <p:sp>
        <p:nvSpPr>
          <p:cNvPr id="3" name="Content Placeholder 2"/>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Po </a:t>
            </a:r>
            <a:r>
              <a:rPr lang="en-US" sz="2400" dirty="0" err="1">
                <a:latin typeface="Times New Roman" panose="02020603050405020304" pitchFamily="18" charset="0"/>
                <a:cs typeface="Times New Roman" panose="02020603050405020304" pitchFamily="18" charset="0"/>
              </a:rPr>
              <a:t>isteku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roka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odgovor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prijedlogu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presudom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rješava</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prijedlogu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ponavljanje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postupka</a:t>
            </a:r>
            <a:r>
              <a:rPr lang="en-US" sz="2400" dirty="0">
                <a:latin typeface="Times New Roman" panose="02020603050405020304" pitchFamily="18" charset="0"/>
                <a:cs typeface="Times New Roman" panose="02020603050405020304" pitchFamily="18" charset="0"/>
              </a:rPr>
              <a:t>.</a:t>
            </a:r>
          </a:p>
          <a:p>
            <a:r>
              <a:rPr lang="en-US" sz="2400" dirty="0" err="1">
                <a:latin typeface="Times New Roman" panose="02020603050405020304" pitchFamily="18" charset="0"/>
                <a:cs typeface="Times New Roman" panose="02020603050405020304" pitchFamily="18" charset="0"/>
              </a:rPr>
              <a:t>Ako</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ponavljanje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postupka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dozvoli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staviće</a:t>
            </a:r>
            <a:r>
              <a:rPr lang="en-US" sz="2400" dirty="0">
                <a:latin typeface="Times New Roman" panose="02020603050405020304" pitchFamily="18" charset="0"/>
                <a:cs typeface="Times New Roman" panose="02020603050405020304" pitchFamily="18" charset="0"/>
              </a:rPr>
              <a:t> se van </a:t>
            </a:r>
            <a:r>
              <a:rPr lang="en-US" sz="2400" dirty="0" err="1">
                <a:latin typeface="Times New Roman" panose="02020603050405020304" pitchFamily="18" charset="0"/>
                <a:cs typeface="Times New Roman" panose="02020603050405020304" pitchFamily="18" charset="0"/>
              </a:rPr>
              <a:t>snage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ranija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sudska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odluka</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cjelini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ili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djelimično</a:t>
            </a:r>
            <a:r>
              <a:rPr lang="en-US" sz="2400" dirty="0">
                <a:latin typeface="Times New Roman" panose="02020603050405020304" pitchFamily="18" charset="0"/>
                <a:cs typeface="Times New Roman" panose="02020603050405020304" pitchFamily="18" charset="0"/>
              </a:rPr>
              <a:t>.</a:t>
            </a:r>
          </a:p>
          <a:p>
            <a:r>
              <a:rPr lang="en-US" sz="2400" dirty="0" err="1">
                <a:latin typeface="Times New Roman" panose="02020603050405020304" pitchFamily="18" charset="0"/>
                <a:cs typeface="Times New Roman" panose="02020603050405020304" pitchFamily="18" charset="0"/>
              </a:rPr>
              <a:t>Ranije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procesne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radnje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koje</a:t>
            </a:r>
            <a:r>
              <a:rPr lang="en-US" sz="2400" dirty="0">
                <a:latin typeface="Times New Roman" panose="02020603050405020304" pitchFamily="18" charset="0"/>
                <a:cs typeface="Times New Roman" panose="02020603050405020304" pitchFamily="18" charset="0"/>
              </a:rPr>
              <a:t> ne </a:t>
            </a:r>
            <a:r>
              <a:rPr lang="en-US" sz="2400" dirty="0" err="1">
                <a:latin typeface="Times New Roman" panose="02020603050405020304" pitchFamily="18" charset="0"/>
                <a:cs typeface="Times New Roman" panose="02020603050405020304" pitchFamily="18" charset="0"/>
              </a:rPr>
              <a:t>utiču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razlozi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ponavljanja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postupka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neće</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ponavljati</a:t>
            </a:r>
            <a:r>
              <a:rPr lang="en-US" sz="2400" dirty="0">
                <a:latin typeface="Times New Roman" panose="02020603050405020304" pitchFamily="18" charset="0"/>
                <a:cs typeface="Times New Roman" panose="02020603050405020304" pitchFamily="18" charset="0"/>
              </a:rPr>
              <a:t>.</a:t>
            </a:r>
          </a:p>
          <a:p>
            <a:r>
              <a:rPr lang="en-US" sz="2400" dirty="0" err="1">
                <a:latin typeface="Times New Roman" panose="02020603050405020304" pitchFamily="18" charset="0"/>
                <a:cs typeface="Times New Roman" panose="02020603050405020304" pitchFamily="18" charset="0"/>
              </a:rPr>
              <a:t>Presudom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kojom</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ponavljanje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postupka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dozvoljava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riješiće</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glavnoj</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stvari</a:t>
            </a:r>
            <a:r>
              <a:rPr lang="en-US" sz="24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425287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TotalTime>
  <Words>2114</Words>
  <Application>Microsoft Office PowerPoint</Application>
  <PresentationFormat>Widescreen</PresentationFormat>
  <Paragraphs>84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Prijedlog za ponavljanje upravnog spora</vt:lpstr>
      <vt:lpstr>Član 41 Zakona o upravnim sporovima</vt:lpstr>
      <vt:lpstr>Rješenje Vrhovnog suda Republike Srpske broj 11 0 U 000586 14 Uvl 2 od 16.04.2014. godine </vt:lpstr>
      <vt:lpstr>Rješenje Vrhovnog suda broj 12 0 U 003881 15 Uvl od 02.07.2015. godine  </vt:lpstr>
      <vt:lpstr>Rješenje Vrhovnog suda Republike Srpske broj 12 0 U 004115 14 Uvp od 21.05.2015. godine  </vt:lpstr>
      <vt:lpstr>Presuda Vrhovnog suda Republike Srpske broj 12 0 U 001058 12 Uvp od 14.11.2012. godine </vt:lpstr>
      <vt:lpstr>Član 45. Zakona o upravnim sporovima </vt:lpstr>
      <vt:lpstr>Dopuna odredbe člana 45. Zakona o upravnim sporovima</vt:lpstr>
      <vt:lpstr>Član 46. Zakona o upravnim sporovima </vt:lpstr>
      <vt:lpstr>Presuda Vrhovnog suda Republike Srpske broj 118 0 U 000894 12 Uvl od 24.12.2014. godine </vt:lpstr>
      <vt:lpstr>Iz presude:</vt:lpstr>
      <vt:lpstr>PowerPoint Presentation</vt:lpstr>
      <vt:lpstr>Član 47. Zakona o upravnim sporovima</vt:lpstr>
      <vt:lpstr> Ostala aktuelna pitanja </vt:lpstr>
      <vt:lpstr>Presuda Vrhovnog suda Republike Srpske broj 11 0 U 010443 13 Uvp od 11.11.2015. godine </vt:lpstr>
      <vt:lpstr>Presuda Vrhovnog suda Republike Srpske broj 11 0 U 010764 14 Uvp od 12.05.2016. godine </vt:lpstr>
      <vt:lpstr>Član 330 a) Zakona o stvarnim pravima </vt:lpstr>
      <vt:lpstr>Presuda Vrhovnog suda Republike Srpske broj 11 0 U 011685 14 Uvp od 19.5.2016. godine </vt:lpstr>
      <vt:lpstr>Zakona o premjeru i katastru Republike Srpske  </vt:lpstr>
      <vt:lpstr>Presuda Vrhovnog suda Republike Srpske broj 11 0 U 010442 14 Uvp od 28.01.2016. godine </vt:lpstr>
      <vt:lpstr>Presuda Vrhovnog suda Republike Srpske broj 11 0 U 011092 14 Uvp od 28.04.2016. godine </vt:lpstr>
      <vt:lpstr>PowerPoint Presentation</vt:lpstr>
    </vt:vector>
  </TitlesOfParts>
  <Company>Pravosudje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Prijedlog za ponavljanje upravnog spora</dc:title>
  <dc:creator>Edina Cupeljic</dc:creator>
  <cp:lastModifiedBy>Edina Cupeljic</cp:lastModifiedBy>
  <cp:revision>44</cp:revision>
  <dcterms:created xsi:type="dcterms:W3CDTF">2016-06-03T12:06:06Z</dcterms:created>
  <dcterms:modified xsi:type="dcterms:W3CDTF">2016-06-07T13:34:34Z</dcterms:modified>
</cp:coreProperties>
</file>