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71" r:id="rId3"/>
    <p:sldId id="260" r:id="rId4"/>
    <p:sldId id="262" r:id="rId5"/>
    <p:sldId id="264" r:id="rId6"/>
    <p:sldId id="265" r:id="rId7"/>
    <p:sldId id="274" r:id="rId8"/>
    <p:sldId id="267" r:id="rId9"/>
    <p:sldId id="269" r:id="rId10"/>
    <p:sldId id="270"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FEA286-5CCC-4490-B5E8-E66244446CBF}" type="datetimeFigureOut">
              <a:rPr lang="en-US" smtClean="0"/>
              <a:t>5/17/2016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2D787-7643-4002-91FE-AF97CFDB08D3}" type="slidenum">
              <a:rPr lang="en-US" smtClean="0"/>
              <a:t>‹#›</a:t>
            </a:fld>
            <a:endParaRPr lang="en-US"/>
          </a:p>
        </p:txBody>
      </p:sp>
    </p:spTree>
    <p:extLst>
      <p:ext uri="{BB962C8B-B14F-4D97-AF65-F5344CB8AC3E}">
        <p14:creationId xmlns:p14="http://schemas.microsoft.com/office/powerpoint/2010/main" val="86709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154E06B-5C4C-4DC6-B947-5C61B86D6B46}" type="slidenum">
              <a:rPr lang="hr-HR" altLang="en-US"/>
              <a:pPr/>
              <a:t>9</a:t>
            </a:fld>
            <a:endParaRPr lang="hr-HR" altLang="en-US"/>
          </a:p>
        </p:txBody>
      </p:sp>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r-HR" altLang="en-US"/>
              <a:t>S</a:t>
            </a:r>
            <a:endParaRPr lang="en-US" altLang="en-US"/>
          </a:p>
        </p:txBody>
      </p:sp>
      <p:sp>
        <p:nvSpPr>
          <p:cNvPr id="1434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49A19464-6D8F-4906-BB9F-9DDD06F0F74E}" type="slidenum">
              <a:rPr lang="en-US" altLang="en-US" sz="1200">
                <a:ea typeface="ＭＳ Ｐゴシック" panose="020B0600070205080204" pitchFamily="34" charset="-128"/>
              </a:rPr>
              <a:pPr algn="r"/>
              <a:t>9</a:t>
            </a:fld>
            <a:endParaRPr lang="en-US" altLang="en-US" sz="1200">
              <a:ea typeface="ＭＳ Ｐゴシック" panose="020B0600070205080204" pitchFamily="34" charset="-128"/>
            </a:endParaRPr>
          </a:p>
        </p:txBody>
      </p:sp>
    </p:spTree>
    <p:extLst>
      <p:ext uri="{BB962C8B-B14F-4D97-AF65-F5344CB8AC3E}">
        <p14:creationId xmlns:p14="http://schemas.microsoft.com/office/powerpoint/2010/main" val="358758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A482F1D-EA0A-48AF-9AD2-069C6558BA10}" type="slidenum">
              <a:rPr lang="hr-HR" altLang="en-US"/>
              <a:pPr/>
              <a:t>10</a:t>
            </a:fld>
            <a:endParaRPr lang="hr-HR" altLang="en-US"/>
          </a:p>
        </p:txBody>
      </p:sp>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r"/>
            <a:fld id="{626A3D48-A634-439D-91CA-802AB84861B6}" type="slidenum">
              <a:rPr lang="en-US" altLang="en-US" sz="1200">
                <a:ea typeface="ＭＳ Ｐゴシック" panose="020B0600070205080204" pitchFamily="34" charset="-128"/>
              </a:rPr>
              <a:pPr algn="r"/>
              <a:t>10</a:t>
            </a:fld>
            <a:endParaRPr lang="en-US" altLang="en-US" sz="1200">
              <a:ea typeface="ＭＳ Ｐゴシック" panose="020B0600070205080204" pitchFamily="34" charset="-128"/>
            </a:endParaRPr>
          </a:p>
        </p:txBody>
      </p:sp>
    </p:spTree>
    <p:extLst>
      <p:ext uri="{BB962C8B-B14F-4D97-AF65-F5344CB8AC3E}">
        <p14:creationId xmlns:p14="http://schemas.microsoft.com/office/powerpoint/2010/main" val="3028904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0F7517-3737-423B-99B7-61D201A9A8DD}"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2187349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F7517-3737-423B-99B7-61D201A9A8DD}"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64573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F7517-3737-423B-99B7-61D201A9A8DD}"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198704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0F7517-3737-423B-99B7-61D201A9A8DD}"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258405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F7517-3737-423B-99B7-61D201A9A8DD}"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1462605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0F7517-3737-423B-99B7-61D201A9A8DD}"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363328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0F7517-3737-423B-99B7-61D201A9A8DD}"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401004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0F7517-3737-423B-99B7-61D201A9A8DD}"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399666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F7517-3737-423B-99B7-61D201A9A8DD}"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1449171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F7517-3737-423B-99B7-61D201A9A8DD}"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3505709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F7517-3737-423B-99B7-61D201A9A8DD}"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78569-829E-4876-87A7-C55A7CEC4ADA}" type="slidenum">
              <a:rPr lang="en-US" smtClean="0"/>
              <a:t>‹#›</a:t>
            </a:fld>
            <a:endParaRPr lang="en-US"/>
          </a:p>
        </p:txBody>
      </p:sp>
    </p:spTree>
    <p:extLst>
      <p:ext uri="{BB962C8B-B14F-4D97-AF65-F5344CB8AC3E}">
        <p14:creationId xmlns:p14="http://schemas.microsoft.com/office/powerpoint/2010/main" val="325201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0F7517-3737-423B-99B7-61D201A9A8DD}" type="datetimeFigureOut">
              <a:rPr lang="en-US" smtClean="0"/>
              <a:t>5/17/2016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78569-829E-4876-87A7-C55A7CEC4ADA}" type="slidenum">
              <a:rPr lang="en-US" smtClean="0"/>
              <a:t>‹#›</a:t>
            </a:fld>
            <a:endParaRPr lang="en-US"/>
          </a:p>
        </p:txBody>
      </p:sp>
    </p:spTree>
    <p:extLst>
      <p:ext uri="{BB962C8B-B14F-4D97-AF65-F5344CB8AC3E}">
        <p14:creationId xmlns:p14="http://schemas.microsoft.com/office/powerpoint/2010/main" val="2233367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38200" y="365125"/>
            <a:ext cx="10515600" cy="781050"/>
          </a:xfrm>
        </p:spPr>
        <p:txBody>
          <a:bodyPr/>
          <a:lstStyle/>
          <a:p>
            <a:pPr algn="ctr"/>
            <a:r>
              <a:rPr lang="bs-Latn-BA" altLang="en-US" sz="2000" b="1" dirty="0" smtClean="0"/>
              <a:t>Konferencije na visokoj razini o budućnosti ESLJP</a:t>
            </a:r>
            <a:br>
              <a:rPr lang="bs-Latn-BA" altLang="en-US" sz="2000" b="1" dirty="0" smtClean="0"/>
            </a:br>
            <a:r>
              <a:rPr lang="bs-Latn-BA" altLang="en-US" sz="2000" b="1" dirty="0" smtClean="0"/>
              <a:t>Deklaracije  Bruxelles 27. mart </a:t>
            </a:r>
            <a:r>
              <a:rPr lang="bs-Latn-BA" altLang="en-US" sz="2000" b="1" dirty="0" smtClean="0"/>
              <a:t>2015. </a:t>
            </a:r>
            <a:r>
              <a:rPr lang="bs-Latn-BA" altLang="en-US" sz="2000" b="1" dirty="0" smtClean="0"/>
              <a:t>godine i Brighton  19. i 20. april 2012. godine</a:t>
            </a:r>
          </a:p>
        </p:txBody>
      </p:sp>
      <p:sp>
        <p:nvSpPr>
          <p:cNvPr id="30723" name="Content Placeholder 2"/>
          <p:cNvSpPr>
            <a:spLocks noGrp="1"/>
          </p:cNvSpPr>
          <p:nvPr>
            <p:ph idx="1"/>
          </p:nvPr>
        </p:nvSpPr>
        <p:spPr>
          <a:xfrm>
            <a:off x="838200" y="1146175"/>
            <a:ext cx="10515600" cy="5030788"/>
          </a:xfrm>
        </p:spPr>
        <p:txBody>
          <a:bodyPr/>
          <a:lstStyle/>
          <a:p>
            <a:pPr marL="0" indent="0">
              <a:buNone/>
            </a:pPr>
            <a:r>
              <a:rPr lang="bs-Latn-BA" altLang="en-US" sz="3200" dirty="0" smtClean="0"/>
              <a:t>Potpuna provedba Konvencije na državnoj razini zahtijeva od država stranki da poduzmu efikasne mjere za sprječavanje povreda. Svi zakoni i politike trebali bi biti formulisani, i svi državni dužnosnici trebali bi obavljati svoje obaveze na način koji će osigurati primjenu Konvencije. Države stranke također moraju osigurati načine na koje se mogu tražiti pravna lijekovi za navodne povrede Konvencije. Domaći sudovi i tribunali trebaju uzimati u obzir Konvenciju i sudsku praksu Suda. Zajedno, ove mjere bi trebale smanjiti broj povreda Konvencije. One bi također smanjile broj osnovanih aplikacija podnesenih Sudu, samim time smanjujući njegov obim posla.</a:t>
            </a:r>
          </a:p>
          <a:p>
            <a:pPr marL="0" indent="0"/>
            <a:endParaRPr lang="bs-Latn-BA" altLang="en-US" dirty="0" smtClean="0"/>
          </a:p>
        </p:txBody>
      </p:sp>
    </p:spTree>
    <p:extLst>
      <p:ext uri="{BB962C8B-B14F-4D97-AF65-F5344CB8AC3E}">
        <p14:creationId xmlns:p14="http://schemas.microsoft.com/office/powerpoint/2010/main" val="498249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976184" y="277814"/>
            <a:ext cx="10083113" cy="587159"/>
          </a:xfrm>
        </p:spPr>
        <p:txBody>
          <a:bodyPr anchorCtr="0">
            <a:normAutofit fontScale="90000"/>
          </a:bodyPr>
          <a:lstStyle/>
          <a:p>
            <a:pPr algn="ctr"/>
            <a:r>
              <a:rPr lang="hr-HR" altLang="en-US" sz="3600" dirty="0"/>
              <a:t/>
            </a:r>
            <a:br>
              <a:rPr lang="hr-HR" altLang="en-US" sz="3600" dirty="0"/>
            </a:br>
            <a:r>
              <a:rPr lang="hr-HR" altLang="en-US" sz="2000" b="1" dirty="0"/>
              <a:t>Č</a:t>
            </a:r>
            <a:r>
              <a:rPr lang="hr-HR" altLang="en-US" sz="2000" b="1" dirty="0" smtClean="0"/>
              <a:t>lan </a:t>
            </a:r>
            <a:r>
              <a:rPr lang="hr-HR" altLang="en-US" sz="2000" b="1" dirty="0"/>
              <a:t>10</a:t>
            </a:r>
            <a:r>
              <a:rPr lang="hr-HR" altLang="en-US" sz="2000" b="1" dirty="0" smtClean="0"/>
              <a:t>. EK </a:t>
            </a:r>
            <a:endParaRPr lang="en-US" altLang="en-US" sz="2000" b="1" dirty="0"/>
          </a:p>
        </p:txBody>
      </p:sp>
      <p:sp>
        <p:nvSpPr>
          <p:cNvPr id="15363" name="Content Placeholder 2"/>
          <p:cNvSpPr>
            <a:spLocks noGrp="1"/>
          </p:cNvSpPr>
          <p:nvPr>
            <p:ph sz="quarter" idx="4294967295"/>
          </p:nvPr>
        </p:nvSpPr>
        <p:spPr>
          <a:xfrm>
            <a:off x="1099751" y="1099751"/>
            <a:ext cx="10243752" cy="5001013"/>
          </a:xfrm>
        </p:spPr>
        <p:txBody>
          <a:bodyPr>
            <a:normAutofit/>
          </a:bodyPr>
          <a:lstStyle/>
          <a:p>
            <a:pPr marL="0" indent="0">
              <a:buNone/>
            </a:pPr>
            <a:r>
              <a:rPr lang="ta-IN" altLang="en-US" sz="3200" dirty="0">
                <a:cs typeface="Latha" panose="020B0604020202020204" pitchFamily="34" charset="0"/>
              </a:rPr>
              <a:t>2</a:t>
            </a:r>
            <a:r>
              <a:rPr lang="ta-IN" altLang="en-US" sz="3200" dirty="0">
                <a:latin typeface="Latha" panose="020B0604020202020204" pitchFamily="34" charset="0"/>
                <a:cs typeface="Latha" panose="020B0604020202020204" pitchFamily="34" charset="0"/>
              </a:rPr>
              <a:t>. </a:t>
            </a:r>
            <a:r>
              <a:rPr lang="ta-IN" altLang="en-US" sz="3200" dirty="0">
                <a:cs typeface="Latha" panose="020B0604020202020204" pitchFamily="34" charset="0"/>
              </a:rPr>
              <a:t>Ostvarivanje ovih sloboda, budući da uključuje obaveze i odgovornosti,  može podlijegati takvim formalnostima, uvjetima, ograničenjima ili sankcijama predviđenim zakonom i koje su neophodne u demokratkskom društvu u interesu nacionalne sigurnosti, teritorijalnog integriteta ili javne sigurnosti, sprečavanja nereda ili zločina, zaštite zdravlja i morala, ugleda ili prava drugih, sprečavanja širenja povjerljivih informacija ili u interesu očuvanja autoriteta ili nepristrasnosti sudstva.</a:t>
            </a:r>
            <a:endParaRPr lang="en-US" altLang="en-US" sz="3200" dirty="0"/>
          </a:p>
        </p:txBody>
      </p:sp>
      <p:sp>
        <p:nvSpPr>
          <p:cNvPr id="15364" name="Slide Number Placeholder 3"/>
          <p:cNvSpPr txBox="1">
            <a:spLocks noGrp="1"/>
          </p:cNvSpPr>
          <p:nvPr/>
        </p:nvSpPr>
        <p:spPr bwMode="auto">
          <a:xfrm>
            <a:off x="1524000" y="1271589"/>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80000"/>
              </a:lnSpc>
            </a:pPr>
            <a:fld id="{1EA851EE-1F11-435E-9759-75FB3A084D1F}" type="slidenum">
              <a:rPr lang="en-US" altLang="en-US" sz="1200" b="1">
                <a:solidFill>
                  <a:srgbClr val="FFFFFF"/>
                </a:solidFill>
                <a:ea typeface="ＭＳ Ｐゴシック" panose="020B0600070205080204" pitchFamily="34" charset="-128"/>
              </a:rPr>
              <a:pPr algn="ctr">
                <a:lnSpc>
                  <a:spcPct val="80000"/>
                </a:lnSpc>
              </a:pPr>
              <a:t>10</a:t>
            </a:fld>
            <a:endParaRPr lang="en-US" altLang="en-US" sz="1200" b="1">
              <a:solidFill>
                <a:srgbClr val="FFFFFF"/>
              </a:solidFill>
              <a:ea typeface="ＭＳ Ｐゴシック" panose="020B0600070205080204" pitchFamily="34" charset="-128"/>
            </a:endParaRPr>
          </a:p>
        </p:txBody>
      </p:sp>
    </p:spTree>
    <p:extLst>
      <p:ext uri="{BB962C8B-B14F-4D97-AF65-F5344CB8AC3E}">
        <p14:creationId xmlns:p14="http://schemas.microsoft.com/office/powerpoint/2010/main" val="277044676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01155"/>
            <a:ext cx="9144000" cy="486981"/>
          </a:xfrm>
        </p:spPr>
        <p:txBody>
          <a:bodyPr>
            <a:normAutofit/>
          </a:bodyPr>
          <a:lstStyle/>
          <a:p>
            <a:r>
              <a:rPr lang="bs-Latn-BA" sz="1800" b="1" dirty="0" smtClean="0"/>
              <a:t>Član 2. Protokola broj 4 uz EK</a:t>
            </a:r>
            <a:endParaRPr lang="en-US" sz="1800" b="1" dirty="0"/>
          </a:p>
        </p:txBody>
      </p:sp>
      <p:sp>
        <p:nvSpPr>
          <p:cNvPr id="3" name="Subtitle 2"/>
          <p:cNvSpPr>
            <a:spLocks noGrp="1"/>
          </p:cNvSpPr>
          <p:nvPr>
            <p:ph type="subTitle" idx="1"/>
          </p:nvPr>
        </p:nvSpPr>
        <p:spPr>
          <a:xfrm>
            <a:off x="1524000" y="1508760"/>
            <a:ext cx="9144000" cy="4864608"/>
          </a:xfrm>
        </p:spPr>
        <p:txBody>
          <a:bodyPr/>
          <a:lstStyle/>
          <a:p>
            <a:pPr algn="l"/>
            <a:r>
              <a:rPr lang="hr-HR" sz="2800" dirty="0"/>
              <a:t>Svako ko se zakonito nalazi na teritoriji jedne države ima, na toj teritoriji, pravo na slobodu kretanja i slobodu izbora boravišta.</a:t>
            </a:r>
            <a:endParaRPr lang="en-US" sz="2800" dirty="0"/>
          </a:p>
          <a:p>
            <a:pPr algn="l"/>
            <a:r>
              <a:rPr lang="hr-HR" sz="2800" dirty="0"/>
              <a:t>Svako je slobodan napustiti bilo koju zemlju, uključujući i vlastitu.</a:t>
            </a:r>
            <a:endParaRPr lang="en-US" sz="2800" dirty="0"/>
          </a:p>
          <a:p>
            <a:pPr algn="l"/>
            <a:r>
              <a:rPr lang="hr-HR" sz="2800" dirty="0"/>
              <a:t>Nikakva se ograničenja ne mogu postaviti u odnosu na ostvarivanje ovih prava osim onih koja su u skladu sa zakonom i koja su nužna u demokratskom društvu u interesu nacionalne sigurnosti ili javne sigurnosti, radi očuvanja javnog poretka, za sprečavanje kriminala, za zaštitu morala ili radi zaštite prava i sloboda drugih.</a:t>
            </a:r>
            <a:endParaRPr lang="en-US" sz="2800" dirty="0"/>
          </a:p>
          <a:p>
            <a:pPr algn="l"/>
            <a:endParaRPr lang="en-US" dirty="0"/>
          </a:p>
        </p:txBody>
      </p:sp>
    </p:spTree>
    <p:extLst>
      <p:ext uri="{BB962C8B-B14F-4D97-AF65-F5344CB8AC3E}">
        <p14:creationId xmlns:p14="http://schemas.microsoft.com/office/powerpoint/2010/main" val="4166853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17470"/>
          </a:xfrm>
        </p:spPr>
        <p:txBody>
          <a:bodyPr>
            <a:normAutofit/>
          </a:bodyPr>
          <a:lstStyle/>
          <a:p>
            <a:pPr algn="ctr"/>
            <a:r>
              <a:rPr lang="bs-Latn-BA" sz="1800" b="1" dirty="0" smtClean="0"/>
              <a:t>Član 1. Protokola broj 1 uz EK</a:t>
            </a:r>
            <a:endParaRPr lang="en-US" sz="1800" b="1" dirty="0"/>
          </a:p>
        </p:txBody>
      </p:sp>
      <p:sp>
        <p:nvSpPr>
          <p:cNvPr id="3" name="Content Placeholder 2"/>
          <p:cNvSpPr>
            <a:spLocks noGrp="1"/>
          </p:cNvSpPr>
          <p:nvPr>
            <p:ph idx="1"/>
          </p:nvPr>
        </p:nvSpPr>
        <p:spPr>
          <a:xfrm>
            <a:off x="838200" y="1128584"/>
            <a:ext cx="10515600" cy="5048379"/>
          </a:xfrm>
        </p:spPr>
        <p:txBody>
          <a:bodyPr/>
          <a:lstStyle/>
          <a:p>
            <a:pPr marL="0" indent="0">
              <a:buNone/>
            </a:pPr>
            <a:r>
              <a:rPr lang="hr-HR" altLang="en-US" dirty="0"/>
              <a:t>Svako fizičko ili pravno lice ima pravo na neometano uživanje svoje imovine. Niko ne može biti lišen svoje imovine, osim u javnom interesu i pod uslovima predviđenim zakonom i opštim načelima međunarodnog prava</a:t>
            </a:r>
          </a:p>
          <a:p>
            <a:pPr marL="0" indent="0">
              <a:buNone/>
            </a:pPr>
            <a:endParaRPr lang="hr-HR" altLang="en-US" dirty="0"/>
          </a:p>
          <a:p>
            <a:pPr marL="0" indent="0">
              <a:buNone/>
            </a:pPr>
            <a:r>
              <a:rPr lang="hr-HR" altLang="en-US" dirty="0"/>
              <a:t>Prethodne odredbe, međutim, ni na koji način ne utječu na pravo države da primjenjuje takve zakone koje smatra potrebnim da bi nadzirala korištenje imovine u skladu sa javnim interesima ili da bi osigurala naplatu poreza, doprinosa i kazni</a:t>
            </a:r>
          </a:p>
          <a:p>
            <a:pPr marL="0" indent="0">
              <a:buNone/>
            </a:pPr>
            <a:endParaRPr lang="en-US" dirty="0"/>
          </a:p>
        </p:txBody>
      </p:sp>
    </p:spTree>
    <p:extLst>
      <p:ext uri="{BB962C8B-B14F-4D97-AF65-F5344CB8AC3E}">
        <p14:creationId xmlns:p14="http://schemas.microsoft.com/office/powerpoint/2010/main" val="148555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2334"/>
          </a:xfrm>
        </p:spPr>
        <p:txBody>
          <a:bodyPr>
            <a:normAutofit/>
          </a:bodyPr>
          <a:lstStyle/>
          <a:p>
            <a:pPr algn="ctr"/>
            <a:r>
              <a:rPr lang="bs-Latn-BA" altLang="en-US" sz="1800" b="1" dirty="0" smtClean="0"/>
              <a:t>Konferencije na visokoj razini o budućnosti ESLJP</a:t>
            </a:r>
            <a:br>
              <a:rPr lang="bs-Latn-BA" altLang="en-US" sz="1800" b="1" dirty="0" smtClean="0"/>
            </a:br>
            <a:r>
              <a:rPr lang="bs-Latn-BA" altLang="en-US" sz="1800" b="1" dirty="0" smtClean="0"/>
              <a:t>Deklaracije  Bruxelles 27. </a:t>
            </a:r>
            <a:r>
              <a:rPr lang="bs-Latn-BA" altLang="en-US" sz="1800" b="1" smtClean="0"/>
              <a:t>mart </a:t>
            </a:r>
            <a:r>
              <a:rPr lang="bs-Latn-BA" altLang="en-US" sz="1800" b="1" smtClean="0"/>
              <a:t>2015. </a:t>
            </a:r>
            <a:r>
              <a:rPr lang="bs-Latn-BA" altLang="en-US" sz="1800" b="1" dirty="0" smtClean="0"/>
              <a:t>godine i Brighton  19. i 20. april 2012. godine</a:t>
            </a:r>
            <a:endParaRPr lang="en-US" sz="1800" b="1" dirty="0"/>
          </a:p>
        </p:txBody>
      </p:sp>
      <p:sp>
        <p:nvSpPr>
          <p:cNvPr id="3" name="Content Placeholder 2"/>
          <p:cNvSpPr>
            <a:spLocks noGrp="1"/>
          </p:cNvSpPr>
          <p:nvPr>
            <p:ph idx="1"/>
          </p:nvPr>
        </p:nvSpPr>
        <p:spPr>
          <a:xfrm>
            <a:off x="838200" y="1396314"/>
            <a:ext cx="10515600" cy="4780649"/>
          </a:xfrm>
        </p:spPr>
        <p:txBody>
          <a:bodyPr>
            <a:normAutofit fontScale="92500" lnSpcReduction="10000"/>
          </a:bodyPr>
          <a:lstStyle/>
          <a:p>
            <a:pPr marL="0" indent="0"/>
            <a:r>
              <a:rPr lang="bs-Latn-BA" altLang="en-US" dirty="0" smtClean="0"/>
              <a:t>omogućavajući i potičući domaće sudove i tribunale da uzmu u obzir relevantna načela Konvencije, uzimajući u obzir sudsku praksu Suda, pri vođenju postupaka i formulisanju presuda; a posebno omogućavajući strankama u sporu, u okviru adekvatnih parametara  domaćeg sudskog postupka ali bez nepotrebnih smetnji, da skrenu pažnju domaćim  sudovima i tribunalima na bilo koje relevantne odredbe Konvencije i jurisprudenciju Suda;</a:t>
            </a:r>
          </a:p>
          <a:p>
            <a:pPr marL="0" indent="0"/>
            <a:r>
              <a:rPr lang="bs-Latn-BA" altLang="en-US" dirty="0" smtClean="0"/>
              <a:t>pružajući javnim službenicima relevantne informacije o obavezama prema Konvenciji; i posebno obučavajući službenike koji rade u pravosudnom sistemu, a koji su zaduženi za provođenje zakona, ili su zaduženi za lišavanje slobode osobe, kako da ispune obaveze prema Konvenciji;  </a:t>
            </a:r>
          </a:p>
          <a:p>
            <a:pPr marL="0" indent="0"/>
            <a:r>
              <a:rPr lang="bs-Latn-BA" altLang="en-US" dirty="0" smtClean="0"/>
              <a:t>pružajući odgovarajuće informacije i obuku o Konvenciji u vidu podučavanja, obuke i profesionalnog razvoja sudaca, pravnika i tužitelja;</a:t>
            </a:r>
          </a:p>
          <a:p>
            <a:endParaRPr lang="en-US" dirty="0"/>
          </a:p>
        </p:txBody>
      </p:sp>
    </p:spTree>
    <p:extLst>
      <p:ext uri="{BB962C8B-B14F-4D97-AF65-F5344CB8AC3E}">
        <p14:creationId xmlns:p14="http://schemas.microsoft.com/office/powerpoint/2010/main" val="277054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95168" y="277416"/>
            <a:ext cx="9168713" cy="721519"/>
          </a:xfrm>
        </p:spPr>
        <p:txBody>
          <a:bodyPr/>
          <a:lstStyle/>
          <a:p>
            <a:pPr algn="ctr"/>
            <a:r>
              <a:rPr lang="hr-HR" altLang="en-US" sz="1800" b="1" dirty="0"/>
              <a:t>Član 2. </a:t>
            </a:r>
            <a:r>
              <a:rPr lang="hr-HR" altLang="en-US" sz="1800" b="1" dirty="0" smtClean="0"/>
              <a:t>EK</a:t>
            </a:r>
            <a:endParaRPr lang="hr-HR" altLang="en-US" sz="1800" b="1" dirty="0"/>
          </a:p>
        </p:txBody>
      </p:sp>
      <p:sp>
        <p:nvSpPr>
          <p:cNvPr id="3075" name="Rectangle 3"/>
          <p:cNvSpPr>
            <a:spLocks noGrp="1" noChangeArrowheads="1"/>
          </p:cNvSpPr>
          <p:nvPr>
            <p:ph type="body" idx="1"/>
          </p:nvPr>
        </p:nvSpPr>
        <p:spPr>
          <a:xfrm>
            <a:off x="1149178" y="890588"/>
            <a:ext cx="9514703" cy="5509022"/>
          </a:xfrm>
        </p:spPr>
        <p:txBody>
          <a:bodyPr>
            <a:normAutofit/>
          </a:bodyPr>
          <a:lstStyle/>
          <a:p>
            <a:pPr>
              <a:lnSpc>
                <a:spcPct val="80000"/>
              </a:lnSpc>
              <a:buFont typeface="Wingdings" panose="05000000000000000000" pitchFamily="2" charset="2"/>
              <a:buNone/>
            </a:pPr>
            <a:endParaRPr lang="hr-HR" altLang="en-US" sz="900" i="1" dirty="0"/>
          </a:p>
          <a:p>
            <a:pPr>
              <a:lnSpc>
                <a:spcPct val="80000"/>
              </a:lnSpc>
              <a:buFont typeface="Wingdings" panose="05000000000000000000" pitchFamily="2" charset="2"/>
              <a:buNone/>
            </a:pPr>
            <a:endParaRPr lang="hr-HR" altLang="en-US" sz="900" i="1" dirty="0"/>
          </a:p>
          <a:p>
            <a:pPr>
              <a:lnSpc>
                <a:spcPct val="80000"/>
              </a:lnSpc>
            </a:pPr>
            <a:r>
              <a:rPr lang="hr-HR" altLang="en-US" dirty="0"/>
              <a:t>Pravo na život svakog čovjeka zaštićeno je zakonom. Niko ne može biti namjerno lišen života, osim kod izvršenja smrtne kazne po presudi suda, kojom je proglašen krivim za zločin za koji je ova kazna predviđena zakonom.</a:t>
            </a:r>
          </a:p>
          <a:p>
            <a:pPr>
              <a:lnSpc>
                <a:spcPct val="80000"/>
              </a:lnSpc>
            </a:pPr>
            <a:r>
              <a:rPr lang="hr-HR" altLang="en-US" dirty="0"/>
              <a:t>Lišenje života nije u suprotnosti sa ovim članom ako proizilazi iz upotrebe sile koja je apsolutno neophodna:</a:t>
            </a:r>
          </a:p>
          <a:p>
            <a:pPr>
              <a:lnSpc>
                <a:spcPct val="80000"/>
              </a:lnSpc>
            </a:pPr>
            <a:r>
              <a:rPr lang="hr-HR" altLang="en-US" dirty="0"/>
              <a:t>a)  u odbrani svakog pojedinca od nezakonitog nasilja;</a:t>
            </a:r>
          </a:p>
          <a:p>
            <a:pPr>
              <a:lnSpc>
                <a:spcPct val="80000"/>
              </a:lnSpc>
            </a:pPr>
            <a:r>
              <a:rPr lang="hr-HR" altLang="en-US" dirty="0"/>
              <a:t>b)  prilikom zakonitog lišenja slobode ili sprječavanja bjekstva osobe koja je zakonito lišena slobode;</a:t>
            </a:r>
          </a:p>
          <a:p>
            <a:pPr>
              <a:lnSpc>
                <a:spcPct val="80000"/>
              </a:lnSpc>
            </a:pPr>
            <a:r>
              <a:rPr lang="hr-HR" altLang="en-US" dirty="0"/>
              <a:t>c) u akciji preduzetoj, u skladu sa zakonom, radi gušenja nemira ili pobune.</a:t>
            </a:r>
          </a:p>
        </p:txBody>
      </p:sp>
    </p:spTree>
    <p:extLst>
      <p:ext uri="{BB962C8B-B14F-4D97-AF65-F5344CB8AC3E}">
        <p14:creationId xmlns:p14="http://schemas.microsoft.com/office/powerpoint/2010/main" val="2977374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algn="ctr"/>
            <a:r>
              <a:rPr lang="hr-HR" altLang="en-US" sz="2000" b="1" dirty="0"/>
              <a:t>Član 3. </a:t>
            </a:r>
            <a:r>
              <a:rPr lang="hr-HR" altLang="en-US" sz="2000" b="1" dirty="0" smtClean="0"/>
              <a:t>EK</a:t>
            </a:r>
            <a:endParaRPr lang="en-US" altLang="en-US" sz="2000" b="1" dirty="0"/>
          </a:p>
        </p:txBody>
      </p:sp>
      <p:sp>
        <p:nvSpPr>
          <p:cNvPr id="7171" name="Rectangle 3"/>
          <p:cNvSpPr>
            <a:spLocks noGrp="1" noChangeArrowheads="1"/>
          </p:cNvSpPr>
          <p:nvPr>
            <p:ph type="body" idx="1"/>
          </p:nvPr>
        </p:nvSpPr>
        <p:spPr/>
        <p:txBody>
          <a:bodyPr/>
          <a:lstStyle/>
          <a:p>
            <a:pPr>
              <a:buFont typeface="Wingdings" panose="05000000000000000000" pitchFamily="2" charset="2"/>
              <a:buNone/>
            </a:pPr>
            <a:r>
              <a:rPr lang="hr-HR" altLang="en-US" dirty="0"/>
              <a:t>	</a:t>
            </a:r>
          </a:p>
          <a:p>
            <a:pPr>
              <a:buFont typeface="Wingdings" panose="05000000000000000000" pitchFamily="2" charset="2"/>
              <a:buNone/>
            </a:pPr>
            <a:r>
              <a:rPr lang="hr-HR" altLang="en-US" dirty="0"/>
              <a:t>	</a:t>
            </a:r>
            <a:endParaRPr lang="hr-HR" altLang="en-US" dirty="0" smtClean="0"/>
          </a:p>
          <a:p>
            <a:pPr>
              <a:buFont typeface="Wingdings" panose="05000000000000000000" pitchFamily="2" charset="2"/>
              <a:buNone/>
            </a:pPr>
            <a:r>
              <a:rPr lang="hr-HR" altLang="en-US" i="1" dirty="0"/>
              <a:t>	</a:t>
            </a:r>
            <a:r>
              <a:rPr lang="hr-HR" altLang="en-US" sz="4000" dirty="0" smtClean="0"/>
              <a:t>Niko </a:t>
            </a:r>
            <a:r>
              <a:rPr lang="hr-HR" altLang="en-US" sz="4000" dirty="0"/>
              <a:t>neće biti podvrgnut mučenju, nehumanom ili ponižavajućem postupku ili kažnjavanju.</a:t>
            </a:r>
          </a:p>
          <a:p>
            <a:pPr>
              <a:buFont typeface="Wingdings" panose="05000000000000000000" pitchFamily="2" charset="2"/>
              <a:buNone/>
            </a:pPr>
            <a:r>
              <a:rPr lang="hr-HR" altLang="en-US" dirty="0"/>
              <a:t>	</a:t>
            </a:r>
          </a:p>
        </p:txBody>
      </p:sp>
    </p:spTree>
    <p:extLst>
      <p:ext uri="{BB962C8B-B14F-4D97-AF65-F5344CB8AC3E}">
        <p14:creationId xmlns:p14="http://schemas.microsoft.com/office/powerpoint/2010/main" val="1286131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48031" y="197708"/>
            <a:ext cx="9316995" cy="335692"/>
          </a:xfrm>
        </p:spPr>
        <p:txBody>
          <a:bodyPr>
            <a:noAutofit/>
          </a:bodyPr>
          <a:lstStyle/>
          <a:p>
            <a:r>
              <a:rPr lang="bs-Latn-BA" altLang="en-US" sz="1800" b="1" dirty="0"/>
              <a:t>Član 5. EK</a:t>
            </a:r>
            <a:endParaRPr lang="en-US" altLang="en-US" sz="1800" b="1" dirty="0"/>
          </a:p>
        </p:txBody>
      </p:sp>
      <p:sp>
        <p:nvSpPr>
          <p:cNvPr id="2051" name="Rectangle 3"/>
          <p:cNvSpPr>
            <a:spLocks noGrp="1" noChangeArrowheads="1"/>
          </p:cNvSpPr>
          <p:nvPr>
            <p:ph type="subTitle" idx="1"/>
          </p:nvPr>
        </p:nvSpPr>
        <p:spPr>
          <a:xfrm>
            <a:off x="1013253" y="685800"/>
            <a:ext cx="10268465" cy="5715000"/>
          </a:xfrm>
        </p:spPr>
        <p:txBody>
          <a:bodyPr>
            <a:normAutofit fontScale="92500"/>
          </a:bodyPr>
          <a:lstStyle/>
          <a:p>
            <a:pPr marL="609600" indent="-609600" algn="l">
              <a:lnSpc>
                <a:spcPct val="80000"/>
              </a:lnSpc>
            </a:pPr>
            <a:r>
              <a:rPr lang="hr-HR" altLang="en-US" sz="2000" i="1" dirty="0">
                <a:latin typeface="Times New Roman" panose="02020603050405020304" pitchFamily="18" charset="0"/>
              </a:rPr>
              <a:t>	</a:t>
            </a:r>
            <a:endParaRPr lang="hr-HR" altLang="en-US" sz="2000" i="1" dirty="0" smtClean="0">
              <a:latin typeface="Times New Roman" panose="02020603050405020304" pitchFamily="18" charset="0"/>
            </a:endParaRPr>
          </a:p>
          <a:p>
            <a:pPr marL="609600" indent="-609600" algn="l">
              <a:lnSpc>
                <a:spcPct val="80000"/>
              </a:lnSpc>
            </a:pPr>
            <a:r>
              <a:rPr lang="hr-HR" altLang="en-US" sz="2000" dirty="0" smtClean="0">
                <a:latin typeface="Times New Roman" panose="02020603050405020304" pitchFamily="18" charset="0"/>
              </a:rPr>
              <a:t>1.</a:t>
            </a:r>
            <a:r>
              <a:rPr lang="hr-HR" altLang="en-US" sz="2000" i="1" dirty="0" smtClean="0">
                <a:latin typeface="Times New Roman" panose="02020603050405020304" pitchFamily="18" charset="0"/>
              </a:rPr>
              <a:t>	</a:t>
            </a:r>
            <a:r>
              <a:rPr lang="hr-HR" altLang="en-US" dirty="0" smtClean="0"/>
              <a:t>Svako </a:t>
            </a:r>
            <a:r>
              <a:rPr lang="hr-HR" altLang="en-US" dirty="0"/>
              <a:t>ima pravo na slobodu i sigurnost ličnosti. Niko ne smije biti lišen slobode </a:t>
            </a:r>
            <a:r>
              <a:rPr lang="hr-HR" altLang="en-US" dirty="0" smtClean="0"/>
              <a:t>izuzev u niže navedenim slučajevima i u skladu sa zakonom propisanim postupkom:</a:t>
            </a:r>
          </a:p>
          <a:p>
            <a:pPr marL="609600" indent="-609600" algn="l">
              <a:lnSpc>
                <a:spcPct val="80000"/>
              </a:lnSpc>
            </a:pPr>
            <a:r>
              <a:rPr lang="hr-HR" altLang="en-US" dirty="0" smtClean="0"/>
              <a:t>	zakonitog lišenja slobode po presudi nadležnog suda; </a:t>
            </a:r>
          </a:p>
          <a:p>
            <a:pPr marL="609600" indent="-609600" algn="l">
              <a:lnSpc>
                <a:spcPct val="80000"/>
              </a:lnSpc>
            </a:pPr>
            <a:r>
              <a:rPr lang="hr-HR" altLang="en-US" dirty="0" smtClean="0"/>
              <a:t>	zakonitog hapšenja ili lišenja slobode zbog nepovinovanja zakonitom nalogu suda i u cilju osiguranja izvršenja bilo koje obaveze propisane zakonom;</a:t>
            </a:r>
          </a:p>
          <a:p>
            <a:pPr marL="609600" indent="-609600" algn="l">
              <a:lnSpc>
                <a:spcPct val="80000"/>
              </a:lnSpc>
            </a:pPr>
            <a:r>
              <a:rPr lang="hr-HR" altLang="en-US" dirty="0" smtClean="0"/>
              <a:t>	zakonitog hapšenja ili lišenjа slobode radi privođenja nadležnoj sudskoj vlasti, kada postoji opravdana sumnja da je ta osoba izvršila krivično djelo ili kada postoje valjani razlozi da se ta osoba spriječi da izvrši krivično djelo ili da, nakon izvršenja krivičnog djela, pobjegne;</a:t>
            </a:r>
          </a:p>
          <a:p>
            <a:pPr marL="609600" indent="-609600" algn="l">
              <a:lnSpc>
                <a:spcPct val="80000"/>
              </a:lnSpc>
            </a:pPr>
            <a:r>
              <a:rPr lang="hr-HR" altLang="en-US" dirty="0" smtClean="0"/>
              <a:t>	lišenja slobode maloljetnika, prema zakonitom nalogu, radi odgajanja pod nadzorom ili zakonitog pritvaranja zbog privođenja nadležnoj vlasti;</a:t>
            </a:r>
          </a:p>
          <a:p>
            <a:pPr marL="609600" indent="-609600" algn="l">
              <a:lnSpc>
                <a:spcPct val="80000"/>
              </a:lnSpc>
            </a:pPr>
            <a:r>
              <a:rPr lang="hr-HR" altLang="en-US" dirty="0" smtClean="0"/>
              <a:t>	zakonitog lišenja slobode osoba da bi se spriječilo širenje neke zarazne bolesti, pritvaranja mentalno oboljelih osoba, alkoholičara ili narkomana ili skitnica;</a:t>
            </a:r>
            <a:endParaRPr lang="en-US" altLang="en-US" dirty="0" smtClean="0"/>
          </a:p>
          <a:p>
            <a:pPr marL="609600" indent="-609600" algn="l">
              <a:lnSpc>
                <a:spcPct val="80000"/>
              </a:lnSpc>
            </a:pPr>
            <a:r>
              <a:rPr lang="bs-Latn-BA" altLang="en-US" dirty="0" smtClean="0"/>
              <a:t>	</a:t>
            </a:r>
            <a:r>
              <a:rPr lang="en-US" altLang="en-US" dirty="0" err="1" smtClean="0"/>
              <a:t>zakonitog</a:t>
            </a:r>
            <a:r>
              <a:rPr lang="en-US" altLang="en-US" dirty="0" smtClean="0"/>
              <a:t> </a:t>
            </a:r>
            <a:r>
              <a:rPr lang="en-US" altLang="en-US" dirty="0" err="1" smtClean="0"/>
              <a:t>hapšenja</a:t>
            </a:r>
            <a:r>
              <a:rPr lang="en-US" altLang="en-US" dirty="0" smtClean="0"/>
              <a:t> </a:t>
            </a:r>
            <a:r>
              <a:rPr lang="en-US" altLang="en-US" dirty="0" err="1" smtClean="0"/>
              <a:t>ili</a:t>
            </a:r>
            <a:r>
              <a:rPr lang="en-US" altLang="en-US" dirty="0" smtClean="0"/>
              <a:t> </a:t>
            </a:r>
            <a:r>
              <a:rPr lang="en-US" altLang="en-US" dirty="0" err="1" smtClean="0"/>
              <a:t>lišenje</a:t>
            </a:r>
            <a:r>
              <a:rPr lang="en-US" altLang="en-US" dirty="0" smtClean="0"/>
              <a:t> </a:t>
            </a:r>
            <a:r>
              <a:rPr lang="en-US" altLang="en-US" dirty="0" err="1" smtClean="0"/>
              <a:t>slobode</a:t>
            </a:r>
            <a:r>
              <a:rPr lang="en-US" altLang="en-US" dirty="0" smtClean="0"/>
              <a:t> </a:t>
            </a:r>
            <a:r>
              <a:rPr lang="en-US" altLang="en-US" dirty="0" err="1" smtClean="0"/>
              <a:t>osobe</a:t>
            </a:r>
            <a:r>
              <a:rPr lang="en-US" altLang="en-US" dirty="0" smtClean="0"/>
              <a:t> u </a:t>
            </a:r>
            <a:r>
              <a:rPr lang="en-US" altLang="en-US" dirty="0" err="1" smtClean="0"/>
              <a:t>cilju</a:t>
            </a:r>
            <a:r>
              <a:rPr lang="en-US" altLang="en-US" dirty="0" smtClean="0"/>
              <a:t> </a:t>
            </a:r>
            <a:r>
              <a:rPr lang="en-US" altLang="en-US" dirty="0" err="1" smtClean="0"/>
              <a:t>sprječavanja</a:t>
            </a:r>
            <a:r>
              <a:rPr lang="en-US" altLang="en-US" dirty="0" smtClean="0"/>
              <a:t> </a:t>
            </a:r>
            <a:r>
              <a:rPr lang="en-US" altLang="en-US" dirty="0" err="1" smtClean="0"/>
              <a:t>ilegalnog</a:t>
            </a:r>
            <a:r>
              <a:rPr lang="en-US" altLang="en-US" dirty="0" smtClean="0"/>
              <a:t> </a:t>
            </a:r>
            <a:r>
              <a:rPr lang="en-US" altLang="en-US" dirty="0" err="1" smtClean="0"/>
              <a:t>ulaska</a:t>
            </a:r>
            <a:r>
              <a:rPr lang="en-US" altLang="en-US" dirty="0" smtClean="0"/>
              <a:t> u </a:t>
            </a:r>
            <a:r>
              <a:rPr lang="en-US" altLang="en-US" dirty="0" err="1" smtClean="0"/>
              <a:t>zemlju</a:t>
            </a:r>
            <a:r>
              <a:rPr lang="en-US" altLang="en-US" dirty="0" smtClean="0"/>
              <a:t> </a:t>
            </a:r>
            <a:r>
              <a:rPr lang="en-US" altLang="en-US" dirty="0" err="1" smtClean="0"/>
              <a:t>ili</a:t>
            </a:r>
            <a:r>
              <a:rPr lang="en-US" altLang="en-US" dirty="0" smtClean="0"/>
              <a:t> </a:t>
            </a:r>
            <a:r>
              <a:rPr lang="en-US" altLang="en-US" dirty="0" err="1" smtClean="0"/>
              <a:t>osobe</a:t>
            </a:r>
            <a:r>
              <a:rPr lang="en-US" altLang="en-US" dirty="0" smtClean="0"/>
              <a:t> </a:t>
            </a:r>
            <a:r>
              <a:rPr lang="en-US" altLang="en-US" dirty="0" err="1" smtClean="0"/>
              <a:t>protiv</a:t>
            </a:r>
            <a:r>
              <a:rPr lang="en-US" altLang="en-US" dirty="0" smtClean="0"/>
              <a:t> </a:t>
            </a:r>
            <a:r>
              <a:rPr lang="en-US" altLang="en-US" dirty="0" err="1" smtClean="0"/>
              <a:t>koje</a:t>
            </a:r>
            <a:r>
              <a:rPr lang="en-US" altLang="en-US" dirty="0" smtClean="0"/>
              <a:t> je u </a:t>
            </a:r>
            <a:r>
              <a:rPr lang="en-US" altLang="en-US" dirty="0" err="1" smtClean="0"/>
              <a:t>toku</a:t>
            </a:r>
            <a:r>
              <a:rPr lang="en-US" altLang="en-US" dirty="0" smtClean="0"/>
              <a:t> </a:t>
            </a:r>
            <a:r>
              <a:rPr lang="en-US" altLang="en-US" dirty="0" err="1" smtClean="0"/>
              <a:t>postupak</a:t>
            </a:r>
            <a:r>
              <a:rPr lang="en-US" altLang="en-US" dirty="0" smtClean="0"/>
              <a:t> u </a:t>
            </a:r>
            <a:r>
              <a:rPr lang="en-US" altLang="en-US" dirty="0" err="1" smtClean="0"/>
              <a:t>cilju</a:t>
            </a:r>
            <a:r>
              <a:rPr lang="en-US" altLang="en-US" dirty="0" smtClean="0"/>
              <a:t> </a:t>
            </a:r>
            <a:r>
              <a:rPr lang="en-US" altLang="en-US" dirty="0" err="1" smtClean="0"/>
              <a:t>deportacije</a:t>
            </a:r>
            <a:r>
              <a:rPr lang="en-US" altLang="en-US" dirty="0" smtClean="0"/>
              <a:t> </a:t>
            </a:r>
            <a:r>
              <a:rPr lang="en-US" altLang="en-US" dirty="0" err="1" smtClean="0"/>
              <a:t>ili</a:t>
            </a:r>
            <a:r>
              <a:rPr lang="en-US" altLang="en-US" dirty="0" smtClean="0"/>
              <a:t> </a:t>
            </a:r>
            <a:r>
              <a:rPr lang="en-US" altLang="en-US" dirty="0" err="1" smtClean="0"/>
              <a:t>ekstradicije</a:t>
            </a:r>
            <a:r>
              <a:rPr lang="en-US" altLang="en-US" dirty="0" smtClean="0"/>
              <a:t>. </a:t>
            </a:r>
            <a:endParaRPr lang="en-US" altLang="en-US" dirty="0"/>
          </a:p>
        </p:txBody>
      </p:sp>
    </p:spTree>
    <p:extLst>
      <p:ext uri="{BB962C8B-B14F-4D97-AF65-F5344CB8AC3E}">
        <p14:creationId xmlns:p14="http://schemas.microsoft.com/office/powerpoint/2010/main" val="98334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73892" y="277813"/>
            <a:ext cx="9761838" cy="639762"/>
          </a:xfrm>
        </p:spPr>
        <p:txBody>
          <a:bodyPr>
            <a:normAutofit/>
          </a:bodyPr>
          <a:lstStyle/>
          <a:p>
            <a:pPr algn="ctr"/>
            <a:r>
              <a:rPr lang="bs-Latn-BA" altLang="en-US" sz="1800" b="1" dirty="0"/>
              <a:t>Član 5. EK</a:t>
            </a:r>
            <a:endParaRPr lang="en-US" altLang="en-US" sz="1800" b="1" dirty="0"/>
          </a:p>
        </p:txBody>
      </p:sp>
      <p:sp>
        <p:nvSpPr>
          <p:cNvPr id="3075" name="Rectangle 3"/>
          <p:cNvSpPr>
            <a:spLocks noGrp="1" noChangeArrowheads="1"/>
          </p:cNvSpPr>
          <p:nvPr>
            <p:ph type="body" idx="1"/>
          </p:nvPr>
        </p:nvSpPr>
        <p:spPr>
          <a:xfrm>
            <a:off x="1421027" y="1068859"/>
            <a:ext cx="9704173" cy="5257800"/>
          </a:xfrm>
        </p:spPr>
        <p:txBody>
          <a:bodyPr/>
          <a:lstStyle/>
          <a:p>
            <a:pPr marL="0" indent="0">
              <a:lnSpc>
                <a:spcPct val="80000"/>
              </a:lnSpc>
              <a:buNone/>
            </a:pPr>
            <a:endParaRPr lang="hr-HR" altLang="en-US" sz="2000" i="1" dirty="0"/>
          </a:p>
          <a:p>
            <a:pPr marL="0" indent="0">
              <a:lnSpc>
                <a:spcPct val="80000"/>
              </a:lnSpc>
              <a:buNone/>
            </a:pPr>
            <a:r>
              <a:rPr lang="hr-HR" altLang="en-US" sz="2400" i="1" dirty="0" smtClean="0"/>
              <a:t>2.</a:t>
            </a:r>
            <a:r>
              <a:rPr lang="hr-HR" altLang="en-US" sz="2400" dirty="0"/>
              <a:t> </a:t>
            </a:r>
            <a:r>
              <a:rPr lang="hr-HR" altLang="en-US" sz="2400" dirty="0" smtClean="0"/>
              <a:t>  Svako </a:t>
            </a:r>
            <a:r>
              <a:rPr lang="hr-HR" altLang="en-US" sz="2400" dirty="0"/>
              <a:t>ko je uhapšen bit će odmah obaviješten, na jeziku koji razumije, o razlozima hapšenja i o svim optužbama protiv njega.</a:t>
            </a:r>
          </a:p>
          <a:p>
            <a:pPr marL="0" indent="0">
              <a:lnSpc>
                <a:spcPct val="80000"/>
              </a:lnSpc>
              <a:buNone/>
            </a:pPr>
            <a:r>
              <a:rPr lang="hr-HR" altLang="en-US" sz="2400" dirty="0" smtClean="0"/>
              <a:t>3.   Svako </a:t>
            </a:r>
            <a:r>
              <a:rPr lang="hr-HR" altLang="en-US" sz="2400" dirty="0"/>
              <a:t>ko je uhapšen ili lišen slobode prema odredbama stava 1(c) ovog člana mora odmah biti izveden pred sudiju ili drugo službeno lice zakonom ovlašteno da vrši sudsku vlast i mora imati pravo na suđenje u razumnom roku ili na puštanje na slobodu do suđenja. Puštanje na slobodu može se uvjetovati garancijama o pojavljivanju na suđenju.</a:t>
            </a:r>
          </a:p>
          <a:p>
            <a:pPr marL="0" indent="0">
              <a:lnSpc>
                <a:spcPct val="80000"/>
              </a:lnSpc>
              <a:buNone/>
            </a:pPr>
            <a:r>
              <a:rPr lang="hr-HR" altLang="en-US" sz="2400" dirty="0" smtClean="0"/>
              <a:t>4.   Svako </a:t>
            </a:r>
            <a:r>
              <a:rPr lang="hr-HR" altLang="en-US" sz="2400" dirty="0"/>
              <a:t>kome je uskraćena sloboda hapšenjem ili lišavanjem slobode ima pravo uložiti žalbu sudu kako bi sud, u kratkom roku, razmotrio zakonitost lišavanja slobode i ukoliko ono nije bilo zakonito naložio oslobađanje.</a:t>
            </a:r>
          </a:p>
          <a:p>
            <a:pPr marL="0" indent="0">
              <a:lnSpc>
                <a:spcPct val="80000"/>
              </a:lnSpc>
              <a:buNone/>
            </a:pPr>
            <a:r>
              <a:rPr lang="hr-HR" altLang="en-US" sz="2400" dirty="0" smtClean="0"/>
              <a:t>5.   Svako </a:t>
            </a:r>
            <a:r>
              <a:rPr lang="hr-HR" altLang="en-US" sz="2400" dirty="0"/>
              <a:t>ko je bio žrtva hapšenja ili lišavanja slobode protivno odredbama ovog člana ima pravo na obeštećenje. </a:t>
            </a:r>
            <a:endParaRPr lang="en-US" altLang="en-US" sz="2400" dirty="0"/>
          </a:p>
        </p:txBody>
      </p:sp>
    </p:spTree>
    <p:extLst>
      <p:ext uri="{BB962C8B-B14F-4D97-AF65-F5344CB8AC3E}">
        <p14:creationId xmlns:p14="http://schemas.microsoft.com/office/powerpoint/2010/main" val="47755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9405"/>
          </a:xfrm>
        </p:spPr>
        <p:txBody>
          <a:bodyPr>
            <a:normAutofit/>
          </a:bodyPr>
          <a:lstStyle/>
          <a:p>
            <a:pPr algn="ctr"/>
            <a:r>
              <a:rPr lang="bs-Latn-BA" sz="1800" b="1" dirty="0" smtClean="0"/>
              <a:t>Član 6. stav 2. EK</a:t>
            </a:r>
            <a:endParaRPr lang="en-US" sz="1800" b="1" dirty="0"/>
          </a:p>
        </p:txBody>
      </p:sp>
      <p:sp>
        <p:nvSpPr>
          <p:cNvPr id="3" name="Content Placeholder 2"/>
          <p:cNvSpPr>
            <a:spLocks noGrp="1"/>
          </p:cNvSpPr>
          <p:nvPr>
            <p:ph idx="1"/>
          </p:nvPr>
        </p:nvSpPr>
        <p:spPr/>
        <p:txBody>
          <a:bodyPr/>
          <a:lstStyle/>
          <a:p>
            <a:pPr marL="0" indent="0">
              <a:buNone/>
            </a:pPr>
            <a:endParaRPr lang="hr-HR" altLang="en-US" b="1" dirty="0" smtClean="0"/>
          </a:p>
          <a:p>
            <a:pPr marL="0" indent="0">
              <a:buNone/>
            </a:pPr>
            <a:endParaRPr lang="hr-HR" altLang="en-US" b="1" dirty="0"/>
          </a:p>
          <a:p>
            <a:pPr marL="0" indent="0">
              <a:buNone/>
            </a:pPr>
            <a:r>
              <a:rPr lang="hr-HR" altLang="en-US" b="1" dirty="0" smtClean="0"/>
              <a:t>Svako </a:t>
            </a:r>
            <a:r>
              <a:rPr lang="hr-HR" altLang="en-US" b="1" dirty="0"/>
              <a:t>ko je optužen za krivično djelo smatra se nevinim dok se njegova krivica po zakonu ne dokaže.</a:t>
            </a:r>
            <a:endParaRPr lang="sr-Latn-CS" altLang="en-US" b="1" dirty="0">
              <a:latin typeface="Comic Sans MS" panose="030F0702030302020204" pitchFamily="66" charset="0"/>
            </a:endParaRPr>
          </a:p>
          <a:p>
            <a:pPr marL="0" indent="0">
              <a:buNone/>
            </a:pPr>
            <a:endParaRPr lang="en-US" dirty="0"/>
          </a:p>
        </p:txBody>
      </p:sp>
    </p:spTree>
    <p:extLst>
      <p:ext uri="{BB962C8B-B14F-4D97-AF65-F5344CB8AC3E}">
        <p14:creationId xmlns:p14="http://schemas.microsoft.com/office/powerpoint/2010/main" val="1808898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38200" y="365125"/>
            <a:ext cx="10515600" cy="549275"/>
          </a:xfrm>
        </p:spPr>
        <p:txBody>
          <a:bodyPr>
            <a:normAutofit/>
          </a:bodyPr>
          <a:lstStyle/>
          <a:p>
            <a:pPr algn="ctr"/>
            <a:r>
              <a:rPr lang="hr-HR" altLang="en-US" sz="1800" b="1" dirty="0"/>
              <a:t>Član 8. </a:t>
            </a:r>
            <a:r>
              <a:rPr lang="hr-HR" altLang="en-US" sz="1800" b="1" dirty="0" smtClean="0"/>
              <a:t>EK</a:t>
            </a:r>
            <a:endParaRPr lang="hr-HR" altLang="en-US" sz="1800" b="1" dirty="0"/>
          </a:p>
        </p:txBody>
      </p:sp>
      <p:sp>
        <p:nvSpPr>
          <p:cNvPr id="20483" name="Rectangle 3"/>
          <p:cNvSpPr>
            <a:spLocks noGrp="1" noChangeArrowheads="1"/>
          </p:cNvSpPr>
          <p:nvPr>
            <p:ph type="body" idx="1"/>
          </p:nvPr>
        </p:nvSpPr>
        <p:spPr>
          <a:xfrm>
            <a:off x="838200" y="1149178"/>
            <a:ext cx="10515600" cy="5103341"/>
          </a:xfrm>
        </p:spPr>
        <p:txBody>
          <a:bodyPr/>
          <a:lstStyle/>
          <a:p>
            <a:pPr>
              <a:lnSpc>
                <a:spcPct val="80000"/>
              </a:lnSpc>
              <a:buFont typeface="Wingdings" panose="05000000000000000000" pitchFamily="2" charset="2"/>
              <a:buNone/>
            </a:pPr>
            <a:r>
              <a:rPr lang="hr-HR" altLang="en-US" dirty="0"/>
              <a:t>	</a:t>
            </a:r>
            <a:r>
              <a:rPr lang="hr-HR" altLang="en-US" sz="3600" dirty="0"/>
              <a:t>1. Svako ima pravo na poštivanje svog privatnog i porodičnog života, doma i prepiske.</a:t>
            </a:r>
            <a:br>
              <a:rPr lang="hr-HR" altLang="en-US" sz="3600" dirty="0"/>
            </a:br>
            <a:r>
              <a:rPr lang="hr-HR" altLang="en-US" sz="3600" dirty="0"/>
              <a:t/>
            </a:r>
            <a:br>
              <a:rPr lang="hr-HR" altLang="en-US" sz="3600" dirty="0"/>
            </a:br>
            <a:r>
              <a:rPr lang="hr-HR" altLang="en-US" sz="3600" dirty="0"/>
              <a:t>2. Javna vlast se ne miješa u vršenje ovog prava, osim ako je takvo miješanje predviđeno zakonom i ako je to neophodna mjera u demokratskom društvu u interesu nacionalne sigurnosti, javne sigurnosti, ekonomske dobrobiti zemlje, sprječavanja nereda ili sprječavanja zločina, zaštite zdravlja i morala ili zaštite prava i sloboda drugih. </a:t>
            </a:r>
            <a:r>
              <a:rPr lang="hr-HR" altLang="en-US" dirty="0"/>
              <a:t/>
            </a:r>
            <a:br>
              <a:rPr lang="hr-HR" altLang="en-US" dirty="0"/>
            </a:br>
            <a:endParaRPr lang="en-US" altLang="en-US" dirty="0"/>
          </a:p>
        </p:txBody>
      </p:sp>
    </p:spTree>
    <p:extLst>
      <p:ext uri="{BB962C8B-B14F-4D97-AF65-F5344CB8AC3E}">
        <p14:creationId xmlns:p14="http://schemas.microsoft.com/office/powerpoint/2010/main" val="6188206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63827" y="277815"/>
            <a:ext cx="10120184" cy="673656"/>
          </a:xfrm>
        </p:spPr>
        <p:txBody>
          <a:bodyPr anchorCtr="0">
            <a:normAutofit fontScale="90000"/>
          </a:bodyPr>
          <a:lstStyle/>
          <a:p>
            <a:pPr algn="ctr"/>
            <a:r>
              <a:rPr lang="hr-HR" altLang="en-US" sz="2900" dirty="0"/>
              <a:t/>
            </a:r>
            <a:br>
              <a:rPr lang="hr-HR" altLang="en-US" sz="2900" dirty="0"/>
            </a:br>
            <a:r>
              <a:rPr lang="hr-HR" altLang="en-US" sz="2000" b="1" dirty="0" smtClean="0"/>
              <a:t>Član </a:t>
            </a:r>
            <a:r>
              <a:rPr lang="hr-HR" altLang="en-US" sz="2000" b="1" dirty="0"/>
              <a:t>10. </a:t>
            </a:r>
            <a:r>
              <a:rPr lang="hr-HR" altLang="en-US" sz="2000" b="1" dirty="0" smtClean="0"/>
              <a:t>EK</a:t>
            </a:r>
            <a:endParaRPr lang="en-US" altLang="en-US" sz="2000" b="1" dirty="0"/>
          </a:p>
        </p:txBody>
      </p:sp>
      <p:sp>
        <p:nvSpPr>
          <p:cNvPr id="12291" name="Slide Number Placeholder 5"/>
          <p:cNvSpPr txBox="1">
            <a:spLocks noGrp="1"/>
          </p:cNvSpPr>
          <p:nvPr/>
        </p:nvSpPr>
        <p:spPr bwMode="auto">
          <a:xfrm>
            <a:off x="1524000" y="1271589"/>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lnSpc>
                <a:spcPct val="80000"/>
              </a:lnSpc>
            </a:pPr>
            <a:fld id="{8023A2F7-B1DA-465A-97CF-C0682FD6A58D}" type="slidenum">
              <a:rPr lang="en-US" altLang="en-US" sz="1200" b="1">
                <a:solidFill>
                  <a:srgbClr val="FFFFFF"/>
                </a:solidFill>
                <a:ea typeface="ＭＳ Ｐゴシック" panose="020B0600070205080204" pitchFamily="34" charset="-128"/>
              </a:rPr>
              <a:pPr algn="ctr">
                <a:lnSpc>
                  <a:spcPct val="80000"/>
                </a:lnSpc>
              </a:pPr>
              <a:t>9</a:t>
            </a:fld>
            <a:endParaRPr lang="en-US" altLang="en-US" sz="1200" b="1">
              <a:solidFill>
                <a:srgbClr val="FFFFFF"/>
              </a:solidFill>
              <a:ea typeface="ＭＳ Ｐゴシック" panose="020B0600070205080204" pitchFamily="34" charset="-128"/>
            </a:endParaRPr>
          </a:p>
        </p:txBody>
      </p:sp>
      <p:sp>
        <p:nvSpPr>
          <p:cNvPr id="12292" name="Rectangle 3"/>
          <p:cNvSpPr>
            <a:spLocks noGrp="1" noChangeArrowheads="1"/>
          </p:cNvSpPr>
          <p:nvPr>
            <p:ph sz="quarter" idx="4294967295"/>
          </p:nvPr>
        </p:nvSpPr>
        <p:spPr>
          <a:xfrm>
            <a:off x="1297459" y="1271589"/>
            <a:ext cx="10206682" cy="4829175"/>
          </a:xfrm>
        </p:spPr>
        <p:txBody>
          <a:bodyPr>
            <a:normAutofit/>
          </a:bodyPr>
          <a:lstStyle/>
          <a:p>
            <a:pPr marL="0" indent="0">
              <a:buNone/>
            </a:pPr>
            <a:r>
              <a:rPr lang="hr-HR" altLang="en-US" sz="4400" dirty="0"/>
              <a:t>1</a:t>
            </a:r>
            <a:r>
              <a:rPr lang="ta-IN" altLang="en-US" sz="4400" dirty="0">
                <a:latin typeface="Latha" panose="020B0604020202020204" pitchFamily="34" charset="0"/>
                <a:cs typeface="Latha" panose="020B0604020202020204" pitchFamily="34" charset="0"/>
              </a:rPr>
              <a:t>. </a:t>
            </a:r>
            <a:r>
              <a:rPr lang="hr-HR" altLang="en-US" sz="4400" dirty="0"/>
              <a:t>Svako ima pravo na slobodu izražavanja. Ovo pravo uključuje slobodu mišljenja i slobodu primanja i prenošenja informacija i ideja, bez miješanja javne vlasti i bez obzira na granice. Ovaj član ne sprečava države da zahtijevaju dozvole za rad od radio, televizijskih i filmskih kompanija.</a:t>
            </a:r>
          </a:p>
          <a:p>
            <a:pPr marL="319088" indent="-319088"/>
            <a:endParaRPr lang="en-US" altLang="en-US" dirty="0"/>
          </a:p>
        </p:txBody>
      </p:sp>
    </p:spTree>
    <p:extLst>
      <p:ext uri="{BB962C8B-B14F-4D97-AF65-F5344CB8AC3E}">
        <p14:creationId xmlns:p14="http://schemas.microsoft.com/office/powerpoint/2010/main" val="220836969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850</Words>
  <Application>Microsoft Office PowerPoint</Application>
  <PresentationFormat>Widescreen</PresentationFormat>
  <Paragraphs>59</Paragraphs>
  <Slides>12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Arial</vt:lpstr>
      <vt:lpstr>Calibri</vt:lpstr>
      <vt:lpstr>Calibri Light</vt:lpstr>
      <vt:lpstr>Comic Sans MS</vt:lpstr>
      <vt:lpstr>Latha</vt:lpstr>
      <vt:lpstr>Times New Roman</vt:lpstr>
      <vt:lpstr>Wingdings</vt:lpstr>
      <vt:lpstr>Office Theme</vt:lpstr>
      <vt:lpstr>Konferencije na visokoj razini o budućnosti ESLJP Deklaracije  Bruxelles 27. mart 2015. godine i Brighton  19. i 20. april 2012. godine</vt:lpstr>
      <vt:lpstr>Konferencije na visokoj razini o budućnosti ESLJP Deklaracije  Bruxelles 27. mart 2015. godine i Brighton  19. i 20. april 2012. godine</vt:lpstr>
      <vt:lpstr>Član 2. EK</vt:lpstr>
      <vt:lpstr>Član 3. EK</vt:lpstr>
      <vt:lpstr>Član 5. EK</vt:lpstr>
      <vt:lpstr>Član 5. EK</vt:lpstr>
      <vt:lpstr>Član 6. stav 2. EK</vt:lpstr>
      <vt:lpstr>Član 8. EK</vt:lpstr>
      <vt:lpstr> Član 10. EK</vt:lpstr>
      <vt:lpstr> Član 10. EK </vt:lpstr>
      <vt:lpstr>Član 2. Protokola broj 4 uz EK</vt:lpstr>
      <vt:lpstr>Član 1. Protokola broj 1 uz EK</vt:lpstr>
    </vt:vector>
  </TitlesOfParts>
  <Company>SCCM01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Član 2. EK</dc:title>
  <dc:creator>Zvonko Mijan</dc:creator>
  <cp:lastModifiedBy>Zvonko Mijan</cp:lastModifiedBy>
  <cp:revision>13</cp:revision>
  <dcterms:created xsi:type="dcterms:W3CDTF">2016-05-13T08:09:46Z</dcterms:created>
  <dcterms:modified xsi:type="dcterms:W3CDTF">2016-05-17T06:16:13Z</dcterms:modified>
</cp:coreProperties>
</file>