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81" r:id="rId2"/>
    <p:sldId id="282" r:id="rId3"/>
    <p:sldId id="283" r:id="rId4"/>
    <p:sldId id="284" r:id="rId5"/>
    <p:sldId id="289" r:id="rId6"/>
    <p:sldId id="290" r:id="rId7"/>
    <p:sldId id="285" r:id="rId8"/>
    <p:sldId id="286" r:id="rId9"/>
    <p:sldId id="291" r:id="rId10"/>
    <p:sldId id="292" r:id="rId11"/>
    <p:sldId id="287" r:id="rId12"/>
    <p:sldId id="288" r:id="rId13"/>
    <p:sldId id="293" r:id="rId14"/>
    <p:sldId id="294" r:id="rId1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2E9C65-1D52-440D-83BE-C8ADF83E9975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889669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6724A56-5950-40F0-8B05-3395D74BB3D2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5433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3743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25258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10098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7312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70206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75672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65B-E6CE-4EF8-A6F2-0BFC849CF634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52409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D2B-9094-4786-AE7A-5BC57F773DB6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71187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840FA215-3298-4919-9CC4-F82CB98CFDD8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92009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3CBD975-8903-4C02-8563-BCE4FFBABEEB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47940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5E54-F0B7-4A85-ACAC-7497CECBC63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45992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47E1-A9B6-4D0A-A5D1-04C4E3F965B3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1407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1DBA-B2F2-428B-8559-5B03EAB91292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9817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078D-257C-47AF-9E56-BD1581CB5DA3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12573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F50-B844-4603-94C6-D6AE2FDB1FF7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75722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E5E4-0494-42DB-BCA7-E7AAE9E30FFB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0423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55258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149hW4070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wXp_ggKFW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Diskriminacija zasnovana na .....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Sevima Sali-Terzić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5075840"/>
            <a:ext cx="2405025" cy="169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Rasna ili etnička diskriminacija – </a:t>
            </a:r>
            <a:br>
              <a:rPr lang="bs-Latn-BA" dirty="0" smtClean="0"/>
            </a:br>
            <a:r>
              <a:rPr lang="bs-Latn-BA" dirty="0" smtClean="0"/>
              <a:t>definicija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439248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Komitet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ukidanje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diskriminacije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(CERD),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zadužen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tumačenje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praćenje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usklađenosti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ovim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sporazumom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također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navodi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će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osim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ako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postoji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opravdanje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suprotno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postupanje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određivanje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toga da li je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pojedinac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pripadnik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određene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etničke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skupine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'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zasnivati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samoopredjeljenju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datog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pojedinca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'. </a:t>
            </a:r>
            <a:endParaRPr lang="bs-Latn-B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Ovo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sprečava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državu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isključi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iz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zaštite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bilo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koju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etničku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skupinu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koju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priznaje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76924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Mogući oblici rasizma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4392488"/>
          </a:xfrm>
        </p:spPr>
        <p:txBody>
          <a:bodyPr>
            <a:normAutofit/>
          </a:bodyPr>
          <a:lstStyle/>
          <a:p>
            <a:r>
              <a:rPr lang="bs-Latn-BA" dirty="0" smtClean="0"/>
              <a:t>Rasna diskriminacija može obuhvatati svaku diskriminaciju protiv manjinskih grupa čiji se identitet temelji na jeziku, kulturi, religiji ili nacionalnom ili etničkom porijeklu </a:t>
            </a:r>
          </a:p>
          <a:p>
            <a:r>
              <a:rPr lang="bs-Latn-BA" dirty="0" smtClean="0"/>
              <a:t>U praksi između ovih različitih osnova za diskriminaciju postoji tanka linija</a:t>
            </a:r>
          </a:p>
          <a:p>
            <a:r>
              <a:rPr lang="bs-Latn-BA" dirty="0" smtClean="0"/>
              <a:t>Pošto između rase, nacionalnosti, jezika i religije postoji dosta preklapanja, mnogi slučajevi razmatrani u sklopu jedne teme jednako bi se mogli razmatrati u sklopu druge </a:t>
            </a:r>
          </a:p>
        </p:txBody>
      </p:sp>
    </p:spTree>
    <p:extLst>
      <p:ext uri="{BB962C8B-B14F-4D97-AF65-F5344CB8AC3E}">
        <p14:creationId xmlns:p14="http://schemas.microsoft.com/office/powerpoint/2010/main" val="1769244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Segregacija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dirty="0" smtClean="0"/>
              <a:t>Č</a:t>
            </a:r>
            <a:r>
              <a:rPr lang="en-US" dirty="0" err="1" smtClean="0"/>
              <a:t>uvanje</a:t>
            </a:r>
            <a:r>
              <a:rPr lang="en-US" dirty="0" smtClean="0"/>
              <a:t> </a:t>
            </a:r>
            <a:r>
              <a:rPr lang="en-US" dirty="0" err="1"/>
              <a:t>sasvim</a:t>
            </a:r>
            <a:r>
              <a:rPr lang="en-US" dirty="0"/>
              <a:t> </a:t>
            </a:r>
            <a:r>
              <a:rPr lang="en-US" dirty="0" err="1"/>
              <a:t>odvojenog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odvojenim</a:t>
            </a:r>
            <a:r>
              <a:rPr lang="en-US" dirty="0"/>
              <a:t> </a:t>
            </a:r>
            <a:r>
              <a:rPr lang="en-US" dirty="0" err="1"/>
              <a:t>objektima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službama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 smtClean="0"/>
              <a:t>ljudi</a:t>
            </a:r>
            <a:endParaRPr lang="bs-Latn-BA" dirty="0" smtClean="0"/>
          </a:p>
          <a:p>
            <a:r>
              <a:rPr lang="bs-Latn-BA" dirty="0" smtClean="0"/>
              <a:t>Rezultat je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postupanje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bs-Latn-BA" dirty="0" smtClean="0"/>
              <a:t> se</a:t>
            </a:r>
            <a:r>
              <a:rPr lang="en-US" dirty="0" smtClean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namjerno</a:t>
            </a:r>
            <a:r>
              <a:rPr lang="en-US" dirty="0"/>
              <a:t> </a:t>
            </a:r>
            <a:r>
              <a:rPr lang="en-US" dirty="0" err="1"/>
              <a:t>primjenjuje</a:t>
            </a:r>
            <a:r>
              <a:rPr lang="en-US" dirty="0"/>
              <a:t>,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/>
              <a:t>direktnom</a:t>
            </a:r>
            <a:r>
              <a:rPr lang="en-US" dirty="0"/>
              <a:t> </a:t>
            </a:r>
            <a:r>
              <a:rPr lang="en-US" dirty="0" err="1" smtClean="0"/>
              <a:t>diskriminacijom</a:t>
            </a:r>
            <a:endParaRPr lang="bs-Latn-BA" dirty="0" smtClean="0"/>
          </a:p>
          <a:p>
            <a:r>
              <a:rPr lang="bs-Latn-BA" dirty="0" smtClean="0"/>
              <a:t>Ali,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segregaciju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/>
              <a:t>provođenje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objektivno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razumno</a:t>
            </a:r>
            <a:r>
              <a:rPr lang="en-US" dirty="0"/>
              <a:t> </a:t>
            </a:r>
            <a:r>
              <a:rPr lang="en-US" dirty="0" err="1" smtClean="0"/>
              <a:t>opravdanje</a:t>
            </a:r>
            <a:r>
              <a:rPr lang="bs-Latn-BA" dirty="0" smtClean="0"/>
              <a:t> (npr. razdvajanje dječaka i djevojčica u različite škole)</a:t>
            </a:r>
          </a:p>
        </p:txBody>
      </p:sp>
    </p:spTree>
    <p:extLst>
      <p:ext uri="{BB962C8B-B14F-4D97-AF65-F5344CB8AC3E}">
        <p14:creationId xmlns:p14="http://schemas.microsoft.com/office/powerpoint/2010/main" val="625008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Segregacija Roma u obrazovanju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Evropski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ljudska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je </a:t>
            </a:r>
            <a:r>
              <a:rPr lang="en-US" dirty="0" err="1"/>
              <a:t>naveo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sudskoj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da </a:t>
            </a:r>
            <a:r>
              <a:rPr lang="en-US" dirty="0" err="1"/>
              <a:t>ranjivi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smtClean="0"/>
              <a:t>Roma </a:t>
            </a:r>
            <a:r>
              <a:rPr lang="en-US" dirty="0" err="1"/>
              <a:t>znači</a:t>
            </a:r>
            <a:r>
              <a:rPr lang="en-US" dirty="0"/>
              <a:t> da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posvetiti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drukčijem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stilu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/>
              <a:t>odgovarajućem</a:t>
            </a:r>
            <a:r>
              <a:rPr lang="en-US" dirty="0"/>
              <a:t> </a:t>
            </a:r>
            <a:r>
              <a:rPr lang="en-US" dirty="0" err="1"/>
              <a:t>regulatornom</a:t>
            </a:r>
            <a:r>
              <a:rPr lang="en-US" dirty="0"/>
              <a:t> </a:t>
            </a:r>
            <a:r>
              <a:rPr lang="en-US" dirty="0" err="1"/>
              <a:t>okviru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konkretnim</a:t>
            </a:r>
            <a:r>
              <a:rPr lang="en-US" dirty="0"/>
              <a:t> </a:t>
            </a:r>
            <a:r>
              <a:rPr lang="en-US" dirty="0" err="1" smtClean="0"/>
              <a:t>predmetima</a:t>
            </a:r>
            <a:endParaRPr lang="bs-Latn-BA" dirty="0" smtClean="0"/>
          </a:p>
          <a:p>
            <a:r>
              <a:rPr lang="bs-Latn-BA" dirty="0" smtClean="0"/>
              <a:t>Evropski sud smatra da su </a:t>
            </a:r>
            <a:r>
              <a:rPr lang="en-US" dirty="0" err="1" smtClean="0"/>
              <a:t>Romi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bs-Latn-BA" dirty="0" smtClean="0"/>
              <a:t>„</a:t>
            </a:r>
            <a:r>
              <a:rPr lang="en-US" dirty="0" err="1" smtClean="0"/>
              <a:t>postali</a:t>
            </a:r>
            <a:r>
              <a:rPr lang="en-US" dirty="0" smtClean="0"/>
              <a:t> </a:t>
            </a:r>
            <a:r>
              <a:rPr lang="en-US" dirty="0" err="1"/>
              <a:t>specifična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obespravljene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ugrožene</a:t>
            </a:r>
            <a:r>
              <a:rPr lang="en-US" dirty="0"/>
              <a:t> </a:t>
            </a:r>
            <a:r>
              <a:rPr lang="en-US" dirty="0" err="1"/>
              <a:t>manjine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 smtClean="0"/>
              <a:t>historije</a:t>
            </a:r>
            <a:r>
              <a:rPr lang="bs-Latn-BA" dirty="0" smtClean="0"/>
              <a:t>“</a:t>
            </a:r>
            <a:r>
              <a:rPr lang="en-US" dirty="0" smtClean="0"/>
              <a:t>. </a:t>
            </a:r>
            <a:r>
              <a:rPr lang="en-US" dirty="0" err="1"/>
              <a:t>Njima</a:t>
            </a:r>
            <a:r>
              <a:rPr lang="en-US" dirty="0"/>
              <a:t> je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zaštita</a:t>
            </a:r>
            <a:r>
              <a:rPr lang="bs-Latn-BA" dirty="0" smtClean="0"/>
              <a:t>, a to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sferu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(D.H.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Češke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bs-Latn-BA" dirty="0" smtClean="0"/>
              <a:t>t.</a:t>
            </a:r>
            <a:r>
              <a:rPr lang="en-US" dirty="0" smtClean="0"/>
              <a:t> 182</a:t>
            </a:r>
            <a:r>
              <a:rPr lang="bs-Latn-BA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 na kraju: ... pozitivna </a:t>
            </a:r>
            <a:r>
              <a:rPr lang="bs-Latn-BA" dirty="0" smtClean="0"/>
              <a:t>priča </a:t>
            </a:r>
            <a:endParaRPr lang="en-US" dirty="0"/>
          </a:p>
        </p:txBody>
      </p:sp>
      <p:pic>
        <p:nvPicPr>
          <p:cNvPr id="6" name="C149hW4070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7938" y="30464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Prepoznajete li diskriminaciju?</a:t>
            </a:r>
            <a:endParaRPr lang="en-US" dirty="0"/>
          </a:p>
        </p:txBody>
      </p:sp>
      <p:pic>
        <p:nvPicPr>
          <p:cNvPr id="4" name="hwXp_ggKFW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7938" y="30464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Državljanstvo/nacionalnost (nationality)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„Nacionalnost“ u kontekstu zabrane diskriminacije je pravne prirode i vezana je uz državljanstvo</a:t>
            </a:r>
          </a:p>
          <a:p>
            <a:r>
              <a:rPr lang="bs-Latn-BA" dirty="0" smtClean="0"/>
              <a:t>Država ima pravo odlučiti ko su njeni državljani i utvrditi pravila o primanju u državljanstvo i oduzimanju državljanstva</a:t>
            </a:r>
          </a:p>
          <a:p>
            <a:r>
              <a:rPr lang="bs-Latn-BA" dirty="0" smtClean="0"/>
              <a:t>Država može praviti razliku između svojih i stranih državljana</a:t>
            </a:r>
          </a:p>
          <a:p>
            <a:r>
              <a:rPr lang="bs-Latn-BA" dirty="0" smtClean="0"/>
              <a:t>Ne ukazuje na etničko porijeklo</a:t>
            </a:r>
          </a:p>
        </p:txBody>
      </p:sp>
    </p:spTree>
    <p:extLst>
      <p:ext uri="{BB962C8B-B14F-4D97-AF65-F5344CB8AC3E}">
        <p14:creationId xmlns:p14="http://schemas.microsoft.com/office/powerpoint/2010/main" val="209074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Državljanstvo/nacionalnost (nationality)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Nacionalna pripadnost se odnosi na zemlju porijekla (ne i na zemlju državljanstva)</a:t>
            </a:r>
          </a:p>
          <a:p>
            <a:r>
              <a:rPr lang="bs-Latn-BA" dirty="0" smtClean="0"/>
              <a:t>Tkđ. se ubraja u zabranjene osnove za diskriminaciju</a:t>
            </a:r>
          </a:p>
          <a:p>
            <a:r>
              <a:rPr lang="bs-Latn-BA" dirty="0" smtClean="0"/>
              <a:t>Ponekad se ne može razlučiti od rasne ili etničke diskriminacije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4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Nacionalnost i pripadnost nacionalnim manjinama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 nekim državama, uključujući i BiH, Poljsku, Mađarsku, Estoniju itd., </a:t>
            </a:r>
            <a:r>
              <a:rPr lang="en-US" dirty="0" smtClean="0"/>
              <a:t>'</a:t>
            </a:r>
            <a:r>
              <a:rPr lang="en-US" dirty="0" err="1" smtClean="0"/>
              <a:t>nacionalnost</a:t>
            </a:r>
            <a:r>
              <a:rPr lang="en-US" dirty="0"/>
              <a:t>' se </a:t>
            </a:r>
            <a:r>
              <a:rPr lang="en-US" dirty="0" err="1"/>
              <a:t>shvata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odvojena</a:t>
            </a:r>
            <a:r>
              <a:rPr lang="en-US" dirty="0"/>
              <a:t> od '</a:t>
            </a:r>
            <a:r>
              <a:rPr lang="en-US" dirty="0" err="1"/>
              <a:t>državljanstva</a:t>
            </a:r>
            <a:r>
              <a:rPr lang="en-US" dirty="0"/>
              <a:t>', a </a:t>
            </a:r>
            <a:r>
              <a:rPr lang="en-US" dirty="0" err="1"/>
              <a:t>tiče</a:t>
            </a:r>
            <a:r>
              <a:rPr lang="en-US" dirty="0"/>
              <a:t> se </a:t>
            </a:r>
            <a:r>
              <a:rPr lang="en-US" dirty="0" err="1"/>
              <a:t>pripadnosti</a:t>
            </a:r>
            <a:r>
              <a:rPr lang="en-US" dirty="0"/>
              <a:t> </a:t>
            </a:r>
            <a:r>
              <a:rPr lang="bs-Latn-BA" dirty="0" smtClean="0"/>
              <a:t>određenim „narodima“ ili </a:t>
            </a:r>
            <a:r>
              <a:rPr lang="en-US" dirty="0" err="1" smtClean="0"/>
              <a:t>nacionalnim</a:t>
            </a:r>
            <a:r>
              <a:rPr lang="en-US" dirty="0" smtClean="0"/>
              <a:t> </a:t>
            </a:r>
            <a:r>
              <a:rPr lang="en-US" dirty="0" err="1"/>
              <a:t>manjinama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4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Šta je nacionalna manjina?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536504"/>
          </a:xfrm>
        </p:spPr>
        <p:txBody>
          <a:bodyPr>
            <a:normAutofit fontScale="92500" lnSpcReduction="10000"/>
          </a:bodyPr>
          <a:lstStyle/>
          <a:p>
            <a:endParaRPr lang="bs-Latn-BA" dirty="0" smtClean="0"/>
          </a:p>
          <a:p>
            <a:r>
              <a:rPr lang="bs-Latn-BA" dirty="0" smtClean="0"/>
              <a:t>Preporuka PS VE 1201(1993), nacionalna manjina je grupa osoba:</a:t>
            </a:r>
          </a:p>
          <a:p>
            <a:pPr marL="0" indent="0">
              <a:buNone/>
            </a:pPr>
            <a:r>
              <a:rPr lang="bs-Latn-BA" dirty="0" smtClean="0"/>
              <a:t>	</a:t>
            </a:r>
            <a:r>
              <a:rPr lang="en-US" dirty="0" smtClean="0"/>
              <a:t> </a:t>
            </a:r>
            <a:r>
              <a:rPr lang="bs-Latn-BA" dirty="0"/>
              <a:t>	</a:t>
            </a:r>
            <a:r>
              <a:rPr lang="en-US" dirty="0" smtClean="0"/>
              <a:t>-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prebivaju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državljani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bs-Latn-BA" dirty="0" smtClean="0"/>
              <a:t>				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bs-Latn-BA" dirty="0" smtClean="0"/>
              <a:t>		</a:t>
            </a:r>
            <a:r>
              <a:rPr lang="en-US" dirty="0" smtClean="0"/>
              <a:t>-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zasebne</a:t>
            </a:r>
            <a:r>
              <a:rPr lang="en-US" dirty="0"/>
              <a:t> </a:t>
            </a:r>
            <a:r>
              <a:rPr lang="en-US" dirty="0" err="1"/>
              <a:t>etničke</a:t>
            </a:r>
            <a:r>
              <a:rPr lang="en-US" dirty="0"/>
              <a:t>, </a:t>
            </a:r>
            <a:r>
              <a:rPr lang="en-US" dirty="0" err="1"/>
              <a:t>kulturne</a:t>
            </a:r>
            <a:r>
              <a:rPr lang="en-US" dirty="0"/>
              <a:t>, </a:t>
            </a:r>
            <a:r>
              <a:rPr lang="en-US" dirty="0" err="1"/>
              <a:t>vjerske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jezične</a:t>
            </a:r>
            <a:r>
              <a:rPr lang="en-US" dirty="0"/>
              <a:t> </a:t>
            </a:r>
            <a:r>
              <a:rPr lang="bs-Latn-BA" dirty="0" smtClean="0"/>
              <a:t>			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bs-Latn-BA" dirty="0" smtClean="0"/>
              <a:t>		</a:t>
            </a:r>
            <a:r>
              <a:rPr lang="en-US" dirty="0" smtClean="0"/>
              <a:t>- </a:t>
            </a:r>
            <a:r>
              <a:rPr lang="en-US" dirty="0" err="1"/>
              <a:t>zastupljene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manjem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od </a:t>
            </a:r>
            <a:r>
              <a:rPr lang="en-US" dirty="0" err="1"/>
              <a:t>ostatka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</a:t>
            </a:r>
            <a:r>
              <a:rPr lang="bs-Latn-BA" dirty="0" smtClean="0"/>
              <a:t>		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regije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bs-Latn-BA" dirty="0" smtClean="0"/>
              <a:t>		</a:t>
            </a:r>
            <a:r>
              <a:rPr lang="en-US" dirty="0" smtClean="0"/>
              <a:t>-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motivisane</a:t>
            </a:r>
            <a:r>
              <a:rPr lang="en-US" dirty="0"/>
              <a:t> </a:t>
            </a:r>
            <a:r>
              <a:rPr lang="en-US" dirty="0" err="1"/>
              <a:t>zajedničkom</a:t>
            </a:r>
            <a:r>
              <a:rPr lang="en-US" dirty="0"/>
              <a:t> </a:t>
            </a:r>
            <a:r>
              <a:rPr lang="en-US" dirty="0" err="1"/>
              <a:t>brigom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očuvanjem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bs-Latn-BA" dirty="0" smtClean="0"/>
              <a:t>		</a:t>
            </a:r>
            <a:r>
              <a:rPr lang="en-US" dirty="0" err="1" smtClean="0"/>
              <a:t>održavanjem</a:t>
            </a:r>
            <a:r>
              <a:rPr lang="en-US" dirty="0" smtClean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identiteta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bs-Latn-BA" dirty="0" smtClean="0"/>
              <a:t>			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/>
              <a:t>zajedničku</a:t>
            </a:r>
            <a:r>
              <a:rPr lang="en-US" dirty="0"/>
              <a:t> </a:t>
            </a:r>
            <a:r>
              <a:rPr lang="en-US" dirty="0" err="1"/>
              <a:t>kulturu</a:t>
            </a:r>
            <a:r>
              <a:rPr lang="en-US" dirty="0"/>
              <a:t>, </a:t>
            </a:r>
            <a:r>
              <a:rPr lang="en-US" dirty="0" err="1"/>
              <a:t>tradicije</a:t>
            </a:r>
            <a:r>
              <a:rPr lang="en-US" dirty="0"/>
              <a:t>, </a:t>
            </a:r>
            <a:r>
              <a:rPr lang="en-US" dirty="0" err="1"/>
              <a:t>vjeru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53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Rasa i etničko porijeklo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 smtClean="0"/>
              <a:t>Rasa i etnicitet su društveni konstrukti koji se tiču porijekla pojedinca</a:t>
            </a:r>
          </a:p>
          <a:p>
            <a:r>
              <a:rPr lang="bs-Latn-BA" dirty="0" smtClean="0"/>
              <a:t>Ipak, u smislu zakona o zabrani diskriminacije, to su zasebni koncepti</a:t>
            </a:r>
          </a:p>
          <a:p>
            <a:r>
              <a:rPr lang="bs-Latn-BA" dirty="0" smtClean="0"/>
              <a:t>„Rasa“ – koristi se kada se govori i diskriminaciji na osnovu fizičkih karakteristika koje se mogu uočiti na vanjštini</a:t>
            </a:r>
          </a:p>
          <a:p>
            <a:r>
              <a:rPr lang="bs-Latn-BA" dirty="0" smtClean="0"/>
              <a:t>„Etnicitet“ – pripadnost grupi koja ima određene zajedničke karakteristike (jezik, zajednička historija, tradicija ili zajedničko geografsko porijeklo npr.) </a:t>
            </a:r>
          </a:p>
          <a:p>
            <a:r>
              <a:rPr lang="bs-Latn-BA" dirty="0" smtClean="0"/>
              <a:t>Etnička grupa se zasniva na praksama, životnim stilovima i tradicijama kojima se zajednica pozitivno definiše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38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Rasna ili etnička diskriminacija – </a:t>
            </a:r>
            <a:br>
              <a:rPr lang="bs-Latn-BA" dirty="0" smtClean="0"/>
            </a:br>
            <a:r>
              <a:rPr lang="bs-Latn-BA" dirty="0" smtClean="0"/>
              <a:t>definicija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4725144"/>
          </a:xfrm>
        </p:spPr>
        <p:txBody>
          <a:bodyPr>
            <a:normAutofit fontScale="92500" lnSpcReduction="20000"/>
          </a:bodyPr>
          <a:lstStyle/>
          <a:p>
            <a:endParaRPr lang="bs-Latn-BA" dirty="0" smtClean="0"/>
          </a:p>
          <a:p>
            <a:r>
              <a:rPr lang="bs-Latn-BA" dirty="0" smtClean="0"/>
              <a:t>Čl. 1. st. 1 ICERD-a: </a:t>
            </a:r>
          </a:p>
          <a:p>
            <a:pPr marL="0" lvl="1" indent="0">
              <a:buNone/>
            </a:pPr>
            <a:r>
              <a:rPr lang="bs-Latn-BA" dirty="0" smtClean="0"/>
              <a:t>	</a:t>
            </a:r>
            <a:r>
              <a:rPr lang="bs-Latn-BA" sz="2200" dirty="0" smtClean="0"/>
              <a:t>'svako </a:t>
            </a:r>
            <a:r>
              <a:rPr lang="bs-Latn-BA" sz="2200" b="1" dirty="0"/>
              <a:t>razlikovanje</a:t>
            </a:r>
            <a:r>
              <a:rPr lang="bs-Latn-BA" sz="2200" dirty="0"/>
              <a:t>, </a:t>
            </a:r>
            <a:r>
              <a:rPr lang="bs-Latn-BA" sz="2200" b="1" dirty="0"/>
              <a:t>isključivanje</a:t>
            </a:r>
            <a:r>
              <a:rPr lang="bs-Latn-BA" sz="2200" dirty="0"/>
              <a:t>, </a:t>
            </a:r>
            <a:r>
              <a:rPr lang="bs-Latn-BA" sz="2200" b="1" dirty="0"/>
              <a:t>organičavanje</a:t>
            </a:r>
            <a:r>
              <a:rPr lang="bs-Latn-BA" sz="2200" dirty="0"/>
              <a:t> ili </a:t>
            </a:r>
            <a:r>
              <a:rPr lang="bs-Latn-BA" sz="2200" b="1" dirty="0"/>
              <a:t>davanje </a:t>
            </a:r>
            <a:r>
              <a:rPr lang="bs-Latn-BA" sz="2200" b="1" dirty="0" smtClean="0"/>
              <a:t>	prvenstva</a:t>
            </a:r>
            <a:r>
              <a:rPr lang="bs-Latn-BA" sz="2200" dirty="0" smtClean="0"/>
              <a:t> 	koji </a:t>
            </a:r>
            <a:r>
              <a:rPr lang="bs-Latn-BA" sz="2200" dirty="0"/>
              <a:t>se zasnivaju </a:t>
            </a:r>
            <a:r>
              <a:rPr lang="bs-Latn-BA" sz="2200" b="1" dirty="0"/>
              <a:t>na rasi</a:t>
            </a:r>
            <a:r>
              <a:rPr lang="bs-Latn-BA" sz="2200" dirty="0"/>
              <a:t>, </a:t>
            </a:r>
            <a:r>
              <a:rPr lang="bs-Latn-BA" sz="2200" b="1" dirty="0"/>
              <a:t>boji</a:t>
            </a:r>
            <a:r>
              <a:rPr lang="bs-Latn-BA" sz="2200" dirty="0"/>
              <a:t>, </a:t>
            </a:r>
            <a:r>
              <a:rPr lang="bs-Latn-BA" sz="2200" b="1" dirty="0"/>
              <a:t>precima</a:t>
            </a:r>
            <a:r>
              <a:rPr lang="bs-Latn-BA" sz="2200" dirty="0"/>
              <a:t>, </a:t>
            </a:r>
            <a:r>
              <a:rPr lang="bs-Latn-BA" sz="2200" b="1" dirty="0"/>
              <a:t>nacionalnom</a:t>
            </a:r>
            <a:r>
              <a:rPr lang="bs-Latn-BA" sz="2200" dirty="0"/>
              <a:t> </a:t>
            </a:r>
            <a:r>
              <a:rPr lang="bs-Latn-BA" sz="2200" dirty="0" smtClean="0"/>
              <a:t>	ili </a:t>
            </a:r>
            <a:r>
              <a:rPr lang="bs-Latn-BA" sz="2200" b="1" dirty="0"/>
              <a:t>etničkom</a:t>
            </a:r>
            <a:r>
              <a:rPr lang="bs-Latn-BA" sz="2200" dirty="0"/>
              <a:t> </a:t>
            </a:r>
            <a:r>
              <a:rPr lang="bs-Latn-BA" sz="2200" dirty="0" smtClean="0"/>
              <a:t>	porijeklu </a:t>
            </a:r>
            <a:r>
              <a:rPr lang="bs-Latn-BA" sz="2200" dirty="0"/>
              <a:t>koji </a:t>
            </a:r>
            <a:r>
              <a:rPr lang="bs-Latn-BA" sz="2200" b="1" dirty="0"/>
              <a:t>imaju za svrhu ili za rezultat </a:t>
            </a:r>
            <a:r>
              <a:rPr lang="bs-Latn-BA" sz="2200" dirty="0"/>
              <a:t>da naruše </a:t>
            </a:r>
            <a:r>
              <a:rPr lang="bs-Latn-BA" sz="2200" dirty="0" smtClean="0"/>
              <a:t>	ili </a:t>
            </a:r>
            <a:r>
              <a:rPr lang="bs-Latn-BA" sz="2200" dirty="0"/>
              <a:t>da </a:t>
            </a:r>
            <a:r>
              <a:rPr lang="bs-Latn-BA" sz="2200" dirty="0" smtClean="0"/>
              <a:t>kompromituju </a:t>
            </a:r>
            <a:r>
              <a:rPr lang="bs-Latn-BA" sz="2200" dirty="0"/>
              <a:t>priznavanje, uživanje ili vršenje, pod jednakim </a:t>
            </a:r>
            <a:r>
              <a:rPr lang="bs-Latn-BA" sz="2200" dirty="0" smtClean="0"/>
              <a:t>	uvjetima</a:t>
            </a:r>
            <a:r>
              <a:rPr lang="bs-Latn-BA" sz="2200" dirty="0"/>
              <a:t>, </a:t>
            </a:r>
            <a:r>
              <a:rPr lang="bs-Latn-BA" sz="2200" dirty="0" smtClean="0"/>
              <a:t>prava </a:t>
            </a:r>
            <a:r>
              <a:rPr lang="bs-Latn-BA" sz="2200" dirty="0"/>
              <a:t>čovjeka i osnovnih sloboda na političkom, </a:t>
            </a:r>
            <a:r>
              <a:rPr lang="bs-Latn-BA" sz="2200" dirty="0" smtClean="0"/>
              <a:t>	ekonomskom</a:t>
            </a:r>
            <a:r>
              <a:rPr lang="bs-Latn-BA" sz="2200" dirty="0"/>
              <a:t>, </a:t>
            </a:r>
            <a:r>
              <a:rPr lang="bs-Latn-BA" sz="2200" dirty="0" smtClean="0"/>
              <a:t>socijalnom </a:t>
            </a:r>
            <a:r>
              <a:rPr lang="bs-Latn-BA" sz="2200" dirty="0"/>
              <a:t>i kulturnom polju ili u svakoj drugoj </a:t>
            </a:r>
            <a:r>
              <a:rPr lang="bs-Latn-BA" sz="2200" dirty="0" smtClean="0"/>
              <a:t>	oblasti </a:t>
            </a:r>
            <a:r>
              <a:rPr lang="bs-Latn-BA" sz="2200" dirty="0"/>
              <a:t>javnog </a:t>
            </a:r>
            <a:r>
              <a:rPr lang="bs-Latn-BA" sz="2200" dirty="0" smtClean="0"/>
              <a:t>života</a:t>
            </a:r>
            <a:endParaRPr lang="bs-Latn-BA" sz="2200" dirty="0"/>
          </a:p>
          <a:p>
            <a:r>
              <a:rPr lang="bs-Latn-BA" dirty="0" smtClean="0"/>
              <a:t>St. 2 istog člana izuzima djela države članice koja </a:t>
            </a:r>
            <a:r>
              <a:rPr lang="en-US" dirty="0" err="1"/>
              <a:t>djela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državljana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nedržavljana</a:t>
            </a:r>
            <a:endParaRPr lang="bs-Latn-BA" dirty="0" smtClean="0"/>
          </a:p>
          <a:p>
            <a:r>
              <a:rPr lang="bs-Latn-BA" dirty="0" smtClean="0"/>
              <a:t>Međutim,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nedržavljanima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smij</a:t>
            </a:r>
            <a:r>
              <a:rPr lang="bs-Latn-BA" dirty="0" smtClean="0"/>
              <a:t>e</a:t>
            </a:r>
            <a:r>
              <a:rPr lang="en-US" dirty="0" smtClean="0"/>
              <a:t> </a:t>
            </a:r>
            <a:r>
              <a:rPr lang="bs-Latn-BA" dirty="0" smtClean="0"/>
              <a:t>se praviti </a:t>
            </a:r>
            <a:r>
              <a:rPr lang="en-US" dirty="0" smtClean="0"/>
              <a:t> </a:t>
            </a:r>
            <a:r>
              <a:rPr lang="en-US" dirty="0" err="1" smtClean="0"/>
              <a:t>diskriminacij</a:t>
            </a:r>
            <a:r>
              <a:rPr lang="bs-Latn-BA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 smtClean="0"/>
              <a:t>nacionalnost</a:t>
            </a:r>
            <a:r>
              <a:rPr lang="bs-Latn-BA" dirty="0" smtClean="0"/>
              <a:t> (državljanstvo)</a:t>
            </a:r>
            <a:endParaRPr lang="bs-Latn-BA" dirty="0"/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76924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Rasna ili etnička diskriminacija – </a:t>
            </a:r>
            <a:br>
              <a:rPr lang="bs-Latn-BA" dirty="0" smtClean="0"/>
            </a:br>
            <a:r>
              <a:rPr lang="bs-Latn-BA" dirty="0" smtClean="0"/>
              <a:t>definicija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439248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Definicija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rasizma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ksenofobije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iz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Okvirne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odluke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Vijeća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EU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suzbijanju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rasizma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ksenofobije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krivično-pravnim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sredstvima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uključuje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nasilje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mržnju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usmjerenu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protiv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grupa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određenih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obzirom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'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boju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vjeroispovijest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porijeklo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nacionalno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etničko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porijeklo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' </a:t>
            </a:r>
            <a:endParaRPr lang="bs-Latn-B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Komisija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protiv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rasizma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netolerancije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(ECRI)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također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usvojila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širok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pristup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definiciji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'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diskriminacije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'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koja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sebi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sadrži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osnove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'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boje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jezika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vjeroispovijesti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nacionalnosti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nacionalnog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etničkog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porijekla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'. </a:t>
            </a:r>
            <a:endParaRPr lang="bs-Latn-B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44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794</TotalTime>
  <Words>633</Words>
  <Application>Microsoft Office PowerPoint</Application>
  <PresentationFormat>On-screen Show (4:3)</PresentationFormat>
  <Paragraphs>51</Paragraphs>
  <Slides>14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Parallax</vt:lpstr>
      <vt:lpstr> Diskriminacija zasnovana na .....</vt:lpstr>
      <vt:lpstr>Prepoznajete li diskriminaciju?</vt:lpstr>
      <vt:lpstr>Državljanstvo/nacionalnost (nationality)</vt:lpstr>
      <vt:lpstr>Državljanstvo/nacionalnost (nationality)</vt:lpstr>
      <vt:lpstr>Nacionalnost i pripadnost nacionalnim manjinama</vt:lpstr>
      <vt:lpstr>Šta je nacionalna manjina?</vt:lpstr>
      <vt:lpstr>Rasa i etničko porijeklo</vt:lpstr>
      <vt:lpstr>Rasna ili etnička diskriminacija –  definicija</vt:lpstr>
      <vt:lpstr>Rasna ili etnička diskriminacija –  definicija</vt:lpstr>
      <vt:lpstr>Rasna ili etnička diskriminacija –  definicija</vt:lpstr>
      <vt:lpstr>Mogući oblici rasizma</vt:lpstr>
      <vt:lpstr>Segregacija</vt:lpstr>
      <vt:lpstr>Segregacija Roma u obrazovanju</vt:lpstr>
      <vt:lpstr>I na kraju: ... pozitivna priča </vt:lpstr>
    </vt:vector>
  </TitlesOfParts>
  <Company>Ustavni sud BiH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Priroda garantovanih prava</dc:title>
  <dc:creator>sevimas</dc:creator>
  <cp:lastModifiedBy>Sevima Sali-Terzic</cp:lastModifiedBy>
  <cp:revision>52</cp:revision>
  <dcterms:created xsi:type="dcterms:W3CDTF">2013-04-11T09:39:09Z</dcterms:created>
  <dcterms:modified xsi:type="dcterms:W3CDTF">2015-11-23T15:01:43Z</dcterms:modified>
</cp:coreProperties>
</file>