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58" r:id="rId6"/>
    <p:sldId id="259" r:id="rId7"/>
    <p:sldId id="260" r:id="rId8"/>
    <p:sldId id="263" r:id="rId9"/>
    <p:sldId id="265" r:id="rId10"/>
    <p:sldId id="266" r:id="rId11"/>
    <p:sldId id="264" r:id="rId12"/>
    <p:sldId id="267" r:id="rId13"/>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FF67DDE-AD79-4EFC-8E36-DCB26F587D5E}" type="datetimeFigureOut">
              <a:rPr lang="en-US" smtClean="0"/>
              <a:t>5/19/2015</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5061F94-1259-4A70-B987-8C3918AA70A9}"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F67DDE-AD79-4EFC-8E36-DCB26F587D5E}"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61F94-1259-4A70-B987-8C3918AA70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F67DDE-AD79-4EFC-8E36-DCB26F587D5E}"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25061F94-1259-4A70-B987-8C3918AA70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F67DDE-AD79-4EFC-8E36-DCB26F587D5E}"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61F94-1259-4A70-B987-8C3918AA70A9}"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FF67DDE-AD79-4EFC-8E36-DCB26F587D5E}" type="datetimeFigureOut">
              <a:rPr lang="en-US" smtClean="0"/>
              <a:t>5/19/2015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25061F94-1259-4A70-B987-8C3918AA70A9}"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F67DDE-AD79-4EFC-8E36-DCB26F587D5E}"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61F94-1259-4A70-B987-8C3918AA70A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F67DDE-AD79-4EFC-8E36-DCB26F587D5E}" type="datetimeFigureOut">
              <a:rPr lang="en-US" smtClean="0"/>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061F94-1259-4A70-B987-8C3918AA70A9}"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FF67DDE-AD79-4EFC-8E36-DCB26F587D5E}" type="datetimeFigureOut">
              <a:rPr lang="en-US" smtClean="0"/>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061F94-1259-4A70-B987-8C3918AA70A9}"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FF67DDE-AD79-4EFC-8E36-DCB26F587D5E}" type="datetimeFigureOut">
              <a:rPr lang="en-US" smtClean="0"/>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061F94-1259-4A70-B987-8C3918AA70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F67DDE-AD79-4EFC-8E36-DCB26F587D5E}"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5061F94-1259-4A70-B987-8C3918AA70A9}"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F67DDE-AD79-4EFC-8E36-DCB26F587D5E}"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61F94-1259-4A70-B987-8C3918AA70A9}"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FF67DDE-AD79-4EFC-8E36-DCB26F587D5E}" type="datetimeFigureOut">
              <a:rPr lang="en-US" smtClean="0"/>
              <a:t>5/19/2015</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25061F94-1259-4A70-B987-8C3918AA70A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title"/>
          </p:nvPr>
        </p:nvSpPr>
        <p:spPr/>
        <p:txBody>
          <a:bodyPr/>
          <a:lstStyle/>
          <a:p>
            <a:pPr algn="ctr"/>
            <a:r>
              <a:rPr lang="sr-Latn-RS" dirty="0" smtClean="0"/>
              <a:t>Zabrana diskriminacije</a:t>
            </a:r>
            <a:br>
              <a:rPr lang="sr-Latn-RS" dirty="0" smtClean="0"/>
            </a:br>
            <a:r>
              <a:rPr lang="sr-Latn-RS" dirty="0" smtClean="0"/>
              <a:t>i seksualne manjine</a:t>
            </a:r>
            <a:endParaRPr lang="en-US" dirty="0"/>
          </a:p>
        </p:txBody>
      </p:sp>
    </p:spTree>
    <p:extLst>
      <p:ext uri="{BB962C8B-B14F-4D97-AF65-F5344CB8AC3E}">
        <p14:creationId xmlns:p14="http://schemas.microsoft.com/office/powerpoint/2010/main" val="3130934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RS" dirty="0" smtClean="0"/>
              <a:t>2001</a:t>
            </a:r>
          </a:p>
          <a:p>
            <a:r>
              <a:rPr lang="en-US" dirty="0"/>
              <a:t>Pod </a:t>
            </a:r>
            <a:r>
              <a:rPr lang="en-US" dirty="0" err="1"/>
              <a:t>sloganom</a:t>
            </a:r>
            <a:r>
              <a:rPr lang="en-US" dirty="0"/>
              <a:t> „</a:t>
            </a:r>
            <a:r>
              <a:rPr lang="en-US" dirty="0" err="1"/>
              <a:t>Ima</a:t>
            </a:r>
            <a:r>
              <a:rPr lang="en-US" dirty="0"/>
              <a:t> </a:t>
            </a:r>
            <a:r>
              <a:rPr lang="en-US" dirty="0" err="1"/>
              <a:t>mesta</a:t>
            </a:r>
            <a:r>
              <a:rPr lang="en-US" dirty="0"/>
              <a:t> </a:t>
            </a:r>
            <a:r>
              <a:rPr lang="en-US" dirty="0" err="1"/>
              <a:t>za</a:t>
            </a:r>
            <a:r>
              <a:rPr lang="en-US" dirty="0"/>
              <a:t> </a:t>
            </a:r>
            <a:r>
              <a:rPr lang="en-US" dirty="0" err="1"/>
              <a:t>sve</a:t>
            </a:r>
            <a:r>
              <a:rPr lang="en-US" dirty="0"/>
              <a:t>”, 30. </a:t>
            </a:r>
            <a:r>
              <a:rPr lang="en-US" dirty="0" err="1"/>
              <a:t>juna</a:t>
            </a:r>
            <a:r>
              <a:rPr lang="en-US" dirty="0"/>
              <a:t> 2001. </a:t>
            </a:r>
            <a:r>
              <a:rPr lang="en-US" dirty="0" err="1"/>
              <a:t>godine</a:t>
            </a:r>
            <a:r>
              <a:rPr lang="en-US" dirty="0"/>
              <a:t> </a:t>
            </a:r>
            <a:r>
              <a:rPr lang="en-US" dirty="0" err="1"/>
              <a:t>trebalo</a:t>
            </a:r>
            <a:r>
              <a:rPr lang="en-US" dirty="0"/>
              <a:t> je da se </a:t>
            </a:r>
            <a:r>
              <a:rPr lang="en-US" dirty="0" err="1"/>
              <a:t>održi</a:t>
            </a:r>
            <a:r>
              <a:rPr lang="en-US" dirty="0"/>
              <a:t> </a:t>
            </a:r>
            <a:r>
              <a:rPr lang="en-US" dirty="0" err="1"/>
              <a:t>prva</a:t>
            </a:r>
            <a:r>
              <a:rPr lang="en-US" dirty="0"/>
              <a:t> </a:t>
            </a:r>
            <a:r>
              <a:rPr lang="en-US" dirty="0" err="1"/>
              <a:t>beogradska</a:t>
            </a:r>
            <a:r>
              <a:rPr lang="en-US" dirty="0"/>
              <a:t> </a:t>
            </a:r>
            <a:r>
              <a:rPr lang="en-US" dirty="0" err="1"/>
              <a:t>Parada</a:t>
            </a:r>
            <a:r>
              <a:rPr lang="en-US" dirty="0"/>
              <a:t> </a:t>
            </a:r>
            <a:r>
              <a:rPr lang="en-US" dirty="0" err="1"/>
              <a:t>ponosa</a:t>
            </a:r>
            <a:r>
              <a:rPr lang="en-US" dirty="0"/>
              <a:t> u </a:t>
            </a:r>
            <a:r>
              <a:rPr lang="en-US" dirty="0" err="1"/>
              <a:t>organizaciji</a:t>
            </a:r>
            <a:r>
              <a:rPr lang="en-US" dirty="0"/>
              <a:t> </a:t>
            </a:r>
            <a:r>
              <a:rPr lang="en-US" dirty="0" err="1"/>
              <a:t>Labrisa</a:t>
            </a:r>
            <a:r>
              <a:rPr lang="en-US" dirty="0"/>
              <a:t> </a:t>
            </a:r>
            <a:r>
              <a:rPr lang="en-US" dirty="0" err="1"/>
              <a:t>i</a:t>
            </a:r>
            <a:r>
              <a:rPr lang="en-US" dirty="0"/>
              <a:t> </a:t>
            </a:r>
            <a:r>
              <a:rPr lang="en-US" dirty="0" err="1"/>
              <a:t>Gejtena</a:t>
            </a:r>
            <a:r>
              <a:rPr lang="en-US" dirty="0"/>
              <a:t>,  </a:t>
            </a:r>
            <a:r>
              <a:rPr lang="en-US" dirty="0" err="1"/>
              <a:t>skup</a:t>
            </a:r>
            <a:r>
              <a:rPr lang="en-US" dirty="0"/>
              <a:t> </a:t>
            </a:r>
            <a:r>
              <a:rPr lang="en-US" dirty="0" err="1"/>
              <a:t>koji</a:t>
            </a:r>
            <a:r>
              <a:rPr lang="en-US" dirty="0"/>
              <a:t> je bio </a:t>
            </a:r>
            <a:r>
              <a:rPr lang="en-US" dirty="0" err="1"/>
              <a:t>zakazan</a:t>
            </a:r>
            <a:r>
              <a:rPr lang="en-US" dirty="0"/>
              <a:t> </a:t>
            </a:r>
            <a:r>
              <a:rPr lang="en-US" dirty="0" err="1"/>
              <a:t>i</a:t>
            </a:r>
            <a:r>
              <a:rPr lang="en-US" dirty="0"/>
              <a:t> </a:t>
            </a:r>
            <a:r>
              <a:rPr lang="en-US" dirty="0" err="1"/>
              <a:t>uredno</a:t>
            </a:r>
            <a:r>
              <a:rPr lang="en-US" dirty="0"/>
              <a:t> </a:t>
            </a:r>
            <a:r>
              <a:rPr lang="en-US" dirty="0" err="1"/>
              <a:t>prijavljen</a:t>
            </a:r>
            <a:r>
              <a:rPr lang="en-US" dirty="0"/>
              <a:t> </a:t>
            </a:r>
            <a:r>
              <a:rPr lang="en-US" dirty="0" err="1"/>
              <a:t>policiji</a:t>
            </a:r>
            <a:r>
              <a:rPr lang="en-US" dirty="0"/>
              <a:t>, </a:t>
            </a:r>
            <a:r>
              <a:rPr lang="en-US" dirty="0" err="1"/>
              <a:t>uz</a:t>
            </a:r>
            <a:r>
              <a:rPr lang="en-US" dirty="0"/>
              <a:t> </a:t>
            </a:r>
            <a:r>
              <a:rPr lang="en-US" dirty="0" err="1"/>
              <a:t>napomenu</a:t>
            </a:r>
            <a:r>
              <a:rPr lang="en-US" dirty="0"/>
              <a:t> da se </a:t>
            </a:r>
            <a:r>
              <a:rPr lang="en-US" dirty="0" err="1"/>
              <a:t>očekuje</a:t>
            </a:r>
            <a:r>
              <a:rPr lang="en-US" dirty="0"/>
              <a:t> </a:t>
            </a:r>
            <a:r>
              <a:rPr lang="en-US" dirty="0" err="1"/>
              <a:t>nasilje</a:t>
            </a:r>
            <a:r>
              <a:rPr lang="en-US" dirty="0"/>
              <a:t> </a:t>
            </a:r>
            <a:r>
              <a:rPr lang="en-US" dirty="0" err="1"/>
              <a:t>nad</a:t>
            </a:r>
            <a:r>
              <a:rPr lang="en-US" dirty="0"/>
              <a:t> </a:t>
            </a:r>
            <a:r>
              <a:rPr lang="en-US" dirty="0" err="1"/>
              <a:t>učesnicima</a:t>
            </a:r>
            <a:r>
              <a:rPr lang="en-US" dirty="0" smtClean="0"/>
              <a:t>.</a:t>
            </a:r>
            <a:endParaRPr lang="sr-Latn-RS" dirty="0" smtClean="0"/>
          </a:p>
          <a:p>
            <a:r>
              <a:rPr lang="en-US" dirty="0" err="1"/>
              <a:t>Prema</a:t>
            </a:r>
            <a:r>
              <a:rPr lang="en-US" dirty="0"/>
              <a:t> </a:t>
            </a:r>
            <a:r>
              <a:rPr lang="en-US" dirty="0" err="1"/>
              <a:t>zvaničnim</a:t>
            </a:r>
            <a:r>
              <a:rPr lang="en-US" dirty="0"/>
              <a:t> </a:t>
            </a:r>
            <a:r>
              <a:rPr lang="en-US" dirty="0" err="1"/>
              <a:t>podacima</a:t>
            </a:r>
            <a:r>
              <a:rPr lang="en-US" dirty="0"/>
              <a:t>, </a:t>
            </a:r>
            <a:r>
              <a:rPr lang="en-US" dirty="0" err="1"/>
              <a:t>oko</a:t>
            </a:r>
            <a:r>
              <a:rPr lang="en-US" dirty="0"/>
              <a:t> 1000 </a:t>
            </a:r>
            <a:r>
              <a:rPr lang="en-US" dirty="0" err="1"/>
              <a:t>ljudi</a:t>
            </a:r>
            <a:r>
              <a:rPr lang="en-US" dirty="0"/>
              <a:t> je </a:t>
            </a:r>
            <a:r>
              <a:rPr lang="en-US" dirty="0" err="1"/>
              <a:t>učestvovalo</a:t>
            </a:r>
            <a:r>
              <a:rPr lang="en-US" dirty="0"/>
              <a:t> u </a:t>
            </a:r>
            <a:r>
              <a:rPr lang="en-US" dirty="0" err="1"/>
              <a:t>napadu</a:t>
            </a:r>
            <a:r>
              <a:rPr lang="en-US" dirty="0"/>
              <a:t> </a:t>
            </a:r>
            <a:r>
              <a:rPr lang="en-US" dirty="0" err="1"/>
              <a:t>na</a:t>
            </a:r>
            <a:r>
              <a:rPr lang="en-US" dirty="0"/>
              <a:t> </a:t>
            </a:r>
            <a:r>
              <a:rPr lang="en-US" dirty="0" err="1"/>
              <a:t>Povorku</a:t>
            </a:r>
            <a:r>
              <a:rPr lang="en-US" dirty="0"/>
              <a:t> </a:t>
            </a:r>
            <a:r>
              <a:rPr lang="en-US" dirty="0" err="1"/>
              <a:t>ponosa</a:t>
            </a:r>
            <a:r>
              <a:rPr lang="en-US" dirty="0"/>
              <a:t>. </a:t>
            </a:r>
            <a:r>
              <a:rPr lang="en-US" dirty="0" err="1"/>
              <a:t>Napadači</a:t>
            </a:r>
            <a:r>
              <a:rPr lang="en-US" dirty="0"/>
              <a:t> </a:t>
            </a:r>
            <a:r>
              <a:rPr lang="en-US" dirty="0" err="1"/>
              <a:t>su</a:t>
            </a:r>
            <a:r>
              <a:rPr lang="en-US" dirty="0"/>
              <a:t> </a:t>
            </a:r>
            <a:r>
              <a:rPr lang="en-US" dirty="0" err="1"/>
              <a:t>mahom</a:t>
            </a:r>
            <a:r>
              <a:rPr lang="en-US" dirty="0"/>
              <a:t> </a:t>
            </a:r>
            <a:r>
              <a:rPr lang="en-US" dirty="0" err="1"/>
              <a:t>bili</a:t>
            </a:r>
            <a:r>
              <a:rPr lang="en-US" dirty="0"/>
              <a:t> </a:t>
            </a:r>
            <a:r>
              <a:rPr lang="en-US" dirty="0" err="1"/>
              <a:t>iz</a:t>
            </a:r>
            <a:r>
              <a:rPr lang="en-US" dirty="0"/>
              <a:t> „</a:t>
            </a:r>
            <a:r>
              <a:rPr lang="en-US" dirty="0" err="1"/>
              <a:t>Otačastvenog</a:t>
            </a:r>
            <a:r>
              <a:rPr lang="en-US" dirty="0"/>
              <a:t> </a:t>
            </a:r>
            <a:r>
              <a:rPr lang="en-US" dirty="0" err="1"/>
              <a:t>pokreta</a:t>
            </a:r>
            <a:r>
              <a:rPr lang="en-US" dirty="0"/>
              <a:t> </a:t>
            </a:r>
            <a:r>
              <a:rPr lang="en-US" dirty="0" err="1"/>
              <a:t>Obraz</a:t>
            </a:r>
            <a:r>
              <a:rPr lang="en-US" dirty="0"/>
              <a:t>”,  </a:t>
            </a:r>
            <a:r>
              <a:rPr lang="en-US" dirty="0" err="1"/>
              <a:t>koji</a:t>
            </a:r>
            <a:r>
              <a:rPr lang="en-US" dirty="0"/>
              <a:t> je </a:t>
            </a:r>
            <a:r>
              <a:rPr lang="en-US" dirty="0" err="1"/>
              <a:t>zapravo</a:t>
            </a:r>
            <a:r>
              <a:rPr lang="en-US" dirty="0"/>
              <a:t> </a:t>
            </a:r>
            <a:r>
              <a:rPr lang="en-US" dirty="0" err="1"/>
              <a:t>tada</a:t>
            </a:r>
            <a:r>
              <a:rPr lang="en-US" dirty="0"/>
              <a:t> </a:t>
            </a:r>
            <a:r>
              <a:rPr lang="en-US" dirty="0" err="1"/>
              <a:t>i</a:t>
            </a:r>
            <a:r>
              <a:rPr lang="en-US" dirty="0"/>
              <a:t> </a:t>
            </a:r>
            <a:r>
              <a:rPr lang="en-US" dirty="0" err="1"/>
              <a:t>doživeo</a:t>
            </a:r>
            <a:r>
              <a:rPr lang="en-US" dirty="0"/>
              <a:t> </a:t>
            </a:r>
            <a:r>
              <a:rPr lang="en-US" dirty="0" err="1"/>
              <a:t>profilaciju</a:t>
            </a:r>
            <a:r>
              <a:rPr lang="en-US" dirty="0"/>
              <a:t> u </a:t>
            </a:r>
            <a:r>
              <a:rPr lang="en-US" dirty="0" err="1"/>
              <a:t>javnosti</a:t>
            </a:r>
            <a:r>
              <a:rPr lang="en-US" dirty="0"/>
              <a:t> </a:t>
            </a:r>
            <a:r>
              <a:rPr lang="en-US" dirty="0" err="1"/>
              <a:t>i</a:t>
            </a:r>
            <a:r>
              <a:rPr lang="en-US" dirty="0"/>
              <a:t> </a:t>
            </a:r>
            <a:r>
              <a:rPr lang="en-US" dirty="0" err="1"/>
              <a:t>čiji</a:t>
            </a:r>
            <a:r>
              <a:rPr lang="en-US" dirty="0"/>
              <a:t> </a:t>
            </a:r>
            <a:r>
              <a:rPr lang="en-US" dirty="0" err="1"/>
              <a:t>su</a:t>
            </a:r>
            <a:r>
              <a:rPr lang="en-US" dirty="0"/>
              <a:t> </a:t>
            </a:r>
            <a:r>
              <a:rPr lang="en-US" dirty="0" err="1"/>
              <a:t>nasilnički</a:t>
            </a:r>
            <a:r>
              <a:rPr lang="en-US" dirty="0"/>
              <a:t> </a:t>
            </a:r>
            <a:r>
              <a:rPr lang="en-US" dirty="0" err="1"/>
              <a:t>postupci</a:t>
            </a:r>
            <a:r>
              <a:rPr lang="en-US" dirty="0"/>
              <a:t> - </a:t>
            </a:r>
            <a:r>
              <a:rPr lang="en-US" dirty="0" err="1"/>
              <a:t>po</a:t>
            </a:r>
            <a:r>
              <a:rPr lang="en-US" dirty="0"/>
              <a:t> </a:t>
            </a:r>
            <a:r>
              <a:rPr lang="en-US" dirty="0" err="1"/>
              <a:t>mnogim</a:t>
            </a:r>
            <a:r>
              <a:rPr lang="en-US" dirty="0"/>
              <a:t> </a:t>
            </a:r>
            <a:r>
              <a:rPr lang="en-US" dirty="0" err="1"/>
              <a:t>izvorima</a:t>
            </a:r>
            <a:r>
              <a:rPr lang="en-US" dirty="0"/>
              <a:t> - </a:t>
            </a:r>
            <a:r>
              <a:rPr lang="en-US" dirty="0" err="1"/>
              <a:t>upravo</a:t>
            </a:r>
            <a:r>
              <a:rPr lang="en-US" dirty="0"/>
              <a:t> </a:t>
            </a:r>
            <a:r>
              <a:rPr lang="en-US" dirty="0" err="1"/>
              <a:t>tada</a:t>
            </a:r>
            <a:r>
              <a:rPr lang="en-US" dirty="0"/>
              <a:t> </a:t>
            </a:r>
            <a:r>
              <a:rPr lang="en-US" dirty="0" err="1"/>
              <a:t>započeli</a:t>
            </a:r>
            <a:r>
              <a:rPr lang="en-US" dirty="0"/>
              <a:t>, </a:t>
            </a:r>
            <a:r>
              <a:rPr lang="en-US" dirty="0" err="1"/>
              <a:t>potom</a:t>
            </a:r>
            <a:r>
              <a:rPr lang="en-US" dirty="0"/>
              <a:t> </a:t>
            </a:r>
            <a:r>
              <a:rPr lang="en-US" dirty="0" err="1"/>
              <a:t>navijači</a:t>
            </a:r>
            <a:r>
              <a:rPr lang="en-US" dirty="0"/>
              <a:t> </a:t>
            </a:r>
            <a:r>
              <a:rPr lang="en-US" dirty="0" err="1"/>
              <a:t>Crvene</a:t>
            </a:r>
            <a:r>
              <a:rPr lang="en-US" dirty="0"/>
              <a:t> </a:t>
            </a:r>
            <a:r>
              <a:rPr lang="en-US" dirty="0" err="1"/>
              <a:t>zvezde</a:t>
            </a:r>
            <a:r>
              <a:rPr lang="en-US" dirty="0"/>
              <a:t>, </a:t>
            </a:r>
            <a:r>
              <a:rPr lang="en-US" dirty="0" err="1"/>
              <a:t>Partizana</a:t>
            </a:r>
            <a:r>
              <a:rPr lang="en-US" dirty="0"/>
              <a:t> </a:t>
            </a:r>
            <a:r>
              <a:rPr lang="en-US" dirty="0" err="1"/>
              <a:t>i</a:t>
            </a:r>
            <a:r>
              <a:rPr lang="en-US" dirty="0"/>
              <a:t> Rada,  </a:t>
            </a:r>
            <a:r>
              <a:rPr lang="en-US" dirty="0" err="1"/>
              <a:t>Svetosavska</a:t>
            </a:r>
            <a:r>
              <a:rPr lang="en-US" dirty="0"/>
              <a:t> </a:t>
            </a:r>
            <a:r>
              <a:rPr lang="en-US" dirty="0" err="1" smtClean="0"/>
              <a:t>omladina</a:t>
            </a:r>
            <a:r>
              <a:rPr lang="sr-Latn-RS" dirty="0" smtClean="0"/>
              <a:t>...</a:t>
            </a:r>
            <a:endParaRPr lang="en-US" dirty="0"/>
          </a:p>
        </p:txBody>
      </p:sp>
      <p:sp>
        <p:nvSpPr>
          <p:cNvPr id="3" name="Title 2"/>
          <p:cNvSpPr>
            <a:spLocks noGrp="1"/>
          </p:cNvSpPr>
          <p:nvPr>
            <p:ph type="title"/>
          </p:nvPr>
        </p:nvSpPr>
        <p:spPr/>
        <p:txBody>
          <a:bodyPr/>
          <a:lstStyle/>
          <a:p>
            <a:r>
              <a:rPr lang="sr-Latn-RS" dirty="0" smtClean="0"/>
              <a:t>Povorke ponosa</a:t>
            </a:r>
            <a:endParaRPr lang="en-US" dirty="0"/>
          </a:p>
        </p:txBody>
      </p:sp>
    </p:spTree>
    <p:extLst>
      <p:ext uri="{BB962C8B-B14F-4D97-AF65-F5344CB8AC3E}">
        <p14:creationId xmlns:p14="http://schemas.microsoft.com/office/powerpoint/2010/main" val="4080784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a:t>Prema</a:t>
            </a:r>
            <a:r>
              <a:rPr lang="en-US" dirty="0"/>
              <a:t> </a:t>
            </a:r>
            <a:r>
              <a:rPr lang="en-US" dirty="0" err="1"/>
              <a:t>izvoru</a:t>
            </a:r>
            <a:r>
              <a:rPr lang="en-US" dirty="0"/>
              <a:t> MUP-a, </a:t>
            </a:r>
            <a:r>
              <a:rPr lang="en-US" dirty="0" err="1"/>
              <a:t>Sekretarijat</a:t>
            </a:r>
            <a:r>
              <a:rPr lang="en-US" dirty="0"/>
              <a:t> u </a:t>
            </a:r>
            <a:r>
              <a:rPr lang="en-US" dirty="0" err="1"/>
              <a:t>Beogradu</a:t>
            </a:r>
            <a:r>
              <a:rPr lang="en-US" dirty="0"/>
              <a:t>, br. 07.2-536/01, od 11. </a:t>
            </a:r>
            <a:r>
              <a:rPr lang="en-US" dirty="0" err="1"/>
              <a:t>septembra</a:t>
            </a:r>
            <a:r>
              <a:rPr lang="en-US" dirty="0"/>
              <a:t> 2001. </a:t>
            </a:r>
            <a:r>
              <a:rPr lang="en-US" dirty="0" err="1"/>
              <a:t>godine</a:t>
            </a:r>
            <a:r>
              <a:rPr lang="en-US" dirty="0"/>
              <a:t>, </a:t>
            </a:r>
            <a:r>
              <a:rPr lang="en-US" dirty="0" err="1"/>
              <a:t>zbog</a:t>
            </a:r>
            <a:r>
              <a:rPr lang="en-US" dirty="0"/>
              <a:t> </a:t>
            </a:r>
            <a:r>
              <a:rPr lang="en-US" dirty="0" err="1"/>
              <a:t>narušavanja</a:t>
            </a:r>
            <a:r>
              <a:rPr lang="en-US" dirty="0"/>
              <a:t> </a:t>
            </a:r>
            <a:r>
              <a:rPr lang="en-US" dirty="0" err="1"/>
              <a:t>javnog</a:t>
            </a:r>
            <a:r>
              <a:rPr lang="en-US" dirty="0"/>
              <a:t> </a:t>
            </a:r>
            <a:r>
              <a:rPr lang="en-US" dirty="0" err="1"/>
              <a:t>reda</a:t>
            </a:r>
            <a:r>
              <a:rPr lang="en-US" dirty="0"/>
              <a:t> </a:t>
            </a:r>
            <a:r>
              <a:rPr lang="en-US" dirty="0" err="1"/>
              <a:t>i</a:t>
            </a:r>
            <a:r>
              <a:rPr lang="en-US" dirty="0"/>
              <a:t> </a:t>
            </a:r>
            <a:r>
              <a:rPr lang="en-US" dirty="0" err="1"/>
              <a:t>mira</a:t>
            </a:r>
            <a:r>
              <a:rPr lang="en-US" dirty="0"/>
              <a:t> </a:t>
            </a:r>
            <a:r>
              <a:rPr lang="en-US" dirty="0" err="1"/>
              <a:t>i</a:t>
            </a:r>
            <a:r>
              <a:rPr lang="en-US" dirty="0"/>
              <a:t> </a:t>
            </a:r>
            <a:r>
              <a:rPr lang="en-US" dirty="0" err="1"/>
              <a:t>onemogućavanja</a:t>
            </a:r>
            <a:r>
              <a:rPr lang="en-US" dirty="0"/>
              <a:t> </a:t>
            </a:r>
            <a:r>
              <a:rPr lang="en-US" dirty="0" err="1"/>
              <a:t>održavanja</a:t>
            </a:r>
            <a:r>
              <a:rPr lang="en-US" dirty="0"/>
              <a:t> </a:t>
            </a:r>
            <a:r>
              <a:rPr lang="en-US" dirty="0" err="1"/>
              <a:t>skupa</a:t>
            </a:r>
            <a:r>
              <a:rPr lang="en-US" dirty="0"/>
              <a:t> </a:t>
            </a:r>
            <a:r>
              <a:rPr lang="en-US" dirty="0" err="1"/>
              <a:t>sa</a:t>
            </a:r>
            <a:r>
              <a:rPr lang="en-US" dirty="0"/>
              <a:t> </a:t>
            </a:r>
            <a:r>
              <a:rPr lang="en-US" dirty="0" err="1"/>
              <a:t>lica</a:t>
            </a:r>
            <a:r>
              <a:rPr lang="en-US" dirty="0"/>
              <a:t> </a:t>
            </a:r>
            <a:r>
              <a:rPr lang="en-US" dirty="0" err="1"/>
              <a:t>mesta</a:t>
            </a:r>
            <a:r>
              <a:rPr lang="en-US" dirty="0"/>
              <a:t> </a:t>
            </a:r>
            <a:r>
              <a:rPr lang="en-US" dirty="0" err="1"/>
              <a:t>privedena</a:t>
            </a:r>
            <a:r>
              <a:rPr lang="en-US" dirty="0"/>
              <a:t> je 31 </a:t>
            </a:r>
            <a:r>
              <a:rPr lang="en-US" dirty="0" err="1"/>
              <a:t>osoba</a:t>
            </a:r>
            <a:r>
              <a:rPr lang="en-US" dirty="0"/>
              <a:t>, a </a:t>
            </a:r>
            <a:r>
              <a:rPr lang="en-US" dirty="0" err="1"/>
              <a:t>naknadnim</a:t>
            </a:r>
            <a:r>
              <a:rPr lang="en-US" dirty="0"/>
              <a:t> </a:t>
            </a:r>
            <a:r>
              <a:rPr lang="en-US" dirty="0" err="1"/>
              <a:t>radom</a:t>
            </a:r>
            <a:r>
              <a:rPr lang="en-US" dirty="0"/>
              <a:t> </a:t>
            </a:r>
            <a:r>
              <a:rPr lang="en-US" dirty="0" err="1"/>
              <a:t>Odeljenja</a:t>
            </a:r>
            <a:r>
              <a:rPr lang="en-US" dirty="0"/>
              <a:t> </a:t>
            </a:r>
            <a:r>
              <a:rPr lang="en-US" dirty="0" err="1"/>
              <a:t>za</a:t>
            </a:r>
            <a:r>
              <a:rPr lang="en-US" dirty="0"/>
              <a:t> </a:t>
            </a:r>
            <a:r>
              <a:rPr lang="en-US" dirty="0" err="1"/>
              <a:t>javni</a:t>
            </a:r>
            <a:r>
              <a:rPr lang="en-US" dirty="0"/>
              <a:t> red </a:t>
            </a:r>
            <a:r>
              <a:rPr lang="en-US" dirty="0" err="1"/>
              <a:t>i</a:t>
            </a:r>
            <a:r>
              <a:rPr lang="en-US" dirty="0"/>
              <a:t> </a:t>
            </a:r>
            <a:r>
              <a:rPr lang="en-US" dirty="0" err="1"/>
              <a:t>mir</a:t>
            </a:r>
            <a:r>
              <a:rPr lang="en-US" dirty="0"/>
              <a:t> </a:t>
            </a:r>
            <a:r>
              <a:rPr lang="en-US" dirty="0" err="1"/>
              <a:t>ovog</a:t>
            </a:r>
            <a:r>
              <a:rPr lang="en-US" dirty="0"/>
              <a:t> </a:t>
            </a:r>
            <a:r>
              <a:rPr lang="en-US" dirty="0" err="1"/>
              <a:t>Sekretarijata</a:t>
            </a:r>
            <a:r>
              <a:rPr lang="en-US" dirty="0"/>
              <a:t> </a:t>
            </a:r>
            <a:r>
              <a:rPr lang="en-US" dirty="0" err="1"/>
              <a:t>identifikovano</a:t>
            </a:r>
            <a:r>
              <a:rPr lang="en-US" dirty="0"/>
              <a:t> je </a:t>
            </a:r>
            <a:r>
              <a:rPr lang="en-US" dirty="0" err="1"/>
              <a:t>i</a:t>
            </a:r>
            <a:r>
              <a:rPr lang="en-US" dirty="0"/>
              <a:t> </a:t>
            </a:r>
            <a:r>
              <a:rPr lang="en-US" dirty="0" err="1"/>
              <a:t>privedeno</a:t>
            </a:r>
            <a:r>
              <a:rPr lang="en-US" dirty="0"/>
              <a:t> </a:t>
            </a:r>
            <a:r>
              <a:rPr lang="en-US" dirty="0" err="1"/>
              <a:t>još</a:t>
            </a:r>
            <a:r>
              <a:rPr lang="en-US" dirty="0"/>
              <a:t> 17 </a:t>
            </a:r>
            <a:r>
              <a:rPr lang="en-US" dirty="0" err="1"/>
              <a:t>osoba</a:t>
            </a:r>
            <a:r>
              <a:rPr lang="en-US" dirty="0"/>
              <a:t> </a:t>
            </a:r>
            <a:r>
              <a:rPr lang="en-US" dirty="0" err="1"/>
              <a:t>tako</a:t>
            </a:r>
            <a:r>
              <a:rPr lang="en-US" dirty="0"/>
              <a:t> da </a:t>
            </a:r>
            <a:r>
              <a:rPr lang="en-US" dirty="0" err="1"/>
              <a:t>su</a:t>
            </a:r>
            <a:r>
              <a:rPr lang="en-US" dirty="0"/>
              <a:t> </a:t>
            </a:r>
            <a:r>
              <a:rPr lang="en-US" dirty="0" err="1"/>
              <a:t>gradskom</a:t>
            </a:r>
            <a:r>
              <a:rPr lang="en-US" dirty="0"/>
              <a:t> </a:t>
            </a:r>
            <a:r>
              <a:rPr lang="en-US" dirty="0" err="1"/>
              <a:t>sudiji</a:t>
            </a:r>
            <a:r>
              <a:rPr lang="en-US" dirty="0"/>
              <a:t> </a:t>
            </a:r>
            <a:r>
              <a:rPr lang="en-US" dirty="0" err="1"/>
              <a:t>za</a:t>
            </a:r>
            <a:r>
              <a:rPr lang="en-US" dirty="0"/>
              <a:t> </a:t>
            </a:r>
            <a:r>
              <a:rPr lang="en-US" dirty="0" err="1"/>
              <a:t>prekršaje</a:t>
            </a:r>
            <a:r>
              <a:rPr lang="en-US" dirty="0"/>
              <a:t> </a:t>
            </a:r>
            <a:r>
              <a:rPr lang="en-US" dirty="0" err="1"/>
              <a:t>podneti</a:t>
            </a:r>
            <a:r>
              <a:rPr lang="en-US" dirty="0"/>
              <a:t> </a:t>
            </a:r>
            <a:r>
              <a:rPr lang="en-US" dirty="0" err="1"/>
              <a:t>zahtevi</a:t>
            </a:r>
            <a:r>
              <a:rPr lang="en-US" dirty="0"/>
              <a:t> </a:t>
            </a:r>
            <a:r>
              <a:rPr lang="en-US" dirty="0" err="1"/>
              <a:t>za</a:t>
            </a:r>
            <a:r>
              <a:rPr lang="en-US" dirty="0"/>
              <a:t> </a:t>
            </a:r>
            <a:r>
              <a:rPr lang="en-US" dirty="0" err="1"/>
              <a:t>pokretanje</a:t>
            </a:r>
            <a:r>
              <a:rPr lang="en-US" dirty="0"/>
              <a:t> </a:t>
            </a:r>
            <a:r>
              <a:rPr lang="en-US" dirty="0" err="1"/>
              <a:t>prekršajnog</a:t>
            </a:r>
            <a:r>
              <a:rPr lang="en-US" dirty="0"/>
              <a:t> </a:t>
            </a:r>
            <a:r>
              <a:rPr lang="en-US" dirty="0" err="1"/>
              <a:t>postupka</a:t>
            </a:r>
            <a:r>
              <a:rPr lang="en-US" dirty="0"/>
              <a:t> </a:t>
            </a:r>
            <a:r>
              <a:rPr lang="en-US" dirty="0" err="1"/>
              <a:t>protiv</a:t>
            </a:r>
            <a:r>
              <a:rPr lang="en-US" dirty="0"/>
              <a:t> 38 </a:t>
            </a:r>
            <a:r>
              <a:rPr lang="en-US" dirty="0" err="1"/>
              <a:t>punoletnih</a:t>
            </a:r>
            <a:r>
              <a:rPr lang="en-US" dirty="0"/>
              <a:t> </a:t>
            </a:r>
            <a:r>
              <a:rPr lang="en-US" dirty="0" err="1"/>
              <a:t>i</a:t>
            </a:r>
            <a:r>
              <a:rPr lang="en-US" dirty="0"/>
              <a:t> 10 </a:t>
            </a:r>
            <a:r>
              <a:rPr lang="en-US" dirty="0" err="1"/>
              <a:t>maloletnih</a:t>
            </a:r>
            <a:r>
              <a:rPr lang="en-US" dirty="0"/>
              <a:t> </a:t>
            </a:r>
            <a:r>
              <a:rPr lang="en-US" dirty="0" err="1"/>
              <a:t>osoba</a:t>
            </a:r>
            <a:r>
              <a:rPr lang="en-US" dirty="0"/>
              <a:t>, </a:t>
            </a:r>
            <a:r>
              <a:rPr lang="en-US" dirty="0" err="1"/>
              <a:t>sa</a:t>
            </a:r>
            <a:r>
              <a:rPr lang="en-US" dirty="0"/>
              <a:t> </a:t>
            </a:r>
            <a:r>
              <a:rPr lang="en-US" dirty="0" err="1"/>
              <a:t>sledećim</a:t>
            </a:r>
            <a:r>
              <a:rPr lang="en-US" dirty="0"/>
              <a:t> </a:t>
            </a:r>
            <a:r>
              <a:rPr lang="en-US" dirty="0" err="1"/>
              <a:t>ishodom</a:t>
            </a:r>
            <a:r>
              <a:rPr lang="en-US" dirty="0"/>
              <a:t>: 5 </a:t>
            </a:r>
            <a:r>
              <a:rPr lang="en-US" dirty="0" err="1"/>
              <a:t>osoba</a:t>
            </a:r>
            <a:r>
              <a:rPr lang="en-US" dirty="0"/>
              <a:t> je </a:t>
            </a:r>
            <a:r>
              <a:rPr lang="en-US" dirty="0" err="1"/>
              <a:t>kažnjeno</a:t>
            </a:r>
            <a:r>
              <a:rPr lang="en-US" dirty="0"/>
              <a:t> </a:t>
            </a:r>
            <a:r>
              <a:rPr lang="en-US" dirty="0" err="1"/>
              <a:t>kaznom</a:t>
            </a:r>
            <a:r>
              <a:rPr lang="en-US" dirty="0"/>
              <a:t> </a:t>
            </a:r>
            <a:r>
              <a:rPr lang="en-US" dirty="0" err="1"/>
              <a:t>zatvora</a:t>
            </a:r>
            <a:r>
              <a:rPr lang="en-US" dirty="0"/>
              <a:t> od 10 do 20 </a:t>
            </a:r>
            <a:r>
              <a:rPr lang="en-US" dirty="0" err="1"/>
              <a:t>dana</a:t>
            </a:r>
            <a:r>
              <a:rPr lang="en-US" dirty="0"/>
              <a:t>, 4 </a:t>
            </a:r>
            <a:r>
              <a:rPr lang="en-US" dirty="0" err="1"/>
              <a:t>osobe</a:t>
            </a:r>
            <a:r>
              <a:rPr lang="en-US" dirty="0"/>
              <a:t> </a:t>
            </a:r>
            <a:r>
              <a:rPr lang="en-US" dirty="0" err="1"/>
              <a:t>su</a:t>
            </a:r>
            <a:r>
              <a:rPr lang="en-US" dirty="0"/>
              <a:t> </a:t>
            </a:r>
            <a:r>
              <a:rPr lang="en-US" dirty="0" err="1"/>
              <a:t>kažnjene</a:t>
            </a:r>
            <a:r>
              <a:rPr lang="en-US" dirty="0"/>
              <a:t> </a:t>
            </a:r>
            <a:r>
              <a:rPr lang="en-US" dirty="0" err="1"/>
              <a:t>novčanom</a:t>
            </a:r>
            <a:r>
              <a:rPr lang="en-US" dirty="0"/>
              <a:t> </a:t>
            </a:r>
            <a:r>
              <a:rPr lang="en-US" dirty="0" err="1"/>
              <a:t>kaznom</a:t>
            </a:r>
            <a:r>
              <a:rPr lang="en-US" dirty="0"/>
              <a:t>, </a:t>
            </a:r>
            <a:r>
              <a:rPr lang="en-US" b="1" dirty="0" err="1"/>
              <a:t>protiv</a:t>
            </a:r>
            <a:r>
              <a:rPr lang="en-US" b="1" dirty="0"/>
              <a:t> 17 </a:t>
            </a:r>
            <a:r>
              <a:rPr lang="en-US" b="1" dirty="0" err="1"/>
              <a:t>osoba</a:t>
            </a:r>
            <a:r>
              <a:rPr lang="en-US" b="1" dirty="0"/>
              <a:t> </a:t>
            </a:r>
            <a:r>
              <a:rPr lang="en-US" b="1" dirty="0" err="1" smtClean="0"/>
              <a:t>nepoznat</a:t>
            </a:r>
            <a:r>
              <a:rPr lang="en-US" b="1" dirty="0" smtClean="0"/>
              <a:t> </a:t>
            </a:r>
            <a:r>
              <a:rPr lang="en-US" b="1" dirty="0" err="1"/>
              <a:t>ishod</a:t>
            </a:r>
            <a:r>
              <a:rPr lang="en-US" b="1" dirty="0"/>
              <a:t> </a:t>
            </a:r>
            <a:r>
              <a:rPr lang="en-US" b="1" dirty="0" err="1"/>
              <a:t>postupka</a:t>
            </a:r>
            <a:r>
              <a:rPr lang="en-US" dirty="0"/>
              <a:t>, a </a:t>
            </a:r>
            <a:r>
              <a:rPr lang="en-US" dirty="0" err="1"/>
              <a:t>za</a:t>
            </a:r>
            <a:r>
              <a:rPr lang="en-US" dirty="0"/>
              <a:t> 22 </a:t>
            </a:r>
            <a:r>
              <a:rPr lang="en-US" dirty="0" err="1"/>
              <a:t>lica</a:t>
            </a:r>
            <a:r>
              <a:rPr lang="en-US" dirty="0"/>
              <a:t> </a:t>
            </a:r>
            <a:r>
              <a:rPr lang="en-US" dirty="0" err="1"/>
              <a:t>gradski</a:t>
            </a:r>
            <a:r>
              <a:rPr lang="en-US" dirty="0"/>
              <a:t> </a:t>
            </a:r>
            <a:r>
              <a:rPr lang="en-US" dirty="0" err="1"/>
              <a:t>sudija</a:t>
            </a:r>
            <a:r>
              <a:rPr lang="en-US" dirty="0"/>
              <a:t> </a:t>
            </a:r>
            <a:r>
              <a:rPr lang="en-US" dirty="0" err="1"/>
              <a:t>za</a:t>
            </a:r>
            <a:r>
              <a:rPr lang="en-US" dirty="0"/>
              <a:t> </a:t>
            </a:r>
            <a:r>
              <a:rPr lang="en-US" dirty="0" err="1"/>
              <a:t>prekršaje</a:t>
            </a:r>
            <a:r>
              <a:rPr lang="en-US" dirty="0"/>
              <a:t> je </a:t>
            </a:r>
            <a:r>
              <a:rPr lang="en-US" dirty="0" err="1"/>
              <a:t>obustavio</a:t>
            </a:r>
            <a:r>
              <a:rPr lang="en-US" dirty="0"/>
              <a:t> </a:t>
            </a:r>
            <a:r>
              <a:rPr lang="en-US" dirty="0" err="1"/>
              <a:t>postupak</a:t>
            </a:r>
            <a:r>
              <a:rPr lang="en-US" dirty="0"/>
              <a:t>.</a:t>
            </a:r>
          </a:p>
        </p:txBody>
      </p:sp>
      <p:sp>
        <p:nvSpPr>
          <p:cNvPr id="3" name="Title 2"/>
          <p:cNvSpPr>
            <a:spLocks noGrp="1"/>
          </p:cNvSpPr>
          <p:nvPr>
            <p:ph type="title"/>
          </p:nvPr>
        </p:nvSpPr>
        <p:spPr/>
        <p:txBody>
          <a:bodyPr/>
          <a:lstStyle/>
          <a:p>
            <a:r>
              <a:rPr lang="sr-Latn-RS" dirty="0" smtClean="0"/>
              <a:t>Povorke ponosa</a:t>
            </a:r>
            <a:endParaRPr lang="en-US" dirty="0"/>
          </a:p>
        </p:txBody>
      </p:sp>
    </p:spTree>
    <p:extLst>
      <p:ext uri="{BB962C8B-B14F-4D97-AF65-F5344CB8AC3E}">
        <p14:creationId xmlns:p14="http://schemas.microsoft.com/office/powerpoint/2010/main" val="678743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sr-Latn-RS" dirty="0" smtClean="0"/>
              <a:t>2004</a:t>
            </a:r>
          </a:p>
          <a:p>
            <a:r>
              <a:rPr lang="en-US" dirty="0"/>
              <a:t>S </a:t>
            </a:r>
            <a:r>
              <a:rPr lang="en-US" dirty="0" err="1"/>
              <a:t>obzirom</a:t>
            </a:r>
            <a:r>
              <a:rPr lang="en-US" dirty="0"/>
              <a:t> </a:t>
            </a:r>
            <a:r>
              <a:rPr lang="en-US" dirty="0" err="1"/>
              <a:t>na</a:t>
            </a:r>
            <a:r>
              <a:rPr lang="en-US" dirty="0"/>
              <a:t> to da </a:t>
            </a:r>
            <a:r>
              <a:rPr lang="en-US" dirty="0" err="1"/>
              <a:t>kontinuitet</a:t>
            </a:r>
            <a:r>
              <a:rPr lang="en-US" dirty="0"/>
              <a:t> </a:t>
            </a:r>
            <a:r>
              <a:rPr lang="en-US" dirty="0" err="1"/>
              <a:t>održavanja</a:t>
            </a:r>
            <a:r>
              <a:rPr lang="en-US" dirty="0"/>
              <a:t> </a:t>
            </a:r>
            <a:r>
              <a:rPr lang="en-US" dirty="0" err="1"/>
              <a:t>Prajda</a:t>
            </a:r>
            <a:r>
              <a:rPr lang="en-US" dirty="0"/>
              <a:t> od 2001. </a:t>
            </a:r>
            <a:r>
              <a:rPr lang="en-US" dirty="0" err="1"/>
              <a:t>nije</a:t>
            </a:r>
            <a:r>
              <a:rPr lang="en-US" dirty="0"/>
              <a:t> </a:t>
            </a:r>
            <a:r>
              <a:rPr lang="en-US" dirty="0" err="1"/>
              <a:t>održan</a:t>
            </a:r>
            <a:r>
              <a:rPr lang="en-US" dirty="0"/>
              <a:t>, </a:t>
            </a:r>
            <a:r>
              <a:rPr lang="en-US" dirty="0" err="1"/>
              <a:t>organizatori</a:t>
            </a:r>
            <a:r>
              <a:rPr lang="en-US" dirty="0"/>
              <a:t> </a:t>
            </a:r>
            <a:r>
              <a:rPr lang="en-US" dirty="0" err="1"/>
              <a:t>su</a:t>
            </a:r>
            <a:r>
              <a:rPr lang="en-US" dirty="0"/>
              <a:t> </a:t>
            </a:r>
            <a:r>
              <a:rPr lang="en-US" dirty="0" err="1"/>
              <a:t>pokušali</a:t>
            </a:r>
            <a:r>
              <a:rPr lang="en-US" dirty="0"/>
              <a:t> da </a:t>
            </a:r>
            <a:r>
              <a:rPr lang="en-US" dirty="0" err="1"/>
              <a:t>sličan</a:t>
            </a:r>
            <a:r>
              <a:rPr lang="en-US" dirty="0"/>
              <a:t> </a:t>
            </a:r>
            <a:r>
              <a:rPr lang="en-US" dirty="0" err="1"/>
              <a:t>skup</a:t>
            </a:r>
            <a:r>
              <a:rPr lang="en-US" dirty="0"/>
              <a:t> </a:t>
            </a:r>
            <a:r>
              <a:rPr lang="en-US" dirty="0" err="1"/>
              <a:t>organizuju</a:t>
            </a:r>
            <a:r>
              <a:rPr lang="en-US" dirty="0"/>
              <a:t> 17. </a:t>
            </a:r>
            <a:r>
              <a:rPr lang="en-US" dirty="0" err="1"/>
              <a:t>jula</a:t>
            </a:r>
            <a:r>
              <a:rPr lang="en-US" dirty="0"/>
              <a:t> 2004. </a:t>
            </a:r>
            <a:r>
              <a:rPr lang="en-US" dirty="0" err="1"/>
              <a:t>Pripreme</a:t>
            </a:r>
            <a:r>
              <a:rPr lang="en-US" dirty="0"/>
              <a:t> </a:t>
            </a:r>
            <a:r>
              <a:rPr lang="en-US" dirty="0" err="1"/>
              <a:t>su</a:t>
            </a:r>
            <a:r>
              <a:rPr lang="en-US" dirty="0"/>
              <a:t> </a:t>
            </a:r>
            <a:r>
              <a:rPr lang="en-US" dirty="0" err="1"/>
              <a:t>trajale</a:t>
            </a:r>
            <a:r>
              <a:rPr lang="en-US" dirty="0"/>
              <a:t> </a:t>
            </a:r>
            <a:r>
              <a:rPr lang="en-US" dirty="0" err="1"/>
              <a:t>nekoliko</a:t>
            </a:r>
            <a:r>
              <a:rPr lang="en-US" dirty="0"/>
              <a:t> </a:t>
            </a:r>
            <a:r>
              <a:rPr lang="en-US" dirty="0" err="1"/>
              <a:t>meseci</a:t>
            </a:r>
            <a:r>
              <a:rPr lang="en-US" dirty="0"/>
              <a:t>. </a:t>
            </a:r>
            <a:r>
              <a:rPr lang="en-US" dirty="0" err="1"/>
              <a:t>Ipak</a:t>
            </a:r>
            <a:r>
              <a:rPr lang="en-US" dirty="0"/>
              <a:t>, </a:t>
            </a:r>
            <a:r>
              <a:rPr lang="en-US" dirty="0" err="1"/>
              <a:t>posle</a:t>
            </a:r>
            <a:r>
              <a:rPr lang="en-US" dirty="0"/>
              <a:t> </a:t>
            </a:r>
            <a:r>
              <a:rPr lang="en-US" dirty="0" err="1"/>
              <a:t>martovskog</a:t>
            </a:r>
            <a:r>
              <a:rPr lang="en-US" dirty="0"/>
              <a:t> </a:t>
            </a:r>
            <a:r>
              <a:rPr lang="en-US" dirty="0" err="1"/>
              <a:t>nasilja</a:t>
            </a:r>
            <a:r>
              <a:rPr lang="en-US" dirty="0"/>
              <a:t> </a:t>
            </a:r>
            <a:r>
              <a:rPr lang="en-US" dirty="0" err="1"/>
              <a:t>na</a:t>
            </a:r>
            <a:r>
              <a:rPr lang="en-US" dirty="0"/>
              <a:t> </a:t>
            </a:r>
            <a:r>
              <a:rPr lang="en-US" dirty="0" err="1"/>
              <a:t>Kosovu</a:t>
            </a:r>
            <a:r>
              <a:rPr lang="en-US" dirty="0"/>
              <a:t> </a:t>
            </a:r>
            <a:r>
              <a:rPr lang="en-US" dirty="0" err="1"/>
              <a:t>došlo</a:t>
            </a:r>
            <a:r>
              <a:rPr lang="en-US" dirty="0"/>
              <a:t> je do </a:t>
            </a:r>
            <a:r>
              <a:rPr lang="en-US" dirty="0" err="1"/>
              <a:t>eskalacije</a:t>
            </a:r>
            <a:r>
              <a:rPr lang="en-US" dirty="0"/>
              <a:t> </a:t>
            </a:r>
            <a:r>
              <a:rPr lang="en-US" dirty="0" err="1"/>
              <a:t>nasilja</a:t>
            </a:r>
            <a:r>
              <a:rPr lang="en-US" dirty="0"/>
              <a:t> </a:t>
            </a:r>
            <a:r>
              <a:rPr lang="en-US" dirty="0" err="1"/>
              <a:t>i</a:t>
            </a:r>
            <a:r>
              <a:rPr lang="en-US" dirty="0"/>
              <a:t> u </a:t>
            </a:r>
            <a:r>
              <a:rPr lang="en-US" dirty="0" err="1"/>
              <a:t>Srbiji</a:t>
            </a:r>
            <a:r>
              <a:rPr lang="en-US" dirty="0"/>
              <a:t>, </a:t>
            </a:r>
            <a:r>
              <a:rPr lang="en-US" dirty="0" err="1"/>
              <a:t>zapaljene</a:t>
            </a:r>
            <a:r>
              <a:rPr lang="en-US" dirty="0"/>
              <a:t> </a:t>
            </a:r>
            <a:r>
              <a:rPr lang="en-US" dirty="0" err="1"/>
              <a:t>su</a:t>
            </a:r>
            <a:r>
              <a:rPr lang="en-US" dirty="0"/>
              <a:t> </a:t>
            </a:r>
            <a:r>
              <a:rPr lang="en-US" dirty="0" err="1"/>
              <a:t>džamije</a:t>
            </a:r>
            <a:r>
              <a:rPr lang="en-US" dirty="0"/>
              <a:t> u </a:t>
            </a:r>
            <a:r>
              <a:rPr lang="en-US" dirty="0" err="1"/>
              <a:t>Beogradu</a:t>
            </a:r>
            <a:r>
              <a:rPr lang="en-US" dirty="0"/>
              <a:t> </a:t>
            </a:r>
            <a:r>
              <a:rPr lang="en-US" dirty="0" err="1"/>
              <a:t>i</a:t>
            </a:r>
            <a:r>
              <a:rPr lang="en-US" dirty="0"/>
              <a:t> </a:t>
            </a:r>
            <a:r>
              <a:rPr lang="en-US" dirty="0" err="1"/>
              <a:t>Nišu</a:t>
            </a:r>
            <a:r>
              <a:rPr lang="en-US" dirty="0"/>
              <a:t>, a </a:t>
            </a:r>
            <a:r>
              <a:rPr lang="en-US" dirty="0" err="1"/>
              <a:t>Prajd</a:t>
            </a:r>
            <a:r>
              <a:rPr lang="en-US" dirty="0"/>
              <a:t> je </a:t>
            </a:r>
            <a:r>
              <a:rPr lang="en-US" dirty="0" err="1"/>
              <a:t>otkazan</a:t>
            </a:r>
            <a:r>
              <a:rPr lang="en-US" dirty="0"/>
              <a:t> </a:t>
            </a:r>
            <a:r>
              <a:rPr lang="en-US" dirty="0" err="1"/>
              <a:t>iz</a:t>
            </a:r>
            <a:r>
              <a:rPr lang="en-US" dirty="0"/>
              <a:t> </a:t>
            </a:r>
            <a:r>
              <a:rPr lang="en-US" dirty="0" err="1"/>
              <a:t>bezbednosnih</a:t>
            </a:r>
            <a:r>
              <a:rPr lang="en-US" dirty="0"/>
              <a:t> </a:t>
            </a:r>
            <a:r>
              <a:rPr lang="en-US" dirty="0" err="1"/>
              <a:t>razloga</a:t>
            </a:r>
            <a:r>
              <a:rPr lang="en-US" dirty="0"/>
              <a:t>. </a:t>
            </a:r>
            <a:endParaRPr lang="sr-Latn-RS" dirty="0" smtClean="0"/>
          </a:p>
          <a:p>
            <a:r>
              <a:rPr lang="sr-Latn-RS" dirty="0" smtClean="0"/>
              <a:t>2009</a:t>
            </a:r>
          </a:p>
          <a:p>
            <a:r>
              <a:rPr lang="sr-Latn-RS" dirty="0" smtClean="0"/>
              <a:t>Progresivna ekslacija nasilja i pretnji po uzoru na 2001 godinu.</a:t>
            </a:r>
          </a:p>
          <a:p>
            <a:r>
              <a:rPr lang="en-US" dirty="0" err="1"/>
              <a:t>Predsednik</a:t>
            </a:r>
            <a:r>
              <a:rPr lang="en-US" dirty="0"/>
              <a:t> </a:t>
            </a:r>
            <a:r>
              <a:rPr lang="en-US" dirty="0" err="1"/>
              <a:t>Vlade</a:t>
            </a:r>
            <a:r>
              <a:rPr lang="en-US" dirty="0"/>
              <a:t> </a:t>
            </a:r>
            <a:r>
              <a:rPr lang="en-US" dirty="0" err="1"/>
              <a:t>Mirko</a:t>
            </a:r>
            <a:r>
              <a:rPr lang="en-US" dirty="0"/>
              <a:t> </a:t>
            </a:r>
            <a:r>
              <a:rPr lang="en-US" dirty="0" err="1"/>
              <a:t>Cvetković</a:t>
            </a:r>
            <a:r>
              <a:rPr lang="en-US" dirty="0"/>
              <a:t> je </a:t>
            </a:r>
            <a:r>
              <a:rPr lang="en-US" dirty="0" err="1"/>
              <a:t>sazvao</a:t>
            </a:r>
            <a:r>
              <a:rPr lang="en-US" dirty="0"/>
              <a:t> </a:t>
            </a:r>
            <a:r>
              <a:rPr lang="en-US" dirty="0" err="1"/>
              <a:t>sastanak</a:t>
            </a:r>
            <a:r>
              <a:rPr lang="en-US" dirty="0"/>
              <a:t> </a:t>
            </a:r>
            <a:r>
              <a:rPr lang="en-US" dirty="0" err="1"/>
              <a:t>sa</a:t>
            </a:r>
            <a:r>
              <a:rPr lang="en-US" dirty="0"/>
              <a:t> </a:t>
            </a:r>
            <a:r>
              <a:rPr lang="en-US" dirty="0" err="1"/>
              <a:t>Organizacionim</a:t>
            </a:r>
            <a:r>
              <a:rPr lang="en-US" dirty="0"/>
              <a:t> </a:t>
            </a:r>
            <a:r>
              <a:rPr lang="en-US" dirty="0" err="1"/>
              <a:t>odborom</a:t>
            </a:r>
            <a:r>
              <a:rPr lang="en-US" dirty="0"/>
              <a:t> „</a:t>
            </a:r>
            <a:r>
              <a:rPr lang="en-US" dirty="0" err="1"/>
              <a:t>Povorke</a:t>
            </a:r>
            <a:r>
              <a:rPr lang="en-US" dirty="0"/>
              <a:t> </a:t>
            </a:r>
            <a:r>
              <a:rPr lang="en-US" dirty="0" err="1"/>
              <a:t>ponosa</a:t>
            </a:r>
            <a:r>
              <a:rPr lang="en-US" dirty="0"/>
              <a:t>” </a:t>
            </a:r>
            <a:r>
              <a:rPr lang="en-US" dirty="0" err="1"/>
              <a:t>i</a:t>
            </a:r>
            <a:r>
              <a:rPr lang="en-US" dirty="0"/>
              <a:t> </a:t>
            </a:r>
            <a:r>
              <a:rPr lang="en-US" dirty="0" err="1"/>
              <a:t>uručio</a:t>
            </a:r>
            <a:r>
              <a:rPr lang="en-US" dirty="0"/>
              <a:t> </a:t>
            </a:r>
            <a:r>
              <a:rPr lang="en-US" dirty="0" err="1"/>
              <a:t>rešenje</a:t>
            </a:r>
            <a:r>
              <a:rPr lang="en-US" dirty="0"/>
              <a:t> o </a:t>
            </a:r>
            <a:r>
              <a:rPr lang="en-US" dirty="0" err="1"/>
              <a:t>izmeštanju</a:t>
            </a:r>
            <a:r>
              <a:rPr lang="en-US" dirty="0"/>
              <a:t> </a:t>
            </a:r>
            <a:r>
              <a:rPr lang="en-US" dirty="0" err="1"/>
              <a:t>lokacije</a:t>
            </a:r>
            <a:r>
              <a:rPr lang="en-US" dirty="0"/>
              <a:t> </a:t>
            </a:r>
            <a:r>
              <a:rPr lang="en-US" dirty="0" err="1"/>
              <a:t>održavanja</a:t>
            </a:r>
            <a:r>
              <a:rPr lang="en-US" dirty="0"/>
              <a:t> </a:t>
            </a:r>
            <a:r>
              <a:rPr lang="en-US" dirty="0" err="1"/>
              <a:t>povorke</a:t>
            </a:r>
            <a:r>
              <a:rPr lang="en-US" dirty="0"/>
              <a:t>, </a:t>
            </a:r>
            <a:r>
              <a:rPr lang="en-US" dirty="0" err="1"/>
              <a:t>koje</a:t>
            </a:r>
            <a:r>
              <a:rPr lang="en-US" dirty="0"/>
              <a:t> je </a:t>
            </a:r>
            <a:r>
              <a:rPr lang="en-US" dirty="0" err="1"/>
              <a:t>potpisao</a:t>
            </a:r>
            <a:r>
              <a:rPr lang="en-US" dirty="0"/>
              <a:t> </a:t>
            </a:r>
            <a:r>
              <a:rPr lang="en-US" dirty="0" err="1"/>
              <a:t>direktor</a:t>
            </a:r>
            <a:r>
              <a:rPr lang="en-US" dirty="0"/>
              <a:t> </a:t>
            </a:r>
            <a:r>
              <a:rPr lang="en-US" dirty="0" err="1"/>
              <a:t>policije</a:t>
            </a:r>
            <a:r>
              <a:rPr lang="en-US" dirty="0"/>
              <a:t> </a:t>
            </a:r>
            <a:r>
              <a:rPr lang="en-US" dirty="0" err="1"/>
              <a:t>Srbije</a:t>
            </a:r>
            <a:r>
              <a:rPr lang="en-US" dirty="0"/>
              <a:t> </a:t>
            </a:r>
            <a:r>
              <a:rPr lang="en-US" dirty="0" err="1"/>
              <a:t>Milorad</a:t>
            </a:r>
            <a:r>
              <a:rPr lang="en-US" dirty="0"/>
              <a:t> </a:t>
            </a:r>
            <a:r>
              <a:rPr lang="en-US" dirty="0" err="1"/>
              <a:t>Veljović</a:t>
            </a:r>
            <a:r>
              <a:rPr lang="en-US" dirty="0"/>
              <a:t>. U </a:t>
            </a:r>
            <a:r>
              <a:rPr lang="en-US" dirty="0" err="1"/>
              <a:t>obrazloženju</a:t>
            </a:r>
            <a:r>
              <a:rPr lang="en-US" dirty="0"/>
              <a:t> </a:t>
            </a:r>
            <a:r>
              <a:rPr lang="en-US" dirty="0" err="1"/>
              <a:t>rešenja</a:t>
            </a:r>
            <a:r>
              <a:rPr lang="en-US" dirty="0"/>
              <a:t>, </a:t>
            </a:r>
            <a:r>
              <a:rPr lang="en-US" dirty="0" err="1"/>
              <a:t>navodi</a:t>
            </a:r>
            <a:r>
              <a:rPr lang="en-US" dirty="0"/>
              <a:t> se da </a:t>
            </a:r>
            <a:r>
              <a:rPr lang="en-US" dirty="0" err="1"/>
              <a:t>državni</a:t>
            </a:r>
            <a:r>
              <a:rPr lang="en-US" dirty="0"/>
              <a:t> </a:t>
            </a:r>
            <a:r>
              <a:rPr lang="en-US" dirty="0" err="1"/>
              <a:t>organi</a:t>
            </a:r>
            <a:r>
              <a:rPr lang="en-US" dirty="0"/>
              <a:t> </a:t>
            </a:r>
            <a:r>
              <a:rPr lang="en-US" dirty="0" err="1"/>
              <a:t>Republike</a:t>
            </a:r>
            <a:r>
              <a:rPr lang="en-US" dirty="0"/>
              <a:t> </a:t>
            </a:r>
            <a:r>
              <a:rPr lang="en-US" dirty="0" err="1"/>
              <a:t>Srbije</a:t>
            </a:r>
            <a:r>
              <a:rPr lang="en-US" dirty="0"/>
              <a:t> </a:t>
            </a:r>
            <a:r>
              <a:rPr lang="en-US" b="1" dirty="0" err="1"/>
              <a:t>nisu</a:t>
            </a:r>
            <a:r>
              <a:rPr lang="en-US" b="1" dirty="0"/>
              <a:t> u </a:t>
            </a:r>
            <a:r>
              <a:rPr lang="en-US" b="1" dirty="0" err="1"/>
              <a:t>mogućnosti</a:t>
            </a:r>
            <a:r>
              <a:rPr lang="en-US" b="1" dirty="0"/>
              <a:t> </a:t>
            </a:r>
            <a:r>
              <a:rPr lang="en-US" dirty="0"/>
              <a:t>da 20. </a:t>
            </a:r>
            <a:r>
              <a:rPr lang="en-US" dirty="0" err="1"/>
              <a:t>septembra</a:t>
            </a:r>
            <a:r>
              <a:rPr lang="en-US" dirty="0"/>
              <a:t> 2009. </a:t>
            </a:r>
            <a:r>
              <a:rPr lang="en-US" b="1" dirty="0" err="1"/>
              <a:t>godine</a:t>
            </a:r>
            <a:r>
              <a:rPr lang="en-US" b="1" dirty="0"/>
              <a:t> </a:t>
            </a:r>
            <a:r>
              <a:rPr lang="en-US" b="1" dirty="0" err="1"/>
              <a:t>garantuju</a:t>
            </a:r>
            <a:r>
              <a:rPr lang="en-US" b="1" dirty="0"/>
              <a:t> </a:t>
            </a:r>
            <a:r>
              <a:rPr lang="en-US" b="1" dirty="0" err="1"/>
              <a:t>ostvarivanje</a:t>
            </a:r>
            <a:r>
              <a:rPr lang="en-US" b="1" dirty="0"/>
              <a:t> </a:t>
            </a:r>
            <a:r>
              <a:rPr lang="en-US" b="1" dirty="0" err="1"/>
              <a:t>ustavnih</a:t>
            </a:r>
            <a:r>
              <a:rPr lang="en-US" b="1" dirty="0"/>
              <a:t> </a:t>
            </a:r>
            <a:r>
              <a:rPr lang="en-US" b="1" dirty="0" err="1"/>
              <a:t>prava</a:t>
            </a:r>
            <a:r>
              <a:rPr lang="en-US" b="1" dirty="0"/>
              <a:t> </a:t>
            </a:r>
            <a:r>
              <a:rPr lang="en-US" b="1" dirty="0" err="1"/>
              <a:t>na</a:t>
            </a:r>
            <a:r>
              <a:rPr lang="en-US" b="1" dirty="0"/>
              <a:t> </a:t>
            </a:r>
            <a:r>
              <a:rPr lang="en-US" b="1" dirty="0" err="1"/>
              <a:t>mirno</a:t>
            </a:r>
            <a:r>
              <a:rPr lang="en-US" b="1" dirty="0"/>
              <a:t> </a:t>
            </a:r>
            <a:r>
              <a:rPr lang="en-US" b="1" dirty="0" err="1"/>
              <a:t>okupljanje</a:t>
            </a:r>
            <a:r>
              <a:rPr lang="en-US" b="1" dirty="0"/>
              <a:t> </a:t>
            </a:r>
            <a:r>
              <a:rPr lang="en-US" b="1" dirty="0" err="1"/>
              <a:t>ispred</a:t>
            </a:r>
            <a:r>
              <a:rPr lang="en-US" b="1" dirty="0"/>
              <a:t> </a:t>
            </a:r>
            <a:r>
              <a:rPr lang="en-US" b="1" dirty="0" err="1"/>
              <a:t>Filozofskog</a:t>
            </a:r>
            <a:r>
              <a:rPr lang="en-US" b="1" dirty="0"/>
              <a:t> </a:t>
            </a:r>
            <a:r>
              <a:rPr lang="en-US" b="1" dirty="0" err="1"/>
              <a:t>fakulteta</a:t>
            </a:r>
            <a:r>
              <a:rPr lang="en-US" dirty="0"/>
              <a:t>. </a:t>
            </a:r>
            <a:r>
              <a:rPr lang="en-US" dirty="0" err="1"/>
              <a:t>Umesto</a:t>
            </a:r>
            <a:r>
              <a:rPr lang="en-US" dirty="0"/>
              <a:t> toga, </a:t>
            </a:r>
            <a:r>
              <a:rPr lang="en-US" dirty="0" err="1"/>
              <a:t>predložena</a:t>
            </a:r>
            <a:r>
              <a:rPr lang="en-US" dirty="0"/>
              <a:t> je </a:t>
            </a:r>
            <a:r>
              <a:rPr lang="en-US" dirty="0" err="1"/>
              <a:t>druga</a:t>
            </a:r>
            <a:r>
              <a:rPr lang="en-US" dirty="0"/>
              <a:t> </a:t>
            </a:r>
            <a:r>
              <a:rPr lang="en-US" dirty="0" err="1"/>
              <a:t>lokacija</a:t>
            </a:r>
            <a:r>
              <a:rPr lang="en-US" dirty="0"/>
              <a:t> - Park </a:t>
            </a:r>
            <a:r>
              <a:rPr lang="en-US" dirty="0" err="1"/>
              <a:t>prijateljstva</a:t>
            </a:r>
            <a:r>
              <a:rPr lang="en-US" dirty="0"/>
              <a:t> </a:t>
            </a:r>
            <a:r>
              <a:rPr lang="en-US" dirty="0" err="1"/>
              <a:t>kod</a:t>
            </a:r>
            <a:r>
              <a:rPr lang="en-US" dirty="0"/>
              <a:t> </a:t>
            </a:r>
            <a:r>
              <a:rPr lang="en-US" dirty="0" err="1"/>
              <a:t>Ušća</a:t>
            </a:r>
            <a:r>
              <a:rPr lang="en-US" dirty="0"/>
              <a:t> </a:t>
            </a:r>
            <a:r>
              <a:rPr lang="en-US" dirty="0" err="1"/>
              <a:t>ili</a:t>
            </a:r>
            <a:r>
              <a:rPr lang="en-US" dirty="0"/>
              <a:t> </a:t>
            </a:r>
            <a:r>
              <a:rPr lang="en-US" dirty="0" err="1"/>
              <a:t>ispred</a:t>
            </a:r>
            <a:r>
              <a:rPr lang="en-US" dirty="0"/>
              <a:t> </a:t>
            </a:r>
            <a:r>
              <a:rPr lang="en-US" dirty="0" err="1"/>
              <a:t>platoa</a:t>
            </a:r>
            <a:r>
              <a:rPr lang="en-US" dirty="0"/>
              <a:t> Palate </a:t>
            </a:r>
            <a:r>
              <a:rPr lang="en-US" dirty="0" err="1"/>
              <a:t>Srbije</a:t>
            </a:r>
            <a:endParaRPr lang="en-US" dirty="0"/>
          </a:p>
        </p:txBody>
      </p:sp>
      <p:sp>
        <p:nvSpPr>
          <p:cNvPr id="3" name="Title 2"/>
          <p:cNvSpPr>
            <a:spLocks noGrp="1"/>
          </p:cNvSpPr>
          <p:nvPr>
            <p:ph type="title"/>
          </p:nvPr>
        </p:nvSpPr>
        <p:spPr/>
        <p:txBody>
          <a:bodyPr/>
          <a:lstStyle/>
          <a:p>
            <a:r>
              <a:rPr lang="sr-Latn-RS" dirty="0" smtClean="0"/>
              <a:t>Povorke ponosa</a:t>
            </a:r>
            <a:endParaRPr lang="en-US" dirty="0"/>
          </a:p>
        </p:txBody>
      </p:sp>
    </p:spTree>
    <p:extLst>
      <p:ext uri="{BB962C8B-B14F-4D97-AF65-F5344CB8AC3E}">
        <p14:creationId xmlns:p14="http://schemas.microsoft.com/office/powerpoint/2010/main" val="3416555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1) </a:t>
            </a:r>
            <a:r>
              <a:rPr lang="en-US" dirty="0" err="1"/>
              <a:t>Povelja</a:t>
            </a:r>
            <a:r>
              <a:rPr lang="en-US" dirty="0"/>
              <a:t> </a:t>
            </a:r>
            <a:r>
              <a:rPr lang="en-US" dirty="0" err="1"/>
              <a:t>Ujedinjenih</a:t>
            </a:r>
            <a:r>
              <a:rPr lang="en-US" dirty="0"/>
              <a:t> </a:t>
            </a:r>
            <a:r>
              <a:rPr lang="en-US" dirty="0" err="1"/>
              <a:t>nacija</a:t>
            </a:r>
            <a:r>
              <a:rPr lang="en-US" dirty="0"/>
              <a:t>, </a:t>
            </a:r>
            <a:r>
              <a:rPr lang="en-US" dirty="0" err="1"/>
              <a:t>usvojena</a:t>
            </a:r>
            <a:r>
              <a:rPr lang="en-US" dirty="0"/>
              <a:t> 1945. </a:t>
            </a:r>
            <a:r>
              <a:rPr lang="en-US" dirty="0" err="1"/>
              <a:t>godine</a:t>
            </a:r>
            <a:r>
              <a:rPr lang="en-US" dirty="0"/>
              <a:t>, u </a:t>
            </a:r>
            <a:r>
              <a:rPr lang="en-US" dirty="0" err="1"/>
              <a:t>tački</a:t>
            </a:r>
            <a:r>
              <a:rPr lang="en-US" dirty="0"/>
              <a:t> (c) </a:t>
            </a:r>
            <a:r>
              <a:rPr lang="en-US" dirty="0" err="1"/>
              <a:t>člana</a:t>
            </a:r>
            <a:r>
              <a:rPr lang="en-US" dirty="0"/>
              <a:t> 55. </a:t>
            </a:r>
            <a:r>
              <a:rPr lang="en-US" dirty="0" err="1"/>
              <a:t>obavezuje</a:t>
            </a:r>
            <a:r>
              <a:rPr lang="en-US" dirty="0"/>
              <a:t> </a:t>
            </a:r>
            <a:r>
              <a:rPr lang="en-US" dirty="0" err="1"/>
              <a:t>sve</a:t>
            </a:r>
            <a:r>
              <a:rPr lang="en-US" dirty="0"/>
              <a:t> </a:t>
            </a:r>
            <a:r>
              <a:rPr lang="en-US" dirty="0" err="1"/>
              <a:t>članice</a:t>
            </a:r>
            <a:r>
              <a:rPr lang="en-US" dirty="0"/>
              <a:t> </a:t>
            </a:r>
            <a:r>
              <a:rPr lang="en-US" dirty="0" err="1"/>
              <a:t>na</a:t>
            </a:r>
            <a:r>
              <a:rPr lang="en-US" dirty="0"/>
              <a:t>  ...„</a:t>
            </a:r>
            <a:r>
              <a:rPr lang="en-US" dirty="0" err="1"/>
              <a:t>poštovanje</a:t>
            </a:r>
            <a:r>
              <a:rPr lang="en-US" dirty="0"/>
              <a:t> </a:t>
            </a:r>
            <a:r>
              <a:rPr lang="en-US" dirty="0" err="1"/>
              <a:t>ljudskih</a:t>
            </a:r>
            <a:r>
              <a:rPr lang="en-US" dirty="0"/>
              <a:t> </a:t>
            </a:r>
            <a:r>
              <a:rPr lang="en-US" dirty="0" err="1"/>
              <a:t>prava</a:t>
            </a:r>
            <a:r>
              <a:rPr lang="en-US" dirty="0"/>
              <a:t> </a:t>
            </a:r>
            <a:r>
              <a:rPr lang="en-US" dirty="0" err="1"/>
              <a:t>i</a:t>
            </a:r>
            <a:r>
              <a:rPr lang="en-US" dirty="0"/>
              <a:t> </a:t>
            </a:r>
            <a:r>
              <a:rPr lang="en-US" dirty="0" err="1"/>
              <a:t>osnovnih</a:t>
            </a:r>
            <a:r>
              <a:rPr lang="en-US" dirty="0"/>
              <a:t> </a:t>
            </a:r>
            <a:r>
              <a:rPr lang="en-US" dirty="0" err="1"/>
              <a:t>sloboda</a:t>
            </a:r>
            <a:r>
              <a:rPr lang="en-US" dirty="0"/>
              <a:t> </a:t>
            </a:r>
            <a:r>
              <a:rPr lang="en-US" dirty="0" err="1"/>
              <a:t>za</a:t>
            </a:r>
            <a:r>
              <a:rPr lang="en-US" dirty="0"/>
              <a:t> </a:t>
            </a:r>
            <a:r>
              <a:rPr lang="en-US" dirty="0" err="1"/>
              <a:t>sve</a:t>
            </a:r>
            <a:r>
              <a:rPr lang="en-US" dirty="0"/>
              <a:t>, bez </a:t>
            </a:r>
            <a:r>
              <a:rPr lang="en-US" dirty="0" err="1"/>
              <a:t>razlikovanja</a:t>
            </a:r>
            <a:r>
              <a:rPr lang="en-US" dirty="0"/>
              <a:t> </a:t>
            </a:r>
            <a:r>
              <a:rPr lang="en-US" dirty="0" err="1"/>
              <a:t>rase</a:t>
            </a:r>
            <a:r>
              <a:rPr lang="en-US" dirty="0"/>
              <a:t>, </a:t>
            </a:r>
            <a:r>
              <a:rPr lang="en-US" dirty="0" err="1"/>
              <a:t>pola</a:t>
            </a:r>
            <a:r>
              <a:rPr lang="en-US" dirty="0"/>
              <a:t>, </a:t>
            </a:r>
            <a:r>
              <a:rPr lang="en-US" dirty="0" err="1"/>
              <a:t>jezika</a:t>
            </a:r>
            <a:r>
              <a:rPr lang="en-US" dirty="0"/>
              <a:t> </a:t>
            </a:r>
            <a:r>
              <a:rPr lang="en-US" dirty="0" err="1"/>
              <a:t>ili</a:t>
            </a:r>
            <a:r>
              <a:rPr lang="en-US" dirty="0"/>
              <a:t> </a:t>
            </a:r>
            <a:r>
              <a:rPr lang="en-US" dirty="0" err="1"/>
              <a:t>vere</a:t>
            </a:r>
            <a:r>
              <a:rPr lang="en-US" dirty="0" smtClean="0"/>
              <a:t>“.</a:t>
            </a:r>
            <a:endParaRPr lang="sr-Latn-RS" dirty="0" smtClean="0"/>
          </a:p>
          <a:p>
            <a:pPr marL="45720" indent="0">
              <a:buNone/>
            </a:pPr>
            <a:endParaRPr lang="sr-Latn-RS" dirty="0" smtClean="0"/>
          </a:p>
          <a:p>
            <a:r>
              <a:rPr lang="vi-VN" dirty="0"/>
              <a:t>2) Univerzalna deklaracija o ljudskim pravima  u članovima 1. i 2. svim ljudima jamči slobodu i jednakost u dostojanstvu i pravima, bez obzira na ...„bilo kakvu razliku kao što je rasa, boja kože, pol, jezik, vera, političko ili neko drugo opredjeljenje, nacionalno ili društveno poreklo, vlasništvo, rođenje ili neki drugi status</a:t>
            </a:r>
            <a:r>
              <a:rPr lang="vi-VN" dirty="0" smtClean="0"/>
              <a:t>".</a:t>
            </a:r>
            <a:endParaRPr lang="sr-Latn-RS" dirty="0" smtClean="0"/>
          </a:p>
          <a:p>
            <a:endParaRPr lang="en-US" dirty="0"/>
          </a:p>
        </p:txBody>
      </p:sp>
      <p:sp>
        <p:nvSpPr>
          <p:cNvPr id="3" name="Title 2"/>
          <p:cNvSpPr>
            <a:spLocks noGrp="1"/>
          </p:cNvSpPr>
          <p:nvPr>
            <p:ph type="title"/>
          </p:nvPr>
        </p:nvSpPr>
        <p:spPr>
          <a:xfrm>
            <a:off x="381000" y="260648"/>
            <a:ext cx="8381260" cy="1149593"/>
          </a:xfrm>
        </p:spPr>
        <p:txBody>
          <a:bodyPr/>
          <a:lstStyle/>
          <a:p>
            <a:r>
              <a:rPr lang="en-US" sz="2000" dirty="0" err="1"/>
              <a:t>Konvencije</a:t>
            </a:r>
            <a:r>
              <a:rPr lang="en-US" sz="2000" dirty="0"/>
              <a:t> </a:t>
            </a:r>
            <a:r>
              <a:rPr lang="en-US" sz="2000" dirty="0" err="1"/>
              <a:t>i</a:t>
            </a:r>
            <a:r>
              <a:rPr lang="en-US" sz="2000" dirty="0"/>
              <a:t> </a:t>
            </a:r>
            <a:r>
              <a:rPr lang="en-US" sz="2000" dirty="0" err="1"/>
              <a:t>drugi</a:t>
            </a:r>
            <a:r>
              <a:rPr lang="en-US" sz="2000" dirty="0"/>
              <a:t> </a:t>
            </a:r>
            <a:r>
              <a:rPr lang="en-US" sz="2000" dirty="0" err="1"/>
              <a:t>dokumenti</a:t>
            </a:r>
            <a:r>
              <a:rPr lang="en-US" sz="2000" dirty="0"/>
              <a:t> </a:t>
            </a:r>
            <a:r>
              <a:rPr lang="en-US" sz="2000" dirty="0" err="1"/>
              <a:t>Ujedinjenih</a:t>
            </a:r>
            <a:r>
              <a:rPr lang="en-US" sz="2000" dirty="0"/>
              <a:t> </a:t>
            </a:r>
            <a:r>
              <a:rPr lang="en-US" sz="2000" dirty="0" err="1"/>
              <a:t>Nacija</a:t>
            </a:r>
            <a:r>
              <a:rPr lang="en-US" sz="2000" dirty="0"/>
              <a:t> </a:t>
            </a:r>
            <a:br>
              <a:rPr lang="en-US" sz="2000" dirty="0"/>
            </a:br>
            <a:r>
              <a:rPr lang="en-US" sz="2000" dirty="0" err="1"/>
              <a:t>i</a:t>
            </a:r>
            <a:r>
              <a:rPr lang="en-US" sz="2000" dirty="0"/>
              <a:t>  </a:t>
            </a:r>
            <a:r>
              <a:rPr lang="en-US" sz="2000" dirty="0" err="1"/>
              <a:t>nadležnosti</a:t>
            </a:r>
            <a:r>
              <a:rPr lang="en-US" sz="2000" dirty="0"/>
              <a:t> </a:t>
            </a:r>
            <a:r>
              <a:rPr lang="en-US" sz="2000" dirty="0" err="1"/>
              <a:t>posebnih</a:t>
            </a:r>
            <a:r>
              <a:rPr lang="en-US" sz="2000" dirty="0"/>
              <a:t> </a:t>
            </a:r>
            <a:r>
              <a:rPr lang="en-US" sz="2000" dirty="0" err="1"/>
              <a:t>tela</a:t>
            </a:r>
            <a:r>
              <a:rPr lang="en-US" dirty="0"/>
              <a:t/>
            </a:r>
            <a:br>
              <a:rPr lang="en-US" dirty="0"/>
            </a:br>
            <a:endParaRPr lang="en-US" dirty="0"/>
          </a:p>
        </p:txBody>
      </p:sp>
    </p:spTree>
    <p:extLst>
      <p:ext uri="{BB962C8B-B14F-4D97-AF65-F5344CB8AC3E}">
        <p14:creationId xmlns:p14="http://schemas.microsoft.com/office/powerpoint/2010/main" val="2696192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RS" dirty="0" smtClean="0"/>
              <a:t>Koncept jednakosti</a:t>
            </a:r>
          </a:p>
          <a:p>
            <a:r>
              <a:rPr lang="sr-Latn-RS" dirty="0" smtClean="0"/>
              <a:t>Znacenje pojma diskriminacija</a:t>
            </a:r>
          </a:p>
          <a:p>
            <a:r>
              <a:rPr lang="sr-Latn-RS" dirty="0" smtClean="0"/>
              <a:t>Direktna diskriminacija</a:t>
            </a:r>
          </a:p>
          <a:p>
            <a:r>
              <a:rPr lang="sr-Latn-RS" dirty="0" smtClean="0"/>
              <a:t>Indirektna diskriminacija</a:t>
            </a:r>
          </a:p>
          <a:p>
            <a:r>
              <a:rPr lang="sr-Latn-RS" dirty="0" smtClean="0"/>
              <a:t>Pozitivne mere</a:t>
            </a:r>
          </a:p>
          <a:p>
            <a:endParaRPr lang="sr-Latn-RS" dirty="0"/>
          </a:p>
          <a:p>
            <a:r>
              <a:rPr lang="sr-Latn-RS" dirty="0" smtClean="0"/>
              <a:t>OBAVEZE DRŽAVA:</a:t>
            </a:r>
          </a:p>
          <a:p>
            <a:r>
              <a:rPr lang="sr-Latn-RS" dirty="0" smtClean="0"/>
              <a:t>Pozitivne</a:t>
            </a:r>
          </a:p>
          <a:p>
            <a:r>
              <a:rPr lang="sr-Latn-RS" dirty="0" smtClean="0"/>
              <a:t>Negativne</a:t>
            </a:r>
          </a:p>
        </p:txBody>
      </p:sp>
      <p:sp>
        <p:nvSpPr>
          <p:cNvPr id="3" name="Title 2"/>
          <p:cNvSpPr>
            <a:spLocks noGrp="1"/>
          </p:cNvSpPr>
          <p:nvPr>
            <p:ph type="title"/>
          </p:nvPr>
        </p:nvSpPr>
        <p:spPr/>
        <p:txBody>
          <a:bodyPr/>
          <a:lstStyle/>
          <a:p>
            <a:r>
              <a:rPr lang="sr-Latn-RS" dirty="0" smtClean="0"/>
              <a:t>Sta je to diskriminacija</a:t>
            </a:r>
            <a:endParaRPr lang="en-US" dirty="0"/>
          </a:p>
        </p:txBody>
      </p:sp>
    </p:spTree>
    <p:extLst>
      <p:ext uri="{BB962C8B-B14F-4D97-AF65-F5344CB8AC3E}">
        <p14:creationId xmlns:p14="http://schemas.microsoft.com/office/powerpoint/2010/main" val="220273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RS" dirty="0" smtClean="0"/>
              <a:t>STATUS SEKSULANIH MANJINA U MEDJUNARODNOM PRAVU</a:t>
            </a:r>
          </a:p>
          <a:p>
            <a:endParaRPr lang="sr-Latn-RS" dirty="0"/>
          </a:p>
          <a:p>
            <a:pPr marL="45720" indent="0">
              <a:buNone/>
            </a:pPr>
            <a:endParaRPr lang="sr-Latn-RS" dirty="0" smtClean="0"/>
          </a:p>
          <a:p>
            <a:r>
              <a:rPr lang="sr-Latn-RS" dirty="0" smtClean="0"/>
              <a:t>STATUS „DRUGO“ – MANJAK EKSPLICITNOG NAVODJENA</a:t>
            </a:r>
          </a:p>
          <a:p>
            <a:endParaRPr lang="sr-Latn-RS" dirty="0"/>
          </a:p>
          <a:p>
            <a:endParaRPr lang="sr-Latn-RS" dirty="0" smtClean="0"/>
          </a:p>
          <a:p>
            <a:endParaRPr lang="sr-Latn-RS" dirty="0"/>
          </a:p>
          <a:p>
            <a:r>
              <a:rPr lang="sr-Latn-RS" dirty="0" smtClean="0"/>
              <a:t>Politika V. Pravo</a:t>
            </a:r>
            <a:endParaRPr lang="en-US" dirty="0"/>
          </a:p>
        </p:txBody>
      </p:sp>
      <p:sp>
        <p:nvSpPr>
          <p:cNvPr id="3" name="Title 2"/>
          <p:cNvSpPr>
            <a:spLocks noGrp="1"/>
          </p:cNvSpPr>
          <p:nvPr>
            <p:ph type="title"/>
          </p:nvPr>
        </p:nvSpPr>
        <p:spPr/>
        <p:txBody>
          <a:bodyPr/>
          <a:lstStyle/>
          <a:p>
            <a:r>
              <a:rPr lang="sr-Latn-RS" dirty="0" smtClean="0"/>
              <a:t>Seksulane manjine</a:t>
            </a:r>
            <a:endParaRPr lang="en-US" dirty="0"/>
          </a:p>
        </p:txBody>
      </p:sp>
    </p:spTree>
    <p:extLst>
      <p:ext uri="{BB962C8B-B14F-4D97-AF65-F5344CB8AC3E}">
        <p14:creationId xmlns:p14="http://schemas.microsoft.com/office/powerpoint/2010/main" val="3657340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vi-VN" dirty="0"/>
              <a:t>3) Pakt o građanskim i političkim pravima (1966) u članu 20. stav 2. utvrđuje  … «Zakonom će se zabraniti svako zagovaranje nacionalne, rasne ili verske mržnje koje predstavlja podsticanje na diskriminaciju, neprijateljstvo ili nasilje.  Članom 26. Pakta, utvrđeno je: „Svi su pred zakonom jednaki i imaju pravo na jednaku zakonsku zaštitu bez ikakvog razlikovanja. U tom pogledu zakon će zabraniti svaku diskriminaciju i zajemčiti svim licima podjednaku i efikasnu zaštitu protiv svake diskriminacije, naročito na osnovu rase, boje, pola, jezika, veroispovesti, političkog i bilo kog drugog mišljenja, nacionalnog i društvenog porekla, imovine, rođenja ili drugog statusa.</a:t>
            </a:r>
            <a:endParaRPr lang="en-US" dirty="0"/>
          </a:p>
        </p:txBody>
      </p:sp>
      <p:sp>
        <p:nvSpPr>
          <p:cNvPr id="3" name="Title 2"/>
          <p:cNvSpPr>
            <a:spLocks noGrp="1"/>
          </p:cNvSpPr>
          <p:nvPr>
            <p:ph type="title"/>
          </p:nvPr>
        </p:nvSpPr>
        <p:spPr/>
        <p:txBody>
          <a:bodyPr/>
          <a:lstStyle/>
          <a:p>
            <a:r>
              <a:rPr lang="en-US" sz="2400" dirty="0" err="1"/>
              <a:t>Konvencije</a:t>
            </a:r>
            <a:r>
              <a:rPr lang="en-US" sz="2400" dirty="0"/>
              <a:t> </a:t>
            </a:r>
            <a:r>
              <a:rPr lang="en-US" sz="2400" dirty="0" err="1"/>
              <a:t>i</a:t>
            </a:r>
            <a:r>
              <a:rPr lang="en-US" sz="2400" dirty="0"/>
              <a:t> </a:t>
            </a:r>
            <a:r>
              <a:rPr lang="en-US" sz="2400" dirty="0" err="1"/>
              <a:t>drugi</a:t>
            </a:r>
            <a:r>
              <a:rPr lang="en-US" sz="2400" dirty="0"/>
              <a:t> </a:t>
            </a:r>
            <a:r>
              <a:rPr lang="en-US" sz="2400" dirty="0" err="1"/>
              <a:t>dokumenti</a:t>
            </a:r>
            <a:r>
              <a:rPr lang="en-US" sz="2400" dirty="0"/>
              <a:t> </a:t>
            </a:r>
            <a:r>
              <a:rPr lang="en-US" sz="2400" dirty="0" err="1"/>
              <a:t>Ujedinjenih</a:t>
            </a:r>
            <a:r>
              <a:rPr lang="en-US" sz="2400" dirty="0"/>
              <a:t> </a:t>
            </a:r>
            <a:r>
              <a:rPr lang="en-US" sz="2400" dirty="0" err="1"/>
              <a:t>Nacija</a:t>
            </a:r>
            <a:r>
              <a:rPr lang="en-US" sz="2400" dirty="0"/>
              <a:t> </a:t>
            </a:r>
            <a:br>
              <a:rPr lang="en-US" sz="2400" dirty="0"/>
            </a:br>
            <a:r>
              <a:rPr lang="en-US" sz="2400" dirty="0" err="1"/>
              <a:t>i</a:t>
            </a:r>
            <a:r>
              <a:rPr lang="en-US" sz="2400" dirty="0"/>
              <a:t>  </a:t>
            </a:r>
            <a:r>
              <a:rPr lang="en-US" sz="2400" dirty="0" err="1"/>
              <a:t>nadležnosti</a:t>
            </a:r>
            <a:r>
              <a:rPr lang="en-US" sz="2400" dirty="0"/>
              <a:t> </a:t>
            </a:r>
            <a:r>
              <a:rPr lang="en-US" sz="2400" dirty="0" err="1"/>
              <a:t>posebnih</a:t>
            </a:r>
            <a:r>
              <a:rPr lang="en-US" sz="2400" dirty="0"/>
              <a:t> </a:t>
            </a:r>
            <a:r>
              <a:rPr lang="en-US" sz="2400" dirty="0" err="1"/>
              <a:t>tela</a:t>
            </a:r>
            <a:endParaRPr lang="en-US" sz="2400" dirty="0"/>
          </a:p>
        </p:txBody>
      </p:sp>
    </p:spTree>
    <p:extLst>
      <p:ext uri="{BB962C8B-B14F-4D97-AF65-F5344CB8AC3E}">
        <p14:creationId xmlns:p14="http://schemas.microsoft.com/office/powerpoint/2010/main" val="29930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vi-VN" dirty="0"/>
              <a:t>4) Međunarodna konvencija o ukidanju svih oblika rasne diskriminacije (1965) osnovni je dokument UN u borbi protiv rasizma i diskriminacije. Ovom Konvencijom je između ostalog utvrđeno da …”Države članice osuđuju svaku propagandu i sve organizacije koje se rukovode idejama ili teorijama zasnovanim na superiornosti neke rase ili grupe lice izvesne boje ili izvesnog etničkog porekla ili koje žele da opravdaju ili podrže svaki oblik rasne mržnje i diskriminacije. </a:t>
            </a:r>
            <a:endParaRPr lang="sr-Latn-RS" dirty="0" smtClean="0"/>
          </a:p>
          <a:p>
            <a:r>
              <a:rPr lang="en-US" dirty="0"/>
              <a:t>Pored </a:t>
            </a:r>
            <a:r>
              <a:rPr lang="en-US" dirty="0" err="1"/>
              <a:t>pomenutih</a:t>
            </a:r>
            <a:r>
              <a:rPr lang="en-US" dirty="0"/>
              <a:t>, </a:t>
            </a:r>
            <a:r>
              <a:rPr lang="en-US" dirty="0" err="1"/>
              <a:t>za</a:t>
            </a:r>
            <a:r>
              <a:rPr lang="en-US" dirty="0"/>
              <a:t> </a:t>
            </a:r>
            <a:r>
              <a:rPr lang="en-US" dirty="0" err="1"/>
              <a:t>zabranu</a:t>
            </a:r>
            <a:r>
              <a:rPr lang="en-US" dirty="0"/>
              <a:t> </a:t>
            </a:r>
            <a:r>
              <a:rPr lang="en-US" dirty="0" err="1"/>
              <a:t>diskriminacije</a:t>
            </a:r>
            <a:r>
              <a:rPr lang="en-US" dirty="0"/>
              <a:t> </a:t>
            </a:r>
            <a:r>
              <a:rPr lang="en-US" dirty="0" err="1"/>
              <a:t>su</a:t>
            </a:r>
            <a:r>
              <a:rPr lang="en-US" dirty="0"/>
              <a:t> </a:t>
            </a:r>
            <a:r>
              <a:rPr lang="en-US" dirty="0" err="1"/>
              <a:t>značajne</a:t>
            </a:r>
            <a:r>
              <a:rPr lang="en-US" dirty="0"/>
              <a:t> </a:t>
            </a:r>
            <a:r>
              <a:rPr lang="en-US" dirty="0" err="1"/>
              <a:t>i</a:t>
            </a:r>
            <a:r>
              <a:rPr lang="en-US" dirty="0"/>
              <a:t> </a:t>
            </a:r>
            <a:r>
              <a:rPr lang="en-US" dirty="0" err="1"/>
              <a:t>druge</a:t>
            </a:r>
            <a:r>
              <a:rPr lang="en-US" dirty="0"/>
              <a:t> </a:t>
            </a:r>
            <a:r>
              <a:rPr lang="en-US" dirty="0" err="1"/>
              <a:t>konvencije</a:t>
            </a:r>
            <a:r>
              <a:rPr lang="en-US" dirty="0"/>
              <a:t> UN </a:t>
            </a:r>
            <a:r>
              <a:rPr lang="en-US" dirty="0" err="1"/>
              <a:t>kao</a:t>
            </a:r>
            <a:r>
              <a:rPr lang="en-US" dirty="0"/>
              <a:t> </a:t>
            </a:r>
            <a:r>
              <a:rPr lang="en-US" dirty="0" err="1"/>
              <a:t>na</a:t>
            </a:r>
            <a:r>
              <a:rPr lang="en-US" dirty="0"/>
              <a:t> primer </a:t>
            </a:r>
            <a:r>
              <a:rPr lang="en-US" dirty="0" err="1"/>
              <a:t>Konvencija</a:t>
            </a:r>
            <a:r>
              <a:rPr lang="en-US" dirty="0"/>
              <a:t> o </a:t>
            </a:r>
            <a:r>
              <a:rPr lang="en-US" dirty="0" err="1"/>
              <a:t>ukidanju</a:t>
            </a:r>
            <a:r>
              <a:rPr lang="en-US" dirty="0"/>
              <a:t> </a:t>
            </a:r>
            <a:r>
              <a:rPr lang="en-US" dirty="0" err="1"/>
              <a:t>svih</a:t>
            </a:r>
            <a:r>
              <a:rPr lang="en-US" dirty="0"/>
              <a:t> </a:t>
            </a:r>
            <a:r>
              <a:rPr lang="en-US" dirty="0" err="1"/>
              <a:t>oblika</a:t>
            </a:r>
            <a:r>
              <a:rPr lang="en-US" dirty="0"/>
              <a:t> </a:t>
            </a:r>
            <a:r>
              <a:rPr lang="en-US" dirty="0" err="1"/>
              <a:t>diskriminacije</a:t>
            </a:r>
            <a:r>
              <a:rPr lang="en-US" dirty="0"/>
              <a:t> </a:t>
            </a:r>
            <a:r>
              <a:rPr lang="en-US" dirty="0" err="1"/>
              <a:t>žena</a:t>
            </a:r>
            <a:r>
              <a:rPr lang="en-US" dirty="0"/>
              <a:t>, </a:t>
            </a:r>
            <a:r>
              <a:rPr lang="en-US" dirty="0" err="1"/>
              <a:t>Konvencija</a:t>
            </a:r>
            <a:r>
              <a:rPr lang="en-US" dirty="0"/>
              <a:t> o </a:t>
            </a:r>
            <a:r>
              <a:rPr lang="en-US" dirty="0" err="1"/>
              <a:t>pravima</a:t>
            </a:r>
            <a:r>
              <a:rPr lang="en-US" dirty="0"/>
              <a:t> </a:t>
            </a:r>
            <a:r>
              <a:rPr lang="en-US" dirty="0" err="1"/>
              <a:t>deteta</a:t>
            </a:r>
            <a:r>
              <a:rPr lang="en-US" dirty="0"/>
              <a:t>, </a:t>
            </a:r>
            <a:r>
              <a:rPr lang="en-US" dirty="0" err="1"/>
              <a:t>Konvencija</a:t>
            </a:r>
            <a:r>
              <a:rPr lang="en-US" dirty="0"/>
              <a:t> </a:t>
            </a:r>
            <a:r>
              <a:rPr lang="en-US" dirty="0" err="1"/>
              <a:t>protiv</a:t>
            </a:r>
            <a:r>
              <a:rPr lang="en-US" dirty="0"/>
              <a:t> </a:t>
            </a:r>
            <a:r>
              <a:rPr lang="en-US" dirty="0" err="1"/>
              <a:t>mučenja</a:t>
            </a:r>
            <a:r>
              <a:rPr lang="en-US" dirty="0"/>
              <a:t> </a:t>
            </a:r>
            <a:r>
              <a:rPr lang="en-US" dirty="0" err="1"/>
              <a:t>i</a:t>
            </a:r>
            <a:r>
              <a:rPr lang="en-US" dirty="0"/>
              <a:t> </a:t>
            </a:r>
            <a:r>
              <a:rPr lang="en-US" dirty="0" err="1"/>
              <a:t>drugih</a:t>
            </a:r>
            <a:r>
              <a:rPr lang="en-US" dirty="0"/>
              <a:t> </a:t>
            </a:r>
            <a:r>
              <a:rPr lang="en-US" dirty="0" err="1"/>
              <a:t>svirepih</a:t>
            </a:r>
            <a:r>
              <a:rPr lang="en-US" dirty="0"/>
              <a:t>, </a:t>
            </a:r>
            <a:r>
              <a:rPr lang="en-US" dirty="0" err="1"/>
              <a:t>nečovečnih</a:t>
            </a:r>
            <a:r>
              <a:rPr lang="en-US" dirty="0"/>
              <a:t> </a:t>
            </a:r>
            <a:r>
              <a:rPr lang="en-US" dirty="0" err="1"/>
              <a:t>ili</a:t>
            </a:r>
            <a:r>
              <a:rPr lang="en-US" dirty="0"/>
              <a:t> </a:t>
            </a:r>
            <a:r>
              <a:rPr lang="en-US" dirty="0" err="1"/>
              <a:t>ponižavajućih</a:t>
            </a:r>
            <a:r>
              <a:rPr lang="en-US" dirty="0"/>
              <a:t> </a:t>
            </a:r>
            <a:r>
              <a:rPr lang="en-US" dirty="0" err="1"/>
              <a:t>kazni</a:t>
            </a:r>
            <a:r>
              <a:rPr lang="en-US" dirty="0"/>
              <a:t> </a:t>
            </a:r>
            <a:r>
              <a:rPr lang="en-US" dirty="0" err="1"/>
              <a:t>i</a:t>
            </a:r>
            <a:r>
              <a:rPr lang="en-US" dirty="0"/>
              <a:t> </a:t>
            </a:r>
            <a:r>
              <a:rPr lang="en-US" dirty="0" err="1"/>
              <a:t>postupaka</a:t>
            </a:r>
            <a:r>
              <a:rPr lang="en-US" dirty="0"/>
              <a:t> </a:t>
            </a:r>
            <a:r>
              <a:rPr lang="en-US" dirty="0" err="1"/>
              <a:t>i</a:t>
            </a:r>
            <a:r>
              <a:rPr lang="en-US" dirty="0"/>
              <a:t> </a:t>
            </a:r>
            <a:r>
              <a:rPr lang="en-US" dirty="0" err="1"/>
              <a:t>druge</a:t>
            </a:r>
            <a:r>
              <a:rPr lang="en-US" dirty="0"/>
              <a:t>. </a:t>
            </a:r>
          </a:p>
        </p:txBody>
      </p:sp>
      <p:sp>
        <p:nvSpPr>
          <p:cNvPr id="3" name="Title 2"/>
          <p:cNvSpPr>
            <a:spLocks noGrp="1"/>
          </p:cNvSpPr>
          <p:nvPr>
            <p:ph type="title"/>
          </p:nvPr>
        </p:nvSpPr>
        <p:spPr/>
        <p:txBody>
          <a:bodyPr/>
          <a:lstStyle/>
          <a:p>
            <a:r>
              <a:rPr lang="en-US" sz="2400" dirty="0" err="1"/>
              <a:t>Konvencije</a:t>
            </a:r>
            <a:r>
              <a:rPr lang="en-US" sz="2400" dirty="0"/>
              <a:t> </a:t>
            </a:r>
            <a:r>
              <a:rPr lang="en-US" sz="2400" dirty="0" err="1"/>
              <a:t>i</a:t>
            </a:r>
            <a:r>
              <a:rPr lang="en-US" sz="2400" dirty="0"/>
              <a:t> </a:t>
            </a:r>
            <a:r>
              <a:rPr lang="en-US" sz="2400" dirty="0" err="1"/>
              <a:t>drugi</a:t>
            </a:r>
            <a:r>
              <a:rPr lang="en-US" sz="2400" dirty="0"/>
              <a:t> </a:t>
            </a:r>
            <a:r>
              <a:rPr lang="en-US" sz="2400" dirty="0" err="1"/>
              <a:t>dokumenti</a:t>
            </a:r>
            <a:r>
              <a:rPr lang="en-US" sz="2400" dirty="0"/>
              <a:t> </a:t>
            </a:r>
            <a:r>
              <a:rPr lang="en-US" sz="2400" dirty="0" err="1"/>
              <a:t>Ujedinjenih</a:t>
            </a:r>
            <a:r>
              <a:rPr lang="en-US" sz="2400" dirty="0"/>
              <a:t> </a:t>
            </a:r>
            <a:r>
              <a:rPr lang="en-US" sz="2400" dirty="0" err="1"/>
              <a:t>Nacija</a:t>
            </a:r>
            <a:r>
              <a:rPr lang="en-US" sz="2400" dirty="0"/>
              <a:t> </a:t>
            </a:r>
            <a:br>
              <a:rPr lang="en-US" sz="2400" dirty="0"/>
            </a:br>
            <a:r>
              <a:rPr lang="en-US" sz="2400" dirty="0" err="1"/>
              <a:t>i</a:t>
            </a:r>
            <a:r>
              <a:rPr lang="en-US" sz="2400" dirty="0"/>
              <a:t>  </a:t>
            </a:r>
            <a:r>
              <a:rPr lang="en-US" sz="2400" dirty="0" err="1"/>
              <a:t>nadležnosti</a:t>
            </a:r>
            <a:r>
              <a:rPr lang="en-US" sz="2400" dirty="0"/>
              <a:t> </a:t>
            </a:r>
            <a:r>
              <a:rPr lang="en-US" sz="2400" dirty="0" err="1"/>
              <a:t>posebnih</a:t>
            </a:r>
            <a:r>
              <a:rPr lang="en-US" sz="2400" dirty="0"/>
              <a:t> </a:t>
            </a:r>
            <a:r>
              <a:rPr lang="en-US" sz="2400" dirty="0" err="1"/>
              <a:t>tela</a:t>
            </a:r>
            <a:endParaRPr lang="en-US" sz="2400" dirty="0"/>
          </a:p>
        </p:txBody>
      </p:sp>
    </p:spTree>
    <p:extLst>
      <p:ext uri="{BB962C8B-B14F-4D97-AF65-F5344CB8AC3E}">
        <p14:creationId xmlns:p14="http://schemas.microsoft.com/office/powerpoint/2010/main" val="1617691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vi-VN" dirty="0"/>
              <a:t>Svi pomenuti međunarodni ugovori ustanovili su ugovorna tela (komitete) čija je nadležnost da nadziru ispunjavanje obaveza država članica. Pored opštih nadležnosti neki od Komiteta su ovlašćeni da razmatraju pojedinačne predstavke. Ova nadležnost je fakultativne prirode, što znači da države daju posebnu izjavu ili ratifikuju dodatne protokole i tako prihvataju ovu nadležnost ugovornih tela UN. </a:t>
            </a:r>
            <a:endParaRPr lang="en-US" dirty="0"/>
          </a:p>
        </p:txBody>
      </p:sp>
      <p:sp>
        <p:nvSpPr>
          <p:cNvPr id="3" name="Title 2"/>
          <p:cNvSpPr>
            <a:spLocks noGrp="1"/>
          </p:cNvSpPr>
          <p:nvPr>
            <p:ph type="title"/>
          </p:nvPr>
        </p:nvSpPr>
        <p:spPr/>
        <p:txBody>
          <a:bodyPr/>
          <a:lstStyle/>
          <a:p>
            <a:r>
              <a:rPr lang="sr-Latn-RS" dirty="0" smtClean="0"/>
              <a:t>Nadzor na izvršenjem obaveza</a:t>
            </a:r>
            <a:endParaRPr lang="en-US" dirty="0"/>
          </a:p>
        </p:txBody>
      </p:sp>
    </p:spTree>
    <p:extLst>
      <p:ext uri="{BB962C8B-B14F-4D97-AF65-F5344CB8AC3E}">
        <p14:creationId xmlns:p14="http://schemas.microsoft.com/office/powerpoint/2010/main" val="308047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RS" dirty="0" smtClean="0"/>
              <a:t>Odrediti </a:t>
            </a:r>
            <a:r>
              <a:rPr lang="sr-Latn-RS" i="1" dirty="0" smtClean="0"/>
              <a:t>prima facie </a:t>
            </a:r>
            <a:r>
              <a:rPr lang="sr-Latn-RS" dirty="0" smtClean="0"/>
              <a:t>(potencijalna razlika u tretmanu u odnosu na zabranjena svojstva razlikovanja((komparativni model, testeri, analize))</a:t>
            </a:r>
          </a:p>
          <a:p>
            <a:r>
              <a:rPr lang="sr-Latn-RS" dirty="0" smtClean="0"/>
              <a:t>Teret dokaza</a:t>
            </a:r>
          </a:p>
          <a:p>
            <a:r>
              <a:rPr lang="sr-Latn-RS" dirty="0" smtClean="0"/>
              <a:t>- razuman cilj (onaj koji nije diskriminatoran)</a:t>
            </a:r>
          </a:p>
          <a:p>
            <a:r>
              <a:rPr lang="sr-Latn-RS" dirty="0" smtClean="0"/>
              <a:t>- jasna veza izmedju cilj i tretmana koji je nastao</a:t>
            </a:r>
          </a:p>
          <a:p>
            <a:r>
              <a:rPr lang="sr-Latn-RS" dirty="0" smtClean="0"/>
              <a:t>- princip proporcionalnosti (da li adekvatan postupak upoterbljen da bi zadovoljio legitiman cilj)</a:t>
            </a:r>
          </a:p>
          <a:p>
            <a:pPr marL="45720" indent="0">
              <a:buNone/>
            </a:pPr>
            <a:endParaRPr lang="en-US" i="1" dirty="0"/>
          </a:p>
        </p:txBody>
      </p:sp>
      <p:sp>
        <p:nvSpPr>
          <p:cNvPr id="3" name="Title 2"/>
          <p:cNvSpPr>
            <a:spLocks noGrp="1"/>
          </p:cNvSpPr>
          <p:nvPr>
            <p:ph type="title"/>
          </p:nvPr>
        </p:nvSpPr>
        <p:spPr/>
        <p:txBody>
          <a:bodyPr/>
          <a:lstStyle/>
          <a:p>
            <a:r>
              <a:rPr lang="sr-Latn-RS" dirty="0" smtClean="0"/>
              <a:t>Metodološki okvir za utvrdjivanje diskriminacije</a:t>
            </a:r>
            <a:endParaRPr lang="en-US" dirty="0"/>
          </a:p>
        </p:txBody>
      </p:sp>
    </p:spTree>
    <p:extLst>
      <p:ext uri="{BB962C8B-B14F-4D97-AF65-F5344CB8AC3E}">
        <p14:creationId xmlns:p14="http://schemas.microsoft.com/office/powerpoint/2010/main" val="4069288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sr-Latn-RS" dirty="0" smtClean="0"/>
              <a:t>Normativna kontrola Ustavnog Suda (čl. 167, st.1, Ustava)</a:t>
            </a:r>
          </a:p>
          <a:p>
            <a:r>
              <a:rPr lang="sr-Latn-RS" dirty="0"/>
              <a:t>Obraćanje Beogradskog Centra za ljudska prava za ocenu ustavnosti odredbe kojom se garantuju prava iz vanbracne zajednice samo trajnim zajednicama osoba različitog pola ( čl. 4, st. 1 Porodičnog zakona</a:t>
            </a:r>
            <a:r>
              <a:rPr lang="sr-Latn-RS" dirty="0" smtClean="0"/>
              <a:t>)</a:t>
            </a:r>
          </a:p>
          <a:p>
            <a:r>
              <a:rPr lang="vi-VN" dirty="0"/>
              <a:t> „...na posredan način, kroz određivanje pojma braka, ustavotvorac </a:t>
            </a:r>
            <a:r>
              <a:rPr lang="sr-Latn-RS" dirty="0" smtClean="0"/>
              <a:t>je </a:t>
            </a:r>
            <a:r>
              <a:rPr lang="vi-VN" dirty="0" smtClean="0"/>
              <a:t>odredio </a:t>
            </a:r>
            <a:r>
              <a:rPr lang="vi-VN" dirty="0"/>
              <a:t>i pojam vanbračne zajednice. Drugim rečima, izjednačavajući vanbračnu zajednicu sa bračnom, ustavotvorac je određivanje suštinskih elemenata potrebnih za nastanak vanbračne zajednice vezao za postojanje elemenata potrebnih za nastanak bračne. Kako Ustav kao jedan od konstitutivnih elemenata za zaključenje braka utvrđuje i različitost polova lica koja daju pristanak, to se, po oceni Ustavnog suda, ovaj uslov odnosi i na lica u vanbračnoj zajednici. Iz navedenog sledi da ustavnopravni pojam vanbračne zajednice podrazumeva zajednicu muškarca i žene.”</a:t>
            </a:r>
            <a:endParaRPr lang="en-US" dirty="0"/>
          </a:p>
        </p:txBody>
      </p:sp>
      <p:sp>
        <p:nvSpPr>
          <p:cNvPr id="3" name="Title 2"/>
          <p:cNvSpPr>
            <a:spLocks noGrp="1"/>
          </p:cNvSpPr>
          <p:nvPr>
            <p:ph type="title"/>
          </p:nvPr>
        </p:nvSpPr>
        <p:spPr/>
        <p:txBody>
          <a:bodyPr/>
          <a:lstStyle/>
          <a:p>
            <a:r>
              <a:rPr lang="sr-Latn-RS" dirty="0" smtClean="0"/>
              <a:t>Prvo i praksa RS</a:t>
            </a:r>
            <a:endParaRPr lang="en-US" dirty="0"/>
          </a:p>
        </p:txBody>
      </p:sp>
    </p:spTree>
    <p:extLst>
      <p:ext uri="{BB962C8B-B14F-4D97-AF65-F5344CB8AC3E}">
        <p14:creationId xmlns:p14="http://schemas.microsoft.com/office/powerpoint/2010/main" val="27696586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5995</TotalTime>
  <Words>1074</Words>
  <Application>Microsoft Office PowerPoint</Application>
  <PresentationFormat>On-screen Show (4:3)</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Grid</vt:lpstr>
      <vt:lpstr>Zabrana diskriminacije i seksualne manjine</vt:lpstr>
      <vt:lpstr>Konvencije i drugi dokumenti Ujedinjenih Nacija  i  nadležnosti posebnih tela </vt:lpstr>
      <vt:lpstr>Sta je to diskriminacija</vt:lpstr>
      <vt:lpstr>Seksulane manjine</vt:lpstr>
      <vt:lpstr>Konvencije i drugi dokumenti Ujedinjenih Nacija  i  nadležnosti posebnih tela</vt:lpstr>
      <vt:lpstr>Konvencije i drugi dokumenti Ujedinjenih Nacija  i  nadležnosti posebnih tela</vt:lpstr>
      <vt:lpstr>Nadzor na izvršenjem obaveza</vt:lpstr>
      <vt:lpstr>Metodološki okvir za utvrdjivanje diskriminacije</vt:lpstr>
      <vt:lpstr>Prvo i praksa RS</vt:lpstr>
      <vt:lpstr>Povorke ponosa</vt:lpstr>
      <vt:lpstr>Povorke ponosa</vt:lpstr>
      <vt:lpstr>Povorke ponosa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Zabrana diskriminacije i seksualne manjine</dc:title>
  <dc:creator>Mladen A. P</dc:creator>
  <cp:lastModifiedBy>Mladen A. P</cp:lastModifiedBy>
  <cp:revision>12</cp:revision>
  <dcterms:created xsi:type="dcterms:W3CDTF">2014-09-10T09:10:50Z</dcterms:created>
  <dcterms:modified xsi:type="dcterms:W3CDTF">2015-05-22T10:51:30Z</dcterms:modified>
</cp:coreProperties>
</file>