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0EC583D-2AB2-45CA-951D-D05148F6D793}" type="datetimeFigureOut">
              <a:rPr lang="en-US" smtClean="0"/>
              <a:t>5/18/2015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B52ECC5-8EFA-47CA-9C0C-10373DB01DF1}"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C583D-2AB2-45CA-951D-D05148F6D793}"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2ECC5-8EFA-47CA-9C0C-10373DB01D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EC583D-2AB2-45CA-951D-D05148F6D793}"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B52ECC5-8EFA-47CA-9C0C-10373DB01D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EC583D-2AB2-45CA-951D-D05148F6D793}"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2ECC5-8EFA-47CA-9C0C-10373DB01DF1}"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0EC583D-2AB2-45CA-951D-D05148F6D793}" type="datetimeFigureOut">
              <a:rPr lang="en-US" smtClean="0"/>
              <a:t>5/18/2015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B52ECC5-8EFA-47CA-9C0C-10373DB01DF1}"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EC583D-2AB2-45CA-951D-D05148F6D793}"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2ECC5-8EFA-47CA-9C0C-10373DB01DF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EC583D-2AB2-45CA-951D-D05148F6D793}" type="datetimeFigureOut">
              <a:rPr lang="en-US" smtClean="0"/>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52ECC5-8EFA-47CA-9C0C-10373DB01DF1}"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0EC583D-2AB2-45CA-951D-D05148F6D793}" type="datetimeFigureOut">
              <a:rPr lang="en-US" smtClean="0"/>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52ECC5-8EFA-47CA-9C0C-10373DB01DF1}"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0EC583D-2AB2-45CA-951D-D05148F6D793}" type="datetimeFigureOut">
              <a:rPr lang="en-US" smtClean="0"/>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52ECC5-8EFA-47CA-9C0C-10373DB01D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EC583D-2AB2-45CA-951D-D05148F6D793}"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B52ECC5-8EFA-47CA-9C0C-10373DB01DF1}"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EC583D-2AB2-45CA-951D-D05148F6D793}"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2ECC5-8EFA-47CA-9C0C-10373DB01DF1}"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0EC583D-2AB2-45CA-951D-D05148F6D793}" type="datetimeFigureOut">
              <a:rPr lang="en-US" smtClean="0"/>
              <a:t>5/18/2015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B52ECC5-8EFA-47CA-9C0C-10373DB01D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pPr algn="ctr"/>
            <a:r>
              <a:rPr lang="sr-Latn-RS" dirty="0" smtClean="0"/>
              <a:t>Relevantna sudska praksa na modelu srbije</a:t>
            </a:r>
            <a:endParaRPr lang="en-US" dirty="0"/>
          </a:p>
        </p:txBody>
      </p:sp>
    </p:spTree>
    <p:extLst>
      <p:ext uri="{BB962C8B-B14F-4D97-AF65-F5344CB8AC3E}">
        <p14:creationId xmlns:p14="http://schemas.microsoft.com/office/powerpoint/2010/main" val="2522285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800" dirty="0"/>
              <a:t>Na </a:t>
            </a:r>
            <a:r>
              <a:rPr lang="en-US" sz="2800" dirty="0" err="1"/>
              <a:t>zahtev</a:t>
            </a:r>
            <a:r>
              <a:rPr lang="en-US" sz="2800" dirty="0"/>
              <a:t> </a:t>
            </a:r>
            <a:r>
              <a:rPr lang="en-US" sz="2800" dirty="0" err="1"/>
              <a:t>Inicijative</a:t>
            </a:r>
            <a:r>
              <a:rPr lang="en-US" sz="2800" dirty="0"/>
              <a:t> </a:t>
            </a:r>
            <a:r>
              <a:rPr lang="en-US" sz="2800" dirty="0" err="1"/>
              <a:t>mladih</a:t>
            </a:r>
            <a:r>
              <a:rPr lang="en-US" sz="2800" dirty="0"/>
              <a:t> </a:t>
            </a:r>
            <a:r>
              <a:rPr lang="en-US" sz="2800" dirty="0" err="1"/>
              <a:t>za</a:t>
            </a:r>
            <a:r>
              <a:rPr lang="en-US" sz="2800" dirty="0"/>
              <a:t> </a:t>
            </a:r>
            <a:r>
              <a:rPr lang="en-US" sz="2800" dirty="0" err="1"/>
              <a:t>ljudska</a:t>
            </a:r>
            <a:r>
              <a:rPr lang="en-US" sz="2800" dirty="0"/>
              <a:t> </a:t>
            </a:r>
            <a:r>
              <a:rPr lang="en-US" sz="2800" dirty="0" err="1"/>
              <a:t>prava</a:t>
            </a:r>
            <a:r>
              <a:rPr lang="en-US" sz="2800" dirty="0"/>
              <a:t> </a:t>
            </a:r>
            <a:r>
              <a:rPr lang="en-US" sz="2800" dirty="0" err="1"/>
              <a:t>za</a:t>
            </a:r>
            <a:r>
              <a:rPr lang="en-US" sz="2800" dirty="0"/>
              <a:t> </a:t>
            </a:r>
            <a:r>
              <a:rPr lang="en-US" sz="2800" dirty="0" err="1"/>
              <a:t>pristup</a:t>
            </a:r>
            <a:r>
              <a:rPr lang="en-US" sz="2800" dirty="0"/>
              <a:t> </a:t>
            </a:r>
            <a:r>
              <a:rPr lang="en-US" sz="2800" dirty="0" err="1"/>
              <a:t>informacijama</a:t>
            </a:r>
            <a:r>
              <a:rPr lang="en-US" sz="2800" dirty="0"/>
              <a:t> od </a:t>
            </a:r>
            <a:r>
              <a:rPr lang="en-US" sz="2800" dirty="0" err="1"/>
              <a:t>javnog</a:t>
            </a:r>
            <a:r>
              <a:rPr lang="en-US" sz="2800" dirty="0"/>
              <a:t> </a:t>
            </a:r>
            <a:r>
              <a:rPr lang="en-US" sz="2800" dirty="0" err="1"/>
              <a:t>značaja</a:t>
            </a:r>
            <a:r>
              <a:rPr lang="en-US" sz="2800" dirty="0"/>
              <a:t> </a:t>
            </a:r>
            <a:r>
              <a:rPr lang="en-US" sz="2800" dirty="0" err="1"/>
              <a:t>upućen</a:t>
            </a:r>
            <a:r>
              <a:rPr lang="en-US" sz="2800" dirty="0"/>
              <a:t> </a:t>
            </a:r>
            <a:r>
              <a:rPr lang="en-US" sz="2800" dirty="0" err="1"/>
              <a:t>Prvom</a:t>
            </a:r>
            <a:r>
              <a:rPr lang="en-US" sz="2800" dirty="0"/>
              <a:t> </a:t>
            </a:r>
            <a:r>
              <a:rPr lang="en-US" sz="2800" dirty="0" err="1"/>
              <a:t>osnovnom</a:t>
            </a:r>
            <a:r>
              <a:rPr lang="en-US" sz="2800" dirty="0"/>
              <a:t> </a:t>
            </a:r>
            <a:r>
              <a:rPr lang="en-US" sz="2800" dirty="0" err="1"/>
              <a:t>sudu</a:t>
            </a:r>
            <a:r>
              <a:rPr lang="en-US" sz="2800" dirty="0"/>
              <a:t> u </a:t>
            </a:r>
            <a:r>
              <a:rPr lang="en-US" sz="2800" dirty="0" err="1"/>
              <a:t>Beogradu</a:t>
            </a:r>
            <a:r>
              <a:rPr lang="en-US" sz="2800" dirty="0"/>
              <a:t>, </a:t>
            </a:r>
            <a:r>
              <a:rPr lang="en-US" sz="2800" dirty="0" err="1"/>
              <a:t>sudija</a:t>
            </a:r>
            <a:r>
              <a:rPr lang="en-US" sz="2800" dirty="0"/>
              <a:t> Zoran </a:t>
            </a:r>
            <a:r>
              <a:rPr lang="en-US" sz="2800" dirty="0" err="1"/>
              <a:t>Busić</a:t>
            </a:r>
            <a:r>
              <a:rPr lang="en-US" sz="2800" dirty="0"/>
              <a:t> </a:t>
            </a:r>
            <a:r>
              <a:rPr lang="en-US" sz="2800" dirty="0" err="1"/>
              <a:t>doneo</a:t>
            </a:r>
            <a:r>
              <a:rPr lang="en-US" sz="2800" dirty="0"/>
              <a:t> je  Monitoring </a:t>
            </a:r>
            <a:r>
              <a:rPr lang="en-US" sz="2800" dirty="0" err="1"/>
              <a:t>slučajeva</a:t>
            </a:r>
            <a:r>
              <a:rPr lang="en-US" sz="2800" dirty="0"/>
              <a:t> </a:t>
            </a:r>
            <a:r>
              <a:rPr lang="en-US" sz="2800" dirty="0" err="1"/>
              <a:t>rešenje</a:t>
            </a:r>
            <a:r>
              <a:rPr lang="en-US" sz="2800" dirty="0"/>
              <a:t> </a:t>
            </a:r>
            <a:r>
              <a:rPr lang="en-US" sz="2800" dirty="0" err="1"/>
              <a:t>kojim</a:t>
            </a:r>
            <a:r>
              <a:rPr lang="en-US" sz="2800" dirty="0"/>
              <a:t> je </a:t>
            </a:r>
            <a:r>
              <a:rPr lang="en-US" sz="2800" dirty="0" err="1"/>
              <a:t>odbio</a:t>
            </a:r>
            <a:r>
              <a:rPr lang="en-US" sz="2800" dirty="0"/>
              <a:t> da </a:t>
            </a:r>
            <a:r>
              <a:rPr lang="en-US" sz="2800" dirty="0" err="1"/>
              <a:t>dostavi</a:t>
            </a:r>
            <a:r>
              <a:rPr lang="en-US" sz="2800" dirty="0"/>
              <a:t> </a:t>
            </a:r>
            <a:r>
              <a:rPr lang="en-US" sz="2800" dirty="0" err="1"/>
              <a:t>presudu</a:t>
            </a:r>
            <a:r>
              <a:rPr lang="en-US" sz="2800" dirty="0"/>
              <a:t> </a:t>
            </a:r>
            <a:r>
              <a:rPr lang="en-US" sz="2800" dirty="0" err="1"/>
              <a:t>sa</a:t>
            </a:r>
            <a:r>
              <a:rPr lang="en-US" sz="2800" dirty="0"/>
              <a:t> </a:t>
            </a:r>
            <a:r>
              <a:rPr lang="en-US" sz="2800" dirty="0" err="1"/>
              <a:t>obrazloženjem</a:t>
            </a:r>
            <a:r>
              <a:rPr lang="en-US" sz="2800" dirty="0"/>
              <a:t> da se </a:t>
            </a:r>
            <a:r>
              <a:rPr lang="en-US" sz="2800" dirty="0" err="1"/>
              <a:t>predmet</a:t>
            </a:r>
            <a:r>
              <a:rPr lang="en-US" sz="2800" dirty="0"/>
              <a:t> </a:t>
            </a:r>
            <a:r>
              <a:rPr lang="en-US" sz="2800" dirty="0" err="1"/>
              <a:t>nalazi</a:t>
            </a:r>
            <a:r>
              <a:rPr lang="en-US" sz="2800" dirty="0"/>
              <a:t> od </a:t>
            </a:r>
            <a:r>
              <a:rPr lang="en-US" sz="2800" dirty="0" err="1"/>
              <a:t>sudskog</a:t>
            </a:r>
            <a:r>
              <a:rPr lang="en-US" sz="2800" dirty="0"/>
              <a:t> </a:t>
            </a:r>
            <a:r>
              <a:rPr lang="en-US" sz="2800" dirty="0" err="1"/>
              <a:t>veštaka</a:t>
            </a:r>
            <a:r>
              <a:rPr lang="en-US" sz="2800" dirty="0"/>
              <a:t>.</a:t>
            </a:r>
          </a:p>
          <a:p>
            <a:endParaRPr lang="en-US" dirty="0"/>
          </a:p>
          <a:p>
            <a:endParaRPr lang="en-US" dirty="0"/>
          </a:p>
        </p:txBody>
      </p:sp>
      <p:sp>
        <p:nvSpPr>
          <p:cNvPr id="3" name="Title 2"/>
          <p:cNvSpPr>
            <a:spLocks noGrp="1"/>
          </p:cNvSpPr>
          <p:nvPr>
            <p:ph type="title"/>
          </p:nvPr>
        </p:nvSpPr>
        <p:spPr/>
        <p:txBody>
          <a:bodyPr/>
          <a:lstStyle/>
          <a:p>
            <a:r>
              <a:rPr lang="sr-Latn-RS" dirty="0" smtClean="0"/>
              <a:t>Slucaj vacic</a:t>
            </a:r>
            <a:endParaRPr lang="en-US" dirty="0"/>
          </a:p>
        </p:txBody>
      </p:sp>
    </p:spTree>
    <p:extLst>
      <p:ext uri="{BB962C8B-B14F-4D97-AF65-F5344CB8AC3E}">
        <p14:creationId xmlns:p14="http://schemas.microsoft.com/office/powerpoint/2010/main" val="348447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lgn="just">
              <a:buNone/>
            </a:pPr>
            <a:r>
              <a:rPr lang="vi-VN" dirty="0"/>
              <a:t>Apelacioni sud u Beogradu je 2. februara 2013. godine ukinuo presudu Mladenu Obradoviću i ostalim okrivljenima kojom je osuđen na dve godine zatvora zbog nereda na Paradi ponosa 10. oktobra 2010. godine. Apelacioni sud navodi da je prihvatio žalbe branilaca Obradovića i drugih okrivljenih u ovom predmetu, jer je prvostepena presuda doneta uz bitnu povredu odredaba krivičnog postupka, da je prvostepena presuda nerazumljiva i da u njenom obrazloženju nisu dati jasni razlozi o odlučnim činjenicama.  Predmet je vraćen na ponovno suđenje i primljen u Viši sud u Beogradu  1. februara 2013. godine; pripao je sudskom veću na čelu sa sudijom Dankom Lauševićem koji je doneo presudu u prvom stepenu. Pripremni pretres je održan 22. aprila, a u daljem toku postupka zakazana su još 4 pretresa ali nijedan nije održan. Nakon pretresa koji je zakazan za 31. januar 2014. godine (nije održan), postupak je odložen na neodređeno vreme. U ponovljenom postupku pristup javnosti nije bio dozvoljen ni na jednom glavnom pretresu.</a:t>
            </a:r>
            <a:endParaRPr lang="en-US" dirty="0"/>
          </a:p>
        </p:txBody>
      </p:sp>
      <p:sp>
        <p:nvSpPr>
          <p:cNvPr id="3" name="Title 2"/>
          <p:cNvSpPr>
            <a:spLocks noGrp="1"/>
          </p:cNvSpPr>
          <p:nvPr>
            <p:ph type="title"/>
          </p:nvPr>
        </p:nvSpPr>
        <p:spPr/>
        <p:txBody>
          <a:bodyPr/>
          <a:lstStyle/>
          <a:p>
            <a:r>
              <a:rPr lang="sr-Latn-RS" dirty="0" smtClean="0"/>
              <a:t>Slucaj mladen obradovic</a:t>
            </a:r>
            <a:endParaRPr lang="en-US" dirty="0"/>
          </a:p>
        </p:txBody>
      </p:sp>
    </p:spTree>
    <p:extLst>
      <p:ext uri="{BB962C8B-B14F-4D97-AF65-F5344CB8AC3E}">
        <p14:creationId xmlns:p14="http://schemas.microsoft.com/office/powerpoint/2010/main" val="2188573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vi-VN" dirty="0"/>
              <a:t>Sedamnaesti mart 2004. godine bio je obeležen protestom u organizaciji Vlade Srbije, povodom nasilja počinjenog nad Srbima na Kosovu. Na protestu su govorili tadašnji premijer Vojislav Koštunica, članovi Vlade i zvaničnici Srpske pravoslavne crkve. Među demonstrantima je najviše bilo srednjoškolaca, koji su organizovano došli na protest posle javnog časa u školama. Okupljanje građana je počelo bez incidenata, ali se u jednom momentu grupa od oko 800 mlađih osoba izdvojila i krenula ka Bajrakli džamiji, jedinoj džamiji u Beogradu. U noći između 17. i 18. marta 2004. džamija je zapaljena. U sukobima policije i demonstranata povređeno je nekoliko policajaca, od kojih tri teže.</a:t>
            </a:r>
            <a:endParaRPr lang="en-US" dirty="0"/>
          </a:p>
        </p:txBody>
      </p:sp>
      <p:sp>
        <p:nvSpPr>
          <p:cNvPr id="3" name="Title 2"/>
          <p:cNvSpPr>
            <a:spLocks noGrp="1"/>
          </p:cNvSpPr>
          <p:nvPr>
            <p:ph type="title"/>
          </p:nvPr>
        </p:nvSpPr>
        <p:spPr/>
        <p:txBody>
          <a:bodyPr/>
          <a:lstStyle/>
          <a:p>
            <a:r>
              <a:rPr lang="pl-PL" dirty="0"/>
              <a:t>SLUCAJ PALJENJA BAJRAKLI DZAMIJE U BEOGRADU</a:t>
            </a:r>
            <a:endParaRPr lang="en-US" dirty="0"/>
          </a:p>
        </p:txBody>
      </p:sp>
    </p:spTree>
    <p:extLst>
      <p:ext uri="{BB962C8B-B14F-4D97-AF65-F5344CB8AC3E}">
        <p14:creationId xmlns:p14="http://schemas.microsoft.com/office/powerpoint/2010/main" val="3255035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45720" indent="0" algn="just">
              <a:buNone/>
            </a:pPr>
            <a:r>
              <a:rPr lang="vi-VN" dirty="0"/>
              <a:t>Posle ponoći, grupa od oko 100 demonstranata uspela da probije policijski kordon na uglu Kralja Petra i Gospodar Jevremove. Pošto se policija povukla iz Jevremove, demonstranti su polupali prozore i inventar u džamiji, zatim je i zapalili, a sve to je bilo propraćeno uzvicima govora mržnje poput „Ubij Šiptara“, „Ubij, zakolji, da Šiptar ne postoji“ i „Idemo na Kosovo“. Materijalne šteta je bila velika, ali je izgorela i biblioteka sa više od 7000 knjiga, što je teško izraziti u materijalnoj vrednosti. Policija je uz pomoć suzavca i šok bombi, oko 3 časa i 45 minuta, posle ponoći uspela da rastera demonstrante, od kojih su neki bili u vidno alkoholisanom stanju. Uhapšene su ukupno 83 osobe povezane sa incidentima. Zabeležena je i nekolicina povezanih incidenata iste noći u Beogradu, među kojima su bili nemiri ispred Ambasade SAD-a,  razbijanje stakala na objektu Mekdonaldsa na Terazijama i dve radnje na Zelenom Vencu čiji su vlasnici Albanci i napad na dva džipa UNHCR. Uz lomljenje izloga prodavnica i napade na romska naselja, tada je spaljena i Islam-agina džamija u Nišu. Istim povodom, u Vojnom muzeju u Beogradu uništeni su muslimanski spomenici iz 16. veka, ali protiv počinilaca iz muzeja nikada nije pokrenuta ni istraga.</a:t>
            </a:r>
            <a:endParaRPr lang="en-US" dirty="0"/>
          </a:p>
        </p:txBody>
      </p:sp>
      <p:sp>
        <p:nvSpPr>
          <p:cNvPr id="3" name="Title 2"/>
          <p:cNvSpPr>
            <a:spLocks noGrp="1"/>
          </p:cNvSpPr>
          <p:nvPr>
            <p:ph type="title"/>
          </p:nvPr>
        </p:nvSpPr>
        <p:spPr/>
        <p:txBody>
          <a:bodyPr/>
          <a:lstStyle/>
          <a:p>
            <a:r>
              <a:rPr lang="sr-Latn-RS" dirty="0" smtClean="0"/>
              <a:t>Slucaj dzamije</a:t>
            </a:r>
            <a:endParaRPr lang="en-US" dirty="0"/>
          </a:p>
        </p:txBody>
      </p:sp>
    </p:spTree>
    <p:extLst>
      <p:ext uri="{BB962C8B-B14F-4D97-AF65-F5344CB8AC3E}">
        <p14:creationId xmlns:p14="http://schemas.microsoft.com/office/powerpoint/2010/main" val="1621943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45720" indent="0" algn="just">
              <a:buNone/>
            </a:pPr>
            <a:r>
              <a:rPr lang="vi-VN" dirty="0"/>
              <a:t>Posle trogodišnje istrage, suđenje je započeto 13. septembra 2007. godine pred današnjim Prvim osnovnim sudom. Podignuta je optužnica protiv dvadeset osoba. Optužnica tereti okrivljene za delo „učestvovanje u skupini koja vrši krivično delo”, član 349 Krivičnog Zakonika RS, za koje je zaprećena prilično blaga kazna od tri meseca do pet godina, dok je za organizatore zaprećena kazna od jedne do 8 godina. Ovom prilikom, svi optuženi su negirali izvršenje predmetnog krivičnog dela, objašnjavajući da su se slučajno našli na mestu počinjenja dela, kao i da nisu učestvovali u demonstracijama. Ukupno je održano 24 pretresa, a postupak je obustavljen 10. juna 2013. Presuda je doneta 17. jula 2013. godine. Pred Prvim osnovnim sudom u Beogradu osam optuženih za paljenje Bajrakli džamije 17. marta 2004. Godine su oslobođeni krivice, zbog nedostatka dokaza. Milošu Radisavljeviću Kimiju, Radetu Radisavljeviću i Bojanu Hrvatinu izrečena je kazna od po četiri meseca zatvora zbog učestvovanja u neredima ispred beogradske džamije.</a:t>
            </a:r>
            <a:endParaRPr lang="en-US" dirty="0"/>
          </a:p>
        </p:txBody>
      </p:sp>
      <p:sp>
        <p:nvSpPr>
          <p:cNvPr id="3" name="Title 2"/>
          <p:cNvSpPr>
            <a:spLocks noGrp="1"/>
          </p:cNvSpPr>
          <p:nvPr>
            <p:ph type="title"/>
          </p:nvPr>
        </p:nvSpPr>
        <p:spPr/>
        <p:txBody>
          <a:bodyPr/>
          <a:lstStyle/>
          <a:p>
            <a:r>
              <a:rPr lang="sr-Latn-RS" dirty="0" smtClean="0"/>
              <a:t>Slucaj dzamije</a:t>
            </a:r>
            <a:endParaRPr lang="en-US" dirty="0"/>
          </a:p>
        </p:txBody>
      </p:sp>
    </p:spTree>
    <p:extLst>
      <p:ext uri="{BB962C8B-B14F-4D97-AF65-F5344CB8AC3E}">
        <p14:creationId xmlns:p14="http://schemas.microsoft.com/office/powerpoint/2010/main" val="1677365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buNone/>
            </a:pPr>
            <a:r>
              <a:rPr lang="vi-VN" dirty="0"/>
              <a:t>Zalbeni postupak optuzenis:</a:t>
            </a:r>
          </a:p>
          <a:p>
            <a:pPr marL="45720" indent="0" algn="just">
              <a:buNone/>
            </a:pPr>
            <a:endParaRPr lang="sr-Latn-RS" dirty="0" smtClean="0"/>
          </a:p>
          <a:p>
            <a:pPr marL="45720" indent="0" algn="just">
              <a:buNone/>
            </a:pPr>
            <a:r>
              <a:rPr lang="vi-VN" dirty="0" smtClean="0"/>
              <a:t>U </a:t>
            </a:r>
            <a:r>
              <a:rPr lang="vi-VN" dirty="0"/>
              <a:t>obrazloženju je navedeno da je prvostepena presuda doneta uz bitne povrede odredaba krivičnog postupka s obzirom na to da u tom delu u prvostepenoj presudi nisu navedeni razlozi o činjenicama koje su predmet dokazivanja, te da su dati razlozi potpuno nejasni i u znatnoj meri protivrečni, a o činjenicama koje su predmet dokazivanja postoji znatna protivrečnost između onoga što se navodi u razlozima presude o sadržini zapisnika o iskazima datim u postupku i samih tih zapisnika, zbog čega nije moguće ispitati zakonitost i pravilnost prvostepene presude u navedenom delu, pa je presuda u tom delu morala biti ukinuta, a predmet vraćen prvostepenom sudu na ponovno suđenje.</a:t>
            </a:r>
          </a:p>
          <a:p>
            <a:pPr marL="45720" indent="0">
              <a:buNone/>
            </a:pPr>
            <a:endParaRPr lang="en-US" dirty="0"/>
          </a:p>
        </p:txBody>
      </p:sp>
      <p:sp>
        <p:nvSpPr>
          <p:cNvPr id="3" name="Title 2"/>
          <p:cNvSpPr>
            <a:spLocks noGrp="1"/>
          </p:cNvSpPr>
          <p:nvPr>
            <p:ph type="title"/>
          </p:nvPr>
        </p:nvSpPr>
        <p:spPr/>
        <p:txBody>
          <a:bodyPr/>
          <a:lstStyle/>
          <a:p>
            <a:r>
              <a:rPr lang="sr-Latn-RS" dirty="0" smtClean="0"/>
              <a:t>Slucaj dzamije</a:t>
            </a:r>
            <a:endParaRPr lang="en-US" dirty="0"/>
          </a:p>
        </p:txBody>
      </p:sp>
    </p:spTree>
    <p:extLst>
      <p:ext uri="{BB962C8B-B14F-4D97-AF65-F5344CB8AC3E}">
        <p14:creationId xmlns:p14="http://schemas.microsoft.com/office/powerpoint/2010/main" val="2709974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lgn="just">
              <a:buNone/>
            </a:pPr>
            <a:r>
              <a:rPr lang="vi-VN" dirty="0"/>
              <a:t>M.A. se Alijansi obratio u martu 2011. godine i opisao slučaj u kome ga je njegov kolega Dario K. u dužem vremenskom periodu vređao i pretio, čak i fizičkim nasiljem. Ovakvo ponašanje Daria K. je počelo nakon što je on od M.A. bez njegovog znanja uzeo mobilni telefon i pročitao privatne poruke, te je tako saznao za istopolnu seksualnu orijentaciju M.A. Nakon toga osuđeni Dario K. je počeo da preti i da vređa M.A. i između ostalog mu je govorio: “Fuj, pederčino jedna, gadiš mi se”, “Odvratan si, treba te staviti na kolac” i “Sve vas treba pobiti”, a zatim mu je pretio da “će mu doći glave samo ako stigne nešto iz suda ili policije”. Dario K. je u par navrata prema tvrdnjama M.A. bio i fizički nasilan prema njemu. Zbog ovakvog ponašanja svog kolege, M.A. je u više navrata bio prinuđen da zatraži i pomoć lekara.</a:t>
            </a:r>
            <a:endParaRPr lang="en-US" dirty="0"/>
          </a:p>
        </p:txBody>
      </p:sp>
      <p:sp>
        <p:nvSpPr>
          <p:cNvPr id="3" name="Title 2"/>
          <p:cNvSpPr>
            <a:spLocks noGrp="1"/>
          </p:cNvSpPr>
          <p:nvPr>
            <p:ph type="title"/>
          </p:nvPr>
        </p:nvSpPr>
        <p:spPr/>
        <p:txBody>
          <a:bodyPr/>
          <a:lstStyle/>
          <a:p>
            <a:r>
              <a:rPr lang="en-US" dirty="0"/>
              <a:t>SLUCAJ GSA V. </a:t>
            </a:r>
            <a:r>
              <a:rPr lang="en-US" dirty="0" err="1"/>
              <a:t>Dario.K</a:t>
            </a:r>
            <a:endParaRPr lang="en-US" dirty="0"/>
          </a:p>
        </p:txBody>
      </p:sp>
    </p:spTree>
    <p:extLst>
      <p:ext uri="{BB962C8B-B14F-4D97-AF65-F5344CB8AC3E}">
        <p14:creationId xmlns:p14="http://schemas.microsoft.com/office/powerpoint/2010/main" val="2283482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endParaRPr lang="sr-Latn-RS" dirty="0" smtClean="0"/>
          </a:p>
          <a:p>
            <a:pPr algn="just"/>
            <a:r>
              <a:rPr lang="en-US" dirty="0" err="1" smtClean="0"/>
              <a:t>Apelacioni</a:t>
            </a:r>
            <a:r>
              <a:rPr lang="en-US" dirty="0" smtClean="0"/>
              <a:t> </a:t>
            </a:r>
            <a:r>
              <a:rPr lang="en-US" dirty="0" err="1"/>
              <a:t>sud</a:t>
            </a:r>
            <a:r>
              <a:rPr lang="en-US" dirty="0"/>
              <a:t> je u </a:t>
            </a:r>
            <a:r>
              <a:rPr lang="en-US" dirty="0" err="1"/>
              <a:t>ovom</a:t>
            </a:r>
            <a:r>
              <a:rPr lang="en-US" dirty="0"/>
              <a:t> </a:t>
            </a:r>
            <a:r>
              <a:rPr lang="en-US" dirty="0" err="1"/>
              <a:t>slučaju</a:t>
            </a:r>
            <a:r>
              <a:rPr lang="en-US" dirty="0"/>
              <a:t> </a:t>
            </a:r>
            <a:r>
              <a:rPr lang="en-US" dirty="0" err="1"/>
              <a:t>presudio</a:t>
            </a:r>
            <a:r>
              <a:rPr lang="en-US" dirty="0"/>
              <a:t> da je </a:t>
            </a:r>
            <a:r>
              <a:rPr lang="en-US" dirty="0" err="1"/>
              <a:t>tuženi</a:t>
            </a:r>
            <a:r>
              <a:rPr lang="en-US" dirty="0"/>
              <a:t> Dario K. </a:t>
            </a:r>
            <a:r>
              <a:rPr lang="en-US" dirty="0" err="1"/>
              <a:t>diskriminatorski</a:t>
            </a:r>
            <a:r>
              <a:rPr lang="en-US" dirty="0"/>
              <a:t> </a:t>
            </a:r>
            <a:r>
              <a:rPr lang="en-US" dirty="0" err="1"/>
              <a:t>postupao</a:t>
            </a:r>
            <a:r>
              <a:rPr lang="en-US" dirty="0"/>
              <a:t> </a:t>
            </a:r>
            <a:r>
              <a:rPr lang="en-US" dirty="0" err="1"/>
              <a:t>prema</a:t>
            </a:r>
            <a:r>
              <a:rPr lang="en-US" dirty="0"/>
              <a:t> </a:t>
            </a:r>
            <a:r>
              <a:rPr lang="en-US" dirty="0" err="1"/>
              <a:t>tužiocu</a:t>
            </a:r>
            <a:r>
              <a:rPr lang="en-US" dirty="0"/>
              <a:t> M.A. </a:t>
            </a:r>
            <a:r>
              <a:rPr lang="en-US" dirty="0" err="1"/>
              <a:t>zbog</a:t>
            </a:r>
            <a:r>
              <a:rPr lang="en-US" dirty="0"/>
              <a:t> </a:t>
            </a:r>
            <a:r>
              <a:rPr lang="en-US" dirty="0" err="1"/>
              <a:t>njegove</a:t>
            </a:r>
            <a:r>
              <a:rPr lang="en-US" dirty="0"/>
              <a:t> </a:t>
            </a:r>
            <a:r>
              <a:rPr lang="en-US" dirty="0" err="1"/>
              <a:t>istopolne</a:t>
            </a:r>
            <a:r>
              <a:rPr lang="en-US" dirty="0"/>
              <a:t> </a:t>
            </a:r>
            <a:r>
              <a:rPr lang="en-US" dirty="0" err="1"/>
              <a:t>seksualne</a:t>
            </a:r>
            <a:r>
              <a:rPr lang="en-US" dirty="0"/>
              <a:t> </a:t>
            </a:r>
            <a:r>
              <a:rPr lang="en-US" dirty="0" err="1"/>
              <a:t>orijentacije</a:t>
            </a:r>
            <a:r>
              <a:rPr lang="en-US" dirty="0"/>
              <a:t> </a:t>
            </a:r>
            <a:r>
              <a:rPr lang="en-US" dirty="0" err="1"/>
              <a:t>i</a:t>
            </a:r>
            <a:r>
              <a:rPr lang="en-US" dirty="0"/>
              <a:t> da je </a:t>
            </a:r>
            <a:r>
              <a:rPr lang="en-US" dirty="0" err="1"/>
              <a:t>taj</a:t>
            </a:r>
            <a:r>
              <a:rPr lang="en-US" dirty="0"/>
              <a:t> </a:t>
            </a:r>
            <a:r>
              <a:rPr lang="en-US" dirty="0" err="1"/>
              <a:t>postupak</a:t>
            </a:r>
            <a:r>
              <a:rPr lang="en-US" dirty="0"/>
              <a:t> </a:t>
            </a:r>
            <a:r>
              <a:rPr lang="en-US" dirty="0" err="1"/>
              <a:t>ponavljao</a:t>
            </a:r>
            <a:r>
              <a:rPr lang="en-US" dirty="0"/>
              <a:t> </a:t>
            </a:r>
            <a:r>
              <a:rPr lang="en-US" dirty="0" err="1"/>
              <a:t>tokom</a:t>
            </a:r>
            <a:r>
              <a:rPr lang="en-US" dirty="0"/>
              <a:t> </a:t>
            </a:r>
            <a:r>
              <a:rPr lang="en-US" dirty="0" err="1"/>
              <a:t>šestomesečnog</a:t>
            </a:r>
            <a:r>
              <a:rPr lang="en-US" dirty="0"/>
              <a:t> </a:t>
            </a:r>
            <a:r>
              <a:rPr lang="en-US" dirty="0" err="1"/>
              <a:t>perioda</a:t>
            </a:r>
            <a:r>
              <a:rPr lang="en-US" dirty="0"/>
              <a:t> </a:t>
            </a:r>
            <a:r>
              <a:rPr lang="en-US" dirty="0" err="1"/>
              <a:t>čime</a:t>
            </a:r>
            <a:r>
              <a:rPr lang="en-US" dirty="0"/>
              <a:t> je </a:t>
            </a:r>
            <a:r>
              <a:rPr lang="en-US" dirty="0" err="1"/>
              <a:t>izvršio</a:t>
            </a:r>
            <a:r>
              <a:rPr lang="en-US" dirty="0"/>
              <a:t> </a:t>
            </a:r>
            <a:r>
              <a:rPr lang="en-US" dirty="0" err="1"/>
              <a:t>težak</a:t>
            </a:r>
            <a:r>
              <a:rPr lang="en-US" dirty="0"/>
              <a:t> </a:t>
            </a:r>
            <a:r>
              <a:rPr lang="en-US" dirty="0" err="1"/>
              <a:t>oblik</a:t>
            </a:r>
            <a:r>
              <a:rPr lang="en-US" dirty="0"/>
              <a:t> </a:t>
            </a:r>
            <a:r>
              <a:rPr lang="en-US" dirty="0" err="1"/>
              <a:t>diskriminacije</a:t>
            </a:r>
            <a:r>
              <a:rPr lang="en-US" dirty="0"/>
              <a:t>. Ova </a:t>
            </a:r>
            <a:r>
              <a:rPr lang="en-US" dirty="0" err="1"/>
              <a:t>presuda</a:t>
            </a:r>
            <a:r>
              <a:rPr lang="en-US" dirty="0"/>
              <a:t> je </a:t>
            </a:r>
            <a:r>
              <a:rPr lang="en-US" dirty="0" err="1"/>
              <a:t>doneta</a:t>
            </a:r>
            <a:r>
              <a:rPr lang="en-US" dirty="0"/>
              <a:t> </a:t>
            </a:r>
            <a:r>
              <a:rPr lang="en-US" dirty="0" err="1"/>
              <a:t>po</a:t>
            </a:r>
            <a:r>
              <a:rPr lang="en-US" dirty="0"/>
              <a:t> </a:t>
            </a:r>
            <a:r>
              <a:rPr lang="en-US" dirty="0" err="1"/>
              <a:t>osnovu</a:t>
            </a:r>
            <a:r>
              <a:rPr lang="en-US" dirty="0"/>
              <a:t> </a:t>
            </a:r>
            <a:r>
              <a:rPr lang="en-US" dirty="0" err="1"/>
              <a:t>članova</a:t>
            </a:r>
            <a:r>
              <a:rPr lang="en-US" dirty="0"/>
              <a:t> 12, 13 </a:t>
            </a:r>
            <a:r>
              <a:rPr lang="en-US" dirty="0" err="1"/>
              <a:t>i</a:t>
            </a:r>
            <a:r>
              <a:rPr lang="en-US" dirty="0"/>
              <a:t> 21 </a:t>
            </a:r>
            <a:r>
              <a:rPr lang="en-US" dirty="0" err="1"/>
              <a:t>Zakona</a:t>
            </a:r>
            <a:r>
              <a:rPr lang="en-US" dirty="0"/>
              <a:t> o </a:t>
            </a:r>
            <a:r>
              <a:rPr lang="en-US" dirty="0" err="1"/>
              <a:t>zabrani</a:t>
            </a:r>
            <a:r>
              <a:rPr lang="en-US" dirty="0"/>
              <a:t> </a:t>
            </a:r>
            <a:r>
              <a:rPr lang="en-US" dirty="0" err="1"/>
              <a:t>diskriminacije</a:t>
            </a:r>
            <a:r>
              <a:rPr lang="en-US" dirty="0"/>
              <a:t>, a </a:t>
            </a:r>
            <a:r>
              <a:rPr lang="en-US" dirty="0" err="1"/>
              <a:t>Apelacioni</a:t>
            </a:r>
            <a:r>
              <a:rPr lang="en-US" dirty="0"/>
              <a:t> </a:t>
            </a:r>
            <a:r>
              <a:rPr lang="en-US" dirty="0" err="1"/>
              <a:t>sud</a:t>
            </a:r>
            <a:r>
              <a:rPr lang="en-US" dirty="0"/>
              <a:t> se u </a:t>
            </a:r>
            <a:r>
              <a:rPr lang="en-US" dirty="0" err="1"/>
              <a:t>obrazloženju</a:t>
            </a:r>
            <a:r>
              <a:rPr lang="en-US" dirty="0"/>
              <a:t> </a:t>
            </a:r>
            <a:r>
              <a:rPr lang="en-US" dirty="0" err="1"/>
              <a:t>poziva</a:t>
            </a:r>
            <a:r>
              <a:rPr lang="en-US" dirty="0"/>
              <a:t> </a:t>
            </a:r>
            <a:r>
              <a:rPr lang="en-US" dirty="0" err="1"/>
              <a:t>i</a:t>
            </a:r>
            <a:r>
              <a:rPr lang="en-US" dirty="0"/>
              <a:t> </a:t>
            </a:r>
            <a:r>
              <a:rPr lang="en-US" dirty="0" err="1"/>
              <a:t>na</a:t>
            </a:r>
            <a:r>
              <a:rPr lang="en-US" dirty="0"/>
              <a:t> </a:t>
            </a:r>
            <a:r>
              <a:rPr lang="en-US" dirty="0" err="1"/>
              <a:t>kršenje</a:t>
            </a:r>
            <a:r>
              <a:rPr lang="en-US" dirty="0"/>
              <a:t> </a:t>
            </a:r>
            <a:r>
              <a:rPr lang="en-US" dirty="0" err="1"/>
              <a:t>članova</a:t>
            </a:r>
            <a:r>
              <a:rPr lang="en-US" dirty="0"/>
              <a:t> 21, 23 </a:t>
            </a:r>
            <a:r>
              <a:rPr lang="en-US" dirty="0" err="1"/>
              <a:t>i</a:t>
            </a:r>
            <a:r>
              <a:rPr lang="en-US" dirty="0"/>
              <a:t> 25 </a:t>
            </a:r>
            <a:r>
              <a:rPr lang="en-US" dirty="0" err="1"/>
              <a:t>Ustava</a:t>
            </a:r>
            <a:r>
              <a:rPr lang="en-US" dirty="0"/>
              <a:t> </a:t>
            </a:r>
            <a:r>
              <a:rPr lang="en-US" dirty="0" err="1"/>
              <a:t>Srbije</a:t>
            </a:r>
            <a:r>
              <a:rPr lang="en-US" dirty="0"/>
              <a:t> </a:t>
            </a:r>
            <a:r>
              <a:rPr lang="en-US" dirty="0" err="1"/>
              <a:t>koji</a:t>
            </a:r>
            <a:r>
              <a:rPr lang="en-US" dirty="0"/>
              <a:t> </a:t>
            </a:r>
            <a:r>
              <a:rPr lang="en-US" dirty="0" err="1"/>
              <a:t>zabranjuju</a:t>
            </a:r>
            <a:r>
              <a:rPr lang="en-US" dirty="0"/>
              <a:t> </a:t>
            </a:r>
            <a:r>
              <a:rPr lang="en-US" dirty="0" err="1"/>
              <a:t>diskriminaciju</a:t>
            </a:r>
            <a:r>
              <a:rPr lang="en-US" dirty="0"/>
              <a:t> </a:t>
            </a:r>
            <a:r>
              <a:rPr lang="en-US" dirty="0" err="1"/>
              <a:t>po</a:t>
            </a:r>
            <a:r>
              <a:rPr lang="en-US" dirty="0"/>
              <a:t> </a:t>
            </a:r>
            <a:r>
              <a:rPr lang="en-US" dirty="0" err="1"/>
              <a:t>bilo</a:t>
            </a:r>
            <a:r>
              <a:rPr lang="en-US" dirty="0"/>
              <a:t> </a:t>
            </a:r>
            <a:r>
              <a:rPr lang="en-US" dirty="0" err="1"/>
              <a:t>kom</a:t>
            </a:r>
            <a:r>
              <a:rPr lang="en-US" dirty="0"/>
              <a:t> </a:t>
            </a:r>
            <a:r>
              <a:rPr lang="en-US" dirty="0" err="1"/>
              <a:t>osnovu</a:t>
            </a:r>
            <a:r>
              <a:rPr lang="en-US" dirty="0"/>
              <a:t> </a:t>
            </a:r>
            <a:r>
              <a:rPr lang="en-US" dirty="0" err="1"/>
              <a:t>i</a:t>
            </a:r>
            <a:r>
              <a:rPr lang="en-US" dirty="0"/>
              <a:t> </a:t>
            </a:r>
            <a:r>
              <a:rPr lang="en-US" dirty="0" err="1"/>
              <a:t>garantuju</a:t>
            </a:r>
            <a:r>
              <a:rPr lang="en-US" dirty="0"/>
              <a:t> </a:t>
            </a:r>
            <a:r>
              <a:rPr lang="en-US" dirty="0" err="1"/>
              <a:t>pravo</a:t>
            </a:r>
            <a:r>
              <a:rPr lang="en-US" dirty="0"/>
              <a:t> </a:t>
            </a:r>
            <a:r>
              <a:rPr lang="en-US" dirty="0" err="1"/>
              <a:t>na</a:t>
            </a:r>
            <a:r>
              <a:rPr lang="en-US" dirty="0"/>
              <a:t> </a:t>
            </a:r>
            <a:r>
              <a:rPr lang="en-US" dirty="0" err="1"/>
              <a:t>ljudsko</a:t>
            </a:r>
            <a:r>
              <a:rPr lang="en-US" dirty="0"/>
              <a:t> </a:t>
            </a:r>
            <a:r>
              <a:rPr lang="en-US" dirty="0" err="1"/>
              <a:t>dostojanstvo</a:t>
            </a:r>
            <a:r>
              <a:rPr lang="en-US" dirty="0"/>
              <a:t> </a:t>
            </a:r>
            <a:r>
              <a:rPr lang="en-US" dirty="0" err="1"/>
              <a:t>i</a:t>
            </a:r>
            <a:r>
              <a:rPr lang="en-US" dirty="0"/>
              <a:t> </a:t>
            </a:r>
            <a:r>
              <a:rPr lang="en-US" dirty="0" err="1"/>
              <a:t>psihički</a:t>
            </a:r>
            <a:r>
              <a:rPr lang="en-US" dirty="0"/>
              <a:t> </a:t>
            </a:r>
            <a:r>
              <a:rPr lang="en-US" dirty="0" err="1"/>
              <a:t>integritet</a:t>
            </a:r>
            <a:r>
              <a:rPr lang="en-US" dirty="0"/>
              <a:t>.</a:t>
            </a:r>
          </a:p>
        </p:txBody>
      </p:sp>
      <p:sp>
        <p:nvSpPr>
          <p:cNvPr id="3" name="Title 2"/>
          <p:cNvSpPr>
            <a:spLocks noGrp="1"/>
          </p:cNvSpPr>
          <p:nvPr>
            <p:ph type="title"/>
          </p:nvPr>
        </p:nvSpPr>
        <p:spPr/>
        <p:txBody>
          <a:bodyPr/>
          <a:lstStyle/>
          <a:p>
            <a:r>
              <a:rPr lang="sr-Latn-RS" dirty="0" smtClean="0"/>
              <a:t>Gsa v. Dario</a:t>
            </a:r>
            <a:endParaRPr lang="en-US" dirty="0"/>
          </a:p>
        </p:txBody>
      </p:sp>
    </p:spTree>
    <p:extLst>
      <p:ext uri="{BB962C8B-B14F-4D97-AF65-F5344CB8AC3E}">
        <p14:creationId xmlns:p14="http://schemas.microsoft.com/office/powerpoint/2010/main" val="2338381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vi-VN" dirty="0"/>
              <a:t>U obrazloženju pravosnažne presude Apelacionog suda između ostalog stoji da je „nesumnjivo da su reči ’peder’ i ’pederčina’ izrazi koji u našem jeziku imaju značenje negativnog, omalovažavajućeg, obezvređujućeg i uvredljivog označavanja muške osobe istopolne seksualne orijentacije“ kao i da njihovo upućivanje „predstavlja uznemiravajuće i ponižavajuće postupanje koje ima za cilj i predstavlja povredu dostojanstva na osnovu ličnog svojstva – istopolne seksualne orijentacije“. Apelacioni sud je iz činjenice da je nakon saznanja za njegovu seksualnu orijentaciju tuženi češće vređao oštećenog M.A., u više navrata i u dužem periodu, ocenio da takvo ponašanje predstavlja ponovljenu i produženu diskriminaciju, odnosno težak oblik diskriminacije.</a:t>
            </a:r>
            <a:endParaRPr lang="en-US" dirty="0"/>
          </a:p>
        </p:txBody>
      </p:sp>
      <p:sp>
        <p:nvSpPr>
          <p:cNvPr id="3" name="Title 2"/>
          <p:cNvSpPr>
            <a:spLocks noGrp="1"/>
          </p:cNvSpPr>
          <p:nvPr>
            <p:ph type="title"/>
          </p:nvPr>
        </p:nvSpPr>
        <p:spPr/>
        <p:txBody>
          <a:bodyPr/>
          <a:lstStyle/>
          <a:p>
            <a:r>
              <a:rPr lang="sr-Latn-RS" dirty="0" smtClean="0"/>
              <a:t>Gsa v. dario</a:t>
            </a:r>
            <a:endParaRPr lang="en-US" dirty="0"/>
          </a:p>
        </p:txBody>
      </p:sp>
    </p:spTree>
    <p:extLst>
      <p:ext uri="{BB962C8B-B14F-4D97-AF65-F5344CB8AC3E}">
        <p14:creationId xmlns:p14="http://schemas.microsoft.com/office/powerpoint/2010/main" val="2366447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Latn-RS" dirty="0"/>
              <a:t>P</a:t>
            </a:r>
            <a:r>
              <a:rPr lang="vi-VN" dirty="0" smtClean="0"/>
              <a:t>rvostepena </a:t>
            </a:r>
            <a:r>
              <a:rPr lang="vi-VN" dirty="0"/>
              <a:t>presuda Osnovnog suda u Vršcu je bila negativna po M.A jer je njom odbijena tužba za utvrđenje diskriminatorskog postupanja Daria K. i naknadu nematerijalne štete. Međutim, Pravna služba GSA je uložila žalbu Apelacionom sudu u Novom Sadu nakon čega je veće sudija novosadskog Apelacionog suda utvrdilo da je ovakva odluka prvostepenog suda doneta pogrešnom primenom materijalnog prava i zatim donelo osuđujuću pravosnažnu presudu na osnovu već izvedenih dokaza.</a:t>
            </a:r>
          </a:p>
          <a:p>
            <a:endParaRPr lang="vi-VN" dirty="0"/>
          </a:p>
        </p:txBody>
      </p:sp>
      <p:sp>
        <p:nvSpPr>
          <p:cNvPr id="3" name="Title 2"/>
          <p:cNvSpPr>
            <a:spLocks noGrp="1"/>
          </p:cNvSpPr>
          <p:nvPr>
            <p:ph type="title"/>
          </p:nvPr>
        </p:nvSpPr>
        <p:spPr/>
        <p:txBody>
          <a:bodyPr/>
          <a:lstStyle/>
          <a:p>
            <a:r>
              <a:rPr lang="sr-Latn-RS" dirty="0" smtClean="0"/>
              <a:t>Gsa v. Dario</a:t>
            </a:r>
            <a:endParaRPr lang="en-US" dirty="0"/>
          </a:p>
        </p:txBody>
      </p:sp>
    </p:spTree>
    <p:extLst>
      <p:ext uri="{BB962C8B-B14F-4D97-AF65-F5344CB8AC3E}">
        <p14:creationId xmlns:p14="http://schemas.microsoft.com/office/powerpoint/2010/main" val="3036053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sr-Latn-RS" dirty="0" smtClean="0"/>
              <a:t>SUD</a:t>
            </a:r>
            <a:endParaRPr lang="en-US" dirty="0"/>
          </a:p>
          <a:p>
            <a:pPr marL="45720" indent="0">
              <a:buNone/>
            </a:pPr>
            <a:r>
              <a:rPr lang="en-US" dirty="0" err="1"/>
              <a:t>Prvi</a:t>
            </a:r>
            <a:r>
              <a:rPr lang="en-US" dirty="0"/>
              <a:t> </a:t>
            </a:r>
            <a:r>
              <a:rPr lang="en-US" dirty="0" err="1"/>
              <a:t>osnovni</a:t>
            </a:r>
            <a:r>
              <a:rPr lang="en-US" dirty="0"/>
              <a:t> </a:t>
            </a:r>
            <a:r>
              <a:rPr lang="en-US" dirty="0" err="1"/>
              <a:t>sud</a:t>
            </a:r>
            <a:r>
              <a:rPr lang="en-US" dirty="0"/>
              <a:t> u </a:t>
            </a:r>
            <a:r>
              <a:rPr lang="en-US" dirty="0" err="1"/>
              <a:t>Beogradu</a:t>
            </a:r>
            <a:endParaRPr lang="en-US" dirty="0"/>
          </a:p>
          <a:p>
            <a:pPr marL="45720" indent="0">
              <a:buNone/>
            </a:pPr>
            <a:r>
              <a:rPr lang="en-US" dirty="0" err="1"/>
              <a:t>Broj</a:t>
            </a:r>
            <a:r>
              <a:rPr lang="en-US" dirty="0"/>
              <a:t> </a:t>
            </a:r>
            <a:r>
              <a:rPr lang="en-US" dirty="0" err="1"/>
              <a:t>predmeta</a:t>
            </a:r>
            <a:endParaRPr lang="en-US" dirty="0"/>
          </a:p>
          <a:p>
            <a:pPr marL="45720" indent="0">
              <a:buNone/>
            </a:pPr>
            <a:r>
              <a:rPr lang="en-US" dirty="0"/>
              <a:t>P-17987/201 1</a:t>
            </a:r>
          </a:p>
          <a:p>
            <a:r>
              <a:rPr lang="en-US" dirty="0"/>
              <a:t>SUDIJA</a:t>
            </a:r>
          </a:p>
          <a:p>
            <a:pPr marL="45720" indent="0">
              <a:buNone/>
            </a:pPr>
            <a:r>
              <a:rPr lang="en-US" dirty="0" err="1"/>
              <a:t>Jasna</a:t>
            </a:r>
            <a:r>
              <a:rPr lang="en-US" dirty="0"/>
              <a:t> </a:t>
            </a:r>
            <a:r>
              <a:rPr lang="en-US" dirty="0" err="1"/>
              <a:t>Tresač</a:t>
            </a:r>
            <a:endParaRPr lang="en-US" dirty="0"/>
          </a:p>
          <a:p>
            <a:pPr marL="45720" indent="0">
              <a:buNone/>
            </a:pPr>
            <a:r>
              <a:rPr lang="en-US" dirty="0" err="1"/>
              <a:t>Predmet</a:t>
            </a:r>
            <a:r>
              <a:rPr lang="en-US" dirty="0"/>
              <a:t> </a:t>
            </a:r>
            <a:r>
              <a:rPr lang="en-US" dirty="0" err="1"/>
              <a:t>primljen</a:t>
            </a:r>
            <a:endParaRPr lang="en-US" dirty="0"/>
          </a:p>
          <a:p>
            <a:pPr marL="45720" indent="0">
              <a:buNone/>
            </a:pPr>
            <a:r>
              <a:rPr lang="en-US" dirty="0"/>
              <a:t>23. </a:t>
            </a:r>
            <a:r>
              <a:rPr lang="en-US" dirty="0" err="1"/>
              <a:t>avgust</a:t>
            </a:r>
            <a:r>
              <a:rPr lang="en-US" dirty="0"/>
              <a:t> 2011.</a:t>
            </a:r>
          </a:p>
          <a:p>
            <a:r>
              <a:rPr lang="en-US" dirty="0" err="1"/>
              <a:t>Tužilac</a:t>
            </a:r>
            <a:endParaRPr lang="en-US" dirty="0"/>
          </a:p>
          <a:p>
            <a:pPr marL="45720" indent="0">
              <a:buNone/>
            </a:pPr>
            <a:r>
              <a:rPr lang="en-US" dirty="0" err="1"/>
              <a:t>Gej</a:t>
            </a:r>
            <a:r>
              <a:rPr lang="en-US" dirty="0"/>
              <a:t> </a:t>
            </a:r>
            <a:r>
              <a:rPr lang="en-US" dirty="0" err="1"/>
              <a:t>strejt</a:t>
            </a:r>
            <a:r>
              <a:rPr lang="en-US" dirty="0"/>
              <a:t> </a:t>
            </a:r>
            <a:r>
              <a:rPr lang="en-US" dirty="0" err="1"/>
              <a:t>alijansa</a:t>
            </a:r>
            <a:endParaRPr lang="en-US" dirty="0"/>
          </a:p>
          <a:p>
            <a:r>
              <a:rPr lang="en-US" dirty="0" err="1"/>
              <a:t>Tuženi</a:t>
            </a:r>
            <a:endParaRPr lang="en-US" dirty="0"/>
          </a:p>
          <a:p>
            <a:pPr marL="45720" indent="0">
              <a:buNone/>
            </a:pPr>
            <a:r>
              <a:rPr lang="en-US" dirty="0"/>
              <a:t>Dragan </a:t>
            </a:r>
            <a:r>
              <a:rPr lang="en-US" dirty="0" err="1"/>
              <a:t>Marković</a:t>
            </a:r>
            <a:r>
              <a:rPr lang="en-US" dirty="0"/>
              <a:t> </a:t>
            </a:r>
          </a:p>
          <a:p>
            <a:r>
              <a:rPr lang="en-US" dirty="0" err="1"/>
              <a:t>Predmet</a:t>
            </a:r>
            <a:r>
              <a:rPr lang="en-US" dirty="0"/>
              <a:t> </a:t>
            </a:r>
            <a:r>
              <a:rPr lang="en-US" dirty="0" err="1"/>
              <a:t>spora</a:t>
            </a:r>
            <a:endParaRPr lang="en-US" dirty="0"/>
          </a:p>
          <a:p>
            <a:pPr marL="45720" indent="0">
              <a:buNone/>
            </a:pPr>
            <a:r>
              <a:rPr lang="en-US" dirty="0" err="1"/>
              <a:t>Diskriminacija</a:t>
            </a:r>
            <a:r>
              <a:rPr lang="en-US" dirty="0"/>
              <a:t> </a:t>
            </a:r>
            <a:r>
              <a:rPr lang="en-US" dirty="0" err="1"/>
              <a:t>na</a:t>
            </a:r>
            <a:r>
              <a:rPr lang="en-US" dirty="0"/>
              <a:t> </a:t>
            </a:r>
            <a:r>
              <a:rPr lang="en-US" dirty="0" err="1"/>
              <a:t>osnovu</a:t>
            </a:r>
            <a:r>
              <a:rPr lang="en-US" dirty="0"/>
              <a:t> </a:t>
            </a:r>
            <a:r>
              <a:rPr lang="en-US" dirty="0" err="1" smtClean="0"/>
              <a:t>seksualne</a:t>
            </a:r>
            <a:r>
              <a:rPr lang="sr-Latn-RS" dirty="0" smtClean="0"/>
              <a:t> </a:t>
            </a:r>
            <a:r>
              <a:rPr lang="en-US" dirty="0" err="1" smtClean="0"/>
              <a:t>orijentacije</a:t>
            </a:r>
            <a:r>
              <a:rPr lang="en-US" dirty="0"/>
              <a:t>, </a:t>
            </a:r>
            <a:r>
              <a:rPr lang="en-US" dirty="0" err="1"/>
              <a:t>članovi</a:t>
            </a:r>
            <a:r>
              <a:rPr lang="en-US" dirty="0"/>
              <a:t> 11, 12, 13 </a:t>
            </a:r>
            <a:r>
              <a:rPr lang="en-US" dirty="0" err="1"/>
              <a:t>i</a:t>
            </a:r>
            <a:r>
              <a:rPr lang="en-US" dirty="0"/>
              <a:t> 21 </a:t>
            </a:r>
            <a:r>
              <a:rPr lang="en-US" dirty="0" err="1"/>
              <a:t>Zakona</a:t>
            </a:r>
            <a:r>
              <a:rPr lang="en-US" dirty="0"/>
              <a:t> </a:t>
            </a:r>
            <a:r>
              <a:rPr lang="en-US" dirty="0" smtClean="0"/>
              <a:t>o</a:t>
            </a:r>
            <a:r>
              <a:rPr lang="sr-Latn-RS" dirty="0" smtClean="0"/>
              <a:t> </a:t>
            </a:r>
            <a:r>
              <a:rPr lang="en-US" dirty="0" err="1" smtClean="0"/>
              <a:t>zabrani</a:t>
            </a:r>
            <a:r>
              <a:rPr lang="en-US" dirty="0" smtClean="0"/>
              <a:t> diskriminacije234</a:t>
            </a:r>
            <a:endParaRPr lang="en-US" dirty="0"/>
          </a:p>
          <a:p>
            <a:r>
              <a:rPr lang="en-US" dirty="0" err="1"/>
              <a:t>Trenutni</a:t>
            </a:r>
            <a:r>
              <a:rPr lang="en-US" dirty="0"/>
              <a:t> status </a:t>
            </a:r>
            <a:r>
              <a:rPr lang="en-US" dirty="0" err="1"/>
              <a:t>predmeta</a:t>
            </a:r>
            <a:endParaRPr lang="en-US" dirty="0"/>
          </a:p>
          <a:p>
            <a:pPr marL="45720" indent="0">
              <a:buNone/>
            </a:pPr>
            <a:r>
              <a:rPr lang="en-US" dirty="0" err="1"/>
              <a:t>Ožalben</a:t>
            </a:r>
            <a:endParaRPr lang="en-US" dirty="0"/>
          </a:p>
          <a:p>
            <a:endParaRPr lang="en-US" dirty="0"/>
          </a:p>
        </p:txBody>
      </p:sp>
      <p:sp>
        <p:nvSpPr>
          <p:cNvPr id="3" name="Title 2"/>
          <p:cNvSpPr>
            <a:spLocks noGrp="1"/>
          </p:cNvSpPr>
          <p:nvPr>
            <p:ph type="title"/>
          </p:nvPr>
        </p:nvSpPr>
        <p:spPr/>
        <p:txBody>
          <a:bodyPr/>
          <a:lstStyle/>
          <a:p>
            <a:r>
              <a:rPr lang="sr-Latn-RS" dirty="0" smtClean="0"/>
              <a:t>Slucaj dragan markovic-palma</a:t>
            </a:r>
            <a:endParaRPr lang="en-US" dirty="0"/>
          </a:p>
        </p:txBody>
      </p:sp>
    </p:spTree>
    <p:extLst>
      <p:ext uri="{BB962C8B-B14F-4D97-AF65-F5344CB8AC3E}">
        <p14:creationId xmlns:p14="http://schemas.microsoft.com/office/powerpoint/2010/main" val="1705232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34265"/>
          </a:xfrm>
        </p:spPr>
        <p:txBody>
          <a:bodyPr>
            <a:normAutofit fontScale="77500" lnSpcReduction="20000"/>
          </a:bodyPr>
          <a:lstStyle/>
          <a:p>
            <a:pPr marL="45720" indent="0" algn="just">
              <a:buNone/>
            </a:pPr>
            <a:r>
              <a:rPr lang="vi-VN" dirty="0"/>
              <a:t>GSA 22. avgusta 2011. godine na osnovu Zakona o zabrani diskriminacije podnela Prvom osnovnom sudu u Beogradu tužbu protiv Dragana Markovića za utvrđenje teškog oblika diskriminacije na osnovu seksualne orijentacije i zabranu ponavljanja iste, a budući da Marković nije odgovorio na tužbu u roku od 30 dana, Prvi osnovni sud je 26. oktobra 2011. godine doneo prvostepenu presudu u kojoj se utvrđuje postojanje teškog oblika diskriminacije, te zabranio Draganu Markoviću da ih ponavlja i naložio da plati sudske troškove.</a:t>
            </a:r>
          </a:p>
          <a:p>
            <a:pPr marL="45720" indent="0" algn="just">
              <a:buNone/>
            </a:pPr>
            <a:endParaRPr lang="sr-Latn-RS" dirty="0" smtClean="0"/>
          </a:p>
          <a:p>
            <a:pPr marL="45720" indent="0" algn="just">
              <a:buNone/>
            </a:pPr>
            <a:r>
              <a:rPr lang="vi-VN" dirty="0" smtClean="0"/>
              <a:t>U </a:t>
            </a:r>
            <a:r>
              <a:rPr lang="vi-VN" dirty="0"/>
              <a:t>obrazloženju presude navodi se da je „u konkretnom slučaju lično svojstvo, odnosno seksualnu orijentaciju, Marković prikazao kao bolest i kao nešto nenormalno i to putem javnih glasila, čime je izvršena teška diskriminacija”, kao i da „odredbom člana 13. Zakona o zabrani diskriminacije određen je teški oblik diskriminacije kao izazivanje i podsticanje neravnopravnosti, mržnje i netrpeljivosti po osnovu seksualne orijentacije što predstavlja teški oblik diskriminacije posebno ako se vrši putem javnih glasila, te u konkretnom slučaju lično svojstvo, odnosno seksualna orijentacija, je od strane Dragana Markovića prikazana kao bolest i kao nešto nenormalno i to putem javnih glasila, čime je izvršena teška diskriminacija”.</a:t>
            </a:r>
          </a:p>
          <a:p>
            <a:pPr marL="45720" indent="0">
              <a:buNone/>
            </a:pPr>
            <a:endParaRPr lang="en-US" dirty="0"/>
          </a:p>
        </p:txBody>
      </p:sp>
      <p:sp>
        <p:nvSpPr>
          <p:cNvPr id="3" name="Title 2"/>
          <p:cNvSpPr>
            <a:spLocks noGrp="1"/>
          </p:cNvSpPr>
          <p:nvPr>
            <p:ph type="title"/>
          </p:nvPr>
        </p:nvSpPr>
        <p:spPr/>
        <p:txBody>
          <a:bodyPr/>
          <a:lstStyle/>
          <a:p>
            <a:r>
              <a:rPr lang="sr-Latn-RS" dirty="0" smtClean="0"/>
              <a:t>Slucaj palma</a:t>
            </a:r>
            <a:endParaRPr lang="en-US" dirty="0"/>
          </a:p>
        </p:txBody>
      </p:sp>
    </p:spTree>
    <p:extLst>
      <p:ext uri="{BB962C8B-B14F-4D97-AF65-F5344CB8AC3E}">
        <p14:creationId xmlns:p14="http://schemas.microsoft.com/office/powerpoint/2010/main" val="2138191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022297"/>
          </a:xfrm>
        </p:spPr>
        <p:txBody>
          <a:bodyPr>
            <a:noAutofit/>
          </a:bodyPr>
          <a:lstStyle/>
          <a:p>
            <a:pPr marL="45720" indent="0" algn="just">
              <a:buNone/>
            </a:pPr>
            <a:r>
              <a:rPr lang="vi-VN" sz="1400" dirty="0"/>
              <a:t>Advokat Dragana Markovića je 11. novembra podneo žalbu na prvostepenu presudu. Apelacioni sud je 19. septembra 2012. godine ukinuo presudu protiv  Dragana Markovića Palme za učinjeno krivično delo teške diskriminacije na osnovu seksualne orijentacije i vratio postupak na ponovno suđenje. Apelacioni sud je ukinuo prvostepenu presudu po žalbi Markovićevog advokata zbog povrede odredaba parničnog postupka i pogrešne primene materijalnog prava, tj. zbog toga što je utvrdio da tuženom Markoviću tužba nije uredno dostavljena od strane Prvog osnovnog suda i da nije dostavljena njemu lično ili njegovom punomoćniku već članu njegovog domaćinstva, što je u suprotnosti sa članom 136 Zakona o parničnom postupku.</a:t>
            </a:r>
          </a:p>
          <a:p>
            <a:pPr marL="45720" indent="0" algn="just">
              <a:buNone/>
            </a:pPr>
            <a:r>
              <a:rPr lang="vi-VN" sz="1400" dirty="0" smtClean="0"/>
              <a:t>U </a:t>
            </a:r>
            <a:r>
              <a:rPr lang="vi-VN" sz="1400" dirty="0"/>
              <a:t>ponovljenom postupku, presuda je u potpunosti preinačena. Naime, sud jenašao da je tužba GSA neosnovana. U obrazloženju presude je između ostalog navedeno da Markovićeva izjava „sadrži obeležja diskriminatorskog ponašanja, ali ne u obimu koji je potreban da se navedena izjava i zvanično, od strane suda, utvrdi kao akt diskriminacije”, kao i da je ta izjava već dodatno sankcionisana time što je Poverenica za zaštitu ravnopravnosti kroz svoje saopštenje na to ukazala. Takođe je rečeno da „sud ne treba da predstavlja državni organ koji će utvrđivati da je došlo do diskriminatorskog ponašanja svaki put kada se neka od socijalnih kategorija navedenih u Zakonu o zabrani diskriminacije nađe uvređenom ili po sopstvenom vrednosnom sudu diskriminisanom”, te da je Markovićeva izjava „u skladu sa programom njegove stranke, kao i da je to bio njegov vrednosni sud, a vrednosni sud se sudski ne može dokazivati. </a:t>
            </a:r>
            <a:endParaRPr lang="en-US" sz="1400" dirty="0"/>
          </a:p>
        </p:txBody>
      </p:sp>
      <p:sp>
        <p:nvSpPr>
          <p:cNvPr id="3" name="Title 2"/>
          <p:cNvSpPr>
            <a:spLocks noGrp="1"/>
          </p:cNvSpPr>
          <p:nvPr>
            <p:ph type="title"/>
          </p:nvPr>
        </p:nvSpPr>
        <p:spPr/>
        <p:txBody>
          <a:bodyPr/>
          <a:lstStyle/>
          <a:p>
            <a:r>
              <a:rPr lang="sr-Latn-RS" dirty="0" smtClean="0"/>
              <a:t>Slucaj palma</a:t>
            </a:r>
            <a:endParaRPr lang="en-US" dirty="0"/>
          </a:p>
        </p:txBody>
      </p:sp>
    </p:spTree>
    <p:extLst>
      <p:ext uri="{BB962C8B-B14F-4D97-AF65-F5344CB8AC3E}">
        <p14:creationId xmlns:p14="http://schemas.microsoft.com/office/powerpoint/2010/main" val="284705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45720" indent="0" algn="just">
              <a:buNone/>
            </a:pPr>
            <a:r>
              <a:rPr lang="vi-VN" sz="2400" dirty="0"/>
              <a:t>Sud je za,  u prethodnoj presudi utvrđen govor mržnje, u preinačenoj zaključio da bi se ,,eventualnim usvajanjem tužbe ugrozilo pravo Dragana Markovića Palme na sopstveno mišljenje i slobodu govora, pa bi svako utvrđivanje njegove izjave kao diskriminatorskog postupanja bilo u potpunoj suprotnosti sa ciljem sa kojim je donet Zakon o zabrani diskriminacije”. Pri tome je prvostepeni sud doneo odluku, posebno ceneći upozorenje javnosti Poverenice za zaštitu ravnopravnosti kao značajno, ali ne i obavezujuće za sud.</a:t>
            </a:r>
            <a:endParaRPr lang="en-US" sz="2400" dirty="0"/>
          </a:p>
        </p:txBody>
      </p:sp>
      <p:sp>
        <p:nvSpPr>
          <p:cNvPr id="3" name="Title 2"/>
          <p:cNvSpPr>
            <a:spLocks noGrp="1"/>
          </p:cNvSpPr>
          <p:nvPr>
            <p:ph type="title"/>
          </p:nvPr>
        </p:nvSpPr>
        <p:spPr/>
        <p:txBody>
          <a:bodyPr/>
          <a:lstStyle/>
          <a:p>
            <a:r>
              <a:rPr lang="sr-Latn-RS" dirty="0" smtClean="0"/>
              <a:t>Slucaj palma</a:t>
            </a:r>
            <a:endParaRPr lang="en-US" dirty="0"/>
          </a:p>
        </p:txBody>
      </p:sp>
    </p:spTree>
    <p:extLst>
      <p:ext uri="{BB962C8B-B14F-4D97-AF65-F5344CB8AC3E}">
        <p14:creationId xmlns:p14="http://schemas.microsoft.com/office/powerpoint/2010/main" val="2555774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lgn="just">
              <a:buNone/>
            </a:pPr>
            <a:r>
              <a:rPr lang="en-US" dirty="0" err="1"/>
              <a:t>Apelacioni</a:t>
            </a:r>
            <a:r>
              <a:rPr lang="en-US" dirty="0"/>
              <a:t> </a:t>
            </a:r>
            <a:r>
              <a:rPr lang="en-US" dirty="0" err="1"/>
              <a:t>sud</a:t>
            </a:r>
            <a:r>
              <a:rPr lang="en-US" dirty="0"/>
              <a:t> </a:t>
            </a:r>
            <a:r>
              <a:rPr lang="en-US" dirty="0" err="1"/>
              <a:t>ističe</a:t>
            </a:r>
            <a:r>
              <a:rPr lang="en-US" dirty="0"/>
              <a:t> da Dragan </a:t>
            </a:r>
            <a:r>
              <a:rPr lang="en-US" dirty="0" err="1"/>
              <a:t>Marković</a:t>
            </a:r>
            <a:r>
              <a:rPr lang="en-US" dirty="0"/>
              <a:t> „</a:t>
            </a:r>
            <a:r>
              <a:rPr lang="en-US" dirty="0" err="1"/>
              <a:t>kao</a:t>
            </a:r>
            <a:r>
              <a:rPr lang="en-US" dirty="0"/>
              <a:t> </a:t>
            </a:r>
            <a:r>
              <a:rPr lang="en-US" dirty="0" err="1"/>
              <a:t>ugledna</a:t>
            </a:r>
            <a:r>
              <a:rPr lang="en-US" dirty="0"/>
              <a:t> </a:t>
            </a:r>
            <a:r>
              <a:rPr lang="en-US" dirty="0" err="1"/>
              <a:t>politička</a:t>
            </a:r>
            <a:r>
              <a:rPr lang="en-US" dirty="0"/>
              <a:t> </a:t>
            </a:r>
            <a:r>
              <a:rPr lang="en-US" dirty="0" err="1"/>
              <a:t>ličnost</a:t>
            </a:r>
            <a:r>
              <a:rPr lang="en-US" dirty="0"/>
              <a:t> </a:t>
            </a:r>
            <a:r>
              <a:rPr lang="en-US" dirty="0" err="1"/>
              <a:t>i</a:t>
            </a:r>
            <a:r>
              <a:rPr lang="en-US" dirty="0"/>
              <a:t> </a:t>
            </a:r>
            <a:r>
              <a:rPr lang="en-US" dirty="0" err="1"/>
              <a:t>predsednik</a:t>
            </a:r>
            <a:r>
              <a:rPr lang="en-US" dirty="0"/>
              <a:t> </a:t>
            </a:r>
            <a:r>
              <a:rPr lang="en-US" dirty="0" err="1"/>
              <a:t>stranke</a:t>
            </a:r>
            <a:r>
              <a:rPr lang="en-US" dirty="0"/>
              <a:t> </a:t>
            </a:r>
            <a:r>
              <a:rPr lang="en-US" dirty="0" err="1"/>
              <a:t>ima</a:t>
            </a:r>
            <a:r>
              <a:rPr lang="en-US" dirty="0"/>
              <a:t> </a:t>
            </a:r>
            <a:r>
              <a:rPr lang="en-US" dirty="0" err="1"/>
              <a:t>pravo</a:t>
            </a:r>
            <a:r>
              <a:rPr lang="en-US" dirty="0"/>
              <a:t> </a:t>
            </a:r>
            <a:r>
              <a:rPr lang="en-US" dirty="0" err="1"/>
              <a:t>na</a:t>
            </a:r>
            <a:r>
              <a:rPr lang="en-US" dirty="0"/>
              <a:t> </a:t>
            </a:r>
            <a:r>
              <a:rPr lang="en-US" dirty="0" err="1"/>
              <a:t>sopstveno</a:t>
            </a:r>
            <a:r>
              <a:rPr lang="en-US" dirty="0"/>
              <a:t> </a:t>
            </a:r>
            <a:r>
              <a:rPr lang="en-US" dirty="0" err="1"/>
              <a:t>mišljenje</a:t>
            </a:r>
            <a:r>
              <a:rPr lang="en-US" dirty="0"/>
              <a:t>, </a:t>
            </a:r>
            <a:r>
              <a:rPr lang="en-US" dirty="0" err="1"/>
              <a:t>ali</a:t>
            </a:r>
            <a:r>
              <a:rPr lang="en-US" dirty="0"/>
              <a:t> </a:t>
            </a:r>
            <a:r>
              <a:rPr lang="en-US" dirty="0" err="1"/>
              <a:t>ima</a:t>
            </a:r>
            <a:r>
              <a:rPr lang="en-US" dirty="0"/>
              <a:t> </a:t>
            </a:r>
            <a:r>
              <a:rPr lang="en-US" dirty="0" err="1"/>
              <a:t>i</a:t>
            </a:r>
            <a:r>
              <a:rPr lang="en-US" dirty="0"/>
              <a:t> </a:t>
            </a:r>
            <a:r>
              <a:rPr lang="en-US" dirty="0" err="1"/>
              <a:t>obavezu</a:t>
            </a:r>
            <a:r>
              <a:rPr lang="en-US" dirty="0"/>
              <a:t> da u </a:t>
            </a:r>
            <a:r>
              <a:rPr lang="en-US" dirty="0" err="1"/>
              <a:t>svojim</a:t>
            </a:r>
            <a:r>
              <a:rPr lang="en-US" dirty="0"/>
              <a:t> </a:t>
            </a:r>
            <a:r>
              <a:rPr lang="en-US" dirty="0" err="1"/>
              <a:t>izjavama</a:t>
            </a:r>
            <a:r>
              <a:rPr lang="en-US" dirty="0"/>
              <a:t> ne </a:t>
            </a:r>
            <a:r>
              <a:rPr lang="en-US" dirty="0" err="1"/>
              <a:t>propagira</a:t>
            </a:r>
            <a:r>
              <a:rPr lang="en-US" dirty="0"/>
              <a:t> </a:t>
            </a:r>
            <a:r>
              <a:rPr lang="en-US" dirty="0" err="1"/>
              <a:t>diskriminaciju</a:t>
            </a:r>
            <a:r>
              <a:rPr lang="en-US" dirty="0"/>
              <a:t>. </a:t>
            </a:r>
            <a:r>
              <a:rPr lang="en-US" dirty="0" err="1"/>
              <a:t>Posebna</a:t>
            </a:r>
            <a:r>
              <a:rPr lang="en-US" dirty="0"/>
              <a:t> je </a:t>
            </a:r>
            <a:r>
              <a:rPr lang="en-US" dirty="0" err="1"/>
              <a:t>obaveza</a:t>
            </a:r>
            <a:r>
              <a:rPr lang="en-US" dirty="0"/>
              <a:t> </a:t>
            </a:r>
            <a:r>
              <a:rPr lang="en-US" dirty="0" err="1"/>
              <a:t>političara</a:t>
            </a:r>
            <a:r>
              <a:rPr lang="en-US" dirty="0"/>
              <a:t> da </a:t>
            </a:r>
            <a:r>
              <a:rPr lang="en-US" dirty="0" err="1"/>
              <a:t>promoviše</a:t>
            </a:r>
            <a:r>
              <a:rPr lang="en-US" dirty="0"/>
              <a:t> </a:t>
            </a:r>
            <a:r>
              <a:rPr lang="en-US" dirty="0" err="1"/>
              <a:t>vrednosti</a:t>
            </a:r>
            <a:r>
              <a:rPr lang="en-US" dirty="0"/>
              <a:t> </a:t>
            </a:r>
            <a:r>
              <a:rPr lang="en-US" dirty="0" err="1"/>
              <a:t>demokratskog</a:t>
            </a:r>
            <a:r>
              <a:rPr lang="en-US" dirty="0"/>
              <a:t> </a:t>
            </a:r>
            <a:r>
              <a:rPr lang="en-US" dirty="0" err="1"/>
              <a:t>društva</a:t>
            </a:r>
            <a:r>
              <a:rPr lang="en-US" dirty="0"/>
              <a:t> </a:t>
            </a:r>
            <a:r>
              <a:rPr lang="en-US" dirty="0" err="1"/>
              <a:t>kao</a:t>
            </a:r>
            <a:r>
              <a:rPr lang="en-US" dirty="0"/>
              <a:t> </a:t>
            </a:r>
            <a:r>
              <a:rPr lang="en-US" dirty="0" err="1"/>
              <a:t>što</a:t>
            </a:r>
            <a:r>
              <a:rPr lang="en-US" dirty="0"/>
              <a:t> </a:t>
            </a:r>
            <a:r>
              <a:rPr lang="en-US" dirty="0" err="1"/>
              <a:t>su</a:t>
            </a:r>
            <a:r>
              <a:rPr lang="en-US" dirty="0"/>
              <a:t> </a:t>
            </a:r>
            <a:r>
              <a:rPr lang="en-US" dirty="0" err="1"/>
              <a:t>pluralizam</a:t>
            </a:r>
            <a:r>
              <a:rPr lang="en-US" dirty="0"/>
              <a:t>, </a:t>
            </a:r>
            <a:r>
              <a:rPr lang="en-US" dirty="0" err="1"/>
              <a:t>tolerancija</a:t>
            </a:r>
            <a:r>
              <a:rPr lang="en-US" dirty="0"/>
              <a:t> </a:t>
            </a:r>
            <a:r>
              <a:rPr lang="en-US" dirty="0" err="1"/>
              <a:t>i</a:t>
            </a:r>
            <a:r>
              <a:rPr lang="en-US" dirty="0"/>
              <a:t> </a:t>
            </a:r>
            <a:r>
              <a:rPr lang="en-US" dirty="0" err="1"/>
              <a:t>pravo</a:t>
            </a:r>
            <a:r>
              <a:rPr lang="en-US" dirty="0"/>
              <a:t> </a:t>
            </a:r>
            <a:r>
              <a:rPr lang="en-US" dirty="0" err="1"/>
              <a:t>na</a:t>
            </a:r>
            <a:r>
              <a:rPr lang="en-US" dirty="0"/>
              <a:t> </a:t>
            </a:r>
            <a:r>
              <a:rPr lang="en-US" dirty="0" err="1"/>
              <a:t>različitost</a:t>
            </a:r>
            <a:r>
              <a:rPr lang="en-US" dirty="0"/>
              <a:t>”. </a:t>
            </a:r>
            <a:r>
              <a:rPr lang="en-US" dirty="0" err="1"/>
              <a:t>Ovakva</a:t>
            </a:r>
            <a:r>
              <a:rPr lang="en-US" dirty="0"/>
              <a:t> </a:t>
            </a:r>
            <a:r>
              <a:rPr lang="en-US" dirty="0" err="1"/>
              <a:t>izjava</a:t>
            </a:r>
            <a:r>
              <a:rPr lang="en-US" dirty="0"/>
              <a:t> </a:t>
            </a:r>
            <a:r>
              <a:rPr lang="en-US" dirty="0" err="1"/>
              <a:t>Markovića</a:t>
            </a:r>
            <a:r>
              <a:rPr lang="en-US" dirty="0"/>
              <a:t> se </a:t>
            </a:r>
            <a:r>
              <a:rPr lang="en-US" dirty="0" err="1"/>
              <a:t>nikako</a:t>
            </a:r>
            <a:r>
              <a:rPr lang="en-US" dirty="0"/>
              <a:t> ne </a:t>
            </a:r>
            <a:r>
              <a:rPr lang="en-US" dirty="0" err="1"/>
              <a:t>može</a:t>
            </a:r>
            <a:r>
              <a:rPr lang="en-US" dirty="0"/>
              <a:t> </a:t>
            </a:r>
            <a:r>
              <a:rPr lang="en-US" dirty="0" err="1"/>
              <a:t>opravdati</a:t>
            </a:r>
            <a:r>
              <a:rPr lang="en-US" dirty="0"/>
              <a:t> </a:t>
            </a:r>
            <a:r>
              <a:rPr lang="en-US" dirty="0" err="1"/>
              <a:t>zahtevom</a:t>
            </a:r>
            <a:r>
              <a:rPr lang="en-US" dirty="0"/>
              <a:t> </a:t>
            </a:r>
            <a:r>
              <a:rPr lang="en-US" dirty="0" err="1"/>
              <a:t>tadašnjeg</a:t>
            </a:r>
            <a:r>
              <a:rPr lang="en-US" dirty="0"/>
              <a:t> </a:t>
            </a:r>
            <a:r>
              <a:rPr lang="en-US" dirty="0" err="1"/>
              <a:t>ministra</a:t>
            </a:r>
            <a:r>
              <a:rPr lang="en-US" dirty="0"/>
              <a:t> </a:t>
            </a:r>
            <a:r>
              <a:rPr lang="en-US" dirty="0" err="1"/>
              <a:t>unutrašnjih</a:t>
            </a:r>
            <a:r>
              <a:rPr lang="en-US" dirty="0"/>
              <a:t> </a:t>
            </a:r>
            <a:r>
              <a:rPr lang="en-US" dirty="0" err="1"/>
              <a:t>poslova</a:t>
            </a:r>
            <a:r>
              <a:rPr lang="en-US" dirty="0"/>
              <a:t> </a:t>
            </a:r>
            <a:r>
              <a:rPr lang="en-US" dirty="0" err="1"/>
              <a:t>Ivice</a:t>
            </a:r>
            <a:r>
              <a:rPr lang="en-US" dirty="0"/>
              <a:t> </a:t>
            </a:r>
            <a:r>
              <a:rPr lang="en-US" dirty="0" err="1"/>
              <a:t>Dačića</a:t>
            </a:r>
            <a:r>
              <a:rPr lang="en-US" dirty="0"/>
              <a:t> da </a:t>
            </a:r>
            <a:r>
              <a:rPr lang="en-US" dirty="0" err="1"/>
              <a:t>politički</a:t>
            </a:r>
            <a:r>
              <a:rPr lang="en-US" dirty="0"/>
              <a:t> </a:t>
            </a:r>
            <a:r>
              <a:rPr lang="en-US" dirty="0" err="1"/>
              <a:t>činioci</a:t>
            </a:r>
            <a:r>
              <a:rPr lang="en-US" dirty="0"/>
              <a:t> </a:t>
            </a:r>
            <a:r>
              <a:rPr lang="en-US" dirty="0" err="1"/>
              <a:t>jasno</a:t>
            </a:r>
            <a:r>
              <a:rPr lang="en-US" dirty="0"/>
              <a:t> </a:t>
            </a:r>
            <a:r>
              <a:rPr lang="en-US" dirty="0" err="1"/>
              <a:t>daju</a:t>
            </a:r>
            <a:r>
              <a:rPr lang="en-US" dirty="0"/>
              <a:t> </a:t>
            </a:r>
            <a:r>
              <a:rPr lang="en-US" dirty="0" err="1"/>
              <a:t>mišljenje</a:t>
            </a:r>
            <a:r>
              <a:rPr lang="en-US" dirty="0"/>
              <a:t> </a:t>
            </a:r>
            <a:r>
              <a:rPr lang="en-US" dirty="0" err="1"/>
              <a:t>povodom</a:t>
            </a:r>
            <a:r>
              <a:rPr lang="en-US" dirty="0"/>
              <a:t> </a:t>
            </a:r>
            <a:r>
              <a:rPr lang="en-US" dirty="0" err="1"/>
              <a:t>održavanja</a:t>
            </a:r>
            <a:r>
              <a:rPr lang="en-US" dirty="0"/>
              <a:t> „Parade </a:t>
            </a:r>
            <a:r>
              <a:rPr lang="en-US" dirty="0" err="1"/>
              <a:t>ponosa</a:t>
            </a:r>
            <a:r>
              <a:rPr lang="en-US" dirty="0"/>
              <a:t>” </a:t>
            </a:r>
            <a:r>
              <a:rPr lang="en-US" dirty="0" err="1"/>
              <a:t>jer</a:t>
            </a:r>
            <a:r>
              <a:rPr lang="en-US" dirty="0"/>
              <a:t> je </a:t>
            </a:r>
            <a:r>
              <a:rPr lang="en-US" dirty="0" err="1"/>
              <a:t>taj</a:t>
            </a:r>
            <a:r>
              <a:rPr lang="en-US" dirty="0"/>
              <a:t> </a:t>
            </a:r>
            <a:r>
              <a:rPr lang="en-US" dirty="0" err="1"/>
              <a:t>zahtev</a:t>
            </a:r>
            <a:r>
              <a:rPr lang="en-US" dirty="0"/>
              <a:t> </a:t>
            </a:r>
            <a:r>
              <a:rPr lang="en-US" dirty="0" err="1"/>
              <a:t>podnet</a:t>
            </a:r>
            <a:r>
              <a:rPr lang="en-US" dirty="0"/>
              <a:t> </a:t>
            </a:r>
            <a:r>
              <a:rPr lang="en-US" dirty="0" err="1"/>
              <a:t>imajući</a:t>
            </a:r>
            <a:r>
              <a:rPr lang="en-US" dirty="0"/>
              <a:t> u </a:t>
            </a:r>
            <a:r>
              <a:rPr lang="en-US" dirty="0" err="1"/>
              <a:t>vidu</a:t>
            </a:r>
            <a:r>
              <a:rPr lang="en-US" dirty="0"/>
              <a:t> </a:t>
            </a:r>
            <a:r>
              <a:rPr lang="en-US" dirty="0" err="1"/>
              <a:t>bezbedosne</a:t>
            </a:r>
            <a:r>
              <a:rPr lang="en-US" dirty="0"/>
              <a:t> </a:t>
            </a:r>
            <a:r>
              <a:rPr lang="en-US" dirty="0" err="1"/>
              <a:t>rizike</a:t>
            </a:r>
            <a:r>
              <a:rPr lang="en-US" dirty="0"/>
              <a:t> u </a:t>
            </a:r>
            <a:r>
              <a:rPr lang="en-US" dirty="0" err="1"/>
              <a:t>vezi</a:t>
            </a:r>
            <a:r>
              <a:rPr lang="en-US" dirty="0"/>
              <a:t> </a:t>
            </a:r>
            <a:r>
              <a:rPr lang="en-US" dirty="0" err="1"/>
              <a:t>sa</a:t>
            </a:r>
            <a:r>
              <a:rPr lang="en-US" dirty="0"/>
              <a:t> </a:t>
            </a:r>
            <a:r>
              <a:rPr lang="en-US" dirty="0" err="1"/>
              <a:t>održavanjem</a:t>
            </a:r>
            <a:r>
              <a:rPr lang="en-US" dirty="0"/>
              <a:t> </a:t>
            </a:r>
            <a:r>
              <a:rPr lang="en-US" dirty="0" err="1"/>
              <a:t>skupa</a:t>
            </a:r>
            <a:r>
              <a:rPr lang="en-US" dirty="0"/>
              <a:t>, a ne u </a:t>
            </a:r>
            <a:r>
              <a:rPr lang="en-US" dirty="0" err="1"/>
              <a:t>cilju</a:t>
            </a:r>
            <a:r>
              <a:rPr lang="en-US" dirty="0"/>
              <a:t> da se </a:t>
            </a:r>
            <a:r>
              <a:rPr lang="en-US" dirty="0" err="1"/>
              <a:t>političari</a:t>
            </a:r>
            <a:r>
              <a:rPr lang="en-US" dirty="0"/>
              <a:t> </a:t>
            </a:r>
            <a:r>
              <a:rPr lang="en-US" dirty="0" err="1"/>
              <a:t>izjasne</a:t>
            </a:r>
            <a:r>
              <a:rPr lang="en-US" dirty="0"/>
              <a:t> da li </a:t>
            </a:r>
            <a:r>
              <a:rPr lang="en-US" dirty="0" err="1"/>
              <a:t>neko</a:t>
            </a:r>
            <a:r>
              <a:rPr lang="en-US" dirty="0"/>
              <a:t> </a:t>
            </a:r>
            <a:r>
              <a:rPr lang="en-US" dirty="0" err="1"/>
              <a:t>zbog</a:t>
            </a:r>
            <a:r>
              <a:rPr lang="en-US" dirty="0"/>
              <a:t> </a:t>
            </a:r>
            <a:r>
              <a:rPr lang="en-US" dirty="0" err="1"/>
              <a:t>svog</a:t>
            </a:r>
            <a:r>
              <a:rPr lang="en-US" dirty="0"/>
              <a:t> </a:t>
            </a:r>
            <a:r>
              <a:rPr lang="en-US" dirty="0" err="1"/>
              <a:t>seksualnog</a:t>
            </a:r>
            <a:r>
              <a:rPr lang="en-US" dirty="0"/>
              <a:t> </a:t>
            </a:r>
            <a:r>
              <a:rPr lang="en-US" dirty="0" err="1"/>
              <a:t>opredeljenja</a:t>
            </a:r>
            <a:r>
              <a:rPr lang="en-US" dirty="0"/>
              <a:t> </a:t>
            </a:r>
            <a:r>
              <a:rPr lang="en-US" dirty="0" err="1"/>
              <a:t>može</a:t>
            </a:r>
            <a:r>
              <a:rPr lang="en-US" dirty="0"/>
              <a:t> </a:t>
            </a:r>
            <a:r>
              <a:rPr lang="en-US" dirty="0" err="1"/>
              <a:t>organizovati</a:t>
            </a:r>
            <a:r>
              <a:rPr lang="en-US" dirty="0"/>
              <a:t> </a:t>
            </a:r>
            <a:r>
              <a:rPr lang="en-US" dirty="0" err="1"/>
              <a:t>skup</a:t>
            </a:r>
            <a:r>
              <a:rPr lang="en-US" dirty="0"/>
              <a:t>. </a:t>
            </a:r>
            <a:r>
              <a:rPr lang="en-US" dirty="0" err="1"/>
              <a:t>Presudom</a:t>
            </a:r>
            <a:r>
              <a:rPr lang="en-US" dirty="0"/>
              <a:t> se </a:t>
            </a:r>
            <a:r>
              <a:rPr lang="en-US" dirty="0" err="1"/>
              <a:t>Draganu</a:t>
            </a:r>
            <a:r>
              <a:rPr lang="en-US" dirty="0"/>
              <a:t> </a:t>
            </a:r>
            <a:r>
              <a:rPr lang="en-US" dirty="0" err="1"/>
              <a:t>Markoviću</a:t>
            </a:r>
            <a:r>
              <a:rPr lang="en-US" dirty="0"/>
              <a:t> </a:t>
            </a:r>
            <a:r>
              <a:rPr lang="en-US" dirty="0" err="1"/>
              <a:t>zabranjuje</a:t>
            </a:r>
            <a:r>
              <a:rPr lang="en-US" dirty="0"/>
              <a:t> da </a:t>
            </a:r>
            <a:r>
              <a:rPr lang="en-US" dirty="0" err="1"/>
              <a:t>ubuduće</a:t>
            </a:r>
            <a:r>
              <a:rPr lang="en-US" dirty="0"/>
              <a:t> </a:t>
            </a:r>
            <a:r>
              <a:rPr lang="en-US" dirty="0" err="1"/>
              <a:t>ponavlja</a:t>
            </a:r>
            <a:r>
              <a:rPr lang="en-US" dirty="0"/>
              <a:t> </a:t>
            </a:r>
            <a:r>
              <a:rPr lang="en-US" dirty="0" err="1"/>
              <a:t>izvršenu</a:t>
            </a:r>
            <a:r>
              <a:rPr lang="en-US" dirty="0"/>
              <a:t> </a:t>
            </a:r>
            <a:r>
              <a:rPr lang="en-US" dirty="0" err="1"/>
              <a:t>diskriminaciju</a:t>
            </a:r>
            <a:r>
              <a:rPr lang="en-US" dirty="0"/>
              <a:t> </a:t>
            </a:r>
            <a:r>
              <a:rPr lang="en-US" dirty="0" err="1"/>
              <a:t>na</a:t>
            </a:r>
            <a:r>
              <a:rPr lang="en-US" dirty="0"/>
              <a:t> </a:t>
            </a:r>
            <a:r>
              <a:rPr lang="en-US" dirty="0" err="1"/>
              <a:t>osnovu</a:t>
            </a:r>
            <a:r>
              <a:rPr lang="en-US" dirty="0"/>
              <a:t> </a:t>
            </a:r>
            <a:r>
              <a:rPr lang="en-US" dirty="0" err="1"/>
              <a:t>seksualnog</a:t>
            </a:r>
            <a:r>
              <a:rPr lang="en-US" dirty="0"/>
              <a:t> </a:t>
            </a:r>
            <a:r>
              <a:rPr lang="en-US" dirty="0" err="1"/>
              <a:t>opredeljenja</a:t>
            </a:r>
            <a:r>
              <a:rPr lang="en-US" dirty="0"/>
              <a:t> </a:t>
            </a:r>
            <a:r>
              <a:rPr lang="en-US" dirty="0" err="1"/>
              <a:t>i</a:t>
            </a:r>
            <a:r>
              <a:rPr lang="en-US" dirty="0"/>
              <a:t> </a:t>
            </a:r>
            <a:r>
              <a:rPr lang="en-US" dirty="0" err="1"/>
              <a:t>obavezuje</a:t>
            </a:r>
            <a:r>
              <a:rPr lang="en-US" dirty="0"/>
              <a:t> se </a:t>
            </a:r>
            <a:r>
              <a:rPr lang="en-US" dirty="0" err="1"/>
              <a:t>nadoknadi</a:t>
            </a:r>
            <a:r>
              <a:rPr lang="en-US" dirty="0"/>
              <a:t> </a:t>
            </a:r>
            <a:r>
              <a:rPr lang="en-US" dirty="0" err="1"/>
              <a:t>troškove</a:t>
            </a:r>
            <a:r>
              <a:rPr lang="en-US" dirty="0"/>
              <a:t> </a:t>
            </a:r>
            <a:r>
              <a:rPr lang="en-US" dirty="0" err="1"/>
              <a:t>postupka</a:t>
            </a:r>
            <a:r>
              <a:rPr lang="en-US" dirty="0"/>
              <a:t>.</a:t>
            </a:r>
          </a:p>
        </p:txBody>
      </p:sp>
      <p:sp>
        <p:nvSpPr>
          <p:cNvPr id="3" name="Title 2"/>
          <p:cNvSpPr>
            <a:spLocks noGrp="1"/>
          </p:cNvSpPr>
          <p:nvPr>
            <p:ph type="title"/>
          </p:nvPr>
        </p:nvSpPr>
        <p:spPr/>
        <p:txBody>
          <a:bodyPr/>
          <a:lstStyle/>
          <a:p>
            <a:r>
              <a:rPr lang="sr-Latn-RS" dirty="0" smtClean="0"/>
              <a:t>Slucaj palma</a:t>
            </a:r>
            <a:endParaRPr lang="en-US" dirty="0"/>
          </a:p>
        </p:txBody>
      </p:sp>
    </p:spTree>
    <p:extLst>
      <p:ext uri="{BB962C8B-B14F-4D97-AF65-F5344CB8AC3E}">
        <p14:creationId xmlns:p14="http://schemas.microsoft.com/office/powerpoint/2010/main" val="1959401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45720" indent="0" algn="just">
              <a:buNone/>
            </a:pPr>
            <a:endParaRPr lang="sr-Latn-RS" dirty="0" smtClean="0"/>
          </a:p>
          <a:p>
            <a:pPr marL="45720" indent="0" algn="just">
              <a:buNone/>
            </a:pPr>
            <a:r>
              <a:rPr lang="vi-VN" dirty="0" smtClean="0"/>
              <a:t>Miša </a:t>
            </a:r>
            <a:r>
              <a:rPr lang="vi-VN" dirty="0"/>
              <a:t>Vacić je široj javnosti postao poznat kao jedan od najistaknutijih pripadnika ultradesničarskog pokreta 1389. Godine 2008. Miša Vacić sa još nekoliko članova napušta ovaj pokret, a 2010. godine registruje nov pokret pod nazivom Srpski narodni pokret 1389 (SNP 1389). Osnovni cilj ovog pokreta je ,,oslobođenje i ujedinjenje svih srpskih zemalja u koje pored Srbije ubraja i Crnu Goru, Makedoniju, Bosnu i Heregovinu, prostor nekadašnje Republike Srpske Krajine sa proširenjima i deo severne Albanije”. Kao osnovna načela ističe ,,rodoljublje, pravoslavnu veru, slogu, očuvanje čistote i bogatstva srpskog jezika, porodične vrednosti, a oštro se suprostavlja sektaštvu i unijaćenju kao i gej pokretu”. Dana 19. septembra 2008. godine grupa koja je brojila oko 20 mladića, koji su tom prilikom nosili hiruške maske i kapuljače, napala je učesnike Kvir festivala, koji su u tom trenutku izlazili iz jednog kluba u Beogradu. Tom prilikom je povređeno troje učesnika festivala, među kojima je bio jedan američki državljanin kao i dve devojke iz Srbije. Policija je uhapsila dva napadača. Prema navodima tužilaštva među uhapšenima je bio i Miša Vacić, u čijem stanu su pronađeni pištolj, municija, pancir i fantomke.</a:t>
            </a:r>
            <a:endParaRPr lang="en-US" dirty="0"/>
          </a:p>
        </p:txBody>
      </p:sp>
      <p:sp>
        <p:nvSpPr>
          <p:cNvPr id="3" name="Title 2"/>
          <p:cNvSpPr>
            <a:spLocks noGrp="1"/>
          </p:cNvSpPr>
          <p:nvPr>
            <p:ph type="title"/>
          </p:nvPr>
        </p:nvSpPr>
        <p:spPr/>
        <p:txBody>
          <a:bodyPr/>
          <a:lstStyle/>
          <a:p>
            <a:r>
              <a:rPr lang="sr-Latn-RS" dirty="0" smtClean="0"/>
              <a:t>Slucaj misa vacic</a:t>
            </a:r>
            <a:endParaRPr lang="en-US" dirty="0"/>
          </a:p>
        </p:txBody>
      </p:sp>
    </p:spTree>
    <p:extLst>
      <p:ext uri="{BB962C8B-B14F-4D97-AF65-F5344CB8AC3E}">
        <p14:creationId xmlns:p14="http://schemas.microsoft.com/office/powerpoint/2010/main" val="3139611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 indent="0" algn="just">
              <a:buNone/>
            </a:pPr>
            <a:r>
              <a:rPr lang="vi-VN" dirty="0"/>
              <a:t>Septembra 2009. godine Republički javni tužilac Slobodan Radovanović je na inicijativu Ministarstva pravde podeo zahtev Ustavnom sudu Srbije za zabranu delovanja organizacija Obraz kao i pokreta 1389. Kao razlog za to, Tužilaštvo je navelo da je delovanje tih organizacija usmereno na nasilno rušenje ustavnog poretka, kršenje Ustavom zajamčenih prava i izazivanje nacionalne, verske, rasne i seksualne mržnje i diskriminacije. Republičko javno tužilaštvo je novembra 2011. godine povuklo prvobitan zahtev, a ubrzo zatim podnelo novi. Novim zahtevom za zabranu organizacija Pokret je kasnije preimenovan u Pokret 1389, a u javnosti se predstavljao i kao Srpski narodni pokret 1389 su bila obuhvaćena i udruženja SNP 1389 i Naši iz Aranđelovca. Ustavni sud je 14. novembra 2012. godine odbio zahtev za zabranu udruženja SNP 1389, SNP Naši 1389 kao i udruženja Naši iz Aranđelovca.</a:t>
            </a:r>
            <a:endParaRPr lang="en-US" dirty="0"/>
          </a:p>
        </p:txBody>
      </p:sp>
      <p:sp>
        <p:nvSpPr>
          <p:cNvPr id="3" name="Title 2"/>
          <p:cNvSpPr>
            <a:spLocks noGrp="1"/>
          </p:cNvSpPr>
          <p:nvPr>
            <p:ph type="title"/>
          </p:nvPr>
        </p:nvSpPr>
        <p:spPr/>
        <p:txBody>
          <a:bodyPr/>
          <a:lstStyle/>
          <a:p>
            <a:r>
              <a:rPr lang="sr-Latn-RS" dirty="0" smtClean="0"/>
              <a:t>Slucaj vacic</a:t>
            </a:r>
            <a:endParaRPr lang="en-US" dirty="0"/>
          </a:p>
        </p:txBody>
      </p:sp>
    </p:spTree>
    <p:extLst>
      <p:ext uri="{BB962C8B-B14F-4D97-AF65-F5344CB8AC3E}">
        <p14:creationId xmlns:p14="http://schemas.microsoft.com/office/powerpoint/2010/main" val="1882396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45720" indent="0" algn="just">
              <a:buNone/>
            </a:pPr>
            <a:r>
              <a:rPr lang="vi-VN" dirty="0"/>
              <a:t>Okrivljeni Miša Vacić je optužen da je u periodu od 18. do 20. septembra 2009. Godine predstavljao i širio ideje koje zagovaraju diskriminaciju pripadnika LGBT populacije, tako što je pribavljao i širio propagandni materijal, nalepnice na kojima je bio tekst sledeće sadržine ,,Nećemo gej paradu, hoćemo patriotsku vladu” i u sredstvima javnog informisanja davao izjave preteće sadržine. Vaciću se stavlja na teret i neovlašćeno držanje vatrenog oružja, zbog čega je sud u daljem postupku razdvojio slučajeve Vacića i Obradovića. </a:t>
            </a:r>
          </a:p>
          <a:p>
            <a:pPr marL="45720" indent="0" algn="just">
              <a:buNone/>
            </a:pPr>
            <a:endParaRPr lang="sr-Latn-RS" dirty="0" smtClean="0"/>
          </a:p>
          <a:p>
            <a:pPr marL="45720" indent="0" algn="just">
              <a:buNone/>
            </a:pPr>
            <a:r>
              <a:rPr lang="vi-VN" dirty="0" smtClean="0"/>
              <a:t>Presuda </a:t>
            </a:r>
            <a:r>
              <a:rPr lang="vi-VN" dirty="0"/>
              <a:t>kojom se Miša Vacić osuđuje uslovnom kaznom zatvora od pet meseci za diskriminaciju LGBT osoba pred otkazanu Paradu ponosa 2009, pet meseci uslovno za nedozvoljeno držanje oružja kao i šest meseci uslovnog zatvora za ometanje službenog lica u vršenju službene dužnosti, doneta je 12. jula 2013. godine. Sudija Ivana Ramić je rekla da je dokazana krivica za sve tri tačke koje su mu stavljene na teret, ali da je na težinu same kazne uticalo nekoliko okolnosti kojesu cenjene kao olakšavajuće, pre svega činjenica da je okrivljeni bio neosuđivan u vreme izvršenja krivičnog dela, kao i da je krivično delo učinio sa nepune 24 godine, te da se izrečenom kaznom u potpunosti ostvaruje svrha generalne i specijalne prevencije.</a:t>
            </a:r>
          </a:p>
          <a:p>
            <a:pPr marL="45720" indent="0">
              <a:buNone/>
            </a:pPr>
            <a:endParaRPr lang="en-US" dirty="0"/>
          </a:p>
        </p:txBody>
      </p:sp>
      <p:sp>
        <p:nvSpPr>
          <p:cNvPr id="3" name="Title 2"/>
          <p:cNvSpPr>
            <a:spLocks noGrp="1"/>
          </p:cNvSpPr>
          <p:nvPr>
            <p:ph type="title"/>
          </p:nvPr>
        </p:nvSpPr>
        <p:spPr/>
        <p:txBody>
          <a:bodyPr/>
          <a:lstStyle/>
          <a:p>
            <a:r>
              <a:rPr lang="sr-Latn-RS" dirty="0" smtClean="0"/>
              <a:t>Slucaj vacic</a:t>
            </a:r>
            <a:endParaRPr lang="en-US" dirty="0"/>
          </a:p>
        </p:txBody>
      </p:sp>
    </p:spTree>
    <p:extLst>
      <p:ext uri="{BB962C8B-B14F-4D97-AF65-F5344CB8AC3E}">
        <p14:creationId xmlns:p14="http://schemas.microsoft.com/office/powerpoint/2010/main" val="22997007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21</TotalTime>
  <Words>2702</Words>
  <Application>Microsoft Office PowerPoint</Application>
  <PresentationFormat>On-screen Show (4:3)</PresentationFormat>
  <Paragraphs>61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Grid</vt:lpstr>
      <vt:lpstr>Relevantna sudska praksa na modelu srbije</vt:lpstr>
      <vt:lpstr>Slucaj dragan markovic-palma</vt:lpstr>
      <vt:lpstr>Slucaj palma</vt:lpstr>
      <vt:lpstr>Slucaj palma</vt:lpstr>
      <vt:lpstr>Slucaj palma</vt:lpstr>
      <vt:lpstr>Slucaj palma</vt:lpstr>
      <vt:lpstr>Slucaj misa vacic</vt:lpstr>
      <vt:lpstr>Slucaj vacic</vt:lpstr>
      <vt:lpstr>Slucaj vacic</vt:lpstr>
      <vt:lpstr>Slucaj vacic</vt:lpstr>
      <vt:lpstr>Slucaj mladen obradovic</vt:lpstr>
      <vt:lpstr>SLUCAJ PALJENJA BAJRAKLI DZAMIJE U BEOGRADU</vt:lpstr>
      <vt:lpstr>Slucaj dzamije</vt:lpstr>
      <vt:lpstr>Slucaj dzamije</vt:lpstr>
      <vt:lpstr>Slucaj dzamije</vt:lpstr>
      <vt:lpstr>SLUCAJ GSA V. Dario.K</vt:lpstr>
      <vt:lpstr>Gsa v. Dario</vt:lpstr>
      <vt:lpstr>Gsa v. dario</vt:lpstr>
      <vt:lpstr>Gsa v. Dario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Relevantna sudska praksa na modelu srbije</dc:title>
  <dc:creator>Mladen A. P</dc:creator>
  <cp:lastModifiedBy>Mladen A. P</cp:lastModifiedBy>
  <cp:revision>3</cp:revision>
  <dcterms:created xsi:type="dcterms:W3CDTF">2015-05-18T10:12:01Z</dcterms:created>
  <dcterms:modified xsi:type="dcterms:W3CDTF">2015-05-18T10:33:11Z</dcterms:modified>
</cp:coreProperties>
</file>