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302" r:id="rId17"/>
    <p:sldId id="303" r:id="rId18"/>
    <p:sldId id="273" r:id="rId19"/>
    <p:sldId id="304" r:id="rId20"/>
    <p:sldId id="275" r:id="rId21"/>
    <p:sldId id="276" r:id="rId22"/>
    <p:sldId id="305" r:id="rId23"/>
    <p:sldId id="277" r:id="rId24"/>
    <p:sldId id="306" r:id="rId25"/>
    <p:sldId id="278" r:id="rId26"/>
    <p:sldId id="279" r:id="rId27"/>
    <p:sldId id="307"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6" r:id="rId43"/>
    <p:sldId id="297" r:id="rId44"/>
    <p:sldId id="294" r:id="rId45"/>
    <p:sldId id="295" r:id="rId46"/>
    <p:sldId id="298" r:id="rId47"/>
    <p:sldId id="301" r:id="rId4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5" autoAdjust="0"/>
    <p:restoredTop sz="94660"/>
  </p:normalViewPr>
  <p:slideViewPr>
    <p:cSldViewPr snapToGrid="0">
      <p:cViewPr varScale="1">
        <p:scale>
          <a:sx n="95" d="100"/>
          <a:sy n="95" d="100"/>
        </p:scale>
        <p:origin x="3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09AC1770-4D3B-4C8F-8BDC-E3E802D772F2}" type="datetimeFigureOut">
              <a:rPr lang="bs-Latn-BA" smtClean="0"/>
              <a:t>18.6.2014</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7510DC27-237B-4C31-8272-6CAC5D01633A}" type="slidenum">
              <a:rPr lang="bs-Latn-BA" smtClean="0"/>
              <a:t>‹#›</a:t>
            </a:fld>
            <a:endParaRPr lang="bs-Latn-BA"/>
          </a:p>
        </p:txBody>
      </p:sp>
    </p:spTree>
    <p:extLst>
      <p:ext uri="{BB962C8B-B14F-4D97-AF65-F5344CB8AC3E}">
        <p14:creationId xmlns:p14="http://schemas.microsoft.com/office/powerpoint/2010/main" val="958899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09AC1770-4D3B-4C8F-8BDC-E3E802D772F2}" type="datetimeFigureOut">
              <a:rPr lang="bs-Latn-BA" smtClean="0"/>
              <a:t>18.6.2014</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7510DC27-237B-4C31-8272-6CAC5D01633A}" type="slidenum">
              <a:rPr lang="bs-Latn-BA" smtClean="0"/>
              <a:t>‹#›</a:t>
            </a:fld>
            <a:endParaRPr lang="bs-Latn-BA"/>
          </a:p>
        </p:txBody>
      </p:sp>
    </p:spTree>
    <p:extLst>
      <p:ext uri="{BB962C8B-B14F-4D97-AF65-F5344CB8AC3E}">
        <p14:creationId xmlns:p14="http://schemas.microsoft.com/office/powerpoint/2010/main" val="151559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09AC1770-4D3B-4C8F-8BDC-E3E802D772F2}" type="datetimeFigureOut">
              <a:rPr lang="bs-Latn-BA" smtClean="0"/>
              <a:t>18.6.2014</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7510DC27-237B-4C31-8272-6CAC5D01633A}" type="slidenum">
              <a:rPr lang="bs-Latn-BA" smtClean="0"/>
              <a:t>‹#›</a:t>
            </a:fld>
            <a:endParaRPr lang="bs-Latn-BA"/>
          </a:p>
        </p:txBody>
      </p:sp>
    </p:spTree>
    <p:extLst>
      <p:ext uri="{BB962C8B-B14F-4D97-AF65-F5344CB8AC3E}">
        <p14:creationId xmlns:p14="http://schemas.microsoft.com/office/powerpoint/2010/main" val="334888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09AC1770-4D3B-4C8F-8BDC-E3E802D772F2}" type="datetimeFigureOut">
              <a:rPr lang="bs-Latn-BA" smtClean="0"/>
              <a:t>18.6.2014</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7510DC27-237B-4C31-8272-6CAC5D01633A}" type="slidenum">
              <a:rPr lang="bs-Latn-BA" smtClean="0"/>
              <a:t>‹#›</a:t>
            </a:fld>
            <a:endParaRPr lang="bs-Latn-BA"/>
          </a:p>
        </p:txBody>
      </p:sp>
    </p:spTree>
    <p:extLst>
      <p:ext uri="{BB962C8B-B14F-4D97-AF65-F5344CB8AC3E}">
        <p14:creationId xmlns:p14="http://schemas.microsoft.com/office/powerpoint/2010/main" val="79154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AC1770-4D3B-4C8F-8BDC-E3E802D772F2}" type="datetimeFigureOut">
              <a:rPr lang="bs-Latn-BA" smtClean="0"/>
              <a:t>18.6.2014</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7510DC27-237B-4C31-8272-6CAC5D01633A}" type="slidenum">
              <a:rPr lang="bs-Latn-BA" smtClean="0"/>
              <a:t>‹#›</a:t>
            </a:fld>
            <a:endParaRPr lang="bs-Latn-BA"/>
          </a:p>
        </p:txBody>
      </p:sp>
    </p:spTree>
    <p:extLst>
      <p:ext uri="{BB962C8B-B14F-4D97-AF65-F5344CB8AC3E}">
        <p14:creationId xmlns:p14="http://schemas.microsoft.com/office/powerpoint/2010/main" val="2257352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09AC1770-4D3B-4C8F-8BDC-E3E802D772F2}" type="datetimeFigureOut">
              <a:rPr lang="bs-Latn-BA" smtClean="0"/>
              <a:t>18.6.2014</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7510DC27-237B-4C31-8272-6CAC5D01633A}" type="slidenum">
              <a:rPr lang="bs-Latn-BA" smtClean="0"/>
              <a:t>‹#›</a:t>
            </a:fld>
            <a:endParaRPr lang="bs-Latn-BA"/>
          </a:p>
        </p:txBody>
      </p:sp>
    </p:spTree>
    <p:extLst>
      <p:ext uri="{BB962C8B-B14F-4D97-AF65-F5344CB8AC3E}">
        <p14:creationId xmlns:p14="http://schemas.microsoft.com/office/powerpoint/2010/main" val="2309676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09AC1770-4D3B-4C8F-8BDC-E3E802D772F2}" type="datetimeFigureOut">
              <a:rPr lang="bs-Latn-BA" smtClean="0"/>
              <a:t>18.6.2014</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7510DC27-237B-4C31-8272-6CAC5D01633A}" type="slidenum">
              <a:rPr lang="bs-Latn-BA" smtClean="0"/>
              <a:t>‹#›</a:t>
            </a:fld>
            <a:endParaRPr lang="bs-Latn-BA"/>
          </a:p>
        </p:txBody>
      </p:sp>
    </p:spTree>
    <p:extLst>
      <p:ext uri="{BB962C8B-B14F-4D97-AF65-F5344CB8AC3E}">
        <p14:creationId xmlns:p14="http://schemas.microsoft.com/office/powerpoint/2010/main" val="415902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09AC1770-4D3B-4C8F-8BDC-E3E802D772F2}" type="datetimeFigureOut">
              <a:rPr lang="bs-Latn-BA" smtClean="0"/>
              <a:t>18.6.2014</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7510DC27-237B-4C31-8272-6CAC5D01633A}" type="slidenum">
              <a:rPr lang="bs-Latn-BA" smtClean="0"/>
              <a:t>‹#›</a:t>
            </a:fld>
            <a:endParaRPr lang="bs-Latn-BA"/>
          </a:p>
        </p:txBody>
      </p:sp>
    </p:spTree>
    <p:extLst>
      <p:ext uri="{BB962C8B-B14F-4D97-AF65-F5344CB8AC3E}">
        <p14:creationId xmlns:p14="http://schemas.microsoft.com/office/powerpoint/2010/main" val="129655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AC1770-4D3B-4C8F-8BDC-E3E802D772F2}" type="datetimeFigureOut">
              <a:rPr lang="bs-Latn-BA" smtClean="0"/>
              <a:t>18.6.2014</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7510DC27-237B-4C31-8272-6CAC5D01633A}" type="slidenum">
              <a:rPr lang="bs-Latn-BA" smtClean="0"/>
              <a:t>‹#›</a:t>
            </a:fld>
            <a:endParaRPr lang="bs-Latn-BA"/>
          </a:p>
        </p:txBody>
      </p:sp>
    </p:spTree>
    <p:extLst>
      <p:ext uri="{BB962C8B-B14F-4D97-AF65-F5344CB8AC3E}">
        <p14:creationId xmlns:p14="http://schemas.microsoft.com/office/powerpoint/2010/main" val="3207189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C1770-4D3B-4C8F-8BDC-E3E802D772F2}" type="datetimeFigureOut">
              <a:rPr lang="bs-Latn-BA" smtClean="0"/>
              <a:t>18.6.2014</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7510DC27-237B-4C31-8272-6CAC5D01633A}" type="slidenum">
              <a:rPr lang="bs-Latn-BA" smtClean="0"/>
              <a:t>‹#›</a:t>
            </a:fld>
            <a:endParaRPr lang="bs-Latn-BA"/>
          </a:p>
        </p:txBody>
      </p:sp>
    </p:spTree>
    <p:extLst>
      <p:ext uri="{BB962C8B-B14F-4D97-AF65-F5344CB8AC3E}">
        <p14:creationId xmlns:p14="http://schemas.microsoft.com/office/powerpoint/2010/main" val="1894176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AC1770-4D3B-4C8F-8BDC-E3E802D772F2}" type="datetimeFigureOut">
              <a:rPr lang="bs-Latn-BA" smtClean="0"/>
              <a:t>18.6.2014</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7510DC27-237B-4C31-8272-6CAC5D01633A}" type="slidenum">
              <a:rPr lang="bs-Latn-BA" smtClean="0"/>
              <a:t>‹#›</a:t>
            </a:fld>
            <a:endParaRPr lang="bs-Latn-BA"/>
          </a:p>
        </p:txBody>
      </p:sp>
    </p:spTree>
    <p:extLst>
      <p:ext uri="{BB962C8B-B14F-4D97-AF65-F5344CB8AC3E}">
        <p14:creationId xmlns:p14="http://schemas.microsoft.com/office/powerpoint/2010/main" val="1915541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AC1770-4D3B-4C8F-8BDC-E3E802D772F2}" type="datetimeFigureOut">
              <a:rPr lang="bs-Latn-BA" smtClean="0"/>
              <a:t>18.6.2014</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0DC27-237B-4C31-8272-6CAC5D01633A}" type="slidenum">
              <a:rPr lang="bs-Latn-BA" smtClean="0"/>
              <a:t>‹#›</a:t>
            </a:fld>
            <a:endParaRPr lang="bs-Latn-BA"/>
          </a:p>
        </p:txBody>
      </p:sp>
    </p:spTree>
    <p:extLst>
      <p:ext uri="{BB962C8B-B14F-4D97-AF65-F5344CB8AC3E}">
        <p14:creationId xmlns:p14="http://schemas.microsoft.com/office/powerpoint/2010/main" val="344565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000" dirty="0" smtClean="0"/>
              <a:t>Pojam „zakonitosti“ u smislu Evropske konvencije</a:t>
            </a:r>
            <a:endParaRPr lang="bs-Latn-BA" sz="2000" dirty="0"/>
          </a:p>
        </p:txBody>
      </p:sp>
      <p:sp>
        <p:nvSpPr>
          <p:cNvPr id="3" name="Content Placeholder 2"/>
          <p:cNvSpPr>
            <a:spLocks noGrp="1"/>
          </p:cNvSpPr>
          <p:nvPr>
            <p:ph idx="1"/>
          </p:nvPr>
        </p:nvSpPr>
        <p:spPr/>
        <p:txBody>
          <a:bodyPr/>
          <a:lstStyle/>
          <a:p>
            <a:pPr marL="0" indent="0">
              <a:buNone/>
            </a:pPr>
            <a:endParaRPr lang="bs-Latn-BA" dirty="0" smtClean="0"/>
          </a:p>
          <a:p>
            <a:pPr marL="0" indent="0">
              <a:buNone/>
            </a:pPr>
            <a:r>
              <a:rPr lang="bs-Latn-BA" dirty="0" err="1" smtClean="0"/>
              <a:t>Četverostepeni</a:t>
            </a:r>
            <a:r>
              <a:rPr lang="bs-Latn-BA" dirty="0" smtClean="0"/>
              <a:t> test zakonitosti</a:t>
            </a:r>
          </a:p>
          <a:p>
            <a:pPr marL="0" indent="0">
              <a:buNone/>
            </a:pPr>
            <a:r>
              <a:rPr lang="bs-Latn-BA" i="1" dirty="0" err="1" smtClean="0"/>
              <a:t>Huvig</a:t>
            </a:r>
            <a:r>
              <a:rPr lang="bs-Latn-BA" i="1" dirty="0" smtClean="0"/>
              <a:t> protiv Francuske</a:t>
            </a:r>
            <a:r>
              <a:rPr lang="bs-Latn-BA" dirty="0" smtClean="0"/>
              <a:t>, stav 26. (1990) „u skladu sa zakonom“-</a:t>
            </a:r>
            <a:r>
              <a:rPr lang="bs-Latn-BA" dirty="0" err="1" smtClean="0"/>
              <a:t>osporena</a:t>
            </a:r>
            <a:r>
              <a:rPr lang="bs-Latn-BA" dirty="0" smtClean="0"/>
              <a:t> mjera mora imati neku osnovu u domaćem pravu, također upućuje na kvalitetu zakona, zahtijevajući da mora biti dostupan osobi kojoj mora biti omogućeno da predvidi posljedice za nju i saglasan s vladavinom prava.</a:t>
            </a:r>
            <a:endParaRPr lang="bs-Latn-BA" dirty="0"/>
          </a:p>
        </p:txBody>
      </p:sp>
    </p:spTree>
    <p:extLst>
      <p:ext uri="{BB962C8B-B14F-4D97-AF65-F5344CB8AC3E}">
        <p14:creationId xmlns:p14="http://schemas.microsoft.com/office/powerpoint/2010/main" val="244985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9565"/>
          </a:xfrm>
        </p:spPr>
        <p:txBody>
          <a:bodyPr>
            <a:normAutofit/>
          </a:bodyPr>
          <a:lstStyle/>
          <a:p>
            <a:pPr algn="ctr"/>
            <a:r>
              <a:rPr lang="bs-Latn-BA" sz="2000" dirty="0"/>
              <a:t>Član VI/3.c) Ustava BiH</a:t>
            </a:r>
          </a:p>
        </p:txBody>
      </p:sp>
      <p:sp>
        <p:nvSpPr>
          <p:cNvPr id="3" name="Content Placeholder 2"/>
          <p:cNvSpPr>
            <a:spLocks noGrp="1"/>
          </p:cNvSpPr>
          <p:nvPr>
            <p:ph idx="1"/>
          </p:nvPr>
        </p:nvSpPr>
        <p:spPr>
          <a:xfrm>
            <a:off x="838200" y="1075174"/>
            <a:ext cx="10515600" cy="5546690"/>
          </a:xfrm>
        </p:spPr>
        <p:txBody>
          <a:bodyPr>
            <a:normAutofit/>
          </a:bodyPr>
          <a:lstStyle/>
          <a:p>
            <a:pPr marL="0" indent="0">
              <a:buNone/>
            </a:pPr>
            <a:endParaRPr lang="bs-Latn-BA" i="1" dirty="0" smtClean="0"/>
          </a:p>
          <a:p>
            <a:pPr marL="0" indent="0">
              <a:buNone/>
            </a:pPr>
            <a:r>
              <a:rPr lang="bs-Latn-BA" i="1" dirty="0" smtClean="0"/>
              <a:t>Mirazovic </a:t>
            </a:r>
            <a:r>
              <a:rPr lang="bs-Latn-BA" i="1" dirty="0"/>
              <a:t>Dragan </a:t>
            </a:r>
            <a:r>
              <a:rPr lang="bs-Latn-BA" i="1" dirty="0" smtClean="0"/>
              <a:t>protiv BiH, 16.maj.2006</a:t>
            </a:r>
            <a:r>
              <a:rPr lang="bs-Latn-BA" i="1" dirty="0"/>
              <a:t>. odluka o prihvatljivosti          </a:t>
            </a:r>
          </a:p>
          <a:p>
            <a:pPr marL="0" indent="0">
              <a:buNone/>
            </a:pPr>
            <a:r>
              <a:rPr lang="bs-Latn-BA" dirty="0" err="1"/>
              <a:t>Aplikant</a:t>
            </a:r>
            <a:r>
              <a:rPr lang="bs-Latn-BA" dirty="0"/>
              <a:t> je dobio presudu kojom se naređuje Ministarstvu odbrane FBiH da mu plati odštetu i sudske troškove. Međutim stvarna isplata dugovanja </a:t>
            </a:r>
            <a:r>
              <a:rPr lang="bs-Latn-BA" dirty="0" err="1"/>
              <a:t>stopirana</a:t>
            </a:r>
            <a:r>
              <a:rPr lang="bs-Latn-BA" dirty="0"/>
              <a:t> je zakonskim propisima FBiH. (Zakonom o utvrđivanju i ostvarivanju potraživanja nastalih za vrijeme ratnog stanja i neposredne ratne opasnosti iz 2001. godine, Zakon o privremenom odlaganju od izvršenja potraživanja na osnovu izvršnih odluka na teret budžeta FBiH iz 2004. godine i Zakon o utvrđivanju i načinu izmirenja unutrašnjih obaveza FBiH iz 2004. godine). </a:t>
            </a:r>
            <a:r>
              <a:rPr lang="bs-Latn-BA" dirty="0" err="1"/>
              <a:t>Aplikant</a:t>
            </a:r>
            <a:r>
              <a:rPr lang="bs-Latn-BA" dirty="0"/>
              <a:t> se žalio zbog ovakve situacije. Njegova žalba pokreće pitanja iz člana 6.  i člana 1. Protokola br.1. </a:t>
            </a:r>
          </a:p>
          <a:p>
            <a:endParaRPr lang="bs-Latn-BA" dirty="0"/>
          </a:p>
        </p:txBody>
      </p:sp>
    </p:spTree>
    <p:extLst>
      <p:ext uri="{BB962C8B-B14F-4D97-AF65-F5344CB8AC3E}">
        <p14:creationId xmlns:p14="http://schemas.microsoft.com/office/powerpoint/2010/main" val="286520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0097"/>
          </a:xfrm>
        </p:spPr>
        <p:txBody>
          <a:bodyPr>
            <a:normAutofit/>
          </a:bodyPr>
          <a:lstStyle/>
          <a:p>
            <a:pPr algn="ctr"/>
            <a:r>
              <a:rPr lang="bs-Latn-BA" sz="2000" dirty="0"/>
              <a:t>Član VI/3.c) Ustava BiH</a:t>
            </a:r>
          </a:p>
        </p:txBody>
      </p:sp>
      <p:sp>
        <p:nvSpPr>
          <p:cNvPr id="3" name="Content Placeholder 2"/>
          <p:cNvSpPr>
            <a:spLocks noGrp="1"/>
          </p:cNvSpPr>
          <p:nvPr>
            <p:ph idx="1"/>
          </p:nvPr>
        </p:nvSpPr>
        <p:spPr>
          <a:xfrm>
            <a:off x="838200" y="1085222"/>
            <a:ext cx="10515600" cy="5365820"/>
          </a:xfrm>
        </p:spPr>
        <p:txBody>
          <a:bodyPr>
            <a:normAutofit lnSpcReduction="10000"/>
          </a:bodyPr>
          <a:lstStyle/>
          <a:p>
            <a:pPr marL="0" indent="0">
              <a:buNone/>
            </a:pPr>
            <a:r>
              <a:rPr lang="bs-Latn-BA" dirty="0"/>
              <a:t>Vlada je navela da bi se sporna situacija ispravila da se </a:t>
            </a:r>
            <a:r>
              <a:rPr lang="bs-Latn-BA" dirty="0" err="1"/>
              <a:t>aplikant</a:t>
            </a:r>
            <a:r>
              <a:rPr lang="bs-Latn-BA" dirty="0"/>
              <a:t> žalio Ustavnom sudu BiH.</a:t>
            </a:r>
          </a:p>
          <a:p>
            <a:pPr marL="0" indent="0">
              <a:buNone/>
            </a:pPr>
            <a:r>
              <a:rPr lang="bs-Latn-BA" dirty="0" err="1"/>
              <a:t>Aplikant</a:t>
            </a:r>
            <a:r>
              <a:rPr lang="bs-Latn-BA" dirty="0"/>
              <a:t> je naveo pošto je u ovom predmetu odbijanje izvršenja </a:t>
            </a:r>
            <a:r>
              <a:rPr lang="bs-Latn-BA" dirty="0" err="1"/>
              <a:t>pravosnažne</a:t>
            </a:r>
            <a:r>
              <a:rPr lang="bs-Latn-BA" dirty="0"/>
              <a:t> sudske odluke bazirano na zakonskom propisu Ustavni sud ne bi prihvatio njegovu žalbu.</a:t>
            </a:r>
          </a:p>
          <a:p>
            <a:pPr marL="0" indent="0">
              <a:buNone/>
            </a:pPr>
            <a:r>
              <a:rPr lang="bs-Latn-BA" dirty="0"/>
              <a:t>Odluka Ustavnog suda AP 106/03 od 27. oktobra 2004. godine</a:t>
            </a:r>
          </a:p>
          <a:p>
            <a:pPr marL="0" indent="0">
              <a:buNone/>
            </a:pPr>
            <a:r>
              <a:rPr lang="bs-Latn-BA" dirty="0"/>
              <a:t>“...problemi ove vrste nastaju u situaciji kada su odluke zakonske ali nisu ustavne, ili kada zakon ne omogućava </a:t>
            </a:r>
            <a:r>
              <a:rPr lang="bs-Latn-BA" dirty="0" err="1"/>
              <a:t>apelantima</a:t>
            </a:r>
            <a:r>
              <a:rPr lang="bs-Latn-BA" dirty="0"/>
              <a:t> zaštitu suda u slučajevima kada je zakonodavac propustio da pruži sudsku zaštitu na barem jednoj instanci iako je ovo bilo odlučeno ustavnim standardima. I da zaključimo, primarno pitanje pokrenuto ovdje tiče se kvaliteta zakona.  Kako bi se riješio ovaj konflikt, </a:t>
            </a:r>
            <a:r>
              <a:rPr lang="bs-Latn-BA" dirty="0" err="1"/>
              <a:t>kompetentni</a:t>
            </a:r>
            <a:r>
              <a:rPr lang="bs-Latn-BA" dirty="0"/>
              <a:t> sudovi, kada se suoče sa ovakvim problemom, obavezni su da pokrenu proceduru kontrole ustavnosti...”  </a:t>
            </a:r>
          </a:p>
          <a:p>
            <a:endParaRPr lang="bs-Latn-BA" dirty="0"/>
          </a:p>
        </p:txBody>
      </p:sp>
    </p:spTree>
    <p:extLst>
      <p:ext uri="{BB962C8B-B14F-4D97-AF65-F5344CB8AC3E}">
        <p14:creationId xmlns:p14="http://schemas.microsoft.com/office/powerpoint/2010/main" val="486096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000" dirty="0" smtClean="0"/>
              <a:t>U 10/01 od  4. i 5. maja 2001. godine, Kantonalni sud </a:t>
            </a:r>
            <a:r>
              <a:rPr lang="bs-Latn-BA" sz="2000" dirty="0"/>
              <a:t>u</a:t>
            </a:r>
            <a:r>
              <a:rPr lang="bs-Latn-BA" sz="2000" dirty="0" smtClean="0"/>
              <a:t> Zenici</a:t>
            </a:r>
            <a:endParaRPr lang="bs-Latn-BA" sz="2000" dirty="0"/>
          </a:p>
        </p:txBody>
      </p:sp>
      <p:sp>
        <p:nvSpPr>
          <p:cNvPr id="3" name="Content Placeholder 2"/>
          <p:cNvSpPr>
            <a:spLocks noGrp="1"/>
          </p:cNvSpPr>
          <p:nvPr>
            <p:ph idx="1"/>
          </p:nvPr>
        </p:nvSpPr>
        <p:spPr/>
        <p:txBody>
          <a:bodyPr/>
          <a:lstStyle/>
          <a:p>
            <a:pPr marL="0" indent="0">
              <a:buNone/>
            </a:pPr>
            <a:r>
              <a:rPr lang="bs-Latn-BA" i="1" dirty="0" smtClean="0"/>
              <a:t>Odbacuje se zahtjev Kantonalnog suda u Zenici za davanje mišljenja i tumačenja o izvršenju presude Vrhovnog suda Bosne i Hercegovine, broj i rješenja Vrhovnog suda Republike Srpske, zbog </a:t>
            </a:r>
            <a:r>
              <a:rPr lang="bs-Latn-BA" i="1" dirty="0" err="1" smtClean="0"/>
              <a:t>nenadležnosti</a:t>
            </a:r>
            <a:r>
              <a:rPr lang="bs-Latn-BA" i="1" dirty="0" smtClean="0"/>
              <a:t>.</a:t>
            </a:r>
          </a:p>
          <a:p>
            <a:pPr marL="0" indent="0">
              <a:buNone/>
            </a:pPr>
            <a:r>
              <a:rPr lang="bs-Latn-BA" dirty="0" smtClean="0"/>
              <a:t>U zahtjevu se, pored ostalog, navodi da se Kantonalni sud Zenica, radi postojanja dvije odluke u istom predmetu, obraćao Vrhovnom sudu Federacije Bosne i Hercegovine, tražeći tumačenje u konkretnom slučaju. Međutim, Vrhovni sud se izjasnio da nije ovlašten da daje meritorna tumačenja, ali ih je uputio Ustavnom sudu Bosne i Hercegovine.</a:t>
            </a:r>
            <a:endParaRPr lang="bs-Latn-BA" dirty="0"/>
          </a:p>
        </p:txBody>
      </p:sp>
    </p:spTree>
    <p:extLst>
      <p:ext uri="{BB962C8B-B14F-4D97-AF65-F5344CB8AC3E}">
        <p14:creationId xmlns:p14="http://schemas.microsoft.com/office/powerpoint/2010/main" val="847677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000" dirty="0" smtClean="0"/>
              <a:t>U 16/05 od 31. marta 2006. godine, Kantonalni sud u Bihaću</a:t>
            </a:r>
            <a:endParaRPr lang="bs-Latn-BA" sz="2000" dirty="0"/>
          </a:p>
        </p:txBody>
      </p:sp>
      <p:sp>
        <p:nvSpPr>
          <p:cNvPr id="3" name="Content Placeholder 2"/>
          <p:cNvSpPr>
            <a:spLocks noGrp="1"/>
          </p:cNvSpPr>
          <p:nvPr>
            <p:ph idx="1"/>
          </p:nvPr>
        </p:nvSpPr>
        <p:spPr/>
        <p:txBody>
          <a:bodyPr/>
          <a:lstStyle/>
          <a:p>
            <a:pPr marL="0" indent="0">
              <a:buNone/>
            </a:pPr>
            <a:endParaRPr lang="bs-Latn-BA" dirty="0" smtClean="0"/>
          </a:p>
          <a:p>
            <a:pPr marL="0" indent="0">
              <a:buNone/>
            </a:pPr>
            <a:r>
              <a:rPr lang="bs-Latn-BA" i="1" dirty="0" smtClean="0"/>
              <a:t>Odbacuje se kao </a:t>
            </a:r>
            <a:r>
              <a:rPr lang="bs-Latn-BA" i="1" dirty="0" err="1" smtClean="0"/>
              <a:t>nedopušten</a:t>
            </a:r>
            <a:r>
              <a:rPr lang="bs-Latn-BA" i="1" dirty="0" smtClean="0"/>
              <a:t> zahtjev Kantonalnog suda u Bihaću, za ocjenu ustavnosti člana 28. Kolektivnog ugovora za djelatnost srednjeg obrazovanja u Federaciji  BiH zbog </a:t>
            </a:r>
            <a:r>
              <a:rPr lang="bs-Latn-BA" i="1" dirty="0" err="1" smtClean="0"/>
              <a:t>nenadležnosti</a:t>
            </a:r>
            <a:r>
              <a:rPr lang="bs-Latn-BA" i="1" dirty="0" smtClean="0"/>
              <a:t> Ustavnog suda Bosne i Hercegovine za odlučivanje. </a:t>
            </a:r>
          </a:p>
          <a:p>
            <a:pPr marL="0" indent="0">
              <a:buNone/>
            </a:pPr>
            <a:r>
              <a:rPr lang="bs-Latn-BA" dirty="0" smtClean="0"/>
              <a:t>Ustavni sud u konkretnom slučaju nije nadležan za odlučivanje jer podnosilac zahtjeva ne traži ocjenu zakona nego kolektivnog ugovora.</a:t>
            </a:r>
            <a:endParaRPr lang="bs-Latn-BA" dirty="0"/>
          </a:p>
        </p:txBody>
      </p:sp>
    </p:spTree>
    <p:extLst>
      <p:ext uri="{BB962C8B-B14F-4D97-AF65-F5344CB8AC3E}">
        <p14:creationId xmlns:p14="http://schemas.microsoft.com/office/powerpoint/2010/main" val="3157966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9662"/>
          </a:xfrm>
        </p:spPr>
        <p:txBody>
          <a:bodyPr>
            <a:normAutofit/>
          </a:bodyPr>
          <a:lstStyle/>
          <a:p>
            <a:pPr algn="ctr"/>
            <a:r>
              <a:rPr lang="bs-Latn-BA" sz="2000" dirty="0" smtClean="0"/>
              <a:t>U 3/06 od  31. marta 2006. godine, Općinski sud u Sarajevu</a:t>
            </a:r>
            <a:endParaRPr lang="bs-Latn-BA" sz="2000" dirty="0"/>
          </a:p>
        </p:txBody>
      </p:sp>
      <p:sp>
        <p:nvSpPr>
          <p:cNvPr id="3" name="Content Placeholder 2"/>
          <p:cNvSpPr>
            <a:spLocks noGrp="1"/>
          </p:cNvSpPr>
          <p:nvPr>
            <p:ph idx="1"/>
          </p:nvPr>
        </p:nvSpPr>
        <p:spPr>
          <a:xfrm>
            <a:off x="838200" y="994788"/>
            <a:ext cx="10515600" cy="5476350"/>
          </a:xfrm>
        </p:spPr>
        <p:txBody>
          <a:bodyPr>
            <a:normAutofit/>
          </a:bodyPr>
          <a:lstStyle/>
          <a:p>
            <a:pPr marL="0" indent="0">
              <a:buNone/>
            </a:pPr>
            <a:r>
              <a:rPr lang="bs-Latn-BA" i="1" dirty="0" smtClean="0"/>
              <a:t>Odbacuje se kao </a:t>
            </a:r>
            <a:r>
              <a:rPr lang="bs-Latn-BA" i="1" dirty="0" err="1" smtClean="0"/>
              <a:t>nedopušten</a:t>
            </a:r>
            <a:r>
              <a:rPr lang="bs-Latn-BA" i="1" dirty="0" smtClean="0"/>
              <a:t> zahtjev Općinskog suda u Sarajevu, za ocjenu usklađenosti člana 36. Pravilnika o radu Tehničko </a:t>
            </a:r>
            <a:r>
              <a:rPr lang="bs-Latn-BA" i="1" dirty="0" err="1" smtClean="0"/>
              <a:t>remontnog</a:t>
            </a:r>
            <a:r>
              <a:rPr lang="bs-Latn-BA" i="1" dirty="0" smtClean="0"/>
              <a:t> zavoda Hadžići </a:t>
            </a:r>
            <a:r>
              <a:rPr lang="bs-Latn-BA" i="1" dirty="0" err="1" smtClean="0"/>
              <a:t>d.d</a:t>
            </a:r>
            <a:r>
              <a:rPr lang="bs-Latn-BA" i="1" dirty="0" smtClean="0"/>
              <a:t>. i člana 6. Ugovora o radu Tehničko </a:t>
            </a:r>
            <a:r>
              <a:rPr lang="bs-Latn-BA" i="1" dirty="0" err="1" smtClean="0"/>
              <a:t>remontnog</a:t>
            </a:r>
            <a:r>
              <a:rPr lang="bs-Latn-BA" i="1" dirty="0" smtClean="0"/>
              <a:t> zavoda Hadžići </a:t>
            </a:r>
            <a:r>
              <a:rPr lang="bs-Latn-BA" i="1" dirty="0" err="1" smtClean="0"/>
              <a:t>d.d</a:t>
            </a:r>
            <a:r>
              <a:rPr lang="bs-Latn-BA" i="1" dirty="0" smtClean="0"/>
              <a:t>. sa članom 69. Kolektivnog ugovora o pravima i obavezama zaposlenika i poslodavca u oblasti proizvodnje i prerade metala u Federaciji Bosne i Hercegovine, zbog </a:t>
            </a:r>
            <a:r>
              <a:rPr lang="bs-Latn-BA" i="1" dirty="0" err="1" smtClean="0"/>
              <a:t>nenadležnosti</a:t>
            </a:r>
            <a:r>
              <a:rPr lang="bs-Latn-BA" i="1" dirty="0" smtClean="0"/>
              <a:t> Ustavnog suda Bosne i Hercegovine za odlučivanje. </a:t>
            </a:r>
          </a:p>
          <a:p>
            <a:pPr marL="0" indent="0">
              <a:buNone/>
            </a:pPr>
            <a:r>
              <a:rPr lang="bs-Latn-BA" dirty="0"/>
              <a:t>O</a:t>
            </a:r>
            <a:r>
              <a:rPr lang="bs-Latn-BA" dirty="0" smtClean="0"/>
              <a:t>čigledno je da Ustavni sud u konkretnom slučaju nije nadležan za odlučivanje. Naime, ne traži se ocjena zakona, nego «zakonitost upravnih akata», niti se traži ocjena usklađenosti sa Ustavom Bosne i Hercegovine i Evropskom konvencijom za zaštitu ljudskih prava i osnovnih sloboda, odnosno zakonima Bosne i Hercegovine, nego sa kolektivnim ugovorom.</a:t>
            </a:r>
            <a:endParaRPr lang="bs-Latn-BA" dirty="0"/>
          </a:p>
        </p:txBody>
      </p:sp>
    </p:spTree>
    <p:extLst>
      <p:ext uri="{BB962C8B-B14F-4D97-AF65-F5344CB8AC3E}">
        <p14:creationId xmlns:p14="http://schemas.microsoft.com/office/powerpoint/2010/main" val="2434581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0290"/>
          </a:xfrm>
        </p:spPr>
        <p:txBody>
          <a:bodyPr>
            <a:normAutofit/>
          </a:bodyPr>
          <a:lstStyle/>
          <a:p>
            <a:pPr algn="ctr"/>
            <a:r>
              <a:rPr lang="bs-Latn-BA" sz="2000" dirty="0" smtClean="0"/>
              <a:t>U 8/11 od 15. jula 2011. godine, Općinski sud u </a:t>
            </a:r>
            <a:r>
              <a:rPr lang="bs-Latn-BA" sz="2000" dirty="0"/>
              <a:t>S</a:t>
            </a:r>
            <a:r>
              <a:rPr lang="bs-Latn-BA" sz="2000" dirty="0" smtClean="0"/>
              <a:t>arajevu</a:t>
            </a:r>
            <a:endParaRPr lang="bs-Latn-BA" sz="2000" dirty="0"/>
          </a:p>
        </p:txBody>
      </p:sp>
      <p:sp>
        <p:nvSpPr>
          <p:cNvPr id="3" name="Content Placeholder 2"/>
          <p:cNvSpPr>
            <a:spLocks noGrp="1"/>
          </p:cNvSpPr>
          <p:nvPr>
            <p:ph idx="1"/>
          </p:nvPr>
        </p:nvSpPr>
        <p:spPr>
          <a:xfrm>
            <a:off x="838200" y="1215851"/>
            <a:ext cx="10515600" cy="5164852"/>
          </a:xfrm>
        </p:spPr>
        <p:txBody>
          <a:bodyPr/>
          <a:lstStyle/>
          <a:p>
            <a:pPr marL="0" indent="0">
              <a:buNone/>
            </a:pPr>
            <a:endParaRPr lang="bs-Latn-BA" i="1" dirty="0" smtClean="0"/>
          </a:p>
          <a:p>
            <a:pPr marL="0" indent="0">
              <a:buNone/>
            </a:pPr>
            <a:r>
              <a:rPr lang="bs-Latn-BA" i="1" dirty="0" smtClean="0"/>
              <a:t>Odbacuje se kao </a:t>
            </a:r>
            <a:r>
              <a:rPr lang="bs-Latn-BA" i="1" dirty="0" err="1" smtClean="0"/>
              <a:t>nedopušten</a:t>
            </a:r>
            <a:r>
              <a:rPr lang="bs-Latn-BA" i="1" dirty="0" smtClean="0"/>
              <a:t> zahtjev Općinskog suda u Sarajevu za rješavanje spora u pogledu postojanja povreda Mirovnog sporazuma u predmetu Općinskog suda u Sarajevu zbog </a:t>
            </a:r>
            <a:r>
              <a:rPr lang="bs-Latn-BA" i="1" dirty="0" err="1" smtClean="0"/>
              <a:t>nenadležnosti</a:t>
            </a:r>
            <a:r>
              <a:rPr lang="bs-Latn-BA" i="1" dirty="0" smtClean="0"/>
              <a:t>.</a:t>
            </a:r>
          </a:p>
          <a:p>
            <a:pPr marL="0" indent="0">
              <a:buNone/>
            </a:pPr>
            <a:r>
              <a:rPr lang="bs-Latn-BA" dirty="0" smtClean="0"/>
              <a:t> U konkretnom slučaju Ustavni sud smatra da se očigledno ne radi o zahtjevu za ocjenu kompatibilnosti bilo kojeg zakona od čijeg važenja zavisi odluka redovnog suda, već o zahtjevu za ocjenu postupanja sudije redovnog suda u vođenju sudskog postupka i primjeni pravila sudskog postupka. Ustavni sud zaključuje da u ovoj vrsti postupka nije nadležan za takvo odlučivanje</a:t>
            </a:r>
            <a:endParaRPr lang="bs-Latn-BA" dirty="0"/>
          </a:p>
        </p:txBody>
      </p:sp>
    </p:spTree>
    <p:extLst>
      <p:ext uri="{BB962C8B-B14F-4D97-AF65-F5344CB8AC3E}">
        <p14:creationId xmlns:p14="http://schemas.microsoft.com/office/powerpoint/2010/main" val="3082165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0871"/>
          </a:xfrm>
        </p:spPr>
        <p:txBody>
          <a:bodyPr>
            <a:normAutofit/>
          </a:bodyPr>
          <a:lstStyle/>
          <a:p>
            <a:pPr algn="ctr"/>
            <a:r>
              <a:rPr lang="bs-Latn-BA" sz="2000" dirty="0"/>
              <a:t>U 12/13 od 5. jula 2013. godine , Općinski sud u Sarajevu</a:t>
            </a:r>
          </a:p>
        </p:txBody>
      </p:sp>
      <p:sp>
        <p:nvSpPr>
          <p:cNvPr id="3" name="Content Placeholder 2"/>
          <p:cNvSpPr>
            <a:spLocks noGrp="1"/>
          </p:cNvSpPr>
          <p:nvPr>
            <p:ph idx="1"/>
          </p:nvPr>
        </p:nvSpPr>
        <p:spPr/>
        <p:txBody>
          <a:bodyPr/>
          <a:lstStyle/>
          <a:p>
            <a:pPr marL="0" indent="0">
              <a:buNone/>
            </a:pPr>
            <a:endParaRPr lang="bs-Latn-BA" i="1" dirty="0" smtClean="0"/>
          </a:p>
          <a:p>
            <a:pPr marL="0" indent="0">
              <a:buNone/>
            </a:pPr>
            <a:r>
              <a:rPr lang="bs-Latn-BA" i="1" dirty="0" smtClean="0"/>
              <a:t>Odbija </a:t>
            </a:r>
            <a:r>
              <a:rPr lang="bs-Latn-BA" i="1" dirty="0"/>
              <a:t>se kao neosnovan zahtjev Općinskog suda u Sarajevu za ocjenu kompatibilnosti člana 3. Zakona o izmjenama i dopunama Zakona o </a:t>
            </a:r>
            <a:r>
              <a:rPr lang="bs-Latn-BA" i="1" dirty="0" err="1"/>
              <a:t>izmirenju</a:t>
            </a:r>
            <a:r>
              <a:rPr lang="bs-Latn-BA" i="1" dirty="0"/>
              <a:t> obaveza po osnovu računa stare devizne štednje sa zakonima Bosne i Hercegovine, postojanjem ili </a:t>
            </a:r>
            <a:r>
              <a:rPr lang="bs-Latn-BA" i="1" dirty="0" err="1"/>
              <a:t>domašajem</a:t>
            </a:r>
            <a:r>
              <a:rPr lang="bs-Latn-BA" i="1" dirty="0"/>
              <a:t> općeg pravila međunarodnog javnog prava i sa Evropskom konvencijom za zaštitu ljudskih prava i osnovnih sloboda</a:t>
            </a:r>
          </a:p>
          <a:p>
            <a:endParaRPr lang="bs-Latn-BA" dirty="0"/>
          </a:p>
        </p:txBody>
      </p:sp>
    </p:spTree>
    <p:extLst>
      <p:ext uri="{BB962C8B-B14F-4D97-AF65-F5344CB8AC3E}">
        <p14:creationId xmlns:p14="http://schemas.microsoft.com/office/powerpoint/2010/main" val="3295820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19130"/>
          </a:xfrm>
        </p:spPr>
        <p:txBody>
          <a:bodyPr>
            <a:normAutofit/>
          </a:bodyPr>
          <a:lstStyle/>
          <a:p>
            <a:pPr algn="ctr"/>
            <a:r>
              <a:rPr lang="bs-Latn-BA" sz="2000" dirty="0"/>
              <a:t>U 12/13 od 5. jula 2013. godine , Općinski sud u Sarajevu</a:t>
            </a:r>
          </a:p>
        </p:txBody>
      </p:sp>
      <p:sp>
        <p:nvSpPr>
          <p:cNvPr id="3" name="Content Placeholder 2"/>
          <p:cNvSpPr>
            <a:spLocks noGrp="1"/>
          </p:cNvSpPr>
          <p:nvPr>
            <p:ph idx="1"/>
          </p:nvPr>
        </p:nvSpPr>
        <p:spPr>
          <a:xfrm>
            <a:off x="838200" y="984738"/>
            <a:ext cx="10515600" cy="5192225"/>
          </a:xfrm>
        </p:spPr>
        <p:txBody>
          <a:bodyPr>
            <a:normAutofit fontScale="70000" lnSpcReduction="20000"/>
          </a:bodyPr>
          <a:lstStyle/>
          <a:p>
            <a:pPr marL="0" indent="0">
              <a:buNone/>
            </a:pPr>
            <a:r>
              <a:rPr lang="bs-Latn-BA" dirty="0"/>
              <a:t>Ustavni sud zapaža da podnosilac zahtjeva, osim </a:t>
            </a:r>
            <a:r>
              <a:rPr lang="bs-Latn-BA" dirty="0" err="1"/>
              <a:t>uopćenog</a:t>
            </a:r>
            <a:r>
              <a:rPr lang="bs-Latn-BA" dirty="0"/>
              <a:t> navođenja da traži ocjenu kompatibilnosti člana 3. Zakona o izmjenama i dopunama sa zakonima BiH, postojanjem ili </a:t>
            </a:r>
            <a:r>
              <a:rPr lang="bs-Latn-BA" dirty="0" err="1"/>
              <a:t>domašajem</a:t>
            </a:r>
            <a:r>
              <a:rPr lang="bs-Latn-BA" dirty="0"/>
              <a:t> općeg pravila međunarodnog javnog prava i sa Evropskom konvencijom, ni na koji način nije precizirao u odnosu na koje zakone BiH, u pogledu kojih konkretnih općih pravila međunarodnog javnog prava, kao i u odnosu na koja prava zaštićena Evropskom konvencijom se traži ocjena kompatibilnosti člana 3. Zakona o izmjenama i dopunama.</a:t>
            </a:r>
          </a:p>
          <a:p>
            <a:pPr marL="0" indent="0">
              <a:buNone/>
            </a:pPr>
            <a:r>
              <a:rPr lang="bs-Latn-BA" dirty="0"/>
              <a:t>Ustavni sud ukazuje da je podnosilac zahtjeva bio dužan da zahtjev konkretno odredi u odnosu na koje odredbe Ustava BiH ili Evropske konvencije ili zakona BiH ili općih pravila međunarodnog javnog prava traži da se ispita ocjena kompatibilnosti člana 3. Zakona o izmjenama i dopunama i da te navode potkrijepi </a:t>
            </a:r>
            <a:r>
              <a:rPr lang="bs-Latn-BA" dirty="0" err="1"/>
              <a:t>odgovarajućom</a:t>
            </a:r>
            <a:r>
              <a:rPr lang="bs-Latn-BA" dirty="0"/>
              <a:t> argumentacijom koja bi ukazivala na sumnju u kompatibilnost navedene zakonske odredbe. </a:t>
            </a:r>
          </a:p>
          <a:p>
            <a:pPr marL="0" indent="0">
              <a:buNone/>
            </a:pPr>
            <a:r>
              <a:rPr lang="bs-Latn-BA" dirty="0"/>
              <a:t>Ustavni sud ističe da je podnosilac zahtjeva predmetnim zahtjevom tražio da Ustavni sud </a:t>
            </a:r>
            <a:r>
              <a:rPr lang="bs-Latn-BA" dirty="0" err="1"/>
              <a:t>dâ</a:t>
            </a:r>
            <a:r>
              <a:rPr lang="bs-Latn-BA" dirty="0"/>
              <a:t> mišljenje o tome „šta znači pojam 'iz opravdanih razloga', da li je </a:t>
            </a:r>
            <a:r>
              <a:rPr lang="bs-Latn-BA" dirty="0" err="1"/>
              <a:t>citirani</a:t>
            </a:r>
            <a:r>
              <a:rPr lang="bs-Latn-BA" dirty="0"/>
              <a:t> pojam definiran općim pravilima međunarodnog prava i kako ta pravila glase, odnosno kako se primjenjuju“ i „koje su implikacije navedenog člana Zakona o izmjenama i dopunama vezano za </a:t>
            </a:r>
            <a:r>
              <a:rPr lang="bs-Latn-BA" dirty="0" err="1"/>
              <a:t>tužbeni</a:t>
            </a:r>
            <a:r>
              <a:rPr lang="bs-Latn-BA" dirty="0"/>
              <a:t> zahtjev za naknadu štete“. </a:t>
            </a:r>
          </a:p>
          <a:p>
            <a:pPr marL="0" indent="0">
              <a:buNone/>
            </a:pPr>
            <a:r>
              <a:rPr lang="bs-Latn-BA" dirty="0"/>
              <a:t>U vezi sa ovim navodima, Ustavni sud naglašava da njegov zadatak nije da daje upute i objašnjenja podnosiocu zahtjeva kako da primijeni zakon na konkretni slučaj, niti da daje tumačenje šta određene riječi ili pojmovi iz tog zakona znače, kao i da li su riječi ili pojmovi iz zakona definirani općim pravilima međunarodnog javnog prava, jer je to, prije svega, zadatak redovnih sudova. </a:t>
            </a:r>
          </a:p>
          <a:p>
            <a:endParaRPr lang="bs-Latn-BA" dirty="0"/>
          </a:p>
        </p:txBody>
      </p:sp>
    </p:spTree>
    <p:extLst>
      <p:ext uri="{BB962C8B-B14F-4D97-AF65-F5344CB8AC3E}">
        <p14:creationId xmlns:p14="http://schemas.microsoft.com/office/powerpoint/2010/main" val="2787368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9372"/>
          </a:xfrm>
        </p:spPr>
        <p:txBody>
          <a:bodyPr>
            <a:normAutofit/>
          </a:bodyPr>
          <a:lstStyle/>
          <a:p>
            <a:pPr algn="ctr"/>
            <a:r>
              <a:rPr lang="bs-Latn-BA" sz="2000" dirty="0" smtClean="0"/>
              <a:t>U 26/00 od 21. decembra 2001. godine, Općinski sud u Cazinu</a:t>
            </a:r>
            <a:endParaRPr lang="bs-Latn-BA" sz="2000" dirty="0"/>
          </a:p>
        </p:txBody>
      </p:sp>
      <p:sp>
        <p:nvSpPr>
          <p:cNvPr id="3" name="Content Placeholder 2"/>
          <p:cNvSpPr>
            <a:spLocks noGrp="1"/>
          </p:cNvSpPr>
          <p:nvPr>
            <p:ph idx="1"/>
          </p:nvPr>
        </p:nvSpPr>
        <p:spPr>
          <a:xfrm>
            <a:off x="838200" y="1115367"/>
            <a:ext cx="10515600" cy="5205046"/>
          </a:xfrm>
        </p:spPr>
        <p:txBody>
          <a:bodyPr>
            <a:normAutofit fontScale="77500" lnSpcReduction="20000"/>
          </a:bodyPr>
          <a:lstStyle/>
          <a:p>
            <a:pPr marL="0" indent="0">
              <a:buNone/>
            </a:pPr>
            <a:r>
              <a:rPr lang="bs-Latn-BA" dirty="0" smtClean="0"/>
              <a:t>Općinski sud u Cazinu ističe da se pred tim sudom vodi parnični postupak koji je pokrenula S.D. iz Cazina protiv «</a:t>
            </a:r>
            <a:r>
              <a:rPr lang="bs-Latn-BA" dirty="0" err="1" smtClean="0"/>
              <a:t>Una-banke</a:t>
            </a:r>
            <a:r>
              <a:rPr lang="bs-Latn-BA" dirty="0" smtClean="0"/>
              <a:t>» Bihać radi isplate otpremnine u skladu sa članom 143. stav 4. Zakona o radu. Podnosilac zahtjeva, također, ističe da je S.D., u svojim </a:t>
            </a:r>
            <a:r>
              <a:rPr lang="bs-Latn-BA" dirty="0" err="1" smtClean="0"/>
              <a:t>podnescima</a:t>
            </a:r>
            <a:r>
              <a:rPr lang="bs-Latn-BA" dirty="0" smtClean="0"/>
              <a:t> od 3. oktobra 2000. godine i 20. januara 2001. godine, zatražila ocjenu ustavnosti člana 54. Zakona o izmjenama. Podnosilac zahtjeva, također, ističe da je izmijenjenim stavom 4. člana 143. Zakona o radu </a:t>
            </a:r>
            <a:r>
              <a:rPr lang="bs-Latn-BA" dirty="0" err="1" smtClean="0"/>
              <a:t>zaposlenicima</a:t>
            </a:r>
            <a:r>
              <a:rPr lang="bs-Latn-BA" dirty="0" smtClean="0"/>
              <a:t> na čekanju posla, kojima prestaje radni odnos uz isplatu otpremnine, pravo na otpremninu uređeno na znatno nepovoljniji način u odnosu na ranije važeću zakonsku odredbu. Član 54. Zakona o izmjenama propisuje da će se postupci ostvarivanja i zaštite prava zaposlenika, započeti prije stupanja na snagu tog zakona, završiti po ranijim propisima ako je to za zaposlenika povoljnije, izuzimajući član 143. Zakona o radu. Podnosilac zahtjeva, stoga, smatra da je ovaj član u suprotnosti sa odredbama člana II/1., 2. i 3.a) i člana IV/3.h) Ustava Bosne i Hercegovine, jer su njime prekršena ljudska prava u pogledu ostvarivanja prava iz radnog odnosa zaposlenika pod jednakim uvjetima, a naročito uzevši u obzir </a:t>
            </a:r>
            <a:r>
              <a:rPr lang="bs-Latn-BA" dirty="0" err="1" smtClean="0"/>
              <a:t>retroaktivno</a:t>
            </a:r>
            <a:r>
              <a:rPr lang="bs-Latn-BA" dirty="0" smtClean="0"/>
              <a:t> važenje pomenute odredbe. Podnosilac zahtjeva, dalje, navodi da su pojedini zaposlenici već ostvarili pravo na otpremninu po ranije važećoj, daleko </a:t>
            </a:r>
            <a:r>
              <a:rPr lang="bs-Latn-BA" dirty="0" err="1" smtClean="0"/>
              <a:t>povoljnijoj</a:t>
            </a:r>
            <a:r>
              <a:rPr lang="bs-Latn-BA" dirty="0" smtClean="0"/>
              <a:t>, </a:t>
            </a:r>
            <a:r>
              <a:rPr lang="bs-Latn-BA" dirty="0" err="1" smtClean="0"/>
              <a:t>zakonskoj</a:t>
            </a:r>
            <a:r>
              <a:rPr lang="bs-Latn-BA" dirty="0" smtClean="0"/>
              <a:t> odredbi, pa je u konkretnom sporu kod tog suda </a:t>
            </a:r>
            <a:r>
              <a:rPr lang="bs-Latn-BA" dirty="0" err="1" smtClean="0"/>
              <a:t>zaposlenica</a:t>
            </a:r>
            <a:r>
              <a:rPr lang="bs-Latn-BA" dirty="0" smtClean="0"/>
              <a:t> stavljena u nepovoljniji položaj u odnosu na druge </a:t>
            </a:r>
            <a:r>
              <a:rPr lang="bs-Latn-BA" dirty="0" err="1" smtClean="0"/>
              <a:t>zaposlenike</a:t>
            </a:r>
            <a:r>
              <a:rPr lang="bs-Latn-BA" dirty="0" smtClean="0"/>
              <a:t>. Ovakva situacija zadire u Ustavom </a:t>
            </a:r>
            <a:r>
              <a:rPr lang="bs-Latn-BA" dirty="0" err="1" smtClean="0"/>
              <a:t>zagarantirano</a:t>
            </a:r>
            <a:r>
              <a:rPr lang="bs-Latn-BA" dirty="0" smtClean="0"/>
              <a:t> pravo na život, odnosno na zapošljavanje i ostvarivanje prava iz radnog odnosa pod jednakim uvjetima.</a:t>
            </a:r>
            <a:endParaRPr lang="bs-Latn-BA" dirty="0"/>
          </a:p>
        </p:txBody>
      </p:sp>
    </p:spTree>
    <p:extLst>
      <p:ext uri="{BB962C8B-B14F-4D97-AF65-F5344CB8AC3E}">
        <p14:creationId xmlns:p14="http://schemas.microsoft.com/office/powerpoint/2010/main" val="3288044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9807"/>
          </a:xfrm>
        </p:spPr>
        <p:txBody>
          <a:bodyPr>
            <a:normAutofit/>
          </a:bodyPr>
          <a:lstStyle/>
          <a:p>
            <a:pPr algn="ctr"/>
            <a:r>
              <a:rPr lang="bs-Latn-BA" sz="2000" dirty="0"/>
              <a:t>U 26/00 od 21. decembra 2001. godine, Općinski sud u Cazinu</a:t>
            </a:r>
          </a:p>
        </p:txBody>
      </p:sp>
      <p:sp>
        <p:nvSpPr>
          <p:cNvPr id="3" name="Content Placeholder 2"/>
          <p:cNvSpPr>
            <a:spLocks noGrp="1"/>
          </p:cNvSpPr>
          <p:nvPr>
            <p:ph idx="1"/>
          </p:nvPr>
        </p:nvSpPr>
        <p:spPr/>
        <p:txBody>
          <a:bodyPr/>
          <a:lstStyle/>
          <a:p>
            <a:pPr marL="0" indent="0">
              <a:buNone/>
            </a:pPr>
            <a:r>
              <a:rPr lang="bs-Latn-BA" dirty="0"/>
              <a:t>U obrazloženju </a:t>
            </a:r>
            <a:r>
              <a:rPr lang="bs-Latn-BA" dirty="0" err="1"/>
              <a:t>dostavljenog</a:t>
            </a:r>
            <a:r>
              <a:rPr lang="bs-Latn-BA" dirty="0"/>
              <a:t> prijedloga Zakona o izmjenama, vezano za član 50., se kaže:</a:t>
            </a:r>
          </a:p>
          <a:p>
            <a:pPr marL="0" indent="0">
              <a:buNone/>
            </a:pPr>
            <a:r>
              <a:rPr lang="bs-Latn-BA" dirty="0"/>
              <a:t> “Ovom odredbom predlaže se smanjivanje otpremnine koju je poslodavac dužan isplatiti zaposleniku prilikom prestanka radnog odnosa, jer bi isplata iste, po važećoj odredbi, dovela mnoge poslodavce u još teži ekonomski položaj, pa čak i do njihove likvidacije, što bi imalo za posljedicu da i oni zaposlenici koji su radili, ostanu bez posla i da predložena visina otpremnine predstavlja realan iznos koji bi se mogao u ovom momentu isplatiti </a:t>
            </a:r>
            <a:r>
              <a:rPr lang="bs-Latn-BA" dirty="0" err="1"/>
              <a:t>zaposlenicima</a:t>
            </a:r>
            <a:r>
              <a:rPr lang="bs-Latn-BA" dirty="0"/>
              <a:t> koji ostaju bez posla”. </a:t>
            </a:r>
          </a:p>
        </p:txBody>
      </p:sp>
    </p:spTree>
    <p:extLst>
      <p:ext uri="{BB962C8B-B14F-4D97-AF65-F5344CB8AC3E}">
        <p14:creationId xmlns:p14="http://schemas.microsoft.com/office/powerpoint/2010/main" val="3487251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000" dirty="0" smtClean="0"/>
              <a:t>Predviđeno zakonom</a:t>
            </a:r>
            <a:endParaRPr lang="bs-Latn-BA" sz="2000" dirty="0"/>
          </a:p>
        </p:txBody>
      </p:sp>
      <p:sp>
        <p:nvSpPr>
          <p:cNvPr id="3" name="Content Placeholder 2"/>
          <p:cNvSpPr>
            <a:spLocks noGrp="1"/>
          </p:cNvSpPr>
          <p:nvPr>
            <p:ph idx="1"/>
          </p:nvPr>
        </p:nvSpPr>
        <p:spPr/>
        <p:txBody>
          <a:bodyPr>
            <a:normAutofit lnSpcReduction="10000"/>
          </a:bodyPr>
          <a:lstStyle/>
          <a:p>
            <a:pPr marL="0" indent="0">
              <a:buNone/>
            </a:pPr>
            <a:r>
              <a:rPr lang="bs-Latn-BA" dirty="0" smtClean="0"/>
              <a:t>Odnosi se na:</a:t>
            </a:r>
          </a:p>
          <a:p>
            <a:r>
              <a:rPr lang="bs-Latn-BA" dirty="0" smtClean="0"/>
              <a:t>Domaći zakon (ustav)</a:t>
            </a:r>
          </a:p>
          <a:p>
            <a:r>
              <a:rPr lang="bs-Latn-BA" dirty="0" smtClean="0"/>
              <a:t>Drugi propis</a:t>
            </a:r>
          </a:p>
          <a:p>
            <a:r>
              <a:rPr lang="bs-Latn-BA" dirty="0" smtClean="0"/>
              <a:t>Opći akt države</a:t>
            </a:r>
          </a:p>
          <a:p>
            <a:r>
              <a:rPr lang="bs-Latn-BA" dirty="0" smtClean="0"/>
              <a:t>Stabilna sudska praksa</a:t>
            </a:r>
          </a:p>
          <a:p>
            <a:pPr marL="0" indent="0">
              <a:buNone/>
            </a:pPr>
            <a:r>
              <a:rPr lang="bs-Latn-BA" i="1" dirty="0" err="1" smtClean="0"/>
              <a:t>Brezovec</a:t>
            </a:r>
            <a:r>
              <a:rPr lang="bs-Latn-BA" i="1" dirty="0" smtClean="0"/>
              <a:t> protiv Hrvatske</a:t>
            </a:r>
            <a:r>
              <a:rPr lang="bs-Latn-BA" dirty="0" smtClean="0"/>
              <a:t>, stav 59 (2011)</a:t>
            </a:r>
          </a:p>
          <a:p>
            <a:pPr marL="0" indent="0">
              <a:buNone/>
            </a:pPr>
            <a:r>
              <a:rPr lang="bs-Latn-BA" dirty="0" smtClean="0"/>
              <a:t>„odluke domaćih sudova su imale zakonitu osnovu u domaćem pravu, budući da se njihovo odbijanje podnositelja zahtjeva za kupnju stana temeljilo na članu 2. Zakona o davanju u </a:t>
            </a:r>
            <a:r>
              <a:rPr lang="bs-Latn-BA" dirty="0" err="1" smtClean="0"/>
              <a:t>najam</a:t>
            </a:r>
            <a:r>
              <a:rPr lang="bs-Latn-BA" dirty="0" smtClean="0"/>
              <a:t> stanova na slobodnom teritoriju“</a:t>
            </a:r>
            <a:endParaRPr lang="bs-Latn-BA" dirty="0"/>
          </a:p>
        </p:txBody>
      </p:sp>
    </p:spTree>
    <p:extLst>
      <p:ext uri="{BB962C8B-B14F-4D97-AF65-F5344CB8AC3E}">
        <p14:creationId xmlns:p14="http://schemas.microsoft.com/office/powerpoint/2010/main" val="673439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9565"/>
          </a:xfrm>
        </p:spPr>
        <p:txBody>
          <a:bodyPr>
            <a:normAutofit/>
          </a:bodyPr>
          <a:lstStyle/>
          <a:p>
            <a:pPr algn="ctr"/>
            <a:r>
              <a:rPr lang="bs-Latn-BA" sz="2000" dirty="0"/>
              <a:t>U 26/00 od 21. decembra 2001. godine, Općinski sud u Cazinu</a:t>
            </a:r>
          </a:p>
        </p:txBody>
      </p:sp>
      <p:sp>
        <p:nvSpPr>
          <p:cNvPr id="3" name="Content Placeholder 2"/>
          <p:cNvSpPr>
            <a:spLocks noGrp="1"/>
          </p:cNvSpPr>
          <p:nvPr>
            <p:ph idx="1"/>
          </p:nvPr>
        </p:nvSpPr>
        <p:spPr>
          <a:xfrm>
            <a:off x="838200" y="1306286"/>
            <a:ext cx="10515600" cy="4870677"/>
          </a:xfrm>
        </p:spPr>
        <p:txBody>
          <a:bodyPr/>
          <a:lstStyle/>
          <a:p>
            <a:pPr marL="0" indent="0">
              <a:buNone/>
            </a:pPr>
            <a:endParaRPr lang="bs-Latn-BA" dirty="0" smtClean="0"/>
          </a:p>
          <a:p>
            <a:pPr marL="0" indent="0">
              <a:buNone/>
            </a:pPr>
            <a:r>
              <a:rPr lang="bs-Latn-BA" dirty="0" smtClean="0"/>
              <a:t>Ustavni sud ističe da pravo na otpremninu nije u potpunosti uskraćeno Zakonom o izmjenama, nego samo reducirano na manji iznos. Uzevši u obzir tešku ekonomsku situaciju u Federaciji i visoke iznose koji bi se plaćali po punim iznosima, Ustavni sud ističe da bi se </a:t>
            </a:r>
            <a:r>
              <a:rPr lang="bs-Latn-BA" dirty="0" err="1" smtClean="0"/>
              <a:t>lišavanje</a:t>
            </a:r>
            <a:r>
              <a:rPr lang="bs-Latn-BA" dirty="0"/>
              <a:t> </a:t>
            </a:r>
            <a:r>
              <a:rPr lang="bs-Latn-BA" dirty="0" smtClean="0"/>
              <a:t>imovine, koje proizilazi iz novog zakona, pod ovakvim okolnostima, moglo smatrati </a:t>
            </a:r>
            <a:r>
              <a:rPr lang="bs-Latn-BA" dirty="0" err="1" smtClean="0"/>
              <a:t>srazmjernom</a:t>
            </a:r>
            <a:r>
              <a:rPr lang="bs-Latn-BA" dirty="0" smtClean="0"/>
              <a:t> mjerom </a:t>
            </a:r>
            <a:r>
              <a:rPr lang="bs-Latn-BA" dirty="0" err="1" smtClean="0"/>
              <a:t>preduzetom</a:t>
            </a:r>
            <a:r>
              <a:rPr lang="bs-Latn-BA" dirty="0" smtClean="0"/>
              <a:t> u javnom interesu i da to ne krši član 1. Protokola broj 1 na Evropsku konvenciju, niti odredbe odgovarajućeg člana II/3.k) Ustava Bosne i Hercegovine.</a:t>
            </a:r>
            <a:endParaRPr lang="bs-Latn-BA" dirty="0"/>
          </a:p>
        </p:txBody>
      </p:sp>
    </p:spTree>
    <p:extLst>
      <p:ext uri="{BB962C8B-B14F-4D97-AF65-F5344CB8AC3E}">
        <p14:creationId xmlns:p14="http://schemas.microsoft.com/office/powerpoint/2010/main" val="679002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9517"/>
          </a:xfrm>
        </p:spPr>
        <p:txBody>
          <a:bodyPr>
            <a:normAutofit/>
          </a:bodyPr>
          <a:lstStyle/>
          <a:p>
            <a:pPr algn="ctr"/>
            <a:r>
              <a:rPr lang="bs-Latn-BA" sz="2000" dirty="0"/>
              <a:t>U 26/00 od 21. decembra 2001. godine, Općinski sud u Cazinu</a:t>
            </a:r>
          </a:p>
        </p:txBody>
      </p:sp>
      <p:sp>
        <p:nvSpPr>
          <p:cNvPr id="3" name="Content Placeholder 2"/>
          <p:cNvSpPr>
            <a:spLocks noGrp="1"/>
          </p:cNvSpPr>
          <p:nvPr>
            <p:ph idx="1"/>
          </p:nvPr>
        </p:nvSpPr>
        <p:spPr>
          <a:xfrm>
            <a:off x="838200" y="1245996"/>
            <a:ext cx="10515600" cy="5174901"/>
          </a:xfrm>
        </p:spPr>
        <p:txBody>
          <a:bodyPr/>
          <a:lstStyle/>
          <a:p>
            <a:pPr marL="0" indent="0">
              <a:buNone/>
            </a:pPr>
            <a:endParaRPr lang="bs-Latn-BA" dirty="0" smtClean="0"/>
          </a:p>
          <a:p>
            <a:pPr marL="0" indent="0">
              <a:buNone/>
            </a:pPr>
            <a:r>
              <a:rPr lang="bs-Latn-BA" dirty="0" smtClean="0"/>
              <a:t>Ustavni sud smatra da su zaposlenici na čekanju u drugačijoj situaciji od onih koji su zaposleni. Ustavni sud smatra da se oni razlikuju od zaposlenika koji su već dobili otpremninu na osnovu prethodnog zakona.  Kada dođe do izmjene zakona, često se ne može izbjeći razlika koja se pojavljuje između onih na koje se primjenjuje raniji zakon i onih čija su prava </a:t>
            </a:r>
            <a:r>
              <a:rPr lang="bs-Latn-BA" dirty="0" err="1" smtClean="0"/>
              <a:t>regulisana</a:t>
            </a:r>
            <a:r>
              <a:rPr lang="bs-Latn-BA" dirty="0" smtClean="0"/>
              <a:t> novim zakonom.  Ne može se smatrati da se ove dvije kategorije osoba nalaze u </a:t>
            </a:r>
            <a:r>
              <a:rPr lang="bs-Latn-BA" dirty="0" err="1" smtClean="0"/>
              <a:t>analognoj</a:t>
            </a:r>
            <a:r>
              <a:rPr lang="bs-Latn-BA" dirty="0" smtClean="0"/>
              <a:t> situaciji, niti da zakon ima </a:t>
            </a:r>
            <a:r>
              <a:rPr lang="bs-Latn-BA" dirty="0" err="1" smtClean="0"/>
              <a:t>diskrtiminatorni</a:t>
            </a:r>
            <a:r>
              <a:rPr lang="bs-Latn-BA" dirty="0" smtClean="0"/>
              <a:t> karakter. Prema tome, u ovom predmetu ne postoji diskriminacija</a:t>
            </a:r>
            <a:endParaRPr lang="bs-Latn-BA" dirty="0"/>
          </a:p>
        </p:txBody>
      </p:sp>
    </p:spTree>
    <p:extLst>
      <p:ext uri="{BB962C8B-B14F-4D97-AF65-F5344CB8AC3E}">
        <p14:creationId xmlns:p14="http://schemas.microsoft.com/office/powerpoint/2010/main" val="1823303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0194"/>
          </a:xfrm>
        </p:spPr>
        <p:txBody>
          <a:bodyPr>
            <a:normAutofit/>
          </a:bodyPr>
          <a:lstStyle/>
          <a:p>
            <a:pPr algn="ctr"/>
            <a:r>
              <a:rPr lang="bs-Latn-BA" sz="2000" dirty="0"/>
              <a:t>U 26/00 od 21. decembra 2001. godine, Općinski sud u Cazinu</a:t>
            </a:r>
          </a:p>
        </p:txBody>
      </p:sp>
      <p:sp>
        <p:nvSpPr>
          <p:cNvPr id="3" name="Content Placeholder 2"/>
          <p:cNvSpPr>
            <a:spLocks noGrp="1"/>
          </p:cNvSpPr>
          <p:nvPr>
            <p:ph idx="1"/>
          </p:nvPr>
        </p:nvSpPr>
        <p:spPr/>
        <p:txBody>
          <a:bodyPr>
            <a:normAutofit/>
          </a:bodyPr>
          <a:lstStyle/>
          <a:p>
            <a:pPr marL="0" indent="0">
              <a:buNone/>
            </a:pPr>
            <a:r>
              <a:rPr lang="bs-Latn-BA" sz="4000" dirty="0" smtClean="0"/>
              <a:t>„Znatno </a:t>
            </a:r>
            <a:r>
              <a:rPr lang="bs-Latn-BA" sz="4000" dirty="0"/>
              <a:t>smanjenje otpremnina u slučaju prestanka radnog odnosa zaposlenika na čekanju posla neće predstavljati kršenje prava na mirno uživanje imovine niti prava na </a:t>
            </a:r>
            <a:r>
              <a:rPr lang="bs-Latn-BA" sz="4000" dirty="0" err="1"/>
              <a:t>nediskriminaciju</a:t>
            </a:r>
            <a:r>
              <a:rPr lang="bs-Latn-BA" sz="4000" dirty="0"/>
              <a:t> ako </a:t>
            </a:r>
            <a:r>
              <a:rPr lang="bs-Latn-BA" sz="4000" dirty="0" smtClean="0"/>
              <a:t>je zakonodavac </a:t>
            </a:r>
            <a:r>
              <a:rPr lang="bs-Latn-BA" sz="4000" dirty="0"/>
              <a:t>bio prinuđen na smanjenje usljed ekstremnih ekonomskih </a:t>
            </a:r>
            <a:r>
              <a:rPr lang="bs-Latn-BA" sz="4000" dirty="0" smtClean="0"/>
              <a:t>uvjeta.“</a:t>
            </a:r>
            <a:endParaRPr lang="bs-Latn-BA" sz="4000" dirty="0"/>
          </a:p>
        </p:txBody>
      </p:sp>
    </p:spTree>
    <p:extLst>
      <p:ext uri="{BB962C8B-B14F-4D97-AF65-F5344CB8AC3E}">
        <p14:creationId xmlns:p14="http://schemas.microsoft.com/office/powerpoint/2010/main" val="528616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9613"/>
          </a:xfrm>
        </p:spPr>
        <p:txBody>
          <a:bodyPr>
            <a:normAutofit/>
          </a:bodyPr>
          <a:lstStyle/>
          <a:p>
            <a:pPr algn="ctr"/>
            <a:r>
              <a:rPr lang="bs-Latn-BA" sz="2000" dirty="0" smtClean="0"/>
              <a:t>U 50/01 od 30. januara 2004. godine, Kantonalni sud u Širokom Brijegu</a:t>
            </a:r>
            <a:endParaRPr lang="bs-Latn-BA" sz="2000" dirty="0"/>
          </a:p>
        </p:txBody>
      </p:sp>
      <p:sp>
        <p:nvSpPr>
          <p:cNvPr id="3" name="Content Placeholder 2"/>
          <p:cNvSpPr>
            <a:spLocks noGrp="1"/>
          </p:cNvSpPr>
          <p:nvPr>
            <p:ph idx="1"/>
          </p:nvPr>
        </p:nvSpPr>
        <p:spPr>
          <a:xfrm>
            <a:off x="838200" y="1055077"/>
            <a:ext cx="10515600" cy="5121886"/>
          </a:xfrm>
        </p:spPr>
        <p:txBody>
          <a:bodyPr>
            <a:normAutofit fontScale="85000" lnSpcReduction="20000"/>
          </a:bodyPr>
          <a:lstStyle/>
          <a:p>
            <a:pPr marL="0" indent="0">
              <a:buNone/>
            </a:pPr>
            <a:r>
              <a:rPr lang="bs-Latn-BA" i="1" dirty="0" smtClean="0"/>
              <a:t>Član 37. Zakona o izmjenama i dopunama Zakona o osiguranju imovine i lica Federacije Bosne i Hercegovine nije u saglasnosti sa članom II/3.k) Ustava Bosne i Hercegovine i članom 1. Protokola broj 1.</a:t>
            </a:r>
          </a:p>
          <a:p>
            <a:pPr marL="0" indent="0">
              <a:buNone/>
            </a:pPr>
            <a:r>
              <a:rPr lang="bs-Latn-BA" dirty="0" smtClean="0"/>
              <a:t>Kantonalni sud je u svom zahtjevu Ustavnom sudu istakao da smatra da sporni član 37. nije u saglasnosti sa Ustavom BiH jer je zatezna kamata tužiteljeva imovina, a oduzimanje imovine se ne može opravdati pozivanjem na javni interes. </a:t>
            </a:r>
          </a:p>
          <a:p>
            <a:pPr marL="0" indent="0">
              <a:buNone/>
            </a:pPr>
            <a:r>
              <a:rPr lang="bs-Latn-BA" dirty="0" smtClean="0"/>
              <a:t>Kantonalni sud naglašava da se u ovom predmetu javlja niz drugih pitanja, naprimjer, može li se zakon primjenjivati </a:t>
            </a:r>
            <a:r>
              <a:rPr lang="bs-Latn-BA" dirty="0" err="1" smtClean="0"/>
              <a:t>retroaktivno</a:t>
            </a:r>
            <a:r>
              <a:rPr lang="bs-Latn-BA" dirty="0" smtClean="0"/>
              <a:t> i osigurava li primjena zakona jednakost ostalih dužnika pred zakonom, naročito ako se uzme u obzir činjenica da je u sličnim predmetima već </a:t>
            </a:r>
            <a:r>
              <a:rPr lang="bs-Latn-BA" dirty="0" err="1" smtClean="0"/>
              <a:t>odlučivano</a:t>
            </a:r>
            <a:r>
              <a:rPr lang="bs-Latn-BA" dirty="0" smtClean="0"/>
              <a:t> u skladu sa Zakonom, koji nije sadržavao odredbu o </a:t>
            </a:r>
            <a:r>
              <a:rPr lang="bs-Latn-BA" dirty="0" err="1" smtClean="0"/>
              <a:t>retroaktivnom</a:t>
            </a:r>
            <a:r>
              <a:rPr lang="bs-Latn-BA" dirty="0" smtClean="0"/>
              <a:t> izuzeću od plaćanja zatezne kamate. Kantonalni sud, također, ističe da ovaj predmet otvara pitanje jednakosti pred zakonom jer se isti izuzeci, kada je u pitanju plaćanje zatezne kamate, ne primjenjuju na fizička lica koja su dužna da plate naknadu, uključujući i </a:t>
            </a:r>
            <a:r>
              <a:rPr lang="bs-Latn-BA" dirty="0" err="1" smtClean="0"/>
              <a:t>zateznu</a:t>
            </a:r>
            <a:r>
              <a:rPr lang="bs-Latn-BA" dirty="0" smtClean="0"/>
              <a:t> kamatu za sve vrijeme kašnjenja. Kantonalni sud smatra da će Ustavni sud, nakon provedenog postupka, utvrditi da je navedeni član 37. Zakona o izmjenama u suprotnosti sa članom II/3.k) Ustava Bosne i Hercegovine i članom 1. Protokola broj 1 uz Evropsku konvenciju Evropsku konvenciju za zaštitu ljudskih prava i osnovnih sloboda.</a:t>
            </a:r>
            <a:endParaRPr lang="bs-Latn-BA" dirty="0"/>
          </a:p>
        </p:txBody>
      </p:sp>
    </p:spTree>
    <p:extLst>
      <p:ext uri="{BB962C8B-B14F-4D97-AF65-F5344CB8AC3E}">
        <p14:creationId xmlns:p14="http://schemas.microsoft.com/office/powerpoint/2010/main" val="2486554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1209"/>
          </a:xfrm>
        </p:spPr>
        <p:txBody>
          <a:bodyPr>
            <a:normAutofit/>
          </a:bodyPr>
          <a:lstStyle/>
          <a:p>
            <a:pPr algn="ctr"/>
            <a:r>
              <a:rPr lang="bs-Latn-BA" sz="2000" dirty="0"/>
              <a:t>U 50/01 od 30. januara 2004. godine, Kantonalni sud u Širokom Brijegu</a:t>
            </a:r>
          </a:p>
        </p:txBody>
      </p:sp>
      <p:sp>
        <p:nvSpPr>
          <p:cNvPr id="3" name="Content Placeholder 2"/>
          <p:cNvSpPr>
            <a:spLocks noGrp="1"/>
          </p:cNvSpPr>
          <p:nvPr>
            <p:ph idx="1"/>
          </p:nvPr>
        </p:nvSpPr>
        <p:spPr/>
        <p:txBody>
          <a:bodyPr/>
          <a:lstStyle/>
          <a:p>
            <a:endParaRPr lang="en-US" dirty="0"/>
          </a:p>
          <a:p>
            <a:pPr marL="0" indent="0">
              <a:buNone/>
            </a:pPr>
            <a:r>
              <a:rPr lang="hr-HR" sz="3600" dirty="0"/>
              <a:t>Član 37. Zakona o izmjenama i dopunama</a:t>
            </a:r>
            <a:endParaRPr lang="en-US" sz="3600" dirty="0"/>
          </a:p>
          <a:p>
            <a:pPr marL="0" indent="0">
              <a:buNone/>
            </a:pPr>
            <a:r>
              <a:rPr lang="hr-HR" sz="3600" i="1" dirty="0" smtClean="0"/>
              <a:t>«</a:t>
            </a:r>
            <a:r>
              <a:rPr lang="hr-HR" sz="3600" i="1" dirty="0"/>
              <a:t>Na iznos naknade štete (glavnica), određene izvršnim ispravama (sudske presude i sudska poravnanja) i </a:t>
            </a:r>
            <a:r>
              <a:rPr lang="hr-HR" sz="3600" i="1" dirty="0" err="1"/>
              <a:t>vansudska</a:t>
            </a:r>
            <a:r>
              <a:rPr lang="hr-HR" sz="3600" i="1" dirty="0"/>
              <a:t> poravnanja iz osiguranja, ne obračunavaju se kamate za čitav period rata odnosno neposredne ratne opasnosti u Bosni i Hercegovini.»</a:t>
            </a:r>
            <a:endParaRPr lang="en-US" sz="3600" dirty="0"/>
          </a:p>
          <a:p>
            <a:endParaRPr lang="bs-Latn-BA" dirty="0"/>
          </a:p>
        </p:txBody>
      </p:sp>
    </p:spTree>
    <p:extLst>
      <p:ext uri="{BB962C8B-B14F-4D97-AF65-F5344CB8AC3E}">
        <p14:creationId xmlns:p14="http://schemas.microsoft.com/office/powerpoint/2010/main" val="792440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8888"/>
          </a:xfrm>
        </p:spPr>
        <p:txBody>
          <a:bodyPr>
            <a:normAutofit/>
          </a:bodyPr>
          <a:lstStyle/>
          <a:p>
            <a:pPr algn="ctr"/>
            <a:r>
              <a:rPr lang="bs-Latn-BA" sz="2000" dirty="0"/>
              <a:t>U 50/01 od 30. januara 2004. godine, Kantonalni sud u Širokom Brijegu</a:t>
            </a:r>
          </a:p>
        </p:txBody>
      </p:sp>
      <p:sp>
        <p:nvSpPr>
          <p:cNvPr id="3" name="Content Placeholder 2"/>
          <p:cNvSpPr>
            <a:spLocks noGrp="1"/>
          </p:cNvSpPr>
          <p:nvPr>
            <p:ph idx="1"/>
          </p:nvPr>
        </p:nvSpPr>
        <p:spPr>
          <a:xfrm>
            <a:off x="838200" y="1085222"/>
            <a:ext cx="10515600" cy="5091741"/>
          </a:xfrm>
        </p:spPr>
        <p:txBody>
          <a:bodyPr>
            <a:normAutofit/>
          </a:bodyPr>
          <a:lstStyle/>
          <a:p>
            <a:pPr marL="0" indent="0">
              <a:buNone/>
            </a:pPr>
            <a:r>
              <a:rPr lang="bs-Latn-BA" dirty="0" smtClean="0"/>
              <a:t>Ustavni sud ukazuje da je, u slučaju miješanja u neka od ljudskih prava i osnovnih sloboda koje štiti Ustav BiH, teret na vlasti koja je odgovorna da opravda takvo miješanje. Dakle, nije na Ustavnom sudu da u takvom slučaju analizira kakvom se eventualnom pravnom cilju teži. Činjenica je da zakonodavac, u ovom slučaju Parlament FBiH, ne navodi argumente koji opravdavaju donošenje člana 37. kojim se očito zadire u individualna imovinska prava. Zato Ustavni sud takvo ponašanje uzima kao dokaz da ne postoji zakonski cilj koji opravdava miješanje. </a:t>
            </a:r>
          </a:p>
          <a:p>
            <a:pPr marL="0" indent="0">
              <a:buNone/>
            </a:pPr>
            <a:r>
              <a:rPr lang="bs-Latn-BA" dirty="0" smtClean="0"/>
              <a:t>S obzirom da nije ustanovljen zakonski cilj koji bi opravdao miješanje, Ustavni sud zaključuje da izmijenjeni član 37. nije u saglasnosti sa članom II/3.k) Ustava BiH u vezi sa članom 1. Protokola broj 1 uz Evropsku konvenciju. </a:t>
            </a:r>
            <a:endParaRPr lang="bs-Latn-BA" dirty="0"/>
          </a:p>
        </p:txBody>
      </p:sp>
    </p:spTree>
    <p:extLst>
      <p:ext uri="{BB962C8B-B14F-4D97-AF65-F5344CB8AC3E}">
        <p14:creationId xmlns:p14="http://schemas.microsoft.com/office/powerpoint/2010/main" val="1583506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9372"/>
          </a:xfrm>
        </p:spPr>
        <p:txBody>
          <a:bodyPr>
            <a:normAutofit/>
          </a:bodyPr>
          <a:lstStyle/>
          <a:p>
            <a:pPr algn="ctr"/>
            <a:r>
              <a:rPr lang="bs-Latn-BA" sz="2000" dirty="0" smtClean="0"/>
              <a:t>U 55/02, od 26. septembra 2003. godine, Osnovni sud u Doboju</a:t>
            </a:r>
            <a:endParaRPr lang="bs-Latn-BA" sz="2000" dirty="0"/>
          </a:p>
        </p:txBody>
      </p:sp>
      <p:sp>
        <p:nvSpPr>
          <p:cNvPr id="3" name="Content Placeholder 2"/>
          <p:cNvSpPr>
            <a:spLocks noGrp="1"/>
          </p:cNvSpPr>
          <p:nvPr>
            <p:ph idx="1"/>
          </p:nvPr>
        </p:nvSpPr>
        <p:spPr>
          <a:xfrm>
            <a:off x="838200" y="1276140"/>
            <a:ext cx="10515600" cy="5074417"/>
          </a:xfrm>
        </p:spPr>
        <p:txBody>
          <a:bodyPr/>
          <a:lstStyle/>
          <a:p>
            <a:endParaRPr lang="bs-Latn-BA" dirty="0" smtClean="0"/>
          </a:p>
          <a:p>
            <a:pPr marL="0" indent="0">
              <a:buNone/>
            </a:pPr>
            <a:r>
              <a:rPr lang="bs-Latn-BA" dirty="0" smtClean="0"/>
              <a:t>Povodom zahtjeva Osnovnog suda u Doboju za ocjenu ustavnosti člana 20. Zakona o stambenim odnosima – Prečišćeni tekst utvrđuje se da je osporeni član u saglasnosti sa čl. II/3.f) i k) Ustava Bosne i Hercegovine i sa članom 8. Evropske konvencije za zaštitu ljudskih prava i osnovnih sloboda i članom 1. Protokola broj 1 uz Evropsku konvenciju za zaštitu ljudskih prava i osnovnih sloboda.</a:t>
            </a:r>
            <a:endParaRPr lang="bs-Latn-BA" dirty="0"/>
          </a:p>
        </p:txBody>
      </p:sp>
    </p:spTree>
    <p:extLst>
      <p:ext uri="{BB962C8B-B14F-4D97-AF65-F5344CB8AC3E}">
        <p14:creationId xmlns:p14="http://schemas.microsoft.com/office/powerpoint/2010/main" val="2780783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731" y="264643"/>
            <a:ext cx="10515600" cy="880870"/>
          </a:xfrm>
        </p:spPr>
        <p:txBody>
          <a:bodyPr>
            <a:normAutofit/>
          </a:bodyPr>
          <a:lstStyle/>
          <a:p>
            <a:pPr algn="ctr"/>
            <a:r>
              <a:rPr lang="bs-Latn-BA" sz="2000" dirty="0"/>
              <a:t>U 55/02, od 26. septembra 2003. godine, Osnovni sud u Doboju</a:t>
            </a:r>
          </a:p>
        </p:txBody>
      </p:sp>
      <p:sp>
        <p:nvSpPr>
          <p:cNvPr id="3" name="Content Placeholder 2"/>
          <p:cNvSpPr>
            <a:spLocks noGrp="1"/>
          </p:cNvSpPr>
          <p:nvPr>
            <p:ph idx="1"/>
          </p:nvPr>
        </p:nvSpPr>
        <p:spPr>
          <a:xfrm>
            <a:off x="838200" y="1286189"/>
            <a:ext cx="10515600" cy="4890774"/>
          </a:xfrm>
        </p:spPr>
        <p:txBody>
          <a:bodyPr>
            <a:normAutofit fontScale="92500" lnSpcReduction="20000"/>
          </a:bodyPr>
          <a:lstStyle/>
          <a:p>
            <a:pPr marL="0" indent="0">
              <a:buNone/>
            </a:pPr>
            <a:r>
              <a:rPr lang="bs-Latn-BA" dirty="0" smtClean="0"/>
              <a:t>Član 20.</a:t>
            </a:r>
          </a:p>
          <a:p>
            <a:pPr marL="0" indent="0">
              <a:buNone/>
            </a:pPr>
            <a:r>
              <a:rPr lang="bs-Latn-BA" dirty="0" smtClean="0"/>
              <a:t>«</a:t>
            </a:r>
            <a:r>
              <a:rPr lang="bs-Latn-BA" dirty="0"/>
              <a:t>Ako se u slučaju razvoda braka raniji bračni drugovi, koji su zajednički nosioci stanarskog prava, ne sporazumiju koji će od njih ostati nosilac stanarskog prava o tome, po zahtjevu jednog od njih, odlučuje nadležni sud u </a:t>
            </a:r>
            <a:r>
              <a:rPr lang="bs-Latn-BA" dirty="0" err="1"/>
              <a:t>vanparničnom</a:t>
            </a:r>
            <a:r>
              <a:rPr lang="bs-Latn-BA" dirty="0"/>
              <a:t> postupku, vodeći računa o stambenim potrebama oba bračna druga, njihove djece i drugih lica koja zajedno sa njima stanuju, o razlozima iz kojih je brak razveden, kao i drugim socijalnim okolnostima. </a:t>
            </a:r>
          </a:p>
          <a:p>
            <a:pPr marL="0" indent="0">
              <a:buNone/>
            </a:pPr>
            <a:r>
              <a:rPr lang="bs-Latn-BA" dirty="0" smtClean="0"/>
              <a:t>Raniji </a:t>
            </a:r>
            <a:r>
              <a:rPr lang="bs-Latn-BA" dirty="0"/>
              <a:t>bračni drug, koji je po odluci suda prestao da bude nosilac stanarskog prava, dužan je da se iseli iz stana sa korisnicima stana, koji čine njegovo porodično domaćinstvo, kada mu se obezbijedi nužni smještaj. Na prijedlog davaoca stana na korištenje nadležni sud može odlučiti da se bračni drug, koji bi zbog razvoda braka ostao kao nosilac stanarskog prava na tome stanu, preseli u drugi stan koji nudi </a:t>
            </a:r>
            <a:r>
              <a:rPr lang="bs-Latn-BA" dirty="0" err="1"/>
              <a:t>davalac</a:t>
            </a:r>
            <a:r>
              <a:rPr lang="bs-Latn-BA" dirty="0"/>
              <a:t> stana na korištenje, ako taj stan zadovoljava potrebe nosioca stanarskog prava koji ostaje u stanu i ako obezbijedi prostorije za nužni smještaj drugom bračnom drugu».</a:t>
            </a:r>
          </a:p>
        </p:txBody>
      </p:sp>
    </p:spTree>
    <p:extLst>
      <p:ext uri="{BB962C8B-B14F-4D97-AF65-F5344CB8AC3E}">
        <p14:creationId xmlns:p14="http://schemas.microsoft.com/office/powerpoint/2010/main" val="1429010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9178"/>
          </a:xfrm>
        </p:spPr>
        <p:txBody>
          <a:bodyPr>
            <a:normAutofit/>
          </a:bodyPr>
          <a:lstStyle/>
          <a:p>
            <a:pPr algn="ctr"/>
            <a:r>
              <a:rPr lang="bs-Latn-BA" sz="2000" dirty="0"/>
              <a:t>U 55/02, od 26. septembra 2003. godine, Osnovni sud u Doboju</a:t>
            </a:r>
          </a:p>
        </p:txBody>
      </p:sp>
      <p:sp>
        <p:nvSpPr>
          <p:cNvPr id="3" name="Content Placeholder 2"/>
          <p:cNvSpPr>
            <a:spLocks noGrp="1"/>
          </p:cNvSpPr>
          <p:nvPr>
            <p:ph idx="1"/>
          </p:nvPr>
        </p:nvSpPr>
        <p:spPr>
          <a:xfrm>
            <a:off x="838200" y="1045029"/>
            <a:ext cx="10515600" cy="5265336"/>
          </a:xfrm>
        </p:spPr>
        <p:txBody>
          <a:bodyPr>
            <a:normAutofit lnSpcReduction="10000"/>
          </a:bodyPr>
          <a:lstStyle/>
          <a:p>
            <a:pPr marL="0" indent="0">
              <a:buNone/>
            </a:pPr>
            <a:r>
              <a:rPr lang="bs-Latn-BA" dirty="0" smtClean="0"/>
              <a:t>Podnosilac zahtjeva je zatražio da Ustavni sud u </a:t>
            </a:r>
            <a:r>
              <a:rPr lang="bs-Latn-BA" dirty="0" err="1" smtClean="0"/>
              <a:t>predmetnom</a:t>
            </a:r>
            <a:r>
              <a:rPr lang="bs-Latn-BA" dirty="0" smtClean="0"/>
              <a:t> slučaju odgovori na pitanje da li su odredbe člana 20. Zakona o stambenim odnosima, koje regulišu stanarsko pravo nakon razvoda, u suprotnosti sa pravom na dom iz člana II/3.f) i pravom na imovinu iz člana II/3.k) Ustava Bosne i Hercegovine. Podnosilac zahtjeva, nadalje, navodi da </a:t>
            </a:r>
            <a:r>
              <a:rPr lang="bs-Latn-BA" dirty="0" err="1" smtClean="0"/>
              <a:t>osporene</a:t>
            </a:r>
            <a:r>
              <a:rPr lang="bs-Latn-BA" dirty="0" smtClean="0"/>
              <a:t> odredbe, u okolnostima datog slučaja, ne ostavljaju mjesta za tumačenje koje bi zadovoljilo princip pravne jednakosti, jer eventualna odluka u ovom slučaju, na osnovu ovih odredbi, mora biti donesena na štetu jedne od stranaka u postupku. Podnosilac zahtjeva, također, navodi da su oba bračna druga pristala na razvod, ni jedan ni drugi bračni drug nemaju na drugi način riješeno stambeno pitanje, brak nije razveden bilo čijom krivicom, već zbog nesaglasnosti naravi bračnih drugova, te da sve druge socijalne okolnosti nisu odlučujuće, a vlasnik stana nije mogao ponuditi nikakvu drugu mogućnost.</a:t>
            </a:r>
            <a:endParaRPr lang="bs-Latn-BA" dirty="0"/>
          </a:p>
        </p:txBody>
      </p:sp>
    </p:spTree>
    <p:extLst>
      <p:ext uri="{BB962C8B-B14F-4D97-AF65-F5344CB8AC3E}">
        <p14:creationId xmlns:p14="http://schemas.microsoft.com/office/powerpoint/2010/main" val="4055015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0000"/>
          </a:xfrm>
        </p:spPr>
        <p:txBody>
          <a:bodyPr>
            <a:normAutofit/>
          </a:bodyPr>
          <a:lstStyle/>
          <a:p>
            <a:pPr algn="ctr"/>
            <a:r>
              <a:rPr lang="bs-Latn-BA" sz="2000" dirty="0" smtClean="0"/>
              <a:t>U 17/06 od 29. septembra 2006. godine,Vrhovni sud FBiH</a:t>
            </a:r>
            <a:endParaRPr lang="bs-Latn-BA" sz="2000" dirty="0"/>
          </a:p>
        </p:txBody>
      </p:sp>
      <p:sp>
        <p:nvSpPr>
          <p:cNvPr id="3" name="Content Placeholder 2"/>
          <p:cNvSpPr>
            <a:spLocks noGrp="1"/>
          </p:cNvSpPr>
          <p:nvPr>
            <p:ph idx="1"/>
          </p:nvPr>
        </p:nvSpPr>
        <p:spPr>
          <a:xfrm>
            <a:off x="838200" y="1296237"/>
            <a:ext cx="10515600" cy="4880726"/>
          </a:xfrm>
        </p:spPr>
        <p:txBody>
          <a:bodyPr>
            <a:normAutofit fontScale="92500"/>
          </a:bodyPr>
          <a:lstStyle/>
          <a:p>
            <a:pPr marL="0" indent="0">
              <a:buNone/>
            </a:pPr>
            <a:r>
              <a:rPr lang="bs-Latn-BA" i="1" dirty="0" smtClean="0"/>
              <a:t>Utvrđuje se da čl. 152, 153, 154, 155, 156. i 157. Zakona o prekršajima kojima se povređuju federalni propisi nisu u skladu sa članom II/3.e) Ustava Bosne i Hercegovine i članom 6. stav 1. Evropske konvencije za zaštitu ljudskih prava i osnovnih sloboda.</a:t>
            </a:r>
          </a:p>
          <a:p>
            <a:pPr marL="0" indent="0">
              <a:buNone/>
            </a:pPr>
            <a:r>
              <a:rPr lang="bs-Latn-BA" dirty="0" smtClean="0"/>
              <a:t>Podnosilac zahtjeva smatra da odredbe o zahtjevu za sudsku zaštitu </a:t>
            </a:r>
            <a:r>
              <a:rPr lang="bs-Latn-BA" dirty="0" err="1" smtClean="0"/>
              <a:t>osporenog</a:t>
            </a:r>
            <a:r>
              <a:rPr lang="bs-Latn-BA" dirty="0" smtClean="0"/>
              <a:t> zakona nisu u skladu sa članom II/3.e) Ustava Bosne i Hercegovine i članom 6. stav 1. Evropske konvencije, jer je u tim odredbama propisano pravno sredstvo kojim se omogućuje pristup sudu, ali nije propisan postupak za postupanje po tom pravnom sredstvu, odnosno u osporenim odredbama se upućuje na postupak po vanrednom pravnom lijeku u krivičnom postupku koji ne postoji u važećem zakonu o krivičnom postupku. Na taj način je onemogućen pristup sudu u postupcima po zahtjevu za sudsku zaštitu u prekršajnim postupcima.</a:t>
            </a:r>
            <a:endParaRPr lang="bs-Latn-BA" dirty="0"/>
          </a:p>
        </p:txBody>
      </p:sp>
    </p:spTree>
    <p:extLst>
      <p:ext uri="{BB962C8B-B14F-4D97-AF65-F5344CB8AC3E}">
        <p14:creationId xmlns:p14="http://schemas.microsoft.com/office/powerpoint/2010/main" val="2408054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000" dirty="0" smtClean="0"/>
              <a:t>Predviđeno zakonom</a:t>
            </a:r>
            <a:endParaRPr lang="bs-Latn-BA" sz="2000" dirty="0"/>
          </a:p>
        </p:txBody>
      </p:sp>
      <p:sp>
        <p:nvSpPr>
          <p:cNvPr id="3" name="Content Placeholder 2"/>
          <p:cNvSpPr>
            <a:spLocks noGrp="1"/>
          </p:cNvSpPr>
          <p:nvPr>
            <p:ph idx="1"/>
          </p:nvPr>
        </p:nvSpPr>
        <p:spPr/>
        <p:txBody>
          <a:bodyPr/>
          <a:lstStyle/>
          <a:p>
            <a:pPr marL="0" indent="0">
              <a:buNone/>
            </a:pPr>
            <a:endParaRPr lang="bs-Latn-BA" i="1" dirty="0" smtClean="0"/>
          </a:p>
          <a:p>
            <a:pPr marL="0" indent="0">
              <a:buNone/>
            </a:pPr>
            <a:endParaRPr lang="bs-Latn-BA" i="1" dirty="0"/>
          </a:p>
          <a:p>
            <a:pPr marL="0" indent="0">
              <a:buNone/>
            </a:pPr>
            <a:r>
              <a:rPr lang="bs-Latn-BA" i="1" dirty="0" err="1" smtClean="0"/>
              <a:t>Kawka</a:t>
            </a:r>
            <a:r>
              <a:rPr lang="bs-Latn-BA" i="1" dirty="0" smtClean="0"/>
              <a:t> protiv Poljske</a:t>
            </a:r>
            <a:r>
              <a:rPr lang="bs-Latn-BA" dirty="0" smtClean="0"/>
              <a:t>, stav 48. (2001)</a:t>
            </a:r>
          </a:p>
          <a:p>
            <a:pPr marL="0" indent="0">
              <a:buNone/>
            </a:pPr>
            <a:r>
              <a:rPr lang="bs-Latn-BA" dirty="0" smtClean="0"/>
              <a:t>„Sud mora utvrditi je li domaće pravo samo po sebi u saglasnosti s Konvencijom, uključujući opća načela koja su izražena ili se razumiju u njoj“</a:t>
            </a:r>
            <a:endParaRPr lang="bs-Latn-BA" dirty="0"/>
          </a:p>
        </p:txBody>
      </p:sp>
    </p:spTree>
    <p:extLst>
      <p:ext uri="{BB962C8B-B14F-4D97-AF65-F5344CB8AC3E}">
        <p14:creationId xmlns:p14="http://schemas.microsoft.com/office/powerpoint/2010/main" val="1164591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9468"/>
          </a:xfrm>
        </p:spPr>
        <p:txBody>
          <a:bodyPr>
            <a:normAutofit/>
          </a:bodyPr>
          <a:lstStyle/>
          <a:p>
            <a:pPr algn="ctr"/>
            <a:r>
              <a:rPr lang="bs-Latn-BA" sz="2000" dirty="0" smtClean="0"/>
              <a:t>U 5/10 od 26. novembra 2010. godine, Kantonalni sud u Mostaru</a:t>
            </a:r>
            <a:endParaRPr lang="bs-Latn-BA" sz="2000" dirty="0"/>
          </a:p>
        </p:txBody>
      </p:sp>
      <p:sp>
        <p:nvSpPr>
          <p:cNvPr id="3" name="Content Placeholder 2"/>
          <p:cNvSpPr>
            <a:spLocks noGrp="1"/>
          </p:cNvSpPr>
          <p:nvPr>
            <p:ph idx="1"/>
          </p:nvPr>
        </p:nvSpPr>
        <p:spPr>
          <a:xfrm>
            <a:off x="838200" y="1336431"/>
            <a:ext cx="10515600" cy="4840532"/>
          </a:xfrm>
        </p:spPr>
        <p:txBody>
          <a:bodyPr/>
          <a:lstStyle/>
          <a:p>
            <a:pPr marL="0" indent="0">
              <a:buNone/>
            </a:pPr>
            <a:endParaRPr lang="bs-Latn-BA" dirty="0" smtClean="0"/>
          </a:p>
          <a:p>
            <a:pPr marL="0" indent="0">
              <a:buNone/>
            </a:pPr>
            <a:r>
              <a:rPr lang="bs-Latn-BA" i="1" dirty="0" smtClean="0"/>
              <a:t>Utvrđuje se da član 3. Zakona o dopunama Zakona o </a:t>
            </a:r>
            <a:r>
              <a:rPr lang="bs-Latn-BA" i="1" dirty="0" err="1" smtClean="0"/>
              <a:t>izvršnom</a:t>
            </a:r>
            <a:r>
              <a:rPr lang="bs-Latn-BA" i="1" dirty="0" smtClean="0"/>
              <a:t> postupku nije u skladu sa članom II/3.e) i II/3.k) Ustava Bosne i Hercegovine, kao i članom 6. stav 1. Evropske konvencije za zaštitu ljudskih prava i osnovnih sloboda i članom 1. Protokola broj 1 uz Evropsku konvenciju za zaštitu ljudskih prava i osnovnih sloboda</a:t>
            </a:r>
            <a:endParaRPr lang="bs-Latn-BA" i="1" dirty="0"/>
          </a:p>
        </p:txBody>
      </p:sp>
    </p:spTree>
    <p:extLst>
      <p:ext uri="{BB962C8B-B14F-4D97-AF65-F5344CB8AC3E}">
        <p14:creationId xmlns:p14="http://schemas.microsoft.com/office/powerpoint/2010/main" val="4893741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9372"/>
          </a:xfrm>
        </p:spPr>
        <p:txBody>
          <a:bodyPr>
            <a:normAutofit/>
          </a:bodyPr>
          <a:lstStyle/>
          <a:p>
            <a:pPr algn="ctr"/>
            <a:r>
              <a:rPr lang="bs-Latn-BA" sz="2000" dirty="0"/>
              <a:t>U 5/10 od 26. novembra 2010. godine, Kantonalni sud u Mostaru</a:t>
            </a:r>
          </a:p>
        </p:txBody>
      </p:sp>
      <p:sp>
        <p:nvSpPr>
          <p:cNvPr id="3" name="Content Placeholder 2"/>
          <p:cNvSpPr>
            <a:spLocks noGrp="1"/>
          </p:cNvSpPr>
          <p:nvPr>
            <p:ph idx="1"/>
          </p:nvPr>
        </p:nvSpPr>
        <p:spPr>
          <a:xfrm>
            <a:off x="838200" y="1125415"/>
            <a:ext cx="10515600" cy="5051548"/>
          </a:xfrm>
        </p:spPr>
        <p:txBody>
          <a:bodyPr>
            <a:normAutofit fontScale="70000" lnSpcReduction="20000"/>
          </a:bodyPr>
          <a:lstStyle/>
          <a:p>
            <a:pPr marL="0" indent="0">
              <a:buNone/>
            </a:pPr>
            <a:r>
              <a:rPr lang="bs-Latn-BA" dirty="0" smtClean="0"/>
              <a:t>Sporne odredbe, glase:</a:t>
            </a:r>
          </a:p>
          <a:p>
            <a:pPr marL="0" indent="0">
              <a:buNone/>
            </a:pPr>
            <a:r>
              <a:rPr lang="bs-Latn-BA" i="1" dirty="0" smtClean="0"/>
              <a:t>Član 137a.</a:t>
            </a:r>
          </a:p>
          <a:p>
            <a:pPr marL="0" indent="0">
              <a:buNone/>
            </a:pPr>
            <a:r>
              <a:rPr lang="bs-Latn-BA" i="1" dirty="0" smtClean="0"/>
              <a:t>Izuzeta su od izvršenja novčana sredstva ustanova iz člana 79a. stav (2) ovog zakona koja služe za vršenje djelatnosti od javnog interesa i koja osiguravaju ostvarivanje prava iz člana 79a. stav (2) ovog zakona.</a:t>
            </a:r>
          </a:p>
          <a:p>
            <a:pPr marL="0" indent="0">
              <a:buNone/>
            </a:pPr>
            <a:r>
              <a:rPr lang="bs-Latn-BA" i="1" dirty="0" smtClean="0"/>
              <a:t>Član 137b.</a:t>
            </a:r>
          </a:p>
          <a:p>
            <a:pPr marL="0" indent="0">
              <a:buNone/>
            </a:pPr>
            <a:r>
              <a:rPr lang="bs-Latn-BA" i="1" dirty="0" smtClean="0"/>
              <a:t>Nadležni sud u svakom konkretnom slučaju odlučuje o ispunjenju uvjeta za izuzimanje od izvršenja iz prethodnog člana.</a:t>
            </a:r>
          </a:p>
          <a:p>
            <a:pPr marL="0" indent="0">
              <a:buNone/>
            </a:pPr>
            <a:r>
              <a:rPr lang="bs-Latn-BA" dirty="0" smtClean="0"/>
              <a:t>Prema navodima iz zahtjeva za ocjenu kompatibilnosti, citirane zakonske odredbe su sporne „...s obzirom da se radi o izvršenju </a:t>
            </a:r>
            <a:r>
              <a:rPr lang="bs-Latn-BA" dirty="0" err="1" smtClean="0"/>
              <a:t>pravomoćne</a:t>
            </a:r>
            <a:r>
              <a:rPr lang="bs-Latn-BA" dirty="0" smtClean="0"/>
              <a:t> sudske presude, a imajući u vidu da postoji izgrađena sudska praksa o tome da </a:t>
            </a:r>
            <a:r>
              <a:rPr lang="bs-Latn-BA" dirty="0" err="1" smtClean="0"/>
              <a:t>neizvršenje</a:t>
            </a:r>
            <a:r>
              <a:rPr lang="bs-Latn-BA" dirty="0" smtClean="0"/>
              <a:t> pravomoćnih sudskih odluka predstavlja povredu prava na </a:t>
            </a:r>
            <a:r>
              <a:rPr lang="bs-Latn-BA" dirty="0" err="1" smtClean="0"/>
              <a:t>pravično</a:t>
            </a:r>
            <a:r>
              <a:rPr lang="bs-Latn-BA" dirty="0" smtClean="0"/>
              <a:t> suđenje iz člana 6. Evropske konvencije... obustavom izvršenja u konkretnom slučaju </a:t>
            </a:r>
            <a:r>
              <a:rPr lang="bs-Latn-BA" dirty="0" err="1" smtClean="0"/>
              <a:t>tražiocu</a:t>
            </a:r>
            <a:r>
              <a:rPr lang="bs-Latn-BA" dirty="0" smtClean="0"/>
              <a:t> izvršenja bio bi onemogućen pristup sudu, što je u suprotnosti sa članom 6.Evropske konvencije. Osim toga, u konkretnom slučaju to bi značilo i povredu prava na imovinu iz člana 1. Protokola broj 1 uz Evropsku konvenciju...“. Stoga će Ustavni sud ispitati sporne zakonske odredbe u odnosu na njihovu usklađenost sa pravom na </a:t>
            </a:r>
            <a:r>
              <a:rPr lang="bs-Latn-BA" dirty="0" err="1" smtClean="0"/>
              <a:t>pravično</a:t>
            </a:r>
            <a:r>
              <a:rPr lang="bs-Latn-BA" dirty="0" smtClean="0"/>
              <a:t> suđenje iz člana II/3.e) Ustava Bosne i Hercegovine i člana 6. stav 1. Evropske konvencije, te pravom na imovinu iz člana II/3.k) Ustava Bosne i Hercegovine i člana 1. Protokola broj 1 uz Evropsku konvenciju.</a:t>
            </a:r>
            <a:endParaRPr lang="bs-Latn-BA" dirty="0"/>
          </a:p>
        </p:txBody>
      </p:sp>
    </p:spTree>
    <p:extLst>
      <p:ext uri="{BB962C8B-B14F-4D97-AF65-F5344CB8AC3E}">
        <p14:creationId xmlns:p14="http://schemas.microsoft.com/office/powerpoint/2010/main" val="20024330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9323"/>
          </a:xfrm>
        </p:spPr>
        <p:txBody>
          <a:bodyPr>
            <a:normAutofit/>
          </a:bodyPr>
          <a:lstStyle/>
          <a:p>
            <a:pPr algn="ctr"/>
            <a:r>
              <a:rPr lang="bs-Latn-BA" sz="2000" dirty="0" smtClean="0"/>
              <a:t>U 15/11 od 30. marta 2012. godine , Kantonalni sud u Sarajevu</a:t>
            </a:r>
            <a:endParaRPr lang="bs-Latn-BA" sz="2000" dirty="0"/>
          </a:p>
        </p:txBody>
      </p:sp>
      <p:sp>
        <p:nvSpPr>
          <p:cNvPr id="3" name="Content Placeholder 2"/>
          <p:cNvSpPr>
            <a:spLocks noGrp="1"/>
          </p:cNvSpPr>
          <p:nvPr>
            <p:ph idx="1"/>
          </p:nvPr>
        </p:nvSpPr>
        <p:spPr>
          <a:xfrm>
            <a:off x="838200" y="1436914"/>
            <a:ext cx="10515600" cy="4740049"/>
          </a:xfrm>
        </p:spPr>
        <p:txBody>
          <a:bodyPr/>
          <a:lstStyle/>
          <a:p>
            <a:pPr marL="0" indent="0">
              <a:buNone/>
            </a:pPr>
            <a:endParaRPr lang="bs-Latn-BA" dirty="0" smtClean="0"/>
          </a:p>
          <a:p>
            <a:pPr marL="0" indent="0">
              <a:buNone/>
            </a:pPr>
            <a:r>
              <a:rPr lang="bs-Latn-BA" i="1" dirty="0" smtClean="0"/>
              <a:t>Utvrđuje se da odredba člana 39.e st. 3. i 4. Zakona o prodaji stanova na kojima postoji stanarsko pravo u dijelu koji se odnosi na utvrđivanje naknade nije u skladu sa članom II/3.k) Ustava Bosne i Hercegovine i članom 1. Protokola broj 1 uz Evropsku konvenciju za zaštitu ljudskih prava i osnovnih sloboda.</a:t>
            </a:r>
            <a:endParaRPr lang="bs-Latn-BA" i="1" dirty="0"/>
          </a:p>
        </p:txBody>
      </p:sp>
    </p:spTree>
    <p:extLst>
      <p:ext uri="{BB962C8B-B14F-4D97-AF65-F5344CB8AC3E}">
        <p14:creationId xmlns:p14="http://schemas.microsoft.com/office/powerpoint/2010/main" val="2895627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9807"/>
          </a:xfrm>
        </p:spPr>
        <p:txBody>
          <a:bodyPr>
            <a:normAutofit/>
          </a:bodyPr>
          <a:lstStyle/>
          <a:p>
            <a:pPr algn="ctr"/>
            <a:r>
              <a:rPr lang="bs-Latn-BA" sz="2000" dirty="0"/>
              <a:t>U 15/11 od 30. marta 2012. godine , Kantonalni sud u Sarajevu</a:t>
            </a:r>
          </a:p>
        </p:txBody>
      </p:sp>
      <p:sp>
        <p:nvSpPr>
          <p:cNvPr id="3" name="Content Placeholder 2"/>
          <p:cNvSpPr>
            <a:spLocks noGrp="1"/>
          </p:cNvSpPr>
          <p:nvPr>
            <p:ph idx="1"/>
          </p:nvPr>
        </p:nvSpPr>
        <p:spPr>
          <a:xfrm>
            <a:off x="838200" y="1356527"/>
            <a:ext cx="10515600" cy="4820436"/>
          </a:xfrm>
        </p:spPr>
        <p:txBody>
          <a:bodyPr>
            <a:normAutofit/>
          </a:bodyPr>
          <a:lstStyle/>
          <a:p>
            <a:pPr marL="0" indent="0">
              <a:buNone/>
            </a:pPr>
            <a:r>
              <a:rPr lang="bs-Latn-BA" i="1" dirty="0" smtClean="0"/>
              <a:t>Utvrđuje se da je odredba člana 39.a Zakona o prodaji stanova na kojima postoji stanarsko pravo u skladu sa odredbama člana II/3.k) Ustava Bosne i Hercegovine i članom 1. Protokola broj 1 uz  Evropsku konvenciju za zaštitu ljudskih prava i osnovnih sloboda. </a:t>
            </a:r>
          </a:p>
          <a:p>
            <a:pPr marL="0" indent="0">
              <a:buNone/>
            </a:pPr>
            <a:r>
              <a:rPr lang="bs-Latn-BA" i="1" dirty="0" smtClean="0"/>
              <a:t>Odbacuje se kao </a:t>
            </a:r>
            <a:r>
              <a:rPr lang="bs-Latn-BA" i="1" dirty="0" err="1" smtClean="0"/>
              <a:t>nedopušten</a:t>
            </a:r>
            <a:r>
              <a:rPr lang="bs-Latn-BA" i="1" dirty="0" smtClean="0"/>
              <a:t> zahtjev Kantonalnog suda u Sarajevu za ocjenu kompatibilnosti odredbe člana 3.a Zakona o prestanku primjene Zakona o napuštenim stanovima sa Ustavom Bosne i Hercegovine i Evropskom konvencijom za zaštitu ljudskih prava i osnovnih sloboda zbog toga što je riječ o pitanju o kojem je Ustavni sud Bosne i Hercegovine već odlučivao, a iz navoda ili dokaza iznesenih u zahtjevu ne proizlazi da ima osnova za ponovno odlučivanje</a:t>
            </a:r>
            <a:endParaRPr lang="bs-Latn-BA" i="1" dirty="0"/>
          </a:p>
        </p:txBody>
      </p:sp>
    </p:spTree>
    <p:extLst>
      <p:ext uri="{BB962C8B-B14F-4D97-AF65-F5344CB8AC3E}">
        <p14:creationId xmlns:p14="http://schemas.microsoft.com/office/powerpoint/2010/main" val="21761019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0194"/>
          </a:xfrm>
        </p:spPr>
        <p:txBody>
          <a:bodyPr>
            <a:normAutofit/>
          </a:bodyPr>
          <a:lstStyle/>
          <a:p>
            <a:pPr algn="ctr"/>
            <a:r>
              <a:rPr lang="bs-Latn-BA" sz="2000" dirty="0" smtClean="0"/>
              <a:t>U 16/11 od 13. jula 2012. godine, Općinski sud u </a:t>
            </a:r>
            <a:r>
              <a:rPr lang="bs-Latn-BA" sz="2000" dirty="0" err="1" smtClean="0"/>
              <a:t>Tesliću</a:t>
            </a:r>
            <a:endParaRPr lang="bs-Latn-BA" sz="2000" dirty="0"/>
          </a:p>
        </p:txBody>
      </p:sp>
      <p:sp>
        <p:nvSpPr>
          <p:cNvPr id="3" name="Content Placeholder 2"/>
          <p:cNvSpPr>
            <a:spLocks noGrp="1"/>
          </p:cNvSpPr>
          <p:nvPr>
            <p:ph idx="1"/>
          </p:nvPr>
        </p:nvSpPr>
        <p:spPr>
          <a:xfrm>
            <a:off x="838200" y="1336431"/>
            <a:ext cx="10515600" cy="4880725"/>
          </a:xfrm>
        </p:spPr>
        <p:txBody>
          <a:bodyPr>
            <a:normAutofit fontScale="85000" lnSpcReduction="20000"/>
          </a:bodyPr>
          <a:lstStyle/>
          <a:p>
            <a:pPr marL="0" indent="0">
              <a:buNone/>
            </a:pPr>
            <a:r>
              <a:rPr lang="bs-Latn-BA" i="1" dirty="0" smtClean="0"/>
              <a:t>Utvrđuje se da Zakon o provođenju Aneksa G Sporazuma o pitanjima </a:t>
            </a:r>
            <a:r>
              <a:rPr lang="bs-Latn-BA" i="1" dirty="0" err="1" smtClean="0"/>
              <a:t>sukcesije</a:t>
            </a:r>
            <a:r>
              <a:rPr lang="bs-Latn-BA" i="1" dirty="0" smtClean="0"/>
              <a:t> na teritoriji Republike Srpske u cijelosti nije saglasan odredbama člana III/1.e), člana III/3.b), člana IV/4.b)  i člana V/4.a) Ustava Bosne i Hercegovine.</a:t>
            </a:r>
          </a:p>
          <a:p>
            <a:pPr marL="0" indent="0">
              <a:buNone/>
            </a:pPr>
            <a:r>
              <a:rPr lang="bs-Latn-BA" dirty="0" smtClean="0"/>
              <a:t>Ustavni sud smatra da Republika Srpska nije imala ustavnu nadležnost za donošenje Zakona o provođenju Aneksa G Sporazuma o pitanjima </a:t>
            </a:r>
            <a:r>
              <a:rPr lang="bs-Latn-BA" dirty="0" err="1" smtClean="0"/>
              <a:t>sukcesije</a:t>
            </a:r>
            <a:r>
              <a:rPr lang="bs-Latn-BA" dirty="0" smtClean="0"/>
              <a:t> na teritoriji Republike Srpske, te da je, stoga, navedeni zakon u cijelosti neustavan prema odredbama člana III/1.e), člana III/3.b), člana IV/4.b)  i člana V/4.a) Ustava Bosne i Hercegovine.</a:t>
            </a:r>
          </a:p>
          <a:p>
            <a:pPr marL="0" indent="0">
              <a:buNone/>
            </a:pPr>
            <a:r>
              <a:rPr lang="bs-Latn-BA" dirty="0" smtClean="0"/>
              <a:t>U skladu sa uspostavljenim standardima i normama međunarodnog prava, te Sporazuma o sukcesiji i njegovim relevantnim </a:t>
            </a:r>
            <a:r>
              <a:rPr lang="bs-Latn-BA" dirty="0" err="1" smtClean="0"/>
              <a:t>aneksima</a:t>
            </a:r>
            <a:r>
              <a:rPr lang="bs-Latn-BA" dirty="0" smtClean="0"/>
              <a:t>, nadležni organi u Bosni i Hercegovini, uključujući i redovne sudove, mogu koristiti one  instrumente  koji će, zavisno od ponašanja drugih potpisnica Sporazuma o sukcesiji, efektivno zaštititi stečena ili osigurati ostvarivanje prava koja su predmet Sporazuma o sukcesiji i njegovih aneksa. To podrazumijeva aktivnu ulogu i neophodnu koordinaciju i/ili subordinaciju u skladu sa raspodjelom nadležnosti između organa i institucija u Bosni i Hercegovini.</a:t>
            </a:r>
            <a:endParaRPr lang="bs-Latn-BA" dirty="0"/>
          </a:p>
        </p:txBody>
      </p:sp>
    </p:spTree>
    <p:extLst>
      <p:ext uri="{BB962C8B-B14F-4D97-AF65-F5344CB8AC3E}">
        <p14:creationId xmlns:p14="http://schemas.microsoft.com/office/powerpoint/2010/main" val="36413375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9613"/>
          </a:xfrm>
        </p:spPr>
        <p:txBody>
          <a:bodyPr>
            <a:normAutofit/>
          </a:bodyPr>
          <a:lstStyle/>
          <a:p>
            <a:pPr algn="ctr"/>
            <a:r>
              <a:rPr lang="bs-Latn-BA" sz="2000" dirty="0"/>
              <a:t>U </a:t>
            </a:r>
            <a:r>
              <a:rPr lang="bs-Latn-BA" sz="2000" dirty="0" smtClean="0"/>
              <a:t>17/11 </a:t>
            </a:r>
            <a:r>
              <a:rPr lang="bs-Latn-BA" sz="2000" dirty="0"/>
              <a:t>od 30. marta 2012. godine , Kantonalni sud u </a:t>
            </a:r>
            <a:r>
              <a:rPr lang="bs-Latn-BA" sz="2000" dirty="0" smtClean="0"/>
              <a:t>Goraždu</a:t>
            </a:r>
            <a:endParaRPr lang="bs-Latn-BA" sz="2000" dirty="0"/>
          </a:p>
        </p:txBody>
      </p:sp>
      <p:sp>
        <p:nvSpPr>
          <p:cNvPr id="3" name="Content Placeholder 2"/>
          <p:cNvSpPr>
            <a:spLocks noGrp="1"/>
          </p:cNvSpPr>
          <p:nvPr>
            <p:ph idx="1"/>
          </p:nvPr>
        </p:nvSpPr>
        <p:spPr>
          <a:xfrm>
            <a:off x="838200" y="1266092"/>
            <a:ext cx="10515600" cy="5124660"/>
          </a:xfrm>
        </p:spPr>
        <p:txBody>
          <a:bodyPr/>
          <a:lstStyle/>
          <a:p>
            <a:pPr marL="0" indent="0">
              <a:buNone/>
            </a:pPr>
            <a:endParaRPr lang="bs-Latn-BA" i="1" dirty="0" smtClean="0"/>
          </a:p>
          <a:p>
            <a:pPr marL="0" indent="0">
              <a:buNone/>
            </a:pPr>
            <a:r>
              <a:rPr lang="bs-Latn-BA" i="1" dirty="0" smtClean="0"/>
              <a:t>Utvrđuje se da su odredbe čl. 2, 7. i 24. Zakona o porezu na dohodak u skladu sa čl. I/7, II/1, II/2, članom II/3. e), k) i m) i čl. II/4. i II/6. Ustava Bosne i Hercegovine i članom 14. Evropske konvencije za zaštitu ljudskih prava i osnovnih sloboda u vezi sa članom 6. Evropske konvencije za zaštitu ljudskih prava i osnovnih sloboda i članom 1. Protokola broj 1 uz Evropsku konvenciju za zaštitu ljudskih prava i osnovnih sloboda, te sa članom 1. Protokola broj 12 uz Evropsku konvenciju za zaštitu ljudskih prava i osnovnih sloboda.</a:t>
            </a:r>
            <a:endParaRPr lang="bs-Latn-BA" i="1" dirty="0"/>
          </a:p>
        </p:txBody>
      </p:sp>
    </p:spTree>
    <p:extLst>
      <p:ext uri="{BB962C8B-B14F-4D97-AF65-F5344CB8AC3E}">
        <p14:creationId xmlns:p14="http://schemas.microsoft.com/office/powerpoint/2010/main" val="2615642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9420"/>
          </a:xfrm>
        </p:spPr>
        <p:txBody>
          <a:bodyPr>
            <a:normAutofit/>
          </a:bodyPr>
          <a:lstStyle/>
          <a:p>
            <a:pPr algn="ctr"/>
            <a:r>
              <a:rPr lang="bs-Latn-BA" sz="2000" dirty="0"/>
              <a:t>U 17/11 od 30. marta 2012. godine , Kantonalni sud u Goraždu</a:t>
            </a:r>
          </a:p>
        </p:txBody>
      </p:sp>
      <p:sp>
        <p:nvSpPr>
          <p:cNvPr id="3" name="Content Placeholder 2"/>
          <p:cNvSpPr>
            <a:spLocks noGrp="1"/>
          </p:cNvSpPr>
          <p:nvPr>
            <p:ph idx="1"/>
          </p:nvPr>
        </p:nvSpPr>
        <p:spPr>
          <a:xfrm>
            <a:off x="838200" y="1296237"/>
            <a:ext cx="10515600" cy="4880726"/>
          </a:xfrm>
        </p:spPr>
        <p:txBody>
          <a:bodyPr>
            <a:normAutofit fontScale="85000" lnSpcReduction="10000"/>
          </a:bodyPr>
          <a:lstStyle/>
          <a:p>
            <a:pPr marL="0" indent="0">
              <a:buNone/>
            </a:pPr>
            <a:r>
              <a:rPr lang="bs-Latn-BA" dirty="0" smtClean="0"/>
              <a:t>Podnosilac zahtjeva traži da Ustavni sud odluči o kompatibilnosti čl. 2, 7. i 24. </a:t>
            </a:r>
            <a:r>
              <a:rPr lang="bs-Latn-BA" dirty="0" err="1" smtClean="0"/>
              <a:t>spornog</a:t>
            </a:r>
            <a:r>
              <a:rPr lang="bs-Latn-BA" dirty="0" smtClean="0"/>
              <a:t> zakona sa čl. I/7, II/1, II/2, II/3, II/4. i II/6. Ustava BiH i čl. 6. i 14. Evropske konvencije, članom 1. Protokola broj 1 uz Evropsku konvenciju i članom 1. Protokola broj 12 uz Evropsku konvenciju. Podnosilac zahtjeva smatra da sporne odredbe diskriminiraju državljane BiH koji se prema </a:t>
            </a:r>
            <a:r>
              <a:rPr lang="bs-Latn-BA" dirty="0" err="1" smtClean="0"/>
              <a:t>spornom</a:t>
            </a:r>
            <a:r>
              <a:rPr lang="bs-Latn-BA" dirty="0" smtClean="0"/>
              <a:t> zakonu ne smatraju rezidentima u FBiH, odnosno koji imaju prebivalište ili boravište na teritoriji RS. U vezi s tim, podnosilac zahtjeva navodi da je </a:t>
            </a:r>
            <a:r>
              <a:rPr lang="bs-Latn-BA" dirty="0" err="1" smtClean="0"/>
              <a:t>osporena</a:t>
            </a:r>
            <a:r>
              <a:rPr lang="bs-Latn-BA" dirty="0" smtClean="0"/>
              <a:t> odredba člana 2. </a:t>
            </a:r>
            <a:r>
              <a:rPr lang="bs-Latn-BA" dirty="0" err="1" smtClean="0"/>
              <a:t>spornog</a:t>
            </a:r>
            <a:r>
              <a:rPr lang="bs-Latn-BA" dirty="0" smtClean="0"/>
              <a:t> zakona </a:t>
            </a:r>
            <a:r>
              <a:rPr lang="bs-Latn-BA" dirty="0" err="1" smtClean="0"/>
              <a:t>diskriminirajuća</a:t>
            </a:r>
            <a:r>
              <a:rPr lang="bs-Latn-BA" dirty="0" smtClean="0"/>
              <a:t> i suprotna odredbi člana I/7. Ustava Bosne i Hercegovine, koja propisuje pravo na državljanstvo. Na ovaj način se, prema mišljenju podnosioca zahtjeva, krši i pravo na slobodu kretanja i prebivališta iz člana II/3.m) Ustava BiH. Također, podnosilac zahtjeva smatra da zbog takvog definiranja postoji i različit tretman </a:t>
            </a:r>
            <a:r>
              <a:rPr lang="bs-Latn-BA" dirty="0" err="1" smtClean="0"/>
              <a:t>nerezidenata</a:t>
            </a:r>
            <a:r>
              <a:rPr lang="bs-Latn-BA" dirty="0" smtClean="0"/>
              <a:t> u odredbama čl. 7. i 24. </a:t>
            </a:r>
            <a:r>
              <a:rPr lang="bs-Latn-BA" dirty="0" err="1" smtClean="0"/>
              <a:t>spornog</a:t>
            </a:r>
            <a:r>
              <a:rPr lang="bs-Latn-BA" dirty="0" smtClean="0"/>
              <a:t> zakona, te da uskraćivanje </a:t>
            </a:r>
            <a:r>
              <a:rPr lang="bs-Latn-BA" dirty="0" err="1" smtClean="0"/>
              <a:t>nerezidentima</a:t>
            </a:r>
            <a:r>
              <a:rPr lang="bs-Latn-BA" dirty="0" smtClean="0"/>
              <a:t> prava na lične odbitke vodi </a:t>
            </a:r>
            <a:r>
              <a:rPr lang="bs-Latn-BA" dirty="0" err="1" smtClean="0"/>
              <a:t>diskriminaciji</a:t>
            </a:r>
            <a:r>
              <a:rPr lang="bs-Latn-BA" dirty="0" smtClean="0"/>
              <a:t> suprotnoj članu II/4. Ustava BiH i članu 1. Protokola broj 1 uz Evropsku konvenciju u vezi sa pravom na </a:t>
            </a:r>
            <a:r>
              <a:rPr lang="bs-Latn-BA" dirty="0" err="1" smtClean="0"/>
              <a:t>pravično</a:t>
            </a:r>
            <a:r>
              <a:rPr lang="bs-Latn-BA" dirty="0" smtClean="0"/>
              <a:t> suđenje i pravom na imovinu iz člana II/3.e) i k) Ustava BiH, te kršenju člana 14. u vezi sa pravom na imovinu i pravom na </a:t>
            </a:r>
            <a:r>
              <a:rPr lang="bs-Latn-BA" dirty="0" err="1" smtClean="0"/>
              <a:t>pravično</a:t>
            </a:r>
            <a:r>
              <a:rPr lang="bs-Latn-BA" dirty="0" smtClean="0"/>
              <a:t> suđenje.</a:t>
            </a:r>
            <a:endParaRPr lang="bs-Latn-BA" dirty="0"/>
          </a:p>
        </p:txBody>
      </p:sp>
    </p:spTree>
    <p:extLst>
      <p:ext uri="{BB962C8B-B14F-4D97-AF65-F5344CB8AC3E}">
        <p14:creationId xmlns:p14="http://schemas.microsoft.com/office/powerpoint/2010/main" val="23644320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59323"/>
          </a:xfrm>
        </p:spPr>
        <p:txBody>
          <a:bodyPr>
            <a:normAutofit/>
          </a:bodyPr>
          <a:lstStyle/>
          <a:p>
            <a:pPr algn="ctr"/>
            <a:r>
              <a:rPr lang="bs-Latn-BA" sz="2000" dirty="0"/>
              <a:t>U 17/11 od 30. marta 2012. godine , Kantonalni sud u Goraždu</a:t>
            </a:r>
          </a:p>
        </p:txBody>
      </p:sp>
      <p:sp>
        <p:nvSpPr>
          <p:cNvPr id="3" name="Content Placeholder 2"/>
          <p:cNvSpPr>
            <a:spLocks noGrp="1"/>
          </p:cNvSpPr>
          <p:nvPr>
            <p:ph idx="1"/>
          </p:nvPr>
        </p:nvSpPr>
        <p:spPr>
          <a:xfrm>
            <a:off x="838200" y="1105319"/>
            <a:ext cx="10515600" cy="5071644"/>
          </a:xfrm>
        </p:spPr>
        <p:txBody>
          <a:bodyPr>
            <a:normAutofit lnSpcReduction="10000"/>
          </a:bodyPr>
          <a:lstStyle/>
          <a:p>
            <a:pPr marL="0" indent="0">
              <a:buNone/>
            </a:pPr>
            <a:r>
              <a:rPr lang="bs-Latn-BA" dirty="0" smtClean="0"/>
              <a:t>Ustavni sud je zaključio da je, s obzirom na složeno </a:t>
            </a:r>
            <a:r>
              <a:rPr lang="bs-Latn-BA" dirty="0" err="1" smtClean="0"/>
              <a:t>ustavnopravno</a:t>
            </a:r>
            <a:r>
              <a:rPr lang="bs-Latn-BA" dirty="0" smtClean="0"/>
              <a:t> uređenje u Bosni i Hercegovini i podjelu nadležnosti, oblast direktnih poreza u nadležnosti entiteta i </a:t>
            </a:r>
            <a:r>
              <a:rPr lang="bs-Latn-BA" dirty="0" err="1" smtClean="0"/>
              <a:t>DBBiH</a:t>
            </a:r>
            <a:r>
              <a:rPr lang="bs-Latn-BA" dirty="0" smtClean="0"/>
              <a:t>, te da nadležni zakonodavac ima široko polje slobodne procjene u odabiru poreznog sistema i poreznih instrumenata koji su mu potrebni za ostvarenje ciljeva njegove </a:t>
            </a:r>
            <a:r>
              <a:rPr lang="bs-Latn-BA" dirty="0" err="1" smtClean="0"/>
              <a:t>porezne</a:t>
            </a:r>
            <a:r>
              <a:rPr lang="bs-Latn-BA" dirty="0" smtClean="0"/>
              <a:t> politike. Također, Ustavni sud je zaključio da se definicijom pojma „rezidenta“ i „</a:t>
            </a:r>
            <a:r>
              <a:rPr lang="bs-Latn-BA" dirty="0" err="1" smtClean="0"/>
              <a:t>nerezidenta</a:t>
            </a:r>
            <a:r>
              <a:rPr lang="bs-Latn-BA" dirty="0" smtClean="0"/>
              <a:t>“ u </a:t>
            </a:r>
            <a:r>
              <a:rPr lang="bs-Latn-BA" dirty="0" err="1" smtClean="0"/>
              <a:t>spornom</a:t>
            </a:r>
            <a:r>
              <a:rPr lang="bs-Latn-BA" dirty="0" smtClean="0"/>
              <a:t> zakonu ne diskriminiraju državljani Bosne i Hercegovine, pa slijedi da odredbe čl. 2, 7. i 24. </a:t>
            </a:r>
            <a:r>
              <a:rPr lang="bs-Latn-BA" dirty="0" err="1" smtClean="0"/>
              <a:t>spornog</a:t>
            </a:r>
            <a:r>
              <a:rPr lang="bs-Latn-BA" dirty="0" smtClean="0"/>
              <a:t> zakona nisu u suprotnosti sa čl. I/7, II/1, II/2, članom II/3. e), k) i m) i čl. II/4. i II/6. Ustava Bosne i Hercegovine i članom 14. Evropske konvencije u vezi sa članom 6. Evropske konvencije i članom 1. Protokola broj 1 uz Evropsku konvenciju, te sa članom 1. Protokola broj 12 uz Evropsku konvenciju.</a:t>
            </a:r>
            <a:endParaRPr lang="bs-Latn-BA" dirty="0"/>
          </a:p>
        </p:txBody>
      </p:sp>
    </p:spTree>
    <p:extLst>
      <p:ext uri="{BB962C8B-B14F-4D97-AF65-F5344CB8AC3E}">
        <p14:creationId xmlns:p14="http://schemas.microsoft.com/office/powerpoint/2010/main" val="39641829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474" y="535947"/>
            <a:ext cx="10515600" cy="509081"/>
          </a:xfrm>
        </p:spPr>
        <p:txBody>
          <a:bodyPr>
            <a:normAutofit/>
          </a:bodyPr>
          <a:lstStyle/>
          <a:p>
            <a:pPr algn="ctr"/>
            <a:r>
              <a:rPr lang="bs-Latn-BA" sz="2000" dirty="0" smtClean="0"/>
              <a:t>U 6/12 od 13. jula 2012. godine , Sud BiH</a:t>
            </a:r>
            <a:endParaRPr lang="bs-Latn-BA" sz="2000" dirty="0"/>
          </a:p>
        </p:txBody>
      </p:sp>
      <p:sp>
        <p:nvSpPr>
          <p:cNvPr id="3" name="Content Placeholder 2"/>
          <p:cNvSpPr>
            <a:spLocks noGrp="1"/>
          </p:cNvSpPr>
          <p:nvPr>
            <p:ph idx="1"/>
          </p:nvPr>
        </p:nvSpPr>
        <p:spPr>
          <a:xfrm>
            <a:off x="838200" y="1477108"/>
            <a:ext cx="10515600" cy="4699855"/>
          </a:xfrm>
        </p:spPr>
        <p:txBody>
          <a:bodyPr>
            <a:normAutofit/>
          </a:bodyPr>
          <a:lstStyle/>
          <a:p>
            <a:pPr marL="0" indent="0">
              <a:buNone/>
            </a:pPr>
            <a:r>
              <a:rPr lang="bs-Latn-BA" i="1" dirty="0" smtClean="0"/>
              <a:t>Utvrđuje se da Zakon o </a:t>
            </a:r>
            <a:r>
              <a:rPr lang="bs-Latn-BA" i="1" dirty="0" err="1" smtClean="0"/>
              <a:t>parničnom</a:t>
            </a:r>
            <a:r>
              <a:rPr lang="bs-Latn-BA" i="1" dirty="0" smtClean="0"/>
              <a:t> postupku pred Sudom Bosne i Hercegovine nije kompatibilan sa članom II/3.e) Ustava Bosne i Hercegovine i članom 6. stav 1. Evropske konvencije za zaštitu ljudskih prava i osnovnih sloboda. </a:t>
            </a:r>
          </a:p>
          <a:p>
            <a:pPr marL="0" indent="0">
              <a:buNone/>
            </a:pPr>
            <a:r>
              <a:rPr lang="bs-Latn-BA" dirty="0" smtClean="0"/>
              <a:t>Ustavni sud smatra da se u konkretnom slučaju radi o pravnoj situaciji koja se ne može podvesti pod „svoju“ normu, jer je zakonodavac takav slučaj previdio (nije predvidio da će se pojaviti), ili ga je propustio (zaboravio) riješiti. Ovakva pravna praznina nužno vodi ka kršenju prava na </a:t>
            </a:r>
            <a:r>
              <a:rPr lang="bs-Latn-BA" dirty="0" err="1" smtClean="0"/>
              <a:t>pravično</a:t>
            </a:r>
            <a:r>
              <a:rPr lang="bs-Latn-BA" dirty="0" smtClean="0"/>
              <a:t> suđenje iz člana II/3.e) Ustava Bosne i Hercegovine i člana 6. stav 1. Evropske konvencije.</a:t>
            </a:r>
            <a:endParaRPr lang="bs-Latn-BA" dirty="0"/>
          </a:p>
        </p:txBody>
      </p:sp>
    </p:spTree>
    <p:extLst>
      <p:ext uri="{BB962C8B-B14F-4D97-AF65-F5344CB8AC3E}">
        <p14:creationId xmlns:p14="http://schemas.microsoft.com/office/powerpoint/2010/main" val="22659165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9082"/>
          </a:xfrm>
        </p:spPr>
        <p:txBody>
          <a:bodyPr>
            <a:normAutofit/>
          </a:bodyPr>
          <a:lstStyle/>
          <a:p>
            <a:pPr algn="ctr"/>
            <a:r>
              <a:rPr lang="bs-Latn-BA" sz="2000" dirty="0" smtClean="0"/>
              <a:t>U 7/12 od 31. januar 2013. godine, Sud BiH</a:t>
            </a:r>
            <a:endParaRPr lang="bs-Latn-BA" sz="2000" dirty="0"/>
          </a:p>
        </p:txBody>
      </p:sp>
      <p:sp>
        <p:nvSpPr>
          <p:cNvPr id="3" name="Content Placeholder 2"/>
          <p:cNvSpPr>
            <a:spLocks noGrp="1"/>
          </p:cNvSpPr>
          <p:nvPr>
            <p:ph idx="1"/>
          </p:nvPr>
        </p:nvSpPr>
        <p:spPr>
          <a:xfrm>
            <a:off x="838200" y="1286189"/>
            <a:ext cx="10515600" cy="4890774"/>
          </a:xfrm>
        </p:spPr>
        <p:txBody>
          <a:bodyPr/>
          <a:lstStyle/>
          <a:p>
            <a:pPr marL="0" indent="0">
              <a:buNone/>
            </a:pPr>
            <a:r>
              <a:rPr lang="bs-Latn-BA" i="1" dirty="0" smtClean="0"/>
              <a:t>Utvrđuje se da Zakon o plaćama i drugim naknadama u sudskim i tužilačkim institucijama na nivou Bosne i Hercegovine nije u skladu sa odredbama člana I/2. Ustava Bosne i Hercegovine i odredbama člana II/4. Ustava Bosne i Hercegovine, u vezi sa članom 14. Evropske konvencije za zaštitu ljudskih prava i osnovnih sloboda, članom 1. Protokola broj 12 uz Evropsku konvenciju za zaštitu ljudskih prava i osnovnih sloboda, kao i članom 26. Međunarodnog pakta o građanskim i političkim pravima, jer ne sadrži odredbe u pogledu naknada na ime troškova prijevoza, toplog obroka i odvojenog života.</a:t>
            </a:r>
            <a:endParaRPr lang="bs-Latn-BA" i="1" dirty="0"/>
          </a:p>
        </p:txBody>
      </p:sp>
    </p:spTree>
    <p:extLst>
      <p:ext uri="{BB962C8B-B14F-4D97-AF65-F5344CB8AC3E}">
        <p14:creationId xmlns:p14="http://schemas.microsoft.com/office/powerpoint/2010/main" val="1924330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000" dirty="0"/>
              <a:t>P</a:t>
            </a:r>
            <a:r>
              <a:rPr lang="bs-Latn-BA" sz="2000" dirty="0" smtClean="0"/>
              <a:t>redvidljivost</a:t>
            </a:r>
            <a:endParaRPr lang="bs-Latn-BA" sz="2000" dirty="0"/>
          </a:p>
        </p:txBody>
      </p:sp>
      <p:sp>
        <p:nvSpPr>
          <p:cNvPr id="3" name="Content Placeholder 2"/>
          <p:cNvSpPr>
            <a:spLocks noGrp="1"/>
          </p:cNvSpPr>
          <p:nvPr>
            <p:ph idx="1"/>
          </p:nvPr>
        </p:nvSpPr>
        <p:spPr/>
        <p:txBody>
          <a:bodyPr/>
          <a:lstStyle/>
          <a:p>
            <a:pPr marL="0" indent="0">
              <a:buNone/>
            </a:pPr>
            <a:r>
              <a:rPr lang="bs-Latn-BA" i="1" dirty="0" err="1" smtClean="0"/>
              <a:t>Sunday</a:t>
            </a:r>
            <a:r>
              <a:rPr lang="bs-Latn-BA" i="1" dirty="0" smtClean="0"/>
              <a:t> Times protiv </a:t>
            </a:r>
            <a:r>
              <a:rPr lang="bs-Latn-BA" i="1" dirty="0" err="1" smtClean="0"/>
              <a:t>Ujedinjenog</a:t>
            </a:r>
            <a:r>
              <a:rPr lang="bs-Latn-BA" i="1" dirty="0" smtClean="0"/>
              <a:t> Kraljevstva</a:t>
            </a:r>
            <a:r>
              <a:rPr lang="bs-Latn-BA" dirty="0" smtClean="0"/>
              <a:t>, stav 49 (1979)</a:t>
            </a:r>
          </a:p>
          <a:p>
            <a:pPr marL="0" indent="0">
              <a:buNone/>
            </a:pPr>
            <a:endParaRPr lang="bs-Latn-BA" dirty="0" smtClean="0"/>
          </a:p>
          <a:p>
            <a:pPr marL="0" indent="0">
              <a:buNone/>
            </a:pPr>
            <a:r>
              <a:rPr lang="bs-Latn-BA" dirty="0" smtClean="0"/>
              <a:t>„norma se ne može smatrati“zakonom“ ako nije </a:t>
            </a:r>
            <a:r>
              <a:rPr lang="bs-Latn-BA" dirty="0" err="1" smtClean="0"/>
              <a:t>formulisana</a:t>
            </a:r>
            <a:r>
              <a:rPr lang="bs-Latn-BA" dirty="0" smtClean="0"/>
              <a:t> s dovoljnom preciznošću da omogući građaninu usklađivanje njegova ponašanja, on mora biti u mogućnosti, ako je potrebno uz odgovarajući savjet, predvidjeti, do stupnja koji je razuman u danim </a:t>
            </a:r>
            <a:r>
              <a:rPr lang="bs-Latn-BA" dirty="0" err="1" smtClean="0"/>
              <a:t>okolnostim</a:t>
            </a:r>
            <a:r>
              <a:rPr lang="bs-Latn-BA" dirty="0" smtClean="0"/>
              <a:t>, posljedice...mnogi zakoni neizbježno su oblikovani u izreke koje su manje ili više neodređene i za koje je interpretacija i primjena pitanje prakse“</a:t>
            </a:r>
            <a:endParaRPr lang="bs-Latn-BA" dirty="0"/>
          </a:p>
        </p:txBody>
      </p:sp>
    </p:spTree>
    <p:extLst>
      <p:ext uri="{BB962C8B-B14F-4D97-AF65-F5344CB8AC3E}">
        <p14:creationId xmlns:p14="http://schemas.microsoft.com/office/powerpoint/2010/main" val="30525852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9662"/>
          </a:xfrm>
        </p:spPr>
        <p:txBody>
          <a:bodyPr>
            <a:normAutofit/>
          </a:bodyPr>
          <a:lstStyle/>
          <a:p>
            <a:pPr algn="ctr"/>
            <a:r>
              <a:rPr lang="bs-Latn-BA" sz="2000" dirty="0"/>
              <a:t>U 7/12 od 31. januar 2013. godine, Sud BiH</a:t>
            </a:r>
          </a:p>
        </p:txBody>
      </p:sp>
      <p:sp>
        <p:nvSpPr>
          <p:cNvPr id="3" name="Content Placeholder 2"/>
          <p:cNvSpPr>
            <a:spLocks noGrp="1"/>
          </p:cNvSpPr>
          <p:nvPr>
            <p:ph idx="1"/>
          </p:nvPr>
        </p:nvSpPr>
        <p:spPr>
          <a:xfrm>
            <a:off x="838200" y="1336431"/>
            <a:ext cx="10515600" cy="4840532"/>
          </a:xfrm>
        </p:spPr>
        <p:txBody>
          <a:bodyPr/>
          <a:lstStyle/>
          <a:p>
            <a:pPr marL="0" indent="0">
              <a:buNone/>
            </a:pPr>
            <a:endParaRPr lang="bs-Latn-BA" dirty="0" smtClean="0"/>
          </a:p>
          <a:p>
            <a:pPr marL="0" indent="0">
              <a:buNone/>
            </a:pPr>
            <a:r>
              <a:rPr lang="bs-Latn-BA" dirty="0"/>
              <a:t>I</a:t>
            </a:r>
            <a:r>
              <a:rPr lang="bs-Latn-BA" dirty="0" smtClean="0"/>
              <a:t>majući u vidu standarde propisane međunarodnim instrumentima, na koje se poziva podnosilac zahtjeva, a koji se tiču statusa sudija i imaju intenciju da se pravosudni sistem dovede na najviši nivo, kao i činjenicu da Ustavni sud u </a:t>
            </a:r>
            <a:r>
              <a:rPr lang="bs-Latn-BA" dirty="0" err="1" smtClean="0"/>
              <a:t>spornom</a:t>
            </a:r>
            <a:r>
              <a:rPr lang="bs-Latn-BA" dirty="0" smtClean="0"/>
              <a:t> zakonu nije mogao naći razumno i objektivno opravdanje za različito postupanje u pogledu strukture primanja, niti mu je takvo opravdanje dostavio zakonodavac, ovaj sud je mišljenja da sporni zakon nije proporcionalan cilju kojem se težilo prilikom njegovog donošenja. Također, nije proporcionalan ni sa uspostavljenim evropskim standardima u pogledu statusa sudija.</a:t>
            </a:r>
            <a:endParaRPr lang="bs-Latn-BA" dirty="0"/>
          </a:p>
        </p:txBody>
      </p:sp>
    </p:spTree>
    <p:extLst>
      <p:ext uri="{BB962C8B-B14F-4D97-AF65-F5344CB8AC3E}">
        <p14:creationId xmlns:p14="http://schemas.microsoft.com/office/powerpoint/2010/main" val="14955287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9662"/>
          </a:xfrm>
        </p:spPr>
        <p:txBody>
          <a:bodyPr>
            <a:normAutofit/>
          </a:bodyPr>
          <a:lstStyle/>
          <a:p>
            <a:pPr algn="ctr"/>
            <a:r>
              <a:rPr lang="bs-Latn-BA" sz="2000" dirty="0"/>
              <a:t>U </a:t>
            </a:r>
            <a:r>
              <a:rPr lang="bs-Latn-BA" sz="2000" dirty="0" smtClean="0"/>
              <a:t>8/12 </a:t>
            </a:r>
            <a:r>
              <a:rPr lang="bs-Latn-BA" sz="2000" dirty="0"/>
              <a:t>od </a:t>
            </a:r>
            <a:r>
              <a:rPr lang="bs-Latn-BA" sz="2000" dirty="0" smtClean="0"/>
              <a:t>23. novembar 2012. </a:t>
            </a:r>
            <a:r>
              <a:rPr lang="bs-Latn-BA" sz="2000" dirty="0"/>
              <a:t>godine, </a:t>
            </a:r>
            <a:r>
              <a:rPr lang="bs-Latn-BA" sz="2000" dirty="0" smtClean="0"/>
              <a:t>Općinski sud u Sarajevu</a:t>
            </a:r>
            <a:endParaRPr lang="bs-Latn-BA" sz="2000" dirty="0"/>
          </a:p>
        </p:txBody>
      </p:sp>
      <p:sp>
        <p:nvSpPr>
          <p:cNvPr id="3" name="Content Placeholder 2"/>
          <p:cNvSpPr>
            <a:spLocks noGrp="1"/>
          </p:cNvSpPr>
          <p:nvPr>
            <p:ph idx="1"/>
          </p:nvPr>
        </p:nvSpPr>
        <p:spPr>
          <a:xfrm>
            <a:off x="838200" y="1436914"/>
            <a:ext cx="10515600" cy="4740049"/>
          </a:xfrm>
        </p:spPr>
        <p:txBody>
          <a:bodyPr/>
          <a:lstStyle/>
          <a:p>
            <a:pPr marL="0" indent="0">
              <a:buNone/>
            </a:pPr>
            <a:r>
              <a:rPr lang="bs-Latn-BA" i="1" dirty="0" smtClean="0"/>
              <a:t>Utvrđuje se da odredba člana 4. Zakona o sudskim </a:t>
            </a:r>
            <a:r>
              <a:rPr lang="bs-Latn-BA" i="1" dirty="0" err="1" smtClean="0"/>
              <a:t>taksama</a:t>
            </a:r>
            <a:r>
              <a:rPr lang="bs-Latn-BA" i="1" dirty="0" smtClean="0"/>
              <a:t> Kantona Sarajevo nije u skladu sa članom II/3.e) Ustava Bosne i Hercegovine i članom 6. stav 1. Evropske konvencije za zaštitu ljudskih prava i osnovnih sloboda. </a:t>
            </a:r>
          </a:p>
          <a:p>
            <a:pPr marL="0" indent="0">
              <a:buNone/>
            </a:pPr>
            <a:endParaRPr lang="bs-Latn-BA" i="1" dirty="0"/>
          </a:p>
          <a:p>
            <a:pPr marL="0" indent="0">
              <a:buNone/>
            </a:pPr>
            <a:r>
              <a:rPr lang="bs-Latn-BA" i="1" dirty="0" smtClean="0"/>
              <a:t>Utvrđuje se da je član 384. Zakona o </a:t>
            </a:r>
            <a:r>
              <a:rPr lang="bs-Latn-BA" i="1" dirty="0" err="1" smtClean="0"/>
              <a:t>parničnom</a:t>
            </a:r>
            <a:r>
              <a:rPr lang="bs-Latn-BA" i="1" dirty="0" smtClean="0"/>
              <a:t> postupku Federacije Bosne i Hercegovine („Službene novine Federacije BiH“ br. 53/03, 73/05 i 19/06) u skladu sa Ustavom Bosne i Hercegovine i članom 6. stav 1. Evropske konvencije za zaštitu ljudskih prava i osnovnih sloboda.</a:t>
            </a:r>
            <a:endParaRPr lang="bs-Latn-BA" i="1" dirty="0"/>
          </a:p>
        </p:txBody>
      </p:sp>
    </p:spTree>
    <p:extLst>
      <p:ext uri="{BB962C8B-B14F-4D97-AF65-F5344CB8AC3E}">
        <p14:creationId xmlns:p14="http://schemas.microsoft.com/office/powerpoint/2010/main" val="31983805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9178"/>
          </a:xfrm>
        </p:spPr>
        <p:txBody>
          <a:bodyPr>
            <a:normAutofit/>
          </a:bodyPr>
          <a:lstStyle/>
          <a:p>
            <a:pPr algn="ctr"/>
            <a:r>
              <a:rPr lang="bs-Latn-BA" sz="2000" dirty="0"/>
              <a:t>U 8/12 od 23. novembar 2012. godine, Općinski sud u Sarajevu</a:t>
            </a:r>
          </a:p>
        </p:txBody>
      </p:sp>
      <p:sp>
        <p:nvSpPr>
          <p:cNvPr id="3" name="Content Placeholder 2"/>
          <p:cNvSpPr>
            <a:spLocks noGrp="1"/>
          </p:cNvSpPr>
          <p:nvPr>
            <p:ph idx="1"/>
          </p:nvPr>
        </p:nvSpPr>
        <p:spPr>
          <a:xfrm>
            <a:off x="838200" y="1215851"/>
            <a:ext cx="10515600" cy="4961112"/>
          </a:xfrm>
        </p:spPr>
        <p:txBody>
          <a:bodyPr>
            <a:normAutofit fontScale="85000" lnSpcReduction="20000"/>
          </a:bodyPr>
          <a:lstStyle/>
          <a:p>
            <a:pPr marL="0" indent="0">
              <a:buNone/>
            </a:pPr>
            <a:r>
              <a:rPr lang="bs-Latn-BA" i="1" dirty="0" smtClean="0"/>
              <a:t>Član 4. (Uzajamnost plaćanja takse i preduzimanja radnji u postupku)</a:t>
            </a:r>
          </a:p>
          <a:p>
            <a:pPr marL="0" indent="0">
              <a:buNone/>
            </a:pPr>
            <a:r>
              <a:rPr lang="bs-Latn-BA" i="1" dirty="0" smtClean="0"/>
              <a:t>(1) Sud neće preduzimati nikakve radnje ako takseni obveznik nije platio taksu propisanu ovim zakonom. U slučaju podnošenja podneska bez dokaza o </a:t>
            </a:r>
            <a:r>
              <a:rPr lang="bs-Latn-BA" i="1" dirty="0" err="1" smtClean="0"/>
              <a:t>plaćenoj</a:t>
            </a:r>
            <a:r>
              <a:rPr lang="bs-Latn-BA" i="1" dirty="0" smtClean="0"/>
              <a:t> taksi, sud će pozvati stranku, odnosno njenog punomoćnika, da uplati taksu u roku od 8 dana, uz upozorenje da će joj podnesak biti vraćen. Ako stranka ne ispoštuje određeni rok, sud će podnesak vratiti uz obavijest da je vraćen zbog </a:t>
            </a:r>
            <a:r>
              <a:rPr lang="bs-Latn-BA" i="1" dirty="0" err="1" smtClean="0"/>
              <a:t>neplaćanja</a:t>
            </a:r>
            <a:r>
              <a:rPr lang="bs-Latn-BA" i="1" dirty="0" smtClean="0"/>
              <a:t> sudske takse i </a:t>
            </a:r>
            <a:r>
              <a:rPr lang="bs-Latn-BA" i="1" dirty="0" err="1" smtClean="0"/>
              <a:t>smatrat</a:t>
            </a:r>
            <a:r>
              <a:rPr lang="bs-Latn-BA" i="1" dirty="0" smtClean="0"/>
              <a:t> će se kao da nije bio podnesen.  </a:t>
            </a:r>
          </a:p>
          <a:p>
            <a:pPr marL="0" indent="0">
              <a:buNone/>
            </a:pPr>
            <a:r>
              <a:rPr lang="bs-Latn-BA" i="1" dirty="0" smtClean="0"/>
              <a:t>(2) Sud će postupati na način utvrđen u stavu 1. ovog člana i u slučaju kada odbije zahtjev za oslobađanje plaćanja takse. </a:t>
            </a:r>
          </a:p>
          <a:p>
            <a:pPr marL="0" indent="0">
              <a:buNone/>
            </a:pPr>
            <a:r>
              <a:rPr lang="bs-Latn-BA" i="1" dirty="0" smtClean="0"/>
              <a:t>(3) Rokovi po Zakonu o </a:t>
            </a:r>
            <a:r>
              <a:rPr lang="bs-Latn-BA" i="1" dirty="0" err="1" smtClean="0"/>
              <a:t>parničnom</a:t>
            </a:r>
            <a:r>
              <a:rPr lang="bs-Latn-BA" i="1" dirty="0" smtClean="0"/>
              <a:t> postupku ne počinju teći dok taksa nije plaćena ili dok sud nije riješio zahtjev za oslobađanje od plaćanja takse. </a:t>
            </a:r>
          </a:p>
          <a:p>
            <a:pPr marL="0" indent="0">
              <a:buNone/>
            </a:pPr>
            <a:r>
              <a:rPr lang="bs-Latn-BA" i="1" dirty="0" smtClean="0"/>
              <a:t>(4) Izuzetno od stava (1) ovog člana, ukoliko takseni obveznik ne postupi po pozivu suda i u </a:t>
            </a:r>
            <a:r>
              <a:rPr lang="bs-Latn-BA" i="1" dirty="0" err="1" smtClean="0"/>
              <a:t>ostavljenom</a:t>
            </a:r>
            <a:r>
              <a:rPr lang="bs-Latn-BA" i="1" dirty="0" smtClean="0"/>
              <a:t> roku ne uplati taksu na uloženi redovni ili vanredni pravni lijek, podnesak neće biti vraćen, već će se nastaviti postupak po </a:t>
            </a:r>
            <a:r>
              <a:rPr lang="bs-Latn-BA" i="1" dirty="0" err="1" smtClean="0"/>
              <a:t>uloženom</a:t>
            </a:r>
            <a:r>
              <a:rPr lang="bs-Latn-BA" i="1" dirty="0" smtClean="0"/>
              <a:t> pravnom lijeku, a </a:t>
            </a:r>
            <a:r>
              <a:rPr lang="bs-Latn-BA" i="1" dirty="0" err="1" smtClean="0"/>
              <a:t>prinudnoj</a:t>
            </a:r>
            <a:r>
              <a:rPr lang="bs-Latn-BA" i="1" dirty="0" smtClean="0"/>
              <a:t> naplati sudske takse pristupiće se u skladu sa odredbama ovog zakona.</a:t>
            </a:r>
            <a:endParaRPr lang="bs-Latn-BA" i="1" dirty="0"/>
          </a:p>
        </p:txBody>
      </p:sp>
    </p:spTree>
    <p:extLst>
      <p:ext uri="{BB962C8B-B14F-4D97-AF65-F5344CB8AC3E}">
        <p14:creationId xmlns:p14="http://schemas.microsoft.com/office/powerpoint/2010/main" val="32336910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000" dirty="0"/>
              <a:t>U 8/12 od 23. novembar 2012. godine, Općinski sud u Sarajevu</a:t>
            </a:r>
          </a:p>
        </p:txBody>
      </p:sp>
      <p:sp>
        <p:nvSpPr>
          <p:cNvPr id="3" name="Content Placeholder 2"/>
          <p:cNvSpPr>
            <a:spLocks noGrp="1"/>
          </p:cNvSpPr>
          <p:nvPr>
            <p:ph idx="1"/>
          </p:nvPr>
        </p:nvSpPr>
        <p:spPr/>
        <p:txBody>
          <a:bodyPr/>
          <a:lstStyle/>
          <a:p>
            <a:endParaRPr lang="bs-Latn-BA" dirty="0" smtClean="0"/>
          </a:p>
          <a:p>
            <a:endParaRPr lang="bs-Latn-BA" dirty="0"/>
          </a:p>
          <a:p>
            <a:pPr marL="0" indent="0">
              <a:buNone/>
            </a:pPr>
            <a:r>
              <a:rPr lang="bs-Latn-BA" i="1" dirty="0" smtClean="0"/>
              <a:t>Član 384. ZPP</a:t>
            </a:r>
          </a:p>
          <a:p>
            <a:pPr marL="0" indent="0">
              <a:buNone/>
            </a:pPr>
            <a:r>
              <a:rPr lang="bs-Latn-BA" i="1" dirty="0" smtClean="0"/>
              <a:t>Svaka stranka prethodno sama snosi </a:t>
            </a:r>
            <a:r>
              <a:rPr lang="bs-Latn-BA" i="1" dirty="0" err="1" smtClean="0"/>
              <a:t>troškve</a:t>
            </a:r>
            <a:r>
              <a:rPr lang="bs-Latn-BA" i="1" dirty="0" smtClean="0"/>
              <a:t> koje je prouzrokovala svojim radnjama. </a:t>
            </a:r>
            <a:endParaRPr lang="bs-Latn-BA" i="1" dirty="0"/>
          </a:p>
        </p:txBody>
      </p:sp>
    </p:spTree>
    <p:extLst>
      <p:ext uri="{BB962C8B-B14F-4D97-AF65-F5344CB8AC3E}">
        <p14:creationId xmlns:p14="http://schemas.microsoft.com/office/powerpoint/2010/main" val="41824467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9372"/>
          </a:xfrm>
        </p:spPr>
        <p:txBody>
          <a:bodyPr>
            <a:normAutofit/>
          </a:bodyPr>
          <a:lstStyle/>
          <a:p>
            <a:pPr algn="ctr"/>
            <a:r>
              <a:rPr lang="bs-Latn-BA" sz="2000" dirty="0"/>
              <a:t>U 8/12 od 23. novembar 2012. godine, Općinski sud u Sarajevu</a:t>
            </a:r>
          </a:p>
        </p:txBody>
      </p:sp>
      <p:sp>
        <p:nvSpPr>
          <p:cNvPr id="3" name="Content Placeholder 2"/>
          <p:cNvSpPr>
            <a:spLocks noGrp="1"/>
          </p:cNvSpPr>
          <p:nvPr>
            <p:ph idx="1"/>
          </p:nvPr>
        </p:nvSpPr>
        <p:spPr>
          <a:xfrm>
            <a:off x="838200" y="1195754"/>
            <a:ext cx="10515600" cy="4981209"/>
          </a:xfrm>
        </p:spPr>
        <p:txBody>
          <a:bodyPr>
            <a:normAutofit fontScale="85000" lnSpcReduction="20000"/>
          </a:bodyPr>
          <a:lstStyle/>
          <a:p>
            <a:pPr marL="0" indent="0">
              <a:buNone/>
            </a:pPr>
            <a:r>
              <a:rPr lang="bs-Latn-BA" dirty="0" smtClean="0"/>
              <a:t>Ustavni sud smatra da se ograničavanje prava na pristup sudu za koji se zakonodavac opredijelio radi redovne i </a:t>
            </a:r>
            <a:r>
              <a:rPr lang="bs-Latn-BA" dirty="0" err="1" smtClean="0"/>
              <a:t>uredne</a:t>
            </a:r>
            <a:r>
              <a:rPr lang="bs-Latn-BA" dirty="0" smtClean="0"/>
              <a:t> naplate sudskih taksi kao javnih prihoda – onemogućavanje vođenja postupka po </a:t>
            </a:r>
            <a:r>
              <a:rPr lang="bs-Latn-BA" dirty="0" err="1" smtClean="0"/>
              <a:t>podnesenoj</a:t>
            </a:r>
            <a:r>
              <a:rPr lang="bs-Latn-BA" dirty="0" smtClean="0"/>
              <a:t> tužbi zbog </a:t>
            </a:r>
            <a:r>
              <a:rPr lang="bs-Latn-BA" dirty="0" err="1" smtClean="0"/>
              <a:t>neplaćanja</a:t>
            </a:r>
            <a:r>
              <a:rPr lang="bs-Latn-BA" dirty="0" smtClean="0"/>
              <a:t> sudske takse unaprijed, ne može smatrati sredstvom koje je proporcionalno ostvarenju legitimnog cilja. Naprotiv, ovakvim </a:t>
            </a:r>
            <a:r>
              <a:rPr lang="bs-Latn-BA" dirty="0" err="1" smtClean="0"/>
              <a:t>normiranjem</a:t>
            </a:r>
            <a:r>
              <a:rPr lang="bs-Latn-BA" dirty="0" smtClean="0"/>
              <a:t> se narušava sama suština prava na pristup sudu kao </a:t>
            </a:r>
            <a:r>
              <a:rPr lang="bs-Latn-BA" dirty="0" err="1" smtClean="0"/>
              <a:t>neodvojivog</a:t>
            </a:r>
            <a:r>
              <a:rPr lang="bs-Latn-BA" dirty="0" smtClean="0"/>
              <a:t> dijela prava na </a:t>
            </a:r>
            <a:r>
              <a:rPr lang="bs-Latn-BA" dirty="0" err="1" smtClean="0"/>
              <a:t>pravično</a:t>
            </a:r>
            <a:r>
              <a:rPr lang="bs-Latn-BA" dirty="0" smtClean="0"/>
              <a:t> suđenje iz člana II/3.e) Ustava BiH i člana 6. stav 1. Evropske konvencije. 26. Na osnovu navedenog Ustavni sud smatra da je odredba člana 4. Zakona o sudskim </a:t>
            </a:r>
            <a:r>
              <a:rPr lang="bs-Latn-BA" dirty="0" err="1" smtClean="0"/>
              <a:t>taksama</a:t>
            </a:r>
            <a:r>
              <a:rPr lang="bs-Latn-BA" dirty="0" smtClean="0"/>
              <a:t> suprotna pravu na </a:t>
            </a:r>
            <a:r>
              <a:rPr lang="bs-Latn-BA" dirty="0" err="1" smtClean="0"/>
              <a:t>pravično</a:t>
            </a:r>
            <a:r>
              <a:rPr lang="bs-Latn-BA" dirty="0" smtClean="0"/>
              <a:t> suđenje iz člana II/3.e) Ustava BiH i člana 6. stav 1. Evropske konvencije. 27. Također, Ustavni sud zapaža da podnosilac zahtjeva ističe da Zakon o sudskim </a:t>
            </a:r>
            <a:r>
              <a:rPr lang="bs-Latn-BA" dirty="0" err="1" smtClean="0"/>
              <a:t>taksama</a:t>
            </a:r>
            <a:r>
              <a:rPr lang="bs-Latn-BA" dirty="0" smtClean="0"/>
              <a:t> onemogućava postupanje po </a:t>
            </a:r>
            <a:r>
              <a:rPr lang="bs-Latn-BA" dirty="0" err="1" smtClean="0"/>
              <a:t>podnesenoj</a:t>
            </a:r>
            <a:r>
              <a:rPr lang="bs-Latn-BA" dirty="0" smtClean="0"/>
              <a:t> tužbi zbog neplaćene takse, a da odluka Kantonalnog suda onemogućava podnosioca zahtjeva da vrati tužbu i smatra da nije bila ni podnesena, te da zbog svega toga „ne može postupati po tužbi“. U vezi sa ovim navodima, Ustavni sud naglašava da njegov zadatak nije da daje upute podnosiocu zahtjeva kako da vodi postupak. Međutim, Ustavni sud ukazuje da član II/6. Ustava BiH propisuje obavezu, između ostalog, svakog suda u BiH da direktno primjenjuje Evropsku konvenciju, koja, u smislu člana II/2. Ustava BiH, ima prioritet nad svim ostalim zakonima, pa tako i nad Zakonom o sudskim </a:t>
            </a:r>
            <a:r>
              <a:rPr lang="bs-Latn-BA" dirty="0" err="1" smtClean="0"/>
              <a:t>taksama</a:t>
            </a:r>
            <a:endParaRPr lang="bs-Latn-BA" dirty="0"/>
          </a:p>
        </p:txBody>
      </p:sp>
    </p:spTree>
    <p:extLst>
      <p:ext uri="{BB962C8B-B14F-4D97-AF65-F5344CB8AC3E}">
        <p14:creationId xmlns:p14="http://schemas.microsoft.com/office/powerpoint/2010/main" val="13229648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000" dirty="0"/>
              <a:t>U 8/12 od 23. novembar 2012. godine, Općinski sud u Sarajevu</a:t>
            </a:r>
          </a:p>
        </p:txBody>
      </p:sp>
      <p:sp>
        <p:nvSpPr>
          <p:cNvPr id="3" name="Content Placeholder 2"/>
          <p:cNvSpPr>
            <a:spLocks noGrp="1"/>
          </p:cNvSpPr>
          <p:nvPr>
            <p:ph idx="1"/>
          </p:nvPr>
        </p:nvSpPr>
        <p:spPr/>
        <p:txBody>
          <a:bodyPr/>
          <a:lstStyle/>
          <a:p>
            <a:endParaRPr lang="bs-Latn-BA" dirty="0" smtClean="0"/>
          </a:p>
          <a:p>
            <a:pPr marL="0" indent="0">
              <a:buNone/>
            </a:pPr>
            <a:r>
              <a:rPr lang="bs-Latn-BA" dirty="0" smtClean="0"/>
              <a:t>Ustavni sud zaključuje da je odredba člana 384. ZPP u skladu sa pravom na </a:t>
            </a:r>
            <a:r>
              <a:rPr lang="bs-Latn-BA" dirty="0" err="1" smtClean="0"/>
              <a:t>pravično</a:t>
            </a:r>
            <a:r>
              <a:rPr lang="bs-Latn-BA" dirty="0" smtClean="0"/>
              <a:t> suđenje iz člana II/3.e) Ustava Bosne i Hercegovine i člana 6. stav 1. Evropske konvencije, budući da se tom odredbom ne onemogućava vođenje postupka, već je propisan opći princip u odnosu na troškove </a:t>
            </a:r>
            <a:r>
              <a:rPr lang="bs-Latn-BA" dirty="0" err="1" smtClean="0"/>
              <a:t>parničnog</a:t>
            </a:r>
            <a:r>
              <a:rPr lang="bs-Latn-BA" dirty="0" smtClean="0"/>
              <a:t> postupka</a:t>
            </a:r>
            <a:endParaRPr lang="bs-Latn-BA" dirty="0"/>
          </a:p>
        </p:txBody>
      </p:sp>
    </p:spTree>
    <p:extLst>
      <p:ext uri="{BB962C8B-B14F-4D97-AF65-F5344CB8AC3E}">
        <p14:creationId xmlns:p14="http://schemas.microsoft.com/office/powerpoint/2010/main" val="30679947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0097"/>
          </a:xfrm>
        </p:spPr>
        <p:txBody>
          <a:bodyPr>
            <a:normAutofit/>
          </a:bodyPr>
          <a:lstStyle/>
          <a:p>
            <a:pPr algn="ctr"/>
            <a:r>
              <a:rPr lang="bs-Latn-BA" sz="2000" dirty="0" smtClean="0"/>
              <a:t>U 5/13 od 5. jula 2013. godine, Općinski sud u Tešnju</a:t>
            </a:r>
            <a:endParaRPr lang="bs-Latn-BA" sz="2000" dirty="0"/>
          </a:p>
        </p:txBody>
      </p:sp>
      <p:sp>
        <p:nvSpPr>
          <p:cNvPr id="3" name="Content Placeholder 2"/>
          <p:cNvSpPr>
            <a:spLocks noGrp="1"/>
          </p:cNvSpPr>
          <p:nvPr>
            <p:ph idx="1"/>
          </p:nvPr>
        </p:nvSpPr>
        <p:spPr>
          <a:xfrm>
            <a:off x="838200" y="1386673"/>
            <a:ext cx="10515600" cy="4790290"/>
          </a:xfrm>
        </p:spPr>
        <p:txBody>
          <a:bodyPr/>
          <a:lstStyle/>
          <a:p>
            <a:pPr marL="0" indent="0">
              <a:buNone/>
            </a:pPr>
            <a:r>
              <a:rPr lang="bs-Latn-BA" i="1" dirty="0" smtClean="0"/>
              <a:t>Utvrđuje se da su odredbe čl. 86. st. 1. i 2. i 88. Zakona o zaštiti i spašavanju ljudi i materijalnih dobara od prirodnih i drugih nesreća kompatibilne sa odredbama čl. 1, 2. i 42. Zakona o </a:t>
            </a:r>
            <a:r>
              <a:rPr lang="bs-Latn-BA" i="1" dirty="0" err="1" smtClean="0"/>
              <a:t>deminiranju</a:t>
            </a:r>
            <a:r>
              <a:rPr lang="bs-Latn-BA" i="1" dirty="0" smtClean="0"/>
              <a:t> u Bosni i Hercegovini.</a:t>
            </a:r>
          </a:p>
          <a:p>
            <a:pPr marL="0" indent="0">
              <a:buNone/>
            </a:pPr>
            <a:r>
              <a:rPr lang="bs-Latn-BA" dirty="0" smtClean="0"/>
              <a:t> Prema mišljenju podnosioca zahtjeva, neophodno je da Ustavni sud usvoji stav o tome da li prenos </a:t>
            </a:r>
            <a:r>
              <a:rPr lang="bs-Latn-BA" dirty="0" err="1" smtClean="0"/>
              <a:t>dodatnih</a:t>
            </a:r>
            <a:r>
              <a:rPr lang="bs-Latn-BA" dirty="0" smtClean="0"/>
              <a:t> nadležnosti sa </a:t>
            </a:r>
            <a:r>
              <a:rPr lang="bs-Latn-BA" dirty="0" err="1" smtClean="0"/>
              <a:t>entitetā</a:t>
            </a:r>
            <a:r>
              <a:rPr lang="bs-Latn-BA" dirty="0" smtClean="0"/>
              <a:t> na državu u oblasti </a:t>
            </a:r>
            <a:r>
              <a:rPr lang="bs-Latn-BA" dirty="0" err="1" smtClean="0"/>
              <a:t>deminiranja</a:t>
            </a:r>
            <a:r>
              <a:rPr lang="bs-Latn-BA" dirty="0" smtClean="0"/>
              <a:t> ujedno ima kao posljedicu i odgovornost za štetu od mina i da se pri tome kao ključni kriterij za razgraničenje odgovornosti za štetu uzima da li je šteta nastala od mine ili </a:t>
            </a:r>
            <a:r>
              <a:rPr lang="bs-Latn-BA" dirty="0" err="1" smtClean="0"/>
              <a:t>NUS-a</a:t>
            </a:r>
            <a:r>
              <a:rPr lang="bs-Latn-BA" dirty="0" smtClean="0"/>
              <a:t> pri čemu se mora uzeti u obzir da je mina pravni pojam definiran Konvencijom.</a:t>
            </a:r>
            <a:endParaRPr lang="bs-Latn-BA" dirty="0"/>
          </a:p>
        </p:txBody>
      </p:sp>
    </p:spTree>
    <p:extLst>
      <p:ext uri="{BB962C8B-B14F-4D97-AF65-F5344CB8AC3E}">
        <p14:creationId xmlns:p14="http://schemas.microsoft.com/office/powerpoint/2010/main" val="52951644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0000"/>
          </a:xfrm>
        </p:spPr>
        <p:txBody>
          <a:bodyPr>
            <a:normAutofit/>
          </a:bodyPr>
          <a:lstStyle/>
          <a:p>
            <a:pPr algn="ctr"/>
            <a:r>
              <a:rPr lang="bs-Latn-BA" sz="2000" dirty="0" smtClean="0"/>
              <a:t>U 29/13 od 28. marta 2014. godine , Sud BiH</a:t>
            </a:r>
            <a:endParaRPr lang="bs-Latn-BA" sz="2000" dirty="0"/>
          </a:p>
        </p:txBody>
      </p:sp>
      <p:sp>
        <p:nvSpPr>
          <p:cNvPr id="3" name="Content Placeholder 2"/>
          <p:cNvSpPr>
            <a:spLocks noGrp="1"/>
          </p:cNvSpPr>
          <p:nvPr>
            <p:ph idx="1"/>
          </p:nvPr>
        </p:nvSpPr>
        <p:spPr>
          <a:xfrm>
            <a:off x="838200" y="1356527"/>
            <a:ext cx="10515600" cy="4820436"/>
          </a:xfrm>
        </p:spPr>
        <p:txBody>
          <a:bodyPr>
            <a:normAutofit/>
          </a:bodyPr>
          <a:lstStyle/>
          <a:p>
            <a:pPr marL="0" indent="0">
              <a:buNone/>
            </a:pPr>
            <a:r>
              <a:rPr lang="bs-Latn-BA" i="1" dirty="0" smtClean="0"/>
              <a:t>Utvrđuje se kako Zakon o plaćama i drugim naknadama u sudskim i tužilačkim institucijama na nivou Bosne i Hercegovine („Službeni glasnik BiH“ br. 90/05 i 32/07), zbog toga što ne sadrži odredbe o naknadama na ime troškova smještaja u toku rada, nije u skladu s odredbama člana I/2. Ustava Bosne i Hercegovine i odredbama člana II/4. Ustava Bosne i Hercegovine, u vezi s članom 14. Evropske konvencije za zaštitu ljudskih prava i osnovnih sloboda, članom 1. Protokola broj 12 uz Evropsku konvenciju za zaštitu ljudskih prava i osnovnih sloboda, kao i članom 26. Međunarodnog pakta o građanskim i političkim pravima.</a:t>
            </a:r>
            <a:endParaRPr lang="bs-Latn-BA" i="1" dirty="0"/>
          </a:p>
        </p:txBody>
      </p:sp>
    </p:spTree>
    <p:extLst>
      <p:ext uri="{BB962C8B-B14F-4D97-AF65-F5344CB8AC3E}">
        <p14:creationId xmlns:p14="http://schemas.microsoft.com/office/powerpoint/2010/main" val="3765548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000" dirty="0"/>
              <a:t>P</a:t>
            </a:r>
            <a:r>
              <a:rPr lang="bs-Latn-BA" sz="2000" dirty="0" smtClean="0"/>
              <a:t>redvidljivost</a:t>
            </a:r>
            <a:endParaRPr lang="bs-Latn-BA" sz="2000" dirty="0"/>
          </a:p>
        </p:txBody>
      </p:sp>
      <p:sp>
        <p:nvSpPr>
          <p:cNvPr id="3" name="Content Placeholder 2"/>
          <p:cNvSpPr>
            <a:spLocks noGrp="1"/>
          </p:cNvSpPr>
          <p:nvPr>
            <p:ph idx="1"/>
          </p:nvPr>
        </p:nvSpPr>
        <p:spPr/>
        <p:txBody>
          <a:bodyPr/>
          <a:lstStyle/>
          <a:p>
            <a:endParaRPr lang="bs-Latn-BA" dirty="0" smtClean="0"/>
          </a:p>
          <a:p>
            <a:pPr marL="0" indent="0">
              <a:buNone/>
            </a:pPr>
            <a:r>
              <a:rPr lang="bs-Latn-BA" dirty="0" smtClean="0"/>
              <a:t>Pitanje pravnih shvaćanja redovnog suda u </a:t>
            </a:r>
            <a:r>
              <a:rPr lang="bs-Latn-BA" dirty="0" err="1" smtClean="0"/>
              <a:t>razjašnjavanju</a:t>
            </a:r>
            <a:r>
              <a:rPr lang="bs-Latn-BA" dirty="0" smtClean="0"/>
              <a:t> domaćih pravnih normi</a:t>
            </a:r>
          </a:p>
          <a:p>
            <a:pPr marL="0" indent="0">
              <a:buNone/>
            </a:pPr>
            <a:r>
              <a:rPr lang="bs-Latn-BA" i="1" dirty="0" err="1" smtClean="0"/>
              <a:t>Krasnići</a:t>
            </a:r>
            <a:r>
              <a:rPr lang="bs-Latn-BA" i="1" dirty="0" smtClean="0"/>
              <a:t> protiv Hrvatske </a:t>
            </a:r>
            <a:r>
              <a:rPr lang="bs-Latn-BA" dirty="0" smtClean="0"/>
              <a:t>(2012)</a:t>
            </a:r>
          </a:p>
          <a:p>
            <a:pPr marL="0" indent="0">
              <a:buNone/>
            </a:pPr>
            <a:r>
              <a:rPr lang="bs-Latn-BA" dirty="0" smtClean="0"/>
              <a:t>Pitanje vremena koje mora proteći da bi se sudska praksa mogla smatrati </a:t>
            </a:r>
            <a:r>
              <a:rPr lang="bs-Latn-BA" dirty="0" err="1" smtClean="0"/>
              <a:t>pravnoobavezujućom</a:t>
            </a:r>
            <a:endParaRPr lang="bs-Latn-BA" dirty="0" smtClean="0"/>
          </a:p>
          <a:p>
            <a:pPr marL="0" indent="0">
              <a:buNone/>
            </a:pPr>
            <a:r>
              <a:rPr lang="bs-Latn-BA" i="1" dirty="0" smtClean="0"/>
              <a:t>Majski protiv Hrvatske </a:t>
            </a:r>
            <a:r>
              <a:rPr lang="bs-Latn-BA" dirty="0" smtClean="0"/>
              <a:t>(2011)</a:t>
            </a:r>
          </a:p>
          <a:p>
            <a:endParaRPr lang="bs-Latn-BA" dirty="0"/>
          </a:p>
        </p:txBody>
      </p:sp>
    </p:spTree>
    <p:extLst>
      <p:ext uri="{BB962C8B-B14F-4D97-AF65-F5344CB8AC3E}">
        <p14:creationId xmlns:p14="http://schemas.microsoft.com/office/powerpoint/2010/main" val="1244766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000" dirty="0"/>
              <a:t>D</a:t>
            </a:r>
            <a:r>
              <a:rPr lang="bs-Latn-BA" sz="2000" dirty="0" smtClean="0"/>
              <a:t>ostupnost</a:t>
            </a:r>
            <a:endParaRPr lang="bs-Latn-BA" sz="2000" dirty="0"/>
          </a:p>
        </p:txBody>
      </p:sp>
      <p:sp>
        <p:nvSpPr>
          <p:cNvPr id="3" name="Content Placeholder 2"/>
          <p:cNvSpPr>
            <a:spLocks noGrp="1"/>
          </p:cNvSpPr>
          <p:nvPr>
            <p:ph idx="1"/>
          </p:nvPr>
        </p:nvSpPr>
        <p:spPr/>
        <p:txBody>
          <a:bodyPr>
            <a:normAutofit/>
          </a:bodyPr>
          <a:lstStyle/>
          <a:p>
            <a:pPr marL="0" indent="0">
              <a:buNone/>
            </a:pPr>
            <a:r>
              <a:rPr lang="bs-Latn-BA" i="1" dirty="0" err="1" smtClean="0"/>
              <a:t>Lelas</a:t>
            </a:r>
            <a:r>
              <a:rPr lang="bs-Latn-BA" i="1" dirty="0" smtClean="0"/>
              <a:t> protiv Hrvatske </a:t>
            </a:r>
            <a:r>
              <a:rPr lang="bs-Latn-BA" dirty="0" smtClean="0"/>
              <a:t>(2010)</a:t>
            </a:r>
          </a:p>
          <a:p>
            <a:pPr>
              <a:buNone/>
            </a:pPr>
            <a:r>
              <a:rPr lang="hr-HR" i="1" dirty="0"/>
              <a:t>Ustavni sud </a:t>
            </a:r>
            <a:r>
              <a:rPr lang="hr-HR" i="1" dirty="0" smtClean="0"/>
              <a:t>BiH AP </a:t>
            </a:r>
            <a:r>
              <a:rPr lang="hr-HR" i="1" dirty="0"/>
              <a:t>3679/08 od 12. maja 2011. godine </a:t>
            </a:r>
            <a:endParaRPr lang="bs-Latn-BA" i="1" dirty="0"/>
          </a:p>
          <a:p>
            <a:pPr>
              <a:buNone/>
            </a:pPr>
            <a:r>
              <a:rPr lang="hr-HR" dirty="0" smtClean="0">
                <a:solidFill>
                  <a:schemeClr val="tx1"/>
                </a:solidFill>
              </a:rPr>
              <a:t>	„Ustavni sud smatra da postoji kršenje prava na imovinu iz člana II/3.k) Ustava Bosne i Hercegovine i člana 1. Protokola broj 1 uz Evropsku konvenciju kada miješanje u to pravo ne zadovoljava princip «zakonitosti» zato što propis koji je primijenjen nije nikada bio javno objavljen i podjednako dostupan svima, već je samo odštampan u službenom glasilu koje nosi oznaku «državna tajna». </a:t>
            </a:r>
          </a:p>
          <a:p>
            <a:pPr>
              <a:buNone/>
            </a:pPr>
            <a:r>
              <a:rPr lang="hr-HR" dirty="0" smtClean="0">
                <a:solidFill>
                  <a:schemeClr val="tx1"/>
                </a:solidFill>
              </a:rPr>
              <a:t>	</a:t>
            </a:r>
            <a:endParaRPr lang="bs-Latn-BA" dirty="0"/>
          </a:p>
        </p:txBody>
      </p:sp>
    </p:spTree>
    <p:extLst>
      <p:ext uri="{BB962C8B-B14F-4D97-AF65-F5344CB8AC3E}">
        <p14:creationId xmlns:p14="http://schemas.microsoft.com/office/powerpoint/2010/main" val="2613520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000" dirty="0" smtClean="0"/>
              <a:t>Postojanje sredstva protiv </a:t>
            </a:r>
            <a:r>
              <a:rPr lang="bs-Latn-BA" sz="2000" dirty="0" err="1" smtClean="0"/>
              <a:t>arbitrarnog</a:t>
            </a:r>
            <a:r>
              <a:rPr lang="bs-Latn-BA" sz="2000" dirty="0" smtClean="0"/>
              <a:t> miješanja u pravo</a:t>
            </a:r>
            <a:endParaRPr lang="bs-Latn-BA" sz="2000" dirty="0"/>
          </a:p>
        </p:txBody>
      </p:sp>
      <p:sp>
        <p:nvSpPr>
          <p:cNvPr id="3" name="Content Placeholder 2"/>
          <p:cNvSpPr>
            <a:spLocks noGrp="1"/>
          </p:cNvSpPr>
          <p:nvPr>
            <p:ph idx="1"/>
          </p:nvPr>
        </p:nvSpPr>
        <p:spPr/>
        <p:txBody>
          <a:bodyPr/>
          <a:lstStyle/>
          <a:p>
            <a:endParaRPr lang="bs-Latn-BA" dirty="0" smtClean="0"/>
          </a:p>
          <a:p>
            <a:pPr marL="0" indent="0">
              <a:buNone/>
            </a:pPr>
            <a:r>
              <a:rPr lang="bs-Latn-BA" i="1" dirty="0" err="1" smtClean="0"/>
              <a:t>Malone</a:t>
            </a:r>
            <a:r>
              <a:rPr lang="bs-Latn-BA" i="1" dirty="0" smtClean="0"/>
              <a:t> protiv </a:t>
            </a:r>
            <a:r>
              <a:rPr lang="bs-Latn-BA" i="1" dirty="0" err="1" smtClean="0"/>
              <a:t>Ujedinjenog</a:t>
            </a:r>
            <a:r>
              <a:rPr lang="bs-Latn-BA" i="1" dirty="0" smtClean="0"/>
              <a:t> kraljevstva</a:t>
            </a:r>
            <a:r>
              <a:rPr lang="bs-Latn-BA" dirty="0" smtClean="0"/>
              <a:t>, stav 67. i 68. (1984)</a:t>
            </a:r>
          </a:p>
          <a:p>
            <a:pPr marL="0" indent="0">
              <a:buNone/>
            </a:pPr>
            <a:r>
              <a:rPr lang="bs-Latn-BA" dirty="0" smtClean="0"/>
              <a:t>„mora postojati mjera pravne zaštite u domaćem pravu protiv samovoljnog miješanja javnih vlasti u prava zaštićena Konvencijom...bilo bi u suprotnosti s vladavinom prava kad bi zakonska </a:t>
            </a:r>
            <a:r>
              <a:rPr lang="bs-Latn-BA" dirty="0" err="1" smtClean="0"/>
              <a:t>diskrecija</a:t>
            </a:r>
            <a:r>
              <a:rPr lang="bs-Latn-BA" dirty="0" smtClean="0"/>
              <a:t> odobrena izvršnim vlastima bila izražena u kategorijama neograničene moći...zakon mora naznačiti domašaj svake takve diskrecije koja je data nadležnim vlastima...“</a:t>
            </a:r>
            <a:endParaRPr lang="bs-Latn-BA" dirty="0"/>
          </a:p>
        </p:txBody>
      </p:sp>
    </p:spTree>
    <p:extLst>
      <p:ext uri="{BB962C8B-B14F-4D97-AF65-F5344CB8AC3E}">
        <p14:creationId xmlns:p14="http://schemas.microsoft.com/office/powerpoint/2010/main" val="1770639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000" dirty="0" smtClean="0"/>
              <a:t>Postojanje sredstva protiv </a:t>
            </a:r>
            <a:r>
              <a:rPr lang="bs-Latn-BA" sz="2000" dirty="0" err="1" smtClean="0"/>
              <a:t>arbitrarnog</a:t>
            </a:r>
            <a:r>
              <a:rPr lang="bs-Latn-BA" sz="2000" dirty="0" smtClean="0"/>
              <a:t> miješanja u pravo</a:t>
            </a:r>
            <a:endParaRPr lang="bs-Latn-BA" sz="2000" dirty="0"/>
          </a:p>
        </p:txBody>
      </p:sp>
      <p:sp>
        <p:nvSpPr>
          <p:cNvPr id="3" name="Content Placeholder 2"/>
          <p:cNvSpPr>
            <a:spLocks noGrp="1"/>
          </p:cNvSpPr>
          <p:nvPr>
            <p:ph idx="1"/>
          </p:nvPr>
        </p:nvSpPr>
        <p:spPr/>
        <p:txBody>
          <a:bodyPr>
            <a:normAutofit fontScale="92500" lnSpcReduction="10000"/>
          </a:bodyPr>
          <a:lstStyle/>
          <a:p>
            <a:pPr marL="0" indent="0">
              <a:buNone/>
            </a:pPr>
            <a:r>
              <a:rPr lang="bs-Latn-BA" dirty="0" smtClean="0"/>
              <a:t>Kad Evropski sud postavlja zahtjev za postojanjem </a:t>
            </a:r>
            <a:r>
              <a:rPr lang="bs-Latn-BA" dirty="0" err="1" smtClean="0"/>
              <a:t>zaštitinih</a:t>
            </a:r>
            <a:r>
              <a:rPr lang="bs-Latn-BA" dirty="0" smtClean="0"/>
              <a:t> pravnih mehanizama protiv arbitrarnosti vlasti, on u osnovi ispituje manjkavosti domaćih zakona, odnosno nedostatke „pravnog okvira“</a:t>
            </a:r>
          </a:p>
          <a:p>
            <a:pPr marL="0" indent="0">
              <a:buNone/>
            </a:pPr>
            <a:r>
              <a:rPr lang="bs-Latn-BA" i="1" dirty="0" err="1" smtClean="0"/>
              <a:t>Tomašić</a:t>
            </a:r>
            <a:r>
              <a:rPr lang="bs-Latn-BA" i="1" dirty="0" smtClean="0"/>
              <a:t> i dr. protiv Hrvatske </a:t>
            </a:r>
            <a:r>
              <a:rPr lang="bs-Latn-BA" dirty="0" smtClean="0"/>
              <a:t>(2009)</a:t>
            </a:r>
          </a:p>
          <a:p>
            <a:pPr marL="0" indent="0">
              <a:buNone/>
            </a:pPr>
            <a:r>
              <a:rPr lang="bs-Latn-BA" dirty="0" smtClean="0"/>
              <a:t>„uloga ESLJP potpuno je različita od uloge nacionalnih sudova budući da on ispituje postojeće standarde zaštite života ljudi, uključujući i pravni okvir određene države“.</a:t>
            </a:r>
          </a:p>
          <a:p>
            <a:pPr marL="0" indent="0">
              <a:buNone/>
            </a:pPr>
            <a:r>
              <a:rPr lang="bs-Latn-BA" i="1" dirty="0" err="1" smtClean="0"/>
              <a:t>Centro</a:t>
            </a:r>
            <a:r>
              <a:rPr lang="bs-Latn-BA" i="1" dirty="0" smtClean="0"/>
              <a:t> Europa i Di Stefano protiv Italije </a:t>
            </a:r>
            <a:r>
              <a:rPr lang="bs-Latn-BA" dirty="0" smtClean="0"/>
              <a:t>(2012)</a:t>
            </a:r>
          </a:p>
          <a:p>
            <a:pPr marL="0" indent="0">
              <a:buNone/>
            </a:pPr>
            <a:r>
              <a:rPr lang="bs-Latn-BA" dirty="0" smtClean="0"/>
              <a:t>„...propust države da ispuni svoje pozitivne obaveze usvajanja </a:t>
            </a:r>
            <a:r>
              <a:rPr lang="bs-Latn-BA" dirty="0" err="1" smtClean="0"/>
              <a:t>prikladnog</a:t>
            </a:r>
            <a:r>
              <a:rPr lang="bs-Latn-BA" dirty="0" smtClean="0"/>
              <a:t> zakonodavstva i administrativnog okvira kako bi jamčila djelotvoran medijski pluralizam...“</a:t>
            </a:r>
            <a:endParaRPr lang="bs-Latn-BA" dirty="0"/>
          </a:p>
        </p:txBody>
      </p:sp>
    </p:spTree>
    <p:extLst>
      <p:ext uri="{BB962C8B-B14F-4D97-AF65-F5344CB8AC3E}">
        <p14:creationId xmlns:p14="http://schemas.microsoft.com/office/powerpoint/2010/main" val="4276881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bs-Latn-BA" sz="2000" dirty="0" smtClean="0"/>
              <a:t>Član VI/3.c) Ustava BiH</a:t>
            </a:r>
            <a:endParaRPr lang="bs-Latn-BA" sz="2000" dirty="0"/>
          </a:p>
        </p:txBody>
      </p:sp>
      <p:sp>
        <p:nvSpPr>
          <p:cNvPr id="3" name="Content Placeholder 2"/>
          <p:cNvSpPr>
            <a:spLocks noGrp="1"/>
          </p:cNvSpPr>
          <p:nvPr>
            <p:ph idx="1"/>
          </p:nvPr>
        </p:nvSpPr>
        <p:spPr/>
        <p:txBody>
          <a:bodyPr/>
          <a:lstStyle/>
          <a:p>
            <a:pPr marL="0" indent="0">
              <a:buNone/>
            </a:pPr>
            <a:endParaRPr lang="bs-Latn-BA" dirty="0" smtClean="0"/>
          </a:p>
          <a:p>
            <a:pPr marL="0" indent="0">
              <a:buNone/>
            </a:pPr>
            <a:r>
              <a:rPr lang="bs-Latn-BA" dirty="0" smtClean="0"/>
              <a:t>Ustavni sud je nadležan u pitanjima koja mu je proslijedio bilo koji sud u BiH u pogledu toga da li je zakon, o čijem važenju ovisi njegova odluka, kompatibilan sa ovim Ustavnom, sa Evropskom konvencijom za zaštitu ljudskih prava i osnovnih sloboda i njenim protokolima ili sa zakonima BiH ili u pogledu postojanja ili domašaja nekog općeg pravila međunarodnog javnog prava koje je bitno za odluku suda.</a:t>
            </a:r>
            <a:endParaRPr lang="bs-Latn-BA" dirty="0"/>
          </a:p>
        </p:txBody>
      </p:sp>
    </p:spTree>
    <p:extLst>
      <p:ext uri="{BB962C8B-B14F-4D97-AF65-F5344CB8AC3E}">
        <p14:creationId xmlns:p14="http://schemas.microsoft.com/office/powerpoint/2010/main" val="166457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6037</Words>
  <Application>Microsoft Office PowerPoint</Application>
  <PresentationFormat>Widescreen</PresentationFormat>
  <Paragraphs>172</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Calibri Light</vt:lpstr>
      <vt:lpstr>Office Theme</vt:lpstr>
      <vt:lpstr>Pojam „zakonitosti“ u smislu Evropske konvencije</vt:lpstr>
      <vt:lpstr>Predviđeno zakonom</vt:lpstr>
      <vt:lpstr>Predviđeno zakonom</vt:lpstr>
      <vt:lpstr>Predvidljivost</vt:lpstr>
      <vt:lpstr>Predvidljivost</vt:lpstr>
      <vt:lpstr>Dostupnost</vt:lpstr>
      <vt:lpstr>Postojanje sredstva protiv arbitrarnog miješanja u pravo</vt:lpstr>
      <vt:lpstr>Postojanje sredstva protiv arbitrarnog miješanja u pravo</vt:lpstr>
      <vt:lpstr>Član VI/3.c) Ustava BiH</vt:lpstr>
      <vt:lpstr>Član VI/3.c) Ustava BiH</vt:lpstr>
      <vt:lpstr>Član VI/3.c) Ustava BiH</vt:lpstr>
      <vt:lpstr>U 10/01 od  4. i 5. maja 2001. godine, Kantonalni sud u Zenici</vt:lpstr>
      <vt:lpstr>U 16/05 od 31. marta 2006. godine, Kantonalni sud u Bihaću</vt:lpstr>
      <vt:lpstr>U 3/06 od  31. marta 2006. godine, Općinski sud u Sarajevu</vt:lpstr>
      <vt:lpstr>U 8/11 od 15. jula 2011. godine, Općinski sud u Sarajevu</vt:lpstr>
      <vt:lpstr>U 12/13 od 5. jula 2013. godine , Općinski sud u Sarajevu</vt:lpstr>
      <vt:lpstr>U 12/13 od 5. jula 2013. godine , Općinski sud u Sarajevu</vt:lpstr>
      <vt:lpstr>U 26/00 od 21. decembra 2001. godine, Općinski sud u Cazinu</vt:lpstr>
      <vt:lpstr>U 26/00 od 21. decembra 2001. godine, Općinski sud u Cazinu</vt:lpstr>
      <vt:lpstr>U 26/00 od 21. decembra 2001. godine, Općinski sud u Cazinu</vt:lpstr>
      <vt:lpstr>U 26/00 od 21. decembra 2001. godine, Općinski sud u Cazinu</vt:lpstr>
      <vt:lpstr>U 26/00 od 21. decembra 2001. godine, Općinski sud u Cazinu</vt:lpstr>
      <vt:lpstr>U 50/01 od 30. januara 2004. godine, Kantonalni sud u Širokom Brijegu</vt:lpstr>
      <vt:lpstr>U 50/01 od 30. januara 2004. godine, Kantonalni sud u Širokom Brijegu</vt:lpstr>
      <vt:lpstr>U 50/01 od 30. januara 2004. godine, Kantonalni sud u Širokom Brijegu</vt:lpstr>
      <vt:lpstr>U 55/02, od 26. septembra 2003. godine, Osnovni sud u Doboju</vt:lpstr>
      <vt:lpstr>U 55/02, od 26. septembra 2003. godine, Osnovni sud u Doboju</vt:lpstr>
      <vt:lpstr>U 55/02, od 26. septembra 2003. godine, Osnovni sud u Doboju</vt:lpstr>
      <vt:lpstr>U 17/06 od 29. septembra 2006. godine,Vrhovni sud FBiH</vt:lpstr>
      <vt:lpstr>U 5/10 od 26. novembra 2010. godine, Kantonalni sud u Mostaru</vt:lpstr>
      <vt:lpstr>U 5/10 od 26. novembra 2010. godine, Kantonalni sud u Mostaru</vt:lpstr>
      <vt:lpstr>U 15/11 od 30. marta 2012. godine , Kantonalni sud u Sarajevu</vt:lpstr>
      <vt:lpstr>U 15/11 od 30. marta 2012. godine , Kantonalni sud u Sarajevu</vt:lpstr>
      <vt:lpstr>U 16/11 od 13. jula 2012. godine, Općinski sud u Tesliću</vt:lpstr>
      <vt:lpstr>U 17/11 od 30. marta 2012. godine , Kantonalni sud u Goraždu</vt:lpstr>
      <vt:lpstr>U 17/11 od 30. marta 2012. godine , Kantonalni sud u Goraždu</vt:lpstr>
      <vt:lpstr>U 17/11 od 30. marta 2012. godine , Kantonalni sud u Goraždu</vt:lpstr>
      <vt:lpstr>U 6/12 od 13. jula 2012. godine , Sud BiH</vt:lpstr>
      <vt:lpstr>U 7/12 od 31. januar 2013. godine, Sud BiH</vt:lpstr>
      <vt:lpstr>U 7/12 od 31. januar 2013. godine, Sud BiH</vt:lpstr>
      <vt:lpstr>U 8/12 od 23. novembar 2012. godine, Općinski sud u Sarajevu</vt:lpstr>
      <vt:lpstr>U 8/12 od 23. novembar 2012. godine, Općinski sud u Sarajevu</vt:lpstr>
      <vt:lpstr>U 8/12 od 23. novembar 2012. godine, Općinski sud u Sarajevu</vt:lpstr>
      <vt:lpstr>U 8/12 od 23. novembar 2012. godine, Općinski sud u Sarajevu</vt:lpstr>
      <vt:lpstr>U 8/12 od 23. novembar 2012. godine, Općinski sud u Sarajevu</vt:lpstr>
      <vt:lpstr>U 5/13 od 5. jula 2013. godine, Općinski sud u Tešnju</vt:lpstr>
      <vt:lpstr>U 29/13 od 28. marta 2014. godine , Sud BiH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Ustavni sud BiH – redovni sudovi Čl. VI/3.c) Ustava BiH</dc:title>
  <dc:creator>Zvonko Mijan</dc:creator>
  <cp:lastModifiedBy>Zvonko Mijan</cp:lastModifiedBy>
  <cp:revision>67</cp:revision>
  <dcterms:created xsi:type="dcterms:W3CDTF">2014-05-20T07:51:14Z</dcterms:created>
  <dcterms:modified xsi:type="dcterms:W3CDTF">2014-06-18T13:53:34Z</dcterms:modified>
</cp:coreProperties>
</file>