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DE9D81-7F5B-4B03-9C71-FD5F2673C703}" type="datetimeFigureOut">
              <a:rPr lang="bs-Latn-BA" smtClean="0"/>
              <a:t>22.6.2014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8496B0-890C-4F42-ACFD-9EC1AEFA7F07}" type="slidenum">
              <a:rPr lang="bs-Latn-BA" smtClean="0"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9D81-7F5B-4B03-9C71-FD5F2673C703}" type="datetimeFigureOut">
              <a:rPr lang="bs-Latn-BA" smtClean="0"/>
              <a:t>22.6.2014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96B0-890C-4F42-ACFD-9EC1AEFA7F07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DE9D81-7F5B-4B03-9C71-FD5F2673C703}" type="datetimeFigureOut">
              <a:rPr lang="bs-Latn-BA" smtClean="0"/>
              <a:t>22.6.2014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bs-Latn-B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F8496B0-890C-4F42-ACFD-9EC1AEFA7F07}" type="slidenum">
              <a:rPr lang="bs-Latn-BA" smtClean="0"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9D81-7F5B-4B03-9C71-FD5F2673C703}" type="datetimeFigureOut">
              <a:rPr lang="bs-Latn-BA" smtClean="0"/>
              <a:t>22.6.2014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8496B0-890C-4F42-ACFD-9EC1AEFA7F07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9D81-7F5B-4B03-9C71-FD5F2673C703}" type="datetimeFigureOut">
              <a:rPr lang="bs-Latn-BA" smtClean="0"/>
              <a:t>22.6.2014</a:t>
            </a:fld>
            <a:endParaRPr lang="bs-Latn-B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F8496B0-890C-4F42-ACFD-9EC1AEFA7F07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DE9D81-7F5B-4B03-9C71-FD5F2673C703}" type="datetimeFigureOut">
              <a:rPr lang="bs-Latn-BA" smtClean="0"/>
              <a:t>22.6.2014</a:t>
            </a:fld>
            <a:endParaRPr lang="bs-Latn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F8496B0-890C-4F42-ACFD-9EC1AEFA7F07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DE9D81-7F5B-4B03-9C71-FD5F2673C703}" type="datetimeFigureOut">
              <a:rPr lang="bs-Latn-BA" smtClean="0"/>
              <a:t>22.6.2014</a:t>
            </a:fld>
            <a:endParaRPr lang="bs-Latn-B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F8496B0-890C-4F42-ACFD-9EC1AEFA7F07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bs-Latn-B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9D81-7F5B-4B03-9C71-FD5F2673C703}" type="datetimeFigureOut">
              <a:rPr lang="bs-Latn-BA" smtClean="0"/>
              <a:t>22.6.2014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8496B0-890C-4F42-ACFD-9EC1AEFA7F07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9D81-7F5B-4B03-9C71-FD5F2673C703}" type="datetimeFigureOut">
              <a:rPr lang="bs-Latn-BA" smtClean="0"/>
              <a:t>22.6.2014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8496B0-890C-4F42-ACFD-9EC1AEFA7F07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9D81-7F5B-4B03-9C71-FD5F2673C703}" type="datetimeFigureOut">
              <a:rPr lang="bs-Latn-BA" smtClean="0"/>
              <a:t>22.6.2014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8496B0-890C-4F42-ACFD-9EC1AEFA7F07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DE9D81-7F5B-4B03-9C71-FD5F2673C703}" type="datetimeFigureOut">
              <a:rPr lang="bs-Latn-BA" smtClean="0"/>
              <a:t>22.6.2014</a:t>
            </a:fld>
            <a:endParaRPr lang="bs-Latn-B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F8496B0-890C-4F42-ACFD-9EC1AEFA7F07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DE9D81-7F5B-4B03-9C71-FD5F2673C703}" type="datetimeFigureOut">
              <a:rPr lang="bs-Latn-BA" smtClean="0"/>
              <a:t>22.6.2014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bs-Latn-B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F8496B0-890C-4F42-ACFD-9EC1AEFA7F07}" type="slidenum">
              <a:rPr lang="bs-Latn-BA" smtClean="0"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 smtClean="0"/>
              <a:t>Seminar Jahorina 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dirty="0" smtClean="0"/>
              <a:t>Jasna Baksic Muftic </a:t>
            </a:r>
            <a:endParaRPr lang="bs-Latn-B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Tumančenje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 smtClean="0"/>
              <a:t>Razlika pravne norme i pravne odredbe </a:t>
            </a:r>
          </a:p>
          <a:p>
            <a:r>
              <a:rPr lang="bs-Latn-BA" dirty="0" smtClean="0"/>
              <a:t>Tumačenje savinji: jezičko, ciljno, historijsko i sistematsko. </a:t>
            </a:r>
          </a:p>
          <a:p>
            <a:r>
              <a:rPr lang="bs-Latn-BA" dirty="0" smtClean="0"/>
              <a:t>Sistematsko – iz poijma sistem , skup elemenata koji se nalaze u određenim odnosima i ovise jedni o drugim i čine organiziranu cjelinu. </a:t>
            </a:r>
          </a:p>
          <a:p>
            <a:r>
              <a:rPr lang="bs-Latn-BA" dirty="0" smtClean="0"/>
              <a:t>Sistematski metod /sistematski argument </a:t>
            </a:r>
          </a:p>
          <a:p>
            <a:r>
              <a:rPr lang="bs-Latn-BA" dirty="0" smtClean="0"/>
              <a:t>Visković : metod stvara privid o jedino mogućim i sigurnim pravilima do apsolutno istinskih značenja pravne norme </a:t>
            </a:r>
            <a:endParaRPr lang="bs-Latn-B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Tumačenje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Hermeneutika – teorija o razumijevanju i umijeću tumačenja </a:t>
            </a:r>
          </a:p>
          <a:p>
            <a:r>
              <a:rPr lang="bs-Latn-BA" dirty="0" smtClean="0"/>
              <a:t>Razumijevanje osnovni fenomen svih odnosa </a:t>
            </a:r>
          </a:p>
          <a:p>
            <a:r>
              <a:rPr lang="bs-Latn-BA" dirty="0" smtClean="0"/>
              <a:t>Teorija odnosa između znaka i otnačenog – razumijevanje teksta u širem konzekstu – jezik, ukupno historijsko i kulturno naslijeđe iu kojeg djelo proizilazi, razumijevanje dijelova teksta u odnosu na cjelinu </a:t>
            </a:r>
          </a:p>
          <a:p>
            <a:r>
              <a:rPr lang="bs-Latn-BA" dirty="0" smtClean="0"/>
              <a:t>U interpretaciji odnos dijelova i cjeline </a:t>
            </a:r>
            <a:endParaRPr lang="bs-Latn-B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Povezivanje pravnih odredbi </a:t>
            </a:r>
          </a:p>
          <a:p>
            <a:r>
              <a:rPr lang="bs-Latn-BA" dirty="0" smtClean="0"/>
              <a:t>Pravna norma zahtijevajuća misao a odredbe rečenica kojom se pravna norma iskazuje. </a:t>
            </a:r>
          </a:p>
          <a:p>
            <a:r>
              <a:rPr lang="bs-Latn-BA" dirty="0" smtClean="0"/>
              <a:t>Pravna odredba je iskaz sastavljen od jedne ili više rečenica, koji izražava cjelovitu normu ili pojedine dijelove norme i čini relativno samostalnu značenjsku jedinicu. </a:t>
            </a:r>
          </a:p>
          <a:p>
            <a:r>
              <a:rPr lang="bs-Latn-BA" dirty="0" smtClean="0"/>
              <a:t>U pravnim aktima odrdbe – član, paragrav, stav </a:t>
            </a:r>
            <a:endParaRPr lang="bs-Latn-B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Tumačenje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Argument terminološke stalnosti i upotreba normi definicije </a:t>
            </a:r>
          </a:p>
          <a:p>
            <a:r>
              <a:rPr lang="bs-Latn-BA" dirty="0" smtClean="0"/>
              <a:t>Topografski argument </a:t>
            </a:r>
          </a:p>
          <a:p>
            <a:r>
              <a:rPr lang="bs-Latn-BA" dirty="0" smtClean="0"/>
              <a:t>Argument pravnih načela i argment zakonitosti </a:t>
            </a:r>
          </a:p>
          <a:p>
            <a:r>
              <a:rPr lang="bs-Latn-BA" dirty="0" smtClean="0"/>
              <a:t>Pravna načela najviše norme pravnog sistema, </a:t>
            </a:r>
          </a:p>
          <a:p>
            <a:r>
              <a:rPr lang="bs-Latn-BA" dirty="0" smtClean="0"/>
              <a:t>Izražavaju temeljne vrijednosti prema kojima se moraju tumačiti sve ostale pravne norme i pravne radnje – vrjednosna načela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Pravne vrijednosti- pravednost, mir, zakonitost, pravna sigurnost, potpunost i koherentnost  sistema pravnih normi </a:t>
            </a:r>
          </a:p>
          <a:p>
            <a:r>
              <a:rPr lang="bs-Latn-BA" dirty="0" smtClean="0"/>
              <a:t>Nespecifične pravne vrijednosti- život, zdravlje, sloboda, sigurnost porodica , istina – djeluju i u drugim sistemima </a:t>
            </a:r>
          </a:p>
          <a:p>
            <a:r>
              <a:rPr lang="bs-Latn-BA" dirty="0" smtClean="0"/>
              <a:t>Normirana načela – ustav i zakon</a:t>
            </a:r>
          </a:p>
          <a:p>
            <a:r>
              <a:rPr lang="bs-Latn-BA" dirty="0" smtClean="0"/>
              <a:t>Nenormirana načela jurisprudencija </a:t>
            </a:r>
            <a:endParaRPr lang="bs-Latn-B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Tumačenje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s-Latn-BA" dirty="0" smtClean="0"/>
              <a:t>Konceptualno- sistematski argument  - odredbe imaju značenja na koja upućuju koncepti pravnog sistema – dijelovi prava instituti odnosi </a:t>
            </a:r>
          </a:p>
          <a:p>
            <a:r>
              <a:rPr lang="bs-Latn-BA" dirty="0" smtClean="0"/>
              <a:t>Njemačka pojmovna jurisprudencija </a:t>
            </a:r>
          </a:p>
          <a:p>
            <a:r>
              <a:rPr lang="bs-Latn-BA" dirty="0" smtClean="0"/>
              <a:t>Neograničeno povjerenje u pojmove </a:t>
            </a:r>
          </a:p>
          <a:p>
            <a:r>
              <a:rPr lang="bs-Latn-BA" dirty="0" smtClean="0"/>
              <a:t>Pravni sistem zatvoren sistem normi, ustanova i pravnih pojmova </a:t>
            </a:r>
          </a:p>
          <a:p>
            <a:r>
              <a:rPr lang="bs-Latn-BA" dirty="0" smtClean="0"/>
              <a:t>Pojmovi se hijerarhijski uređuju, niži pojm obuhvačen višim , nema pravnih praznina one se popunjavaju iz samog sistema- pravo isključivo u zakonu izraz volje zakonodavca</a:t>
            </a:r>
          </a:p>
          <a:p>
            <a:r>
              <a:rPr lang="bs-Latn-BA" dirty="0" smtClean="0"/>
              <a:t>Sudac strogo vezan za normu – logičko deduktivna metoda </a:t>
            </a:r>
            <a:endParaRPr lang="bs-Latn-B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Tumačenje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Latn-BA" dirty="0" smtClean="0"/>
              <a:t>Kritika: ne uzima u obzir, ciljeve, potrebe interese </a:t>
            </a:r>
          </a:p>
          <a:p>
            <a:r>
              <a:rPr lang="bs-Latn-BA" dirty="0" smtClean="0"/>
              <a:t>Jering Cilj u pravu</a:t>
            </a:r>
          </a:p>
          <a:p>
            <a:r>
              <a:rPr lang="bs-Latn-BA" dirty="0" smtClean="0"/>
              <a:t>Interesna jurisprudencija – funkcija prava rješavaje sukoba interesa </a:t>
            </a:r>
          </a:p>
          <a:p>
            <a:r>
              <a:rPr lang="bs-Latn-BA" dirty="0" smtClean="0"/>
              <a:t>Jurisprudencija vrednovanja – odmjeravanje vrijednosti interesa i pretvaranje u zakon ili presudu </a:t>
            </a:r>
          </a:p>
          <a:p>
            <a:r>
              <a:rPr lang="bs-Latn-BA" dirty="0" smtClean="0"/>
              <a:t>Pravni sistem nije logički zatvoren, primjena prava nije pojmovno-logička operacija </a:t>
            </a:r>
          </a:p>
          <a:p>
            <a:r>
              <a:rPr lang="bs-Latn-BA" dirty="0" smtClean="0"/>
              <a:t>Topika – pribjegavanje stajalištu koje su i drugi spremni prihvatiti </a:t>
            </a:r>
            <a:endParaRPr lang="bs-Latn-B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Tumačenje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Otklanjanje protivrječnosti –antinomije </a:t>
            </a:r>
          </a:p>
          <a:p>
            <a:r>
              <a:rPr lang="bs-Latn-BA" dirty="0" smtClean="0"/>
              <a:t>Dvije ili više normi isto činjenično stanje drugačije reguliraju, </a:t>
            </a:r>
          </a:p>
          <a:p>
            <a:r>
              <a:rPr lang="bs-Latn-BA" dirty="0" smtClean="0"/>
              <a:t>Rang i hijerrhija</a:t>
            </a:r>
          </a:p>
          <a:p>
            <a:r>
              <a:rPr lang="bs-Latn-BA" dirty="0" smtClean="0"/>
              <a:t>Pitanje normi istog ranga – ustav Bi H – upotreba sistematskog tumačenja </a:t>
            </a:r>
          </a:p>
          <a:p>
            <a:r>
              <a:rPr lang="bs-Latn-BA" smtClean="0"/>
              <a:t>Kontekst zakona, pravnog poretka  kao cjeline </a:t>
            </a:r>
            <a:endParaRPr lang="bs-Latn-B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Karl Poper – Otvoreno društvo i njegovi neprijatelji 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bs-Latn-B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Karl Poper – Otvoreno društvo </a:t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Platonovsko pitanje Ko treba da vlada? </a:t>
            </a:r>
          </a:p>
          <a:p>
            <a:r>
              <a:rPr lang="bs-Latn-BA" dirty="0" smtClean="0"/>
              <a:t>Važno u teoriji legitimnosti i teoriji demokaratije </a:t>
            </a:r>
          </a:p>
          <a:p>
            <a:r>
              <a:rPr lang="bs-Latn-BA" dirty="0" smtClean="0"/>
              <a:t>Vlast ima pravo da vlada kada je legitimna – kada je većina naroda, ili većina narodnih predstavnika izabere u skladu sa ustavnim zakonom</a:t>
            </a:r>
          </a:p>
          <a:p>
            <a:r>
              <a:rPr lang="bs-Latn-BA" dirty="0" smtClean="0"/>
              <a:t>Hitler došao na vlast legitimno i da je Zakon o ovlaštenjima donosen na osnovu parlamentarne većine . Princip legitimnosti nije dovoljan To je odgovor na platonovsko pitanje ko treba da vlada  </a:t>
            </a:r>
            <a:endParaRPr lang="bs-Latn-B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Princip narodnog suvereniteta stoga odgovara na platonovsko pitanje. To je opsasan princip. Diktatura većine može biti opasna za većinu. </a:t>
            </a:r>
          </a:p>
          <a:p>
            <a:r>
              <a:rPr lang="bs-Latn-BA" dirty="0" smtClean="0"/>
              <a:t>Platonovsko </a:t>
            </a:r>
            <a:r>
              <a:rPr lang="bs-Latn-BA" dirty="0" smtClean="0"/>
              <a:t>pitanje ko treba da </a:t>
            </a:r>
            <a:r>
              <a:rPr lang="bs-Latn-BA" dirty="0" smtClean="0"/>
              <a:t>vlada treba zamjeniti radikalno drugačijim pitanjem </a:t>
            </a:r>
          </a:p>
          <a:p>
            <a:r>
              <a:rPr lang="bs-Latn-BA" i="1" dirty="0" smtClean="0"/>
              <a:t>Kako da skicirmo takav ustav da budemo u stanju da se riješimo vlasti bez krvoprolića?” </a:t>
            </a:r>
          </a:p>
          <a:p>
            <a:r>
              <a:rPr lang="bs-Latn-BA" i="1" dirty="0" smtClean="0"/>
              <a:t>Pitanje ističe ne način biranja vlasti već način na koji se ona odstanjuje . </a:t>
            </a:r>
            <a:r>
              <a:rPr lang="bs-Latn-BA" dirty="0" smtClean="0"/>
              <a:t> </a:t>
            </a:r>
            <a:endParaRPr lang="bs-Latn-BA" dirty="0" smtClean="0"/>
          </a:p>
          <a:p>
            <a:endParaRPr lang="bs-Latn-B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Karl Poper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Riječ demokratija – koja etimološki znači vladavina naroda  je opasna. Svaki pripadnik naroda zna da on ne vlada, tako da osjeća da je demokratija prevara. </a:t>
            </a:r>
          </a:p>
          <a:p>
            <a:r>
              <a:rPr lang="bs-Latn-BA" dirty="0" smtClean="0"/>
              <a:t>To je mjesto gdje leži opasnost.</a:t>
            </a:r>
          </a:p>
          <a:p>
            <a:r>
              <a:rPr lang="bs-Latn-BA" dirty="0" smtClean="0"/>
              <a:t>Važno je da ljudi nauče da je demokratija još od doba Atine, bilo tradicionalno ime za ustav koji sprječava </a:t>
            </a:r>
            <a:r>
              <a:rPr lang="bs-Latn-BA" i="1" dirty="0" smtClean="0"/>
              <a:t>tiraniju i dktaturu . </a:t>
            </a:r>
          </a:p>
          <a:p>
            <a:r>
              <a:rPr lang="bs-Latn-BA" dirty="0" smtClean="0"/>
              <a:t> </a:t>
            </a:r>
            <a:endParaRPr lang="bs-Latn-B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Karl Poper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 smtClean="0"/>
              <a:t>Diktatura ili tiranija je najgora stvar, koju smo upravo još jednom vidjeli u Kini. </a:t>
            </a:r>
          </a:p>
          <a:p>
            <a:r>
              <a:rPr lang="bs-Latn-BA" dirty="0" smtClean="0"/>
              <a:t>Mi je se ne možemo osloboditi bez krvoprolića, a obično ni uz krvoproliće. </a:t>
            </a:r>
          </a:p>
          <a:p>
            <a:r>
              <a:rPr lang="bs-Latn-BA" dirty="0" smtClean="0"/>
              <a:t>Atina i proces Ostrkizam – po njemu je svaki građanin ako bi postao suviše popularan mogai i morao biti prognan upravo zbog te popularnosti.</a:t>
            </a:r>
          </a:p>
          <a:p>
            <a:r>
              <a:rPr lang="bs-Latn-BA" dirty="0" smtClean="0"/>
              <a:t>Aristid epitet pravičan – prognan ne zbog ljubomore , funkcija ostrkizma da prekine uspon populističkog diktatora.   Isto i Temistokle. </a:t>
            </a:r>
            <a:endParaRPr lang="bs-Latn-B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Karl Poper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 smtClean="0"/>
              <a:t>Perikle: Premda je samo nekolicina sposobna da kreira politiku, svi su sigurno sposobni da je prosuđuju. </a:t>
            </a:r>
          </a:p>
          <a:p>
            <a:r>
              <a:rPr lang="bs-Latn-BA" dirty="0" smtClean="0"/>
              <a:t>Ali to  znači: ne možemo svi da vladamo i budemo odgovorni, ali svi možemo da prosuđujemo , svi možemo imati ulogu sudija. </a:t>
            </a:r>
          </a:p>
          <a:p>
            <a:r>
              <a:rPr lang="bs-Latn-BA" dirty="0" smtClean="0"/>
              <a:t>To je suština izbora , ne kada se legitimiše nova vlast već dan kad smo članovi koji sude staroj vlasti – dan kad ona polaže račun o onome šta je uradila.  </a:t>
            </a:r>
            <a:endParaRPr lang="bs-Latn-B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Kar Poper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Demokratija je oruđe koje sprječava pojavu nesmjenjive vlasti, tj tiranije.</a:t>
            </a:r>
            <a:endParaRPr lang="bs-Latn-BA" dirty="0" smtClean="0"/>
          </a:p>
          <a:p>
            <a:r>
              <a:rPr lang="bs-Latn-BA" dirty="0" smtClean="0"/>
              <a:t>Jednom sam pisao u vezi sa Platonovom utopijom da je svako ko se dao na posao da stvori raj na zemlji donio samo pakao. </a:t>
            </a:r>
            <a:endParaRPr lang="bs-Latn-BA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Ljudska prava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Ideologije i ljudska prava ? </a:t>
            </a:r>
          </a:p>
          <a:p>
            <a:r>
              <a:rPr lang="bs-Latn-BA" dirty="0" smtClean="0"/>
              <a:t>Odbrana jedinki od političke vlasti </a:t>
            </a:r>
            <a:r>
              <a:rPr lang="bs-Latn-BA" dirty="0" smtClean="0"/>
              <a:t>i </a:t>
            </a:r>
            <a:r>
              <a:rPr lang="bs-Latn-BA" i="1" dirty="0" smtClean="0"/>
              <a:t>države kao organizacije sa monopolom fizičke prinude 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Poslije iskustava II svjetskog rata ljudska prava izvučena iz suvereniteta države i dobila međunarodnu pravnu zaštitu. </a:t>
            </a:r>
          </a:p>
          <a:p>
            <a:r>
              <a:rPr lang="bs-Latn-BA" dirty="0" smtClean="0"/>
              <a:t>Univerzalna deklaracija , Evropska konvencija o osnovnim pravima i fundamentalnim slobodama </a:t>
            </a:r>
          </a:p>
          <a:p>
            <a:r>
              <a:rPr lang="bs-Latn-BA" dirty="0" smtClean="0"/>
              <a:t>Pravo i sloboda – pravna država i vladavina prava  </a:t>
            </a:r>
            <a:endParaRPr lang="bs-Latn-BA" dirty="0" smtClean="0"/>
          </a:p>
          <a:p>
            <a:endParaRPr lang="bs-Latn-B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92</TotalTime>
  <Words>885</Words>
  <Application>Microsoft Office PowerPoint</Application>
  <PresentationFormat>On-screen Show (4:3)</PresentationFormat>
  <Paragraphs>80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Seminar Jahorina </vt:lpstr>
      <vt:lpstr>Karl Poper – Otvoreno društvo i njegovi neprijatelji  </vt:lpstr>
      <vt:lpstr>Karl Poper – Otvoreno društvo  </vt:lpstr>
      <vt:lpstr>Slide 4</vt:lpstr>
      <vt:lpstr>Karl Poper </vt:lpstr>
      <vt:lpstr>Karl Poper </vt:lpstr>
      <vt:lpstr>Karl Poper </vt:lpstr>
      <vt:lpstr>Kar Poper </vt:lpstr>
      <vt:lpstr>Ljudska prava </vt:lpstr>
      <vt:lpstr>Tumančenje </vt:lpstr>
      <vt:lpstr>Tumačenje </vt:lpstr>
      <vt:lpstr>Slide 12</vt:lpstr>
      <vt:lpstr>Tumačenje </vt:lpstr>
      <vt:lpstr>Slide 14</vt:lpstr>
      <vt:lpstr>Tumačenje </vt:lpstr>
      <vt:lpstr>Tumačenje </vt:lpstr>
      <vt:lpstr>Tumačenje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Jahorina </dc:title>
  <dc:creator>Jasna Baksic  Muftic</dc:creator>
  <cp:lastModifiedBy>Jasna Baksic  Muftic</cp:lastModifiedBy>
  <cp:revision>20</cp:revision>
  <dcterms:created xsi:type="dcterms:W3CDTF">2014-06-22T21:24:11Z</dcterms:created>
  <dcterms:modified xsi:type="dcterms:W3CDTF">2014-06-22T22:56:18Z</dcterms:modified>
</cp:coreProperties>
</file>