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2EC7-4EA0-4C9B-A675-E95C58D293B0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3D586-8D25-46E3-B5B9-A8F938FFB0B5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3D586-8D25-46E3-B5B9-A8F938FFB0B5}" type="slidenum">
              <a:rPr lang="bs-Latn-BA" smtClean="0"/>
              <a:t>6</a:t>
            </a:fld>
            <a:endParaRPr lang="bs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3D586-8D25-46E3-B5B9-A8F938FFB0B5}" type="slidenum">
              <a:rPr lang="bs-Latn-BA" smtClean="0"/>
              <a:t>7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579319-C781-4707-98BF-21999E5A50E3}" type="datetimeFigureOut">
              <a:rPr lang="bs-Latn-BA" smtClean="0"/>
              <a:t>21.6.2014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B82A63-4AAA-4DB6-8D54-E5C188AC1DC2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BiH pred sudom za ljudska prava 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Jasna Bakšić Muftić </a:t>
            </a:r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Diskriminacija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Sejdić i Finci vs BiH </a:t>
            </a:r>
          </a:p>
          <a:p>
            <a:r>
              <a:rPr lang="bs-Latn-BA" dirty="0" smtClean="0"/>
              <a:t>Pilav vs BiH </a:t>
            </a:r>
          </a:p>
          <a:p>
            <a:r>
              <a:rPr lang="bs-Latn-BA" dirty="0" smtClean="0"/>
              <a:t>Neubičajeni slučajevi – </a:t>
            </a:r>
          </a:p>
          <a:p>
            <a:r>
              <a:rPr lang="bs-Latn-BA" dirty="0" smtClean="0"/>
              <a:t>strateško suđenje ustavu BiH i načinu političke i teritorijalne organizacije vlasti u državi </a:t>
            </a:r>
          </a:p>
          <a:p>
            <a:r>
              <a:rPr lang="bs-Latn-BA" dirty="0" smtClean="0"/>
              <a:t>Položaj Evropske konvencije u pravnom sistemu</a:t>
            </a:r>
          </a:p>
          <a:p>
            <a:r>
              <a:rPr lang="bs-Latn-BA" dirty="0" smtClean="0"/>
              <a:t>Sukob vrijednosti</a:t>
            </a:r>
          </a:p>
          <a:p>
            <a:r>
              <a:rPr lang="bs-Latn-BA" dirty="0" smtClean="0"/>
              <a:t>Demokracija i vladavina prava </a:t>
            </a:r>
          </a:p>
          <a:p>
            <a:r>
              <a:rPr lang="bs-Latn-BA" dirty="0" smtClean="0"/>
              <a:t>Mir / demokracija / 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Član 6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U odnosu na predstavke iz Bosne i Hercegovine povodom neizvršenja </a:t>
            </a:r>
            <a:r>
              <a:rPr lang="bs-Latn-BA" dirty="0" smtClean="0"/>
              <a:t>pravnosnažnih sudskih </a:t>
            </a:r>
            <a:r>
              <a:rPr lang="bs-Latn-BA" dirty="0" smtClean="0"/>
              <a:t>presuda zbog zakonodavnog uplitanja, koje su riješene tokom 2009. godine, </a:t>
            </a:r>
            <a:r>
              <a:rPr lang="bs-Latn-BA" dirty="0" smtClean="0"/>
              <a:t>praksa Evropskog </a:t>
            </a:r>
            <a:r>
              <a:rPr lang="bs-Latn-BA" dirty="0" smtClean="0"/>
              <a:t>suda za ljudska prava je sljedeća</a:t>
            </a:r>
            <a:r>
              <a:rPr lang="bs-Latn-BA" dirty="0" smtClean="0"/>
              <a:t>:</a:t>
            </a:r>
            <a:endParaRPr lang="bs-Latn-BA" dirty="0" smtClean="0"/>
          </a:p>
          <a:p>
            <a:r>
              <a:rPr lang="bs-Latn-BA" dirty="0" smtClean="0"/>
              <a:t>U predmetu </a:t>
            </a:r>
            <a:r>
              <a:rPr lang="bs-Latn-BA" i="1" dirty="0" smtClean="0"/>
              <a:t>Pralica protiv Bosne i Hercegovine34 Evropski sud je utvrdio </a:t>
            </a:r>
            <a:r>
              <a:rPr lang="bs-Latn-BA" i="1" dirty="0" smtClean="0"/>
              <a:t>kršenje </a:t>
            </a:r>
            <a:r>
              <a:rPr lang="bs-Latn-BA" dirty="0" smtClean="0"/>
              <a:t>člana </a:t>
            </a:r>
            <a:r>
              <a:rPr lang="bs-Latn-BA" dirty="0" smtClean="0"/>
              <a:t>6 Evropske konvencije i člana 1 Protokola broj 1 uz Evropsku konvenciju. 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Predmetni slučaj </a:t>
            </a:r>
            <a:r>
              <a:rPr lang="bs-Latn-BA" dirty="0" smtClean="0"/>
              <a:t>odnosio se na neizvršenje pravnosnažne presude o „staroj deviznoj štednji”. </a:t>
            </a:r>
            <a:r>
              <a:rPr lang="bs-Latn-BA" dirty="0" smtClean="0"/>
              <a:t>Prema zakonima </a:t>
            </a:r>
            <a:r>
              <a:rPr lang="bs-Latn-BA" dirty="0" smtClean="0"/>
              <a:t>koji su sprječavali izvršenje presude (Zakon o izmirenju obaveza po osnovu </a:t>
            </a:r>
            <a:r>
              <a:rPr lang="bs-Latn-BA" dirty="0" smtClean="0"/>
              <a:t>stare devizne </a:t>
            </a:r>
            <a:r>
              <a:rPr lang="bs-Latn-BA" dirty="0" smtClean="0"/>
              <a:t>štednje iz 2006. godine) podnosilac predstavke nije mogao očekivati </a:t>
            </a:r>
            <a:r>
              <a:rPr lang="bs-Latn-BA" dirty="0" smtClean="0"/>
              <a:t>potpuno izvršenje </a:t>
            </a:r>
            <a:r>
              <a:rPr lang="bs-Latn-BA" dirty="0" smtClean="0"/>
              <a:t>presude.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U predmetu </a:t>
            </a:r>
            <a:r>
              <a:rPr lang="bs-Latn-BA" i="1" dirty="0" smtClean="0"/>
              <a:t>Čolić i dr. protiv Bosne i Hercegovine35 Evropski sud je utvrdio </a:t>
            </a:r>
            <a:r>
              <a:rPr lang="bs-Latn-BA" i="1" dirty="0" smtClean="0"/>
              <a:t>kršenje </a:t>
            </a:r>
            <a:r>
              <a:rPr lang="bs-Latn-BA" dirty="0" smtClean="0"/>
              <a:t>6 </a:t>
            </a:r>
            <a:r>
              <a:rPr lang="bs-Latn-BA" dirty="0" smtClean="0"/>
              <a:t>Evropske konvencije i člana 1 Protokola broj 1 uz Evropsku konvenciju </a:t>
            </a:r>
            <a:r>
              <a:rPr lang="bs-Latn-BA" dirty="0" smtClean="0"/>
              <a:t>zbog privremenog </a:t>
            </a:r>
            <a:r>
              <a:rPr lang="bs-Latn-BA" dirty="0" smtClean="0"/>
              <a:t>obustavljanja od izvršenja velikog broja pravnosnažnih presuda po </a:t>
            </a:r>
            <a:r>
              <a:rPr lang="bs-Latn-BA" dirty="0" smtClean="0"/>
              <a:t>osnovu isplate </a:t>
            </a:r>
            <a:r>
              <a:rPr lang="bs-Latn-BA" dirty="0" smtClean="0"/>
              <a:t>materijalne i nematerijalne štete nastale usljed ratnih dejstava (Zakon o </a:t>
            </a:r>
            <a:r>
              <a:rPr lang="bs-Latn-BA" dirty="0" smtClean="0"/>
              <a:t>odlaganju od </a:t>
            </a:r>
            <a:r>
              <a:rPr lang="bs-Latn-BA" dirty="0" smtClean="0"/>
              <a:t>izvršenja sudskih odluka na teret budžeta Republike Srpske iz 2002. godine i Zakon </a:t>
            </a:r>
            <a:r>
              <a:rPr lang="bs-Latn-BA" dirty="0" smtClean="0"/>
              <a:t>o </a:t>
            </a:r>
            <a:r>
              <a:rPr lang="vi-VN" dirty="0" smtClean="0"/>
              <a:t>utvrđivanju </a:t>
            </a:r>
            <a:r>
              <a:rPr lang="vi-VN" dirty="0" smtClean="0"/>
              <a:t>i načinu izmirenja unutrašnjeg duga Republike Srpske iz 2004. godine). 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Iz</a:t>
            </a:r>
            <a:r>
              <a:rPr lang="bs-Latn-BA" dirty="0" smtClean="0"/>
              <a:t> presude </a:t>
            </a:r>
            <a:r>
              <a:rPr lang="bs-Latn-BA" dirty="0" smtClean="0"/>
              <a:t>se vidi stav Evropskog suda u pogledu kršenja navedenih prava, zbog </a:t>
            </a:r>
            <a:r>
              <a:rPr lang="bs-Latn-BA" dirty="0" smtClean="0"/>
              <a:t>nepotpunog izvršenja </a:t>
            </a:r>
            <a:r>
              <a:rPr lang="bs-Latn-BA" dirty="0" smtClean="0"/>
              <a:t>pravnosnažnih presuda koje traje preko četiri godine, kao i da jedan broj </a:t>
            </a:r>
            <a:r>
              <a:rPr lang="bs-Latn-BA" dirty="0" smtClean="0"/>
              <a:t>tužbenih zahtjeva </a:t>
            </a:r>
            <a:r>
              <a:rPr lang="bs-Latn-BA" dirty="0" smtClean="0"/>
              <a:t>koji još uvijek nisu riješeni može dovesti do potrebe da se oni zamijene </a:t>
            </a:r>
            <a:r>
              <a:rPr lang="bs-Latn-BA" dirty="0" smtClean="0"/>
              <a:t>jednim </a:t>
            </a:r>
            <a:r>
              <a:rPr lang="pl-PL" dirty="0" smtClean="0"/>
              <a:t>generalnim </a:t>
            </a:r>
            <a:r>
              <a:rPr lang="pl-PL" dirty="0" smtClean="0"/>
              <a:t>planom za naknadu štete</a:t>
            </a:r>
            <a:r>
              <a:rPr lang="pl-PL" dirty="0" smtClean="0"/>
              <a:t>.</a:t>
            </a:r>
          </a:p>
          <a:p>
            <a:r>
              <a:rPr lang="pl-PL" dirty="0" smtClean="0"/>
              <a:t>Vladavina prava </a:t>
            </a:r>
          </a:p>
          <a:p>
            <a:r>
              <a:rPr lang="pl-PL" dirty="0" smtClean="0"/>
              <a:t>Anliza prakse Ustavnog suda </a:t>
            </a:r>
            <a:r>
              <a:rPr lang="bs-Latn-BA" dirty="0" smtClean="0"/>
              <a:t>na nemogućnost izvršenja </a:t>
            </a:r>
            <a:r>
              <a:rPr lang="bs-Latn-BA" dirty="0" smtClean="0"/>
              <a:t>pravnosnažnih sudskih </a:t>
            </a:r>
            <a:r>
              <a:rPr lang="bs-Latn-BA" dirty="0" smtClean="0"/>
              <a:t>odluka zbog tzv. </a:t>
            </a:r>
            <a:r>
              <a:rPr lang="bs-Latn-BA" dirty="0" smtClean="0"/>
              <a:t>Zakonodavnog uplitanja </a:t>
            </a:r>
            <a:r>
              <a:rPr lang="bs-Latn-BA" dirty="0" smtClean="0"/>
              <a:t>nadležnih državnih organa, u situaciji </a:t>
            </a:r>
            <a:r>
              <a:rPr lang="bs-Latn-BA" dirty="0" smtClean="0"/>
              <a:t>kada </a:t>
            </a:r>
            <a:r>
              <a:rPr lang="vi-VN" dirty="0" smtClean="0"/>
              <a:t>je </a:t>
            </a:r>
            <a:r>
              <a:rPr lang="vi-VN" dirty="0" smtClean="0"/>
              <a:t>izvršenik, uopšteno govoreći, država, a </a:t>
            </a:r>
            <a:r>
              <a:rPr lang="vi-VN" dirty="0" smtClean="0"/>
              <a:t>dosuđena</a:t>
            </a:r>
            <a:r>
              <a:rPr lang="bs-Latn-BA" dirty="0" smtClean="0"/>
              <a:t> potraživanja </a:t>
            </a:r>
            <a:r>
              <a:rPr lang="bs-Latn-BA" dirty="0" smtClean="0"/>
              <a:t>su novčane prirode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Milena Simović _Neizvršenje pravosnažnih sudskih presuda u Bosni i Hercegovini , Praksa us BiH i Evropskog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Radi </a:t>
            </a:r>
            <a:r>
              <a:rPr lang="bs-Latn-BA" dirty="0" smtClean="0"/>
              <a:t>potpunijeg uvida </a:t>
            </a:r>
            <a:r>
              <a:rPr lang="bs-Latn-BA" dirty="0" smtClean="0"/>
              <a:t>praksa koja se navodi je nešto šira u </a:t>
            </a:r>
            <a:r>
              <a:rPr lang="bs-Latn-BA" dirty="0" smtClean="0"/>
              <a:t>odnosu </a:t>
            </a:r>
            <a:r>
              <a:rPr lang="pl-PL" dirty="0" smtClean="0"/>
              <a:t>na </a:t>
            </a:r>
            <a:r>
              <a:rPr lang="pl-PL" dirty="0" smtClean="0"/>
              <a:t>konkretne slučajeve, u kojima je izvršni </a:t>
            </a:r>
            <a:r>
              <a:rPr lang="pl-PL" dirty="0" smtClean="0"/>
              <a:t>postupak </a:t>
            </a:r>
            <a:r>
              <a:rPr lang="vi-VN" dirty="0" smtClean="0"/>
              <a:t>okončan </a:t>
            </a:r>
            <a:r>
              <a:rPr lang="vi-VN" dirty="0" smtClean="0"/>
              <a:t>i rješenje o izvršenju je dostavljeno na </a:t>
            </a:r>
            <a:r>
              <a:rPr lang="vi-VN" dirty="0" smtClean="0"/>
              <a:t>provođenje,</a:t>
            </a:r>
            <a:r>
              <a:rPr lang="bs-Latn-BA" dirty="0" smtClean="0"/>
              <a:t> ali </a:t>
            </a:r>
            <a:r>
              <a:rPr lang="bs-Latn-BA" dirty="0" smtClean="0"/>
              <a:t>zbog nedostatka sredstava izvršenje će </a:t>
            </a:r>
            <a:r>
              <a:rPr lang="bs-Latn-BA" dirty="0" smtClean="0"/>
              <a:t>biti </a:t>
            </a:r>
            <a:r>
              <a:rPr lang="pl-PL" dirty="0" smtClean="0"/>
              <a:t>provedeno </a:t>
            </a:r>
            <a:r>
              <a:rPr lang="pl-PL" dirty="0" smtClean="0"/>
              <a:t>na način i u skladu sa relevantnim </a:t>
            </a:r>
            <a:r>
              <a:rPr lang="pl-PL" dirty="0" smtClean="0"/>
              <a:t>zakonskim </a:t>
            </a:r>
            <a:r>
              <a:rPr lang="bs-Latn-BA" dirty="0" smtClean="0"/>
              <a:t>i </a:t>
            </a:r>
            <a:r>
              <a:rPr lang="bs-Latn-BA" dirty="0" smtClean="0"/>
              <a:t>podzakonskim odredbama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Analiza presuda Ustavnog suda pokazala je pozivanje na jurisprudenciju Evropskog suda za ljudska prava ali i nepoštovanje države da izvršava odluke sudova, što dovodi u pitanje vladavinu prava i podjelu vlasti . </a:t>
            </a:r>
            <a:r>
              <a:rPr lang="bs-Latn-BA" smtClean="0"/>
              <a:t>Odnos prava i političke moći </a:t>
            </a:r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434</Words>
  <Application>Microsoft Office PowerPoint</Application>
  <PresentationFormat>On-screen Show (4:3)</PresentationFormat>
  <Paragraphs>24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BiH pred sudom za ljudska prava </vt:lpstr>
      <vt:lpstr>Diskriminacija </vt:lpstr>
      <vt:lpstr>Član 6 </vt:lpstr>
      <vt:lpstr>Slide 4</vt:lpstr>
      <vt:lpstr>Slide 5</vt:lpstr>
      <vt:lpstr>Slide 6</vt:lpstr>
      <vt:lpstr>Milena Simović _Neizvršenje pravosnažnih sudskih presuda u Bosni i Hercegovini , Praksa us BiH i Evropskog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BiH pred sudom za ljudska prava </dc:title>
  <dc:creator>Jasna Baksic  Muftic</dc:creator>
  <cp:lastModifiedBy>Jasna Baksic  Muftic</cp:lastModifiedBy>
  <cp:revision>5</cp:revision>
  <dcterms:created xsi:type="dcterms:W3CDTF">2014-06-21T21:22:31Z</dcterms:created>
  <dcterms:modified xsi:type="dcterms:W3CDTF">2014-06-21T22:37:13Z</dcterms:modified>
</cp:coreProperties>
</file>