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sldIdLst>
    <p:sldId id="256" r:id="rId2"/>
    <p:sldId id="257" r:id="rId3"/>
    <p:sldId id="281" r:id="rId4"/>
    <p:sldId id="282" r:id="rId5"/>
    <p:sldId id="283" r:id="rId6"/>
    <p:sldId id="284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85FA4-4612-4046-B3DE-366169A9FEE0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31652-C1C5-4A7C-BC3F-B8CD6473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31652-C1C5-4A7C-BC3F-B8CD6473E0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AF45E-C74A-4666-AF66-ACE64D3E408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B62D-C119-4B26-9E55-35D793C8A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562600"/>
          </a:xfrm>
        </p:spPr>
        <p:txBody>
          <a:bodyPr>
            <a:normAutofit/>
          </a:bodyPr>
          <a:lstStyle/>
          <a:p>
            <a:r>
              <a:rPr lang="sr-Latn-CS" sz="3100" b="1" dirty="0" smtClean="0"/>
              <a:t>RAZLOZI ZA PONIŠTENJE UPRAVNOG </a:t>
            </a:r>
            <a:r>
              <a:rPr lang="sr-Latn-CS" sz="3100" b="1" smtClean="0"/>
              <a:t>AKTA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3581400" cy="1143000"/>
          </a:xfrm>
        </p:spPr>
        <p:txBody>
          <a:bodyPr>
            <a:normAutofit/>
          </a:bodyPr>
          <a:lstStyle/>
          <a:p>
            <a:r>
              <a:rPr lang="sr-Latn-CS" sz="2400" dirty="0" smtClean="0">
                <a:solidFill>
                  <a:schemeClr val="tx1"/>
                </a:solidFill>
              </a:rPr>
              <a:t>Edukator: Smiljana Mrša</a:t>
            </a:r>
          </a:p>
          <a:p>
            <a:r>
              <a:rPr lang="sr-Latn-CS" sz="2400" dirty="0" smtClean="0">
                <a:solidFill>
                  <a:schemeClr val="tx1"/>
                </a:solidFill>
              </a:rPr>
              <a:t>12.05.2014. Banja Luka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800" b="1" dirty="0" smtClean="0"/>
              <a:t>Američko pravo</a:t>
            </a:r>
            <a:endParaRPr lang="sr-Latn-CS" sz="2800" dirty="0" smtClean="0"/>
          </a:p>
          <a:p>
            <a:pPr>
              <a:buNone/>
            </a:pPr>
            <a:r>
              <a:rPr lang="sr-Latn-CS" sz="2800" dirty="0" smtClean="0"/>
              <a:t>Razlozi za poništenje upravnog akta:</a:t>
            </a:r>
          </a:p>
          <a:p>
            <a:pPr>
              <a:buFontTx/>
              <a:buChar char="-"/>
            </a:pPr>
            <a:r>
              <a:rPr lang="sr-Latn-CS" sz="2800" dirty="0" smtClean="0"/>
              <a:t>nenadležnost</a:t>
            </a:r>
          </a:p>
          <a:p>
            <a:pPr>
              <a:buFontTx/>
              <a:buChar char="-"/>
            </a:pPr>
            <a:r>
              <a:rPr lang="sr-Latn-CS" sz="2800" dirty="0" smtClean="0"/>
              <a:t>povreda pravila postupka</a:t>
            </a:r>
          </a:p>
          <a:p>
            <a:pPr>
              <a:buFontTx/>
              <a:buChar char="-"/>
            </a:pPr>
            <a:r>
              <a:rPr lang="sr-Latn-CS" sz="2800" dirty="0" smtClean="0"/>
              <a:t>zloupotreba ovlašćenja</a:t>
            </a:r>
          </a:p>
          <a:p>
            <a:pPr>
              <a:buFontTx/>
              <a:buChar char="-"/>
            </a:pPr>
            <a:r>
              <a:rPr lang="sr-Latn-CS" sz="2800" dirty="0" smtClean="0"/>
              <a:t>povreda zakona</a:t>
            </a:r>
          </a:p>
          <a:p>
            <a:pPr>
              <a:buFontTx/>
              <a:buChar char="-"/>
            </a:pPr>
            <a:r>
              <a:rPr lang="sr-Latn-CS" sz="2800" dirty="0" smtClean="0"/>
              <a:t>greške u činjeničnom stanju</a:t>
            </a:r>
          </a:p>
          <a:p>
            <a:pPr>
              <a:buNone/>
            </a:pPr>
            <a:endParaRPr lang="sr-Latn-CS" sz="2800" dirty="0" smtClean="0"/>
          </a:p>
          <a:p>
            <a:pPr>
              <a:buFontTx/>
              <a:buChar char="-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800" b="1" dirty="0" smtClean="0"/>
              <a:t>Francusko pravo</a:t>
            </a:r>
          </a:p>
          <a:p>
            <a:pPr>
              <a:buNone/>
            </a:pPr>
            <a:r>
              <a:rPr lang="sr-Latn-CS" sz="2800" dirty="0" smtClean="0"/>
              <a:t>Razlozi za poništenje upravnog akta:</a:t>
            </a:r>
          </a:p>
          <a:p>
            <a:pPr>
              <a:buFontTx/>
              <a:buChar char="-"/>
            </a:pPr>
            <a:r>
              <a:rPr lang="sr-Latn-CS" sz="2800" dirty="0" smtClean="0"/>
              <a:t>nenadležnost</a:t>
            </a:r>
          </a:p>
          <a:p>
            <a:pPr>
              <a:buFontTx/>
              <a:buChar char="-"/>
            </a:pPr>
            <a:r>
              <a:rPr lang="sr-Latn-CS" sz="2800" dirty="0" smtClean="0"/>
              <a:t>povrede pravila postupka </a:t>
            </a:r>
          </a:p>
          <a:p>
            <a:pPr>
              <a:buFontTx/>
              <a:buChar char="-"/>
            </a:pPr>
            <a:r>
              <a:rPr lang="sr-Latn-CS" sz="2800" dirty="0" smtClean="0"/>
              <a:t>povreda zakona</a:t>
            </a:r>
          </a:p>
          <a:p>
            <a:pPr>
              <a:buFontTx/>
              <a:buChar char="-"/>
            </a:pPr>
            <a:r>
              <a:rPr lang="sr-Latn-CS" sz="2800" dirty="0" smtClean="0"/>
              <a:t>zloupotreba ovlašćenja ( kad organ donosi odluku suprotno cilju i svrsi zakonskog propisa).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800" b="1" dirty="0" smtClean="0"/>
              <a:t>Talijansko pravo</a:t>
            </a:r>
            <a:endParaRPr lang="sr-Latn-CS" sz="2800" dirty="0" smtClean="0"/>
          </a:p>
          <a:p>
            <a:pPr>
              <a:buNone/>
            </a:pPr>
            <a:r>
              <a:rPr lang="sr-Latn-CS" sz="2800" dirty="0" smtClean="0"/>
              <a:t>Razlozi za poništenje upravnog akta:</a:t>
            </a:r>
          </a:p>
          <a:p>
            <a:pPr>
              <a:buFontTx/>
              <a:buChar char="-"/>
            </a:pPr>
            <a:r>
              <a:rPr lang="sr-Latn-CS" sz="2800" dirty="0" smtClean="0"/>
              <a:t>nenadležnost</a:t>
            </a:r>
          </a:p>
          <a:p>
            <a:pPr>
              <a:buFontTx/>
              <a:buChar char="-"/>
            </a:pPr>
            <a:r>
              <a:rPr lang="sr-Latn-CS" sz="2800" dirty="0" smtClean="0"/>
              <a:t>prekoračenje ovlašćenja</a:t>
            </a:r>
          </a:p>
          <a:p>
            <a:pPr>
              <a:buFontTx/>
              <a:buChar char="-"/>
            </a:pPr>
            <a:r>
              <a:rPr lang="sr-Latn-CS" sz="2800" dirty="0" smtClean="0"/>
              <a:t>povreda zakona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800" b="1" dirty="0" smtClean="0"/>
              <a:t>Pravo Evropske unije</a:t>
            </a:r>
          </a:p>
          <a:p>
            <a:pPr>
              <a:buNone/>
            </a:pPr>
            <a:endParaRPr lang="sr-Latn-CS" sz="2800" dirty="0" smtClean="0"/>
          </a:p>
          <a:p>
            <a:pPr>
              <a:buNone/>
            </a:pPr>
            <a:r>
              <a:rPr lang="sr-Latn-CS" sz="2800" dirty="0" smtClean="0"/>
              <a:t>Razlozi za poništenje upravnog akta:</a:t>
            </a:r>
          </a:p>
          <a:p>
            <a:pPr>
              <a:buFontTx/>
              <a:buChar char="-"/>
            </a:pPr>
            <a:r>
              <a:rPr lang="sr-Latn-CS" sz="2800" dirty="0" smtClean="0"/>
              <a:t>nenadležnost</a:t>
            </a:r>
          </a:p>
          <a:p>
            <a:pPr>
              <a:buFontTx/>
              <a:buChar char="-"/>
            </a:pPr>
            <a:r>
              <a:rPr lang="sr-Latn-CS" sz="2800" dirty="0" smtClean="0"/>
              <a:t>bitna povreda postupka </a:t>
            </a:r>
          </a:p>
          <a:p>
            <a:pPr>
              <a:buFontTx/>
              <a:buChar char="-"/>
            </a:pPr>
            <a:r>
              <a:rPr lang="sr-Latn-CS" sz="2800" dirty="0" smtClean="0"/>
              <a:t>povreda Ugovora o Evropskoj Zajednici i bilo kojeg propisa o njegovoj primjeni</a:t>
            </a:r>
          </a:p>
          <a:p>
            <a:pPr>
              <a:buFontTx/>
              <a:buChar char="-"/>
            </a:pPr>
            <a:r>
              <a:rPr lang="sr-Latn-CS" sz="2800" dirty="0" smtClean="0"/>
              <a:t>zloupotreba ovlašćenja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Latn-CS" b="1" dirty="0" smtClean="0"/>
              <a:t>Najčešći razlozi poništenja upravnog akta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- povreda materijalnog propisa</a:t>
            </a:r>
          </a:p>
          <a:p>
            <a:pPr>
              <a:buNone/>
            </a:pPr>
            <a:r>
              <a:rPr lang="sr-Latn-CS" smtClean="0"/>
              <a:t>- odluka </a:t>
            </a:r>
            <a:r>
              <a:rPr lang="sr-Latn-CS" dirty="0" smtClean="0"/>
              <a:t>u upravnoj stvari je donijeta bez primjene materijalno pravne norme ili nije primijenjen odgovarajući propis na utvrđeno </a:t>
            </a:r>
            <a:r>
              <a:rPr lang="sr-Latn-CS" smtClean="0"/>
              <a:t>činjenično stanje</a:t>
            </a:r>
            <a:endParaRPr lang="sr-Latn-CS" dirty="0" smtClean="0"/>
          </a:p>
          <a:p>
            <a:pPr>
              <a:buNone/>
            </a:pPr>
            <a:r>
              <a:rPr lang="sr-Latn-CS" dirty="0" smtClean="0"/>
              <a:t>- pogrešno tumačenje propisa ( kad je propis nejasan, kad postoje međusobno suprostavljene norme u istom zakonu, ili kad je primijenjen propis koji je na osnovu odluke Ustavnog suda prestao da važi).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b="1" dirty="0" smtClean="0"/>
              <a:t>Povrede pravila postupka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Nepotpuno i nepravilno utvrđeno činjenično stanje</a:t>
            </a:r>
          </a:p>
          <a:p>
            <a:pPr>
              <a:buFontTx/>
              <a:buChar char="-"/>
            </a:pPr>
            <a:r>
              <a:rPr lang="sr-Latn-CS" dirty="0" smtClean="0"/>
              <a:t>Prije donošenja rješenja u upravnom postupku se moraju utvrditi sve činjenice i okolnosti koje su od značaja za rješavanje upravne stvari</a:t>
            </a:r>
          </a:p>
          <a:p>
            <a:pPr>
              <a:buFontTx/>
              <a:buChar char="-"/>
            </a:pPr>
            <a:r>
              <a:rPr lang="sr-Latn-CS" dirty="0" smtClean="0"/>
              <a:t>Kad je iz utvrđenih činjenica izveden pogrešan zaključak o činjeničnom stanju</a:t>
            </a:r>
            <a:endParaRPr lang="en-US" dirty="0" smtClean="0"/>
          </a:p>
          <a:p>
            <a:pPr>
              <a:buFontTx/>
              <a:buChar char="-"/>
            </a:pP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800" dirty="0" smtClean="0"/>
              <a:t>-  Povrede odredaba o stranačkoj i procesnoj –</a:t>
            </a:r>
          </a:p>
          <a:p>
            <a:pPr>
              <a:buNone/>
            </a:pPr>
            <a:r>
              <a:rPr lang="sr-Latn-CS" sz="2800" dirty="0" smtClean="0"/>
              <a:t>	sposobnosti</a:t>
            </a:r>
          </a:p>
          <a:p>
            <a:pPr>
              <a:buFontTx/>
              <a:buChar char="-"/>
            </a:pPr>
            <a:r>
              <a:rPr lang="sr-Latn-CS" sz="2800" dirty="0" smtClean="0"/>
              <a:t>Kad organ propusti da stranku upozori na nedostatke podneska koji je nerazumljiv ili nepotpun</a:t>
            </a:r>
          </a:p>
          <a:p>
            <a:pPr>
              <a:buFontTx/>
              <a:buChar char="-"/>
            </a:pPr>
            <a:r>
              <a:rPr lang="sr-Latn-CS" sz="2800" dirty="0" smtClean="0"/>
              <a:t>Kad pismeno nije dostavljeno zainteresovanom licu</a:t>
            </a:r>
          </a:p>
          <a:p>
            <a:pPr>
              <a:buFontTx/>
              <a:buChar char="-"/>
            </a:pPr>
            <a:r>
              <a:rPr lang="sr-Latn-CS" sz="2800" dirty="0" smtClean="0"/>
              <a:t>Kad se ne provede usmena rasprava kada je ona obavezna</a:t>
            </a:r>
          </a:p>
          <a:p>
            <a:pPr>
              <a:buFontTx/>
              <a:buChar char="-"/>
            </a:pPr>
            <a:r>
              <a:rPr lang="sr-Latn-CS" sz="2800" dirty="0" smtClean="0"/>
              <a:t>Kad stranci nije data mogućnost da učestvuje u postupku ukoliko se provodi ispitni postupak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19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r-Latn-CS" sz="2800" dirty="0" smtClean="0"/>
              <a:t>	</a:t>
            </a:r>
            <a:r>
              <a:rPr lang="sr-Latn-CS" sz="2800" b="1" dirty="0" smtClean="0"/>
              <a:t>Rad prvostepenog organa po žalbi</a:t>
            </a:r>
            <a:endParaRPr lang="sr-Latn-CS" sz="2800" dirty="0" smtClean="0"/>
          </a:p>
          <a:p>
            <a:pPr algn="just">
              <a:buFontTx/>
              <a:buChar char="-"/>
            </a:pPr>
            <a:r>
              <a:rPr lang="sr-Latn-CS" sz="2800" dirty="0" smtClean="0"/>
              <a:t>ispituje da li je žalba dopuštena, blagovremena i izjavljena od ovlašćenog lica</a:t>
            </a:r>
          </a:p>
          <a:p>
            <a:pPr algn="just">
              <a:buNone/>
            </a:pPr>
            <a:r>
              <a:rPr lang="sr-Latn-CS" sz="2800" dirty="0" smtClean="0"/>
              <a:t>-  u određenom smislu se može upustiti u navode žalbe i izmijeniti rješenje ako nađe da je žalba osnovana, a nije potrebno sprovoditi novi ispitni postupak</a:t>
            </a:r>
          </a:p>
          <a:p>
            <a:pPr algn="just">
              <a:buFontTx/>
              <a:buChar char="-"/>
            </a:pPr>
            <a:r>
              <a:rPr lang="sr-Latn-CS" sz="2800" dirty="0" smtClean="0"/>
              <a:t>može postupak dopuniti kad žalitelj u žalbi iznese činjenice i dokaze koji bi mogli biti od uticaja za drukčije rješenje stvari, ako je žalitelju morala biti data mogućnost u postupku koji je prethodio donošenju rješenja, a ta mogućnost mu nije bila data, ili mu je bila data, a on je propustio da je iskoristi, pa je u žalbi opravdao to propuštanje </a:t>
            </a:r>
          </a:p>
          <a:p>
            <a:pPr algn="just">
              <a:buNone/>
            </a:pPr>
            <a:endParaRPr lang="sr-Latn-C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hr-HR" sz="2800" b="1" dirty="0" smtClean="0"/>
              <a:t>Drugostepeni organ žalbu će odbiti</a:t>
            </a:r>
            <a:r>
              <a:rPr lang="sr-Latn-CS" sz="2800" b="1" dirty="0" smtClean="0"/>
              <a:t>:</a:t>
            </a:r>
            <a:endParaRPr lang="en-US" sz="2800" b="1" dirty="0" smtClean="0"/>
          </a:p>
          <a:p>
            <a:pPr algn="just">
              <a:buNone/>
            </a:pPr>
            <a:r>
              <a:rPr lang="hr-HR" sz="2800" dirty="0" smtClean="0"/>
              <a:t>-  Kad utvrdi da je postupak koji je prethodio rješenju pravilno sproveden i rješenje pravilno i na zakonu zasnovano, a žalba neosnovana. To podrazumijeva da ne postoji nikakva formalna niti materijalna povreda zakona.</a:t>
            </a:r>
            <a:endParaRPr lang="en-US" sz="2800" dirty="0" smtClean="0"/>
          </a:p>
          <a:p>
            <a:pPr algn="just">
              <a:buNone/>
            </a:pPr>
            <a:r>
              <a:rPr lang="hr-HR" sz="2800" dirty="0" smtClean="0"/>
              <a:t>- Kad smatra da je u prvostepenom postupku bilo nedostataka, ali da su oni takve prirode da nisu mogli uticati na rješenje upravne stvari. Radi se nebitnim nedostacima koji nisu od suštinskog značaja i to treba drugostepeni organ da procjenjuje u svakom konkretnom slučaju.</a:t>
            </a:r>
            <a:endParaRPr lang="en-US" sz="28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sz="2800" dirty="0" smtClean="0"/>
              <a:t>-   Kad smatra da je prvostepeno rješenje zasnovano na zakonu, ali ne iz onih razloga koji su u rješenju navedeni, nego iz drugih razloga. To znači da je dispozitiv pobijanog rješenja zakonit i pravilan,  ali da postoje nedostaci u rješenju, što će ih drugostepeni organ otkloniti iznoseći razloge koji opravdavaju dispozitiv.</a:t>
            </a:r>
            <a:endParaRPr lang="en-US" sz="2800" dirty="0" smtClean="0"/>
          </a:p>
          <a:p>
            <a:pPr algn="just">
              <a:buNone/>
            </a:pPr>
            <a:endParaRPr lang="en-US" sz="33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839200" cy="6248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hr-HR" sz="3000" b="1" dirty="0" smtClean="0"/>
              <a:t>Povodom žalbe drugostepeni organ će prvostepeno </a:t>
            </a:r>
          </a:p>
          <a:p>
            <a:pPr algn="just">
              <a:buNone/>
            </a:pPr>
            <a:r>
              <a:rPr lang="hr-HR" sz="3000" b="1" dirty="0" smtClean="0"/>
              <a:t>rješenje u cjelini ili djelimično poništiti ako utvrdi da su u </a:t>
            </a:r>
          </a:p>
          <a:p>
            <a:pPr algn="just">
              <a:buNone/>
            </a:pPr>
            <a:r>
              <a:rPr lang="hr-HR" sz="3000" b="1" dirty="0" smtClean="0"/>
              <a:t>prvostepenom postupku:</a:t>
            </a:r>
            <a:endParaRPr lang="en-US" sz="3000" b="1" dirty="0" smtClean="0"/>
          </a:p>
          <a:p>
            <a:pPr lvl="0" algn="just">
              <a:buFontTx/>
              <a:buChar char="-"/>
            </a:pPr>
            <a:r>
              <a:rPr lang="hr-HR" sz="3000" dirty="0" smtClean="0"/>
              <a:t>činjenice nepotpuno i pogrešno utvrdjene </a:t>
            </a:r>
            <a:endParaRPr lang="en-US" sz="3000" dirty="0" smtClean="0"/>
          </a:p>
          <a:p>
            <a:pPr lvl="0" algn="just">
              <a:buNone/>
            </a:pPr>
            <a:r>
              <a:rPr lang="hr-HR" sz="3000" dirty="0" smtClean="0"/>
              <a:t>- povrijeđena pravila postupka koja su uticala na rješavanje stvari</a:t>
            </a:r>
            <a:endParaRPr lang="en-US" sz="3000" dirty="0" smtClean="0"/>
          </a:p>
          <a:p>
            <a:pPr lvl="0" algn="just">
              <a:buFontTx/>
              <a:buChar char="-"/>
            </a:pPr>
            <a:r>
              <a:rPr lang="hr-HR" sz="3000" dirty="0" smtClean="0"/>
              <a:t>ako je dispozitiv pobijanog rješenja nejasan ili je u suprotnosti sa obrazloženjem</a:t>
            </a:r>
          </a:p>
          <a:p>
            <a:pPr algn="just">
              <a:buFontTx/>
              <a:buChar char="-"/>
            </a:pPr>
            <a:r>
              <a:rPr lang="hr-HR" sz="3000" dirty="0" smtClean="0"/>
              <a:t> pogrešno ocijenjeni dokazi</a:t>
            </a:r>
          </a:p>
          <a:p>
            <a:pPr lvl="0" algn="just">
              <a:buFontTx/>
              <a:buChar char="-"/>
            </a:pPr>
            <a:r>
              <a:rPr lang="hr-HR" sz="3000" dirty="0" smtClean="0"/>
              <a:t> iz utvrđenih činjenica izveden pogrešan zaključak o </a:t>
            </a:r>
            <a:r>
              <a:rPr lang="hr-HR" sz="3000" dirty="0" smtClean="0"/>
              <a:t>činjenicama</a:t>
            </a:r>
          </a:p>
          <a:p>
            <a:pPr algn="just">
              <a:buFontTx/>
              <a:buChar char="-"/>
            </a:pPr>
            <a:r>
              <a:rPr lang="hr-HR" sz="3000" dirty="0" smtClean="0"/>
              <a:t>pogrešno </a:t>
            </a:r>
            <a:r>
              <a:rPr lang="hr-HR" sz="3000" dirty="0" smtClean="0"/>
              <a:t>primjenjen materijalni propis</a:t>
            </a:r>
            <a:endParaRPr lang="en-US" sz="3000" dirty="0" smtClean="0"/>
          </a:p>
          <a:p>
            <a:pPr algn="just">
              <a:buNone/>
            </a:pPr>
            <a:r>
              <a:rPr lang="hr-HR" sz="3000" dirty="0" smtClean="0"/>
              <a:t>-  </a:t>
            </a:r>
            <a:r>
              <a:rPr lang="hr-HR" sz="3000" dirty="0" smtClean="0"/>
              <a:t>ako </a:t>
            </a:r>
            <a:r>
              <a:rPr lang="hr-HR" sz="3000" dirty="0" smtClean="0"/>
              <a:t>je na osnovu slobodne (diskrecione) ocjene trebalo donijeti drukčije prvostepeno </a:t>
            </a:r>
            <a:r>
              <a:rPr lang="hr-HR" sz="3000" dirty="0" smtClean="0"/>
              <a:t>rješenje</a:t>
            </a:r>
            <a:endParaRPr lang="hr-HR" sz="3000" dirty="0" smtClean="0"/>
          </a:p>
          <a:p>
            <a:pPr lvl="0" algn="just">
              <a:buFontTx/>
              <a:buChar char="-"/>
            </a:pPr>
            <a:endParaRPr lang="en-US" sz="2800" dirty="0" smtClean="0"/>
          </a:p>
          <a:p>
            <a:pPr algn="just">
              <a:buNone/>
            </a:pPr>
            <a:endParaRPr lang="en-US" sz="2800" dirty="0" smtClean="0"/>
          </a:p>
          <a:p>
            <a:pPr lvl="0" algn="just">
              <a:buFontTx/>
              <a:buChar char="-"/>
            </a:pPr>
            <a:endParaRPr lang="hr-HR" sz="2800" dirty="0" smtClean="0"/>
          </a:p>
          <a:p>
            <a:pPr lvl="0" algn="just">
              <a:buNone/>
            </a:pPr>
            <a:endParaRPr lang="en-US" sz="27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800" dirty="0" smtClean="0"/>
              <a:t>Ako </a:t>
            </a:r>
            <a:r>
              <a:rPr lang="hr-HR" sz="2800" dirty="0" smtClean="0"/>
              <a:t>je prvostepeno rješenje donio nenadležan organ, drugostepeni organ će po službenoj dužnosti poništiti prvostepeno rješenje i predmet dostaviti nadležnom organu. Norme o nadležnosti su imperativnog karaktera, pa njihova povreda predstavlja razlog za poništavanje rješenja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-  Drugostepeni će organ povodom žalbe oglasiti rješenje ništavim, ako utvrdi da je u prvostepenom postupku učinjena nepravilnost koja čini rješenje ništavim. Takva rješenja se mogu, iako to spada u vanredne pravne lijekove, oglašavati ništavim u svim stadijima upravnog postupka, pa time i u postupku povodom žalbe na prvostepeno rješenje.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b="1" dirty="0" err="1" smtClean="0"/>
              <a:t>Razlozi</a:t>
            </a:r>
            <a:r>
              <a:rPr lang="en-US" sz="5100" b="1" dirty="0" smtClean="0"/>
              <a:t> </a:t>
            </a:r>
            <a:r>
              <a:rPr lang="en-US" sz="5100" b="1" dirty="0" err="1" smtClean="0"/>
              <a:t>za</a:t>
            </a:r>
            <a:r>
              <a:rPr lang="en-US" sz="5100" b="1" dirty="0" smtClean="0"/>
              <a:t> </a:t>
            </a:r>
            <a:r>
              <a:rPr lang="en-US" sz="5100" b="1" dirty="0" err="1" smtClean="0"/>
              <a:t>pobijanje</a:t>
            </a:r>
            <a:r>
              <a:rPr lang="en-US" sz="5100" b="1" dirty="0" smtClean="0"/>
              <a:t> </a:t>
            </a:r>
            <a:r>
              <a:rPr lang="en-US" sz="5100" b="1" dirty="0" err="1" smtClean="0"/>
              <a:t>upravnog</a:t>
            </a:r>
            <a:r>
              <a:rPr lang="en-US" sz="5100" b="1" dirty="0" smtClean="0"/>
              <a:t> </a:t>
            </a:r>
            <a:r>
              <a:rPr lang="en-US" sz="5100" b="1" dirty="0" err="1" smtClean="0"/>
              <a:t>akta</a:t>
            </a:r>
            <a:r>
              <a:rPr lang="hr-HR" sz="5100" b="1" dirty="0" smtClean="0"/>
              <a:t> 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hr-HR" sz="5100" dirty="0" smtClean="0"/>
              <a:t>Razlozi iz kojih se upravni akt može pobijati, su zakonski </a:t>
            </a:r>
          </a:p>
          <a:p>
            <a:pPr>
              <a:buNone/>
            </a:pPr>
            <a:r>
              <a:rPr lang="hr-HR" sz="5100" dirty="0" smtClean="0"/>
              <a:t>razlozi, i odredjeni su pravilima propisanih ZUS-om. </a:t>
            </a:r>
          </a:p>
          <a:p>
            <a:pPr>
              <a:buNone/>
            </a:pPr>
            <a:r>
              <a:rPr lang="hr-HR" sz="5100" dirty="0" smtClean="0"/>
              <a:t>Upravni akt u upravnom sporu može se pobijati iz </a:t>
            </a:r>
          </a:p>
          <a:p>
            <a:pPr>
              <a:buNone/>
            </a:pPr>
            <a:r>
              <a:rPr lang="hr-HR" sz="5100" dirty="0" smtClean="0"/>
              <a:t>slijedećih razloga:</a:t>
            </a:r>
            <a:endParaRPr lang="en-US" sz="5100" dirty="0" smtClean="0"/>
          </a:p>
          <a:p>
            <a:pPr lvl="1"/>
            <a:r>
              <a:rPr lang="hr-HR" sz="5100" dirty="0" smtClean="0"/>
              <a:t>ako akt sadrži takve nedostatke koji sprječavaju ocjenu njegove zakonitosti, ili nedostatke koji ga čine ništavim</a:t>
            </a:r>
            <a:endParaRPr lang="en-US" sz="5100" dirty="0" smtClean="0"/>
          </a:p>
          <a:p>
            <a:pPr lvl="1"/>
            <a:r>
              <a:rPr lang="hr-HR" sz="5100" dirty="0" smtClean="0"/>
              <a:t>ako u aktu nije nikako ili nije pravilno primjenjen zakon, propis zasnovan na zakonu, ili opšti akt,</a:t>
            </a:r>
            <a:endParaRPr lang="en-US" sz="5100" dirty="0" smtClean="0"/>
          </a:p>
          <a:p>
            <a:pPr lvl="1"/>
            <a:r>
              <a:rPr lang="hr-HR" sz="5100" dirty="0" smtClean="0"/>
              <a:t>ako je akt donesen od nenadležnog organa,</a:t>
            </a:r>
            <a:endParaRPr lang="en-US" sz="5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1"/>
            <a:r>
              <a:rPr lang="hr-HR" dirty="0" smtClean="0"/>
              <a:t>ako se u upravnom postupku, koji je prethodio aktu, nije postupilo po pravilima postupka, a naročito ako činjenično stanje nije potpuno i pravilno utvrdjeno, ili </a:t>
            </a:r>
            <a:r>
              <a:rPr lang="hr-HR" dirty="0" smtClean="0"/>
              <a:t>što </a:t>
            </a:r>
            <a:r>
              <a:rPr lang="hr-HR" dirty="0" smtClean="0"/>
              <a:t>je iz utvrdjenih činjenica izveden nepravilan zaključak u pogledu činjeničnog stanja</a:t>
            </a:r>
            <a:endParaRPr lang="en-US" dirty="0" smtClean="0"/>
          </a:p>
          <a:p>
            <a:pPr lvl="1"/>
            <a:r>
              <a:rPr lang="hr-HR" dirty="0" smtClean="0"/>
              <a:t>ako je nadležni organ, rješavajući po slobodnoj ocjeni, prekoračio granice ovlaštenja koja su mu data pravnim propisima, i odlučio suprotno cilju u kome je ovlaštenje dato.</a:t>
            </a:r>
            <a:endParaRPr lang="en-US" dirty="0" smtClean="0"/>
          </a:p>
          <a:p>
            <a:pPr>
              <a:buFontTx/>
              <a:buChar char="-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800" b="1" dirty="0" smtClean="0"/>
              <a:t>Britansko pravo</a:t>
            </a:r>
            <a:endParaRPr lang="sr-Latn-CS" sz="2400" dirty="0" smtClean="0"/>
          </a:p>
          <a:p>
            <a:pPr>
              <a:buNone/>
            </a:pPr>
            <a:r>
              <a:rPr lang="sr-Latn-CS" sz="2800" dirty="0" smtClean="0"/>
              <a:t>Razlozi za poništenje upravnog akta:</a:t>
            </a:r>
          </a:p>
          <a:p>
            <a:pPr>
              <a:buFontTx/>
              <a:buChar char="-"/>
            </a:pPr>
            <a:r>
              <a:rPr lang="sr-Latn-CS" sz="2800" smtClean="0"/>
              <a:t>prekoračenje </a:t>
            </a:r>
            <a:r>
              <a:rPr lang="sr-Latn-CS" sz="2800" dirty="0" smtClean="0"/>
              <a:t>ovlašćenja (zloupotreba diskrecione ocjene, delegirano pravo se dalje ne može prenositi, utvrđivanje kojim je razlozima bila motivisana odluka, nepravilno utvrđeno </a:t>
            </a:r>
            <a:r>
              <a:rPr lang="sr-Latn-CS" sz="2800" smtClean="0"/>
              <a:t>činjenično stanje)</a:t>
            </a:r>
            <a:endParaRPr lang="sr-Latn-CS" sz="2800" dirty="0" smtClean="0"/>
          </a:p>
          <a:p>
            <a:pPr>
              <a:buFontTx/>
              <a:buChar char="-"/>
            </a:pPr>
            <a:r>
              <a:rPr lang="sr-Latn-CS" sz="2800" dirty="0" smtClean="0"/>
              <a:t>povreda pravila postupka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294</TotalTime>
  <Words>728</Words>
  <Application>Microsoft Office PowerPoint</Application>
  <PresentationFormat>On-screen Show (4:3)</PresentationFormat>
  <Paragraphs>83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RAZLOZI ZA PONIŠTENJE UPRAVNOG AKTA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 Zakon o penzijskom i invalidskom osiguranju RS – karakteristike, sličnosti i razlike sa zemljama u okruženju, problemi u primjeni </dc:title>
  <dc:creator>ognjen</dc:creator>
  <cp:lastModifiedBy>ognjen</cp:lastModifiedBy>
  <cp:revision>51</cp:revision>
  <dcterms:created xsi:type="dcterms:W3CDTF">2013-06-05T17:33:25Z</dcterms:created>
  <dcterms:modified xsi:type="dcterms:W3CDTF">2014-05-09T18:27:17Z</dcterms:modified>
</cp:coreProperties>
</file>