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904B-870D-4ECC-9C7F-0F34493C132D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E7C1-BB58-4830-8A1E-9561B3E974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Izrada presude i žalbeni postupak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 smtClean="0"/>
              <a:t>Prema pravilima člana 191. 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parni</a:t>
            </a:r>
            <a:r>
              <a:rPr lang="sr-Latn-CS" dirty="0" smtClean="0"/>
              <a:t>č</a:t>
            </a:r>
            <a:r>
              <a:rPr lang="en-US" dirty="0" smtClean="0"/>
              <a:t>nom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pismeno</a:t>
            </a:r>
            <a:r>
              <a:rPr lang="en-US" dirty="0"/>
              <a:t> </a:t>
            </a:r>
            <a:r>
              <a:rPr lang="en-US" dirty="0" err="1" smtClean="0"/>
              <a:t>izra</a:t>
            </a:r>
            <a:r>
              <a:rPr lang="sr-Latn-CS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presuda</a:t>
            </a:r>
            <a:endParaRPr lang="en-US" dirty="0"/>
          </a:p>
          <a:p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uvod</a:t>
            </a:r>
            <a:r>
              <a:rPr lang="en-US" dirty="0"/>
              <a:t>, </a:t>
            </a:r>
            <a:r>
              <a:rPr lang="en-US" dirty="0" err="1"/>
              <a:t>izreku</a:t>
            </a:r>
            <a:r>
              <a:rPr lang="en-US" dirty="0"/>
              <a:t>, </a:t>
            </a:r>
            <a:r>
              <a:rPr lang="en-US" dirty="0" err="1" smtClean="0"/>
              <a:t>obrazlo</a:t>
            </a:r>
            <a:r>
              <a:rPr lang="sr-Latn-CS" dirty="0" err="1" smtClean="0"/>
              <a:t>ženje</a:t>
            </a:r>
            <a:r>
              <a:rPr lang="sr-Latn-CS" dirty="0" smtClean="0"/>
              <a:t> i </a:t>
            </a:r>
            <a:r>
              <a:rPr lang="en-US" dirty="0" smtClean="0"/>
              <a:t> </a:t>
            </a:r>
            <a:r>
              <a:rPr lang="en-US" dirty="0" err="1"/>
              <a:t>uputstvo</a:t>
            </a:r>
            <a:r>
              <a:rPr lang="en-US" dirty="0"/>
              <a:t> o </a:t>
            </a:r>
            <a:r>
              <a:rPr lang="en-US" dirty="0" err="1"/>
              <a:t>pravu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izjavljivanje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 smtClean="0"/>
              <a:t>lijeka</a:t>
            </a:r>
            <a:r>
              <a:rPr lang="sr-Latn-CS" dirty="0" smtClean="0"/>
              <a:t> </a:t>
            </a:r>
            <a:endParaRPr lang="en-US" dirty="0"/>
          </a:p>
          <a:p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presude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dirty="0" err="1" smtClean="0"/>
              <a:t>Obrazlo</a:t>
            </a:r>
            <a:r>
              <a:rPr lang="sr-Latn-CS" sz="2400" dirty="0"/>
              <a:t>ž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/>
              <a:t>presude</a:t>
            </a:r>
            <a:r>
              <a:rPr lang="en-US" sz="2400" dirty="0"/>
              <a:t> </a:t>
            </a:r>
            <a:r>
              <a:rPr lang="en-US" sz="2400" dirty="0" err="1" smtClean="0"/>
              <a:t>po</a:t>
            </a:r>
            <a:r>
              <a:rPr lang="sr-Latn-CS" sz="2400" dirty="0" err="1" smtClean="0"/>
              <a:t>činje</a:t>
            </a:r>
            <a:r>
              <a:rPr lang="sr-Latn-CS" sz="2400" dirty="0" smtClean="0"/>
              <a:t> kratkim </a:t>
            </a:r>
            <a:r>
              <a:rPr lang="en-US" sz="2400" dirty="0" err="1" smtClean="0"/>
              <a:t>izlaganjem</a:t>
            </a:r>
            <a:r>
              <a:rPr lang="en-US" sz="2400" dirty="0" smtClean="0"/>
              <a:t> </a:t>
            </a:r>
            <a:r>
              <a:rPr lang="en-US" sz="2400" dirty="0" err="1"/>
              <a:t>navoda</a:t>
            </a:r>
            <a:r>
              <a:rPr lang="en-US" sz="2400" dirty="0"/>
              <a:t> </a:t>
            </a:r>
            <a:r>
              <a:rPr lang="en-US" sz="2400" dirty="0" err="1" smtClean="0"/>
              <a:t>tu</a:t>
            </a:r>
            <a:r>
              <a:rPr lang="sr-Latn-CS" sz="2400" dirty="0" smtClean="0"/>
              <a:t>ž</a:t>
            </a:r>
            <a:r>
              <a:rPr lang="en-US" sz="2400" dirty="0" smtClean="0"/>
              <a:t>be</a:t>
            </a:r>
            <a:r>
              <a:rPr lang="en-US" sz="2400" dirty="0"/>
              <a:t>, </a:t>
            </a:r>
            <a:r>
              <a:rPr lang="en-US" sz="2400" dirty="0" err="1"/>
              <a:t>njenih</a:t>
            </a:r>
            <a:r>
              <a:rPr lang="en-US" sz="2400" dirty="0"/>
              <a:t> </a:t>
            </a:r>
            <a:r>
              <a:rPr lang="sr-Latn-CS" sz="2400" dirty="0" smtClean="0"/>
              <a:t>relevantnih č</a:t>
            </a:r>
            <a:r>
              <a:rPr lang="en-US" sz="2400" dirty="0" err="1" smtClean="0"/>
              <a:t>injeni</a:t>
            </a:r>
            <a:r>
              <a:rPr lang="sr-Latn-CS" sz="2400" dirty="0" smtClean="0"/>
              <a:t>č</a:t>
            </a:r>
            <a:r>
              <a:rPr lang="en-US" sz="2400" dirty="0" err="1" smtClean="0"/>
              <a:t>nih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pravnih</a:t>
            </a:r>
            <a:r>
              <a:rPr lang="sr-Latn-CS" sz="2400" dirty="0" smtClean="0"/>
              <a:t> </a:t>
            </a:r>
            <a:r>
              <a:rPr lang="pt-BR" sz="2400" dirty="0" smtClean="0"/>
              <a:t>razloga </a:t>
            </a:r>
            <a:r>
              <a:rPr lang="pt-BR" sz="2400" dirty="0"/>
              <a:t>te isticanjem </a:t>
            </a:r>
            <a:r>
              <a:rPr lang="pt-BR" sz="2400" dirty="0" smtClean="0"/>
              <a:t>tubenog </a:t>
            </a:r>
            <a:r>
              <a:rPr lang="pt-BR" sz="2400" dirty="0"/>
              <a:t>zahtjeva.</a:t>
            </a:r>
            <a:br>
              <a:rPr lang="pt-BR" sz="2400" dirty="0"/>
            </a:br>
            <a:r>
              <a:rPr lang="sr-Latn-CS" sz="2400" dirty="0" smtClean="0"/>
              <a:t>- r</a:t>
            </a:r>
            <a:r>
              <a:rPr lang="en-US" sz="2400" dirty="0" err="1" smtClean="0"/>
              <a:t>elevantne</a:t>
            </a:r>
            <a:r>
              <a:rPr lang="en-US" sz="2400" dirty="0" smtClean="0"/>
              <a:t> </a:t>
            </a:r>
            <a:r>
              <a:rPr lang="sr-Latn-CS" sz="2400" dirty="0" smtClean="0"/>
              <a:t>č</a:t>
            </a:r>
            <a:r>
              <a:rPr lang="en-US" sz="2400" dirty="0" err="1" smtClean="0"/>
              <a:t>injenice</a:t>
            </a:r>
            <a:r>
              <a:rPr lang="en-US" sz="2400" dirty="0" smtClean="0"/>
              <a:t> </a:t>
            </a:r>
            <a:r>
              <a:rPr lang="en-US" sz="2400" dirty="0" err="1"/>
              <a:t>su</a:t>
            </a:r>
            <a:r>
              <a:rPr lang="en-US" sz="2400" dirty="0"/>
              <a:t> one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norme</a:t>
            </a:r>
            <a:r>
              <a:rPr lang="en-US" sz="2400" dirty="0"/>
              <a:t> </a:t>
            </a:r>
            <a:r>
              <a:rPr lang="en-US" sz="2400" dirty="0" err="1"/>
              <a:t>materijalnog</a:t>
            </a:r>
            <a:r>
              <a:rPr lang="en-US" sz="2400" dirty="0"/>
              <a:t>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sr-Latn-CS" sz="2400" dirty="0" smtClean="0"/>
              <a:t>ž</a:t>
            </a:r>
            <a:r>
              <a:rPr lang="en-US" sz="2400" dirty="0" smtClean="0"/>
              <a:t>u </a:t>
            </a:r>
            <a:r>
              <a:rPr lang="en-US" sz="2400" dirty="0" err="1" smtClean="0"/>
              <a:t>odre</a:t>
            </a:r>
            <a:r>
              <a:rPr lang="sr-Latn-CS" sz="2400" dirty="0" smtClean="0"/>
              <a:t>đ</a:t>
            </a:r>
            <a:r>
              <a:rPr lang="en-US" sz="2400" dirty="0" err="1" smtClean="0"/>
              <a:t>ene</a:t>
            </a:r>
            <a:r>
              <a:rPr lang="en-US" sz="2400" dirty="0" smtClean="0"/>
              <a:t> </a:t>
            </a:r>
            <a:r>
              <a:rPr lang="en-US" sz="2400" dirty="0" err="1"/>
              <a:t>posljedice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sr-Latn-CS" sz="2400" dirty="0" smtClean="0"/>
              <a:t>- </a:t>
            </a:r>
            <a:r>
              <a:rPr lang="en-US" sz="2400" dirty="0" err="1" smtClean="0"/>
              <a:t>pravna</a:t>
            </a:r>
            <a:r>
              <a:rPr lang="en-US" sz="2400" dirty="0" smtClean="0"/>
              <a:t> </a:t>
            </a:r>
            <a:r>
              <a:rPr lang="en-US" sz="2400" dirty="0" err="1"/>
              <a:t>shvatanja</a:t>
            </a:r>
            <a:r>
              <a:rPr lang="en-US" sz="2400" dirty="0"/>
              <a:t> </a:t>
            </a:r>
            <a:r>
              <a:rPr lang="en-US" sz="2400" dirty="0" err="1" smtClean="0"/>
              <a:t>tu</a:t>
            </a:r>
            <a:r>
              <a:rPr lang="sr-Latn-CS" sz="2400" dirty="0" smtClean="0"/>
              <a:t>žitelja </a:t>
            </a:r>
            <a:r>
              <a:rPr lang="en-US" sz="2400" dirty="0" err="1" smtClean="0"/>
              <a:t>koja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predmet</a:t>
            </a:r>
            <a:r>
              <a:rPr lang="en-US" sz="2400" dirty="0"/>
              <a:t> </a:t>
            </a:r>
            <a:r>
              <a:rPr lang="en-US" sz="2400" dirty="0" err="1"/>
              <a:t>spora</a:t>
            </a:r>
            <a:r>
              <a:rPr lang="en-US" sz="2400" dirty="0"/>
              <a:t>, </a:t>
            </a:r>
            <a:r>
              <a:rPr lang="en-US" sz="2400" dirty="0" err="1"/>
              <a:t>iako</a:t>
            </a:r>
            <a:r>
              <a:rPr lang="en-US" sz="2400" dirty="0"/>
              <a:t> </a:t>
            </a:r>
            <a:r>
              <a:rPr lang="en-US" sz="2400" dirty="0" smtClean="0"/>
              <a:t>ova</a:t>
            </a:r>
            <a:r>
              <a:rPr lang="sr-Latn-CS" sz="2400" dirty="0" smtClean="0"/>
              <a:t> </a:t>
            </a:r>
            <a:r>
              <a:rPr lang="en-US" sz="2400" dirty="0" err="1" smtClean="0"/>
              <a:t>pravna</a:t>
            </a:r>
            <a:r>
              <a:rPr lang="en-US" sz="2400" dirty="0" smtClean="0"/>
              <a:t> </a:t>
            </a:r>
            <a:r>
              <a:rPr lang="en-US" sz="2400" dirty="0" err="1"/>
              <a:t>kvalifikacija</a:t>
            </a:r>
            <a:r>
              <a:rPr lang="en-US" sz="2400" dirty="0"/>
              <a:t> ne </a:t>
            </a:r>
            <a:r>
              <a:rPr lang="en-US" sz="2400" dirty="0" err="1"/>
              <a:t>obavezuje</a:t>
            </a:r>
            <a:r>
              <a:rPr lang="en-US" sz="2400" dirty="0"/>
              <a:t> </a:t>
            </a:r>
            <a:r>
              <a:rPr lang="en-US" sz="2400" dirty="0" err="1"/>
              <a:t>sud</a:t>
            </a:r>
            <a:r>
              <a:rPr lang="en-US" sz="2400" dirty="0"/>
              <a:t>. 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Navode odgovora na tužbu sud će na sličan </a:t>
            </a:r>
            <a:r>
              <a:rPr lang="sr-Latn-CS" sz="2700" dirty="0" smtClean="0"/>
              <a:t>način </a:t>
            </a:r>
            <a:r>
              <a:rPr lang="en-US" sz="2700" dirty="0" err="1" smtClean="0"/>
              <a:t>interpretirat</a:t>
            </a:r>
            <a:r>
              <a:rPr lang="sr-Latn-CS" sz="2700" dirty="0" smtClean="0"/>
              <a:t>i kao i navode tužbe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504825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2400" dirty="0" smtClean="0"/>
              <a:t>-</a:t>
            </a:r>
            <a:r>
              <a:rPr lang="en-US" sz="2400" dirty="0" err="1" smtClean="0"/>
              <a:t>Nakon</a:t>
            </a:r>
            <a:r>
              <a:rPr lang="en-US" sz="2400" dirty="0" smtClean="0"/>
              <a:t> </a:t>
            </a:r>
            <a:r>
              <a:rPr lang="sr-Latn-CS" sz="2400" dirty="0" smtClean="0"/>
              <a:t>š</a:t>
            </a:r>
            <a:r>
              <a:rPr lang="en-US" sz="2400" dirty="0" smtClean="0"/>
              <a:t>to </a:t>
            </a:r>
            <a:r>
              <a:rPr lang="en-US" sz="2400" dirty="0" err="1"/>
              <a:t>navede</a:t>
            </a:r>
            <a:r>
              <a:rPr lang="en-US" sz="2400" dirty="0"/>
              <a:t> </a:t>
            </a:r>
            <a:r>
              <a:rPr lang="en-US" sz="2400" dirty="0" err="1"/>
              <a:t>zahtjeve</a:t>
            </a:r>
            <a:r>
              <a:rPr lang="en-US" sz="2400" dirty="0"/>
              <a:t> </a:t>
            </a:r>
            <a:r>
              <a:rPr lang="en-US" sz="2400" dirty="0" err="1"/>
              <a:t>stranaka</a:t>
            </a:r>
            <a:r>
              <a:rPr lang="en-US" sz="2400" dirty="0"/>
              <a:t>, </a:t>
            </a:r>
            <a:r>
              <a:rPr lang="en-US" sz="2400" dirty="0" err="1"/>
              <a:t>sud</a:t>
            </a:r>
            <a:r>
              <a:rPr lang="en-US" sz="2400" dirty="0"/>
              <a:t> u </a:t>
            </a:r>
            <a:r>
              <a:rPr lang="en-US" sz="2400" dirty="0" err="1" smtClean="0"/>
              <a:t>obrazlo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enju</a:t>
            </a:r>
            <a:r>
              <a:rPr lang="en-US" sz="2400" dirty="0" smtClean="0"/>
              <a:t> </a:t>
            </a:r>
            <a:r>
              <a:rPr lang="en-US" sz="2400" dirty="0" err="1"/>
              <a:t>presude</a:t>
            </a:r>
            <a:r>
              <a:rPr lang="en-US" sz="2400" dirty="0"/>
              <a:t> </a:t>
            </a:r>
            <a:r>
              <a:rPr lang="en-US" sz="2400" dirty="0" err="1"/>
              <a:t>prvo</a:t>
            </a:r>
            <a:r>
              <a:rPr lang="en-US" sz="2400" dirty="0"/>
              <a:t> </a:t>
            </a:r>
            <a:r>
              <a:rPr lang="en-US" sz="2400" dirty="0" err="1"/>
              <a:t>konstatuje</a:t>
            </a:r>
            <a:r>
              <a:rPr lang="en-US" sz="2400" dirty="0"/>
              <a:t> </a:t>
            </a:r>
            <a:r>
              <a:rPr lang="en-US" sz="2700" dirty="0" err="1" smtClean="0"/>
              <a:t>nesporne</a:t>
            </a:r>
            <a:r>
              <a:rPr lang="sr-Latn-CS" sz="2700" dirty="0" smtClean="0"/>
              <a:t> č</a:t>
            </a:r>
            <a:r>
              <a:rPr lang="pl-PL" sz="2700" dirty="0" smtClean="0"/>
              <a:t>injenice </a:t>
            </a:r>
            <a:r>
              <a:rPr lang="pl-PL" sz="2700" dirty="0"/>
              <a:t>koje su bitne za </a:t>
            </a:r>
            <a:r>
              <a:rPr lang="pl-PL" sz="2700" dirty="0" smtClean="0"/>
              <a:t>donošenje </a:t>
            </a:r>
            <a:r>
              <a:rPr lang="pl-PL" sz="2700" dirty="0"/>
              <a:t>pravilne odluke u konkretnom predmetu, a koje nije</a:t>
            </a:r>
            <a:br>
              <a:rPr lang="pl-PL" sz="2700" dirty="0"/>
            </a:br>
            <a:r>
              <a:rPr lang="en-US" sz="2700" dirty="0" err="1"/>
              <a:t>potrebno</a:t>
            </a:r>
            <a:r>
              <a:rPr lang="en-US" sz="2700" dirty="0"/>
              <a:t> </a:t>
            </a:r>
            <a:r>
              <a:rPr lang="en-US" sz="2700" dirty="0" err="1" smtClean="0"/>
              <a:t>dokazivati</a:t>
            </a:r>
            <a:r>
              <a:rPr lang="sr-Latn-CS" sz="2700" dirty="0"/>
              <a:t> </a:t>
            </a:r>
            <a:r>
              <a:rPr lang="sr-Latn-CS" sz="2700" dirty="0" smtClean="0"/>
              <a:t>( činjenice treba iznositi </a:t>
            </a:r>
            <a:r>
              <a:rPr lang="en-US" sz="2700" dirty="0" err="1" smtClean="0"/>
              <a:t>po</a:t>
            </a:r>
            <a:r>
              <a:rPr lang="en-US" sz="2700" dirty="0" smtClean="0"/>
              <a:t> </a:t>
            </a:r>
            <a:r>
              <a:rPr lang="en-US" sz="2700" dirty="0" err="1"/>
              <a:t>njihovom</a:t>
            </a:r>
            <a:r>
              <a:rPr lang="en-US" sz="2700" dirty="0"/>
              <a:t> </a:t>
            </a:r>
            <a:r>
              <a:rPr lang="en-US" sz="2700" dirty="0" err="1" smtClean="0"/>
              <a:t>hronolo</a:t>
            </a:r>
            <a:r>
              <a:rPr lang="sr-Latn-CS" sz="2700" dirty="0" smtClean="0"/>
              <a:t>š</a:t>
            </a:r>
            <a:r>
              <a:rPr lang="en-US" sz="2700" dirty="0" err="1" smtClean="0"/>
              <a:t>kom</a:t>
            </a:r>
            <a:r>
              <a:rPr lang="en-US" sz="2700" dirty="0" smtClean="0"/>
              <a:t> </a:t>
            </a:r>
            <a:r>
              <a:rPr lang="en-US" sz="2700" dirty="0" err="1" smtClean="0"/>
              <a:t>redu</a:t>
            </a:r>
            <a:r>
              <a:rPr lang="sr-Latn-CS" sz="2700" dirty="0" smtClean="0"/>
              <a:t>)</a:t>
            </a:r>
            <a:r>
              <a:rPr lang="en-US" sz="2700" dirty="0" smtClean="0"/>
              <a:t>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sr-Latn-CS" sz="2700" dirty="0" smtClean="0"/>
              <a:t>-</a:t>
            </a:r>
            <a:r>
              <a:rPr lang="en-US" sz="2700" dirty="0" err="1" smtClean="0"/>
              <a:t>Sud</a:t>
            </a:r>
            <a:r>
              <a:rPr lang="en-US" sz="2700" dirty="0" smtClean="0"/>
              <a:t> </a:t>
            </a:r>
            <a:r>
              <a:rPr lang="en-US" sz="2700" dirty="0"/>
              <a:t>u </a:t>
            </a:r>
            <a:r>
              <a:rPr lang="en-US" sz="2700" dirty="0" err="1" smtClean="0"/>
              <a:t>obrazlo</a:t>
            </a:r>
            <a:r>
              <a:rPr lang="sr-Latn-CS" sz="2700" dirty="0" smtClean="0"/>
              <a:t>ž</a:t>
            </a:r>
            <a:r>
              <a:rPr lang="en-US" sz="2700" dirty="0" err="1" smtClean="0"/>
              <a:t>enju</a:t>
            </a:r>
            <a:r>
              <a:rPr lang="en-US" sz="2700" dirty="0" smtClean="0"/>
              <a:t> </a:t>
            </a:r>
            <a:r>
              <a:rPr lang="en-US" sz="2700" dirty="0" err="1" smtClean="0"/>
              <a:t>presude</a:t>
            </a:r>
            <a:r>
              <a:rPr lang="en-US" sz="2700" dirty="0" smtClean="0"/>
              <a:t> </a:t>
            </a:r>
            <a:r>
              <a:rPr lang="en-US" sz="2700" dirty="0" err="1"/>
              <a:t>dalje</a:t>
            </a:r>
            <a:r>
              <a:rPr lang="en-US" sz="2700" dirty="0"/>
              <a:t> </a:t>
            </a:r>
            <a:r>
              <a:rPr lang="en-US" sz="2700" dirty="0" err="1" smtClean="0"/>
              <a:t>defini</a:t>
            </a:r>
            <a:r>
              <a:rPr lang="sr-Latn-CS" sz="2700" dirty="0" err="1" smtClean="0"/>
              <a:t>še</a:t>
            </a:r>
            <a:r>
              <a:rPr lang="sr-Latn-CS" sz="2700" dirty="0" smtClean="0"/>
              <a:t> šta je između stranaka </a:t>
            </a:r>
            <a:r>
              <a:rPr lang="en-US" sz="2700" dirty="0" err="1" smtClean="0"/>
              <a:t>bilo</a:t>
            </a:r>
            <a:r>
              <a:rPr lang="sr-Latn-CS" sz="2700" dirty="0" smtClean="0"/>
              <a:t> </a:t>
            </a:r>
            <a:r>
              <a:rPr lang="en-US" sz="2700" dirty="0" err="1" smtClean="0"/>
              <a:t>sporno</a:t>
            </a:r>
            <a:r>
              <a:rPr lang="en-US" sz="2700" dirty="0" smtClean="0"/>
              <a:t> </a:t>
            </a:r>
            <a:r>
              <a:rPr lang="en-US" sz="2700" dirty="0" err="1"/>
              <a:t>i</a:t>
            </a:r>
            <a:r>
              <a:rPr lang="en-US" sz="2700" dirty="0"/>
              <a:t> </a:t>
            </a:r>
            <a:r>
              <a:rPr lang="en-US" sz="2700" dirty="0" err="1"/>
              <a:t>koje</a:t>
            </a:r>
            <a:r>
              <a:rPr lang="en-US" sz="2700" dirty="0"/>
              <a:t> </a:t>
            </a:r>
            <a:r>
              <a:rPr lang="en-US" sz="2700" dirty="0" err="1"/>
              <a:t>su</a:t>
            </a:r>
            <a:r>
              <a:rPr lang="en-US" sz="2700" dirty="0"/>
              <a:t> </a:t>
            </a:r>
            <a:r>
              <a:rPr lang="en-US" sz="2700" dirty="0" err="1"/>
              <a:t>dokaze</a:t>
            </a:r>
            <a:r>
              <a:rPr lang="en-US" sz="2700" dirty="0"/>
              <a:t> </a:t>
            </a:r>
            <a:r>
              <a:rPr lang="en-US" sz="2700" dirty="0" err="1"/>
              <a:t>izvele</a:t>
            </a:r>
            <a:r>
              <a:rPr lang="en-US" sz="2700" dirty="0"/>
              <a:t> </a:t>
            </a:r>
            <a:r>
              <a:rPr lang="en-US" sz="2700" dirty="0" err="1"/>
              <a:t>na</a:t>
            </a:r>
            <a:r>
              <a:rPr lang="en-US" sz="2700" dirty="0"/>
              <a:t> </a:t>
            </a:r>
            <a:r>
              <a:rPr lang="en-US" sz="2700" dirty="0" err="1"/>
              <a:t>glavnoj</a:t>
            </a:r>
            <a:r>
              <a:rPr lang="en-US" sz="2700" dirty="0"/>
              <a:t> </a:t>
            </a:r>
            <a:r>
              <a:rPr lang="en-US" sz="2700" dirty="0" err="1"/>
              <a:t>raspravi</a:t>
            </a:r>
            <a:r>
              <a:rPr lang="en-US" sz="2700" dirty="0"/>
              <a:t> </a:t>
            </a:r>
            <a:r>
              <a:rPr lang="en-US" sz="2700" dirty="0" err="1"/>
              <a:t>radi</a:t>
            </a:r>
            <a:r>
              <a:rPr lang="en-US" sz="2700" dirty="0"/>
              <a:t> </a:t>
            </a:r>
            <a:r>
              <a:rPr lang="en-US" sz="2700" dirty="0" err="1" smtClean="0"/>
              <a:t>utvr</a:t>
            </a:r>
            <a:r>
              <a:rPr lang="sr-Latn-CS" sz="2700" dirty="0" smtClean="0"/>
              <a:t>đ</a:t>
            </a:r>
            <a:r>
              <a:rPr lang="en-US" sz="2700" dirty="0" err="1" smtClean="0"/>
              <a:t>enja</a:t>
            </a:r>
            <a:r>
              <a:rPr lang="en-US" sz="2700" dirty="0" smtClean="0"/>
              <a:t> </a:t>
            </a:r>
            <a:r>
              <a:rPr lang="en-US" sz="2700" dirty="0" err="1"/>
              <a:t>pravno-relevantnih</a:t>
            </a:r>
            <a:r>
              <a:rPr lang="en-US" sz="2700" dirty="0"/>
              <a:t> </a:t>
            </a:r>
            <a:r>
              <a:rPr lang="en-US" sz="2700" dirty="0" err="1"/>
              <a:t>okolnosti</a:t>
            </a:r>
            <a:r>
              <a:rPr lang="en-US" sz="2700" dirty="0"/>
              <a:t>.</a:t>
            </a:r>
            <a:br>
              <a:rPr lang="en-US" sz="2700" dirty="0"/>
            </a:br>
            <a:r>
              <a:rPr lang="en-US" sz="2700" dirty="0" err="1"/>
              <a:t>Samo</a:t>
            </a:r>
            <a:r>
              <a:rPr lang="en-US" sz="2700" dirty="0"/>
              <a:t> </a:t>
            </a:r>
            <a:r>
              <a:rPr lang="en-US" sz="2700" dirty="0" err="1"/>
              <a:t>su</a:t>
            </a:r>
            <a:r>
              <a:rPr lang="en-US" sz="2700" dirty="0"/>
              <a:t> </a:t>
            </a:r>
            <a:r>
              <a:rPr lang="sr-Latn-CS" sz="2700" dirty="0" smtClean="0"/>
              <a:t>č</a:t>
            </a:r>
            <a:r>
              <a:rPr lang="en-US" sz="2700" dirty="0" err="1" smtClean="0"/>
              <a:t>injenice</a:t>
            </a:r>
            <a:r>
              <a:rPr lang="en-US" sz="2700" dirty="0" smtClean="0"/>
              <a:t> </a:t>
            </a:r>
            <a:r>
              <a:rPr lang="en-US" sz="2700" dirty="0" err="1"/>
              <a:t>predmet</a:t>
            </a:r>
            <a:r>
              <a:rPr lang="en-US" sz="2700" dirty="0"/>
              <a:t> </a:t>
            </a:r>
            <a:r>
              <a:rPr lang="en-US" sz="2700" dirty="0" err="1"/>
              <a:t>dokazivanja</a:t>
            </a:r>
            <a:r>
              <a:rPr lang="en-US" sz="2700" dirty="0"/>
              <a:t>, a ne </a:t>
            </a:r>
            <a:r>
              <a:rPr lang="en-US" sz="2700" dirty="0" err="1"/>
              <a:t>i</a:t>
            </a:r>
            <a:r>
              <a:rPr lang="en-US" sz="2700" dirty="0"/>
              <a:t> </a:t>
            </a:r>
            <a:r>
              <a:rPr lang="en-US" sz="2700" dirty="0" err="1" smtClean="0"/>
              <a:t>sadr</a:t>
            </a:r>
            <a:r>
              <a:rPr lang="sr-Latn-CS" sz="2700" dirty="0" smtClean="0"/>
              <a:t>ž</a:t>
            </a:r>
            <a:r>
              <a:rPr lang="en-US" sz="2700" dirty="0" err="1" smtClean="0"/>
              <a:t>aj</a:t>
            </a:r>
            <a:r>
              <a:rPr lang="en-US" sz="2700" dirty="0" smtClean="0"/>
              <a:t> </a:t>
            </a:r>
            <a:r>
              <a:rPr lang="en-US" sz="2700" dirty="0" err="1"/>
              <a:t>pravne</a:t>
            </a:r>
            <a:r>
              <a:rPr lang="en-US" sz="2700" dirty="0"/>
              <a:t> </a:t>
            </a:r>
            <a:r>
              <a:rPr lang="en-US" sz="2700" dirty="0" err="1"/>
              <a:t>norme</a:t>
            </a:r>
            <a:r>
              <a:rPr lang="en-US" sz="2700" dirty="0"/>
              <a:t>.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981700"/>
            <a:ext cx="6400800" cy="1905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4724400"/>
          </a:xfrm>
        </p:spPr>
        <p:txBody>
          <a:bodyPr>
            <a:normAutofit/>
          </a:bodyPr>
          <a:lstStyle/>
          <a:p>
            <a:pPr algn="l"/>
            <a:r>
              <a:rPr lang="sr-Latn-CS" sz="2400" dirty="0" smtClean="0"/>
              <a:t>- </a:t>
            </a:r>
            <a:r>
              <a:rPr lang="en-US" sz="2400" dirty="0" err="1" smtClean="0"/>
              <a:t>Ocjena</a:t>
            </a:r>
            <a:r>
              <a:rPr lang="en-US" sz="2400" dirty="0" smtClean="0"/>
              <a:t> d</a:t>
            </a:r>
            <a:r>
              <a:rPr lang="sr-Latn-CS" sz="2400" dirty="0" smtClean="0"/>
              <a:t>o</a:t>
            </a:r>
            <a:r>
              <a:rPr lang="en-US" sz="2400" dirty="0" err="1" smtClean="0"/>
              <a:t>kaza</a:t>
            </a:r>
            <a:r>
              <a:rPr lang="en-US" sz="2400" dirty="0" smtClean="0"/>
              <a:t> je </a:t>
            </a:r>
            <a:r>
              <a:rPr lang="en-US" sz="2400" dirty="0" err="1" smtClean="0"/>
              <a:t>stvarala</a:t>
            </a:r>
            <a:r>
              <a:rPr lang="sr-Latn-CS" sz="2400" dirty="0" smtClean="0"/>
              <a:t>č</a:t>
            </a:r>
            <a:r>
              <a:rPr lang="en-US" sz="2400" dirty="0" smtClean="0"/>
              <a:t>ka, </a:t>
            </a:r>
            <a:r>
              <a:rPr lang="en-US" sz="2400" dirty="0" err="1" smtClean="0"/>
              <a:t>slo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ena</a:t>
            </a:r>
            <a:r>
              <a:rPr lang="en-US" sz="2400" dirty="0" smtClean="0"/>
              <a:t>, </a:t>
            </a:r>
            <a:r>
              <a:rPr lang="en-US" sz="2400" dirty="0" err="1" smtClean="0"/>
              <a:t>misaona</a:t>
            </a:r>
            <a:r>
              <a:rPr lang="en-US" sz="2400" dirty="0" smtClean="0"/>
              <a:t> 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suda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je </a:t>
            </a:r>
            <a:r>
              <a:rPr lang="en-US" sz="2400" dirty="0" err="1" smtClean="0"/>
              <a:t>jedino</a:t>
            </a:r>
            <a:r>
              <a:rPr lang="en-US" sz="2400" dirty="0" smtClean="0"/>
              <a:t> u </a:t>
            </a:r>
            <a:r>
              <a:rPr lang="en-US" sz="2400" dirty="0" err="1" smtClean="0"/>
              <a:t>njegovoj</a:t>
            </a:r>
            <a:r>
              <a:rPr lang="sr-Latn-CS" sz="2400" dirty="0" smtClean="0"/>
              <a:t> </a:t>
            </a:r>
            <a:r>
              <a:rPr lang="pl-PL" sz="2400" dirty="0" smtClean="0"/>
              <a:t>nadležnosti. Od pravilne ocjene dokaza zavisi i pravilnost zaključaka do kojih sud dolazi o </a:t>
            </a:r>
            <a:r>
              <a:rPr lang="it-IT" sz="2400" dirty="0" smtClean="0"/>
              <a:t>ta</a:t>
            </a:r>
            <a:r>
              <a:rPr lang="sr-Latn-CS" sz="2400" dirty="0" smtClean="0"/>
              <a:t>č</a:t>
            </a:r>
            <a:r>
              <a:rPr lang="it-IT" sz="2400" dirty="0" smtClean="0"/>
              <a:t>nosti ili neta</a:t>
            </a:r>
            <a:r>
              <a:rPr lang="sr-Latn-CS" sz="2400" dirty="0" smtClean="0"/>
              <a:t>č</a:t>
            </a:r>
            <a:r>
              <a:rPr lang="it-IT" sz="2400" dirty="0" smtClean="0"/>
              <a:t>nosti pravno-relevantnih </a:t>
            </a:r>
            <a:r>
              <a:rPr lang="sr-Latn-CS" sz="2400" dirty="0" smtClean="0"/>
              <a:t>č</a:t>
            </a:r>
            <a:r>
              <a:rPr lang="it-IT" sz="2400" dirty="0" smtClean="0"/>
              <a:t>injenica.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- </a:t>
            </a:r>
            <a:r>
              <a:rPr lang="en-US" sz="2400" dirty="0" err="1" smtClean="0"/>
              <a:t>Obrazlo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/>
              <a:t>presude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 smtClean="0"/>
              <a:t>sadr</a:t>
            </a:r>
            <a:r>
              <a:rPr lang="sr-Latn-CS" sz="2400" dirty="0" smtClean="0"/>
              <a:t>ž</a:t>
            </a:r>
            <a:r>
              <a:rPr lang="en-US" sz="2400" dirty="0" err="1" smtClean="0"/>
              <a:t>avati</a:t>
            </a:r>
            <a:r>
              <a:rPr lang="en-US" sz="2400" dirty="0" smtClean="0"/>
              <a:t> </a:t>
            </a:r>
            <a:r>
              <a:rPr lang="en-US" sz="2400" dirty="0" err="1" smtClean="0"/>
              <a:t>odre</a:t>
            </a:r>
            <a:r>
              <a:rPr lang="sr-Latn-CS" sz="2400" dirty="0" err="1" smtClean="0"/>
              <a:t>đan</a:t>
            </a:r>
            <a:r>
              <a:rPr lang="sr-Latn-CS" sz="2400" dirty="0" smtClean="0"/>
              <a:t> i jasan stav </a:t>
            </a:r>
            <a:r>
              <a:rPr lang="en-US" sz="2400" dirty="0" err="1" smtClean="0"/>
              <a:t>zbog</a:t>
            </a:r>
            <a:r>
              <a:rPr lang="en-US" sz="2400" dirty="0" smtClean="0"/>
              <a:t> </a:t>
            </a:r>
            <a:r>
              <a:rPr lang="sr-Latn-CS" sz="2400" dirty="0" smtClean="0"/>
              <a:t>č</a:t>
            </a:r>
            <a:r>
              <a:rPr lang="en-US" sz="2400" dirty="0" err="1" smtClean="0"/>
              <a:t>ega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/>
              <a:t>sud</a:t>
            </a:r>
            <a:r>
              <a:rPr lang="en-US" sz="2400" dirty="0"/>
              <a:t> </a:t>
            </a:r>
            <a:r>
              <a:rPr lang="en-US" sz="2400" dirty="0" err="1" smtClean="0"/>
              <a:t>povjerovao</a:t>
            </a:r>
            <a:r>
              <a:rPr lang="sr-Latn-CS" sz="2400" dirty="0" smtClean="0"/>
              <a:t> </a:t>
            </a:r>
            <a:r>
              <a:rPr lang="en-US" sz="2400" dirty="0" err="1" smtClean="0"/>
              <a:t>pojedinim</a:t>
            </a:r>
            <a:r>
              <a:rPr lang="en-US" sz="2400" dirty="0" smtClean="0"/>
              <a:t> </a:t>
            </a:r>
            <a:r>
              <a:rPr lang="en-US" sz="2400" dirty="0" err="1"/>
              <a:t>dokazima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je </a:t>
            </a:r>
            <a:r>
              <a:rPr lang="sr-Latn-CS" sz="2400" dirty="0" smtClean="0"/>
              <a:t>č</a:t>
            </a:r>
            <a:r>
              <a:rPr lang="en-US" sz="2400" dirty="0" err="1" smtClean="0"/>
              <a:t>injenice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njih</a:t>
            </a:r>
            <a:r>
              <a:rPr lang="en-US" sz="2400" dirty="0"/>
              <a:t> </a:t>
            </a:r>
            <a:r>
              <a:rPr lang="en-US" sz="2400" dirty="0" err="1"/>
              <a:t>utvrdio</a:t>
            </a:r>
            <a:r>
              <a:rPr lang="en-US" sz="2400" dirty="0"/>
              <a:t>, a </a:t>
            </a:r>
            <a:r>
              <a:rPr lang="en-US" sz="2400" dirty="0" err="1"/>
              <a:t>kojim</a:t>
            </a:r>
            <a:r>
              <a:rPr lang="en-US" sz="2400" dirty="0"/>
              <a:t> </a:t>
            </a:r>
            <a:r>
              <a:rPr lang="en-US" sz="2400" dirty="0" err="1"/>
              <a:t>dokazima</a:t>
            </a:r>
            <a:r>
              <a:rPr lang="en-US" sz="2400" dirty="0"/>
              <a:t> </a:t>
            </a:r>
            <a:r>
              <a:rPr lang="en-US" sz="2400" dirty="0" err="1" smtClean="0"/>
              <a:t>uop</a:t>
            </a:r>
            <a:r>
              <a:rPr lang="sr-Latn-CS" sz="2400" dirty="0" smtClean="0"/>
              <a:t>š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sr-Latn-CS" sz="2400" dirty="0" smtClean="0"/>
              <a:t> </a:t>
            </a:r>
            <a:r>
              <a:rPr lang="en-US" sz="2400" dirty="0" err="1" smtClean="0"/>
              <a:t>povjerovao</a:t>
            </a:r>
            <a:r>
              <a:rPr lang="en-US" sz="2400" dirty="0" smtClean="0"/>
              <a:t> </a:t>
            </a:r>
            <a:r>
              <a:rPr lang="en-US" sz="2400" dirty="0"/>
              <a:t>pa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sr-Latn-CS" sz="2400" smtClean="0"/>
              <a:t>č</a:t>
            </a:r>
            <a:r>
              <a:rPr lang="en-US" sz="2400" smtClean="0"/>
              <a:t>injenice</a:t>
            </a:r>
            <a:r>
              <a:rPr lang="en-US" sz="2400" dirty="0" smtClean="0"/>
              <a:t> </a:t>
            </a:r>
            <a:r>
              <a:rPr lang="en-US" sz="2400" dirty="0" err="1"/>
              <a:t>zbog</a:t>
            </a:r>
            <a:r>
              <a:rPr lang="en-US" sz="2400" dirty="0"/>
              <a:t> toga </a:t>
            </a:r>
            <a:r>
              <a:rPr lang="en-US" sz="2400" dirty="0" err="1"/>
              <a:t>nisu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dokazane</a:t>
            </a:r>
            <a:r>
              <a:rPr lang="en-US" sz="24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981700"/>
            <a:ext cx="6400800" cy="1143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UVOD PRESUDE</a:t>
            </a:r>
            <a:r>
              <a:rPr lang="sr-Latn-CS" sz="2400" dirty="0" smtClean="0"/>
              <a:t>, član 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191. </a:t>
            </a:r>
            <a:r>
              <a:rPr lang="en-US" sz="2400" i="1" dirty="0" err="1" smtClean="0"/>
              <a:t>stav</a:t>
            </a:r>
            <a:r>
              <a:rPr lang="en-US" sz="2400" i="1" dirty="0" smtClean="0"/>
              <a:t> </a:t>
            </a:r>
            <a:r>
              <a:rPr lang="sr-Latn-CS" sz="2400" i="1" dirty="0" smtClean="0"/>
              <a:t> 2. Z</a:t>
            </a:r>
            <a:r>
              <a:rPr lang="en-US" sz="2400" i="1" dirty="0" smtClean="0"/>
              <a:t>a</a:t>
            </a:r>
            <a:r>
              <a:rPr lang="sr-Latn-CS" sz="2400" i="1" dirty="0" smtClean="0"/>
              <a:t>k</a:t>
            </a:r>
            <a:r>
              <a:rPr lang="en-US" sz="2400" i="1" dirty="0" smtClean="0"/>
              <a:t>on</a:t>
            </a:r>
            <a:r>
              <a:rPr lang="sr-Latn-CS" sz="2400" i="1" dirty="0" smtClean="0"/>
              <a:t>a </a:t>
            </a:r>
            <a:r>
              <a:rPr lang="en-US" sz="2400" i="1" dirty="0" smtClean="0"/>
              <a:t>o  </a:t>
            </a:r>
            <a:r>
              <a:rPr lang="en-US" sz="2400" i="1" dirty="0" err="1" smtClean="0"/>
              <a:t>parni</a:t>
            </a:r>
            <a:r>
              <a:rPr lang="sr-Latn-CS" sz="2400" i="1" dirty="0" smtClean="0"/>
              <a:t>č</a:t>
            </a:r>
            <a:r>
              <a:rPr lang="en-US" sz="2400" i="1" dirty="0" err="1" smtClean="0"/>
              <a:t>anom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postupku</a:t>
            </a:r>
            <a:r>
              <a:rPr lang="en-US" sz="2400" i="1" dirty="0" smtClean="0"/>
              <a:t> </a:t>
            </a:r>
            <a:r>
              <a:rPr lang="sr-Latn-CS" sz="2400" i="1" dirty="0" smtClean="0"/>
              <a:t> RS.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uvod</a:t>
            </a:r>
            <a:r>
              <a:rPr lang="en-US" dirty="0" smtClean="0"/>
              <a:t> </a:t>
            </a:r>
            <a:r>
              <a:rPr lang="en-US" dirty="0" err="1" smtClean="0"/>
              <a:t>presude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du</a:t>
            </a:r>
            <a:r>
              <a:rPr lang="sr-Latn-CS" dirty="0" smtClean="0"/>
              <a:t>ž</a:t>
            </a:r>
            <a:r>
              <a:rPr lang="en-US" dirty="0" smtClean="0"/>
              <a:t>an </a:t>
            </a:r>
            <a:r>
              <a:rPr lang="en-US" dirty="0" err="1" smtClean="0"/>
              <a:t>unijeti</a:t>
            </a:r>
            <a:r>
              <a:rPr lang="en-US" dirty="0" smtClean="0"/>
              <a:t> s</a:t>
            </a:r>
            <a:r>
              <a:rPr lang="sr-Latn-CS" dirty="0" err="1" smtClean="0"/>
              <a:t>lj</a:t>
            </a:r>
            <a:r>
              <a:rPr lang="en-US" dirty="0" err="1" smtClean="0"/>
              <a:t>ede</a:t>
            </a:r>
            <a:r>
              <a:rPr lang="sr-Latn-CS" dirty="0" smtClean="0"/>
              <a:t>će 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: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suda</a:t>
            </a:r>
            <a:r>
              <a:rPr lang="en-US" dirty="0" smtClean="0"/>
              <a:t>,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prezime</a:t>
            </a:r>
            <a:r>
              <a:rPr lang="en-US" dirty="0" smtClean="0"/>
              <a:t> </a:t>
            </a:r>
            <a:r>
              <a:rPr lang="en-US" dirty="0" err="1" smtClean="0"/>
              <a:t>sudije</a:t>
            </a:r>
            <a:r>
              <a:rPr lang="en-US" dirty="0" smtClean="0"/>
              <a:t>,</a:t>
            </a:r>
            <a:r>
              <a:rPr lang="sr-Latn-CS" dirty="0" smtClean="0"/>
              <a:t> i</a:t>
            </a:r>
            <a:r>
              <a:rPr lang="en-US" dirty="0" smtClean="0"/>
              <a:t>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prezime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prebivali</a:t>
            </a:r>
            <a:r>
              <a:rPr lang="sr-Latn-CS" dirty="0" smtClean="0"/>
              <a:t>š</a:t>
            </a:r>
            <a:r>
              <a:rPr lang="en-US" dirty="0" err="1" smtClean="0"/>
              <a:t>te</a:t>
            </a:r>
            <a:r>
              <a:rPr lang="sr-Latn-CS" dirty="0" smtClean="0"/>
              <a:t> ili </a:t>
            </a:r>
            <a:r>
              <a:rPr lang="en-US" dirty="0" err="1" smtClean="0"/>
              <a:t>boravi</a:t>
            </a:r>
            <a:r>
              <a:rPr lang="sr-Latn-CS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sr-Latn-CS" dirty="0" smtClean="0"/>
              <a:t> s</a:t>
            </a:r>
            <a:r>
              <a:rPr lang="en-US" dirty="0" err="1" smtClean="0"/>
              <a:t>tranaka</a:t>
            </a:r>
            <a:r>
              <a:rPr lang="en-US" dirty="0" smtClean="0"/>
              <a:t>,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zastupnika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punomo</a:t>
            </a:r>
            <a:r>
              <a:rPr lang="sr-Latn-CS" dirty="0" smtClean="0"/>
              <a:t>ć</a:t>
            </a:r>
            <a:r>
              <a:rPr lang="en-US" dirty="0" err="1" smtClean="0"/>
              <a:t>nika</a:t>
            </a:r>
            <a:r>
              <a:rPr lang="en-US" dirty="0" smtClean="0"/>
              <a:t>, </a:t>
            </a:r>
            <a:r>
              <a:rPr lang="en-US" dirty="0" err="1" smtClean="0"/>
              <a:t>kratku</a:t>
            </a:r>
            <a:r>
              <a:rPr lang="sr-Latn-CS" dirty="0" smtClean="0"/>
              <a:t> </a:t>
            </a:r>
            <a:r>
              <a:rPr lang="en-US" dirty="0" err="1" smtClean="0"/>
              <a:t>oznaku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 </a:t>
            </a: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zaklju</a:t>
            </a:r>
            <a:r>
              <a:rPr lang="sr-Latn-CS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 smtClean="0"/>
              <a:t>glavne</a:t>
            </a:r>
            <a:r>
              <a:rPr lang="en-US" dirty="0" smtClean="0"/>
              <a:t> </a:t>
            </a:r>
            <a:r>
              <a:rPr lang="en-US" dirty="0" err="1" smtClean="0"/>
              <a:t>rasprave</a:t>
            </a:r>
            <a:r>
              <a:rPr lang="en-US" dirty="0" smtClean="0"/>
              <a:t>, </a:t>
            </a:r>
            <a:r>
              <a:rPr lang="en-US" dirty="0" err="1" smtClean="0"/>
              <a:t>naznaku</a:t>
            </a:r>
            <a:r>
              <a:rPr lang="en-US" dirty="0" smtClean="0"/>
              <a:t> </a:t>
            </a:r>
            <a:r>
              <a:rPr lang="en-US" dirty="0" err="1" smtClean="0"/>
              <a:t>stranaka</a:t>
            </a:r>
            <a:r>
              <a:rPr lang="sr-Latn-C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zastupnika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punomo</a:t>
            </a:r>
            <a:r>
              <a:rPr lang="sr-Latn-CS" dirty="0" smtClean="0"/>
              <a:t>ć</a:t>
            </a:r>
            <a:r>
              <a:rPr lang="en-US" dirty="0" err="1" smtClean="0"/>
              <a:t>nika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</a:t>
            </a:r>
            <a:r>
              <a:rPr lang="en-US" dirty="0" err="1" smtClean="0"/>
              <a:t>prisutni</a:t>
            </a:r>
            <a:r>
              <a:rPr lang="en-US" dirty="0" smtClean="0"/>
              <a:t> </a:t>
            </a:r>
            <a:r>
              <a:rPr lang="sr-Latn-CS" dirty="0" smtClean="0"/>
              <a:t>i dan </a:t>
            </a:r>
            <a:r>
              <a:rPr lang="en-US" dirty="0" smtClean="0"/>
              <a:t>don</a:t>
            </a:r>
            <a:r>
              <a:rPr lang="sr-Latn-CS" dirty="0" err="1" smtClean="0"/>
              <a:t>šenja</a:t>
            </a:r>
            <a:r>
              <a:rPr lang="sr-Latn-CS" dirty="0" smtClean="0"/>
              <a:t>  </a:t>
            </a:r>
            <a:r>
              <a:rPr lang="en-US" dirty="0" err="1" smtClean="0"/>
              <a:t>presud</a:t>
            </a:r>
            <a:r>
              <a:rPr lang="sr-Latn-CS" dirty="0" smtClean="0"/>
              <a:t>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sr-Latn-CS" dirty="0" smtClean="0"/>
              <a:t>Šta opterećuje uvod presude?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sr-Latn-CS" sz="2400" dirty="0" smtClean="0"/>
              <a:t>unošenje termina tužilac-</a:t>
            </a:r>
            <a:r>
              <a:rPr lang="sr-Latn-CS" sz="2400" dirty="0" err="1" smtClean="0"/>
              <a:t>protivtuženi</a:t>
            </a:r>
            <a:r>
              <a:rPr lang="sr-Latn-CS" sz="2400" dirty="0" smtClean="0"/>
              <a:t>,odnosno, tuženi-</a:t>
            </a:r>
            <a:r>
              <a:rPr lang="sr-Latn-CS" sz="2400" dirty="0" err="1" smtClean="0"/>
              <a:t>protivtužilac</a:t>
            </a:r>
            <a:endParaRPr lang="sr-Latn-CS" sz="2400" dirty="0"/>
          </a:p>
          <a:p>
            <a:pPr algn="just"/>
            <a:r>
              <a:rPr lang="sr-Latn-CS" sz="2400" dirty="0" smtClean="0"/>
              <a:t>-unošenje imena i prezimena zakonskog zastupnika pravnog lica, ako pravno lice zastupa punomoćnik </a:t>
            </a:r>
          </a:p>
          <a:p>
            <a:pPr algn="just"/>
            <a:r>
              <a:rPr lang="sr-Latn-CS" dirty="0" smtClean="0"/>
              <a:t>- </a:t>
            </a:r>
            <a:r>
              <a:rPr lang="sr-Latn-CS" sz="2400" dirty="0" smtClean="0"/>
              <a:t>Nepotrebne podatke oko predmeta spora ( </a:t>
            </a:r>
            <a:r>
              <a:rPr lang="sr-Latn-CS" sz="2400" dirty="0" err="1" smtClean="0"/>
              <a:t>unijeti</a:t>
            </a:r>
            <a:r>
              <a:rPr lang="sr-Latn-CS" sz="2400" dirty="0" smtClean="0"/>
              <a:t> samo zakonske termine)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CS" b="1" i="1" dirty="0" smtClean="0"/>
              <a:t>č</a:t>
            </a:r>
            <a:r>
              <a:rPr lang="en-US" b="1" i="1" dirty="0" err="1" smtClean="0"/>
              <a:t>lan</a:t>
            </a:r>
            <a:r>
              <a:rPr lang="en-US" b="1" i="1" dirty="0" smtClean="0"/>
              <a:t> </a:t>
            </a:r>
            <a:r>
              <a:rPr lang="en-US" b="1" i="1" dirty="0"/>
              <a:t>191. </a:t>
            </a:r>
            <a:r>
              <a:rPr lang="en-US" b="1" i="1" dirty="0" err="1"/>
              <a:t>stav</a:t>
            </a:r>
            <a:r>
              <a:rPr lang="en-US" b="1" i="1" dirty="0"/>
              <a:t> 3. </a:t>
            </a:r>
            <a:r>
              <a:rPr lang="en-US" b="1" i="1" dirty="0" err="1"/>
              <a:t>Zakona</a:t>
            </a:r>
            <a:r>
              <a:rPr lang="en-US" b="1" i="1" dirty="0"/>
              <a:t> o </a:t>
            </a:r>
            <a:r>
              <a:rPr lang="en-US" b="1" i="1" dirty="0" err="1" smtClean="0"/>
              <a:t>parni</a:t>
            </a:r>
            <a:r>
              <a:rPr lang="sr-Latn-CS" b="1" i="1" dirty="0"/>
              <a:t>č</a:t>
            </a:r>
            <a:r>
              <a:rPr lang="en-US" b="1" i="1" dirty="0" smtClean="0"/>
              <a:t>nom </a:t>
            </a:r>
            <a:r>
              <a:rPr lang="en-US" b="1" i="1" dirty="0" err="1"/>
              <a:t>postupku</a:t>
            </a:r>
            <a:r>
              <a:rPr lang="en-US" b="1" i="1" dirty="0"/>
              <a:t> </a:t>
            </a:r>
            <a:r>
              <a:rPr lang="en-US" b="1" i="1" dirty="0" err="1" smtClean="0"/>
              <a:t>Republike</a:t>
            </a:r>
            <a:r>
              <a:rPr lang="en-US" b="1" i="1" dirty="0" smtClean="0"/>
              <a:t> </a:t>
            </a:r>
            <a:r>
              <a:rPr lang="en-US" b="1" i="1" dirty="0" err="1" smtClean="0"/>
              <a:t>Srpske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 err="1" smtClean="0"/>
              <a:t>izrekom</a:t>
            </a:r>
            <a:r>
              <a:rPr lang="en-US" sz="9600" dirty="0" smtClean="0"/>
              <a:t> </a:t>
            </a:r>
            <a:r>
              <a:rPr lang="en-US" sz="9600" dirty="0" err="1"/>
              <a:t>presude</a:t>
            </a:r>
            <a:r>
              <a:rPr lang="en-US" sz="9600" dirty="0"/>
              <a:t> </a:t>
            </a:r>
            <a:r>
              <a:rPr lang="en-US" sz="9600" dirty="0" err="1"/>
              <a:t>sud</a:t>
            </a:r>
            <a:r>
              <a:rPr lang="en-US" sz="9600" dirty="0"/>
              <a:t> </a:t>
            </a:r>
            <a:r>
              <a:rPr lang="en-US" sz="9600" dirty="0" err="1" smtClean="0"/>
              <a:t>odlu</a:t>
            </a:r>
            <a:r>
              <a:rPr lang="sr-Latn-CS" sz="9600" dirty="0" smtClean="0"/>
              <a:t>č</a:t>
            </a:r>
            <a:r>
              <a:rPr lang="en-US" sz="9600" dirty="0" err="1" smtClean="0"/>
              <a:t>uje</a:t>
            </a:r>
            <a:r>
              <a:rPr lang="en-US" sz="9600" dirty="0" smtClean="0"/>
              <a:t> </a:t>
            </a:r>
            <a:r>
              <a:rPr lang="en-US" sz="9600" dirty="0"/>
              <a:t>o </a:t>
            </a:r>
            <a:r>
              <a:rPr lang="en-US" sz="9600" dirty="0" err="1"/>
              <a:t>prihvatanju</a:t>
            </a:r>
            <a:r>
              <a:rPr lang="en-US" sz="9600" dirty="0"/>
              <a:t> </a:t>
            </a:r>
            <a:r>
              <a:rPr lang="en-US" sz="9600" dirty="0" err="1"/>
              <a:t>ili</a:t>
            </a:r>
            <a:r>
              <a:rPr lang="en-US" sz="9600" dirty="0"/>
              <a:t> </a:t>
            </a:r>
            <a:r>
              <a:rPr lang="en-US" sz="9600" dirty="0" err="1" smtClean="0"/>
              <a:t>odbijanju</a:t>
            </a:r>
            <a:r>
              <a:rPr lang="sr-Latn-CS" sz="9600" dirty="0" smtClean="0"/>
              <a:t> </a:t>
            </a:r>
            <a:r>
              <a:rPr lang="en-US" sz="9600" dirty="0" err="1" smtClean="0"/>
              <a:t>pojedinih</a:t>
            </a:r>
            <a:r>
              <a:rPr lang="en-US" sz="9600" dirty="0" smtClean="0"/>
              <a:t> </a:t>
            </a:r>
            <a:r>
              <a:rPr lang="en-US" sz="9600" dirty="0" err="1"/>
              <a:t>zahtjeva</a:t>
            </a:r>
            <a:r>
              <a:rPr lang="en-US" sz="9600" dirty="0"/>
              <a:t> </a:t>
            </a:r>
            <a:r>
              <a:rPr lang="en-US" sz="9600" dirty="0" err="1"/>
              <a:t>koji</a:t>
            </a:r>
            <a:r>
              <a:rPr lang="en-US" sz="9600" dirty="0"/>
              <a:t> se </a:t>
            </a:r>
            <a:r>
              <a:rPr lang="en-US" sz="9600" dirty="0" err="1" smtClean="0"/>
              <a:t>ti</a:t>
            </a:r>
            <a:r>
              <a:rPr lang="sr-Latn-CS" sz="9600" dirty="0" smtClean="0"/>
              <a:t>č</a:t>
            </a:r>
            <a:r>
              <a:rPr lang="en-US" sz="9600" dirty="0" smtClean="0"/>
              <a:t>u </a:t>
            </a:r>
            <a:r>
              <a:rPr lang="en-US" sz="9600" dirty="0" err="1"/>
              <a:t>glavne</a:t>
            </a:r>
            <a:r>
              <a:rPr lang="en-US" sz="9600" dirty="0"/>
              <a:t> </a:t>
            </a:r>
            <a:r>
              <a:rPr lang="en-US" sz="9600" dirty="0" err="1"/>
              <a:t>stvari</a:t>
            </a:r>
            <a:r>
              <a:rPr lang="en-US" sz="9600" dirty="0"/>
              <a:t> </a:t>
            </a:r>
            <a:r>
              <a:rPr lang="en-US" sz="9600" dirty="0" err="1"/>
              <a:t>i</a:t>
            </a:r>
            <a:r>
              <a:rPr lang="en-US" sz="9600" dirty="0"/>
              <a:t> </a:t>
            </a:r>
            <a:r>
              <a:rPr lang="en-US" sz="9600" dirty="0" err="1"/>
              <a:t>sporednih</a:t>
            </a:r>
            <a:r>
              <a:rPr lang="en-US" sz="9600" dirty="0"/>
              <a:t> </a:t>
            </a:r>
            <a:r>
              <a:rPr lang="en-US" sz="9600" dirty="0" err="1" smtClean="0"/>
              <a:t>potra</a:t>
            </a:r>
            <a:r>
              <a:rPr lang="sr-Latn-CS" sz="9600" dirty="0" smtClean="0"/>
              <a:t>ž</a:t>
            </a:r>
            <a:r>
              <a:rPr lang="en-US" sz="9600" dirty="0" err="1" smtClean="0"/>
              <a:t>ivanja</a:t>
            </a:r>
            <a:r>
              <a:rPr lang="sr-Latn-CS" sz="9600" dirty="0" smtClean="0"/>
              <a:t>. </a:t>
            </a:r>
            <a:r>
              <a:rPr lang="en-US" sz="9600" dirty="0" err="1" smtClean="0"/>
              <a:t>Izreka</a:t>
            </a:r>
            <a:r>
              <a:rPr lang="en-US" sz="9600" dirty="0" smtClean="0"/>
              <a:t> </a:t>
            </a:r>
            <a:r>
              <a:rPr lang="en-US" sz="9600" dirty="0"/>
              <a:t>je </a:t>
            </a:r>
            <a:r>
              <a:rPr lang="en-US" sz="9600" dirty="0" err="1"/>
              <a:t>glavni</a:t>
            </a:r>
            <a:r>
              <a:rPr lang="en-US" sz="9600" dirty="0"/>
              <a:t> </a:t>
            </a:r>
            <a:r>
              <a:rPr lang="en-US" sz="9600" dirty="0" err="1"/>
              <a:t>dio</a:t>
            </a:r>
            <a:r>
              <a:rPr lang="en-US" sz="9600" dirty="0"/>
              <a:t> </a:t>
            </a:r>
            <a:r>
              <a:rPr lang="en-US" sz="9600" dirty="0" err="1"/>
              <a:t>presude</a:t>
            </a:r>
            <a:r>
              <a:rPr lang="en-US" sz="9600" dirty="0"/>
              <a:t> </a:t>
            </a:r>
            <a:r>
              <a:rPr lang="en-US" sz="9600" dirty="0" err="1"/>
              <a:t>koji</a:t>
            </a:r>
            <a:r>
              <a:rPr lang="en-US" sz="9600" dirty="0"/>
              <a:t> </a:t>
            </a:r>
            <a:r>
              <a:rPr lang="en-US" sz="9600" dirty="0" err="1" smtClean="0"/>
              <a:t>proizvodi</a:t>
            </a:r>
            <a:r>
              <a:rPr lang="sr-Latn-CS" sz="9600" dirty="0" smtClean="0"/>
              <a:t> </a:t>
            </a:r>
            <a:r>
              <a:rPr lang="en-US" sz="9600" dirty="0" err="1" smtClean="0"/>
              <a:t>materijalno-pravne</a:t>
            </a:r>
            <a:r>
              <a:rPr lang="en-US" sz="9600" dirty="0" smtClean="0"/>
              <a:t> </a:t>
            </a:r>
            <a:r>
              <a:rPr lang="en-US" sz="9600" dirty="0" err="1"/>
              <a:t>posljedice</a:t>
            </a:r>
            <a:r>
              <a:rPr lang="en-US" sz="9600" dirty="0"/>
              <a:t> </a:t>
            </a:r>
            <a:r>
              <a:rPr lang="en-US" sz="9600" dirty="0" err="1"/>
              <a:t>i</a:t>
            </a:r>
            <a:r>
              <a:rPr lang="en-US" sz="9600" dirty="0"/>
              <a:t> </a:t>
            </a:r>
            <a:r>
              <a:rPr lang="en-US" sz="9600" dirty="0" err="1" smtClean="0"/>
              <a:t>procesnopravne</a:t>
            </a:r>
            <a:r>
              <a:rPr lang="sr-Latn-CS" sz="9600" dirty="0" smtClean="0"/>
              <a:t> i </a:t>
            </a:r>
            <a:r>
              <a:rPr lang="en-US" sz="9600" dirty="0" err="1" smtClean="0"/>
              <a:t>posljedice</a:t>
            </a:r>
            <a:r>
              <a:rPr lang="en-US" sz="9600" dirty="0" smtClean="0"/>
              <a:t> </a:t>
            </a:r>
            <a:r>
              <a:rPr lang="en-US" sz="9600" dirty="0" err="1" smtClean="0"/>
              <a:t>presu</a:t>
            </a:r>
            <a:r>
              <a:rPr lang="sr-Latn-CS" sz="9600" dirty="0" smtClean="0"/>
              <a:t>đ</a:t>
            </a:r>
            <a:r>
              <a:rPr lang="en-US" sz="9600" dirty="0" err="1" smtClean="0"/>
              <a:t>ene</a:t>
            </a:r>
            <a:r>
              <a:rPr lang="en-US" sz="9600" dirty="0" smtClean="0"/>
              <a:t> </a:t>
            </a:r>
            <a:r>
              <a:rPr lang="en-US" sz="9600" dirty="0" err="1"/>
              <a:t>stvari</a:t>
            </a:r>
            <a:r>
              <a:rPr lang="en-US" sz="9600" dirty="0"/>
              <a:t> (res </a:t>
            </a:r>
            <a:r>
              <a:rPr lang="en-US" sz="9600" dirty="0" err="1"/>
              <a:t>iudicata</a:t>
            </a:r>
            <a:r>
              <a:rPr lang="en-US" sz="9600" dirty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276225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Sud</a:t>
            </a:r>
            <a:r>
              <a:rPr lang="en-US" sz="2400" dirty="0" smtClean="0"/>
              <a:t> je du</a:t>
            </a:r>
            <a:r>
              <a:rPr lang="sr-Latn-CS" sz="2400" dirty="0" smtClean="0"/>
              <a:t>ž</a:t>
            </a:r>
            <a:r>
              <a:rPr lang="en-US" sz="2400" dirty="0" smtClean="0"/>
              <a:t>an </a:t>
            </a:r>
            <a:r>
              <a:rPr lang="en-US" sz="2400" dirty="0" err="1" smtClean="0"/>
              <a:t>izreku</a:t>
            </a:r>
            <a:r>
              <a:rPr lang="en-US" sz="2400" dirty="0" smtClean="0"/>
              <a:t> </a:t>
            </a:r>
            <a:r>
              <a:rPr lang="en-US" sz="2400" dirty="0" err="1" smtClean="0"/>
              <a:t>presude</a:t>
            </a:r>
            <a:r>
              <a:rPr lang="en-US" sz="2400" dirty="0" smtClean="0"/>
              <a:t> </a:t>
            </a:r>
            <a:r>
              <a:rPr lang="en-US" sz="2400" dirty="0" err="1" smtClean="0"/>
              <a:t>formulisati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takav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sr-Latn-CS" sz="2400" dirty="0" smtClean="0"/>
              <a:t>ć</a:t>
            </a:r>
            <a:r>
              <a:rPr lang="en-US" sz="2400" dirty="0" smtClean="0"/>
              <a:t>in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potpuno</a:t>
            </a:r>
            <a:r>
              <a:rPr lang="en-US" sz="2400" dirty="0" smtClean="0"/>
              <a:t> </a:t>
            </a:r>
            <a:r>
              <a:rPr lang="en-US" sz="2400" dirty="0" err="1" smtClean="0"/>
              <a:t>jasno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odre</a:t>
            </a:r>
            <a:r>
              <a:rPr lang="sr-Latn-CS" sz="2400" dirty="0" smtClean="0"/>
              <a:t>đ</a:t>
            </a:r>
            <a:r>
              <a:rPr lang="en-US" sz="2400" dirty="0" err="1" smtClean="0"/>
              <a:t>eno</a:t>
            </a:r>
            <a:r>
              <a:rPr lang="en-US" sz="2400" dirty="0" smtClean="0"/>
              <a:t> o</a:t>
            </a:r>
            <a:r>
              <a:rPr lang="sr-Latn-CS" sz="2400" dirty="0" smtClean="0"/>
              <a:t> </a:t>
            </a:r>
            <a:r>
              <a:rPr lang="en-US" sz="2400" dirty="0" err="1" smtClean="0"/>
              <a:t>kojem</a:t>
            </a:r>
            <a:r>
              <a:rPr lang="en-US" sz="2400" dirty="0" smtClean="0"/>
              <a:t> je </a:t>
            </a:r>
            <a:r>
              <a:rPr lang="en-US" sz="2400" dirty="0" err="1" smtClean="0"/>
              <a:t>tu</a:t>
            </a:r>
            <a:r>
              <a:rPr lang="sr-Latn-CS" sz="2400" dirty="0" smtClean="0"/>
              <a:t>ž</a:t>
            </a:r>
            <a:r>
              <a:rPr lang="en-US" sz="2400" dirty="0" err="1" smtClean="0"/>
              <a:t>benom</a:t>
            </a:r>
            <a:r>
              <a:rPr lang="en-US" sz="2400" dirty="0" smtClean="0"/>
              <a:t> </a:t>
            </a:r>
            <a:r>
              <a:rPr lang="en-US" sz="2400" dirty="0" err="1" smtClean="0"/>
              <a:t>zahtjevu</a:t>
            </a:r>
            <a:r>
              <a:rPr lang="en-US" sz="2400" dirty="0" smtClean="0"/>
              <a:t> </a:t>
            </a:r>
            <a:r>
              <a:rPr lang="en-US" sz="2400" dirty="0" err="1" smtClean="0"/>
              <a:t>odlu</a:t>
            </a:r>
            <a:r>
              <a:rPr lang="sr-Latn-CS" sz="2400" dirty="0" smtClean="0"/>
              <a:t>č</a:t>
            </a:r>
            <a:r>
              <a:rPr lang="en-US" sz="2400" dirty="0" err="1" smtClean="0"/>
              <a:t>io</a:t>
            </a:r>
            <a:r>
              <a:rPr lang="en-US" sz="2400" dirty="0" smtClean="0"/>
              <a:t>. </a:t>
            </a:r>
            <a:r>
              <a:rPr lang="en-US" sz="2400" dirty="0" err="1" smtClean="0"/>
              <a:t>Presuda</a:t>
            </a:r>
            <a:r>
              <a:rPr lang="en-US" sz="2400" dirty="0" smtClean="0"/>
              <a:t> </a:t>
            </a:r>
            <a:r>
              <a:rPr lang="en-US" sz="2400" dirty="0" err="1" smtClean="0"/>
              <a:t>predstavlja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odgovor</a:t>
            </a:r>
            <a:r>
              <a:rPr lang="en-US" sz="2400" dirty="0" smtClean="0"/>
              <a:t> </a:t>
            </a:r>
            <a:r>
              <a:rPr lang="en-US" sz="2400" dirty="0" err="1" smtClean="0"/>
              <a:t>suda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 smtClean="0"/>
              <a:t>zahtjev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sr-Latn-CS" sz="2400" dirty="0" smtClean="0"/>
              <a:t> </a:t>
            </a:r>
            <a:r>
              <a:rPr lang="en-US" sz="2400" dirty="0" err="1" smtClean="0"/>
              <a:t>njen</a:t>
            </a:r>
            <a:r>
              <a:rPr lang="en-US" sz="2400" dirty="0" smtClean="0"/>
              <a:t> </a:t>
            </a:r>
            <a:r>
              <a:rPr lang="en-US" sz="2400" dirty="0" err="1" smtClean="0"/>
              <a:t>sadr</a:t>
            </a:r>
            <a:r>
              <a:rPr lang="sr-Latn-CS" sz="2400" dirty="0" smtClean="0"/>
              <a:t>ž</a:t>
            </a:r>
            <a:r>
              <a:rPr lang="en-US" sz="2400" dirty="0" err="1" smtClean="0"/>
              <a:t>aj</a:t>
            </a:r>
            <a:r>
              <a:rPr lang="en-US" sz="2400" dirty="0" smtClean="0"/>
              <a:t> </a:t>
            </a:r>
            <a:r>
              <a:rPr lang="en-US" sz="2400" dirty="0" err="1" smtClean="0"/>
              <a:t>postaje</a:t>
            </a:r>
            <a:r>
              <a:rPr lang="en-US" sz="2400" dirty="0" smtClean="0"/>
              <a:t> </a:t>
            </a:r>
            <a:r>
              <a:rPr lang="en-US" sz="2400" dirty="0" err="1" smtClean="0"/>
              <a:t>zakon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stranke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4953000"/>
          </a:xfrm>
        </p:spPr>
        <p:txBody>
          <a:bodyPr>
            <a:normAutofit/>
          </a:bodyPr>
          <a:lstStyle/>
          <a:p>
            <a:pPr algn="just"/>
            <a:r>
              <a:rPr lang="sr-Latn-CS" sz="2400" dirty="0" smtClean="0"/>
              <a:t>Pravilna izreka presude  je bitna za  </a:t>
            </a:r>
            <a:r>
              <a:rPr lang="en-US" sz="2400" dirty="0" err="1" smtClean="0"/>
              <a:t>postup</a:t>
            </a:r>
            <a:r>
              <a:rPr lang="sr-Latn-CS" sz="2400" dirty="0" err="1" smtClean="0"/>
              <a:t>ak</a:t>
            </a:r>
            <a:r>
              <a:rPr lang="sr-Latn-CS" sz="2400" dirty="0" smtClean="0"/>
              <a:t> </a:t>
            </a:r>
            <a:r>
              <a:rPr lang="en-US" sz="2400" dirty="0" err="1" smtClean="0"/>
              <a:t>izvr</a:t>
            </a:r>
            <a:r>
              <a:rPr lang="sr-Latn-CS" sz="2400" dirty="0" smtClean="0"/>
              <a:t>š</a:t>
            </a:r>
            <a:r>
              <a:rPr lang="en-US" sz="2400" dirty="0" err="1" smtClean="0"/>
              <a:t>enja</a:t>
            </a:r>
            <a:r>
              <a:rPr lang="sr-Latn-CS" sz="2400" dirty="0" smtClean="0"/>
              <a:t>, </a:t>
            </a:r>
            <a:r>
              <a:rPr lang="en-US" sz="2400" dirty="0" err="1" smtClean="0"/>
              <a:t>pravosna</a:t>
            </a:r>
            <a:r>
              <a:rPr lang="sr-Latn-CS" sz="2400" dirty="0" smtClean="0"/>
              <a:t>ž</a:t>
            </a:r>
            <a:r>
              <a:rPr lang="en-US" sz="2400" dirty="0" smtClean="0"/>
              <a:t>ne</a:t>
            </a:r>
            <a:r>
              <a:rPr lang="sr-Latn-CS" sz="2400" dirty="0" smtClean="0"/>
              <a:t> </a:t>
            </a:r>
            <a:r>
              <a:rPr lang="en-US" sz="2400" dirty="0" err="1" smtClean="0"/>
              <a:t>presude</a:t>
            </a:r>
            <a:r>
              <a:rPr lang="en-US" sz="2400" dirty="0" smtClean="0"/>
              <a:t> </a:t>
            </a:r>
            <a:r>
              <a:rPr lang="sr-Latn-CS" sz="2400" dirty="0" smtClean="0"/>
              <a:t>bez potrebe traženja </a:t>
            </a:r>
            <a:r>
              <a:rPr lang="en-US" sz="2400" dirty="0" err="1" smtClean="0"/>
              <a:t>dodatn</a:t>
            </a:r>
            <a:r>
              <a:rPr lang="sr-Latn-CS" sz="2400" dirty="0" smtClean="0"/>
              <a:t>ih </a:t>
            </a:r>
            <a:r>
              <a:rPr lang="en-US" sz="2400" dirty="0" err="1" smtClean="0"/>
              <a:t>podat</a:t>
            </a:r>
            <a:r>
              <a:rPr lang="sr-Latn-CS" sz="2400" dirty="0" smtClean="0"/>
              <a:t>aka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/>
              <a:t>stranaka</a:t>
            </a:r>
            <a:r>
              <a:rPr lang="en-US" sz="2400" dirty="0"/>
              <a:t>. U </a:t>
            </a:r>
            <a:r>
              <a:rPr lang="en-US" sz="2400" dirty="0" err="1"/>
              <a:t>ovakvim</a:t>
            </a:r>
            <a:r>
              <a:rPr lang="en-US" sz="2400" dirty="0"/>
              <a:t> </a:t>
            </a:r>
            <a:r>
              <a:rPr lang="en-US" sz="2400" dirty="0" err="1" smtClean="0"/>
              <a:t>slu</a:t>
            </a:r>
            <a:r>
              <a:rPr lang="sr-Latn-CS" sz="2400" dirty="0" smtClean="0"/>
              <a:t>č</a:t>
            </a:r>
            <a:r>
              <a:rPr lang="en-US" sz="2400" dirty="0" err="1" smtClean="0"/>
              <a:t>ajevima</a:t>
            </a:r>
            <a:r>
              <a:rPr lang="en-US" sz="2400" dirty="0" smtClean="0"/>
              <a:t> </a:t>
            </a:r>
            <a:r>
              <a:rPr lang="en-US" sz="2400" dirty="0" err="1" smtClean="0"/>
              <a:t>vo</a:t>
            </a:r>
            <a:r>
              <a:rPr lang="sr-Latn-CS" sz="2400" dirty="0" smtClean="0"/>
              <a:t>đ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 smtClean="0"/>
              <a:t>parni</a:t>
            </a:r>
            <a:r>
              <a:rPr lang="sr-Latn-CS" sz="2400" dirty="0" smtClean="0"/>
              <a:t>č</a:t>
            </a:r>
            <a:r>
              <a:rPr lang="en-US" sz="2400" dirty="0" err="1" smtClean="0"/>
              <a:t>nog</a:t>
            </a:r>
            <a:r>
              <a:rPr lang="sr-Latn-CS" sz="2400" dirty="0" smtClean="0"/>
              <a:t> </a:t>
            </a:r>
            <a:r>
              <a:rPr lang="en-US" sz="2400" dirty="0" err="1" smtClean="0"/>
              <a:t>postupka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dono</a:t>
            </a:r>
            <a:r>
              <a:rPr lang="sr-Latn-CS" sz="2400" dirty="0" smtClean="0"/>
              <a:t>š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 smtClean="0"/>
              <a:t>pravnosna</a:t>
            </a:r>
            <a:r>
              <a:rPr lang="sr-Latn-CS" sz="2400" dirty="0" err="1" smtClean="0"/>
              <a:t>žne</a:t>
            </a:r>
            <a:r>
              <a:rPr lang="sr-Latn-CS" sz="2400" dirty="0" smtClean="0"/>
              <a:t> </a:t>
            </a:r>
            <a:r>
              <a:rPr lang="en-US" sz="2400" dirty="0" err="1" smtClean="0"/>
              <a:t>presude</a:t>
            </a:r>
            <a:r>
              <a:rPr lang="en-US" sz="2400" dirty="0" smtClean="0"/>
              <a:t> </a:t>
            </a:r>
            <a:r>
              <a:rPr lang="en-US" sz="2400" dirty="0" err="1"/>
              <a:t>imalo</a:t>
            </a:r>
            <a:r>
              <a:rPr lang="en-US" sz="2400" dirty="0"/>
              <a:t> je </a:t>
            </a:r>
            <a:r>
              <a:rPr lang="en-US" sz="2400" dirty="0" err="1"/>
              <a:t>smisla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opravdanja</a:t>
            </a:r>
            <a:r>
              <a:rPr lang="en-US" sz="2400" dirty="0"/>
              <a:t>,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sr-Latn-CS" sz="2400" dirty="0" smtClean="0"/>
              <a:t>će sažet </a:t>
            </a:r>
            <a:r>
              <a:rPr lang="en-US" sz="2400" dirty="0" err="1" smtClean="0"/>
              <a:t>oblik</a:t>
            </a:r>
            <a:r>
              <a:rPr lang="en-US" sz="2400" dirty="0" smtClean="0"/>
              <a:t> </a:t>
            </a:r>
            <a:r>
              <a:rPr lang="en-US" sz="2400" dirty="0" err="1" smtClean="0"/>
              <a:t>sadr</a:t>
            </a:r>
            <a:r>
              <a:rPr lang="sr-Latn-CS" sz="2400" dirty="0" smtClean="0"/>
              <a:t>ž</a:t>
            </a:r>
            <a:r>
              <a:rPr lang="en-US" sz="2400" dirty="0" err="1" smtClean="0"/>
              <a:t>aja</a:t>
            </a:r>
            <a:r>
              <a:rPr lang="en-US" sz="2400" dirty="0" smtClean="0"/>
              <a:t> </a:t>
            </a:r>
            <a:r>
              <a:rPr lang="en-US" sz="2400" dirty="0" err="1"/>
              <a:t>pravne</a:t>
            </a:r>
            <a:r>
              <a:rPr lang="en-US" sz="2400" dirty="0"/>
              <a:t> </a:t>
            </a:r>
            <a:r>
              <a:rPr lang="en-US" sz="2400" dirty="0" err="1" smtClean="0"/>
              <a:t>za</a:t>
            </a:r>
            <a:r>
              <a:rPr lang="sr-Latn-CS" sz="2400" dirty="0" smtClean="0"/>
              <a:t>š</a:t>
            </a:r>
            <a:r>
              <a:rPr lang="en-US" sz="2400" dirty="0" err="1" smtClean="0"/>
              <a:t>tite</a:t>
            </a:r>
            <a:r>
              <a:rPr lang="sr-Latn-CS" sz="2400" dirty="0" smtClean="0"/>
              <a:t> iz </a:t>
            </a:r>
            <a:r>
              <a:rPr lang="en-US" sz="2400" dirty="0" err="1" smtClean="0"/>
              <a:t>izreke</a:t>
            </a:r>
            <a:r>
              <a:rPr lang="en-US" sz="2400" dirty="0" smtClean="0"/>
              <a:t> </a:t>
            </a:r>
            <a:r>
              <a:rPr lang="en-US" sz="2400" dirty="0" err="1"/>
              <a:t>presude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realizovan</a:t>
            </a:r>
            <a:r>
              <a:rPr lang="en-US" sz="2400" dirty="0"/>
              <a:t> u </a:t>
            </a:r>
            <a:r>
              <a:rPr lang="en-US" sz="2400" dirty="0" err="1"/>
              <a:t>postupku</a:t>
            </a:r>
            <a:r>
              <a:rPr lang="en-US" sz="2400" dirty="0"/>
              <a:t> </a:t>
            </a:r>
            <a:r>
              <a:rPr lang="en-US" sz="2400" dirty="0" err="1" smtClean="0"/>
              <a:t>izvr</a:t>
            </a:r>
            <a:r>
              <a:rPr lang="sr-Latn-CS" sz="2400" dirty="0" smtClean="0"/>
              <a:t>š</a:t>
            </a:r>
            <a:r>
              <a:rPr lang="en-US" sz="2400" dirty="0" err="1" smtClean="0"/>
              <a:t>enja</a:t>
            </a:r>
            <a:r>
              <a:rPr lang="sr-Latn-CS" sz="2400" dirty="0" smtClean="0"/>
              <a:t>.</a:t>
            </a:r>
            <a:br>
              <a:rPr lang="sr-Latn-C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2956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/>
              <a:t>U </a:t>
            </a:r>
            <a:r>
              <a:rPr lang="en-US" sz="2700" dirty="0" err="1"/>
              <a:t>izreku</a:t>
            </a:r>
            <a:r>
              <a:rPr lang="en-US" sz="2700" dirty="0"/>
              <a:t> </a:t>
            </a:r>
            <a:r>
              <a:rPr lang="en-US" sz="2700" dirty="0" err="1"/>
              <a:t>presude</a:t>
            </a:r>
            <a:r>
              <a:rPr lang="en-US" sz="2700" dirty="0"/>
              <a:t> </a:t>
            </a:r>
            <a:r>
              <a:rPr lang="en-US" sz="2700" dirty="0" err="1"/>
              <a:t>sud</a:t>
            </a:r>
            <a:r>
              <a:rPr lang="en-US" sz="2700" dirty="0"/>
              <a:t> je </a:t>
            </a:r>
            <a:r>
              <a:rPr lang="en-US" sz="2700" dirty="0" smtClean="0"/>
              <a:t>du</a:t>
            </a:r>
            <a:r>
              <a:rPr lang="sr-Latn-CS" sz="2700" dirty="0" smtClean="0"/>
              <a:t>ž</a:t>
            </a:r>
            <a:r>
              <a:rPr lang="en-US" sz="2700" dirty="0" smtClean="0"/>
              <a:t>an </a:t>
            </a:r>
            <a:r>
              <a:rPr lang="en-US" sz="2700" dirty="0" err="1"/>
              <a:t>unijeti</a:t>
            </a:r>
            <a:r>
              <a:rPr lang="en-US" sz="2700" dirty="0"/>
              <a:t> </a:t>
            </a:r>
            <a:r>
              <a:rPr lang="en-US" sz="2700" dirty="0" err="1"/>
              <a:t>samo</a:t>
            </a:r>
            <a:r>
              <a:rPr lang="en-US" sz="2700" dirty="0"/>
              <a:t> </a:t>
            </a:r>
            <a:r>
              <a:rPr lang="en-US" sz="2700" dirty="0" err="1"/>
              <a:t>podatke</a:t>
            </a:r>
            <a:r>
              <a:rPr lang="en-US" sz="2700" dirty="0"/>
              <a:t> </a:t>
            </a:r>
            <a:r>
              <a:rPr lang="en-US" sz="2700" dirty="0" err="1"/>
              <a:t>koji</a:t>
            </a:r>
            <a:r>
              <a:rPr lang="en-US" sz="2700" dirty="0"/>
              <a:t> </a:t>
            </a:r>
            <a:r>
              <a:rPr lang="en-US" sz="2700" dirty="0" err="1"/>
              <a:t>su</a:t>
            </a:r>
            <a:r>
              <a:rPr lang="en-US" sz="2700" dirty="0"/>
              <a:t> </a:t>
            </a:r>
            <a:r>
              <a:rPr lang="en-US" sz="2700" dirty="0" err="1" smtClean="0"/>
              <a:t>sadr</a:t>
            </a:r>
            <a:r>
              <a:rPr lang="sr-Latn-CS" sz="2700" dirty="0" smtClean="0"/>
              <a:t>ž</a:t>
            </a:r>
            <a:r>
              <a:rPr lang="en-US" sz="2700" dirty="0" err="1" smtClean="0"/>
              <a:t>ani</a:t>
            </a:r>
            <a:r>
              <a:rPr lang="en-US" sz="2700" dirty="0" smtClean="0"/>
              <a:t> </a:t>
            </a:r>
            <a:r>
              <a:rPr lang="en-US" sz="2700" dirty="0"/>
              <a:t>u </a:t>
            </a:r>
            <a:r>
              <a:rPr lang="sr-Latn-CS" sz="2700" dirty="0" smtClean="0"/>
              <a:t>članu 191. </a:t>
            </a:r>
            <a:r>
              <a:rPr lang="en-US" sz="2700" dirty="0" err="1" smtClean="0"/>
              <a:t>stav</a:t>
            </a:r>
            <a:r>
              <a:rPr lang="en-US" sz="2700" dirty="0" smtClean="0"/>
              <a:t> 3</a:t>
            </a:r>
            <a:r>
              <a:rPr lang="sr-Latn-CS" sz="2700" dirty="0" smtClean="0"/>
              <a:t>. ZPP. N</a:t>
            </a:r>
            <a:r>
              <a:rPr lang="en-US" sz="2700" dirty="0" err="1" smtClean="0"/>
              <a:t>ije</a:t>
            </a:r>
            <a:r>
              <a:rPr lang="en-US" sz="2700" dirty="0" smtClean="0"/>
              <a:t> </a:t>
            </a:r>
            <a:r>
              <a:rPr lang="en-US" sz="2700" dirty="0" err="1"/>
              <a:t>potrebno</a:t>
            </a:r>
            <a:r>
              <a:rPr lang="en-US" sz="2700" dirty="0"/>
              <a:t> u </a:t>
            </a:r>
            <a:r>
              <a:rPr lang="en-US" sz="2700" dirty="0" err="1"/>
              <a:t>izreci</a:t>
            </a:r>
            <a:r>
              <a:rPr lang="en-US" sz="2700" dirty="0"/>
              <a:t> </a:t>
            </a:r>
            <a:r>
              <a:rPr lang="en-US" sz="2700" dirty="0" err="1" smtClean="0"/>
              <a:t>presude</a:t>
            </a:r>
            <a:r>
              <a:rPr lang="sr-Latn-CS" sz="2700" dirty="0" smtClean="0"/>
              <a:t> unositi ponovo:</a:t>
            </a:r>
            <a:br>
              <a:rPr lang="sr-Latn-CS" sz="2700" dirty="0" smtClean="0"/>
            </a:br>
            <a:r>
              <a:rPr lang="sr-Latn-CS" sz="2700" dirty="0" smtClean="0"/>
              <a:t>- </a:t>
            </a:r>
            <a:r>
              <a:rPr lang="en-US" sz="2700" dirty="0" err="1" smtClean="0"/>
              <a:t>ime</a:t>
            </a:r>
            <a:r>
              <a:rPr lang="en-US" sz="2700" dirty="0"/>
              <a:t>, </a:t>
            </a:r>
            <a:r>
              <a:rPr lang="en-US" sz="2700" dirty="0" err="1"/>
              <a:t>prezime</a:t>
            </a:r>
            <a:r>
              <a:rPr lang="en-US" sz="2700" dirty="0"/>
              <a:t> </a:t>
            </a:r>
            <a:r>
              <a:rPr lang="en-US" sz="2700" dirty="0" err="1"/>
              <a:t>i</a:t>
            </a:r>
            <a:r>
              <a:rPr lang="en-US" sz="2700" dirty="0"/>
              <a:t> </a:t>
            </a:r>
            <a:r>
              <a:rPr lang="en-US" sz="2700" dirty="0" err="1"/>
              <a:t>adresu</a:t>
            </a:r>
            <a:r>
              <a:rPr lang="en-US" sz="2700" dirty="0"/>
              <a:t> </a:t>
            </a:r>
            <a:r>
              <a:rPr lang="en-US" sz="2700" dirty="0" err="1"/>
              <a:t>stranaka</a:t>
            </a:r>
            <a:r>
              <a:rPr lang="en-US" sz="2700" dirty="0"/>
              <a:t>, </a:t>
            </a:r>
            <a:r>
              <a:rPr lang="sr-Latn-CS" sz="2700" dirty="0" smtClean="0"/>
              <a:t>što </a:t>
            </a:r>
            <a:r>
              <a:rPr lang="en-US" sz="2700" dirty="0" smtClean="0"/>
              <a:t>je</a:t>
            </a:r>
            <a:r>
              <a:rPr lang="sr-Latn-CS" sz="2700" dirty="0" smtClean="0"/>
              <a:t> </a:t>
            </a:r>
            <a:r>
              <a:rPr lang="en-US" sz="2700" dirty="0" smtClean="0"/>
              <a:t>du</a:t>
            </a:r>
            <a:r>
              <a:rPr lang="sr-Latn-CS" sz="2700" dirty="0" smtClean="0"/>
              <a:t>ž</a:t>
            </a:r>
            <a:r>
              <a:rPr lang="en-US" sz="2700" dirty="0" smtClean="0"/>
              <a:t>an </a:t>
            </a:r>
            <a:r>
              <a:rPr lang="en-US" sz="2700" dirty="0" err="1"/>
              <a:t>navesti</a:t>
            </a:r>
            <a:r>
              <a:rPr lang="en-US" sz="2700" dirty="0"/>
              <a:t> u </a:t>
            </a:r>
            <a:r>
              <a:rPr lang="en-US" sz="2700" dirty="0" err="1"/>
              <a:t>uvodu</a:t>
            </a:r>
            <a:r>
              <a:rPr lang="en-US" sz="2700" dirty="0"/>
              <a:t> </a:t>
            </a:r>
            <a:r>
              <a:rPr lang="en-US" sz="2700" dirty="0" err="1"/>
              <a:t>svoje</a:t>
            </a:r>
            <a:r>
              <a:rPr lang="en-US" sz="2700" dirty="0"/>
              <a:t> </a:t>
            </a:r>
            <a:r>
              <a:rPr lang="en-US" sz="2700" dirty="0" err="1" smtClean="0"/>
              <a:t>odluke</a:t>
            </a:r>
            <a:r>
              <a:rPr lang="sr-Latn-CS" sz="2700" dirty="0" smtClean="0"/>
              <a:t>.</a:t>
            </a:r>
            <a:br>
              <a:rPr lang="sr-Latn-CS" sz="2700" dirty="0" smtClean="0"/>
            </a:br>
            <a:r>
              <a:rPr lang="sr-Latn-CS" sz="2700" dirty="0" smtClean="0"/>
              <a:t>-</a:t>
            </a:r>
            <a:r>
              <a:rPr lang="en-US" dirty="0" smtClean="0"/>
              <a:t> </a:t>
            </a:r>
            <a:r>
              <a:rPr lang="en-US" sz="2700" dirty="0" err="1" smtClean="0"/>
              <a:t>utvr</a:t>
            </a:r>
            <a:r>
              <a:rPr lang="sr-Latn-CS" sz="2700" dirty="0" smtClean="0"/>
              <a:t>đ</a:t>
            </a:r>
            <a:r>
              <a:rPr lang="en-US" sz="2700" dirty="0" err="1" smtClean="0"/>
              <a:t>ene</a:t>
            </a:r>
            <a:r>
              <a:rPr lang="en-US" sz="2700" dirty="0" smtClean="0"/>
              <a:t> </a:t>
            </a:r>
            <a:r>
              <a:rPr lang="sr-Latn-CS" sz="2700" dirty="0" smtClean="0"/>
              <a:t>č</a:t>
            </a:r>
            <a:r>
              <a:rPr lang="en-US" sz="2700" dirty="0" err="1" smtClean="0"/>
              <a:t>injenice</a:t>
            </a:r>
            <a:r>
              <a:rPr lang="en-US" sz="2700" dirty="0"/>
              <a:t>, </a:t>
            </a:r>
            <a:r>
              <a:rPr lang="sr-Latn-CS" sz="2700" dirty="0" smtClean="0"/>
              <a:t> </a:t>
            </a:r>
            <a:r>
              <a:rPr lang="en-US" sz="2700" dirty="0" err="1" smtClean="0"/>
              <a:t>odre</a:t>
            </a:r>
            <a:r>
              <a:rPr lang="sr-Latn-CS" sz="2700" dirty="0" smtClean="0"/>
              <a:t>đ</a:t>
            </a:r>
            <a:r>
              <a:rPr lang="en-US" sz="2700" dirty="0" err="1" smtClean="0"/>
              <a:t>ena</a:t>
            </a:r>
            <a:r>
              <a:rPr lang="en-US" sz="2700" dirty="0" smtClean="0"/>
              <a:t> </a:t>
            </a:r>
            <a:r>
              <a:rPr lang="en-US" sz="2700" dirty="0" err="1" smtClean="0"/>
              <a:t>obja</a:t>
            </a:r>
            <a:r>
              <a:rPr lang="sr-Latn-CS" sz="2700" dirty="0" smtClean="0"/>
              <a:t>š</a:t>
            </a:r>
            <a:r>
              <a:rPr lang="en-US" sz="2700" dirty="0" err="1" smtClean="0"/>
              <a:t>njenja</a:t>
            </a:r>
            <a:r>
              <a:rPr lang="en-US" sz="2700" dirty="0" smtClean="0"/>
              <a:t>,</a:t>
            </a:r>
            <a:r>
              <a:rPr lang="sr-Latn-CS" sz="2700" dirty="0" smtClean="0"/>
              <a:t> </a:t>
            </a:r>
            <a:r>
              <a:rPr lang="en-US" sz="2700" dirty="0" err="1" smtClean="0"/>
              <a:t>primijenjenu</a:t>
            </a:r>
            <a:r>
              <a:rPr lang="en-US" sz="2700" dirty="0" smtClean="0"/>
              <a:t> </a:t>
            </a:r>
            <a:r>
              <a:rPr lang="en-US" sz="2700" dirty="0" err="1"/>
              <a:t>odredbu</a:t>
            </a:r>
            <a:r>
              <a:rPr lang="en-US" sz="2700" dirty="0"/>
              <a:t> </a:t>
            </a:r>
            <a:r>
              <a:rPr lang="en-US" sz="2700" dirty="0" err="1"/>
              <a:t>materijalno-pravne</a:t>
            </a:r>
            <a:r>
              <a:rPr lang="en-US" sz="2700" dirty="0"/>
              <a:t> </a:t>
            </a:r>
            <a:r>
              <a:rPr lang="en-US" sz="2700" dirty="0" err="1"/>
              <a:t>norme</a:t>
            </a:r>
            <a:r>
              <a:rPr lang="en-US" sz="2700" dirty="0"/>
              <a:t> </a:t>
            </a:r>
            <a:r>
              <a:rPr lang="sr-Latn-CS" sz="2700" dirty="0" smtClean="0"/>
              <a:t> (</a:t>
            </a:r>
            <a:r>
              <a:rPr lang="en-US" sz="2700" dirty="0" err="1" smtClean="0"/>
              <a:t>ov</a:t>
            </a:r>
            <a:r>
              <a:rPr lang="sr-Latn-CS" sz="2700" dirty="0" smtClean="0"/>
              <a:t>e </a:t>
            </a:r>
            <a:r>
              <a:rPr lang="pl-PL" sz="2700" dirty="0" smtClean="0"/>
              <a:t>podatke </a:t>
            </a:r>
            <a:r>
              <a:rPr lang="pl-PL" sz="2700" dirty="0"/>
              <a:t>sud je </a:t>
            </a:r>
            <a:r>
              <a:rPr lang="pl-PL" sz="2700" dirty="0" smtClean="0"/>
              <a:t>dužan </a:t>
            </a:r>
            <a:r>
              <a:rPr lang="pl-PL" sz="2700" dirty="0"/>
              <a:t>unijeti u </a:t>
            </a:r>
            <a:r>
              <a:rPr lang="pl-PL" sz="2700" dirty="0" smtClean="0"/>
              <a:t>obrazloženje presude).</a:t>
            </a:r>
            <a:endParaRPr lang="en-US" sz="2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029200"/>
          </a:xfrm>
        </p:spPr>
        <p:txBody>
          <a:bodyPr>
            <a:normAutofit/>
          </a:bodyPr>
          <a:lstStyle/>
          <a:p>
            <a:pPr algn="l"/>
            <a:r>
              <a:rPr lang="en-US" sz="2700" dirty="0" err="1" smtClean="0"/>
              <a:t>Sud</a:t>
            </a:r>
            <a:r>
              <a:rPr lang="en-US" sz="2700" dirty="0" smtClean="0"/>
              <a:t> je </a:t>
            </a:r>
            <a:r>
              <a:rPr lang="en-US" sz="2700" dirty="0" err="1" smtClean="0"/>
              <a:t>ovla</a:t>
            </a:r>
            <a:r>
              <a:rPr lang="sr-Latn-CS" sz="2700" dirty="0" smtClean="0"/>
              <a:t>š</a:t>
            </a:r>
            <a:r>
              <a:rPr lang="en-US" sz="2700" dirty="0" smtClean="0"/>
              <a:t>ten </a:t>
            </a:r>
            <a:r>
              <a:rPr lang="en-US" sz="2700" dirty="0" err="1" smtClean="0"/>
              <a:t>preformulisati</a:t>
            </a:r>
            <a:r>
              <a:rPr lang="en-US" sz="2700" dirty="0" smtClean="0"/>
              <a:t> </a:t>
            </a:r>
            <a:r>
              <a:rPr lang="en-US" sz="2700" dirty="0" err="1" smtClean="0"/>
              <a:t>tu</a:t>
            </a:r>
            <a:r>
              <a:rPr lang="sr-Latn-CS" sz="2700" dirty="0" smtClean="0"/>
              <a:t>ž</a:t>
            </a:r>
            <a:r>
              <a:rPr lang="en-US" sz="2700" dirty="0" err="1" smtClean="0"/>
              <a:t>beni</a:t>
            </a:r>
            <a:r>
              <a:rPr lang="en-US" sz="2700" dirty="0" smtClean="0"/>
              <a:t> </a:t>
            </a:r>
            <a:r>
              <a:rPr lang="en-US" sz="2700" dirty="0" err="1" smtClean="0"/>
              <a:t>zahtjev</a:t>
            </a:r>
            <a:r>
              <a:rPr lang="en-US" sz="2700" dirty="0" smtClean="0"/>
              <a:t> </a:t>
            </a:r>
            <a:r>
              <a:rPr lang="en-US" sz="2700" dirty="0" err="1" smtClean="0"/>
              <a:t>ako</a:t>
            </a:r>
            <a:r>
              <a:rPr lang="en-US" sz="2700" dirty="0" smtClean="0"/>
              <a:t> </a:t>
            </a:r>
            <a:r>
              <a:rPr lang="en-US" sz="2700" dirty="0" err="1" smtClean="0"/>
              <a:t>ga</a:t>
            </a:r>
            <a:r>
              <a:rPr lang="en-US" sz="2700" dirty="0" smtClean="0"/>
              <a:t> je </a:t>
            </a:r>
            <a:r>
              <a:rPr lang="en-US" sz="2700" dirty="0" err="1" smtClean="0"/>
              <a:t>tu</a:t>
            </a:r>
            <a:r>
              <a:rPr lang="sr-Latn-CS" sz="2700" dirty="0" smtClean="0"/>
              <a:t>ž</a:t>
            </a:r>
            <a:r>
              <a:rPr lang="en-US" sz="2700" dirty="0" err="1" smtClean="0"/>
              <a:t>ilac</a:t>
            </a:r>
            <a:r>
              <a:rPr lang="en-US" sz="2700" dirty="0" smtClean="0"/>
              <a:t> </a:t>
            </a:r>
            <a:r>
              <a:rPr lang="en-US" sz="2700" dirty="0" err="1" smtClean="0"/>
              <a:t>opteretio</a:t>
            </a:r>
            <a:r>
              <a:rPr lang="en-US" sz="2700" dirty="0" smtClean="0"/>
              <a:t> </a:t>
            </a:r>
            <a:r>
              <a:rPr lang="en-US" sz="2700" dirty="0" err="1" smtClean="0"/>
              <a:t>nepotrebnim</a:t>
            </a:r>
            <a:r>
              <a:rPr lang="sr-Latn-CS" sz="2700" dirty="0" smtClean="0"/>
              <a:t> č</a:t>
            </a:r>
            <a:r>
              <a:rPr lang="en-US" sz="2700" dirty="0" err="1" smtClean="0"/>
              <a:t>injenicama</a:t>
            </a:r>
            <a:r>
              <a:rPr lang="en-US" sz="2700" dirty="0" smtClean="0"/>
              <a:t> </a:t>
            </a:r>
            <a:r>
              <a:rPr lang="en-US" sz="2700" dirty="0" err="1" smtClean="0"/>
              <a:t>ili</a:t>
            </a:r>
            <a:r>
              <a:rPr lang="en-US" sz="2700" dirty="0" smtClean="0"/>
              <a:t> </a:t>
            </a:r>
            <a:r>
              <a:rPr lang="en-US" sz="2700" dirty="0" err="1" smtClean="0"/>
              <a:t>ponavljanjima</a:t>
            </a:r>
            <a:r>
              <a:rPr lang="en-US" sz="2700" dirty="0" smtClean="0"/>
              <a:t>, </a:t>
            </a:r>
            <a:r>
              <a:rPr lang="en-US" sz="2700" dirty="0" err="1" smtClean="0"/>
              <a:t>ali</a:t>
            </a:r>
            <a:r>
              <a:rPr lang="en-US" sz="2700" dirty="0" smtClean="0"/>
              <a:t> to </a:t>
            </a:r>
            <a:r>
              <a:rPr lang="en-US" sz="2700" dirty="0" err="1" smtClean="0"/>
              <a:t>treba</a:t>
            </a:r>
            <a:r>
              <a:rPr lang="en-US" sz="2700" dirty="0" smtClean="0"/>
              <a:t> u</a:t>
            </a:r>
            <a:r>
              <a:rPr lang="sr-Latn-CS" sz="2700" dirty="0"/>
              <a:t>č</a:t>
            </a:r>
            <a:r>
              <a:rPr lang="en-US" sz="2700" dirty="0" err="1" smtClean="0"/>
              <a:t>initi</a:t>
            </a:r>
            <a:r>
              <a:rPr lang="en-US" sz="2700" dirty="0" smtClean="0"/>
              <a:t> </a:t>
            </a:r>
            <a:r>
              <a:rPr lang="en-US" sz="2700" dirty="0" err="1" smtClean="0"/>
              <a:t>oprezno</a:t>
            </a:r>
            <a:r>
              <a:rPr lang="en-US" sz="2700" dirty="0" smtClean="0"/>
              <a:t>, ne </a:t>
            </a:r>
            <a:r>
              <a:rPr lang="sr-Latn-CS" sz="2700" dirty="0" err="1" smtClean="0"/>
              <a:t>mijenjajući</a:t>
            </a:r>
            <a:r>
              <a:rPr lang="sr-Latn-CS" sz="2700" dirty="0" smtClean="0"/>
              <a:t> </a:t>
            </a:r>
            <a:r>
              <a:rPr lang="en-US" sz="2700" dirty="0" err="1" smtClean="0"/>
              <a:t>njegov</a:t>
            </a:r>
            <a:r>
              <a:rPr lang="en-US" sz="2700" dirty="0" smtClean="0"/>
              <a:t> </a:t>
            </a:r>
            <a:r>
              <a:rPr lang="en-US" sz="2700" dirty="0" err="1" smtClean="0"/>
              <a:t>smisao</a:t>
            </a:r>
            <a:r>
              <a:rPr lang="en-US" sz="2700" dirty="0" smtClean="0"/>
              <a:t> </a:t>
            </a:r>
            <a:r>
              <a:rPr lang="en-US" sz="2700" dirty="0" err="1" smtClean="0"/>
              <a:t>i</a:t>
            </a:r>
            <a:r>
              <a:rPr lang="sr-Latn-CS" sz="2700" dirty="0" smtClean="0"/>
              <a:t> </a:t>
            </a:r>
            <a:r>
              <a:rPr lang="en-US" sz="2700" dirty="0" err="1" smtClean="0"/>
              <a:t>granice</a:t>
            </a:r>
            <a:r>
              <a:rPr lang="en-US" sz="2700" dirty="0" smtClean="0"/>
              <a:t> </a:t>
            </a:r>
            <a:r>
              <a:rPr lang="en-US" sz="2700" dirty="0" err="1" smtClean="0"/>
              <a:t>tra</a:t>
            </a:r>
            <a:r>
              <a:rPr lang="sr-Latn-CS" sz="2700" dirty="0" smtClean="0"/>
              <a:t>ž</a:t>
            </a:r>
            <a:r>
              <a:rPr lang="en-US" sz="2700" dirty="0" err="1" smtClean="0"/>
              <a:t>ene</a:t>
            </a:r>
            <a:r>
              <a:rPr lang="en-US" sz="2700" dirty="0" smtClean="0"/>
              <a:t> </a:t>
            </a:r>
            <a:r>
              <a:rPr lang="en-US" sz="2700" dirty="0" err="1" smtClean="0"/>
              <a:t>pravne</a:t>
            </a:r>
            <a:r>
              <a:rPr lang="en-US" sz="2700" dirty="0" smtClean="0"/>
              <a:t> </a:t>
            </a:r>
            <a:r>
              <a:rPr lang="en-US" sz="2700" dirty="0" err="1" smtClean="0"/>
              <a:t>za</a:t>
            </a:r>
            <a:r>
              <a:rPr lang="sr-Latn-CS" sz="2700" dirty="0" smtClean="0"/>
              <a:t>š</a:t>
            </a:r>
            <a:r>
              <a:rPr lang="en-US" sz="2700" dirty="0" err="1" smtClean="0"/>
              <a:t>tite</a:t>
            </a:r>
            <a:r>
              <a:rPr lang="en-US" sz="2700" dirty="0" smtClean="0"/>
              <a:t>.</a:t>
            </a:r>
            <a:br>
              <a:rPr lang="en-US" sz="27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pl-PL" sz="2400" b="1" dirty="0" smtClean="0"/>
              <a:t>Obrazloženje presude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član 191</a:t>
            </a:r>
            <a:r>
              <a:rPr lang="pl-PL" sz="2400" dirty="0"/>
              <a:t>. </a:t>
            </a:r>
            <a:r>
              <a:rPr lang="pl-PL" sz="2400" dirty="0" smtClean="0"/>
              <a:t>stav 4. Zakona </a:t>
            </a:r>
            <a:r>
              <a:rPr lang="pl-PL" sz="2400" dirty="0"/>
              <a:t>o </a:t>
            </a:r>
            <a:r>
              <a:rPr lang="pl-PL" sz="2400" dirty="0" smtClean="0"/>
              <a:t>parničnom </a:t>
            </a:r>
            <a:r>
              <a:rPr lang="pl-PL" sz="2400" dirty="0"/>
              <a:t>postupku </a:t>
            </a:r>
            <a:r>
              <a:rPr lang="pl-PL" sz="2400" dirty="0" smtClean="0"/>
              <a:t>R. S.</a:t>
            </a:r>
            <a:br>
              <a:rPr lang="pl-PL" sz="2400" dirty="0" smtClean="0"/>
            </a:br>
            <a:r>
              <a:rPr lang="en-US" sz="2400" dirty="0"/>
              <a:t> </a:t>
            </a:r>
            <a:r>
              <a:rPr lang="sr-Latn-CS" sz="2400" dirty="0" smtClean="0"/>
              <a:t>S</a:t>
            </a:r>
            <a:r>
              <a:rPr lang="en-US" sz="2400" dirty="0" err="1" smtClean="0"/>
              <a:t>tandard</a:t>
            </a:r>
            <a:r>
              <a:rPr lang="en-US" sz="2400" dirty="0" smtClean="0"/>
              <a:t> </a:t>
            </a:r>
            <a:r>
              <a:rPr lang="en-US" sz="2400" dirty="0" err="1" smtClean="0"/>
              <a:t>pona</a:t>
            </a:r>
            <a:r>
              <a:rPr lang="sr-Latn-CS" sz="2400" dirty="0" smtClean="0"/>
              <a:t>š</a:t>
            </a:r>
            <a:r>
              <a:rPr lang="en-US" sz="2400" dirty="0" err="1" smtClean="0"/>
              <a:t>anja</a:t>
            </a:r>
            <a:r>
              <a:rPr lang="en-US" sz="2400" dirty="0" smtClean="0"/>
              <a:t> </a:t>
            </a:r>
            <a:r>
              <a:rPr lang="en-US" sz="2400" dirty="0" err="1"/>
              <a:t>sudija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njihove</a:t>
            </a:r>
            <a:r>
              <a:rPr lang="en-US" sz="2400" dirty="0"/>
              <a:t> </a:t>
            </a:r>
            <a:r>
              <a:rPr lang="en-US" sz="2400" dirty="0" err="1"/>
              <a:t>odluke</a:t>
            </a:r>
            <a:r>
              <a:rPr lang="en-US" sz="2400" dirty="0"/>
              <a:t> </a:t>
            </a:r>
            <a:r>
              <a:rPr lang="en-US" sz="2400" dirty="0" err="1"/>
              <a:t>treba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se </a:t>
            </a:r>
            <a:r>
              <a:rPr lang="en-US" sz="2400" dirty="0" err="1" smtClean="0"/>
              <a:t>donesu</a:t>
            </a:r>
            <a:r>
              <a:rPr lang="sr-Latn-CS" sz="2400" dirty="0" smtClean="0"/>
              <a:t> </a:t>
            </a:r>
            <a:r>
              <a:rPr lang="en-US" sz="2400" dirty="0" err="1" smtClean="0"/>
              <a:t>tako</a:t>
            </a:r>
            <a:r>
              <a:rPr lang="en-US" sz="2400" dirty="0" smtClean="0"/>
              <a:t> </a:t>
            </a:r>
            <a:r>
              <a:rPr lang="sr-Latn-CS" sz="2400" dirty="0" smtClean="0"/>
              <a:t>što će </a:t>
            </a:r>
            <a:r>
              <a:rPr lang="en-US" sz="2400" dirty="0" err="1" smtClean="0"/>
              <a:t>uzeti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obzir</a:t>
            </a:r>
            <a:r>
              <a:rPr lang="en-US" sz="2400" dirty="0"/>
              <a:t> </a:t>
            </a:r>
            <a:r>
              <a:rPr lang="en-US" sz="2400" dirty="0" err="1"/>
              <a:t>sva</a:t>
            </a:r>
            <a:r>
              <a:rPr lang="en-US" sz="2400" dirty="0"/>
              <a:t> </a:t>
            </a:r>
            <a:r>
              <a:rPr lang="en-US" sz="2400" dirty="0" err="1"/>
              <a:t>razmatranja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bitna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primjenu</a:t>
            </a:r>
            <a:r>
              <a:rPr lang="en-US" sz="2400" dirty="0"/>
              <a:t> </a:t>
            </a:r>
            <a:r>
              <a:rPr lang="en-US" sz="2400" dirty="0" err="1"/>
              <a:t>relevantnog</a:t>
            </a:r>
            <a:r>
              <a:rPr lang="en-US" sz="2400" dirty="0"/>
              <a:t> </a:t>
            </a:r>
            <a:r>
              <a:rPr lang="en-US" sz="2400" dirty="0" err="1"/>
              <a:t>zakonskog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propisa</a:t>
            </a:r>
            <a:r>
              <a:rPr lang="en-US" sz="2400" dirty="0"/>
              <a:t>, a </a:t>
            </a:r>
            <a:r>
              <a:rPr lang="en-US" sz="2400" dirty="0" err="1" smtClean="0"/>
              <a:t>isklju</a:t>
            </a:r>
            <a:r>
              <a:rPr lang="sr-Latn-CS" sz="2400" dirty="0"/>
              <a:t>č</a:t>
            </a:r>
            <a:r>
              <a:rPr lang="en-US" sz="2400" dirty="0" err="1" smtClean="0"/>
              <a:t>iti</a:t>
            </a:r>
            <a:r>
              <a:rPr lang="en-US" sz="2400" dirty="0" smtClean="0"/>
              <a:t> </a:t>
            </a:r>
            <a:r>
              <a:rPr lang="en-US" sz="2400" dirty="0" err="1"/>
              <a:t>sva</a:t>
            </a:r>
            <a:r>
              <a:rPr lang="en-US" sz="2400" dirty="0"/>
              <a:t> </a:t>
            </a:r>
            <a:r>
              <a:rPr lang="en-US" sz="2400" dirty="0" err="1"/>
              <a:t>nebitna</a:t>
            </a:r>
            <a:r>
              <a:rPr lang="en-US" sz="2400" dirty="0"/>
              <a:t> </a:t>
            </a:r>
            <a:r>
              <a:rPr lang="en-US" sz="2400" dirty="0" err="1"/>
              <a:t>razmatranja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sr-Latn-CS" sz="2400" dirty="0" smtClean="0"/>
              <a:t>U </a:t>
            </a:r>
            <a:r>
              <a:rPr lang="en-US" sz="2400" dirty="0" smtClean="0"/>
              <a:t> </a:t>
            </a:r>
            <a:r>
              <a:rPr lang="en-US" sz="2400" dirty="0" err="1" smtClean="0"/>
              <a:t>obrazlo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enju</a:t>
            </a:r>
            <a:r>
              <a:rPr lang="en-US" sz="2400" dirty="0" smtClean="0"/>
              <a:t> </a:t>
            </a:r>
            <a:r>
              <a:rPr lang="en-US" sz="2400" dirty="0" err="1"/>
              <a:t>pismeno</a:t>
            </a:r>
            <a:r>
              <a:rPr lang="en-US" sz="2400" dirty="0"/>
              <a:t> </a:t>
            </a:r>
            <a:r>
              <a:rPr lang="en-US" sz="2400" dirty="0" err="1" smtClean="0"/>
              <a:t>izra</a:t>
            </a:r>
            <a:r>
              <a:rPr lang="sr-Latn-CS" sz="2400" dirty="0" smtClean="0"/>
              <a:t>đ</a:t>
            </a:r>
            <a:r>
              <a:rPr lang="en-US" sz="2400" dirty="0" err="1" smtClean="0"/>
              <a:t>ene</a:t>
            </a:r>
            <a:r>
              <a:rPr lang="en-US" sz="2400" dirty="0" smtClean="0"/>
              <a:t> </a:t>
            </a:r>
            <a:r>
              <a:rPr lang="en-US" sz="2400" dirty="0" err="1"/>
              <a:t>presude</a:t>
            </a:r>
            <a:r>
              <a:rPr lang="en-US" sz="2400" dirty="0"/>
              <a:t> </a:t>
            </a:r>
            <a:r>
              <a:rPr lang="en-US" sz="2400" dirty="0" err="1"/>
              <a:t>sudovi</a:t>
            </a:r>
            <a:r>
              <a:rPr lang="en-US" sz="2400" dirty="0"/>
              <a:t> </a:t>
            </a:r>
            <a:r>
              <a:rPr lang="sr-Latn-CS" sz="2400" dirty="0" smtClean="0"/>
              <a:t>ć</a:t>
            </a:r>
            <a:r>
              <a:rPr lang="en-US" sz="2400" dirty="0" smtClean="0"/>
              <a:t>e </a:t>
            </a:r>
            <a:r>
              <a:rPr lang="en-US" sz="2400" dirty="0" err="1" smtClean="0"/>
              <a:t>izlo</a:t>
            </a:r>
            <a:r>
              <a:rPr lang="sr-Latn-CS" sz="2400" dirty="0" smtClean="0"/>
              <a:t>ž</a:t>
            </a:r>
            <a:r>
              <a:rPr lang="en-US" sz="2400" dirty="0" err="1" smtClean="0"/>
              <a:t>iti</a:t>
            </a:r>
            <a:r>
              <a:rPr lang="en-US" sz="2400" dirty="0"/>
              <a:t>: </a:t>
            </a:r>
            <a:r>
              <a:rPr lang="en-US" sz="2400" dirty="0" err="1"/>
              <a:t>zahtjeve</a:t>
            </a:r>
            <a:r>
              <a:rPr lang="en-US" sz="2400" dirty="0"/>
              <a:t> </a:t>
            </a:r>
            <a:r>
              <a:rPr lang="en-US" sz="2400" dirty="0" err="1"/>
              <a:t>stranaka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sr-Latn-CS" sz="2400" dirty="0" smtClean="0"/>
              <a:t> </a:t>
            </a:r>
            <a:r>
              <a:rPr lang="en-US" sz="2400" dirty="0" err="1" smtClean="0"/>
              <a:t>njihove</a:t>
            </a:r>
            <a:r>
              <a:rPr lang="en-US" sz="2400" dirty="0" smtClean="0"/>
              <a:t> </a:t>
            </a:r>
            <a:r>
              <a:rPr lang="en-US" sz="2400" dirty="0" err="1"/>
              <a:t>navode</a:t>
            </a:r>
            <a:r>
              <a:rPr lang="en-US" sz="2400" dirty="0"/>
              <a:t> o </a:t>
            </a:r>
            <a:r>
              <a:rPr lang="sr-Latn-CS" sz="2400" dirty="0" smtClean="0"/>
              <a:t>ć</a:t>
            </a:r>
            <a:r>
              <a:rPr lang="en-US" sz="2400" dirty="0" err="1" smtClean="0"/>
              <a:t>injenicama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dirty="0" err="1"/>
              <a:t>ti</a:t>
            </a:r>
            <a:r>
              <a:rPr lang="en-US" sz="2400" dirty="0"/>
              <a:t> </a:t>
            </a:r>
            <a:r>
              <a:rPr lang="en-US" sz="2400" dirty="0" err="1"/>
              <a:t>zahtjevi</a:t>
            </a:r>
            <a:r>
              <a:rPr lang="en-US" sz="2400" dirty="0"/>
              <a:t> </a:t>
            </a:r>
            <a:r>
              <a:rPr lang="en-US" sz="2400" dirty="0" err="1"/>
              <a:t>zasnivaju</a:t>
            </a:r>
            <a:r>
              <a:rPr lang="en-US" sz="2400" dirty="0"/>
              <a:t>, 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- </a:t>
            </a:r>
            <a:r>
              <a:rPr lang="en-US" sz="2400" dirty="0" err="1" smtClean="0"/>
              <a:t>dokaze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ocjenu</a:t>
            </a:r>
            <a:r>
              <a:rPr lang="en-US" sz="2400" dirty="0"/>
              <a:t> </a:t>
            </a:r>
            <a:r>
              <a:rPr lang="en-US" sz="2400" dirty="0" err="1"/>
              <a:t>dokaza</a:t>
            </a:r>
            <a:r>
              <a:rPr lang="en-US" sz="2400" dirty="0"/>
              <a:t>, 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sr-Latn-CS" sz="2400" dirty="0" smtClean="0"/>
              <a:t>-</a:t>
            </a:r>
            <a:r>
              <a:rPr lang="pl-PL" sz="2400" dirty="0" smtClean="0"/>
              <a:t>propise </a:t>
            </a:r>
            <a:r>
              <a:rPr lang="pl-PL" sz="2400" dirty="0"/>
              <a:t>na kojim su zasnovali presudu.</a:t>
            </a:r>
            <a:br>
              <a:rPr lang="pl-PL" sz="2400" dirty="0"/>
            </a:b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551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Izrada presude i žalbeni postupak</vt:lpstr>
      <vt:lpstr>UVOD PRESUDE, član  191. stav  2. Zakona o  parničanom postupku  RS. </vt:lpstr>
      <vt:lpstr>Šta opterećuje uvod presude?</vt:lpstr>
      <vt:lpstr>član 191. stav 3. Zakona o parničnom postupku Republike Srpske</vt:lpstr>
      <vt:lpstr>Sud je dužan izreku presude formulisati na takav naćin da je potpuno jasno i određeno o kojem je tužbenom zahtjevu odlučio. Presuda predstavlja odgovor suda na tuženi zahtjev i njen sadržaj postaje zakon za stranke</vt:lpstr>
      <vt:lpstr>Pravilna izreka presude  je bitna za  postupak izvršenja, pravosnažne presude bez potrebe traženja dodatnih podataka od stranaka. U ovakvim slučajevima vođenje parničnog postupka i donošenje pravnosnažne presude imalo je smisla i opravdanja, jer će sažet oblik sadržaja pravne zaštite iz izreke presude biti realizovan u postupku izvršenja. </vt:lpstr>
      <vt:lpstr>U izreku presude sud je dužan unijeti samo podatke koji su sadržani u članu 191. stav 3. ZPP. Nije potrebno u izreci presude unositi ponovo: - ime, prezime i adresu stranaka, što je dužan navesti u uvodu svoje odluke. - utvrđene činjenice,  određena objašnjenja, primijenjenu odredbu materijalno-pravne norme  (ove podatke sud je dužan unijeti u obrazloženje presude).</vt:lpstr>
      <vt:lpstr>Sud je ovlašten preformulisati tužbeni zahtjev ako ga je tužilac opteretio nepotrebnim činjenicama ili ponavljanjima, ali to treba učiniti oprezno, ne mijenjajući njegov smisao i granice tražene pravne zaštite. </vt:lpstr>
      <vt:lpstr>Obrazloženje presude član 191. stav 4. Zakona o parničnom postupku R. S.  Standard ponašanja sudija da njihove odluke treba da se donesu tako što će uzeti u obzir sva razmatranja koja su bitna za primjenu relevantnog zakonskog propisa, a isključiti sva nebitna razmatranja. U  obrazloženju pismeno izrađene presude sudovi će izložiti: zahtjeve stranaka i njihove navode o ćinjenicama na kojim se ti zahtjevi zasnivaju,  - dokaze i ocjenu dokaza,  -propise na kojim su zasnovali presudu. </vt:lpstr>
      <vt:lpstr>Obrazloženje presude počinje kratkim izlaganjem navoda tužbe, njenih relevantnih činjeničnih i pravnih razloga te isticanjem tubenog zahtjeva. - relevantne činjenice su one za koje norme materijalnog prava vežu određene posljedice. - pravna shvatanja tužitelja koja se odnose na predmet spora, iako ova pravna kvalifikacija ne obavezuje sud.  Navode odgovora na tužbu sud će na sličan način interpretirati kao i navode tužbe </vt:lpstr>
      <vt:lpstr>-Nakon što navede zahtjeve stranaka, sud u obrazloženju presude prvo konstatuje nesporne činjenice koje su bitne za donošenje pravilne odluke u konkretnom predmetu, a koje nije potrebno dokazivati ( činjenice treba iznositi po njihovom hronološkom redu). -Sud u obrazloženju presude dalje definiše šta je između stranaka bilo sporno i koje su dokaze izvele na glavnoj raspravi radi utvrđenja pravno-relevantnih okolnosti. Samo su činjenice predmet dokazivanja, a ne i sadržaj pravne norme. </vt:lpstr>
      <vt:lpstr>- Ocjena dokaza je stvaralačka, složena, misaona aktivnost suda koja je jedino u njegovoj nadležnosti. Od pravilne ocjene dokaza zavisi i pravilnost zaključaka do kojih sud dolazi o tačnosti ili netačnosti pravno-relevantnih činjenica. - Obrazloženje presude treba sadržavati određan i jasan stav zbog čega je sud povjerovao pojedinim dokazima i koje je činjenice na osnovu njih utvrdio, a kojim dokazima uopšte nije povjerovao pa koje činjenice zbog toga nisu ni dokazane.</vt:lpstr>
    </vt:vector>
  </TitlesOfParts>
  <Company>xxxxxxx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Izrada presude i žalbeni postupak</dc:title>
  <dc:creator>xxxxxx</dc:creator>
  <cp:lastModifiedBy>xxxxxx</cp:lastModifiedBy>
  <cp:revision>32</cp:revision>
  <dcterms:created xsi:type="dcterms:W3CDTF">2014-02-23T07:20:01Z</dcterms:created>
  <dcterms:modified xsi:type="dcterms:W3CDTF">2014-02-23T19:03:14Z</dcterms:modified>
</cp:coreProperties>
</file>