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93" r:id="rId3"/>
    <p:sldId id="257" r:id="rId4"/>
    <p:sldId id="300" r:id="rId5"/>
    <p:sldId id="294" r:id="rId6"/>
    <p:sldId id="258" r:id="rId7"/>
    <p:sldId id="259" r:id="rId8"/>
    <p:sldId id="295" r:id="rId9"/>
    <p:sldId id="296" r:id="rId10"/>
    <p:sldId id="297" r:id="rId11"/>
    <p:sldId id="301" r:id="rId12"/>
    <p:sldId id="29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/>
    <p:restoredTop sz="94745"/>
  </p:normalViewPr>
  <p:slideViewPr>
    <p:cSldViewPr snapToGrid="0" snapToObjects="1">
      <p:cViewPr>
        <p:scale>
          <a:sx n="120" d="100"/>
          <a:sy n="120" d="100"/>
        </p:scale>
        <p:origin x="816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2C9C8-26AB-2941-9C5D-F7C877C3D688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4B3ED-FDDE-AD4B-81DF-EEA252F71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80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18C4C-A2AB-584C-AD54-FB4A0300136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C5818-82DC-7446-9E56-59CA5DF4B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1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5818-82DC-7446-9E56-59CA5DF4BD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4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54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977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45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575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68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8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8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5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2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3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2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E90FC1-0036-1B44-AE39-4D771A0454C0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075A1E0-4584-A54D-A02C-90D9F81AD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51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2458814"/>
            <a:ext cx="8229600" cy="1364508"/>
          </a:xfrm>
        </p:spPr>
        <p:txBody>
          <a:bodyPr>
            <a:normAutofit/>
          </a:bodyPr>
          <a:lstStyle/>
          <a:p>
            <a:r>
              <a:rPr lang="en-US" dirty="0" smtClean="0"/>
              <a:t>ŠTA ZNAČI BITI NEPRISTASAN DONOSILAC ODLUKA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2744" y="4340506"/>
            <a:ext cx="6238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Sutkinja</a:t>
            </a:r>
            <a:r>
              <a:rPr lang="en-US" smtClean="0"/>
              <a:t> Carolyn Engel Temin</a:t>
            </a:r>
          </a:p>
          <a:p>
            <a:pPr algn="ctr"/>
            <a:r>
              <a:rPr lang="en-US" smtClean="0"/>
              <a:t>21. </a:t>
            </a:r>
            <a:r>
              <a:rPr lang="en-US" err="1"/>
              <a:t>s</a:t>
            </a:r>
            <a:r>
              <a:rPr lang="en-US" err="1" smtClean="0"/>
              <a:t>eptembar</a:t>
            </a:r>
            <a:r>
              <a:rPr lang="en-US" smtClean="0"/>
              <a:t> 2016.</a:t>
            </a:r>
          </a:p>
          <a:p>
            <a:pPr algn="ctr"/>
            <a:r>
              <a:rPr lang="en-US" err="1" smtClean="0"/>
              <a:t>Jahorina</a:t>
            </a:r>
            <a:r>
              <a:rPr lang="en-US" smtClean="0"/>
              <a:t>, BiH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2190" y="5334000"/>
            <a:ext cx="6554867" cy="1524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88" y="185195"/>
            <a:ext cx="6625280" cy="5148805"/>
          </a:xfrm>
        </p:spPr>
        <p:txBody>
          <a:bodyPr>
            <a:noAutofit/>
          </a:bodyPr>
          <a:lstStyle/>
          <a:p>
            <a:r>
              <a:rPr lang="hr-HR" sz="1600" b="1" dirty="0" smtClean="0"/>
              <a:t>Na poslu</a:t>
            </a:r>
          </a:p>
          <a:p>
            <a:r>
              <a:rPr lang="hr-HR" sz="1600" dirty="0" err="1" smtClean="0"/>
              <a:t>Sudija</a:t>
            </a:r>
            <a:r>
              <a:rPr lang="hr-HR" sz="1600" dirty="0" smtClean="0"/>
              <a:t> mora poduzeti razumne korake da proširuje svoje znanje o pravu, što uključuje </a:t>
            </a:r>
            <a:r>
              <a:rPr lang="hr-HR" sz="1600" dirty="0" smtClean="0"/>
              <a:t>međunarodno </a:t>
            </a:r>
            <a:r>
              <a:rPr lang="hr-HR" sz="1600" dirty="0" smtClean="0"/>
              <a:t>pravo i dokumente/ugovore.</a:t>
            </a:r>
          </a:p>
          <a:p>
            <a:r>
              <a:rPr lang="hr-HR" sz="1600" dirty="0" err="1" smtClean="0"/>
              <a:t>Sudija</a:t>
            </a:r>
            <a:r>
              <a:rPr lang="hr-HR" sz="1600" dirty="0" smtClean="0"/>
              <a:t> treba sve svoje sudačke dužnosti obavljati bez odlaganja.</a:t>
            </a:r>
          </a:p>
          <a:p>
            <a:r>
              <a:rPr lang="hr-HR" sz="1600" dirty="0" err="1" smtClean="0"/>
              <a:t>Sudija</a:t>
            </a:r>
            <a:r>
              <a:rPr lang="hr-HR" sz="1600" dirty="0" smtClean="0"/>
              <a:t> mora nadzirati svoje kancelarije i pravosudno osoblje da bi odražavali dostojanstvo i nepristranost sudačke funkcije.</a:t>
            </a:r>
          </a:p>
          <a:p>
            <a:r>
              <a:rPr lang="hr-HR" sz="1600" dirty="0" smtClean="0"/>
              <a:t>U sudnici, </a:t>
            </a:r>
            <a:r>
              <a:rPr lang="hr-HR" sz="1600" dirty="0" err="1" smtClean="0"/>
              <a:t>sudija</a:t>
            </a:r>
            <a:r>
              <a:rPr lang="hr-HR" sz="1600" dirty="0" smtClean="0"/>
              <a:t> mora održavati red i pristojnost te osigurati da se svi zaposleni koji rade sa </a:t>
            </a:r>
            <a:r>
              <a:rPr lang="hr-HR" sz="1600" dirty="0" err="1" smtClean="0"/>
              <a:t>sudijom</a:t>
            </a:r>
            <a:r>
              <a:rPr lang="hr-HR" sz="1600" dirty="0" smtClean="0"/>
              <a:t> odnose prema svim osobama koje dolaze na sud ili na drugi način učestvuju u pravnom postupku sa strpljenjem, dostojanstvom i učtivošću.</a:t>
            </a:r>
          </a:p>
        </p:txBody>
      </p:sp>
    </p:spTree>
    <p:extLst>
      <p:ext uri="{BB962C8B-B14F-4D97-AF65-F5344CB8AC3E}">
        <p14:creationId xmlns:p14="http://schemas.microsoft.com/office/powerpoint/2010/main" val="9761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250" y="2963119"/>
            <a:ext cx="1192191" cy="3056681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06056"/>
            <a:ext cx="7615177" cy="5625295"/>
          </a:xfrm>
        </p:spPr>
        <p:txBody>
          <a:bodyPr>
            <a:normAutofit/>
          </a:bodyPr>
          <a:lstStyle/>
          <a:p>
            <a:r>
              <a:rPr lang="hr-HR" sz="1600" dirty="0" err="1" smtClean="0"/>
              <a:t>Sudija</a:t>
            </a:r>
            <a:r>
              <a:rPr lang="hr-HR" sz="1600" dirty="0" smtClean="0"/>
              <a:t> o predmetima ne smije ni sa kim razgovarati, pa ni sa kolegama koji nisu uključeni u predmet.</a:t>
            </a:r>
          </a:p>
          <a:p>
            <a:r>
              <a:rPr lang="hr-HR" sz="1600" dirty="0" err="1" smtClean="0"/>
              <a:t>Sudija</a:t>
            </a:r>
            <a:r>
              <a:rPr lang="hr-HR" sz="1600" dirty="0" smtClean="0"/>
              <a:t> nikada ne smije ni o čemu govoriti sa predstavnicima bilo koje strane u postupku bez prisustva ili znanja suprotne strane.</a:t>
            </a:r>
          </a:p>
          <a:p>
            <a:r>
              <a:rPr lang="hr-HR" sz="1600" dirty="0" err="1" smtClean="0"/>
              <a:t>Sudija</a:t>
            </a:r>
            <a:r>
              <a:rPr lang="hr-HR" sz="1600" dirty="0" smtClean="0"/>
              <a:t> može učestvovati </a:t>
            </a:r>
            <a:r>
              <a:rPr lang="hr-HR" sz="1600" dirty="0" smtClean="0"/>
              <a:t>u </a:t>
            </a:r>
            <a:r>
              <a:rPr lang="hr-HR" sz="1600" dirty="0" smtClean="0"/>
              <a:t>aktivnostima koji uključuju predstavnike pravničke struke </a:t>
            </a:r>
            <a:r>
              <a:rPr lang="hr-HR" sz="1600" dirty="0"/>
              <a:t>samo ako </a:t>
            </a:r>
            <a:r>
              <a:rPr lang="hr-HR" sz="1600" dirty="0" smtClean="0"/>
              <a:t>su prisutni i tužitelji i branitelji.</a:t>
            </a:r>
          </a:p>
          <a:p>
            <a:r>
              <a:rPr lang="hr-HR" sz="1600" dirty="0" smtClean="0"/>
              <a:t>U nekim slučajevima, </a:t>
            </a:r>
            <a:r>
              <a:rPr lang="hr-HR" sz="1600" dirty="0" err="1" smtClean="0"/>
              <a:t>sudija</a:t>
            </a:r>
            <a:r>
              <a:rPr lang="hr-HR" sz="1600" dirty="0" smtClean="0"/>
              <a:t> se mora izuzeti iz predmeta. Ali </a:t>
            </a:r>
            <a:r>
              <a:rPr lang="hr-HR" sz="1600" dirty="0" err="1" smtClean="0"/>
              <a:t>sudija</a:t>
            </a:r>
            <a:r>
              <a:rPr lang="hr-HR" sz="1600" dirty="0" smtClean="0"/>
              <a:t> ne može i ne treba posezati za izuzećem ukoliko to nije apsolutno neophodno. </a:t>
            </a:r>
            <a:r>
              <a:rPr lang="hr-HR" sz="1600" dirty="0" err="1" smtClean="0"/>
              <a:t>Sudija</a:t>
            </a:r>
            <a:r>
              <a:rPr lang="hr-HR" sz="1600" dirty="0" smtClean="0"/>
              <a:t> ima dužnost saslušati predmet osim ako se primjenjuju pravila o izuzeću. Izuzeće se zahtijeva:</a:t>
            </a:r>
          </a:p>
          <a:p>
            <a:pPr lvl="2"/>
            <a:r>
              <a:rPr lang="hr-HR" dirty="0" smtClean="0"/>
              <a:t>U predmetima koji uključuju bivše klijente ili kolege sa kojima je </a:t>
            </a:r>
            <a:r>
              <a:rPr lang="hr-HR" dirty="0" err="1" smtClean="0"/>
              <a:t>sudija</a:t>
            </a:r>
            <a:r>
              <a:rPr lang="hr-HR" dirty="0" smtClean="0"/>
              <a:t> usko </a:t>
            </a:r>
            <a:r>
              <a:rPr lang="hr-HR" dirty="0" err="1" smtClean="0"/>
              <a:t>sarađivao</a:t>
            </a:r>
            <a:r>
              <a:rPr lang="hr-HR" dirty="0" smtClean="0"/>
              <a:t> prije imenovanja</a:t>
            </a:r>
          </a:p>
          <a:p>
            <a:pPr lvl="2"/>
            <a:r>
              <a:rPr lang="hr-HR" dirty="0" smtClean="0"/>
              <a:t>U predmetima u kojima je </a:t>
            </a:r>
            <a:r>
              <a:rPr lang="hr-HR" dirty="0" err="1" smtClean="0"/>
              <a:t>sudija</a:t>
            </a:r>
            <a:r>
              <a:rPr lang="hr-HR" dirty="0" smtClean="0"/>
              <a:t> imao pristup važnim i povjerljivim informacijama o predmetu prije imenovanja</a:t>
            </a:r>
          </a:p>
          <a:p>
            <a:pPr lvl="1"/>
            <a:endParaRPr lang="hr-HR" sz="1600" dirty="0" smtClean="0"/>
          </a:p>
          <a:p>
            <a:pPr lvl="1"/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63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317619" y="4301070"/>
            <a:ext cx="1307940" cy="171872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err="1" smtClean="0"/>
              <a:t>Sudije</a:t>
            </a:r>
            <a:r>
              <a:rPr lang="hr-HR" dirty="0" smtClean="0"/>
              <a:t> moraju odbiti neprilične pokušaje vladinih zvaničnika, medija i </a:t>
            </a:r>
            <a:r>
              <a:rPr lang="hr-HR" dirty="0" smtClean="0"/>
              <a:t>drugih da </a:t>
            </a:r>
            <a:r>
              <a:rPr lang="hr-HR" dirty="0" smtClean="0"/>
              <a:t>utiču na njihove odluke.</a:t>
            </a:r>
          </a:p>
          <a:p>
            <a:r>
              <a:rPr lang="hr-HR" dirty="0" err="1" smtClean="0"/>
              <a:t>Sudije</a:t>
            </a:r>
            <a:r>
              <a:rPr lang="hr-HR" dirty="0" smtClean="0"/>
              <a:t> trebaju izbjegavati bilo kakav kontakt sa medijima koji se odnosi na predmet dok taj predmet traje.</a:t>
            </a:r>
          </a:p>
          <a:p>
            <a:r>
              <a:rPr lang="hr-HR" dirty="0" err="1" smtClean="0"/>
              <a:t>Sudije</a:t>
            </a:r>
            <a:r>
              <a:rPr lang="hr-HR" dirty="0" smtClean="0"/>
              <a:t> trebaju ignorirati sve ono što mediji predstavljaju tokom trajanja predmeta, uključujući vrijeme dok se čeka žalba</a:t>
            </a:r>
          </a:p>
          <a:p>
            <a:pPr lvl="1"/>
            <a:r>
              <a:rPr lang="hr-HR" dirty="0" smtClean="0"/>
              <a:t>Mediji tokom nekog suđenja mogu u velikoj mjeri </a:t>
            </a:r>
            <a:r>
              <a:rPr lang="hr-HR" dirty="0" err="1" smtClean="0"/>
              <a:t>kritikovati</a:t>
            </a:r>
            <a:r>
              <a:rPr lang="hr-HR" dirty="0" smtClean="0"/>
              <a:t> </a:t>
            </a:r>
            <a:r>
              <a:rPr lang="hr-HR" dirty="0" err="1" smtClean="0"/>
              <a:t>sudije</a:t>
            </a:r>
            <a:r>
              <a:rPr lang="hr-HR" dirty="0" smtClean="0"/>
              <a:t>, ali </a:t>
            </a:r>
            <a:r>
              <a:rPr lang="hr-HR" dirty="0" err="1" smtClean="0"/>
              <a:t>sudija</a:t>
            </a:r>
            <a:r>
              <a:rPr lang="hr-HR" dirty="0" smtClean="0"/>
              <a:t> nikada ne smije dozvoliti da bilo šta što mediji pišu o predmetu utiče na sudačku odluku u tom predmetu. </a:t>
            </a:r>
          </a:p>
          <a:p>
            <a:r>
              <a:rPr lang="hr-HR" dirty="0" smtClean="0"/>
              <a:t>Svako sudačko objašnjenje o bilo kojoj stvari koja se odnosi na predmet </a:t>
            </a:r>
            <a:r>
              <a:rPr lang="hr-HR" dirty="0" smtClean="0"/>
              <a:t>može </a:t>
            </a:r>
            <a:r>
              <a:rPr lang="hr-HR" dirty="0" smtClean="0"/>
              <a:t>se iznijeti samo usmenom ili pismenom odlukom suda ili u izjavi </a:t>
            </a:r>
            <a:r>
              <a:rPr lang="hr-HR" dirty="0" err="1" smtClean="0"/>
              <a:t>sudije</a:t>
            </a:r>
            <a:r>
              <a:rPr lang="hr-HR" dirty="0" smtClean="0"/>
              <a:t> </a:t>
            </a:r>
            <a:r>
              <a:rPr lang="hr-HR" dirty="0"/>
              <a:t>u sudnici ili za zapisnik kojom </a:t>
            </a:r>
            <a:r>
              <a:rPr lang="hr-HR" dirty="0" smtClean="0"/>
              <a:t>se objašnjava rješenje donijeto tokom </a:t>
            </a:r>
            <a:r>
              <a:rPr lang="hr-HR" dirty="0" smtClean="0"/>
              <a:t>suđenja.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2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457200" y="1417637"/>
            <a:ext cx="8229600" cy="3216283"/>
          </a:xfrm>
        </p:spPr>
        <p:txBody>
          <a:bodyPr/>
          <a:lstStyle/>
          <a:p>
            <a:r>
              <a:rPr lang="en-US" dirty="0" smtClean="0"/>
              <a:t>SUDIJA JE PERSONIFIKACIJA PRAVDE, PRAVIČNOSTI I NEZAVISNOSTI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70927"/>
            <a:ext cx="6554867" cy="2257063"/>
          </a:xfrm>
        </p:spPr>
        <p:txBody>
          <a:bodyPr/>
          <a:lstStyle/>
          <a:p>
            <a:pPr algn="ctr"/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sudija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8" y="7176304"/>
            <a:ext cx="254644" cy="28936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6" y="162045"/>
            <a:ext cx="7546694" cy="626190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hr-HR" dirty="0" err="1" smtClean="0"/>
              <a:t>Sudija</a:t>
            </a:r>
            <a:r>
              <a:rPr lang="hr-HR" dirty="0" smtClean="0"/>
              <a:t> je </a:t>
            </a:r>
            <a:r>
              <a:rPr lang="hr-HR" sz="2000" dirty="0" smtClean="0">
                <a:solidFill>
                  <a:schemeClr val="bg1"/>
                </a:solidFill>
              </a:rPr>
              <a:t>dostojanstven</a:t>
            </a:r>
          </a:p>
          <a:p>
            <a:pPr lvl="1"/>
            <a:r>
              <a:rPr lang="hr-HR" dirty="0" err="1" smtClean="0"/>
              <a:t>Sudija</a:t>
            </a:r>
            <a:r>
              <a:rPr lang="hr-HR" dirty="0" smtClean="0"/>
              <a:t> je </a:t>
            </a:r>
            <a:r>
              <a:rPr lang="hr-HR" dirty="0" smtClean="0">
                <a:solidFill>
                  <a:schemeClr val="bg1"/>
                </a:solidFill>
              </a:rPr>
              <a:t>nezavisan</a:t>
            </a:r>
          </a:p>
          <a:p>
            <a:pPr lvl="1"/>
            <a:r>
              <a:rPr lang="hr-HR" dirty="0" err="1" smtClean="0"/>
              <a:t>Sudija</a:t>
            </a:r>
            <a:r>
              <a:rPr lang="hr-HR" dirty="0" smtClean="0"/>
              <a:t> je </a:t>
            </a:r>
            <a:r>
              <a:rPr lang="hr-HR" dirty="0" smtClean="0">
                <a:solidFill>
                  <a:schemeClr val="bg1"/>
                </a:solidFill>
              </a:rPr>
              <a:t>uvijek neutralan</a:t>
            </a:r>
          </a:p>
          <a:p>
            <a:pPr lvl="1"/>
            <a:r>
              <a:rPr lang="hr-HR" dirty="0" err="1" smtClean="0"/>
              <a:t>Sudija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bg1"/>
                </a:solidFill>
              </a:rPr>
              <a:t>osigurava jednakost svih pred sudom</a:t>
            </a:r>
          </a:p>
          <a:p>
            <a:pPr lvl="1"/>
            <a:r>
              <a:rPr lang="hr-HR" dirty="0" err="1" smtClean="0"/>
              <a:t>Sudija</a:t>
            </a:r>
            <a:r>
              <a:rPr lang="hr-HR" dirty="0" smtClean="0"/>
              <a:t> je </a:t>
            </a:r>
            <a:r>
              <a:rPr lang="hr-HR" dirty="0" smtClean="0">
                <a:solidFill>
                  <a:schemeClr val="bg1"/>
                </a:solidFill>
              </a:rPr>
              <a:t>odgovoran da se postupci uvijek vode na dostojanstven način</a:t>
            </a:r>
          </a:p>
          <a:p>
            <a:pPr lvl="1"/>
            <a:r>
              <a:rPr lang="hr-HR" dirty="0" err="1" smtClean="0"/>
              <a:t>Sudija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bg1"/>
                </a:solidFill>
              </a:rPr>
              <a:t>osigurava da se pravda zadovolji</a:t>
            </a:r>
          </a:p>
          <a:p>
            <a:pPr lvl="1"/>
            <a:r>
              <a:rPr lang="hr-HR" dirty="0" err="1" smtClean="0">
                <a:solidFill>
                  <a:schemeClr val="bg1"/>
                </a:solidFill>
              </a:rPr>
              <a:t>Sudija</a:t>
            </a:r>
            <a:r>
              <a:rPr lang="hr-HR" dirty="0" smtClean="0">
                <a:solidFill>
                  <a:schemeClr val="bg1"/>
                </a:solidFill>
              </a:rPr>
              <a:t> osigurava da ne dolazi do neprimjerenosti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U</a:t>
            </a:r>
            <a:r>
              <a:rPr lang="hr-HR" dirty="0" smtClean="0">
                <a:solidFill>
                  <a:schemeClr val="bg1"/>
                </a:solidFill>
              </a:rPr>
              <a:t> sudnici</a:t>
            </a:r>
          </a:p>
          <a:p>
            <a:pPr lvl="2"/>
            <a:r>
              <a:rPr lang="hr-HR" dirty="0" smtClean="0">
                <a:solidFill>
                  <a:schemeClr val="bg1"/>
                </a:solidFill>
              </a:rPr>
              <a:t>Na sudu</a:t>
            </a:r>
          </a:p>
          <a:p>
            <a:pPr lvl="2"/>
            <a:r>
              <a:rPr lang="hr-HR" dirty="0" smtClean="0">
                <a:solidFill>
                  <a:schemeClr val="bg1"/>
                </a:solidFill>
              </a:rPr>
              <a:t>U javnosti</a:t>
            </a:r>
          </a:p>
          <a:p>
            <a:pPr lvl="1"/>
            <a:r>
              <a:rPr lang="hr-HR" dirty="0" err="1" smtClean="0"/>
              <a:t>Sudija</a:t>
            </a:r>
            <a:r>
              <a:rPr lang="hr-HR" dirty="0" smtClean="0"/>
              <a:t> je </a:t>
            </a:r>
            <a:r>
              <a:rPr lang="hr-HR" dirty="0" smtClean="0">
                <a:solidFill>
                  <a:schemeClr val="bg1"/>
                </a:solidFill>
              </a:rPr>
              <a:t>nepodmitljiv</a:t>
            </a:r>
          </a:p>
          <a:p>
            <a:pPr lvl="1"/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11215867" y="5532698"/>
            <a:ext cx="104174" cy="132530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Sudačka profesija zahtijeva da osoba pristane na određena ograničenja koja druge slično situirane osobe nemaju. Međutim, fenomenalna dužnost kojom se ispunjava ustavno obećanje o pravičnom i nepristranom donosiocu odluka sa sobom nosi neke vrlo važne nagrade.</a:t>
            </a:r>
          </a:p>
        </p:txBody>
      </p:sp>
    </p:spTree>
    <p:extLst>
      <p:ext uri="{BB962C8B-B14F-4D97-AF65-F5344CB8AC3E}">
        <p14:creationId xmlns:p14="http://schemas.microsoft.com/office/powerpoint/2010/main" val="7490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526" y="1215343"/>
            <a:ext cx="6979535" cy="4433103"/>
          </a:xfrm>
        </p:spPr>
        <p:txBody>
          <a:bodyPr/>
          <a:lstStyle/>
          <a:p>
            <a:pPr algn="ctr"/>
            <a:r>
              <a:rPr lang="en-US" dirty="0" smtClean="0"/>
              <a:t>KAKO ĆE ČINJENICA DA POSTAJETE SUDIJA UTICATI NA VAŠ ŽIVOT?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10868627" y="5752618"/>
            <a:ext cx="254644" cy="34724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48488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U </a:t>
            </a:r>
            <a:r>
              <a:rPr lang="en-US" b="1" dirty="0" err="1" smtClean="0"/>
              <a:t>odnosu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prijatelje</a:t>
            </a:r>
            <a:endParaRPr lang="en-US" b="1" dirty="0" smtClean="0"/>
          </a:p>
          <a:p>
            <a:pPr lvl="1"/>
            <a:r>
              <a:rPr lang="en-US" dirty="0" smtClean="0"/>
              <a:t>N</a:t>
            </a:r>
            <a:r>
              <a:rPr lang="hr-HR" dirty="0" smtClean="0"/>
              <a:t>e možete ni sa kim razgovarati o predmetima, sudu ili o kolegama</a:t>
            </a:r>
          </a:p>
          <a:p>
            <a:pPr lvl="1"/>
            <a:r>
              <a:rPr lang="hr-HR" dirty="0" smtClean="0"/>
              <a:t>Ne možete se družiti sa pravnicima koji dolaze pred vas na sudu</a:t>
            </a:r>
          </a:p>
          <a:p>
            <a:pPr lvl="1"/>
            <a:r>
              <a:rPr lang="hr-HR" dirty="0" smtClean="0"/>
              <a:t>Ne možete suditi u predmetima u kojima stranku zastupa vaš blizak prijatelj ili srodnik</a:t>
            </a:r>
          </a:p>
          <a:p>
            <a:pPr lvl="1"/>
            <a:r>
              <a:rPr lang="hr-HR" dirty="0" smtClean="0"/>
              <a:t>Ne možete pričati o poslu svojih prijatelja ako su </a:t>
            </a:r>
            <a:r>
              <a:rPr lang="hr-HR" dirty="0" smtClean="0"/>
              <a:t>oni advokati </a:t>
            </a:r>
            <a:r>
              <a:rPr lang="hr-HR" dirty="0" smtClean="0"/>
              <a:t>čije </a:t>
            </a:r>
            <a:r>
              <a:rPr lang="hr-HR" dirty="0" smtClean="0"/>
              <a:t>firme </a:t>
            </a:r>
            <a:r>
              <a:rPr lang="hr-HR" dirty="0" smtClean="0"/>
              <a:t>zastupaju </a:t>
            </a:r>
            <a:r>
              <a:rPr lang="hr-HR" dirty="0" smtClean="0"/>
              <a:t>stranke koji </a:t>
            </a:r>
            <a:r>
              <a:rPr lang="hr-HR" dirty="0" smtClean="0"/>
              <a:t>dolaze na vaš sud</a:t>
            </a:r>
          </a:p>
          <a:p>
            <a:pPr lvl="1"/>
            <a:r>
              <a:rPr lang="hr-HR" dirty="0" smtClean="0"/>
              <a:t>Ne možete posjećivati javne ili privatne događaje zbog kojih vaša nepristranost može biti na bilo koji način ugrožena ili se može činiti da je ugrožena</a:t>
            </a:r>
          </a:p>
          <a:p>
            <a:pPr lvl="1"/>
            <a:r>
              <a:rPr lang="hr-HR" dirty="0" smtClean="0"/>
              <a:t>Ne možete pripadati organizaciji koja odražava stajališta nekonzistentna nepristranosti ili koja često pokreće predmete na sudu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3947493" y="5891514"/>
            <a:ext cx="1307939" cy="23149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511504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b="1" dirty="0" smtClean="0"/>
              <a:t>U odnosu na porodicu</a:t>
            </a:r>
          </a:p>
          <a:p>
            <a:pPr lvl="1"/>
            <a:r>
              <a:rPr lang="hr-HR" dirty="0" smtClean="0"/>
              <a:t>Ne možete razgovarati o poslu</a:t>
            </a:r>
          </a:p>
          <a:p>
            <a:pPr lvl="1"/>
            <a:r>
              <a:rPr lang="hr-HR" dirty="0" smtClean="0"/>
              <a:t>Ne možete razgovarati o poslu životnog partnera/partnerice ili djece ili poslu bilo kojeg krvnog ili tazbinskog srodnika ukoliko obavljaju advokatski posao čije firme zastupaju </a:t>
            </a:r>
            <a:r>
              <a:rPr lang="hr-HR" dirty="0" smtClean="0"/>
              <a:t>stranke pred </a:t>
            </a:r>
            <a:r>
              <a:rPr lang="hr-HR" dirty="0" smtClean="0"/>
              <a:t>vašim sudom ili ukoliko su se pojavljivali ili se redovno pojavljuju kao svjedoci na sudu (npr. </a:t>
            </a:r>
            <a:r>
              <a:rPr lang="en-US" dirty="0"/>
              <a:t>s</a:t>
            </a:r>
            <a:r>
              <a:rPr lang="hr-HR" dirty="0" err="1" smtClean="0"/>
              <a:t>udski</a:t>
            </a:r>
            <a:r>
              <a:rPr lang="hr-HR" dirty="0" smtClean="0"/>
              <a:t> </a:t>
            </a:r>
            <a:r>
              <a:rPr lang="en-US" dirty="0" smtClean="0"/>
              <a:t>v</a:t>
            </a:r>
            <a:r>
              <a:rPr lang="hr-HR" dirty="0" err="1" smtClean="0"/>
              <a:t>ještaci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Članovima porodice se nameće odgovornost da se njihove radnje odražavaju na vas i vašu poziciju te da se oni trebaju ponašati na načine koji neće negativno uticati na vas ili vašu sposobnost da obavljate sudačku funkciju.</a:t>
            </a:r>
          </a:p>
          <a:p>
            <a:pPr lvl="1"/>
            <a:r>
              <a:rPr lang="hr-HR" dirty="0" err="1" smtClean="0"/>
              <a:t>Sudija</a:t>
            </a:r>
            <a:r>
              <a:rPr lang="hr-HR" dirty="0" smtClean="0"/>
              <a:t> mora informirati o svojim ličnim i povjereničkim interesima te onima svojih članova porodice u slučaju da mogu uticati na nepristranost ili ono što se čini nepristranim ponašanjem </a:t>
            </a:r>
            <a:r>
              <a:rPr lang="hr-HR" dirty="0" err="1" smtClean="0"/>
              <a:t>sudije</a:t>
            </a:r>
            <a:r>
              <a:rPr lang="hr-HR" dirty="0" smtClean="0"/>
              <a:t>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6030" y="4745620"/>
            <a:ext cx="451412" cy="127418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U životu van sudnice</a:t>
            </a:r>
          </a:p>
          <a:p>
            <a:r>
              <a:rPr lang="hr-HR" dirty="0" smtClean="0"/>
              <a:t>Izbjegavati aktivno učešće u politici što, između ostalog, uključuje:</a:t>
            </a:r>
          </a:p>
          <a:p>
            <a:pPr lvl="1"/>
            <a:r>
              <a:rPr lang="en-US" dirty="0" smtClean="0"/>
              <a:t>P</a:t>
            </a:r>
            <a:r>
              <a:rPr lang="hr-HR" dirty="0" smtClean="0"/>
              <a:t>otpisivanje peticija</a:t>
            </a:r>
          </a:p>
          <a:p>
            <a:pPr lvl="1"/>
            <a:r>
              <a:rPr lang="hr-HR" dirty="0" smtClean="0"/>
              <a:t>Držanje stranačkih govora</a:t>
            </a:r>
          </a:p>
          <a:p>
            <a:pPr lvl="1"/>
            <a:r>
              <a:rPr lang="hr-HR" dirty="0" smtClean="0"/>
              <a:t>Podržavanje političkog kandidata</a:t>
            </a:r>
          </a:p>
          <a:p>
            <a:pPr lvl="1"/>
            <a:r>
              <a:rPr lang="hr-HR" dirty="0" smtClean="0"/>
              <a:t>Nošenje političkih obilježja</a:t>
            </a:r>
          </a:p>
          <a:p>
            <a:pPr lvl="1"/>
            <a:r>
              <a:rPr lang="hr-HR" dirty="0" smtClean="0"/>
              <a:t>Pokazivanje političkih obilježja u sudnici ili na poslu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80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4859" y="3889094"/>
            <a:ext cx="1562583" cy="213070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Izbjegavati </a:t>
            </a:r>
            <a:r>
              <a:rPr lang="hr-HR" dirty="0" smtClean="0"/>
              <a:t>aktivnosti koje oduzimaju previše vremena i energija i koje bi mogle uticati na obavljanje sudačkog posla.</a:t>
            </a:r>
          </a:p>
          <a:p>
            <a:r>
              <a:rPr lang="hr-HR" dirty="0" smtClean="0"/>
              <a:t>Izbjegavati </a:t>
            </a:r>
            <a:r>
              <a:rPr lang="hr-HR" dirty="0" smtClean="0"/>
              <a:t>aktivnosti koje nisu spojive sa sudačkim dužnostima. </a:t>
            </a:r>
          </a:p>
          <a:p>
            <a:r>
              <a:rPr lang="hr-HR" dirty="0" smtClean="0"/>
              <a:t>Ne </a:t>
            </a:r>
            <a:r>
              <a:rPr lang="hr-HR" dirty="0" smtClean="0"/>
              <a:t>dozvoliti da </a:t>
            </a:r>
            <a:r>
              <a:rPr lang="hr-HR" dirty="0" smtClean="0"/>
              <a:t>se vaše ime i pozicija koriste da bi se određenoj aktivnosti pripisao prestiž</a:t>
            </a:r>
          </a:p>
          <a:p>
            <a:pPr lvl="1"/>
            <a:r>
              <a:rPr lang="hr-HR" dirty="0" smtClean="0"/>
              <a:t>Ne </a:t>
            </a:r>
            <a:r>
              <a:rPr lang="hr-HR" dirty="0" smtClean="0"/>
              <a:t>odavati utisak niti dozvoljavati da </a:t>
            </a:r>
            <a:r>
              <a:rPr lang="hr-HR" dirty="0" smtClean="0"/>
              <a:t>drugi odaju utisak da se na vas može izvršiti </a:t>
            </a:r>
            <a:r>
              <a:rPr lang="hr-HR" dirty="0" err="1" smtClean="0"/>
              <a:t>uticaj</a:t>
            </a:r>
            <a:r>
              <a:rPr lang="hr-H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2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Custom 1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1666</TotalTime>
  <Words>808</Words>
  <Application>Microsoft Macintosh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3</vt:lpstr>
      <vt:lpstr>Slice</vt:lpstr>
      <vt:lpstr>ŠTA ZNAČI BITI NEPRISTASAN DONOSILAC ODLUKA</vt:lpstr>
      <vt:lpstr>Šta znači biti sudija?</vt:lpstr>
      <vt:lpstr>PowerPoint Presentation</vt:lpstr>
      <vt:lpstr>PowerPoint Presentation</vt:lpstr>
      <vt:lpstr>KAKO ĆE ČINJENICA DA POSTAJETE SUDIJA UTICATI NA VAŠ ŽIVOT?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SUDIJA JE PERSONIFIKACIJA PRAVDE, PRAVIČNOSTI I NEZAVISNOSTI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from the Bench</dc:title>
  <dc:creator>carolyn temin</dc:creator>
  <cp:lastModifiedBy>aida spahic</cp:lastModifiedBy>
  <cp:revision>39</cp:revision>
  <cp:lastPrinted>2016-09-04T18:56:20Z</cp:lastPrinted>
  <dcterms:created xsi:type="dcterms:W3CDTF">2011-09-06T11:48:32Z</dcterms:created>
  <dcterms:modified xsi:type="dcterms:W3CDTF">2016-09-15T06:10:23Z</dcterms:modified>
</cp:coreProperties>
</file>