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9" r:id="rId2"/>
    <p:sldId id="261" r:id="rId3"/>
    <p:sldId id="288" r:id="rId4"/>
    <p:sldId id="296" r:id="rId5"/>
    <p:sldId id="281" r:id="rId6"/>
    <p:sldId id="328" r:id="rId7"/>
    <p:sldId id="329" r:id="rId8"/>
    <p:sldId id="308" r:id="rId9"/>
    <p:sldId id="309" r:id="rId10"/>
    <p:sldId id="289" r:id="rId11"/>
    <p:sldId id="321" r:id="rId12"/>
    <p:sldId id="322" r:id="rId13"/>
    <p:sldId id="284" r:id="rId14"/>
    <p:sldId id="290" r:id="rId15"/>
    <p:sldId id="291" r:id="rId16"/>
    <p:sldId id="292" r:id="rId17"/>
    <p:sldId id="293" r:id="rId18"/>
    <p:sldId id="313" r:id="rId19"/>
    <p:sldId id="319" r:id="rId20"/>
    <p:sldId id="318" r:id="rId21"/>
    <p:sldId id="320" r:id="rId22"/>
    <p:sldId id="314" r:id="rId23"/>
    <p:sldId id="295" r:id="rId24"/>
    <p:sldId id="294" r:id="rId25"/>
    <p:sldId id="311" r:id="rId26"/>
    <p:sldId id="315" r:id="rId27"/>
    <p:sldId id="326" r:id="rId28"/>
    <p:sldId id="327" r:id="rId29"/>
    <p:sldId id="323" r:id="rId30"/>
    <p:sldId id="316" r:id="rId31"/>
    <p:sldId id="298" r:id="rId32"/>
    <p:sldId id="324" r:id="rId33"/>
    <p:sldId id="301" r:id="rId34"/>
    <p:sldId id="317" r:id="rId35"/>
    <p:sldId id="302" r:id="rId36"/>
    <p:sldId id="300" r:id="rId37"/>
    <p:sldId id="306" r:id="rId38"/>
    <p:sldId id="312" r:id="rId39"/>
    <p:sldId id="307" r:id="rId40"/>
    <p:sldId id="299" r:id="rId41"/>
    <p:sldId id="304" r:id="rId42"/>
    <p:sldId id="325" r:id="rId43"/>
    <p:sldId id="305" r:id="rId44"/>
    <p:sldId id="303" r:id="rId45"/>
    <p:sldId id="297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61"/>
            <p14:sldId id="288"/>
            <p14:sldId id="296"/>
            <p14:sldId id="281"/>
            <p14:sldId id="328"/>
            <p14:sldId id="329"/>
            <p14:sldId id="308"/>
            <p14:sldId id="309"/>
            <p14:sldId id="289"/>
            <p14:sldId id="321"/>
            <p14:sldId id="322"/>
            <p14:sldId id="284"/>
            <p14:sldId id="290"/>
            <p14:sldId id="291"/>
            <p14:sldId id="292"/>
            <p14:sldId id="293"/>
            <p14:sldId id="313"/>
            <p14:sldId id="319"/>
            <p14:sldId id="318"/>
            <p14:sldId id="320"/>
            <p14:sldId id="314"/>
            <p14:sldId id="295"/>
            <p14:sldId id="294"/>
            <p14:sldId id="311"/>
            <p14:sldId id="315"/>
            <p14:sldId id="326"/>
            <p14:sldId id="327"/>
            <p14:sldId id="323"/>
            <p14:sldId id="316"/>
            <p14:sldId id="298"/>
            <p14:sldId id="324"/>
            <p14:sldId id="301"/>
            <p14:sldId id="317"/>
            <p14:sldId id="302"/>
            <p14:sldId id="300"/>
            <p14:sldId id="306"/>
            <p14:sldId id="312"/>
            <p14:sldId id="307"/>
            <p14:sldId id="299"/>
            <p14:sldId id="304"/>
            <p14:sldId id="325"/>
            <p14:sldId id="305"/>
            <p14:sldId id="303"/>
            <p14:sldId id="297"/>
          </p14:sldIdLst>
        </p14:section>
        <p14:section name="Topic 1" id="{6D9936A3-3945-4757-BC8B-B5C252D8E036}">
          <p14:sldIdLst/>
        </p14:section>
        <p14:section name="Sample Slides for Visuals" id="{BAB3A466-96C9-4230-9978-795378D75699}">
          <p14:sldIdLst/>
        </p14:section>
        <p14:section name="Case Study" id="{8C0305C9-B152-4FBA-A789-FE1976D53990}">
          <p14:sldIdLst/>
        </p14:section>
        <p14:section name="Conclusion and Summary" id="{790CEF5B-569A-4C2F-BED5-750B08C0E5AD}">
          <p14:sldIdLst/>
        </p14:section>
        <p14:section name="Appendix" id="{3F78B471-41DA-46F2-A8E4-97E471896AB3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83977" autoAdjust="0"/>
  </p:normalViewPr>
  <p:slideViewPr>
    <p:cSldViewPr>
      <p:cViewPr varScale="1">
        <p:scale>
          <a:sx n="61" d="100"/>
          <a:sy n="61" d="100"/>
        </p:scale>
        <p:origin x="-8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13188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378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47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b="0" dirty="0" smtClean="0"/>
              <a:t>Right-click on a slide to add sections.</a:t>
            </a:r>
            <a:r>
              <a:rPr lang="en-US" sz="1200" b="0" baseline="0" dirty="0" smtClean="0"/>
              <a:t> Sections can help to organize your slides or facilitate collaboration between multiple authors.</a:t>
            </a:r>
            <a:endParaRPr lang="en-US" sz="1200" b="0" dirty="0" smtClean="0"/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the Notes section for delivery notes or to provide additional details for the audience.</a:t>
            </a:r>
            <a:r>
              <a:rPr lang="en-US" sz="12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5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357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357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357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61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31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357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357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82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82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82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83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5B66-AF8C-45F4-B38A-693A8A87054C}" type="datetime1">
              <a:rPr lang="en-US" smtClean="0"/>
              <a:pPr/>
              <a:t>4/19/2016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Stress management workshop - Mujanovic Erol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C5B7-C798-439F-B06C-B7D4F9D31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9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  <p:sldLayoutId id="2147483664" r:id="rId13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D9DzCx9EcY&amp;list=RDZmcE0y3d5SM&amp;index=20" TargetMode="External"/><Relationship Id="rId2" Type="http://schemas.openxmlformats.org/officeDocument/2006/relationships/hyperlink" Target="https://www.youtube.com/watch?v=lGQi8Rr-W_8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XqTItdUlJPk&amp;index=30&amp;list=RDZmcE0y3d5S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erol.mujanovic@sarajevomarathon.ba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bs-Latn-BA" dirty="0" smtClean="0"/>
              <a:t>Karakteristike dobrog i lošeg menadžera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bs-Latn-BA" sz="2400" dirty="0" smtClean="0">
                <a:latin typeface="+mn-lt"/>
              </a:rPr>
              <a:t>Erol Mujanović</a:t>
            </a:r>
            <a:endParaRPr lang="en-US" sz="2400" dirty="0" smtClean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MENADŽMENT KONSALTING: 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3568" y="1833979"/>
            <a:ext cx="8370676" cy="46259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s-Latn-BA" dirty="0" smtClean="0"/>
              <a:t>Proces </a:t>
            </a:r>
            <a:r>
              <a:rPr lang="bs-Latn-BA" dirty="0"/>
              <a:t>kojim  koristeći stručnu pomoć organizacije analiziraju postojeće stanje i izazove i žele napraviti poboljšanja u upravljanju</a:t>
            </a:r>
            <a:r>
              <a:rPr lang="bs-Latn-BA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endParaRPr lang="bs-Latn-BA" dirty="0"/>
          </a:p>
          <a:p>
            <a:pPr marL="0" indent="0" algn="just">
              <a:buNone/>
            </a:pPr>
            <a:r>
              <a:rPr lang="bs-Latn-BA" dirty="0" smtClean="0"/>
              <a:t>Pitanje </a:t>
            </a:r>
            <a:r>
              <a:rPr lang="bs-Latn-BA" dirty="0"/>
              <a:t>za učesnike:  </a:t>
            </a:r>
            <a:endParaRPr lang="bs-Latn-BA" dirty="0" smtClean="0"/>
          </a:p>
          <a:p>
            <a:pPr marL="0" indent="0" algn="just">
              <a:buNone/>
            </a:pPr>
            <a:r>
              <a:rPr lang="bs-Latn-BA" dirty="0" smtClean="0"/>
              <a:t>Molimo </a:t>
            </a:r>
            <a:r>
              <a:rPr lang="bs-Latn-BA" dirty="0"/>
              <a:t>procijenite koliko novca se godišnje troši </a:t>
            </a:r>
            <a:r>
              <a:rPr lang="bs-Latn-BA" dirty="0" smtClean="0"/>
              <a:t>u svijetu na  kupovinu </a:t>
            </a:r>
            <a:r>
              <a:rPr lang="bs-Latn-BA" dirty="0"/>
              <a:t>usluga menadžment konsaltinga ?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10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5828992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22935" y="2381379"/>
            <a:ext cx="3711465" cy="280022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Welcome</a:t>
            </a:r>
            <a:endParaRPr lang="en-US" sz="7200" dirty="0"/>
          </a:p>
        </p:txBody>
      </p:sp>
      <p:pic>
        <p:nvPicPr>
          <p:cNvPr id="1026" name="Picture 2" descr="http://www.consultancy.uk/beheer/media/European-Management-Consulting-Market-Size-117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632"/>
            <a:ext cx="9103611" cy="662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346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22935" y="2381379"/>
            <a:ext cx="3711465" cy="280022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Welcome</a:t>
            </a:r>
            <a:endParaRPr lang="en-US" sz="7200" dirty="0"/>
          </a:p>
        </p:txBody>
      </p:sp>
      <p:pic>
        <p:nvPicPr>
          <p:cNvPr id="2050" name="Picture 2" descr="http://www.consultancy.uk/beheer/media/Share-of-Market-Segment-per-Region-117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853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782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22935" y="2381379"/>
            <a:ext cx="3711465" cy="280022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Welcome</a:t>
            </a:r>
            <a:endParaRPr lang="en-US" sz="7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9862" y="1514197"/>
            <a:ext cx="3042138" cy="3057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pic>
        <p:nvPicPr>
          <p:cNvPr id="5" name="Picture 4" descr="Global Management Consulting Market 2011 - 20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95" y="116632"/>
            <a:ext cx="9144000" cy="6741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SUMA PREDSTAVLJA: 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3568" y="1833979"/>
            <a:ext cx="8370676" cy="46259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s-Latn-BA" dirty="0"/>
              <a:t>15 x  GDP Bosne i </a:t>
            </a:r>
            <a:r>
              <a:rPr lang="bs-Latn-BA" dirty="0" smtClean="0"/>
              <a:t>Hercegovine</a:t>
            </a:r>
          </a:p>
          <a:p>
            <a:pPr marL="514350" indent="-514350">
              <a:buFont typeface="+mj-lt"/>
              <a:buAutoNum type="arabicPeriod"/>
            </a:pPr>
            <a:endParaRPr lang="bs-Latn-BA" dirty="0"/>
          </a:p>
          <a:p>
            <a:pPr marL="514350" indent="-514350">
              <a:buFont typeface="+mj-lt"/>
              <a:buAutoNum type="arabicPeriod"/>
            </a:pPr>
            <a:r>
              <a:rPr lang="bs-Latn-BA" dirty="0"/>
              <a:t>208 x budžet Republike </a:t>
            </a:r>
            <a:r>
              <a:rPr lang="bs-Latn-BA" dirty="0" smtClean="0"/>
              <a:t>Srpske</a:t>
            </a:r>
          </a:p>
          <a:p>
            <a:pPr marL="514350" indent="-514350">
              <a:buFont typeface="+mj-lt"/>
              <a:buAutoNum type="arabicPeriod"/>
            </a:pPr>
            <a:endParaRPr lang="bs-Latn-BA" dirty="0"/>
          </a:p>
          <a:p>
            <a:pPr marL="514350" indent="-514350">
              <a:buFont typeface="+mj-lt"/>
              <a:buAutoNum type="arabicPeriod"/>
            </a:pPr>
            <a:r>
              <a:rPr lang="bs-Latn-BA" dirty="0"/>
              <a:t>613 x budžet Kantona Sarajevo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14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0608762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Stalni rast industrije od 4-5% godišnje: 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4625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dirty="0" smtClean="0"/>
              <a:t>Najveći </a:t>
            </a:r>
            <a:r>
              <a:rPr lang="bs-Latn-BA" dirty="0"/>
              <a:t>dio novca se troši na „Operational consulting“ – Konsalting operacija (svakodnevni procesi upravljanja u organizaciji – finansije, nabavke, upravljanje </a:t>
            </a:r>
            <a:r>
              <a:rPr lang="bs-Latn-BA" dirty="0" smtClean="0"/>
              <a:t>ljudskim  </a:t>
            </a:r>
            <a:r>
              <a:rPr lang="bs-Latn-BA" dirty="0"/>
              <a:t>resursima itd.).</a:t>
            </a:r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15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7463774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Stalni rast industrije od 4-5% godišnje: 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4625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dirty="0" smtClean="0"/>
              <a:t>		Zašto </a:t>
            </a:r>
            <a:r>
              <a:rPr lang="bs-Latn-BA" dirty="0"/>
              <a:t>ova industrija raste?</a:t>
            </a:r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16</a:t>
            </a:fld>
            <a:endParaRPr lang="bs-Latn-BA"/>
          </a:p>
        </p:txBody>
      </p:sp>
      <p:pic>
        <p:nvPicPr>
          <p:cNvPr id="2050" name="Picture 2" descr="http://www.muslimmastery.com/wp-content/uploads/2014/01/revenue-growth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347" y="2793324"/>
            <a:ext cx="5177306" cy="406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9140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Stalni rast industrije od 4-5% godišnje: 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46259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s-Latn-BA" dirty="0"/>
              <a:t>Industrija raste jer uprkos cijeni i dalje je veći broj problema  čijem rješenju doprinosi. </a:t>
            </a:r>
            <a:endParaRPr lang="bs-Latn-BA" dirty="0" smtClean="0"/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r>
              <a:rPr lang="bs-Latn-BA" dirty="0" smtClean="0"/>
              <a:t>Sve </a:t>
            </a:r>
            <a:r>
              <a:rPr lang="bs-Latn-BA" dirty="0"/>
              <a:t>je veći pritisak na menadžere/rukovodioce </a:t>
            </a:r>
            <a:r>
              <a:rPr lang="bs-Latn-BA" dirty="0" smtClean="0"/>
              <a:t>danas, </a:t>
            </a:r>
            <a:r>
              <a:rPr lang="bs-Latn-BA" dirty="0"/>
              <a:t>sve je više </a:t>
            </a:r>
            <a:r>
              <a:rPr lang="bs-Latn-BA" dirty="0" smtClean="0"/>
              <a:t>stresa/pritiska </a:t>
            </a:r>
            <a:r>
              <a:rPr lang="bs-Latn-BA" dirty="0"/>
              <a:t>na </a:t>
            </a:r>
            <a:r>
              <a:rPr lang="bs-Latn-BA" dirty="0" smtClean="0"/>
              <a:t>uposlenicima. </a:t>
            </a:r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r>
              <a:rPr lang="bs-Latn-BA" dirty="0" smtClean="0"/>
              <a:t>Shodno </a:t>
            </a:r>
            <a:r>
              <a:rPr lang="bs-Latn-BA" dirty="0"/>
              <a:t>tome potrebni su </a:t>
            </a:r>
            <a:r>
              <a:rPr lang="bs-Latn-BA" dirty="0" smtClean="0"/>
              <a:t>novi </a:t>
            </a:r>
            <a:r>
              <a:rPr lang="bs-Latn-BA" dirty="0"/>
              <a:t>alati za efikasno obavljanje posla i za odgovor na svakodnevne poslovne izazove.</a:t>
            </a:r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17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0900493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Šta znači danas VODITI TIM i šta to nosi sa sobom? 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46259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18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97872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503157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Da li se slažete sa tvrdnjom da je vaša uloga jednako važna kao uloga predsjednika suda? </a:t>
            </a: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Takođe i vaša odgovornost za poslovne rezultate i za kvalitet međuljudskih odnosa je jednako značajna.</a:t>
            </a:r>
            <a:b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20270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endParaRPr lang="bs-Latn-BA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19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3753659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bs-Latn-BA" dirty="0" smtClean="0"/>
              <a:t>Plan prezentacije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s-Latn-BA" dirty="0" smtClean="0"/>
              <a:t>Upoznavanje: o treneru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bs-Latn-BA" dirty="0" smtClean="0"/>
              <a:t>Definisanje očekivanja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bs-Latn-BA" dirty="0" smtClean="0"/>
              <a:t>Uvod: Zašto uopšte govorimo o poboljšanju menadžerskih praksi?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dirty="0" smtClean="0"/>
              <a:t>Karakteristike dobrog i lošeg menadžera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dirty="0" smtClean="0"/>
              <a:t>Korisni alati za vašu svakodnevnicu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34474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Šta (SE) OD VAS TRAŽI I KAKVA JE SARADNJA SA PREDSJEDNICIMA SUDA? </a:t>
            </a:r>
            <a:b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46259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20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2836738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423948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 BEZ VAS I BEZ PREDSJEDNIKA </a:t>
            </a:r>
            <a:r>
              <a:rPr lang="bs-Latn-BA" sz="3200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SUDa </a:t>
            </a: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INSTITUCIJA NE BI MOGLA DA FUNKCIONIŠE NITI DA OBAVLJA SVOJU ULOGU U DRUŠTVU?</a:t>
            </a:r>
            <a:b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STOGA JE VAŽNO SHVATITI DA STE JEDNI DRUGIMA PODJEDNAKO VAŽNI, SVAKAKO NEOPHODNI ZA USPJEH (LJUDSKI I POSLOVNI), I MORATE DATI SVE OD SEBE DA FUNKCIONIŠETE KAO JEDAN TIM. </a:t>
            </a:r>
            <a:b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46259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21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1006982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New Work</a:t>
            </a:r>
            <a:endParaRPr lang="en-US" sz="7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300" y="0"/>
            <a:ext cx="7765662" cy="16476125"/>
          </a:xfrm>
          <a:prstGeom prst="rect">
            <a:avLst/>
          </a:prstGeom>
        </p:spPr>
      </p:pic>
      <p:pic>
        <p:nvPicPr>
          <p:cNvPr id="3074" name="Picture 2" descr="http://www.link-elearning.com/linkdl/coursefiles/251/1_5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059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42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9632"/>
            <a:ext cx="853244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RAZLIKA IZMEĐU DOBROG I LOŠEG MENADŽERA: 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46259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s-Latn-BA" dirty="0" smtClean="0"/>
              <a:t>Otežavajuća okolnost za vas: </a:t>
            </a:r>
          </a:p>
          <a:p>
            <a:pPr marL="0" indent="0">
              <a:buNone/>
            </a:pPr>
            <a:r>
              <a:rPr lang="bs-Latn-BA" dirty="0" smtClean="0"/>
              <a:t>Traži se da budete  po potrebi lideri a po potrebi menadžeri, i to više puta u toku svakog dana.</a:t>
            </a:r>
            <a:r>
              <a:rPr lang="bs-Latn-BA" dirty="0"/>
              <a:t> </a:t>
            </a:r>
            <a:r>
              <a:rPr lang="bs-Latn-BA" sz="2800" dirty="0" smtClean="0"/>
              <a:t>Što  je vrlo teško spojivo.</a:t>
            </a:r>
          </a:p>
          <a:p>
            <a:pPr marL="0" indent="0">
              <a:buNone/>
            </a:pPr>
            <a:endParaRPr lang="bs-Latn-BA" sz="2800" dirty="0" smtClean="0"/>
          </a:p>
          <a:p>
            <a:pPr marL="0" indent="0">
              <a:buNone/>
            </a:pPr>
            <a:r>
              <a:rPr lang="bs-Latn-BA" sz="2800" dirty="0" smtClean="0"/>
              <a:t>Razlog: Poslovno okruženje i potrebe korisnika (u najširem smislu) prebrzo evoluiraju i pisana pravila i procedure ih ne stižu pratiti. </a:t>
            </a:r>
          </a:p>
          <a:p>
            <a:pPr marL="0" indent="0">
              <a:buNone/>
            </a:pPr>
            <a:r>
              <a:rPr lang="bs-Latn-BA" sz="2800" dirty="0" smtClean="0"/>
              <a:t>Drugim riječima za sve više situacija morate se sami snalaziti.</a:t>
            </a: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23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2505895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491865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RAZLIKA IZMEĐU DOBROG I LOŠEG MENADŽERA: 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4625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dirty="0" smtClean="0"/>
              <a:t>Radi se u sup</a:t>
            </a: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24</a:t>
            </a:fld>
            <a:endParaRPr lang="bs-Latn-BA"/>
          </a:p>
        </p:txBody>
      </p:sp>
      <p:pic>
        <p:nvPicPr>
          <p:cNvPr id="3074" name="Picture 2" descr="http://www.radanpro.com/literatura/imgs2/s30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55623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PITANJE ZA UČESNIKE: 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46259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r>
              <a:rPr lang="bs-Latn-BA" sz="2800" dirty="0" smtClean="0"/>
              <a:t>RAZMISLITE PAR MINUTA I NAPIŠITE NA LIST PAPIRA JEDNU STVAR/STAVKU  KOD VAS KOJA BI VAS UČINILA JOŠ BOLJIM MENADŽEROM.</a:t>
            </a:r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25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6680901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DONAR/LOŠ MENADŽER: 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484785"/>
            <a:ext cx="8532440" cy="49751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r>
              <a:rPr lang="bs-Latn-BA" sz="2800" dirty="0" smtClean="0"/>
              <a:t>DOBAR STE ILI LOŠ MENADŽER ONOLIKO KOLIKO STE SPOSOBNI DA STVORITE ČVRST, SOLIDARAN I VRIJEDAN TIM JER SAMI NE MOŽETE NIŠTA.</a:t>
            </a:r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r>
              <a:rPr lang="bs-Latn-BA" sz="2800" dirty="0" smtClean="0"/>
              <a:t>VAŠ KAPACITET ZA STVARANJE TIMA ZAVISI OD VAŠE SPOSOBNOSTI DA MOTIVIŠETE UPOSLENIKE.</a:t>
            </a:r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r>
              <a:rPr lang="bs-Latn-BA" sz="2800" dirty="0" smtClean="0"/>
              <a:t>VAŠA SPOSOBNOST DA MOTIVIŠETE UPOSLENIKE ZAVISI OD TOGA KOLIKO IH MOŽETE RAZUMJETI (EMPATIJA, EMOTIVNA INTELIGENCIJA, AKTIVNO SLUŠANJE).</a:t>
            </a:r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26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9647180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141263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sr-Cyrl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sr-Cyrl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zadatak</a:t>
            </a:r>
            <a:br>
              <a:rPr lang="sr-Cyrl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sr-Cyrl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SPOJITE sve TACKE U STO MANJE POTEZA I NE DIZUCI OLOVKU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484785"/>
            <a:ext cx="8532440" cy="49751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27</a:t>
            </a:fld>
            <a:endParaRPr lang="bs-Latn-B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920880" cy="491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3643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141263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sr-Cyrl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484785"/>
            <a:ext cx="8532440" cy="49751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28</a:t>
            </a:fld>
            <a:endParaRPr lang="bs-Latn-BA"/>
          </a:p>
        </p:txBody>
      </p:sp>
      <p:pic>
        <p:nvPicPr>
          <p:cNvPr id="3074" name="Picture 2" descr="https://doodlemaths.files.wordpress.com/2015/09/9-dots-answer.png?w=165&amp;h=1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36712"/>
            <a:ext cx="5767624" cy="536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2485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ZADATAK - PREPISITE NA LIST PAPIRA FAKTORE MOTIVACIJE ISPOD: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484785"/>
            <a:ext cx="8532440" cy="49751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bs-Latn-BA" sz="2800" dirty="0" smtClean="0"/>
              <a:t>Prepoznavanje urađenog posla i pohvale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 smtClean="0"/>
              <a:t>Radni uslovi i ambijent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 smtClean="0"/>
              <a:t>Atmosfera u timu i na poslu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 smtClean="0"/>
              <a:t>Visina plate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 smtClean="0"/>
              <a:t>Mogućnost napredovanja i sticanja novih znanja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 smtClean="0"/>
              <a:t>Zanimljivost posla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 smtClean="0"/>
              <a:t>Podrška nadređenog u teškim situacijama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 smtClean="0"/>
              <a:t>Mogućnost odlučivanja u poslu</a:t>
            </a:r>
          </a:p>
          <a:p>
            <a:pPr>
              <a:buFontTx/>
              <a:buChar char="-"/>
            </a:pPr>
            <a:endParaRPr lang="bs-Latn-BA" sz="2800" dirty="0" smtClean="0"/>
          </a:p>
          <a:p>
            <a:pPr>
              <a:buFontTx/>
              <a:buChar char="-"/>
            </a:pPr>
            <a:endParaRPr lang="bs-Latn-BA" sz="2800" dirty="0" smtClean="0"/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29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7300799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 TRENERU: Mujanović Erol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3568" y="1833979"/>
            <a:ext cx="8370676" cy="46259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s-Latn-BA" dirty="0" smtClean="0"/>
              <a:t>Par korisnih informacija za današnju radionicu: </a:t>
            </a:r>
          </a:p>
          <a:p>
            <a:pPr>
              <a:buFont typeface="+mj-lt"/>
              <a:buAutoNum type="arabicPeriod"/>
            </a:pPr>
            <a:endParaRPr lang="bs-Latn-BA" sz="800" dirty="0" smtClean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s-Latn-BA" sz="2800" dirty="0" smtClean="0"/>
              <a:t>15+ godina iskustva  u oblasti menadžmenta</a:t>
            </a:r>
            <a:endParaRPr lang="en-US" sz="2800" dirty="0" smtClean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800" dirty="0" smtClean="0"/>
              <a:t> </a:t>
            </a:r>
            <a:r>
              <a:rPr lang="bs-Latn-BA" sz="2800" dirty="0" smtClean="0"/>
              <a:t>Magisterij iz menadžmenta + cjeloživotno učenje i posebni edukativni programi iz ove oblasti (Poslovna škola na Bledu, Washington DC, London, Pariz).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s-Latn-BA" sz="2800" dirty="0" smtClean="0"/>
              <a:t>Zaposlen kao ekspert iz oblasti menadžmenta ili kao projektni menadžer za mnoge strane organizacije u BiH (WB, EBRD, UN, 4 strane Ambasade, DEL EU, itd).</a:t>
            </a:r>
          </a:p>
          <a:p>
            <a:pPr marL="514350" lvl="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s-Latn-BA" sz="2800" dirty="0" smtClean="0"/>
              <a:t>Certificirani i iskusni trener iz oblasti mendžmenta sa preko 1000h predavanja/radionica.</a:t>
            </a: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3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0369366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56708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8532440" cy="594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sz="2800" b="1" dirty="0" smtClean="0">
                <a:solidFill>
                  <a:srgbClr val="FF0000"/>
                </a:solidFill>
              </a:rPr>
              <a:t>Rangirajte po važnosti za vaše uposlenike faktore motivacije ispod</a:t>
            </a:r>
            <a:endParaRPr lang="bs-Latn-BA" sz="2800" dirty="0"/>
          </a:p>
          <a:p>
            <a:pPr marL="0" indent="0">
              <a:buNone/>
            </a:pPr>
            <a:endParaRPr lang="bs-Latn-BA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bs-Latn-BA" sz="2800" dirty="0" smtClean="0"/>
              <a:t>Prepoznavanje urađenog posla i pohvale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 smtClean="0"/>
              <a:t>Radni uslovi i ambijent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 smtClean="0"/>
              <a:t>Atmosfera u timu i na poslu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 smtClean="0"/>
              <a:t>Visina plate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 smtClean="0"/>
              <a:t>Mogućnost napredovanja i sticanja novih znanja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 smtClean="0"/>
              <a:t>Zanimljivost posla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 smtClean="0"/>
              <a:t>Podrška nadređenog u teškim situacijama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 smtClean="0"/>
              <a:t>Mogućnost odlučivanja u poslu</a:t>
            </a:r>
          </a:p>
          <a:p>
            <a:pPr>
              <a:buFontTx/>
              <a:buChar char="-"/>
            </a:pPr>
            <a:endParaRPr lang="bs-Latn-BA" sz="2800" dirty="0" smtClean="0"/>
          </a:p>
          <a:p>
            <a:pPr>
              <a:buFontTx/>
              <a:buChar char="-"/>
            </a:pPr>
            <a:endParaRPr lang="bs-Latn-BA" sz="2800" dirty="0" smtClean="0"/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30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6401281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9632"/>
            <a:ext cx="853244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Par alata i ideja koji će vam pomoći u menadžerskoj svakodnevnici: 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462597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bs-Latn-BA" dirty="0" smtClean="0"/>
          </a:p>
          <a:p>
            <a:pPr marL="514350" indent="-514350">
              <a:buAutoNum type="arabicPeriod"/>
            </a:pPr>
            <a:r>
              <a:rPr lang="bs-Latn-BA" dirty="0" smtClean="0"/>
              <a:t>Efikasno upravljanje vremenom</a:t>
            </a:r>
          </a:p>
          <a:p>
            <a:pPr marL="514350" indent="-514350">
              <a:buAutoNum type="arabicPeriod"/>
            </a:pPr>
            <a:endParaRPr lang="bs-Latn-BA" dirty="0" smtClean="0"/>
          </a:p>
          <a:p>
            <a:pPr marL="514350" indent="-514350">
              <a:buAutoNum type="arabicPeriod"/>
            </a:pPr>
            <a:r>
              <a:rPr lang="bs-Latn-BA" sz="2800" dirty="0" smtClean="0"/>
              <a:t>Najvažnije: Upravljanje vlastitim stresom</a:t>
            </a: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31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152811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9632"/>
            <a:ext cx="853244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Par alata i ideja koji će vam pomoći u menadžerskoj svakodnevnici: 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462597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bs-Latn-BA" dirty="0" smtClean="0"/>
          </a:p>
          <a:p>
            <a:pPr marL="514350" indent="-514350">
              <a:buAutoNum type="arabicPeriod"/>
            </a:pPr>
            <a:r>
              <a:rPr lang="bs-Latn-BA" dirty="0" smtClean="0"/>
              <a:t>Efikasno upravljanje vremenom</a:t>
            </a:r>
          </a:p>
          <a:p>
            <a:pPr marL="514350" indent="-514350">
              <a:buAutoNum type="arabicPeriod"/>
            </a:pPr>
            <a:endParaRPr lang="bs-Latn-BA" dirty="0" smtClean="0"/>
          </a:p>
          <a:p>
            <a:pPr marL="514350" indent="-514350">
              <a:buAutoNum type="arabicPeriod"/>
            </a:pPr>
            <a:r>
              <a:rPr lang="bs-Latn-BA" sz="2800" dirty="0" smtClean="0"/>
              <a:t>Najvažnije: Upravljanje vlastitim stresom</a:t>
            </a: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32</a:t>
            </a:fld>
            <a:endParaRPr lang="bs-Latn-BA"/>
          </a:p>
        </p:txBody>
      </p:sp>
      <p:sp>
        <p:nvSpPr>
          <p:cNvPr id="4" name="AutoShape 2" descr="Rezultat slika za TIM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Rezultat slika za TIME MANAGEM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643" y="0"/>
            <a:ext cx="89091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1449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9632"/>
            <a:ext cx="853244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EFIKASNO UPRAVLJANJE VREMENOM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532440" cy="51911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sz="2800" dirty="0" smtClean="0"/>
          </a:p>
          <a:p>
            <a:pPr marL="0" indent="0">
              <a:buNone/>
            </a:pPr>
            <a:r>
              <a:rPr lang="bs-Latn-BA" sz="2800" dirty="0" smtClean="0"/>
              <a:t>Kod najuspješnijih ljudi upravljanje vremenom je jedna od najrigoroznije i najbolje isplaniranih oblasti.</a:t>
            </a:r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r>
              <a:rPr lang="bs-Latn-BA" sz="2800" dirty="0" smtClean="0"/>
              <a:t>Pitanje za učesnike: Kako upravljate vremenom i koje alate koristite u svakodnevnici?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33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1684435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9632"/>
            <a:ext cx="853244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EFIKASNO UPRAVLJANJE VREMENOM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532440" cy="51911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sz="2800" dirty="0" smtClean="0"/>
          </a:p>
          <a:p>
            <a:pPr marL="0" indent="0">
              <a:buNone/>
            </a:pPr>
            <a:r>
              <a:rPr lang="bs-Latn-BA" sz="2800" dirty="0" smtClean="0"/>
              <a:t>Savjet: uspostavite sistem u kojem ćete provjeravati emailove 2 puta dnevno, npr u 09h i u 13h.</a:t>
            </a:r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r>
              <a:rPr lang="bs-Latn-BA" sz="2800" dirty="0" smtClean="0"/>
              <a:t>Savjet: vaš Inbox ne bi smio imati više od 10-20 emailova.</a:t>
            </a:r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r>
              <a:rPr lang="bs-Latn-BA" sz="2800" dirty="0" smtClean="0"/>
              <a:t>Savjet: Start with big wins. Počnite radni dan radeći najvažnije ili najteže aktivnosti/predmete.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34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7555620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9632"/>
            <a:ext cx="853244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EFIKASNO UPRAVLJANJE VREMENOM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532440" cy="5191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sz="2800" dirty="0" smtClean="0"/>
              <a:t>Popunite ovu matricu sa primjerima iz vaše prakse: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35</a:t>
            </a:fld>
            <a:endParaRPr lang="bs-Latn-BA"/>
          </a:p>
        </p:txBody>
      </p:sp>
      <p:pic>
        <p:nvPicPr>
          <p:cNvPr id="8194" name="Picture 2" descr="http://www.istokpavlovic.com/blog/wp-content/uploads/2011/03/organizacija-vreme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63869"/>
            <a:ext cx="846043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0515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9632"/>
            <a:ext cx="853244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Par alata i ideja koji će vam pomoći u menadžerskoj svakodnevnici: 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462597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36</a:t>
            </a:fld>
            <a:endParaRPr lang="bs-Latn-BA"/>
          </a:p>
        </p:txBody>
      </p:sp>
      <p:pic>
        <p:nvPicPr>
          <p:cNvPr id="4098" name="Picture 2" descr="https://duanmarketing.files.wordpress.com/2014/01/upravljanje_vremenom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27543"/>
            <a:ext cx="9252520" cy="670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8894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9632"/>
            <a:ext cx="853244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UPRAVLJANJE VREMENOM JE USKO VEZANO ZA UPRAVLJANJE STRESOM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532440" cy="51911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sz="2800" dirty="0" smtClean="0"/>
          </a:p>
          <a:p>
            <a:pPr marL="0" indent="0">
              <a:buNone/>
            </a:pPr>
            <a:r>
              <a:rPr lang="bs-Latn-BA" sz="2800" dirty="0" smtClean="0"/>
              <a:t>Stres je danas najveći uzročnik odsustva na poslu/bolovanja.</a:t>
            </a:r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r>
              <a:rPr lang="bs-Latn-BA" sz="2800" dirty="0" smtClean="0"/>
              <a:t>Stres košta ekonomiju svake zemlje od nekoliko stotina miliona eura godišnje pa do nekoliko stotina milijardi eura godišnje.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37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45075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9632"/>
            <a:ext cx="853244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UPRAVLJANJE STRESOM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532440" cy="51911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sz="2800" dirty="0" smtClean="0"/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r>
              <a:rPr lang="bs-Latn-BA" sz="2800" dirty="0" smtClean="0"/>
              <a:t>Bez obzira na to kako savršene tehnike liderstva  i menadžmenta možete poznavati, ako ste podložni stresu, i štetama koje iz toga proizilaze, ne možete biti dobri ni sebi ni drugima.</a:t>
            </a:r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r>
              <a:rPr lang="bs-Latn-BA" sz="2800" dirty="0" smtClean="0"/>
              <a:t>Dakle bez odličnog upravljanja stresom nema dobrog lidera niti menadžera.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38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0028833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9632"/>
            <a:ext cx="853244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UPRAVLJANJE VREMENOM JE USKO VEZANO ZA UPRAVLJANJE STRESOM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532440" cy="51911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bs-Latn-BA" sz="2800" dirty="0" smtClean="0"/>
          </a:p>
          <a:p>
            <a:pPr marL="0" indent="0">
              <a:buNone/>
            </a:pPr>
            <a:r>
              <a:rPr lang="bs-Latn-BA" sz="2800" dirty="0" smtClean="0"/>
              <a:t>Stres na poslu je posebno važan jer utiče na sve sfere vašeg života kao i na produktivnost, međuljudske odnose itd.</a:t>
            </a:r>
          </a:p>
          <a:p>
            <a:pPr marL="0" indent="0">
              <a:buNone/>
            </a:pPr>
            <a:r>
              <a:rPr lang="bs-Latn-BA" sz="2800" dirty="0" smtClean="0"/>
              <a:t>Primjer:</a:t>
            </a:r>
          </a:p>
          <a:p>
            <a:pPr marL="0" indent="0">
              <a:buNone/>
            </a:pPr>
            <a:r>
              <a:rPr lang="en-US" sz="2800" u="sng" dirty="0" smtClean="0">
                <a:hlinkClick r:id="rId2"/>
              </a:rPr>
              <a:t>https</a:t>
            </a:r>
            <a:r>
              <a:rPr lang="en-US" sz="2800" u="sng" dirty="0">
                <a:hlinkClick r:id="rId2"/>
              </a:rPr>
              <a:t>://www.youtube.com/watch?v=lGQi8Rr-W_8</a:t>
            </a:r>
            <a:endParaRPr lang="bs-Latn-BA" sz="2800" u="sng" dirty="0"/>
          </a:p>
          <a:p>
            <a:endParaRPr lang="bs-Latn-BA" sz="2800" u="sng" dirty="0"/>
          </a:p>
          <a:p>
            <a:pPr marL="0" indent="0">
              <a:buNone/>
            </a:pPr>
            <a:r>
              <a:rPr lang="en-US" sz="2800" u="sng" dirty="0">
                <a:hlinkClick r:id="rId3"/>
              </a:rPr>
              <a:t>https://</a:t>
            </a:r>
            <a:r>
              <a:rPr lang="en-US" sz="2800" u="sng" dirty="0" smtClean="0">
                <a:hlinkClick r:id="rId3"/>
              </a:rPr>
              <a:t>www.youtube.com/watch?v=3D9DzCx9EcY&amp;list=RDZmcE0y3d5SM&amp;index=20</a:t>
            </a:r>
            <a:r>
              <a:rPr lang="bs-Latn-BA" sz="2800" u="sng" smtClean="0"/>
              <a:t> </a:t>
            </a:r>
            <a:endParaRPr lang="bs-Latn-BA" sz="2800" u="sng" dirty="0"/>
          </a:p>
          <a:p>
            <a:pPr marL="0" indent="0">
              <a:buNone/>
            </a:pPr>
            <a:r>
              <a:rPr lang="bs-Latn-BA" sz="2800" u="sng" dirty="0">
                <a:hlinkClick r:id="rId4"/>
              </a:rPr>
              <a:t>https://</a:t>
            </a:r>
            <a:r>
              <a:rPr lang="bs-Latn-BA" sz="2800" u="sng" dirty="0" smtClean="0">
                <a:hlinkClick r:id="rId4"/>
              </a:rPr>
              <a:t>www.youtube.com/watch?v=XqTItdUlJPk&amp;index=30&amp;list=RDZmcE0y3d5SM</a:t>
            </a:r>
            <a:r>
              <a:rPr lang="bs-Latn-BA" sz="2800" u="sng" dirty="0" smtClean="0"/>
              <a:t>  </a:t>
            </a:r>
            <a:endParaRPr lang="bs-Latn-BA" sz="2800" u="sng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39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6783558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DEFINISANJE OČEKIVANJA POLAZNIKA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3568" y="1833979"/>
            <a:ext cx="8370676" cy="4625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dirty="0" smtClean="0"/>
              <a:t>MOLIMO VAS DA NA LIST PAPIRA NAPIŠETE VAŠE GLAVNO OČEKIVANJE OD DANAŠNJE RADIONICE.</a:t>
            </a:r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r>
              <a:rPr lang="bs-Latn-BA" sz="2800" dirty="0" smtClean="0"/>
              <a:t>LIST PREDAJTE TRENERU.</a:t>
            </a: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543536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83058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dirty="0" smtClean="0">
                <a:solidFill>
                  <a:srgbClr val="FF0000"/>
                </a:solidFill>
              </a:rPr>
              <a:t/>
            </a:r>
            <a:br>
              <a:rPr lang="bs-Latn-BA" dirty="0" smtClean="0">
                <a:solidFill>
                  <a:srgbClr val="FF0000"/>
                </a:solidFill>
              </a:rPr>
            </a:b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534400" cy="5105400"/>
          </a:xfrm>
        </p:spPr>
        <p:txBody>
          <a:bodyPr>
            <a:normAutofit/>
          </a:bodyPr>
          <a:lstStyle/>
          <a:p>
            <a:pPr algn="l"/>
            <a:endParaRPr lang="en-US" sz="24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C5B7-C798-439F-B06C-B7D4F9D3154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Stress management workshop - Mujanovic Erol</a:t>
            </a:r>
            <a:endParaRPr lang="en-US"/>
          </a:p>
        </p:txBody>
      </p:sp>
      <p:pic>
        <p:nvPicPr>
          <p:cNvPr id="25602" name="Picture 2" descr="http://www.eng.morgan.edu/~mahmud/learning/stress_files/stress_cur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3616"/>
            <a:ext cx="9144000" cy="6931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275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926" y="609600"/>
            <a:ext cx="83058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dirty="0" smtClean="0">
                <a:solidFill>
                  <a:srgbClr val="FF0000"/>
                </a:solidFill>
              </a:rPr>
              <a:t/>
            </a:r>
            <a:br>
              <a:rPr lang="bs-Latn-BA" dirty="0" smtClean="0">
                <a:solidFill>
                  <a:srgbClr val="FF0000"/>
                </a:solidFill>
              </a:rPr>
            </a:b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534400" cy="5105400"/>
          </a:xfrm>
        </p:spPr>
        <p:txBody>
          <a:bodyPr/>
          <a:lstStyle/>
          <a:p>
            <a:pPr algn="l"/>
            <a:endParaRPr lang="bs-Latn-BA" sz="2400" b="1" dirty="0" smtClean="0">
              <a:latin typeface="+mj-lt"/>
            </a:endParaRPr>
          </a:p>
          <a:p>
            <a:pPr algn="l"/>
            <a:r>
              <a:rPr lang="bs-Latn-BA" sz="2400" b="1" dirty="0" smtClean="0">
                <a:latin typeface="+mj-lt"/>
              </a:rPr>
              <a:t>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C5B7-C798-439F-B06C-B7D4F9D3154E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Stress management workshop - Mujanovic Erol</a:t>
            </a:r>
            <a:endParaRPr lang="en-US"/>
          </a:p>
        </p:txBody>
      </p:sp>
      <p:pic>
        <p:nvPicPr>
          <p:cNvPr id="3074" name="Picture 2" descr="Stress lev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838200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60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926" y="609600"/>
            <a:ext cx="83058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dirty="0" smtClean="0">
                <a:solidFill>
                  <a:srgbClr val="FF0000"/>
                </a:solidFill>
              </a:rPr>
              <a:t/>
            </a:r>
            <a:br>
              <a:rPr lang="bs-Latn-BA" dirty="0" smtClean="0">
                <a:solidFill>
                  <a:srgbClr val="FF0000"/>
                </a:solidFill>
              </a:rPr>
            </a:b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534400" cy="5105400"/>
          </a:xfrm>
        </p:spPr>
        <p:txBody>
          <a:bodyPr/>
          <a:lstStyle/>
          <a:p>
            <a:pPr algn="l"/>
            <a:endParaRPr lang="bs-Latn-BA" sz="2400" b="1" dirty="0" smtClean="0">
              <a:latin typeface="+mj-lt"/>
            </a:endParaRPr>
          </a:p>
          <a:p>
            <a:pPr algn="l"/>
            <a:r>
              <a:rPr lang="bs-Latn-BA" sz="2400" b="1" dirty="0" smtClean="0">
                <a:latin typeface="+mj-lt"/>
              </a:rPr>
              <a:t>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C5B7-C798-439F-B06C-B7D4F9D3154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Stress management workshop - Mujanovic Erol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71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47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83058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dirty="0" smtClean="0">
                <a:solidFill>
                  <a:srgbClr val="FF0000"/>
                </a:solidFill>
              </a:rPr>
              <a:t/>
            </a:r>
            <a:br>
              <a:rPr lang="bs-Latn-BA" dirty="0" smtClean="0">
                <a:solidFill>
                  <a:srgbClr val="FF0000"/>
                </a:solidFill>
              </a:rPr>
            </a:b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534400" cy="5105400"/>
          </a:xfrm>
        </p:spPr>
        <p:txBody>
          <a:bodyPr/>
          <a:lstStyle/>
          <a:p>
            <a:pPr algn="l"/>
            <a:endParaRPr lang="bs-Latn-BA" sz="2400" b="1" dirty="0" smtClean="0">
              <a:latin typeface="+mj-lt"/>
            </a:endParaRP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C5B7-C798-439F-B06C-B7D4F9D3154E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Stress management workshop - Mujanovic Erol</a:t>
            </a:r>
            <a:endParaRPr lang="en-US"/>
          </a:p>
        </p:txBody>
      </p:sp>
      <p:pic>
        <p:nvPicPr>
          <p:cNvPr id="19460" name="Picture 4" descr="http://www.managehealth.co.uk/Resources/healthaudi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447799"/>
            <a:ext cx="4525879" cy="4194717"/>
          </a:xfrm>
          <a:prstGeom prst="rect">
            <a:avLst/>
          </a:prstGeom>
          <a:noFill/>
        </p:spPr>
      </p:pic>
      <p:pic>
        <p:nvPicPr>
          <p:cNvPr id="19462" name="Picture 6" descr="http://www.aim4life.co.uk/wp-content/uploads/2012/09/stress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5879" y="1447800"/>
            <a:ext cx="4618121" cy="41947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361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851648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dirty="0" smtClean="0">
                <a:solidFill>
                  <a:srgbClr val="FF0000"/>
                </a:solidFill>
              </a:rPr>
              <a:t/>
            </a:r>
            <a:br>
              <a:rPr lang="bs-Latn-BA" dirty="0" smtClean="0">
                <a:solidFill>
                  <a:srgbClr val="FF0000"/>
                </a:solidFill>
              </a:rPr>
            </a:br>
            <a:r>
              <a:rPr lang="bs-Latn-BA" dirty="0" smtClean="0">
                <a:solidFill>
                  <a:srgbClr val="FFFF00"/>
                </a:solidFill>
              </a:rPr>
              <a:t>About the trainer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371600"/>
            <a:ext cx="8534400" cy="5105400"/>
          </a:xfrm>
        </p:spPr>
        <p:txBody>
          <a:bodyPr>
            <a:normAutofit/>
          </a:bodyPr>
          <a:lstStyle/>
          <a:p>
            <a:pPr algn="l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C5B7-C798-439F-B06C-B7D4F9D3154E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Stress management workshop - Mujanovic Erol</a:t>
            </a:r>
            <a:endParaRPr lang="en-US"/>
          </a:p>
        </p:txBody>
      </p:sp>
      <p:pic>
        <p:nvPicPr>
          <p:cNvPr id="28674" name="Picture 2" descr="http://howmanyarethere.net/wp-content/uploads/2012/10/stress-management-mind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57197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9632"/>
            <a:ext cx="853244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	</a:t>
            </a:r>
            <a:r>
              <a:rPr lang="bs-Latn-BA" sz="3600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	HVALA NA PAŽNJI </a:t>
            </a:r>
            <a:r>
              <a:rPr lang="bs-Latn-BA" sz="3600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sym typeface="Wingdings" panose="05000000000000000000" pitchFamily="2" charset="2"/>
              </a:rPr>
              <a:t> </a:t>
            </a:r>
            <a:r>
              <a:rPr lang="bs-Latn-BA" sz="3600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bs-Latn-BA" sz="360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4625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dirty="0" smtClean="0"/>
              <a:t>Erol Mujanović</a:t>
            </a:r>
          </a:p>
          <a:p>
            <a:pPr marL="0" indent="0">
              <a:buNone/>
            </a:pPr>
            <a:r>
              <a:rPr lang="bs-Latn-BA" sz="2800" dirty="0" smtClean="0"/>
              <a:t>+ 387 61 356 061</a:t>
            </a:r>
          </a:p>
          <a:p>
            <a:pPr marL="0" indent="0">
              <a:buNone/>
            </a:pPr>
            <a:r>
              <a:rPr lang="bs-Latn-BA" sz="2800" dirty="0" smtClean="0">
                <a:hlinkClick r:id="rId2"/>
              </a:rPr>
              <a:t>erol.mujanovic@sarajevomarathon.ba</a:t>
            </a:r>
            <a:r>
              <a:rPr lang="bs-Latn-BA" sz="2800" dirty="0" smtClean="0"/>
              <a:t>  </a:t>
            </a: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45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1896319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New Work</a:t>
            </a:r>
            <a:endParaRPr lang="en-US" sz="7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300" y="0"/>
            <a:ext cx="7765662" cy="16476125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4"/>
            <a:ext cx="9144000" cy="68762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141263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sr-Cyrl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sr-Cyrl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zadatak</a:t>
            </a:r>
            <a:br>
              <a:rPr lang="sr-Cyrl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sr-Cyrl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SPOJITE sve TACKE U STO MANJE POTEZA I NE DIZUCI OLOVKU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484785"/>
            <a:ext cx="8532440" cy="49751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6</a:t>
            </a:fld>
            <a:endParaRPr lang="bs-Latn-B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920880" cy="491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21776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141263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sr-Cyrl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484785"/>
            <a:ext cx="8532440" cy="49751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7</a:t>
            </a:fld>
            <a:endParaRPr lang="bs-Latn-BA"/>
          </a:p>
        </p:txBody>
      </p:sp>
      <p:pic>
        <p:nvPicPr>
          <p:cNvPr id="3074" name="Picture 2" descr="https://doodlemaths.files.wordpress.com/2015/09/9-dots-answer.png?w=165&amp;h=1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36712"/>
            <a:ext cx="5767624" cy="536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6429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Mali menadžerski zadatak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3568" y="1833979"/>
            <a:ext cx="8370676" cy="4625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dirty="0" smtClean="0"/>
              <a:t>MOLIMO VAS DA UZMETE DRUGI (PRAZNI) LIST PAPIRA I OLOVKU.</a:t>
            </a: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8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627397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99912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Obični ljudi rade ovaj zadatak u 2 minute a top menadžment poput vas za 1:30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586700" cy="511918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bs-Latn-BA" sz="2600" dirty="0" smtClean="0"/>
          </a:p>
          <a:p>
            <a:pPr marL="514350" indent="-514350">
              <a:buAutoNum type="arabicPeriod"/>
            </a:pPr>
            <a:r>
              <a:rPr lang="bs-Latn-BA" sz="2600" dirty="0" smtClean="0"/>
              <a:t>U GORNJEM DESNOM UGLU NAPIŠITE IME I PREZIME</a:t>
            </a:r>
          </a:p>
          <a:p>
            <a:pPr marL="514350" indent="-514350">
              <a:buAutoNum type="arabicPeriod"/>
            </a:pPr>
            <a:r>
              <a:rPr lang="bs-Latn-BA" sz="2600" dirty="0" smtClean="0"/>
              <a:t>U DONJEM DESNOM UGLU NAPIŠITE DATUM RODJENJA</a:t>
            </a:r>
          </a:p>
          <a:p>
            <a:pPr marL="514350" indent="-514350">
              <a:buAutoNum type="arabicPeriod"/>
            </a:pPr>
            <a:r>
              <a:rPr lang="bs-Latn-BA" sz="2600" dirty="0" smtClean="0"/>
              <a:t>U SREDINI  LISTA PAPIRA NACRTAJTE KRUG</a:t>
            </a:r>
          </a:p>
          <a:p>
            <a:pPr marL="514350" indent="-514350">
              <a:buAutoNum type="arabicPeriod"/>
            </a:pPr>
            <a:r>
              <a:rPr lang="bs-Latn-BA" sz="2600" dirty="0" smtClean="0"/>
              <a:t>U KRUGU NACRTAJTE PSA</a:t>
            </a:r>
          </a:p>
          <a:p>
            <a:pPr marL="514350" indent="-514350">
              <a:buAutoNum type="arabicPeriod"/>
            </a:pPr>
            <a:r>
              <a:rPr lang="bs-Latn-BA" sz="2600" dirty="0" smtClean="0"/>
              <a:t>U GORNJEM LIJEVOM UGLU NAPIŠITE IMENA VAŠIH ČLANOVA PORODICE</a:t>
            </a:r>
          </a:p>
          <a:p>
            <a:pPr marL="514350" indent="-514350">
              <a:buAutoNum type="arabicPeriod"/>
            </a:pPr>
            <a:r>
              <a:rPr lang="bs-Latn-BA" sz="2600" dirty="0" smtClean="0"/>
              <a:t>U DONJEM LIJEVOM UGLU NAPIŠITE VAŠE OMILJENO JELO</a:t>
            </a:r>
          </a:p>
          <a:p>
            <a:pPr marL="514350" indent="-514350">
              <a:buAutoNum type="arabicPeriod"/>
            </a:pPr>
            <a:r>
              <a:rPr lang="bs-Latn-BA" sz="2600" dirty="0" smtClean="0"/>
              <a:t>POTPIŠITE SE BILO GDJE NA LISTU PAPIRA </a:t>
            </a:r>
          </a:p>
          <a:p>
            <a:pPr marL="514350" indent="-514350">
              <a:buAutoNum type="arabicPeriod"/>
            </a:pPr>
            <a:r>
              <a:rPr lang="bs-Latn-BA" sz="2600" dirty="0" smtClean="0"/>
              <a:t>URADITE SAMO ZADATAK POD 1 I POD 2</a:t>
            </a:r>
            <a:endParaRPr lang="en-US" sz="26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9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5902727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1181</Words>
  <Application>Microsoft Office PowerPoint</Application>
  <PresentationFormat>On-screen Show (4:3)</PresentationFormat>
  <Paragraphs>244</Paragraphs>
  <Slides>45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Training</vt:lpstr>
      <vt:lpstr>Karakteristike dobrog i lošeg menadžera</vt:lpstr>
      <vt:lpstr>Plan prezentacije</vt:lpstr>
      <vt:lpstr>O TRENERU: Mujanović Erol</vt:lpstr>
      <vt:lpstr>DEFINISANJE OČEKIVANJA POLAZNIKA</vt:lpstr>
      <vt:lpstr>PowerPoint Presentation</vt:lpstr>
      <vt:lpstr> zadatak SPOJITE sve TACKE U STO MANJE POTEZA I NE DIZUCI OLOVKU</vt:lpstr>
      <vt:lpstr> </vt:lpstr>
      <vt:lpstr>Mali menadžerski zadatak</vt:lpstr>
      <vt:lpstr>Obični ljudi rade ovaj zadatak u 2 minute a top menadžment poput vas za 1:30</vt:lpstr>
      <vt:lpstr>MENADŽMENT KONSALTING: </vt:lpstr>
      <vt:lpstr>PowerPoint Presentation</vt:lpstr>
      <vt:lpstr>PowerPoint Presentation</vt:lpstr>
      <vt:lpstr>PowerPoint Presentation</vt:lpstr>
      <vt:lpstr>SUMA PREDSTAVLJA: </vt:lpstr>
      <vt:lpstr>Stalni rast industrije od 4-5% godišnje: </vt:lpstr>
      <vt:lpstr>Stalni rast industrije od 4-5% godišnje: </vt:lpstr>
      <vt:lpstr>Stalni rast industrije od 4-5% godišnje: </vt:lpstr>
      <vt:lpstr> Šta znači danas VODITI TIM i šta to nosi sa sobom? </vt:lpstr>
      <vt:lpstr>Da li se slažete sa tvrdnjom da je vaša uloga jednako važna kao uloga predsjednika suda?   Takođe i vaša odgovornost za poslovne rezultate i za kvalitet međuljudskih odnosa je jednako značajna. </vt:lpstr>
      <vt:lpstr>Šta (SE) OD VAS TRAŽI I KAKVA JE SARADNJA SA PREDSJEDNICIMA SUDA?  </vt:lpstr>
      <vt:lpstr>I BEZ VAS I BEZ PREDSJEDNIKA SUDa INSTITUCIJA NE BI MOGLA DA FUNKCIONIŠE NITI DA OBAVLJA SVOJU ULOGU U DRUŠTVU?  STOGA JE VAŽNO SHVATITI DA STE JEDNI DRUGIMA PODJEDNAKO VAŽNI, SVAKAKO NEOPHODNI ZA USPJEH (LJUDSKI I POSLOVNI), I MORATE DATI SVE OD SEBE DA FUNKCIONIŠETE KAO JEDAN TIM.  </vt:lpstr>
      <vt:lpstr>PowerPoint Presentation</vt:lpstr>
      <vt:lpstr>RAZLIKA IZMEĐU DOBROG I LOŠEG MENADŽERA: </vt:lpstr>
      <vt:lpstr>RAZLIKA IZMEĐU DOBROG I LOŠEG MENADŽERA: </vt:lpstr>
      <vt:lpstr>PITANJE ZA UČESNIKE: </vt:lpstr>
      <vt:lpstr>DONAR/LOŠ MENADŽER: </vt:lpstr>
      <vt:lpstr> zadatak SPOJITE sve TACKE U STO MANJE POTEZA I NE DIZUCI OLOVKU</vt:lpstr>
      <vt:lpstr> </vt:lpstr>
      <vt:lpstr>ZADATAK - PREPISITE NA LIST PAPIRA FAKTORE MOTIVACIJE ISPOD:</vt:lpstr>
      <vt:lpstr>PowerPoint Presentation</vt:lpstr>
      <vt:lpstr>Par alata i ideja koji će vam pomoći u menadžerskoj svakodnevnici: </vt:lpstr>
      <vt:lpstr>Par alata i ideja koji će vam pomoći u menadžerskoj svakodnevnici: </vt:lpstr>
      <vt:lpstr>EFIKASNO UPRAVLJANJE VREMENOM</vt:lpstr>
      <vt:lpstr>EFIKASNO UPRAVLJANJE VREMENOM</vt:lpstr>
      <vt:lpstr>EFIKASNO UPRAVLJANJE VREMENOM</vt:lpstr>
      <vt:lpstr>Par alata i ideja koji će vam pomoći u menadžerskoj svakodnevnici: </vt:lpstr>
      <vt:lpstr>UPRAVLJANJE VREMENOM JE USKO VEZANO ZA UPRAVLJANJE STRESOM</vt:lpstr>
      <vt:lpstr>UPRAVLJANJE STRESOM</vt:lpstr>
      <vt:lpstr>UPRAVLJANJE VREMENOM JE USKO VEZANO ZA UPRAVLJANJE STRESOM</vt:lpstr>
      <vt:lpstr> </vt:lpstr>
      <vt:lpstr> </vt:lpstr>
      <vt:lpstr> </vt:lpstr>
      <vt:lpstr> </vt:lpstr>
      <vt:lpstr> About the trainer</vt:lpstr>
      <vt:lpstr>  HVALA NA PAŽNJI 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2015-06-22T14:02:51Z</dcterms:created>
  <dcterms:modified xsi:type="dcterms:W3CDTF">2016-04-19T07:42:10Z</dcterms:modified>
</cp:coreProperties>
</file>