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63" r:id="rId9"/>
    <p:sldId id="262" r:id="rId10"/>
    <p:sldId id="267" r:id="rId11"/>
    <p:sldId id="274" r:id="rId12"/>
    <p:sldId id="270" r:id="rId13"/>
    <p:sldId id="269" r:id="rId14"/>
    <p:sldId id="264" r:id="rId15"/>
    <p:sldId id="265" r:id="rId16"/>
    <p:sldId id="268" r:id="rId17"/>
    <p:sldId id="283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91" r:id="rId31"/>
    <p:sldId id="292" r:id="rId32"/>
    <p:sldId id="293" r:id="rId33"/>
    <p:sldId id="294" r:id="rId34"/>
    <p:sldId id="285" r:id="rId35"/>
    <p:sldId id="295" r:id="rId36"/>
    <p:sldId id="296" r:id="rId37"/>
    <p:sldId id="290" r:id="rId38"/>
    <p:sldId id="286" r:id="rId39"/>
    <p:sldId id="287" r:id="rId40"/>
    <p:sldId id="288" r:id="rId41"/>
    <p:sldId id="289" r:id="rId42"/>
    <p:sldId id="297" r:id="rId4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0A139-A736-4FF6-974F-288706950987}" type="datetimeFigureOut">
              <a:rPr lang="sr-Latn-CS" smtClean="0"/>
              <a:pPr/>
              <a:t>8.3.2016.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AAF8-43A1-4711-B0D0-66277E98CDBA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428892"/>
          </a:xfrm>
        </p:spPr>
        <p:txBody>
          <a:bodyPr/>
          <a:lstStyle/>
          <a:p>
            <a:r>
              <a:rPr lang="bs-Latn-BA" dirty="0" smtClean="0"/>
              <a:t>Organizovani i privredni kriminal</a:t>
            </a:r>
            <a:br>
              <a:rPr lang="bs-Latn-BA" dirty="0" smtClean="0"/>
            </a:br>
            <a:r>
              <a:rPr lang="bs-Latn-BA" sz="2800" dirty="0" smtClean="0"/>
              <a:t>Specijalistička obuka</a:t>
            </a:r>
            <a:br>
              <a:rPr lang="bs-Latn-BA" sz="2800" dirty="0" smtClean="0"/>
            </a:br>
            <a:endParaRPr lang="bs-Latn-B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357454"/>
          </a:xfrm>
        </p:spPr>
        <p:txBody>
          <a:bodyPr>
            <a:normAutofit fontScale="85000" lnSpcReduction="10000"/>
          </a:bodyPr>
          <a:lstStyle/>
          <a:p>
            <a:r>
              <a:rPr lang="bs-Latn-BA" sz="3900" dirty="0" smtClean="0"/>
              <a:t>Privredni sistem kao kontekst</a:t>
            </a:r>
          </a:p>
          <a:p>
            <a:endParaRPr lang="bs-Latn-BA" dirty="0" smtClean="0"/>
          </a:p>
          <a:p>
            <a:r>
              <a:rPr lang="bs-Latn-BA" dirty="0" smtClean="0"/>
              <a:t>prof. dr. Edin Rizvanović</a:t>
            </a:r>
          </a:p>
          <a:p>
            <a:endParaRPr lang="bs-Latn-BA" dirty="0" smtClean="0"/>
          </a:p>
          <a:p>
            <a:pPr algn="r"/>
            <a:r>
              <a:rPr lang="bs-Latn-BA" dirty="0" smtClean="0"/>
              <a:t>Vlašić, 10.3.2016.</a:t>
            </a:r>
            <a:endParaRPr lang="bs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Vrste privrednih društava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/>
          <a:lstStyle/>
          <a:p>
            <a:r>
              <a:rPr lang="bs-Latn-BA" dirty="0" smtClean="0"/>
              <a:t>Personalna društva (partnership):</a:t>
            </a:r>
          </a:p>
          <a:p>
            <a:r>
              <a:rPr lang="bs-Latn-BA" dirty="0" smtClean="0"/>
              <a:t>Društvo sa neograničenom solidarnom odgovorn.</a:t>
            </a:r>
          </a:p>
          <a:p>
            <a:r>
              <a:rPr lang="bs-Latn-BA" dirty="0" smtClean="0"/>
              <a:t>Komanditno društvo (komplementar + komanditor)</a:t>
            </a:r>
          </a:p>
          <a:p>
            <a:pPr>
              <a:buNone/>
            </a:pPr>
            <a:r>
              <a:rPr lang="bs-Latn-BA" dirty="0" smtClean="0"/>
              <a:t>Društva kapitala (company, corporation):</a:t>
            </a:r>
          </a:p>
          <a:p>
            <a:r>
              <a:rPr lang="bs-Latn-BA" dirty="0" smtClean="0"/>
              <a:t>Društvo sa ograničenom odgovornošću </a:t>
            </a:r>
          </a:p>
          <a:p>
            <a:r>
              <a:rPr lang="bs-Latn-BA" dirty="0" smtClean="0"/>
              <a:t>Dioničko društvo (anonimno društvo, korporativno upravljanje, radničke dionice)</a:t>
            </a:r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Doo vs dd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286412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Doo - jednostavnost u osnivanju i funkcioniranju</a:t>
            </a:r>
          </a:p>
          <a:p>
            <a:r>
              <a:rPr lang="bs-Latn-BA" dirty="0" smtClean="0"/>
              <a:t>Organi upravljanja: skupština, nadzorni odbor i uprava</a:t>
            </a:r>
          </a:p>
          <a:p>
            <a:r>
              <a:rPr lang="bs-Latn-BA" dirty="0" smtClean="0"/>
              <a:t>1 osnivač vrši funkciju skupštine i po pravilu nema nadzornog odbora</a:t>
            </a:r>
          </a:p>
          <a:p>
            <a:r>
              <a:rPr lang="bs-Latn-BA" dirty="0" smtClean="0"/>
              <a:t>Dioničko društvo - simultano osnivanje (zatvoreno dd) i sukcesivno osnivanje (otvoreno)</a:t>
            </a:r>
          </a:p>
          <a:p>
            <a:r>
              <a:rPr lang="bs-Latn-BA" dirty="0" smtClean="0"/>
              <a:t>Tri organa upravljanja + odbor za reviziju</a:t>
            </a:r>
          </a:p>
          <a:p>
            <a:r>
              <a:rPr lang="bs-Latn-BA" dirty="0" smtClean="0"/>
              <a:t>Različite klase dionica + zlatne dionice </a:t>
            </a:r>
          </a:p>
          <a:p>
            <a:r>
              <a:rPr lang="bs-Latn-BA" dirty="0" smtClean="0"/>
              <a:t>Značaj sazivanja skupštine, odlučivanja i zapisnika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Razlika između društva i preduzeća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Društva kapitala kao pravilo</a:t>
            </a:r>
          </a:p>
          <a:p>
            <a:r>
              <a:rPr lang="bs-Latn-BA" dirty="0" smtClean="0"/>
              <a:t>Osnivači, odnosno vlasnici = društvo</a:t>
            </a:r>
          </a:p>
          <a:p>
            <a:r>
              <a:rPr lang="bs-Latn-BA" dirty="0" smtClean="0"/>
              <a:t>Upravljanje i zastupanje</a:t>
            </a:r>
          </a:p>
          <a:p>
            <a:r>
              <a:rPr lang="bs-Latn-BA" dirty="0" smtClean="0"/>
              <a:t>Preduzeće = funkcionalni dio</a:t>
            </a:r>
          </a:p>
          <a:p>
            <a:r>
              <a:rPr lang="bs-Latn-BA" dirty="0" smtClean="0"/>
              <a:t>Radnici vs rukovođenje</a:t>
            </a:r>
          </a:p>
          <a:p>
            <a:r>
              <a:rPr lang="bs-Latn-BA" dirty="0" smtClean="0"/>
              <a:t>Cilj društva - dobit</a:t>
            </a:r>
          </a:p>
          <a:p>
            <a:r>
              <a:rPr lang="bs-Latn-BA" dirty="0" smtClean="0"/>
              <a:t>Cilj radnika - ostvarenje osnovnih prava</a:t>
            </a:r>
          </a:p>
          <a:p>
            <a:r>
              <a:rPr lang="bs-Latn-BA" dirty="0" smtClean="0"/>
              <a:t>Spajanje cilja - radničke dionice ili inkorporiranje predstavnika radnika u organe upravljanja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Elementi za individualizaciju PD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Firma (tvrtka): elementi, službeni jezik, načela, zaštita</a:t>
            </a:r>
          </a:p>
          <a:p>
            <a:r>
              <a:rPr lang="bs-Latn-BA" dirty="0" smtClean="0"/>
              <a:t>Djelatnost: registrirana, ratihabitacija</a:t>
            </a:r>
          </a:p>
          <a:p>
            <a:r>
              <a:rPr lang="bs-Latn-BA" dirty="0" smtClean="0"/>
              <a:t>Sjedište - značaj</a:t>
            </a:r>
          </a:p>
          <a:p>
            <a:r>
              <a:rPr lang="bs-Latn-BA" dirty="0" smtClean="0"/>
              <a:t>Državljanstvo</a:t>
            </a:r>
          </a:p>
          <a:p>
            <a:r>
              <a:rPr lang="bs-Latn-BA" dirty="0" smtClean="0"/>
              <a:t>Identifikacijski broj</a:t>
            </a:r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Imovina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Početna imovina - osnivački ulozi </a:t>
            </a:r>
          </a:p>
          <a:p>
            <a:r>
              <a:rPr lang="bs-Latn-BA" dirty="0" smtClean="0"/>
              <a:t>Vrste uloge (novac, stvari, prava, rad, usluge)</a:t>
            </a:r>
          </a:p>
          <a:p>
            <a:r>
              <a:rPr lang="bs-Latn-BA" dirty="0" smtClean="0"/>
              <a:t>Zakonski minimum</a:t>
            </a:r>
          </a:p>
          <a:p>
            <a:r>
              <a:rPr lang="bs-Latn-BA" dirty="0" smtClean="0"/>
              <a:t>Ulozi vs udjeli</a:t>
            </a:r>
          </a:p>
          <a:p>
            <a:r>
              <a:rPr lang="bs-Latn-BA" dirty="0" smtClean="0"/>
              <a:t>Udjeli = osnov za učešće u dobiti, i za pokriće gubitaka</a:t>
            </a:r>
          </a:p>
          <a:p>
            <a:r>
              <a:rPr lang="bs-Latn-BA" dirty="0" smtClean="0"/>
              <a:t>Zabrana lavovske klauzule</a:t>
            </a:r>
            <a:endParaRPr lang="bs-Latn-B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Imovinska masa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Aktiva vs pasiva</a:t>
            </a:r>
          </a:p>
          <a:p>
            <a:r>
              <a:rPr lang="bs-Latn-BA" dirty="0" smtClean="0"/>
              <a:t>Promet - ekonomski i pravni</a:t>
            </a:r>
          </a:p>
          <a:p>
            <a:r>
              <a:rPr lang="bs-Latn-BA" dirty="0" smtClean="0"/>
              <a:t>Bilans stanja</a:t>
            </a:r>
          </a:p>
          <a:p>
            <a:r>
              <a:rPr lang="bs-Latn-BA" dirty="0" smtClean="0"/>
              <a:t>Bilans uspjeha (prihodi vs rashodi - dobit)</a:t>
            </a:r>
          </a:p>
          <a:p>
            <a:r>
              <a:rPr lang="bs-Latn-BA" dirty="0" smtClean="0"/>
              <a:t>Solventnost (portfolio imovine)</a:t>
            </a:r>
          </a:p>
          <a:p>
            <a:r>
              <a:rPr lang="bs-Latn-BA" dirty="0" smtClean="0"/>
              <a:t>Likvidnost 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Imovinska odgovornost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Personalna društva - članovi društva za obaveze društva odgovaraju solidarno neograničeno cjelok. imovinom</a:t>
            </a:r>
          </a:p>
          <a:p>
            <a:r>
              <a:rPr lang="bs-Latn-BA" dirty="0" smtClean="0"/>
              <a:t>Društva kapitala - odgovornost do visine unesenog dijela,  izuzev kada: koristi društvo za postizanje osobnog cilja, upravlja imovinom društva kao svojom, koristi društvo za prevaru ili oštećenje povjerilaca, utječe na smanjenje imovine društva zloupotrebom u svoju korsit</a:t>
            </a:r>
          </a:p>
          <a:p>
            <a:r>
              <a:rPr lang="bs-Latn-BA" dirty="0" smtClean="0"/>
              <a:t>Pojedinačna (vlasnička) i društvena</a:t>
            </a:r>
            <a:endParaRPr lang="bs-Latn-B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Zastupanje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 smtClean="0"/>
              <a:t>Nastupanje u ime i za račun društva, iskazivanje poslovne sposobnosti, stjecanje prava i izvršenje obaveze, </a:t>
            </a:r>
          </a:p>
          <a:p>
            <a:r>
              <a:rPr lang="bs-Latn-BA" dirty="0" smtClean="0"/>
              <a:t>Zakonsko: kod personalnih društava = svi članovi društva imaju pravo zastupanja; kod društava kapitala - direktor; upis u registar</a:t>
            </a:r>
          </a:p>
          <a:p>
            <a:r>
              <a:rPr lang="bs-Latn-BA" dirty="0" smtClean="0"/>
              <a:t>Ograničenja: kvantitativna, kvalitativna, saglasnost nadležnog organa</a:t>
            </a:r>
          </a:p>
          <a:p>
            <a:r>
              <a:rPr lang="bs-Latn-BA" dirty="0" smtClean="0"/>
              <a:t>Statutarno</a:t>
            </a:r>
          </a:p>
          <a:p>
            <a:r>
              <a:rPr lang="bs-Latn-BA" dirty="0" smtClean="0"/>
              <a:t>Po odluci suda - stečajni/likvidacioni upravnik</a:t>
            </a:r>
          </a:p>
          <a:p>
            <a:r>
              <a:rPr lang="bs-Latn-BA" dirty="0" smtClean="0"/>
              <a:t>Prokura - najširi oblik punomoćstva</a:t>
            </a:r>
            <a:endParaRPr lang="bs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Zakon o sistemu državne pomoći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 smtClean="0"/>
              <a:t>Pomoć dodijeljena od države ili iz državnih izvora - javna sredstva - selektivnog karaktera - konkurencija</a:t>
            </a:r>
          </a:p>
          <a:p>
            <a:r>
              <a:rPr lang="bs-Latn-BA" dirty="0" smtClean="0"/>
              <a:t>Državni intervencionizam - funkcije javnih rashoda - 3% BDP</a:t>
            </a:r>
          </a:p>
          <a:p>
            <a:r>
              <a:rPr lang="bs-Latn-BA" dirty="0" smtClean="0"/>
              <a:t>2012 - Vijeće za državnu pomoć</a:t>
            </a:r>
          </a:p>
          <a:p>
            <a:r>
              <a:rPr lang="bs-Latn-BA" dirty="0" smtClean="0"/>
              <a:t>Davatelji vs primatelji (država vs privredni subjekti)</a:t>
            </a:r>
          </a:p>
          <a:p>
            <a:r>
              <a:rPr lang="bs-Latn-BA" dirty="0" smtClean="0"/>
              <a:t>Mala i srednja preduzeća, unapređenje ekonomskog razvoja, unapređenje kulture i očuvanje nasljeđa, zaštita životne sredine, obuka, zapošljavanje, spašavanje/restrukturiranje, otvaranje novih radnih mjesta... putem granta, poreznih olakšica, povoljnih kredita</a:t>
            </a:r>
          </a:p>
          <a:p>
            <a:r>
              <a:rPr lang="bs-Latn-BA" dirty="0" smtClean="0"/>
              <a:t>Odobravanje, nadzor i povrat pomoći</a:t>
            </a:r>
          </a:p>
          <a:p>
            <a:r>
              <a:rPr lang="bs-Latn-BA" dirty="0" smtClean="0"/>
              <a:t>Ravnomjeran razvoj svih krajeva i povećanje konkurentnosti bh. privrede</a:t>
            </a:r>
            <a:endParaRPr lang="bs-Latn-B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Banke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Monetarna politika</a:t>
            </a:r>
          </a:p>
          <a:p>
            <a:r>
              <a:rPr lang="bs-Latn-BA" dirty="0" smtClean="0"/>
              <a:t>Komercijalne (ne poslovne) banke</a:t>
            </a:r>
          </a:p>
          <a:p>
            <a:r>
              <a:rPr lang="bs-Latn-BA" dirty="0" smtClean="0"/>
              <a:t>75% u stranom vlasništvu</a:t>
            </a:r>
          </a:p>
          <a:p>
            <a:r>
              <a:rPr lang="bs-Latn-BA" dirty="0" smtClean="0"/>
              <a:t>Dionička društva - koncesioni sistem</a:t>
            </a:r>
          </a:p>
          <a:p>
            <a:r>
              <a:rPr lang="bs-Latn-BA" dirty="0" smtClean="0"/>
              <a:t>Ograničene ovlasti Centralne banke</a:t>
            </a:r>
          </a:p>
          <a:p>
            <a:r>
              <a:rPr lang="bs-Latn-BA" dirty="0" smtClean="0"/>
              <a:t>Neiskorišteni kapaciteti Razvojne banke FBiH</a:t>
            </a:r>
          </a:p>
          <a:p>
            <a:r>
              <a:rPr lang="bs-Latn-BA" dirty="0" smtClean="0"/>
              <a:t>Nesvrsishodnost mikrokreditnih organizacija</a:t>
            </a:r>
          </a:p>
          <a:p>
            <a:r>
              <a:rPr lang="bs-Latn-BA" dirty="0" smtClean="0"/>
              <a:t>Nepostojanje garancijskih fondova - državnih kreditnih garancija</a:t>
            </a:r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Determinante i kontekst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Norma</a:t>
            </a:r>
          </a:p>
          <a:p>
            <a:r>
              <a:rPr lang="bs-Latn-BA" dirty="0" smtClean="0"/>
              <a:t>De iure vs de facto stanje</a:t>
            </a:r>
          </a:p>
          <a:p>
            <a:r>
              <a:rPr lang="bs-Latn-BA" dirty="0" smtClean="0"/>
              <a:t>Uporedna iskustva</a:t>
            </a:r>
          </a:p>
          <a:p>
            <a:r>
              <a:rPr lang="bs-Latn-BA" dirty="0" smtClean="0"/>
              <a:t>Standard</a:t>
            </a:r>
          </a:p>
          <a:p>
            <a:r>
              <a:rPr lang="bs-Latn-BA" dirty="0" smtClean="0"/>
              <a:t>Transformacija vlasništva</a:t>
            </a:r>
          </a:p>
          <a:p>
            <a:r>
              <a:rPr lang="bs-Latn-BA" dirty="0" smtClean="0"/>
              <a:t>Integracioni proces</a:t>
            </a:r>
            <a:endParaRPr lang="bs-Latn-B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Berze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 smtClean="0"/>
              <a:t>Rezultat privatizacijskog procesa</a:t>
            </a:r>
          </a:p>
          <a:p>
            <a:r>
              <a:rPr lang="bs-Latn-BA" dirty="0" smtClean="0"/>
              <a:t>Društva za upravljanje fondovima - društvo kapitala</a:t>
            </a:r>
          </a:p>
          <a:p>
            <a:r>
              <a:rPr lang="bs-Latn-BA" dirty="0" smtClean="0"/>
              <a:t>“Domaći osnivač sa statusom pravne osobe u čijem kapitalu učestvuje državni ili društveni kapital sa 50% ili više, ne mogu biti osnivači niti mogu stjecati dionice u društvu za upravljanje fondovima” ali “Strani osnivač, pravna i fizička osoba, može osnivati DUF i imati u njihovom kapitalu, direktno ili indirektno, više od 10% dionica, odnosno udjela društva, ali na osnovu odobrenja Komisije za vrijednosne papire”</a:t>
            </a:r>
          </a:p>
          <a:p>
            <a:r>
              <a:rPr lang="bs-Latn-BA" dirty="0" smtClean="0"/>
              <a:t>Osnivački kapital DUF-a = 1 milion KM, a PIF-a 200 miliona KM</a:t>
            </a:r>
          </a:p>
          <a:p>
            <a:r>
              <a:rPr lang="bs-Latn-BA" dirty="0" smtClean="0"/>
              <a:t>Komisija za vrijednosne papire - istek mandata rukovodstva</a:t>
            </a:r>
            <a:endParaRPr lang="bs-Latn-B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MSP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Značaj za konkurenciju i konkurentnost privrede</a:t>
            </a:r>
          </a:p>
          <a:p>
            <a:r>
              <a:rPr lang="bs-Latn-BA" dirty="0" smtClean="0"/>
              <a:t>Broj radnika, stalni kapital/promet, nezavisnost</a:t>
            </a:r>
          </a:p>
          <a:p>
            <a:r>
              <a:rPr lang="bs-Latn-BA" dirty="0" smtClean="0"/>
              <a:t>Zakon o poticaju </a:t>
            </a:r>
            <a:r>
              <a:rPr lang="bs-Latn-BA" dirty="0" smtClean="0"/>
              <a:t>razvoja </a:t>
            </a:r>
            <a:r>
              <a:rPr lang="bs-Latn-BA" dirty="0" smtClean="0"/>
              <a:t>male privrede - 2006.</a:t>
            </a:r>
          </a:p>
          <a:p>
            <a:r>
              <a:rPr lang="bs-Latn-BA" dirty="0" smtClean="0"/>
              <a:t>Anahronost i nefunkcionalnost</a:t>
            </a:r>
          </a:p>
          <a:p>
            <a:r>
              <a:rPr lang="bs-Latn-BA" dirty="0" smtClean="0"/>
              <a:t>Poticaji - javna sredstva za MSP = do 2% budžeta</a:t>
            </a:r>
          </a:p>
          <a:p>
            <a:r>
              <a:rPr lang="bs-Latn-BA" dirty="0" smtClean="0"/>
              <a:t>Neusklađivanje sa Zakonom o sistemu državne pomoći</a:t>
            </a:r>
          </a:p>
          <a:p>
            <a:r>
              <a:rPr lang="bs-Latn-BA" dirty="0" smtClean="0"/>
              <a:t>Registracija - pouzdana statistika - potpora - </a:t>
            </a:r>
            <a:endParaRPr lang="bs-Latn-B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MKO vs GF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r>
              <a:rPr lang="bs-Latn-BA" dirty="0" smtClean="0"/>
              <a:t>Mikrokreditne organizacije - visina kamatne stope vs ciljna grupa</a:t>
            </a:r>
          </a:p>
          <a:p>
            <a:r>
              <a:rPr lang="bs-Latn-BA" dirty="0" smtClean="0"/>
              <a:t>Nefunkcionalnost, ali dugogodišnje funkcioniranje</a:t>
            </a:r>
          </a:p>
          <a:p>
            <a:r>
              <a:rPr lang="bs-Latn-BA" dirty="0" smtClean="0"/>
              <a:t>Garancijski fondovi = iskustvo razvijenih zemalja</a:t>
            </a:r>
          </a:p>
          <a:p>
            <a:r>
              <a:rPr lang="bs-Latn-BA" dirty="0" smtClean="0"/>
              <a:t>Svrsishodnost - lakše i brže dobijanje kredita za manje poduzetnike, uz nižu kamatnu stopu</a:t>
            </a:r>
          </a:p>
          <a:p>
            <a:r>
              <a:rPr lang="bs-Latn-BA" dirty="0" smtClean="0"/>
              <a:t>Učinak multiplikatora </a:t>
            </a:r>
          </a:p>
          <a:p>
            <a:r>
              <a:rPr lang="bs-Latn-BA" dirty="0" smtClean="0"/>
              <a:t>BH polovično egzistiranje </a:t>
            </a:r>
            <a:endParaRPr lang="bs-Latn-B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Instrumenti plaćanja i instrumenti osiguranja plaćanja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Mjenica - instrument plaćanja, osiguranja plaćanja i kreditiranja</a:t>
            </a:r>
          </a:p>
          <a:p>
            <a:r>
              <a:rPr lang="bs-Latn-BA" dirty="0" smtClean="0"/>
              <a:t>Neiskorištenost mjenice u bh. poslovnom sistemu</a:t>
            </a:r>
          </a:p>
          <a:p>
            <a:r>
              <a:rPr lang="bs-Latn-BA" dirty="0" smtClean="0"/>
              <a:t>Eskontni kredit putem mjenice = likvidnost</a:t>
            </a:r>
          </a:p>
          <a:p>
            <a:r>
              <a:rPr lang="bs-Latn-BA" dirty="0" smtClean="0"/>
              <a:t>Dokumentarni akreditiv</a:t>
            </a:r>
          </a:p>
          <a:p>
            <a:r>
              <a:rPr lang="bs-Latn-BA" dirty="0" smtClean="0"/>
              <a:t>Međunarodna trgovina - novi poslovni odnos</a:t>
            </a:r>
          </a:p>
          <a:p>
            <a:r>
              <a:rPr lang="bs-Latn-BA" dirty="0" smtClean="0"/>
              <a:t>Kupac plaća prodavcu tek kada dobije dokumente (faktura, teretnica, polica osiguranja, izvozna dozvola, potvrda o kvalitetu) da će roba biti isporučena</a:t>
            </a:r>
          </a:p>
          <a:p>
            <a:r>
              <a:rPr lang="bs-Latn-BA" dirty="0" smtClean="0"/>
              <a:t>Izdavanje, akceptiranje i plaćanje mjenicom</a:t>
            </a:r>
          </a:p>
          <a:p>
            <a:pPr>
              <a:buNone/>
            </a:pP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Zakon o unutrašnjem platnom prometu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5259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Uvođenje finansijske discipline</a:t>
            </a:r>
          </a:p>
          <a:p>
            <a:r>
              <a:rPr lang="bs-Latn-BA" dirty="0" smtClean="0"/>
              <a:t>Jedna agencija - jedan registar računa PS</a:t>
            </a:r>
          </a:p>
          <a:p>
            <a:r>
              <a:rPr lang="bs-Latn-BA" dirty="0" smtClean="0"/>
              <a:t>Četiri vrste računa </a:t>
            </a:r>
          </a:p>
          <a:p>
            <a:r>
              <a:rPr lang="bs-Latn-BA" dirty="0" smtClean="0"/>
              <a:t>Prinudna naplata - blokada računa</a:t>
            </a:r>
          </a:p>
          <a:p>
            <a:r>
              <a:rPr lang="bs-Latn-BA" dirty="0" smtClean="0"/>
              <a:t>Prioriteti naplate: dažbine državi, doprinosi, ostali JP</a:t>
            </a:r>
          </a:p>
          <a:p>
            <a:r>
              <a:rPr lang="bs-Latn-BA" dirty="0" smtClean="0"/>
              <a:t>Glavni račun se može mijenjati samo ako na tom računu nema evidentiranih neizvršenih naloga za prinudnu naplatu</a:t>
            </a:r>
          </a:p>
          <a:p>
            <a:r>
              <a:rPr lang="bs-Latn-BA" dirty="0" smtClean="0"/>
              <a:t>Razdvajanje računa javnih prihoda</a:t>
            </a:r>
            <a:endParaRPr lang="bs-Latn-B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Natjecanje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Značaj fer tržišnog nadmetanja - sistem vrijednosti</a:t>
            </a:r>
          </a:p>
          <a:p>
            <a:r>
              <a:rPr lang="bs-Latn-BA" dirty="0" smtClean="0"/>
              <a:t>Monopol - kao težak zločin</a:t>
            </a:r>
          </a:p>
          <a:p>
            <a:r>
              <a:rPr lang="bs-Latn-BA" dirty="0" smtClean="0"/>
              <a:t>Zakonski monopol</a:t>
            </a:r>
          </a:p>
          <a:p>
            <a:r>
              <a:rPr lang="bs-Latn-BA" dirty="0" smtClean="0"/>
              <a:t>“Neosnovani monopol” - domaće vs strano</a:t>
            </a:r>
          </a:p>
          <a:p>
            <a:r>
              <a:rPr lang="bs-Latn-BA" dirty="0" smtClean="0"/>
              <a:t>Restriktivni sporazumi, zloupotreba dominantnog položaja, koncentracije</a:t>
            </a:r>
          </a:p>
          <a:p>
            <a:r>
              <a:rPr lang="bs-Latn-BA" dirty="0" smtClean="0"/>
              <a:t>Mjerodavno (relevantno) tržište</a:t>
            </a:r>
          </a:p>
          <a:p>
            <a:r>
              <a:rPr lang="bs-Latn-BA" dirty="0" smtClean="0"/>
              <a:t>Način odlučivanja u Konkurencijskom vijeću</a:t>
            </a:r>
          </a:p>
          <a:p>
            <a:r>
              <a:rPr lang="bs-Latn-BA" dirty="0" smtClean="0"/>
              <a:t>Cilj i/ili posljedica </a:t>
            </a:r>
          </a:p>
          <a:p>
            <a:r>
              <a:rPr lang="bs-Latn-BA" dirty="0" smtClean="0"/>
              <a:t>Pozicija javnih preduzeća - EU iskustva (SSP)</a:t>
            </a:r>
            <a:endParaRPr lang="bs-Latn-B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Promjena pozicije na tržištu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Statusne promjene: spajanje, pripajanje, podjela</a:t>
            </a:r>
          </a:p>
          <a:p>
            <a:r>
              <a:rPr lang="bs-Latn-BA" dirty="0" smtClean="0"/>
              <a:t>Gubitak pravnog subjektiviteta, plan reorganizacije, odvojeno upravljanje imovinom, bez likvidacije</a:t>
            </a:r>
          </a:p>
          <a:p>
            <a:r>
              <a:rPr lang="bs-Latn-BA" dirty="0" smtClean="0"/>
              <a:t>Promjena oblika = samo unutrašnje promjene</a:t>
            </a:r>
          </a:p>
          <a:p>
            <a:r>
              <a:rPr lang="bs-Latn-BA" dirty="0" smtClean="0"/>
              <a:t>Poslovno povezivanje (kapital: vladajuće i zavisno, uza-jamni udjeli, koncern/holding; ugovor: kartel, tajno društvo, konzorcij, poduzetnički ugovori ....)</a:t>
            </a:r>
          </a:p>
          <a:p>
            <a:r>
              <a:rPr lang="bs-Latn-BA" dirty="0" smtClean="0"/>
              <a:t>Ili</a:t>
            </a:r>
          </a:p>
          <a:p>
            <a:r>
              <a:rPr lang="bs-Latn-BA" dirty="0" smtClean="0"/>
              <a:t>Prestanak poslovanja</a:t>
            </a:r>
          </a:p>
          <a:p>
            <a:r>
              <a:rPr lang="bs-Latn-BA" dirty="0" smtClean="0"/>
              <a:t>Moguća intervencija države</a:t>
            </a:r>
            <a:endParaRPr lang="bs-Latn-B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Likvidacija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14974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 smtClean="0"/>
              <a:t>Član 2. ZoLP-a “Likvidacioni postupak se provodi nad pravnim osobama. On služi potpunom namirenju svih povjerilaca pravne osobe unovčenjem njegove imovine” (2003)</a:t>
            </a:r>
          </a:p>
          <a:p>
            <a:r>
              <a:rPr lang="bs-Latn-BA" dirty="0" smtClean="0"/>
              <a:t>ZPD - lex specialis - u službi ostvarenja svrhe likvidacionog postupka, u pogledu obuhvata, rokova, broja oglašavanja,  obaveze upoznavanja poznatih povjerilaca pojedinačno ...</a:t>
            </a:r>
          </a:p>
          <a:p>
            <a:r>
              <a:rPr lang="bs-Latn-BA" dirty="0" smtClean="0"/>
              <a:t>Praksa - “...pravna osoba nema nepokretne ni pokretne imovine, nema dugova, niti povjerilaca...” sud zaključuje postupak - ostavljeni rok za oglašavanje 30 dana (2015)</a:t>
            </a:r>
          </a:p>
          <a:p>
            <a:r>
              <a:rPr lang="bs-Latn-BA" dirty="0" smtClean="0"/>
              <a:t>Provedeni postupak vs svrha likvidacionog postupka (općenito) vs primjena zakona (ZPD)</a:t>
            </a:r>
          </a:p>
          <a:p>
            <a:r>
              <a:rPr lang="bs-Latn-BA" dirty="0" smtClean="0"/>
              <a:t>Federacija BiH - cca 53.000 pravnih osoba, od toga cca 33.000 privrednih društava </a:t>
            </a:r>
          </a:p>
          <a:p>
            <a:r>
              <a:rPr lang="bs-Latn-BA" dirty="0" smtClean="0"/>
              <a:t>Likvidacija doo - odlukom skupštine društva i odlukom suda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Stečaj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57758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 smtClean="0"/>
              <a:t>Razlog (prijeteća) platežna nesposobnost/insolventnost</a:t>
            </a:r>
          </a:p>
          <a:p>
            <a:r>
              <a:rPr lang="bs-Latn-BA" dirty="0" smtClean="0"/>
              <a:t>Cilj - namirenje povjerilaca</a:t>
            </a:r>
          </a:p>
          <a:p>
            <a:r>
              <a:rPr lang="bs-Latn-BA" dirty="0" smtClean="0"/>
              <a:t>Načela: unovčenja imovine, atrakcije, univerzalnosti ravnopravnosti, ograničenja stečajnog dužnika, ekonomičnosti ; član 9. ZoSP-a “Stečajni postupak je hitan”</a:t>
            </a:r>
          </a:p>
          <a:p>
            <a:r>
              <a:rPr lang="bs-Latn-BA" dirty="0" smtClean="0"/>
              <a:t>Zastupnik - stečajni upravnik (osiguranje od odgovornosti)</a:t>
            </a:r>
          </a:p>
          <a:p>
            <a:r>
              <a:rPr lang="bs-Latn-BA" dirty="0" smtClean="0"/>
              <a:t>Član 4. st. 2. ZoSP-a “Ukoliko je stečajni dužnik pravna osoba organ ovlašten za zastupanje je, u slučaju nastupanja platež. nesposobnosti , dužan, bez odlaganja, podnijeti prijedlog za otvaranje stečajnog postupka”</a:t>
            </a:r>
          </a:p>
          <a:p>
            <a:r>
              <a:rPr lang="bs-Latn-BA" dirty="0" smtClean="0"/>
              <a:t>Skupština povjerilaca - Odbor povjerilaca (fakultativan)</a:t>
            </a:r>
          </a:p>
          <a:p>
            <a:r>
              <a:rPr lang="bs-Latn-BA" dirty="0" smtClean="0"/>
              <a:t>Javni interes - ekonomske i socijalne konotacije</a:t>
            </a:r>
            <a:endParaRPr lang="bs-Latn-B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Četiri bitna momenta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Kontrola poslovanja</a:t>
            </a:r>
          </a:p>
          <a:p>
            <a:r>
              <a:rPr lang="bs-Latn-BA" dirty="0" smtClean="0"/>
              <a:t>Uključivanje tužilaštva</a:t>
            </a:r>
          </a:p>
          <a:p>
            <a:r>
              <a:rPr lang="bs-Latn-BA" dirty="0" smtClean="0"/>
              <a:t>Mogućnost reorganizacije stečajnog dužnika</a:t>
            </a:r>
          </a:p>
          <a:p>
            <a:r>
              <a:rPr lang="bs-Latn-BA" dirty="0" smtClean="0"/>
              <a:t>Pobijanje pravnih radnji stečajnog dužnika</a:t>
            </a:r>
          </a:p>
          <a:p>
            <a:r>
              <a:rPr lang="bs-Latn-BA" dirty="0" smtClean="0"/>
              <a:t>Plus - pozicija države (posebno preko ZoSDP-a)</a:t>
            </a:r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Funkcije države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bs-Latn-BA" dirty="0" smtClean="0"/>
              <a:t>Normativna - kompletnost, svrsishodnost, funkcionalnost</a:t>
            </a:r>
          </a:p>
          <a:p>
            <a:r>
              <a:rPr lang="bs-Latn-BA" dirty="0" smtClean="0"/>
              <a:t>Ekonomska: alokativna, redistribucijska, stabili- zacijska (upotrebom javnih sredstava) </a:t>
            </a:r>
          </a:p>
          <a:p>
            <a:r>
              <a:rPr lang="bs-Latn-BA" dirty="0" smtClean="0"/>
              <a:t>Socijalna - derivativna vs obavezna, osiguranje socijalne zaštite, sigurnosti i pravde</a:t>
            </a:r>
            <a:endParaRPr lang="bs-Latn-B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Kontrola poslovanja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bs-Latn-BA" dirty="0" smtClean="0"/>
              <a:t>Član 69. stav 3. ZoSP-a “Prije otvaranja procedure stečajnog postupka potrebno je prethodno uraditi kontrolu poslovanja, odnosno kontrolu privatizacije za preduzeća koja su privatizirana, ili su u postupku privatizacije.” </a:t>
            </a:r>
            <a:endParaRPr lang="bs-Latn-B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Dostava rješenja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Član 48. stav 4. “Kopija rješenja dostavlja se nadležnom tužilaštvu. Nadležno tužilaštvo obavještava se i u slučaju ako do otvaranja stečajnog postupka ne dođe usljed nedostatka mase.”</a:t>
            </a:r>
            <a:endParaRPr lang="bs-Latn-B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Mogućnost reorganizacije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14974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Mogućnost nastavka poslovanja</a:t>
            </a:r>
          </a:p>
          <a:p>
            <a:r>
              <a:rPr lang="bs-Latn-BA" dirty="0" smtClean="0"/>
              <a:t>Obraćanje državi ili povjeriocima</a:t>
            </a:r>
          </a:p>
          <a:p>
            <a:r>
              <a:rPr lang="bs-Latn-BA" dirty="0" smtClean="0"/>
              <a:t>Član 2. st. 2. “U toku stečajnog postupka može se provesti i reorganizacija SD radi uređivanja pravnog položaja SD i njegovog odnosa prema povjeriocima, a naročito radi održavanja njegovog poslovanja”</a:t>
            </a:r>
          </a:p>
          <a:p>
            <a:r>
              <a:rPr lang="bs-Latn-BA" dirty="0" smtClean="0"/>
              <a:t>Član 173. “Nakon što stečajni plan prihvate povjerioci i nakon što na njega pristane stečajni dužnik, stečajni sud će da odluči o tome hoće li plan potvrditi.” </a:t>
            </a:r>
          </a:p>
          <a:p>
            <a:r>
              <a:rPr lang="bs-Latn-BA" dirty="0" smtClean="0"/>
              <a:t>Nesuklađenost ZoSP-a sa Zakonom o sistemu državne pomoći</a:t>
            </a:r>
            <a:endParaRPr lang="bs-Latn-B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Mogućnost pobijanja pravnih radnji stečajnog dužnika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 smtClean="0"/>
              <a:t>Član 80. ZoSP-a “... Pobijati se mogu pravne radnje preduzete prije otvaranja stečajnog postupka kojima se remeti ravnomjerno namirenje povjerilaca odnosno kojima se pojedini povjerioci stavljaju u povoljniji položaj ...” uz izjednačavanje propuštanja i mjere prinudnog izvršenja sa pravnom radnjom </a:t>
            </a:r>
          </a:p>
          <a:p>
            <a:r>
              <a:rPr lang="bs-Latn-BA" dirty="0" smtClean="0"/>
              <a:t>Član 83. “Pobijati se može pravna radnja stečajnog dužnika koju je on poduzeo u posljednjih pet godina prije podnošenja prijedloga za otvaranje stečajnog postupka ... pod uvjetom da je druga ugovorna strana, u vrijeme preduzimanja radnje, znala za namjeru stečajnog dužnika...”   </a:t>
            </a:r>
            <a:endParaRPr lang="bs-Latn-B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Stečajna krivična djela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Prouzrokovanje stečaja</a:t>
            </a:r>
          </a:p>
          <a:p>
            <a:r>
              <a:rPr lang="bs-Latn-BA" dirty="0" smtClean="0"/>
              <a:t>Lažni stečaj</a:t>
            </a:r>
          </a:p>
          <a:p>
            <a:r>
              <a:rPr lang="bs-Latn-BA" dirty="0" smtClean="0"/>
              <a:t>Zloupotreba u stečajnom postupku</a:t>
            </a:r>
          </a:p>
          <a:p>
            <a:r>
              <a:rPr lang="bs-Latn-BA" dirty="0" smtClean="0"/>
              <a:t>Oštećenje povjerilaca</a:t>
            </a:r>
          </a:p>
          <a:p>
            <a:r>
              <a:rPr lang="bs-Latn-BA" dirty="0" smtClean="0"/>
              <a:t>Veza:</a:t>
            </a:r>
          </a:p>
          <a:p>
            <a:r>
              <a:rPr lang="bs-Latn-BA" dirty="0" smtClean="0"/>
              <a:t>Zloupotreba u postupku privatizacije</a:t>
            </a:r>
          </a:p>
          <a:p>
            <a:r>
              <a:rPr lang="bs-Latn-BA" dirty="0" smtClean="0"/>
              <a:t>Nesavjesno privredno poslovanje; </a:t>
            </a:r>
          </a:p>
          <a:p>
            <a:r>
              <a:rPr lang="bs-Latn-BA" dirty="0" smtClean="0"/>
              <a:t>Plus - sklapanje štetnog ugovora, izrada lažnog bilansa </a:t>
            </a:r>
            <a:endParaRPr lang="bs-Latn-B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Prouzrokovanje stečaja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... S ciljem da smanji buduću stečajnu masu ...</a:t>
            </a:r>
          </a:p>
          <a:p>
            <a:r>
              <a:rPr lang="bs-Latn-BA" dirty="0" smtClean="0"/>
              <a:t>Posljedica umanjenje imovine</a:t>
            </a:r>
          </a:p>
          <a:p>
            <a:r>
              <a:rPr lang="bs-Latn-BA" dirty="0" smtClean="0"/>
              <a:t>Radnje krivičnog djela upućuje na zastupnika</a:t>
            </a:r>
          </a:p>
          <a:p>
            <a:r>
              <a:rPr lang="bs-Latn-BA" dirty="0" smtClean="0"/>
              <a:t>Za krivičnu odgovornost potreban umišljaj, i to o: svijest o nesposobnosti za plaćanje, svijest o poduzimanju nekog od oblika radnje učinjenja (prekomjerno trošenje, otuđenje imovine u bescijenje), svijest da su to radnje koje dovode ili mogu dovesti do umanjenja “vlastite” imovine, kao i svijest da se to čini s određenim ciljem - umanjenje buduće stečajne mase</a:t>
            </a:r>
            <a:endParaRPr lang="bs-Latn-B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Ostala “djela”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bs-Latn-BA" dirty="0" smtClean="0"/>
              <a:t>Lažni stečaj (cilj izbjegavanje plaćanja obaveza, umanjenje svoje imovine prouzrokuje stečaj, što se čini radnjama suprotnim svojstvima zastupnika i načelima privrednog poslovanja - potreban direktni umišljaj)</a:t>
            </a:r>
          </a:p>
          <a:p>
            <a:r>
              <a:rPr lang="bs-Latn-BA" dirty="0" smtClean="0"/>
              <a:t>Zloupotreba u stečajnom postupku (prevara, podmićivanje i mito - veza pobijanje pravnih radnji - direktni umišljaj za ko)</a:t>
            </a:r>
          </a:p>
          <a:p>
            <a:r>
              <a:rPr lang="bs-Latn-BA" dirty="0" smtClean="0"/>
              <a:t>Oštećenje povjerilaca (veza pobijanje pravnih radnji - povoljnija pozicija nekih povjerilaca - potreban umišljaj, i to svijest o stavljanju povjerilaca u povoljniji položaj i svijest da je učinitelj znao da je postao platežno nesposoban)</a:t>
            </a:r>
          </a:p>
          <a:p>
            <a:r>
              <a:rPr lang="bs-Latn-BA" dirty="0" smtClean="0"/>
              <a:t>Zloupotreba u postupku privatizacije (umanjenje imovine - UM) </a:t>
            </a:r>
          </a:p>
          <a:p>
            <a:r>
              <a:rPr lang="bs-Latn-BA" dirty="0" smtClean="0"/>
              <a:t>Nesavjesno privredno poslovanje: prouzrokovanje znatne imovin. štete  - potreban umišljaj = svijest učinitelja da je on odgovorna osoba, svijest o očito nesavjesnom poslovanju, i svijest o izvjesnosti/mogućnosti  nastupanja imovinske štete za pravnu osobu 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Umišljaj i stečaj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14974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Pojedinačni vs javni interes (ekonomski i socijalni)</a:t>
            </a:r>
          </a:p>
          <a:p>
            <a:r>
              <a:rPr lang="bs-Latn-BA" dirty="0" smtClean="0"/>
              <a:t>Značaj imovine i pozicija (svojstva) zastupnika</a:t>
            </a:r>
          </a:p>
          <a:p>
            <a:r>
              <a:rPr lang="bs-Latn-BA" dirty="0" smtClean="0"/>
              <a:t>Nekonzistentna zakonska rješenja</a:t>
            </a:r>
          </a:p>
          <a:p>
            <a:r>
              <a:rPr lang="bs-Latn-BA" dirty="0" smtClean="0"/>
              <a:t>Postojanje svih elemenata krivičnog djela vs nepostojanje osnova isključenja KD (beznačajno djelo)</a:t>
            </a:r>
          </a:p>
          <a:p>
            <a:r>
              <a:rPr lang="bs-Latn-BA" dirty="0" smtClean="0"/>
              <a:t>Direktni umišljaj postoji kada je učinitelj bio svjestan svog djela i htio njegovo učinjenje </a:t>
            </a:r>
          </a:p>
          <a:p>
            <a:r>
              <a:rPr lang="bs-Latn-BA" dirty="0" smtClean="0"/>
              <a:t>Eventualni umišljaj - kad je učinitelj bio svjestan da zbog njegovog činjenja ili nečinjenja može nastupiti zabranjena posljedica pa je pristao na njeno nastupanje</a:t>
            </a:r>
            <a:endParaRPr lang="bs-Latn-B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Spašavanje i restrukturiranje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00634"/>
          </a:xfrm>
        </p:spPr>
        <p:txBody>
          <a:bodyPr/>
          <a:lstStyle/>
          <a:p>
            <a:r>
              <a:rPr lang="bs-Latn-BA" dirty="0" smtClean="0"/>
              <a:t>Spašavanje - referira na pogoršanje finansijske pozicije, odnosno akutnu krizu likvidnosti </a:t>
            </a:r>
          </a:p>
          <a:p>
            <a:r>
              <a:rPr lang="bs-Latn-BA" dirty="0" smtClean="0"/>
              <a:t>Kratkoročnijeg karaktera, pomoć do 6 mjeseci, iznos potreban za održanje poslovanja firme, socijalne teškoće kao argument</a:t>
            </a:r>
          </a:p>
          <a:p>
            <a:r>
              <a:rPr lang="bs-Latn-BA" dirty="0" smtClean="0"/>
              <a:t>Restrukturiranje - ozbiljnije teškoće u poslovanju</a:t>
            </a:r>
          </a:p>
          <a:p>
            <a:r>
              <a:rPr lang="bs-Latn-BA" dirty="0" smtClean="0"/>
              <a:t>Plan restrukturiranja: reorganizacija, racionalizacija, diverzifikacija s ciljem reetabliranja tržišne sposobn.</a:t>
            </a:r>
          </a:p>
          <a:p>
            <a:r>
              <a:rPr lang="bs-Latn-BA" dirty="0" smtClean="0"/>
              <a:t>Dugoročnije karaktera, princip “one time - last time”</a:t>
            </a:r>
            <a:endParaRPr lang="bs-Latn-B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Fiskalni sistem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Porezi</a:t>
            </a:r>
          </a:p>
          <a:p>
            <a:r>
              <a:rPr lang="bs-Latn-BA" dirty="0" smtClean="0"/>
              <a:t>Doprinosi</a:t>
            </a:r>
          </a:p>
          <a:p>
            <a:r>
              <a:rPr lang="bs-Latn-BA" dirty="0" smtClean="0"/>
              <a:t>Parafiskaliteti - prelijevanje ...</a:t>
            </a:r>
          </a:p>
          <a:p>
            <a:r>
              <a:rPr lang="bs-Latn-BA" dirty="0" smtClean="0"/>
              <a:t>Akcize - problem sa standardom </a:t>
            </a:r>
          </a:p>
          <a:p>
            <a:r>
              <a:rPr lang="bs-Latn-BA" dirty="0" smtClean="0"/>
              <a:t>Porez na dobit - 10 % niža stopa od međ. standarda</a:t>
            </a:r>
          </a:p>
          <a:p>
            <a:r>
              <a:rPr lang="bs-Latn-BA" dirty="0" smtClean="0"/>
              <a:t>Porezna oslobađanja ...  </a:t>
            </a:r>
          </a:p>
          <a:p>
            <a:r>
              <a:rPr lang="bs-Latn-BA" dirty="0" smtClean="0"/>
              <a:t>Poistovjećivanje promjene oblika i status. promjena</a:t>
            </a:r>
          </a:p>
          <a:p>
            <a:r>
              <a:rPr lang="bs-Latn-BA" dirty="0" smtClean="0"/>
              <a:t>Dividenda (dobit) nije dohodak (prihod) u FBiH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Integracioni proces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bs-Latn-BA" dirty="0" smtClean="0"/>
              <a:t>Studija izvodivosti (2003)</a:t>
            </a:r>
          </a:p>
          <a:p>
            <a:r>
              <a:rPr lang="bs-Latn-BA" dirty="0" smtClean="0"/>
              <a:t>Sporazum o stabilizaciji i pridruživanju - struktura</a:t>
            </a:r>
          </a:p>
          <a:p>
            <a:r>
              <a:rPr lang="bs-Latn-BA" dirty="0" smtClean="0"/>
              <a:t>Glava VII: Pravda, sloboda, sigurnost  - organizirani kriminal - član 84. tačka b) = NPA</a:t>
            </a:r>
          </a:p>
          <a:p>
            <a:r>
              <a:rPr lang="bs-Latn-BA" dirty="0" smtClean="0"/>
              <a:t>Kriteriji za prijem u članstvo: pravni (acquis), politički (institucionalni), ekonomski (funkcionalna tržišna ekonomija) i administrativni</a:t>
            </a:r>
          </a:p>
          <a:p>
            <a:r>
              <a:rPr lang="bs-Latn-BA" dirty="0" smtClean="0"/>
              <a:t>Pregovaračke oblasti: najviše privrednih ....</a:t>
            </a:r>
            <a:endParaRPr lang="bs-Latn-B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Ugovori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14948"/>
          </a:xfrm>
        </p:spPr>
        <p:txBody>
          <a:bodyPr/>
          <a:lstStyle/>
          <a:p>
            <a:r>
              <a:rPr lang="bs-Latn-BA" dirty="0" smtClean="0"/>
              <a:t>Prodaja</a:t>
            </a:r>
          </a:p>
          <a:p>
            <a:r>
              <a:rPr lang="bs-Latn-BA" dirty="0" smtClean="0"/>
              <a:t>Ugovori o trgovinskim uslugama (posredovanje, zastupanje, komision, špedicija, skladištenje)</a:t>
            </a:r>
          </a:p>
          <a:p>
            <a:r>
              <a:rPr lang="bs-Latn-BA" dirty="0" smtClean="0"/>
              <a:t>Ugovori o prijevozu</a:t>
            </a:r>
          </a:p>
          <a:p>
            <a:r>
              <a:rPr lang="bs-Latn-BA" dirty="0" smtClean="0"/>
              <a:t>Ugovor o građenju (javne nabavke)</a:t>
            </a:r>
          </a:p>
          <a:p>
            <a:r>
              <a:rPr lang="bs-Latn-BA" dirty="0" smtClean="0"/>
              <a:t>Ugovor o osiguranju</a:t>
            </a:r>
          </a:p>
          <a:p>
            <a:r>
              <a:rPr lang="bs-Latn-BA" dirty="0" smtClean="0"/>
              <a:t>Ugovor o licenci (intelektualno vlasništvo i transfer tehnologije)</a:t>
            </a:r>
          </a:p>
          <a:p>
            <a:r>
              <a:rPr lang="bs-Latn-BA" dirty="0" smtClean="0"/>
              <a:t>Ugovor o lizingu, franšizingu, faktoringu</a:t>
            </a:r>
            <a:endParaRPr lang="bs-Latn-B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Ugovor o kreditu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... Švajcarac, BH švajcarac</a:t>
            </a:r>
          </a:p>
          <a:p>
            <a:r>
              <a:rPr lang="bs-Latn-BA" dirty="0" smtClean="0"/>
              <a:t>Promjena kupovne snage novca</a:t>
            </a:r>
          </a:p>
          <a:p>
            <a:r>
              <a:rPr lang="bs-Latn-BA" dirty="0" smtClean="0"/>
              <a:t>Monetarni nominalizam ...</a:t>
            </a:r>
          </a:p>
          <a:p>
            <a:r>
              <a:rPr lang="bs-Latn-BA" dirty="0" smtClean="0"/>
              <a:t>Valutna, robna i zlatna klauzula</a:t>
            </a:r>
          </a:p>
          <a:p>
            <a:r>
              <a:rPr lang="bs-Latn-BA" dirty="0" smtClean="0"/>
              <a:t>Indeksna klauzula</a:t>
            </a:r>
          </a:p>
          <a:p>
            <a:r>
              <a:rPr lang="bs-Latn-BA" dirty="0" smtClean="0"/>
              <a:t>Uloga Centralne banke - kontekst </a:t>
            </a:r>
          </a:p>
          <a:p>
            <a:r>
              <a:rPr lang="bs-Latn-BA" dirty="0" smtClean="0"/>
              <a:t>Povećanje novčane mase = povećanje tražnje = uvjeti za ekonomski rast i razvoj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Načelo monetarnog nominalizma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 smtClean="0"/>
              <a:t>Kontekst  - promjena kupovne snage novca</a:t>
            </a:r>
          </a:p>
          <a:p>
            <a:r>
              <a:rPr lang="bs-Latn-BA" dirty="0" smtClean="0"/>
              <a:t>Član 394. ZOO-a “Kad obaveza ima za predmet svotu novca, dužnik je dužan isplatiti onaj broj novčanih jedinica na koji obaveza glasi, izuzev kad zakon određuje šta drugo” = pravna sigurnost</a:t>
            </a:r>
          </a:p>
          <a:p>
            <a:r>
              <a:rPr lang="bs-Latn-BA" dirty="0" smtClean="0"/>
              <a:t>Član 395. ZOO-a (valuta obaveze) “Ako novčana obaveza protivno zakonu glasi na plaćanje u zlatu ili nekoj stranoj valuti, njeno ispunjenje se može zahtijevati samo u domaćem novcu prema kursu koji je važio u trenutku nastanka obaveze.”</a:t>
            </a:r>
          </a:p>
          <a:p>
            <a:r>
              <a:rPr lang="bs-Latn-BA" dirty="0" smtClean="0"/>
              <a:t>Član 396. ZOO-a “Ništava je odredba ugovora kojom se iznos novčane obaveze vezuje za promjene cijena dobara, roba i usluga izraženih indeksom cijena ... ali će biti punovažna ako je izabrani indeks u neposrednoj ekonomskoj vezi sa predmetom posla tako da nema špekulativni značaj ...”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Karike poslovnog sistema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Osnivanje (registracija)</a:t>
            </a:r>
          </a:p>
          <a:p>
            <a:r>
              <a:rPr lang="bs-Latn-BA" dirty="0" smtClean="0"/>
              <a:t>Konkurencija</a:t>
            </a:r>
          </a:p>
          <a:p>
            <a:r>
              <a:rPr lang="bs-Latn-BA" dirty="0" smtClean="0"/>
              <a:t>Prestanak</a:t>
            </a:r>
          </a:p>
          <a:p>
            <a:r>
              <a:rPr lang="bs-Latn-BA" dirty="0" smtClean="0"/>
              <a:t>Pozicija države (funkcije)</a:t>
            </a:r>
            <a:endParaRPr lang="bs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Osnivanje poslovnih subjekata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bs-Latn-BA" dirty="0" smtClean="0"/>
              <a:t>Normativni sistem - pravilo</a:t>
            </a:r>
          </a:p>
          <a:p>
            <a:r>
              <a:rPr lang="bs-Latn-BA" dirty="0" smtClean="0"/>
              <a:t>Koncesioni sistem (banke, osiguravajuća društva, berze, fondovi)</a:t>
            </a:r>
          </a:p>
          <a:p>
            <a:r>
              <a:rPr lang="bs-Latn-BA" dirty="0" smtClean="0"/>
              <a:t>Sistem zakona / upravnog akta - javna preduzeća</a:t>
            </a:r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Vrste poslovnih subjekata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Privredna društva (dno, kd, dd, doo)</a:t>
            </a:r>
          </a:p>
          <a:p>
            <a:r>
              <a:rPr lang="bs-Latn-BA" dirty="0" smtClean="0"/>
              <a:t>Finansijske institucije i tržište kapitala</a:t>
            </a:r>
          </a:p>
          <a:p>
            <a:r>
              <a:rPr lang="bs-Latn-BA" dirty="0" smtClean="0"/>
              <a:t>Javna preduzeća, mala i srednja preduzeća, zadruge</a:t>
            </a:r>
          </a:p>
          <a:p>
            <a:r>
              <a:rPr lang="bs-Latn-BA" dirty="0" smtClean="0"/>
              <a:t>Oblici poslovnog povezivanja</a:t>
            </a:r>
          </a:p>
          <a:p>
            <a:r>
              <a:rPr lang="bs-Latn-BA" dirty="0" smtClean="0"/>
              <a:t>Mikrokreditne organizacije, Garancijski fondovi ½</a:t>
            </a:r>
          </a:p>
          <a:p>
            <a:r>
              <a:rPr lang="bs-Latn-BA" dirty="0" smtClean="0"/>
              <a:t>Privredne komore ...</a:t>
            </a:r>
          </a:p>
          <a:p>
            <a:r>
              <a:rPr lang="bs-Latn-BA" dirty="0" smtClean="0"/>
              <a:t>Obrtnici</a:t>
            </a:r>
          </a:p>
          <a:p>
            <a:r>
              <a:rPr lang="bs-Latn-BA" dirty="0" smtClean="0"/>
              <a:t>Struktura .... // Udruženja vs privredna društva</a:t>
            </a:r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Poslovanje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Registracija</a:t>
            </a:r>
          </a:p>
          <a:p>
            <a:r>
              <a:rPr lang="bs-Latn-BA" dirty="0" smtClean="0"/>
              <a:t>Oblik poslovnog organiziranja</a:t>
            </a:r>
          </a:p>
          <a:p>
            <a:r>
              <a:rPr lang="bs-Latn-BA" dirty="0" smtClean="0"/>
              <a:t>Sistem osnivanja</a:t>
            </a:r>
          </a:p>
          <a:p>
            <a:r>
              <a:rPr lang="bs-Latn-BA" dirty="0" smtClean="0"/>
              <a:t>Statusne promjene (spajanje, pripajanje, podjela)</a:t>
            </a:r>
          </a:p>
          <a:p>
            <a:r>
              <a:rPr lang="bs-Latn-BA" dirty="0" smtClean="0"/>
              <a:t>Promjena oblika</a:t>
            </a:r>
          </a:p>
          <a:p>
            <a:r>
              <a:rPr lang="bs-Latn-BA" dirty="0" smtClean="0"/>
              <a:t>Poslovno povezivanje (kapitalno, ugovorno)</a:t>
            </a:r>
          </a:p>
          <a:p>
            <a:r>
              <a:rPr lang="bs-Latn-BA" dirty="0" smtClean="0"/>
              <a:t>Konkurencija vs pozicija države - privatni vs javni interes</a:t>
            </a:r>
          </a:p>
          <a:p>
            <a:r>
              <a:rPr lang="bs-Latn-BA" dirty="0" smtClean="0"/>
              <a:t>Prestanak (stečaj, likvidacija)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Zakonski elementi privrednih društava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Ugovorna tvorevina</a:t>
            </a:r>
          </a:p>
          <a:p>
            <a:r>
              <a:rPr lang="bs-Latn-BA" dirty="0" smtClean="0"/>
              <a:t>Pravni subjektivitet </a:t>
            </a:r>
          </a:p>
          <a:p>
            <a:r>
              <a:rPr lang="bs-Latn-BA" dirty="0" smtClean="0"/>
              <a:t>Nastaje udruživanjem kapitala (ulozi)</a:t>
            </a:r>
          </a:p>
          <a:p>
            <a:r>
              <a:rPr lang="bs-Latn-BA" dirty="0" smtClean="0"/>
              <a:t>Profitna organizacija (cilj)</a:t>
            </a:r>
          </a:p>
          <a:p>
            <a:r>
              <a:rPr lang="bs-Latn-BA" dirty="0" smtClean="0"/>
              <a:t>Samostalnost u poslovanju</a:t>
            </a:r>
          </a:p>
          <a:p>
            <a:r>
              <a:rPr lang="bs-Latn-BA" dirty="0" smtClean="0"/>
              <a:t>Imovinska odgovornost (zakonska, potpuna, neograničena) + odgovornost za drugog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2415</Words>
  <Application>Microsoft Office PowerPoint</Application>
  <PresentationFormat>On-screen Show (4:3)</PresentationFormat>
  <Paragraphs>281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Organizovani i privredni kriminal Specijalistička obuka </vt:lpstr>
      <vt:lpstr>Determinante i kontekst</vt:lpstr>
      <vt:lpstr>Funkcije države</vt:lpstr>
      <vt:lpstr>Integracioni proces</vt:lpstr>
      <vt:lpstr>Karike poslovnog sistema</vt:lpstr>
      <vt:lpstr>Osnivanje poslovnih subjekata</vt:lpstr>
      <vt:lpstr>Vrste poslovnih subjekata</vt:lpstr>
      <vt:lpstr>Poslovanje</vt:lpstr>
      <vt:lpstr>Zakonski elementi privrednih društava</vt:lpstr>
      <vt:lpstr>Vrste privrednih društava</vt:lpstr>
      <vt:lpstr>Doo vs dd</vt:lpstr>
      <vt:lpstr>Razlika između društva i preduzeća</vt:lpstr>
      <vt:lpstr>Elementi za individualizaciju PD</vt:lpstr>
      <vt:lpstr>Imovina</vt:lpstr>
      <vt:lpstr>Imovinska masa</vt:lpstr>
      <vt:lpstr>Imovinska odgovornost</vt:lpstr>
      <vt:lpstr>Zastupanje</vt:lpstr>
      <vt:lpstr>Zakon o sistemu državne pomoći</vt:lpstr>
      <vt:lpstr>Banke</vt:lpstr>
      <vt:lpstr>Berze</vt:lpstr>
      <vt:lpstr>MSP</vt:lpstr>
      <vt:lpstr>MKO vs GF</vt:lpstr>
      <vt:lpstr>Instrumenti plaćanja i instrumenti osiguranja plaćanja</vt:lpstr>
      <vt:lpstr>Zakon o unutrašnjem platnom prometu</vt:lpstr>
      <vt:lpstr>Natjecanje</vt:lpstr>
      <vt:lpstr>Promjena pozicije na tržištu</vt:lpstr>
      <vt:lpstr>Likvidacija</vt:lpstr>
      <vt:lpstr>Stečaj</vt:lpstr>
      <vt:lpstr>Četiri bitna momenta</vt:lpstr>
      <vt:lpstr>Kontrola poslovanja</vt:lpstr>
      <vt:lpstr>Dostava rješenja </vt:lpstr>
      <vt:lpstr>Mogućnost reorganizacije</vt:lpstr>
      <vt:lpstr>Mogućnost pobijanja pravnih radnji stečajnog dužnika</vt:lpstr>
      <vt:lpstr>Stečajna krivična djela</vt:lpstr>
      <vt:lpstr>Prouzrokovanje stečaja</vt:lpstr>
      <vt:lpstr>Ostala “djela”</vt:lpstr>
      <vt:lpstr>Umišljaj i stečaj</vt:lpstr>
      <vt:lpstr>Spašavanje i restrukturiranje</vt:lpstr>
      <vt:lpstr>Fiskalni sistem</vt:lpstr>
      <vt:lpstr>Ugovori</vt:lpstr>
      <vt:lpstr>Ugovor o kreditu</vt:lpstr>
      <vt:lpstr>Načelo monetarnog nominalizma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Organizovani i privredni kriminal</dc:title>
  <dc:creator>Edin</dc:creator>
  <cp:lastModifiedBy>User</cp:lastModifiedBy>
  <cp:revision>46</cp:revision>
  <dcterms:created xsi:type="dcterms:W3CDTF">2016-03-05T15:09:10Z</dcterms:created>
  <dcterms:modified xsi:type="dcterms:W3CDTF">2016-03-08T08:12:31Z</dcterms:modified>
</cp:coreProperties>
</file>