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46"/>
  </p:notesMasterIdLst>
  <p:handoutMasterIdLst>
    <p:handoutMasterId r:id="rId47"/>
  </p:handoutMasterIdLst>
  <p:sldIdLst>
    <p:sldId id="256" r:id="rId2"/>
    <p:sldId id="267" r:id="rId3"/>
    <p:sldId id="269" r:id="rId4"/>
    <p:sldId id="264" r:id="rId5"/>
    <p:sldId id="257" r:id="rId6"/>
    <p:sldId id="287" r:id="rId7"/>
    <p:sldId id="263" r:id="rId8"/>
    <p:sldId id="265" r:id="rId9"/>
    <p:sldId id="266" r:id="rId10"/>
    <p:sldId id="271" r:id="rId11"/>
    <p:sldId id="272" r:id="rId12"/>
    <p:sldId id="273" r:id="rId13"/>
    <p:sldId id="274" r:id="rId14"/>
    <p:sldId id="275" r:id="rId15"/>
    <p:sldId id="279" r:id="rId16"/>
    <p:sldId id="277" r:id="rId17"/>
    <p:sldId id="280" r:id="rId18"/>
    <p:sldId id="281" r:id="rId19"/>
    <p:sldId id="282" r:id="rId20"/>
    <p:sldId id="283" r:id="rId21"/>
    <p:sldId id="284" r:id="rId22"/>
    <p:sldId id="286"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05" r:id="rId41"/>
    <p:sldId id="306" r:id="rId42"/>
    <p:sldId id="307" r:id="rId43"/>
    <p:sldId id="308" r:id="rId44"/>
    <p:sldId id="309" r:id="rId45"/>
  </p:sldIdLst>
  <p:sldSz cx="9144000" cy="6858000" type="screen4x3"/>
  <p:notesSz cx="6797675" cy="9926638"/>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Zadana sekcija" id="{95D3D74D-F150-423A-81AD-A0B8303705A4}">
          <p14:sldIdLst>
            <p14:sldId id="256"/>
            <p14:sldId id="267"/>
            <p14:sldId id="269"/>
            <p14:sldId id="264"/>
            <p14:sldId id="257"/>
            <p14:sldId id="287"/>
            <p14:sldId id="263"/>
            <p14:sldId id="265"/>
            <p14:sldId id="266"/>
            <p14:sldId id="271"/>
            <p14:sldId id="272"/>
            <p14:sldId id="273"/>
            <p14:sldId id="274"/>
            <p14:sldId id="275"/>
            <p14:sldId id="279"/>
            <p14:sldId id="277"/>
            <p14:sldId id="280"/>
            <p14:sldId id="281"/>
            <p14:sldId id="282"/>
            <p14:sldId id="283"/>
            <p14:sldId id="284"/>
            <p14:sldId id="286"/>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85D"/>
    <a:srgbClr val="FF6600"/>
    <a:srgbClr val="FF5050"/>
    <a:srgbClr val="FF0000"/>
    <a:srgbClr val="FFFF99"/>
    <a:srgbClr val="FFFFFF"/>
    <a:srgbClr val="FFDC47"/>
    <a:srgbClr val="CCFF99"/>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12" autoAdjust="0"/>
  </p:normalViewPr>
  <p:slideViewPr>
    <p:cSldViewPr>
      <p:cViewPr>
        <p:scale>
          <a:sx n="69" d="100"/>
          <a:sy n="69" d="100"/>
        </p:scale>
        <p:origin x="-95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EBC1BD0-6B39-4935-8B0E-C89DF931B36B}" type="datetimeFigureOut">
              <a:rPr lang="hr-HR" smtClean="0"/>
              <a:t>2.2.2016.</a:t>
            </a:fld>
            <a:endParaRPr lang="hr-HR"/>
          </a:p>
        </p:txBody>
      </p:sp>
      <p:sp>
        <p:nvSpPr>
          <p:cNvPr id="4" name="Rezervirano mjesto podnožj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hr-HR"/>
          </a:p>
        </p:txBody>
      </p:sp>
      <p:sp>
        <p:nvSpPr>
          <p:cNvPr id="5" name="Rezervirano mjesto broja slajd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FC69509-1DB2-4C42-BE24-6336BFF2D0CF}" type="slidenum">
              <a:rPr lang="hr-HR" smtClean="0"/>
              <a:t>‹#›</a:t>
            </a:fld>
            <a:endParaRPr lang="hr-HR"/>
          </a:p>
        </p:txBody>
      </p:sp>
    </p:spTree>
    <p:extLst>
      <p:ext uri="{BB962C8B-B14F-4D97-AF65-F5344CB8AC3E}">
        <p14:creationId xmlns:p14="http://schemas.microsoft.com/office/powerpoint/2010/main" val="1142059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0399144-58DA-4207-8886-EA4C90D9C97F}" type="datetimeFigureOut">
              <a:rPr lang="hr-HR" smtClean="0"/>
              <a:t>2.2.2016.</a:t>
            </a:fld>
            <a:endParaRPr lang="hr-HR"/>
          </a:p>
        </p:txBody>
      </p:sp>
      <p:sp>
        <p:nvSpPr>
          <p:cNvPr id="4" name="Rezervirano mjesto slike slajd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7BBCB56-2EB6-4B3B-9F7B-CB938D449B2E}" type="slidenum">
              <a:rPr lang="hr-HR" smtClean="0"/>
              <a:t>‹#›</a:t>
            </a:fld>
            <a:endParaRPr lang="hr-HR"/>
          </a:p>
        </p:txBody>
      </p:sp>
    </p:spTree>
    <p:extLst>
      <p:ext uri="{BB962C8B-B14F-4D97-AF65-F5344CB8AC3E}">
        <p14:creationId xmlns:p14="http://schemas.microsoft.com/office/powerpoint/2010/main" val="1316945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37BBCB56-2EB6-4B3B-9F7B-CB938D449B2E}" type="slidenum">
              <a:rPr lang="hr-HR" smtClean="0"/>
              <a:t>15</a:t>
            </a:fld>
            <a:endParaRPr lang="hr-HR"/>
          </a:p>
        </p:txBody>
      </p:sp>
    </p:spTree>
    <p:extLst>
      <p:ext uri="{BB962C8B-B14F-4D97-AF65-F5344CB8AC3E}">
        <p14:creationId xmlns:p14="http://schemas.microsoft.com/office/powerpoint/2010/main" val="366449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8" name="Naslov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hr-HR" smtClean="0"/>
              <a:t>Uredite stil naslova matrice</a:t>
            </a:r>
            <a:endParaRPr kumimoji="0" lang="en-US"/>
          </a:p>
        </p:txBody>
      </p:sp>
      <p:sp>
        <p:nvSpPr>
          <p:cNvPr id="28" name="Rezervirano mjesto datuma 27"/>
          <p:cNvSpPr>
            <a:spLocks noGrp="1"/>
          </p:cNvSpPr>
          <p:nvPr>
            <p:ph type="dt" sz="half" idx="10"/>
          </p:nvPr>
        </p:nvSpPr>
        <p:spPr/>
        <p:txBody>
          <a:bodyPr/>
          <a:lstStyle/>
          <a:p>
            <a:fld id="{FBC3427B-3EF6-42D7-8FE0-FFF98B63D7A2}" type="datetime1">
              <a:rPr lang="hr-HR" smtClean="0"/>
              <a:t>2.2.2016.</a:t>
            </a:fld>
            <a:endParaRPr lang="hr-HR"/>
          </a:p>
        </p:txBody>
      </p:sp>
      <p:sp>
        <p:nvSpPr>
          <p:cNvPr id="17" name="Rezervirano mjesto podnožja 16"/>
          <p:cNvSpPr>
            <a:spLocks noGrp="1"/>
          </p:cNvSpPr>
          <p:nvPr>
            <p:ph type="ftr" sz="quarter" idx="11"/>
          </p:nvPr>
        </p:nvSpPr>
        <p:spPr/>
        <p:txBody>
          <a:bodyPr/>
          <a:lstStyle/>
          <a:p>
            <a:endParaRPr lang="hr-HR"/>
          </a:p>
        </p:txBody>
      </p:sp>
      <p:sp>
        <p:nvSpPr>
          <p:cNvPr id="29" name="Rezervirano mjesto broja slajda 28"/>
          <p:cNvSpPr>
            <a:spLocks noGrp="1"/>
          </p:cNvSpPr>
          <p:nvPr>
            <p:ph type="sldNum" sz="quarter" idx="12"/>
          </p:nvPr>
        </p:nvSpPr>
        <p:spPr/>
        <p:txBody>
          <a:bodyPr/>
          <a:lstStyle/>
          <a:p>
            <a:fld id="{089BF1E2-8F19-4F04-8660-E16EFCD3ABE6}" type="slidenum">
              <a:rPr lang="hr-HR" smtClean="0"/>
              <a:t>‹#›</a:t>
            </a:fld>
            <a:endParaRPr lang="hr-HR"/>
          </a:p>
        </p:txBody>
      </p:sp>
      <p:sp>
        <p:nvSpPr>
          <p:cNvPr id="9" name="Podnaslov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r-HR" smtClean="0"/>
              <a:t>Uredite stil podnaslova matrice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p:txBody>
          <a:bodyPr vert="eaVer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63373685-69BC-42F1-A8C1-43C18DACC754}" type="datetime1">
              <a:rPr lang="hr-HR" smtClean="0"/>
              <a:t>2.2.2016.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089BF1E2-8F19-4F04-8660-E16EFCD3ABE6}"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EA93B226-7C55-45B1-8B5B-4E536CB49ABD}" type="datetime1">
              <a:rPr lang="hr-HR" smtClean="0"/>
              <a:t>2.2.2016.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089BF1E2-8F19-4F04-8660-E16EFCD3ABE6}"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Uredite stil naslova matrice</a:t>
            </a:r>
            <a:endParaRPr kumimoji="0" lang="en-US"/>
          </a:p>
        </p:txBody>
      </p:sp>
      <p:sp>
        <p:nvSpPr>
          <p:cNvPr id="3" name="Rezervirano mjesto sadržaja 2"/>
          <p:cNvSpPr>
            <a:spLocks noGrp="1"/>
          </p:cNvSpPr>
          <p:nvPr>
            <p:ph idx="1"/>
          </p:nvPr>
        </p:nvSpPr>
        <p:spPr/>
        <p:txBody>
          <a:bodyPr/>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AB7DE552-7B89-49F0-BBFD-056822CBCE3F}" type="datetime1">
              <a:rPr lang="hr-HR" smtClean="0"/>
              <a:t>2.2.2016.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089BF1E2-8F19-4F04-8660-E16EFCD3ABE6}"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hr-HR" smtClean="0"/>
              <a:t>Uredite stil naslova matrice</a:t>
            </a:r>
            <a:endParaRPr kumimoji="0" lang="en-US"/>
          </a:p>
        </p:txBody>
      </p:sp>
      <p:sp>
        <p:nvSpPr>
          <p:cNvPr id="3" name="Rezervirano mjesto teksta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r-HR" smtClean="0"/>
              <a:t>Uredite stilove teksta matrice</a:t>
            </a:r>
          </a:p>
        </p:txBody>
      </p:sp>
      <p:sp>
        <p:nvSpPr>
          <p:cNvPr id="4" name="Rezervirano mjesto datuma 3"/>
          <p:cNvSpPr>
            <a:spLocks noGrp="1"/>
          </p:cNvSpPr>
          <p:nvPr>
            <p:ph type="dt" sz="half" idx="10"/>
          </p:nvPr>
        </p:nvSpPr>
        <p:spPr/>
        <p:txBody>
          <a:bodyPr/>
          <a:lstStyle/>
          <a:p>
            <a:fld id="{36CFC644-6806-48B2-84DA-D4251D5C4651}" type="datetime1">
              <a:rPr lang="hr-HR" smtClean="0"/>
              <a:t>2.2.2016.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a:xfrm>
            <a:off x="7924800" y="6416675"/>
            <a:ext cx="762000" cy="365125"/>
          </a:xfrm>
        </p:spPr>
        <p:txBody>
          <a:bodyPr/>
          <a:lstStyle/>
          <a:p>
            <a:fld id="{089BF1E2-8F19-4F04-8660-E16EFCD3ABE6}" type="slidenum">
              <a:rPr lang="hr-HR" smtClean="0"/>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Uredite stil naslova matrice</a:t>
            </a:r>
            <a:endParaRPr kumimoji="0" lang="en-US"/>
          </a:p>
        </p:txBody>
      </p:sp>
      <p:sp>
        <p:nvSpPr>
          <p:cNvPr id="3" name="Rezervirano mjesto sadržaja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p>
            <a:fld id="{7556EE45-CFAE-489D-919E-F4152EA4D79D}" type="datetime1">
              <a:rPr lang="hr-HR" smtClean="0"/>
              <a:t>2.2.2016.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089BF1E2-8F19-4F04-8660-E16EFCD3ABE6}"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nchor="ctr"/>
          <a:lstStyle>
            <a:lvl1pPr>
              <a:defRPr/>
            </a:lvl1pPr>
          </a:lstStyle>
          <a:p>
            <a:r>
              <a:rPr kumimoji="0" lang="hr-HR" smtClean="0"/>
              <a:t>Uredite stil naslova matrice</a:t>
            </a:r>
            <a:endParaRPr kumimoji="0" lang="en-US"/>
          </a:p>
        </p:txBody>
      </p:sp>
      <p:sp>
        <p:nvSpPr>
          <p:cNvPr id="3" name="Rezervirano mjesto teksta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Uredite stilove teksta matrice</a:t>
            </a:r>
          </a:p>
        </p:txBody>
      </p:sp>
      <p:sp>
        <p:nvSpPr>
          <p:cNvPr id="4" name="Rezervirano mjesto teksta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Uredite stilove teksta matrice</a:t>
            </a:r>
          </a:p>
        </p:txBody>
      </p:sp>
      <p:sp>
        <p:nvSpPr>
          <p:cNvPr id="5" name="Rezervirano mjesto sadržaja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p>
            <a:fld id="{200958EA-4686-43BC-8B24-6EEC94268D45}" type="datetime1">
              <a:rPr lang="hr-HR" smtClean="0"/>
              <a:t>2.2.2016.</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089BF1E2-8F19-4F04-8660-E16EFCD3ABE6}"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Uredite stil naslova matrice</a:t>
            </a:r>
            <a:endParaRPr kumimoji="0" lang="en-US"/>
          </a:p>
        </p:txBody>
      </p:sp>
      <p:sp>
        <p:nvSpPr>
          <p:cNvPr id="3" name="Rezervirano mjesto datuma 2"/>
          <p:cNvSpPr>
            <a:spLocks noGrp="1"/>
          </p:cNvSpPr>
          <p:nvPr>
            <p:ph type="dt" sz="half" idx="10"/>
          </p:nvPr>
        </p:nvSpPr>
        <p:spPr/>
        <p:txBody>
          <a:bodyPr/>
          <a:lstStyle/>
          <a:p>
            <a:fld id="{47F88347-C1E1-431F-93ED-7F34AF34A364}" type="datetime1">
              <a:rPr lang="hr-HR" smtClean="0"/>
              <a:t>2.2.2016.</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089BF1E2-8F19-4F04-8660-E16EFCD3ABE6}"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CA3B51F6-AE60-4766-83A4-648F3C3A8E2A}" type="datetime1">
              <a:rPr lang="hr-HR" smtClean="0"/>
              <a:t>2.2.2016.</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089BF1E2-8F19-4F04-8660-E16EFCD3ABE6}"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hr-HR" smtClean="0"/>
              <a:t>Uredite stil naslova matrice</a:t>
            </a:r>
            <a:endParaRPr kumimoji="0" lang="en-US"/>
          </a:p>
        </p:txBody>
      </p:sp>
      <p:sp>
        <p:nvSpPr>
          <p:cNvPr id="3" name="Rezervirano mjesto teksta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hr-HR" smtClean="0"/>
              <a:t>Uredite stilove teksta matrice</a:t>
            </a:r>
          </a:p>
        </p:txBody>
      </p:sp>
      <p:sp>
        <p:nvSpPr>
          <p:cNvPr id="4" name="Rezervirano mjesto sadržaja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p>
            <a:fld id="{EFAFA7F9-8162-4667-A9AE-FFE6C5DD0755}" type="datetime1">
              <a:rPr lang="hr-HR" smtClean="0"/>
              <a:t>2.2.2016.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089BF1E2-8F19-4F04-8660-E16EFCD3ABE6}"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hr-HR" smtClean="0"/>
              <a:t>Uredite stil naslova matrice</a:t>
            </a:r>
            <a:endParaRPr kumimoji="0" lang="en-US"/>
          </a:p>
        </p:txBody>
      </p:sp>
      <p:sp>
        <p:nvSpPr>
          <p:cNvPr id="3" name="Rezervirano mjesto slik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hr-HR" smtClean="0">
                <a:solidFill>
                  <a:schemeClr val="lt1"/>
                </a:solidFill>
                <a:latin typeface="+mn-lt"/>
                <a:ea typeface="+mn-ea"/>
                <a:cs typeface="+mn-cs"/>
              </a:rPr>
              <a:t>Kliknite ikonu da biste dodali  sliku</a:t>
            </a:r>
            <a:endParaRPr kumimoji="0" lang="en-US" dirty="0">
              <a:solidFill>
                <a:schemeClr val="lt1"/>
              </a:solidFill>
              <a:latin typeface="+mn-lt"/>
              <a:ea typeface="+mn-ea"/>
              <a:cs typeface="+mn-cs"/>
            </a:endParaRPr>
          </a:p>
        </p:txBody>
      </p:sp>
      <p:sp>
        <p:nvSpPr>
          <p:cNvPr id="4" name="Rezervirano mjesto teksta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hr-HR" smtClean="0"/>
              <a:t>Uredite stilove teksta matrice</a:t>
            </a:r>
          </a:p>
        </p:txBody>
      </p:sp>
      <p:sp>
        <p:nvSpPr>
          <p:cNvPr id="5" name="Rezervirano mjesto datuma 4"/>
          <p:cNvSpPr>
            <a:spLocks noGrp="1"/>
          </p:cNvSpPr>
          <p:nvPr>
            <p:ph type="dt" sz="half" idx="10"/>
          </p:nvPr>
        </p:nvSpPr>
        <p:spPr/>
        <p:txBody>
          <a:bodyPr/>
          <a:lstStyle/>
          <a:p>
            <a:fld id="{06193C55-1BD6-4D5D-A01E-AB79323E6825}" type="datetime1">
              <a:rPr lang="hr-HR" smtClean="0"/>
              <a:t>2.2.2016.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089BF1E2-8F19-4F04-8660-E16EFCD3ABE6}" type="slidenum">
              <a:rPr lang="hr-HR" smtClean="0"/>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100000">
              <a:schemeClr val="bg2">
                <a:shade val="45000"/>
                <a:satMod val="120000"/>
              </a:schemeClr>
            </a:gs>
          </a:gsLst>
          <a:path path="circle">
            <a:fillToRect r="100000" b="100000"/>
          </a:path>
          <a:tileRect/>
        </a:gradFill>
        <a:effectLst/>
      </p:bgPr>
    </p:bg>
    <p:spTree>
      <p:nvGrpSpPr>
        <p:cNvPr id="1" name=""/>
        <p:cNvGrpSpPr/>
        <p:nvPr/>
      </p:nvGrpSpPr>
      <p:grpSpPr>
        <a:xfrm>
          <a:off x="0" y="0"/>
          <a:ext cx="0" cy="0"/>
          <a:chOff x="0" y="0"/>
          <a:chExt cx="0" cy="0"/>
        </a:xfrm>
      </p:grpSpPr>
      <p:sp>
        <p:nvSpPr>
          <p:cNvPr id="22" name="Rezervirano mjesto naslova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hr-HR" smtClean="0"/>
              <a:t>Uredite stil naslova matrice</a:t>
            </a:r>
            <a:endParaRPr kumimoji="0" lang="en-US"/>
          </a:p>
        </p:txBody>
      </p:sp>
      <p:sp>
        <p:nvSpPr>
          <p:cNvPr id="13" name="Rezervirano mjesto teksta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hr-HR" smtClean="0"/>
              <a:t>Uredite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4" name="Rezervirano mjesto datuma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6243D1A-BFAC-4686-9E69-ABBB81B55A22}" type="datetime1">
              <a:rPr lang="hr-HR" smtClean="0"/>
              <a:t>2.2.2016.</a:t>
            </a:fld>
            <a:endParaRPr lang="hr-HR"/>
          </a:p>
        </p:txBody>
      </p:sp>
      <p:sp>
        <p:nvSpPr>
          <p:cNvPr id="3" name="Rezervirano mjesto podnožja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hr-HR"/>
          </a:p>
        </p:txBody>
      </p:sp>
      <p:sp>
        <p:nvSpPr>
          <p:cNvPr id="23" name="Rezervirano mjesto broja slajda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89BF1E2-8F19-4F04-8660-E16EFCD3ABE6}" type="slidenum">
              <a:rPr lang="hr-HR" smtClean="0"/>
              <a:t>‹#›</a:t>
            </a:fld>
            <a:endParaRPr lang="hr-H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422030" y="1412776"/>
            <a:ext cx="8229600" cy="3312368"/>
          </a:xfrm>
        </p:spPr>
        <p:txBody>
          <a:bodyPr>
            <a:normAutofit/>
          </a:bodyPr>
          <a:lstStyle/>
          <a:p>
            <a:pPr>
              <a:lnSpc>
                <a:spcPts val="1900"/>
              </a:lnSpc>
            </a:pPr>
            <a:r>
              <a:rPr lang="hr-HR" dirty="0" smtClean="0">
                <a:solidFill>
                  <a:srgbClr val="FFC000"/>
                </a:solidFill>
                <a:effectLst/>
                <a:latin typeface="Times New Roman"/>
                <a:ea typeface="Times New Roman"/>
              </a:rPr>
              <a:t>PREDSTEČAJNI</a:t>
            </a:r>
            <a:r>
              <a:rPr lang="hr-HR" dirty="0" smtClean="0">
                <a:solidFill>
                  <a:srgbClr val="000000"/>
                </a:solidFill>
                <a:effectLst/>
                <a:latin typeface="Times New Roman"/>
                <a:ea typeface="Times New Roman"/>
              </a:rPr>
              <a:t> POSTUPAK PREMA NOVOM STEČAJNOM ZAKONU</a:t>
            </a:r>
            <a:br>
              <a:rPr lang="hr-HR" dirty="0" smtClean="0">
                <a:solidFill>
                  <a:srgbClr val="000000"/>
                </a:solidFill>
                <a:effectLst/>
                <a:latin typeface="Times New Roman"/>
                <a:ea typeface="Times New Roman"/>
              </a:rPr>
            </a:br>
            <a:r>
              <a:rPr lang="hr-HR" sz="4000" dirty="0" smtClean="0">
                <a:solidFill>
                  <a:srgbClr val="000000"/>
                </a:solidFill>
                <a:effectLst/>
                <a:latin typeface="Times New Roman"/>
                <a:ea typeface="Times New Roman"/>
              </a:rPr>
              <a:t> </a:t>
            </a:r>
            <a:br>
              <a:rPr lang="hr-HR" sz="4000" dirty="0" smtClean="0">
                <a:solidFill>
                  <a:srgbClr val="000000"/>
                </a:solidFill>
                <a:effectLst/>
                <a:latin typeface="Times New Roman"/>
                <a:ea typeface="Times New Roman"/>
              </a:rPr>
            </a:br>
            <a:endParaRPr lang="hr-HR" dirty="0"/>
          </a:p>
        </p:txBody>
      </p:sp>
      <p:sp>
        <p:nvSpPr>
          <p:cNvPr id="3" name="Podnaslov 2"/>
          <p:cNvSpPr>
            <a:spLocks noGrp="1"/>
          </p:cNvSpPr>
          <p:nvPr>
            <p:ph type="subTitle" idx="1"/>
          </p:nvPr>
        </p:nvSpPr>
        <p:spPr>
          <a:xfrm>
            <a:off x="467544" y="332656"/>
            <a:ext cx="1728192" cy="4751642"/>
          </a:xfrm>
        </p:spPr>
        <p:txBody>
          <a:bodyPr>
            <a:normAutofit/>
          </a:bodyPr>
          <a:lstStyle/>
          <a:p>
            <a:r>
              <a:rPr lang="hr-HR" sz="1800" dirty="0" smtClean="0">
                <a:solidFill>
                  <a:schemeClr val="bg1"/>
                </a:solidFill>
              </a:rPr>
              <a:t>Nino Radić</a:t>
            </a:r>
            <a:endParaRPr lang="hr-HR" sz="1800" dirty="0" smtClean="0">
              <a:solidFill>
                <a:schemeClr val="bg1"/>
              </a:solidFill>
            </a:endParaRPr>
          </a:p>
          <a:p>
            <a:r>
              <a:rPr lang="hr-HR" sz="1800" dirty="0" smtClean="0">
                <a:solidFill>
                  <a:schemeClr val="bg1"/>
                </a:solidFill>
              </a:rPr>
              <a:t>Mario Vukelić</a:t>
            </a:r>
            <a:endParaRPr lang="hr-HR" sz="1800" dirty="0">
              <a:solidFill>
                <a:schemeClr val="bg1"/>
              </a:solidFill>
            </a:endParaRPr>
          </a:p>
        </p:txBody>
      </p:sp>
    </p:spTree>
    <p:extLst>
      <p:ext uri="{BB962C8B-B14F-4D97-AF65-F5344CB8AC3E}">
        <p14:creationId xmlns:p14="http://schemas.microsoft.com/office/powerpoint/2010/main" val="1707587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p:txBody>
          <a:bodyPr/>
          <a:lstStyle/>
          <a:p>
            <a:fld id="{089BF1E2-8F19-4F04-8660-E16EFCD3ABE6}" type="slidenum">
              <a:rPr lang="hr-HR" smtClean="0"/>
              <a:t>10</a:t>
            </a:fld>
            <a:endParaRPr lang="hr-HR"/>
          </a:p>
        </p:txBody>
      </p:sp>
      <p:sp>
        <p:nvSpPr>
          <p:cNvPr id="3" name="Pravokutnik 2"/>
          <p:cNvSpPr/>
          <p:nvPr/>
        </p:nvSpPr>
        <p:spPr>
          <a:xfrm>
            <a:off x="323528" y="692696"/>
            <a:ext cx="8568952" cy="5139869"/>
          </a:xfrm>
          <a:prstGeom prst="rect">
            <a:avLst/>
          </a:prstGeom>
        </p:spPr>
        <p:txBody>
          <a:bodyPr wrap="square">
            <a:spAutoFit/>
          </a:bodyPr>
          <a:lstStyle/>
          <a:p>
            <a:r>
              <a:rPr lang="hr-HR" sz="2800" b="1" u="sng" dirty="0" smtClean="0">
                <a:effectLst>
                  <a:outerShdw blurRad="38100" dist="38100" dir="2700000" algn="tl">
                    <a:srgbClr val="000000">
                      <a:alpha val="43137"/>
                    </a:srgbClr>
                  </a:outerShdw>
                </a:effectLst>
                <a:latin typeface="Times New Roman" pitchFamily="18" charset="0"/>
                <a:cs typeface="Times New Roman" pitchFamily="18" charset="0"/>
              </a:rPr>
              <a:t>4.</a:t>
            </a:r>
            <a:r>
              <a:rPr lang="hr-HR" sz="2800" b="1" u="sng" cap="all" dirty="0" smtClean="0">
                <a:effectLst>
                  <a:outerShdw blurRad="38100" dist="38100" dir="2700000" algn="tl">
                    <a:srgbClr val="000000">
                      <a:alpha val="43137"/>
                    </a:srgbClr>
                  </a:outerShdw>
                </a:effectLst>
                <a:latin typeface="Times New Roman" pitchFamily="18" charset="0"/>
                <a:cs typeface="Times New Roman" pitchFamily="18" charset="0"/>
              </a:rPr>
              <a:t> </a:t>
            </a:r>
            <a:r>
              <a:rPr lang="hr-HR" sz="2800" b="1" u="sng" cap="all" dirty="0">
                <a:effectLst>
                  <a:outerShdw blurRad="38100" dist="38100" dir="2700000" algn="tl">
                    <a:srgbClr val="000000">
                      <a:alpha val="43137"/>
                    </a:srgbClr>
                  </a:outerShdw>
                </a:effectLst>
                <a:latin typeface="Times New Roman" pitchFamily="18" charset="0"/>
                <a:cs typeface="Times New Roman" pitchFamily="18" charset="0"/>
              </a:rPr>
              <a:t>PREDSTEČAJNI RAZLOG / razlozi </a:t>
            </a:r>
            <a:r>
              <a:rPr lang="hr-HR" sz="2800" b="1" u="sng" cap="all" dirty="0" smtClean="0">
                <a:effectLst>
                  <a:outerShdw blurRad="38100" dist="38100" dir="2700000" algn="tl">
                    <a:srgbClr val="000000">
                      <a:alpha val="43137"/>
                    </a:srgbClr>
                  </a:outerShdw>
                </a:effectLst>
                <a:latin typeface="Times New Roman" pitchFamily="18" charset="0"/>
                <a:cs typeface="Times New Roman" pitchFamily="18" charset="0"/>
              </a:rPr>
              <a:t>?</a:t>
            </a:r>
          </a:p>
          <a:p>
            <a:endParaRPr lang="hr-HR" sz="3200" b="1" u="sng" cap="all" dirty="0">
              <a:effectLst>
                <a:outerShdw blurRad="38100" dist="38100" dir="2700000" algn="tl">
                  <a:srgbClr val="000000">
                    <a:alpha val="43137"/>
                  </a:srgbClr>
                </a:outerShdw>
              </a:effectLst>
              <a:latin typeface="Times New Roman" pitchFamily="18" charset="0"/>
              <a:cs typeface="Times New Roman" pitchFamily="18" charset="0"/>
            </a:endParaRPr>
          </a:p>
          <a:p>
            <a:endParaRPr lang="hr-HR" sz="2400" b="1" cap="all" dirty="0">
              <a:latin typeface="Times New Roman" pitchFamily="18" charset="0"/>
              <a:cs typeface="Times New Roman" pitchFamily="18" charset="0"/>
            </a:endParaRPr>
          </a:p>
          <a:p>
            <a:r>
              <a:rPr lang="hr-HR" sz="2400" dirty="0">
                <a:effectLst>
                  <a:outerShdw blurRad="38100" dist="38100" dir="2700000" algn="tl">
                    <a:srgbClr val="000000">
                      <a:alpha val="43137"/>
                    </a:srgbClr>
                  </a:outerShdw>
                </a:effectLst>
                <a:latin typeface="Times New Roman" pitchFamily="18" charset="0"/>
                <a:cs typeface="Times New Roman" pitchFamily="18" charset="0"/>
              </a:rPr>
              <a:t>Mogli </a:t>
            </a:r>
            <a:r>
              <a:rPr lang="hr-HR" sz="2400" dirty="0" smtClean="0">
                <a:effectLst>
                  <a:outerShdw blurRad="38100" dist="38100" dir="2700000" algn="tl">
                    <a:srgbClr val="000000">
                      <a:alpha val="43137"/>
                    </a:srgbClr>
                  </a:outerShdw>
                </a:effectLst>
                <a:latin typeface="Times New Roman" pitchFamily="18" charset="0"/>
                <a:cs typeface="Times New Roman" pitchFamily="18" charset="0"/>
              </a:rPr>
              <a:t>bismo </a:t>
            </a:r>
            <a:r>
              <a:rPr lang="hr-HR" sz="2400" dirty="0">
                <a:effectLst>
                  <a:outerShdw blurRad="38100" dist="38100" dir="2700000" algn="tl">
                    <a:srgbClr val="000000">
                      <a:alpha val="43137"/>
                    </a:srgbClr>
                  </a:outerShdw>
                </a:effectLst>
                <a:latin typeface="Times New Roman" pitchFamily="18" charset="0"/>
                <a:cs typeface="Times New Roman" pitchFamily="18" charset="0"/>
              </a:rPr>
              <a:t>reći da imamo tri elementa predstečajnoga razloga </a:t>
            </a:r>
            <a:r>
              <a:rPr lang="hr-HR" sz="2400" dirty="0" smtClean="0">
                <a:effectLst>
                  <a:outerShdw blurRad="38100" dist="38100" dir="2700000" algn="tl">
                    <a:srgbClr val="000000">
                      <a:alpha val="43137"/>
                    </a:srgbClr>
                  </a:outerShdw>
                </a:effectLst>
                <a:latin typeface="Times New Roman" pitchFamily="18" charset="0"/>
                <a:cs typeface="Times New Roman" pitchFamily="18" charset="0"/>
              </a:rPr>
              <a:t>jer čl. 4</a:t>
            </a:r>
            <a:r>
              <a:rPr lang="hr-HR" sz="2400" dirty="0">
                <a:effectLst>
                  <a:outerShdw blurRad="38100" dist="38100" dir="2700000" algn="tl">
                    <a:srgbClr val="000000">
                      <a:alpha val="43137"/>
                    </a:srgbClr>
                  </a:outerShdw>
                </a:effectLst>
                <a:latin typeface="Times New Roman" pitchFamily="18" charset="0"/>
                <a:cs typeface="Times New Roman" pitchFamily="18" charset="0"/>
              </a:rPr>
              <a:t>. SZ  (konfuzno) </a:t>
            </a:r>
            <a:r>
              <a:rPr lang="hr-HR" sz="2400" dirty="0" smtClean="0">
                <a:effectLst>
                  <a:outerShdw blurRad="38100" dist="38100" dir="2700000" algn="tl">
                    <a:srgbClr val="000000">
                      <a:alpha val="43137"/>
                    </a:srgbClr>
                  </a:outerShdw>
                </a:effectLst>
                <a:latin typeface="Times New Roman" pitchFamily="18" charset="0"/>
                <a:cs typeface="Times New Roman" pitchFamily="18" charset="0"/>
              </a:rPr>
              <a:t>propisuje :</a:t>
            </a:r>
          </a:p>
          <a:p>
            <a:endParaRPr lang="hr-HR" sz="2400" dirty="0" smtClean="0">
              <a:latin typeface="Times New Roman" pitchFamily="18" charset="0"/>
              <a:cs typeface="Times New Roman" pitchFamily="18" charset="0"/>
            </a:endParaRPr>
          </a:p>
          <a:p>
            <a:endParaRPr lang="hr-HR" sz="2400" dirty="0">
              <a:latin typeface="Times New Roman" pitchFamily="18" charset="0"/>
              <a:cs typeface="Times New Roman" pitchFamily="18" charset="0"/>
            </a:endParaRPr>
          </a:p>
          <a:p>
            <a:r>
              <a:rPr lang="hr-HR" sz="2400" b="1"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1) prijeteća nesposobnost za plaćanje      -     predstečajni razlog</a:t>
            </a:r>
          </a:p>
          <a:p>
            <a:endParaRPr lang="hr-HR" sz="2400" b="1"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400" b="1"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2)  propisana blokada računa                             presumpcija post.</a:t>
            </a:r>
          </a:p>
          <a:p>
            <a:r>
              <a:rPr lang="hr-HR" sz="2400" b="1"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3)  propisano kašnjenje s isplatom plaća           predstečajnoga</a:t>
            </a:r>
          </a:p>
          <a:p>
            <a:r>
              <a:rPr lang="hr-HR" sz="2400" b="1"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te poreza i doprinosa prema plaći.                 razloga</a:t>
            </a:r>
          </a:p>
          <a:p>
            <a:r>
              <a:rPr lang="hr-HR" sz="2400" b="1"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endParaRPr lang="hr-HR" sz="2400" b="1"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Desna vitičasta zagrada 3"/>
          <p:cNvSpPr/>
          <p:nvPr/>
        </p:nvSpPr>
        <p:spPr>
          <a:xfrm>
            <a:off x="5580367" y="4293096"/>
            <a:ext cx="509772" cy="1358842"/>
          </a:xfrm>
          <a:prstGeom prst="rightBrace">
            <a:avLst/>
          </a:prstGeom>
          <a:ln w="412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r-HR" dirty="0"/>
          </a:p>
        </p:txBody>
      </p:sp>
    </p:spTree>
    <p:extLst>
      <p:ext uri="{BB962C8B-B14F-4D97-AF65-F5344CB8AC3E}">
        <p14:creationId xmlns:p14="http://schemas.microsoft.com/office/powerpoint/2010/main" val="344718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anim calcmode="lin" valueType="num">
                                      <p:cBhvr additive="base">
                                        <p:cTn id="1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anim calcmode="lin" valueType="num">
                                      <p:cBhvr additive="base">
                                        <p:cTn id="1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 calcmode="lin" valueType="num">
                                      <p:cBhvr additive="base">
                                        <p:cTn id="1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p:txBody>
          <a:bodyPr/>
          <a:lstStyle/>
          <a:p>
            <a:fld id="{089BF1E2-8F19-4F04-8660-E16EFCD3ABE6}" type="slidenum">
              <a:rPr lang="hr-HR" smtClean="0"/>
              <a:t>11</a:t>
            </a:fld>
            <a:endParaRPr lang="hr-HR"/>
          </a:p>
        </p:txBody>
      </p:sp>
      <p:sp>
        <p:nvSpPr>
          <p:cNvPr id="3" name="Pravokutnik 2"/>
          <p:cNvSpPr/>
          <p:nvPr/>
        </p:nvSpPr>
        <p:spPr>
          <a:xfrm>
            <a:off x="107504" y="404664"/>
            <a:ext cx="8784976" cy="6555641"/>
          </a:xfrm>
          <a:prstGeom prst="rect">
            <a:avLst/>
          </a:prstGeom>
        </p:spPr>
        <p:txBody>
          <a:bodyPr wrap="square">
            <a:spAutoFit/>
          </a:bodyPr>
          <a:lstStyle/>
          <a:p>
            <a:r>
              <a:rPr lang="hr-HR" sz="2400" b="1" u="sng" dirty="0" smtClean="0">
                <a:effectLst>
                  <a:outerShdw blurRad="38100" dist="38100" dir="2700000" algn="tl">
                    <a:srgbClr val="000000">
                      <a:alpha val="43137"/>
                    </a:srgbClr>
                  </a:outerShdw>
                </a:effectLst>
                <a:latin typeface="Times New Roman" pitchFamily="18" charset="0"/>
                <a:cs typeface="Times New Roman" pitchFamily="18" charset="0"/>
              </a:rPr>
              <a:t>4. 1. </a:t>
            </a:r>
            <a:r>
              <a:rPr lang="hr-HR" sz="2400" b="1" u="sng" dirty="0">
                <a:effectLst>
                  <a:outerShdw blurRad="38100" dist="38100" dir="2700000" algn="tl">
                    <a:srgbClr val="000000">
                      <a:alpha val="43137"/>
                    </a:srgbClr>
                  </a:outerShdw>
                </a:effectLst>
                <a:latin typeface="Times New Roman" pitchFamily="18" charset="0"/>
                <a:cs typeface="Times New Roman" pitchFamily="18" charset="0"/>
              </a:rPr>
              <a:t>PRIJETEĆA NESPOSOBNOST ZA </a:t>
            </a:r>
            <a:r>
              <a:rPr lang="hr-HR" sz="2400" b="1" u="sng" dirty="0" smtClean="0">
                <a:effectLst>
                  <a:outerShdw blurRad="38100" dist="38100" dir="2700000" algn="tl">
                    <a:srgbClr val="000000">
                      <a:alpha val="43137"/>
                    </a:srgbClr>
                  </a:outerShdw>
                </a:effectLst>
                <a:latin typeface="Times New Roman" pitchFamily="18" charset="0"/>
                <a:cs typeface="Times New Roman" pitchFamily="18" charset="0"/>
              </a:rPr>
              <a:t>PLAĆANJE </a:t>
            </a:r>
          </a:p>
          <a:p>
            <a:r>
              <a:rPr lang="hr-HR" sz="2400" b="1" u="sng"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hr-HR" sz="2400" b="1" u="sng" dirty="0">
              <a:effectLst>
                <a:outerShdw blurRad="38100" dist="38100" dir="2700000" algn="tl">
                  <a:srgbClr val="000000">
                    <a:alpha val="43137"/>
                  </a:srgbClr>
                </a:outerShdw>
              </a:effectLst>
              <a:latin typeface="Times New Roman" pitchFamily="18" charset="0"/>
              <a:cs typeface="Times New Roman" pitchFamily="18" charset="0"/>
            </a:endParaRPr>
          </a:p>
          <a:p>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SZ ne određuje sadržaj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pravnog standarda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nesposobnost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za plaćanje”, već je samo odredio kada ona postoji, i to kao posljedica uvjerenja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suda</a:t>
            </a:r>
          </a:p>
          <a:p>
            <a:endPar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hr-HR" sz="2000" b="1" u="sng"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000" b="1"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Prijeteća nesposobnost za plaćanje postoji ako sud stekne uvjerenje da dužnik svoje postojeće obveze neće moći ispuniti po </a:t>
            </a:r>
            <a:r>
              <a:rPr lang="hr-HR" sz="2000" b="1"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dospijeću. </a:t>
            </a:r>
            <a:r>
              <a:rPr lang="hr-HR" sz="1200" b="1"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(čl.4.st.1.SZ) </a:t>
            </a:r>
          </a:p>
          <a:p>
            <a:endParaRPr lang="hr-HR" sz="2000" b="1"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prijeteća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nesposobnost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za plaćanje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buduća,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neizvjesna,financijska okolnost      </a:t>
            </a:r>
          </a:p>
          <a:p>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uvjerenje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činjenice</a:t>
            </a:r>
          </a:p>
          <a:p>
            <a:endParaRPr lang="hr-HR" sz="2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hr-HR"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Prethodni SZ</a:t>
            </a:r>
            <a:r>
              <a:rPr lang="hr-HR"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prijeteću </a:t>
            </a:r>
            <a:r>
              <a:rPr lang="hr-HR"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nesposobnost  za plaćanje  </a:t>
            </a:r>
            <a:r>
              <a:rPr lang="hr-HR"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propisivao kao </a:t>
            </a:r>
            <a:r>
              <a:rPr lang="hr-HR"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stečajni razlog. </a:t>
            </a:r>
            <a:endParaRPr lang="hr-HR"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Ali </a:t>
            </a:r>
            <a:r>
              <a:rPr lang="hr-HR"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sama izjava dužnika nije bila dostatna za otvaranje stečajnoga postupka, već je sud sam morao utvrditi sve odlučne okolnosti jer u suprotnom ne bi otvorio stečajni </a:t>
            </a:r>
            <a:r>
              <a:rPr lang="hr-HR"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postupak!</a:t>
            </a:r>
          </a:p>
          <a:p>
            <a:endParaRPr lang="hr-HR"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Tako bi trebalo biti i u odnosu na predstečajni postupak, ali…..</a:t>
            </a:r>
          </a:p>
          <a:p>
            <a:endParaRPr lang="hr-HR" sz="2000" dirty="0">
              <a:solidFill>
                <a:srgbClr val="FFDC47"/>
              </a:solidFill>
              <a:latin typeface="Times New Roman" pitchFamily="18" charset="0"/>
              <a:cs typeface="Times New Roman" pitchFamily="18" charset="0"/>
            </a:endParaRPr>
          </a:p>
          <a:p>
            <a:r>
              <a:rPr lang="hr-HR" sz="2000" b="1" u="sng"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Novi  SZ ne predviđa prethodni postupak radi utvrđivanja postojanja predstečajnoga </a:t>
            </a:r>
            <a:r>
              <a:rPr lang="hr-HR" sz="2000" b="1" u="sng"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razloga a o prijedlogu sud mora odlučiti u roku od 8 dana….</a:t>
            </a:r>
            <a:endParaRPr lang="hr-HR" sz="2000" b="1" u="sng"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hr-HR" sz="2000" b="1" u="sng"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838082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Effect transition="in" filter="fade">
                                      <p:cBhvr>
                                        <p:cTn id="7" dur="1000"/>
                                        <p:tgtEl>
                                          <p:spTgt spid="3">
                                            <p:txEl>
                                              <p:pRg st="10" end="10"/>
                                            </p:txEl>
                                          </p:spTgt>
                                        </p:tgtEl>
                                      </p:cBhvr>
                                    </p:animEffect>
                                    <p:anim calcmode="lin" valueType="num">
                                      <p:cBhvr>
                                        <p:cTn id="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1" end="11"/>
                                            </p:txEl>
                                          </p:spTgt>
                                        </p:tgtEl>
                                        <p:attrNameLst>
                                          <p:attrName>style.visibility</p:attrName>
                                        </p:attrNameLst>
                                      </p:cBhvr>
                                      <p:to>
                                        <p:strVal val="visible"/>
                                      </p:to>
                                    </p:set>
                                    <p:animEffect transition="in" filter="fade">
                                      <p:cBhvr>
                                        <p:cTn id="12" dur="1000"/>
                                        <p:tgtEl>
                                          <p:spTgt spid="3">
                                            <p:txEl>
                                              <p:pRg st="11" end="11"/>
                                            </p:txEl>
                                          </p:spTgt>
                                        </p:tgtEl>
                                      </p:cBhvr>
                                    </p:animEffect>
                                    <p:anim calcmode="lin" valueType="num">
                                      <p:cBhvr>
                                        <p:cTn id="1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13" end="13"/>
                                            </p:txEl>
                                          </p:spTgt>
                                        </p:tgtEl>
                                        <p:attrNameLst>
                                          <p:attrName>style.visibility</p:attrName>
                                        </p:attrNameLst>
                                      </p:cBhvr>
                                      <p:to>
                                        <p:strVal val="visible"/>
                                      </p:to>
                                    </p:set>
                                    <p:animEffect transition="in" filter="barn(inVertical)">
                                      <p:cBhvr>
                                        <p:cTn id="19" dur="500"/>
                                        <p:tgtEl>
                                          <p:spTgt spid="3">
                                            <p:txEl>
                                              <p:pRg st="13" end="1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15" end="15"/>
                                            </p:txEl>
                                          </p:spTgt>
                                        </p:tgtEl>
                                        <p:attrNameLst>
                                          <p:attrName>style.visibility</p:attrName>
                                        </p:attrNameLst>
                                      </p:cBhvr>
                                      <p:to>
                                        <p:strVal val="visible"/>
                                      </p:to>
                                    </p:set>
                                    <p:animEffect transition="in" filter="wipe(down)">
                                      <p:cBhvr>
                                        <p:cTn id="24"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p:txBody>
          <a:bodyPr/>
          <a:lstStyle/>
          <a:p>
            <a:fld id="{089BF1E2-8F19-4F04-8660-E16EFCD3ABE6}" type="slidenum">
              <a:rPr lang="hr-HR" smtClean="0"/>
              <a:t>12</a:t>
            </a:fld>
            <a:endParaRPr lang="hr-HR"/>
          </a:p>
        </p:txBody>
      </p:sp>
      <p:sp>
        <p:nvSpPr>
          <p:cNvPr id="5" name="Pravokutnik 4"/>
          <p:cNvSpPr/>
          <p:nvPr/>
        </p:nvSpPr>
        <p:spPr>
          <a:xfrm>
            <a:off x="179512" y="108861"/>
            <a:ext cx="8964488" cy="7309693"/>
          </a:xfrm>
          <a:prstGeom prst="rect">
            <a:avLst/>
          </a:prstGeom>
        </p:spPr>
        <p:txBody>
          <a:bodyPr wrap="square">
            <a:spAutoFit/>
          </a:bodyPr>
          <a:lstStyle/>
          <a:p>
            <a:pPr>
              <a:lnSpc>
                <a:spcPts val="1400"/>
              </a:lnSpc>
              <a:spcAft>
                <a:spcPts val="850"/>
              </a:spcAft>
            </a:pPr>
            <a:r>
              <a:rPr lang="hr-HR" sz="2400" b="1" cap="all" dirty="0" smtClean="0">
                <a:latin typeface="Times New Roman"/>
                <a:ea typeface="Times New Roman"/>
              </a:rPr>
              <a:t> </a:t>
            </a:r>
            <a:endParaRPr lang="hr-HR" sz="2400" b="1" u="sng" cap="all"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p>
            <a:pPr>
              <a:lnSpc>
                <a:spcPts val="1400"/>
              </a:lnSpc>
              <a:spcAft>
                <a:spcPts val="850"/>
              </a:spcAft>
            </a:pPr>
            <a:r>
              <a:rPr lang="hr-HR" sz="2400" b="1" u="sng" cap="all" dirty="0" smtClean="0">
                <a:effectLst>
                  <a:outerShdw blurRad="38100" dist="38100" dir="2700000" algn="tl">
                    <a:srgbClr val="000000">
                      <a:alpha val="43137"/>
                    </a:srgbClr>
                  </a:outerShdw>
                </a:effectLst>
                <a:latin typeface="Times New Roman" pitchFamily="18" charset="0"/>
                <a:ea typeface="Times New Roman"/>
                <a:cs typeface="Times New Roman" pitchFamily="18" charset="0"/>
              </a:rPr>
              <a:t>4. 2. Propisana </a:t>
            </a:r>
            <a:r>
              <a:rPr lang="hr-HR" sz="2400" b="1" u="sng" cap="all" dirty="0">
                <a:effectLst>
                  <a:outerShdw blurRad="38100" dist="38100" dir="2700000" algn="tl">
                    <a:srgbClr val="000000">
                      <a:alpha val="43137"/>
                    </a:srgbClr>
                  </a:outerShdw>
                </a:effectLst>
                <a:latin typeface="Times New Roman" pitchFamily="18" charset="0"/>
                <a:ea typeface="Times New Roman"/>
                <a:cs typeface="Times New Roman" pitchFamily="18" charset="0"/>
              </a:rPr>
              <a:t>blokada računa </a:t>
            </a:r>
            <a:endParaRPr lang="hr-HR" sz="2400" b="1" u="sng" cap="all" dirty="0" smtClean="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p>
            <a:pPr>
              <a:lnSpc>
                <a:spcPts val="1400"/>
              </a:lnSpc>
              <a:spcAft>
                <a:spcPts val="850"/>
              </a:spcAft>
            </a:pPr>
            <a:endParaRPr lang="hr-HR" sz="2000" b="1" cap="all" dirty="0">
              <a:latin typeface="Times New Roman" pitchFamily="18" charset="0"/>
              <a:ea typeface="Times New Roman"/>
              <a:cs typeface="Times New Roman" pitchFamily="18" charset="0"/>
            </a:endParaRPr>
          </a:p>
          <a:p>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Smatrat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će se da postoji prijeteća nesposobnost za plaćanje ako nisu nastale okolnosti zbog kojih se smatra da je dužnik postao nesposoban za plaćanje i ako:</a:t>
            </a:r>
          </a:p>
          <a:p>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dužnik u Očevidniku redoslijeda osnova za plaćanje koji vodi Financijska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p>
          <a:p>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agencija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ima jednu ili više evidentiranih neizvršenih osnova za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plaćanja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koje </a:t>
            </a:r>
            <a:endPar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je trebalo</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na temelju valjanih osnova za plaćanje, bez daljnjeg pristanka </a:t>
            </a:r>
            <a:endPar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dužnika naplatiti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s bilo kojeg od njegovih računa </a:t>
            </a:r>
            <a:r>
              <a:rPr lang="hr-HR" sz="1600" dirty="0" smtClean="0">
                <a:solidFill>
                  <a:schemeClr val="accent6">
                    <a:lumMod val="60000"/>
                    <a:lumOff val="40000"/>
                  </a:schemeClr>
                </a:solidFill>
                <a:latin typeface="Times New Roman" pitchFamily="18" charset="0"/>
                <a:cs typeface="Times New Roman" pitchFamily="18" charset="0"/>
              </a:rPr>
              <a:t>(</a:t>
            </a:r>
            <a:r>
              <a:rPr lang="hr-HR" sz="1600" dirty="0" smtClean="0">
                <a:solidFill>
                  <a:srgbClr val="FFDC47"/>
                </a:solidFill>
                <a:latin typeface="Times New Roman" pitchFamily="18" charset="0"/>
                <a:ea typeface="Times New Roman"/>
                <a:cs typeface="Times New Roman" pitchFamily="18" charset="0"/>
              </a:rPr>
              <a:t>čl</a:t>
            </a:r>
            <a:r>
              <a:rPr lang="hr-HR" sz="1600" dirty="0">
                <a:solidFill>
                  <a:srgbClr val="FFDC47"/>
                </a:solidFill>
                <a:latin typeface="Times New Roman" pitchFamily="18" charset="0"/>
                <a:ea typeface="Times New Roman"/>
                <a:cs typeface="Times New Roman" pitchFamily="18" charset="0"/>
              </a:rPr>
              <a:t>. 4. st. 2. podst. 1. </a:t>
            </a:r>
            <a:r>
              <a:rPr lang="hr-HR" sz="1600" dirty="0" smtClean="0">
                <a:solidFill>
                  <a:srgbClr val="FFDC47"/>
                </a:solidFill>
                <a:latin typeface="Times New Roman" pitchFamily="18" charset="0"/>
                <a:ea typeface="Times New Roman"/>
                <a:cs typeface="Times New Roman" pitchFamily="18" charset="0"/>
              </a:rPr>
              <a:t>SZ)</a:t>
            </a:r>
            <a:endParaRPr lang="hr-HR" sz="1600" dirty="0">
              <a:solidFill>
                <a:srgbClr val="FFDC47"/>
              </a:solidFill>
              <a:latin typeface="Times New Roman" pitchFamily="18" charset="0"/>
              <a:ea typeface="Times New Roman"/>
              <a:cs typeface="Times New Roman" pitchFamily="18" charset="0"/>
            </a:endParaRPr>
          </a:p>
          <a:p>
            <a:pPr algn="ctr">
              <a:lnSpc>
                <a:spcPts val="1400"/>
              </a:lnSpc>
              <a:spcAft>
                <a:spcPts val="850"/>
              </a:spcAft>
            </a:pPr>
            <a:endParaRPr lang="hr-HR" sz="2000" b="1" cap="all" dirty="0">
              <a:solidFill>
                <a:srgbClr val="FFDC47"/>
              </a:solidFill>
              <a:latin typeface="Times New Roman" pitchFamily="18" charset="0"/>
              <a:ea typeface="Times New Roman"/>
              <a:cs typeface="Times New Roman" pitchFamily="18" charset="0"/>
            </a:endParaRPr>
          </a:p>
          <a:p>
            <a:pPr indent="288290" algn="just">
              <a:lnSpc>
                <a:spcPts val="1400"/>
              </a:lnSpc>
              <a:spcAft>
                <a:spcPts val="0"/>
              </a:spcAft>
            </a:pPr>
            <a:r>
              <a:rPr lang="hr-HR" sz="2000" i="1" dirty="0">
                <a:solidFill>
                  <a:srgbClr val="FFDC47"/>
                </a:solidFill>
                <a:latin typeface="Times New Roman" pitchFamily="18" charset="0"/>
                <a:ea typeface="Times New Roman"/>
                <a:cs typeface="Times New Roman" pitchFamily="18" charset="0"/>
              </a:rPr>
              <a:t> </a:t>
            </a:r>
            <a:r>
              <a:rPr lang="hr-HR" sz="2000" i="1" dirty="0" smtClean="0">
                <a:solidFill>
                  <a:srgbClr val="FFDC47"/>
                </a:solidFill>
                <a:latin typeface="Times New Roman" pitchFamily="18" charset="0"/>
                <a:ea typeface="Times New Roman"/>
                <a:cs typeface="Times New Roman" pitchFamily="18" charset="0"/>
              </a:rPr>
              <a:t>  </a:t>
            </a:r>
            <a:endParaRPr lang="hr-HR" sz="2000" dirty="0" smtClean="0">
              <a:solidFill>
                <a:srgbClr val="FFDC47"/>
              </a:solidFill>
              <a:effectLst>
                <a:outerShdw blurRad="38100" dist="38100" dir="2700000" algn="tl">
                  <a:srgbClr val="000000">
                    <a:alpha val="43137"/>
                  </a:srgbClr>
                </a:outerShdw>
              </a:effectLst>
              <a:latin typeface="Times New Roman" pitchFamily="18" charset="0"/>
              <a:ea typeface="Times New Roman"/>
              <a:cs typeface="Times New Roman" pitchFamily="18" charset="0"/>
            </a:endParaRPr>
          </a:p>
          <a:p>
            <a:pPr indent="288290" algn="ctr">
              <a:lnSpc>
                <a:spcPts val="1400"/>
              </a:lnSpc>
              <a:spcAft>
                <a:spcPts val="0"/>
              </a:spcAft>
            </a:pPr>
            <a:r>
              <a:rPr lang="hr-HR" sz="2000" i="1" dirty="0" smtClean="0">
                <a:solidFill>
                  <a:srgbClr val="FFDC47"/>
                </a:solidFill>
                <a:effectLst>
                  <a:outerShdw blurRad="38100" dist="38100" dir="2700000" algn="tl">
                    <a:srgbClr val="000000">
                      <a:alpha val="43137"/>
                    </a:srgbClr>
                  </a:outerShdw>
                </a:effectLst>
                <a:latin typeface="Times New Roman" pitchFamily="18" charset="0"/>
                <a:ea typeface="Times New Roman"/>
                <a:cs typeface="Times New Roman" pitchFamily="18" charset="0"/>
              </a:rPr>
              <a:t>    </a:t>
            </a:r>
            <a:r>
              <a:rPr lang="hr-HR" sz="2000" dirty="0" smtClean="0">
                <a:solidFill>
                  <a:srgbClr val="FFDC47"/>
                </a:solidFill>
                <a:effectLst>
                  <a:outerShdw blurRad="38100" dist="38100" dir="2700000" algn="tl">
                    <a:srgbClr val="000000">
                      <a:alpha val="43137"/>
                    </a:srgbClr>
                  </a:outerShdw>
                </a:effectLst>
                <a:latin typeface="Times New Roman" pitchFamily="18" charset="0"/>
                <a:ea typeface="Times New Roman"/>
                <a:cs typeface="Times New Roman" pitchFamily="18" charset="0"/>
              </a:rPr>
              <a:t>BLOKADA  RAČUNA =  NESPOSOBNOST ZA PLAĆANJE</a:t>
            </a:r>
            <a:r>
              <a:rPr lang="hr-HR" sz="2000" i="1" dirty="0" smtClean="0">
                <a:solidFill>
                  <a:srgbClr val="FFDC47"/>
                </a:solidFill>
                <a:effectLst>
                  <a:outerShdw blurRad="38100" dist="38100" dir="2700000" algn="tl">
                    <a:srgbClr val="000000">
                      <a:alpha val="43137"/>
                    </a:srgbClr>
                  </a:outerShdw>
                </a:effectLst>
                <a:latin typeface="Times New Roman" pitchFamily="18" charset="0"/>
                <a:ea typeface="Times New Roman"/>
                <a:cs typeface="Times New Roman" pitchFamily="18" charset="0"/>
              </a:rPr>
              <a:t> </a:t>
            </a:r>
          </a:p>
          <a:p>
            <a:pPr indent="288290" algn="ctr">
              <a:lnSpc>
                <a:spcPts val="1400"/>
              </a:lnSpc>
              <a:spcAft>
                <a:spcPts val="0"/>
              </a:spcAft>
            </a:pPr>
            <a:endParaRPr lang="hr-HR" sz="2000" dirty="0" smtClean="0">
              <a:solidFill>
                <a:srgbClr val="FFDC47"/>
              </a:solidFill>
              <a:effectLst>
                <a:outerShdw blurRad="38100" dist="38100" dir="2700000" algn="tl">
                  <a:srgbClr val="000000">
                    <a:alpha val="43137"/>
                  </a:srgbClr>
                </a:outerShdw>
              </a:effectLst>
              <a:latin typeface="Times New Roman" pitchFamily="18" charset="0"/>
              <a:ea typeface="Times New Roman"/>
              <a:cs typeface="Times New Roman" pitchFamily="18" charset="0"/>
            </a:endParaRPr>
          </a:p>
          <a:p>
            <a:pPr indent="288290" algn="just">
              <a:lnSpc>
                <a:spcPts val="1400"/>
              </a:lnSpc>
              <a:spcAft>
                <a:spcPts val="0"/>
              </a:spcAft>
            </a:pPr>
            <a:r>
              <a:rPr lang="hr-HR" sz="2000" dirty="0">
                <a:solidFill>
                  <a:srgbClr val="000000"/>
                </a:solidFill>
                <a:effectLst>
                  <a:outerShdw blurRad="38100" dist="38100" dir="2700000" algn="tl">
                    <a:srgbClr val="000000">
                      <a:alpha val="43137"/>
                    </a:srgbClr>
                  </a:outerShdw>
                </a:effectLst>
                <a:latin typeface="Times New Roman" pitchFamily="18" charset="0"/>
                <a:ea typeface="Times New Roman"/>
                <a:cs typeface="Times New Roman" pitchFamily="18" charset="0"/>
              </a:rPr>
              <a:t> </a:t>
            </a:r>
          </a:p>
          <a:p>
            <a:pPr>
              <a:lnSpc>
                <a:spcPct val="115000"/>
              </a:lnSpc>
              <a:spcAft>
                <a:spcPts val="1000"/>
              </a:spcAft>
            </a:pPr>
            <a:r>
              <a:rPr lang="hr-HR" sz="2000" dirty="0">
                <a:solidFill>
                  <a:srgbClr val="FFDC47"/>
                </a:solidFill>
                <a:effectLst>
                  <a:outerShdw blurRad="38100" dist="38100" dir="2700000" algn="tl">
                    <a:srgbClr val="000000">
                      <a:alpha val="43137"/>
                    </a:srgbClr>
                  </a:outerShdw>
                </a:effectLst>
                <a:latin typeface="Times New Roman" pitchFamily="18" charset="0"/>
                <a:ea typeface="Calibri"/>
                <a:cs typeface="Times New Roman" pitchFamily="18" charset="0"/>
              </a:rPr>
              <a:t>U slučaju očite, postojeće, smatrat će se da postoji buduća, prijeteća nesposobnost za </a:t>
            </a:r>
            <a:r>
              <a:rPr lang="hr-HR" sz="2000" dirty="0" smtClean="0">
                <a:solidFill>
                  <a:srgbClr val="FFDC47"/>
                </a:solidFill>
                <a:effectLst>
                  <a:outerShdw blurRad="38100" dist="38100" dir="2700000" algn="tl">
                    <a:srgbClr val="000000">
                      <a:alpha val="43137"/>
                    </a:srgbClr>
                  </a:outerShdw>
                </a:effectLst>
                <a:latin typeface="Times New Roman" pitchFamily="18" charset="0"/>
                <a:ea typeface="Calibri"/>
                <a:cs typeface="Times New Roman" pitchFamily="18" charset="0"/>
              </a:rPr>
              <a:t>plaćanje…</a:t>
            </a:r>
          </a:p>
          <a:p>
            <a:pPr>
              <a:lnSpc>
                <a:spcPct val="115000"/>
              </a:lnSpc>
              <a:spcAft>
                <a:spcPts val="1000"/>
              </a:spcAft>
            </a:pPr>
            <a:r>
              <a:rPr lang="hr-HR" sz="2000" dirty="0" smtClean="0">
                <a:effectLst>
                  <a:outerShdw blurRad="38100" dist="38100" dir="2700000" algn="tl">
                    <a:srgbClr val="000000">
                      <a:alpha val="43137"/>
                    </a:srgbClr>
                  </a:outerShdw>
                </a:effectLst>
                <a:latin typeface="Times New Roman" pitchFamily="18" charset="0"/>
                <a:ea typeface="Calibri"/>
                <a:cs typeface="Times New Roman" pitchFamily="18" charset="0"/>
              </a:rPr>
              <a:t>Ili još „jasnije” rečeno:</a:t>
            </a:r>
            <a:endParaRPr lang="hr-HR" sz="2000" dirty="0">
              <a:effectLst>
                <a:outerShdw blurRad="38100" dist="38100" dir="2700000" algn="tl">
                  <a:srgbClr val="000000">
                    <a:alpha val="43137"/>
                  </a:srgbClr>
                </a:outerShdw>
              </a:effectLst>
              <a:latin typeface="Times New Roman" pitchFamily="18" charset="0"/>
              <a:ea typeface="Calibri"/>
              <a:cs typeface="Times New Roman" pitchFamily="18" charset="0"/>
            </a:endParaRPr>
          </a:p>
          <a:p>
            <a:pPr>
              <a:lnSpc>
                <a:spcPct val="115000"/>
              </a:lnSpc>
              <a:spcAft>
                <a:spcPts val="1000"/>
              </a:spcAft>
            </a:pPr>
            <a:r>
              <a:rPr lang="hr-HR" sz="2000" dirty="0" smtClean="0">
                <a:effectLst>
                  <a:outerShdw blurRad="38100" dist="38100" dir="2700000" algn="tl">
                    <a:srgbClr val="000000">
                      <a:alpha val="43137"/>
                    </a:srgbClr>
                  </a:outerShdw>
                </a:effectLst>
                <a:latin typeface="Times New Roman" pitchFamily="18" charset="0"/>
                <a:ea typeface="Calibri"/>
                <a:cs typeface="Times New Roman" pitchFamily="18" charset="0"/>
              </a:rPr>
              <a:t>Prijeteća </a:t>
            </a:r>
            <a:r>
              <a:rPr lang="hr-HR" sz="2000" dirty="0">
                <a:effectLst>
                  <a:outerShdw blurRad="38100" dist="38100" dir="2700000" algn="tl">
                    <a:srgbClr val="000000">
                      <a:alpha val="43137"/>
                    </a:srgbClr>
                  </a:outerShdw>
                </a:effectLst>
                <a:latin typeface="Times New Roman" pitchFamily="18" charset="0"/>
                <a:ea typeface="Calibri"/>
                <a:cs typeface="Times New Roman" pitchFamily="18" charset="0"/>
              </a:rPr>
              <a:t>nesposobnost za plaćanje kao predstečajni razlog postoji i slučaju postojeće nesposobnosti za plaćanje, ako to nije stečajni razlog nesposobnosti za </a:t>
            </a:r>
            <a:r>
              <a:rPr lang="hr-HR" sz="2000" dirty="0" smtClean="0">
                <a:effectLst>
                  <a:outerShdw blurRad="38100" dist="38100" dir="2700000" algn="tl">
                    <a:srgbClr val="000000">
                      <a:alpha val="43137"/>
                    </a:srgbClr>
                  </a:outerShdw>
                </a:effectLst>
                <a:latin typeface="Times New Roman" pitchFamily="18" charset="0"/>
                <a:ea typeface="Calibri"/>
                <a:cs typeface="Times New Roman" pitchFamily="18" charset="0"/>
              </a:rPr>
              <a:t>plaćanje.</a:t>
            </a:r>
          </a:p>
          <a:p>
            <a:pPr>
              <a:lnSpc>
                <a:spcPct val="115000"/>
              </a:lnSpc>
              <a:spcAft>
                <a:spcPts val="1000"/>
              </a:spcAft>
            </a:pPr>
            <a:r>
              <a:rPr lang="hr-HR" sz="2000" dirty="0" smtClean="0">
                <a:effectLst>
                  <a:outerShdw blurRad="38100" dist="38100" dir="2700000" algn="tl">
                    <a:srgbClr val="000000">
                      <a:alpha val="43137"/>
                    </a:srgbClr>
                  </a:outerShdw>
                </a:effectLst>
                <a:latin typeface="Times New Roman" pitchFamily="18" charset="0"/>
                <a:ea typeface="Calibri"/>
                <a:cs typeface="Times New Roman" pitchFamily="18" charset="0"/>
              </a:rPr>
              <a:t>Nepotrebna </a:t>
            </a:r>
            <a:r>
              <a:rPr lang="hr-HR" sz="2000" dirty="0">
                <a:effectLst>
                  <a:outerShdw blurRad="38100" dist="38100" dir="2700000" algn="tl">
                    <a:srgbClr val="000000">
                      <a:alpha val="43137"/>
                    </a:srgbClr>
                  </a:outerShdw>
                </a:effectLst>
                <a:latin typeface="Times New Roman" pitchFamily="18" charset="0"/>
                <a:ea typeface="Calibri"/>
                <a:cs typeface="Times New Roman" pitchFamily="18" charset="0"/>
              </a:rPr>
              <a:t>nomotehnička </a:t>
            </a:r>
            <a:r>
              <a:rPr lang="hr-HR" sz="2000" dirty="0" smtClean="0">
                <a:effectLst>
                  <a:outerShdw blurRad="38100" dist="38100" dir="2700000" algn="tl">
                    <a:srgbClr val="000000">
                      <a:alpha val="43137"/>
                    </a:srgbClr>
                  </a:outerShdw>
                </a:effectLst>
                <a:latin typeface="Times New Roman" pitchFamily="18" charset="0"/>
                <a:ea typeface="Calibri"/>
                <a:cs typeface="Times New Roman" pitchFamily="18" charset="0"/>
              </a:rPr>
              <a:t>akrobacija </a:t>
            </a:r>
            <a:endParaRPr lang="hr-HR" sz="2000" dirty="0">
              <a:effectLst>
                <a:outerShdw blurRad="38100" dist="38100" dir="2700000" algn="tl">
                  <a:srgbClr val="000000">
                    <a:alpha val="43137"/>
                  </a:srgbClr>
                </a:outerShdw>
              </a:effectLst>
              <a:latin typeface="Times New Roman" pitchFamily="18" charset="0"/>
              <a:ea typeface="Calibri"/>
              <a:cs typeface="Times New Roman" pitchFamily="18" charset="0"/>
            </a:endParaRPr>
          </a:p>
          <a:p>
            <a:pPr>
              <a:lnSpc>
                <a:spcPct val="115000"/>
              </a:lnSpc>
              <a:spcAft>
                <a:spcPts val="1000"/>
              </a:spcAft>
            </a:pPr>
            <a:endParaRPr lang="hr-HR" sz="2000" dirty="0">
              <a:effectLst>
                <a:outerShdw blurRad="38100" dist="38100" dir="2700000" algn="tl">
                  <a:srgbClr val="000000">
                    <a:alpha val="43137"/>
                  </a:srgbClr>
                </a:outerShdw>
              </a:effectLst>
              <a:latin typeface="Times New Roman" pitchFamily="18" charset="0"/>
              <a:cs typeface="Times New Roman" pitchFamily="18" charset="0"/>
            </a:endParaRPr>
          </a:p>
          <a:p>
            <a:pPr>
              <a:lnSpc>
                <a:spcPct val="115000"/>
              </a:lnSpc>
              <a:spcAft>
                <a:spcPts val="1000"/>
              </a:spcAft>
            </a:pPr>
            <a:endParaRPr lang="hr-HR"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4059398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5" end="15"/>
                                            </p:txEl>
                                          </p:spTgt>
                                        </p:tgtEl>
                                        <p:attrNameLst>
                                          <p:attrName>style.visibility</p:attrName>
                                        </p:attrNameLst>
                                      </p:cBhvr>
                                      <p:to>
                                        <p:strVal val="visible"/>
                                      </p:to>
                                    </p:set>
                                    <p:anim calcmode="lin" valueType="num">
                                      <p:cBhvr additive="base">
                                        <p:cTn id="7"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5" end="1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6" end="16"/>
                                            </p:txEl>
                                          </p:spTgt>
                                        </p:tgtEl>
                                        <p:attrNameLst>
                                          <p:attrName>style.visibility</p:attrName>
                                        </p:attrNameLst>
                                      </p:cBhvr>
                                      <p:to>
                                        <p:strVal val="visible"/>
                                      </p:to>
                                    </p:set>
                                    <p:anim calcmode="lin" valueType="num">
                                      <p:cBhvr additive="base">
                                        <p:cTn id="11" dur="500" fill="hold"/>
                                        <p:tgtEl>
                                          <p:spTgt spid="5">
                                            <p:txEl>
                                              <p:pRg st="16" end="1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p:txBody>
          <a:bodyPr/>
          <a:lstStyle/>
          <a:p>
            <a:fld id="{089BF1E2-8F19-4F04-8660-E16EFCD3ABE6}" type="slidenum">
              <a:rPr lang="hr-HR" smtClean="0"/>
              <a:t>13</a:t>
            </a:fld>
            <a:endParaRPr lang="hr-HR"/>
          </a:p>
        </p:txBody>
      </p:sp>
      <p:sp>
        <p:nvSpPr>
          <p:cNvPr id="4" name="Pravokutnik 3"/>
          <p:cNvSpPr/>
          <p:nvPr/>
        </p:nvSpPr>
        <p:spPr>
          <a:xfrm>
            <a:off x="0" y="188640"/>
            <a:ext cx="8938187" cy="6524863"/>
          </a:xfrm>
          <a:prstGeom prst="rect">
            <a:avLst/>
          </a:prstGeom>
        </p:spPr>
        <p:txBody>
          <a:bodyPr wrap="square">
            <a:spAutoFit/>
          </a:bodyPr>
          <a:lstStyle/>
          <a:p>
            <a:r>
              <a:rPr lang="hr-HR" sz="2400" b="1" u="sng" cap="all" dirty="0" smtClean="0">
                <a:effectLst>
                  <a:outerShdw blurRad="38100" dist="38100" dir="2700000" algn="tl">
                    <a:srgbClr val="000000">
                      <a:alpha val="43137"/>
                    </a:srgbClr>
                  </a:outerShdw>
                </a:effectLst>
                <a:latin typeface="Times New Roman" pitchFamily="18" charset="0"/>
                <a:cs typeface="Times New Roman" pitchFamily="18" charset="0"/>
              </a:rPr>
              <a:t>4. 3. PROPISANO </a:t>
            </a:r>
            <a:r>
              <a:rPr lang="hr-HR" sz="2400" b="1" u="sng" cap="all" dirty="0">
                <a:effectLst>
                  <a:outerShdw blurRad="38100" dist="38100" dir="2700000" algn="tl">
                    <a:srgbClr val="000000">
                      <a:alpha val="43137"/>
                    </a:srgbClr>
                  </a:outerShdw>
                </a:effectLst>
                <a:latin typeface="Times New Roman" pitchFamily="18" charset="0"/>
                <a:cs typeface="Times New Roman" pitchFamily="18" charset="0"/>
              </a:rPr>
              <a:t>KAŠNJENJE S ISPLATOM PLAĆA TE </a:t>
            </a:r>
            <a:endParaRPr lang="hr-HR" sz="2400" b="1" u="sng" cap="all"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hr-HR" sz="2400" b="1" cap="all" dirty="0" smtClean="0">
                <a:effectLst>
                  <a:outerShdw blurRad="38100" dist="38100" dir="2700000" algn="tl">
                    <a:srgbClr val="000000">
                      <a:alpha val="43137"/>
                    </a:srgbClr>
                  </a:outerShdw>
                </a:effectLst>
                <a:latin typeface="Times New Roman" pitchFamily="18" charset="0"/>
                <a:cs typeface="Times New Roman" pitchFamily="18" charset="0"/>
              </a:rPr>
              <a:t>       </a:t>
            </a:r>
            <a:r>
              <a:rPr lang="hr-HR" sz="2400" b="1" u="sng" cap="all" dirty="0" smtClean="0">
                <a:effectLst>
                  <a:outerShdw blurRad="38100" dist="38100" dir="2700000" algn="tl">
                    <a:srgbClr val="000000">
                      <a:alpha val="43137"/>
                    </a:srgbClr>
                  </a:outerShdw>
                </a:effectLst>
                <a:latin typeface="Times New Roman" pitchFamily="18" charset="0"/>
                <a:cs typeface="Times New Roman" pitchFamily="18" charset="0"/>
              </a:rPr>
              <a:t> POREZA </a:t>
            </a:r>
            <a:r>
              <a:rPr lang="hr-HR" sz="2400" b="1" u="sng" cap="all" dirty="0">
                <a:effectLst>
                  <a:outerShdw blurRad="38100" dist="38100" dir="2700000" algn="tl">
                    <a:srgbClr val="000000">
                      <a:alpha val="43137"/>
                    </a:srgbClr>
                  </a:outerShdw>
                </a:effectLst>
                <a:latin typeface="Times New Roman" pitchFamily="18" charset="0"/>
                <a:cs typeface="Times New Roman" pitchFamily="18" charset="0"/>
              </a:rPr>
              <a:t>I DOPRINOSA PREMA PLAĆI</a:t>
            </a:r>
          </a:p>
          <a:p>
            <a:r>
              <a:rPr lang="hr-HR" sz="2000" cap="all" dirty="0">
                <a:latin typeface="Times New Roman" pitchFamily="18" charset="0"/>
                <a:cs typeface="Times New Roman" pitchFamily="18" charset="0"/>
              </a:rPr>
              <a:t> </a:t>
            </a:r>
            <a:endParaRPr lang="hr-HR" sz="2000" dirty="0" smtClean="0">
              <a:latin typeface="Times New Roman" pitchFamily="18" charset="0"/>
              <a:cs typeface="Times New Roman" pitchFamily="18" charset="0"/>
            </a:endParaRPr>
          </a:p>
          <a:p>
            <a:endParaRPr lang="hr-HR" sz="2000" dirty="0">
              <a:latin typeface="Times New Roman" pitchFamily="18" charset="0"/>
              <a:cs typeface="Times New Roman" pitchFamily="18" charset="0"/>
            </a:endParaRP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Smatrat će se da postoji prijeteća nesposobnost za plaćanje ako nisu nastale okolnosti zbog kojih se smatra da je dužnik postao nesposoban za plaćanje i ako:</a:t>
            </a: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endPar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duže od 30 dana kasni s isplatom plaće koja radniku pripada prema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ugovoru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o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p>
          <a:p>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radu</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pravilniku o radu, kolektivnom ugovoru ili posebnom propisu odnosno </a:t>
            </a:r>
            <a:endPar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prema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drugom aktu kojim se uređuju obveze poslodavca prema radniku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ili</a:t>
            </a:r>
          </a:p>
          <a:p>
            <a:endPar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u roku od 30 dana ne uplati doprinose i poreze prema plaći iz podstavka 2. </a:t>
            </a:r>
            <a:endPar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ovoga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stavka, računajući od dana kada je radniku bio dužan isplatiti plaću</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a:t>
            </a: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16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(čl</a:t>
            </a:r>
            <a:r>
              <a:rPr lang="hr-HR" sz="16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4. st. 2. podst. 2. i </a:t>
            </a:r>
            <a:r>
              <a:rPr lang="hr-HR" sz="1600" dirty="0" err="1">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3.</a:t>
            </a:r>
            <a:r>
              <a:rPr lang="hr-HR" sz="16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16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SZ)</a:t>
            </a:r>
          </a:p>
          <a:p>
            <a:endParaRPr lang="hr-HR" sz="16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hr-HR" sz="16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”PREVEDENO”: </a:t>
            </a:r>
            <a:r>
              <a:rPr lang="hr-HR" sz="2000" dirty="0">
                <a:effectLst>
                  <a:outerShdw blurRad="38100" dist="38100" dir="2700000" algn="tl">
                    <a:srgbClr val="000000">
                      <a:alpha val="43137"/>
                    </a:srgbClr>
                  </a:outerShdw>
                </a:effectLst>
                <a:latin typeface="Times New Roman" pitchFamily="18" charset="0"/>
                <a:cs typeface="Times New Roman" pitchFamily="18" charset="0"/>
              </a:rPr>
              <a:t>RAČUN NIJE BLOKIRAN, ALI JE DUŽNIK VEĆ PREKO 60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  </a:t>
            </a:r>
          </a:p>
          <a:p>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      DANA </a:t>
            </a:r>
            <a:r>
              <a:rPr lang="hr-HR" sz="2000" dirty="0">
                <a:effectLst>
                  <a:outerShdw blurRad="38100" dist="38100" dir="2700000" algn="tl">
                    <a:srgbClr val="000000">
                      <a:alpha val="43137"/>
                    </a:srgbClr>
                  </a:outerShdw>
                </a:effectLst>
                <a:latin typeface="Times New Roman" pitchFamily="18" charset="0"/>
                <a:cs typeface="Times New Roman" pitchFamily="18" charset="0"/>
              </a:rPr>
              <a:t>U ZAKAŠNJENJU S PLAĆANJEM DOPRINOSA I POREZA PREMA </a:t>
            </a:r>
            <a:endParaRPr lang="hr-HR" sz="2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      PLAĆAMA </a:t>
            </a:r>
            <a:r>
              <a:rPr lang="hr-HR" sz="2000" dirty="0">
                <a:effectLst>
                  <a:outerShdw blurRad="38100" dist="38100" dir="2700000" algn="tl">
                    <a:srgbClr val="000000">
                      <a:alpha val="43137"/>
                    </a:srgbClr>
                  </a:outerShdw>
                </a:effectLst>
                <a:latin typeface="Times New Roman" pitchFamily="18" charset="0"/>
                <a:cs typeface="Times New Roman" pitchFamily="18" charset="0"/>
              </a:rPr>
              <a:t>RADNIKA, KOJE VEĆ KASNE 30 DANA. </a:t>
            </a:r>
          </a:p>
          <a:p>
            <a:endPar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dirty="0">
                <a:solidFill>
                  <a:srgbClr val="FFDC47"/>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842071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5" end="15"/>
                                            </p:txEl>
                                          </p:spTgt>
                                        </p:tgtEl>
                                        <p:attrNameLst>
                                          <p:attrName>style.visibility</p:attrName>
                                        </p:attrNameLst>
                                      </p:cBhvr>
                                      <p:to>
                                        <p:strVal val="visible"/>
                                      </p:to>
                                    </p:set>
                                    <p:anim calcmode="lin" valueType="num">
                                      <p:cBhvr additive="base">
                                        <p:cTn id="7"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5" end="1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6" end="16"/>
                                            </p:txEl>
                                          </p:spTgt>
                                        </p:tgtEl>
                                        <p:attrNameLst>
                                          <p:attrName>style.visibility</p:attrName>
                                        </p:attrNameLst>
                                      </p:cBhvr>
                                      <p:to>
                                        <p:strVal val="visible"/>
                                      </p:to>
                                    </p:set>
                                    <p:anim calcmode="lin" valueType="num">
                                      <p:cBhvr additive="base">
                                        <p:cTn id="11"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6" end="1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17" end="17"/>
                                            </p:txEl>
                                          </p:spTgt>
                                        </p:tgtEl>
                                        <p:attrNameLst>
                                          <p:attrName>style.visibility</p:attrName>
                                        </p:attrNameLst>
                                      </p:cBhvr>
                                      <p:to>
                                        <p:strVal val="visible"/>
                                      </p:to>
                                    </p:set>
                                    <p:anim calcmode="lin" valueType="num">
                                      <p:cBhvr additive="base">
                                        <p:cTn id="15" dur="500" fill="hold"/>
                                        <p:tgtEl>
                                          <p:spTgt spid="4">
                                            <p:txEl>
                                              <p:pRg st="17" end="1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p:txBody>
          <a:bodyPr/>
          <a:lstStyle/>
          <a:p>
            <a:fld id="{089BF1E2-8F19-4F04-8660-E16EFCD3ABE6}" type="slidenum">
              <a:rPr lang="hr-HR" smtClean="0"/>
              <a:t>14</a:t>
            </a:fld>
            <a:endParaRPr lang="hr-HR"/>
          </a:p>
        </p:txBody>
      </p:sp>
      <p:sp>
        <p:nvSpPr>
          <p:cNvPr id="3" name="Pravokutnik 2"/>
          <p:cNvSpPr/>
          <p:nvPr/>
        </p:nvSpPr>
        <p:spPr>
          <a:xfrm>
            <a:off x="323528" y="260648"/>
            <a:ext cx="8568952" cy="5632311"/>
          </a:xfrm>
          <a:prstGeom prst="rect">
            <a:avLst/>
          </a:prstGeom>
        </p:spPr>
        <p:txBody>
          <a:bodyPr wrap="square">
            <a:spAutoFit/>
          </a:bodyPr>
          <a:lstStyle/>
          <a:p>
            <a:endParaRPr lang="hr-HR" sz="2400" dirty="0" smtClean="0">
              <a:latin typeface="Times New Roman" pitchFamily="18" charset="0"/>
              <a:cs typeface="Times New Roman" pitchFamily="18" charset="0"/>
            </a:endParaRPr>
          </a:p>
          <a:p>
            <a:endParaRPr lang="hr-HR" sz="2400" dirty="0">
              <a:latin typeface="Times New Roman" pitchFamily="18" charset="0"/>
              <a:cs typeface="Times New Roman" pitchFamily="18" charset="0"/>
            </a:endParaRPr>
          </a:p>
          <a:p>
            <a:r>
              <a:rPr lang="hr-HR" sz="2400" b="1" dirty="0" smtClean="0">
                <a:effectLst>
                  <a:outerShdw blurRad="38100" dist="38100" dir="2700000" algn="tl">
                    <a:srgbClr val="000000">
                      <a:alpha val="43137"/>
                    </a:srgbClr>
                  </a:outerShdw>
                </a:effectLst>
                <a:latin typeface="Times New Roman" pitchFamily="18" charset="0"/>
                <a:cs typeface="Times New Roman" pitchFamily="18" charset="0"/>
              </a:rPr>
              <a:t>A  u  stvarnosti , što najčešće možemo očekivati…</a:t>
            </a:r>
          </a:p>
          <a:p>
            <a:endParaRPr lang="hr-HR" sz="2400" b="1"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hr-HR" sz="2400" b="1"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hr-HR" sz="2400" b="1"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Ako dužnik preko 30 dana kasni s isplatom </a:t>
            </a:r>
            <a:r>
              <a:rPr lang="hr-HR" sz="2400" b="1"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plaća ?</a:t>
            </a:r>
          </a:p>
          <a:p>
            <a:pPr algn="ctr"/>
            <a:endParaRPr lang="hr-HR" sz="2400" b="1"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hr-HR" sz="2400" b="1"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I još preko </a:t>
            </a:r>
            <a:r>
              <a:rPr lang="hr-HR" sz="2400" b="1"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60 dana s isplatom poreza i  </a:t>
            </a:r>
            <a:r>
              <a:rPr lang="hr-HR" sz="2400" b="1"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doprinosa na te plaće?</a:t>
            </a:r>
          </a:p>
          <a:p>
            <a:pPr algn="ctr"/>
            <a:r>
              <a:rPr lang="hr-HR" sz="2400" b="1"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hr-HR" sz="2400" b="1"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Dužnik….???</a:t>
            </a:r>
            <a:endParaRPr lang="hr-HR" sz="2400" b="1"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hr-HR" sz="2400" b="1"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hr-HR" sz="2400" b="1"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Nema </a:t>
            </a:r>
            <a:r>
              <a:rPr lang="hr-HR" sz="2400" b="1"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novaca na </a:t>
            </a:r>
            <a:r>
              <a:rPr lang="hr-HR" sz="2400" b="1"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računu = nesposoban je za plaćanje !</a:t>
            </a:r>
          </a:p>
          <a:p>
            <a:pPr algn="ctr"/>
            <a:endParaRPr lang="hr-HR" sz="2400" b="1"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hr-HR" sz="2400" b="1"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400" b="1"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400" b="1" dirty="0" smtClean="0">
                <a:effectLst>
                  <a:outerShdw blurRad="38100" dist="38100" dir="2700000" algn="tl">
                    <a:srgbClr val="000000">
                      <a:alpha val="43137"/>
                    </a:srgbClr>
                  </a:outerShdw>
                </a:effectLst>
                <a:latin typeface="Times New Roman" pitchFamily="18" charset="0"/>
                <a:cs typeface="Times New Roman" pitchFamily="18" charset="0"/>
              </a:rPr>
              <a:t>POSTOJI  STEČAJNI  A  NE PREDSTEČAJNI RAZLOG !</a:t>
            </a:r>
            <a:endParaRPr lang="hr-HR"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837904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 calcmode="lin" valueType="num">
                                      <p:cBhvr additive="base">
                                        <p:cTn id="1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 calcmode="lin" valueType="num">
                                      <p:cBhvr additive="base">
                                        <p:cTn id="1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anim calcmode="lin" valueType="num">
                                      <p:cBhvr additive="base">
                                        <p:cTn id="2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p:txBody>
          <a:bodyPr/>
          <a:lstStyle/>
          <a:p>
            <a:fld id="{089BF1E2-8F19-4F04-8660-E16EFCD3ABE6}" type="slidenum">
              <a:rPr lang="hr-HR" smtClean="0"/>
              <a:t>15</a:t>
            </a:fld>
            <a:endParaRPr lang="hr-HR"/>
          </a:p>
        </p:txBody>
      </p:sp>
      <p:sp>
        <p:nvSpPr>
          <p:cNvPr id="3" name="Strelica udesno 2"/>
          <p:cNvSpPr/>
          <p:nvPr/>
        </p:nvSpPr>
        <p:spPr>
          <a:xfrm>
            <a:off x="280797" y="4725144"/>
            <a:ext cx="8640960" cy="1368152"/>
          </a:xfrm>
          <a:prstGeom prst="rightArrow">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b="1" dirty="0" smtClean="0">
                <a:solidFill>
                  <a:schemeClr val="bg1"/>
                </a:solidFill>
                <a:latin typeface="Times New Roman" pitchFamily="18" charset="0"/>
                <a:cs typeface="Times New Roman" pitchFamily="18" charset="0"/>
              </a:rPr>
              <a:t>B  L  O  K A   D   A                     R   A   Č   U   N  A</a:t>
            </a:r>
            <a:endParaRPr lang="hr-HR" sz="2400" b="1" dirty="0">
              <a:solidFill>
                <a:schemeClr val="bg1"/>
              </a:solidFill>
              <a:latin typeface="Times New Roman" pitchFamily="18" charset="0"/>
              <a:cs typeface="Times New Roman" pitchFamily="18" charset="0"/>
            </a:endParaRPr>
          </a:p>
        </p:txBody>
      </p:sp>
      <p:sp>
        <p:nvSpPr>
          <p:cNvPr id="4" name="Strelica gore-dolje 3"/>
          <p:cNvSpPr/>
          <p:nvPr/>
        </p:nvSpPr>
        <p:spPr>
          <a:xfrm>
            <a:off x="4053966" y="3645024"/>
            <a:ext cx="484632" cy="3212976"/>
          </a:xfrm>
          <a:prstGeom prst="up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5" name="Zvijezda s 10 krakova 4"/>
          <p:cNvSpPr/>
          <p:nvPr/>
        </p:nvSpPr>
        <p:spPr>
          <a:xfrm>
            <a:off x="3839082" y="4952020"/>
            <a:ext cx="914400" cy="914400"/>
          </a:xfrm>
          <a:prstGeom prst="star1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600" b="1" dirty="0" smtClean="0">
                <a:solidFill>
                  <a:schemeClr val="bg1"/>
                </a:solidFill>
                <a:latin typeface="Times New Roman" pitchFamily="18" charset="0"/>
                <a:cs typeface="Times New Roman" pitchFamily="18" charset="0"/>
              </a:rPr>
              <a:t>60</a:t>
            </a:r>
          </a:p>
          <a:p>
            <a:pPr algn="ctr"/>
            <a:r>
              <a:rPr lang="hr-HR" sz="1600" b="1" dirty="0" smtClean="0">
                <a:solidFill>
                  <a:schemeClr val="bg1"/>
                </a:solidFill>
                <a:latin typeface="Times New Roman" pitchFamily="18" charset="0"/>
                <a:cs typeface="Times New Roman" pitchFamily="18" charset="0"/>
              </a:rPr>
              <a:t>dana</a:t>
            </a:r>
            <a:endParaRPr lang="hr-HR" sz="1600" b="1" dirty="0">
              <a:solidFill>
                <a:schemeClr val="bg1"/>
              </a:solidFill>
              <a:latin typeface="Times New Roman" pitchFamily="18" charset="0"/>
              <a:cs typeface="Times New Roman" pitchFamily="18" charset="0"/>
            </a:endParaRPr>
          </a:p>
        </p:txBody>
      </p:sp>
      <p:sp>
        <p:nvSpPr>
          <p:cNvPr id="7" name="Prugasta strelica udesno 6"/>
          <p:cNvSpPr/>
          <p:nvPr/>
        </p:nvSpPr>
        <p:spPr>
          <a:xfrm>
            <a:off x="326821" y="3946799"/>
            <a:ext cx="3744416" cy="792088"/>
          </a:xfrm>
          <a:prstGeom prst="striped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smtClean="0">
                <a:solidFill>
                  <a:schemeClr val="bg1"/>
                </a:solidFill>
                <a:latin typeface="Times New Roman" pitchFamily="18" charset="0"/>
                <a:cs typeface="Times New Roman" pitchFamily="18" charset="0"/>
              </a:rPr>
              <a:t>PREDSTEČAJ</a:t>
            </a:r>
            <a:endParaRPr lang="hr-HR" b="1" dirty="0">
              <a:solidFill>
                <a:schemeClr val="bg1"/>
              </a:solidFill>
              <a:latin typeface="Times New Roman" pitchFamily="18" charset="0"/>
              <a:cs typeface="Times New Roman" pitchFamily="18" charset="0"/>
            </a:endParaRPr>
          </a:p>
        </p:txBody>
      </p:sp>
      <p:sp>
        <p:nvSpPr>
          <p:cNvPr id="8" name="Prugasta strelica udesno 7"/>
          <p:cNvSpPr/>
          <p:nvPr/>
        </p:nvSpPr>
        <p:spPr>
          <a:xfrm>
            <a:off x="4538598" y="3957531"/>
            <a:ext cx="3676286" cy="792088"/>
          </a:xfrm>
          <a:prstGeom prst="striped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smtClean="0">
                <a:solidFill>
                  <a:schemeClr val="bg1"/>
                </a:solidFill>
                <a:latin typeface="Times New Roman" pitchFamily="18" charset="0"/>
                <a:cs typeface="Times New Roman" pitchFamily="18" charset="0"/>
              </a:rPr>
              <a:t>STEČAJ</a:t>
            </a:r>
            <a:endParaRPr lang="hr-HR" b="1" dirty="0">
              <a:solidFill>
                <a:schemeClr val="bg1"/>
              </a:solidFill>
              <a:latin typeface="Times New Roman" pitchFamily="18" charset="0"/>
              <a:cs typeface="Times New Roman" pitchFamily="18" charset="0"/>
            </a:endParaRPr>
          </a:p>
        </p:txBody>
      </p:sp>
      <p:sp>
        <p:nvSpPr>
          <p:cNvPr id="6" name="Pravokutnik 5"/>
          <p:cNvSpPr/>
          <p:nvPr/>
        </p:nvSpPr>
        <p:spPr>
          <a:xfrm>
            <a:off x="280797" y="448878"/>
            <a:ext cx="8640959" cy="3108543"/>
          </a:xfrm>
          <a:prstGeom prst="rect">
            <a:avLst/>
          </a:prstGeom>
        </p:spPr>
        <p:txBody>
          <a:bodyPr wrap="square">
            <a:spAutoFit/>
          </a:bodyPr>
          <a:lstStyle/>
          <a:p>
            <a:r>
              <a:rPr lang="hr-HR" sz="2800" b="1" u="sng" dirty="0">
                <a:effectLst>
                  <a:outerShdw blurRad="38100" dist="38100" dir="2700000" algn="tl">
                    <a:srgbClr val="000000">
                      <a:alpha val="43137"/>
                    </a:srgbClr>
                  </a:outerShdw>
                </a:effectLst>
                <a:latin typeface="Times New Roman" pitchFamily="18" charset="0"/>
                <a:cs typeface="Times New Roman" pitchFamily="18" charset="0"/>
              </a:rPr>
              <a:t>5. USPOREDBA </a:t>
            </a:r>
            <a:r>
              <a:rPr lang="hr-HR" sz="2800" b="1" u="sng" dirty="0" smtClean="0">
                <a:effectLst>
                  <a:outerShdw blurRad="38100" dist="38100" dir="2700000" algn="tl">
                    <a:srgbClr val="000000">
                      <a:alpha val="43137"/>
                    </a:srgbClr>
                  </a:outerShdw>
                </a:effectLst>
                <a:latin typeface="Times New Roman" pitchFamily="18" charset="0"/>
                <a:cs typeface="Times New Roman" pitchFamily="18" charset="0"/>
              </a:rPr>
              <a:t> NEKIH  </a:t>
            </a:r>
            <a:r>
              <a:rPr lang="hr-HR" sz="2800" b="1" u="sng" dirty="0">
                <a:effectLst>
                  <a:outerShdw blurRad="38100" dist="38100" dir="2700000" algn="tl">
                    <a:srgbClr val="000000">
                      <a:alpha val="43137"/>
                    </a:srgbClr>
                  </a:outerShdw>
                </a:effectLst>
                <a:latin typeface="Times New Roman" pitchFamily="18" charset="0"/>
                <a:cs typeface="Times New Roman" pitchFamily="18" charset="0"/>
              </a:rPr>
              <a:t>PREDSTEČAJNIH  I </a:t>
            </a:r>
          </a:p>
          <a:p>
            <a:r>
              <a:rPr lang="hr-HR" sz="2800" b="1" dirty="0">
                <a:effectLst>
                  <a:outerShdw blurRad="38100" dist="38100" dir="2700000" algn="tl">
                    <a:srgbClr val="000000">
                      <a:alpha val="43137"/>
                    </a:srgbClr>
                  </a:outerShdw>
                </a:effectLst>
                <a:latin typeface="Times New Roman" pitchFamily="18" charset="0"/>
                <a:cs typeface="Times New Roman" pitchFamily="18" charset="0"/>
              </a:rPr>
              <a:t>    </a:t>
            </a:r>
            <a:r>
              <a:rPr lang="hr-HR" sz="2800" b="1" u="sng" dirty="0">
                <a:effectLst>
                  <a:outerShdw blurRad="38100" dist="38100" dir="2700000" algn="tl">
                    <a:srgbClr val="000000">
                      <a:alpha val="43137"/>
                    </a:srgbClr>
                  </a:outerShdw>
                </a:effectLst>
                <a:latin typeface="Times New Roman" pitchFamily="18" charset="0"/>
                <a:cs typeface="Times New Roman" pitchFamily="18" charset="0"/>
              </a:rPr>
              <a:t> </a:t>
            </a:r>
            <a:r>
              <a:rPr lang="hr-HR" sz="2800" b="1" u="sng" dirty="0" smtClean="0">
                <a:effectLst>
                  <a:outerShdw blurRad="38100" dist="38100" dir="2700000" algn="tl">
                    <a:srgbClr val="000000">
                      <a:alpha val="43137"/>
                    </a:srgbClr>
                  </a:outerShdw>
                </a:effectLst>
                <a:latin typeface="Times New Roman" pitchFamily="18" charset="0"/>
                <a:cs typeface="Times New Roman" pitchFamily="18" charset="0"/>
              </a:rPr>
              <a:t>STEČAJNIH  </a:t>
            </a:r>
            <a:r>
              <a:rPr lang="hr-HR" sz="2800" b="1" u="sng" dirty="0">
                <a:effectLst>
                  <a:outerShdw blurRad="38100" dist="38100" dir="2700000" algn="tl">
                    <a:srgbClr val="000000">
                      <a:alpha val="43137"/>
                    </a:srgbClr>
                  </a:outerShdw>
                </a:effectLst>
                <a:latin typeface="Times New Roman" pitchFamily="18" charset="0"/>
                <a:cs typeface="Times New Roman" pitchFamily="18" charset="0"/>
              </a:rPr>
              <a:t>RAZLOGA</a:t>
            </a:r>
          </a:p>
          <a:p>
            <a:endParaRPr lang="hr-HR" sz="2000" b="1" u="sng" dirty="0">
              <a:effectLst>
                <a:outerShdw blurRad="38100" dist="38100" dir="2700000" algn="tl">
                  <a:srgbClr val="000000">
                    <a:alpha val="43137"/>
                  </a:srgbClr>
                </a:outerShdw>
              </a:effectLst>
              <a:latin typeface="Times New Roman" pitchFamily="18" charset="0"/>
              <a:cs typeface="Times New Roman" pitchFamily="18" charset="0"/>
            </a:endParaRPr>
          </a:p>
          <a:p>
            <a:r>
              <a:rPr lang="hr-HR" sz="2200" b="1" u="sng" dirty="0">
                <a:effectLst>
                  <a:outerShdw blurRad="38100" dist="38100" dir="2700000" algn="tl">
                    <a:srgbClr val="000000">
                      <a:alpha val="43137"/>
                    </a:srgbClr>
                  </a:outerShdw>
                </a:effectLst>
                <a:latin typeface="Times New Roman" pitchFamily="18" charset="0"/>
                <a:cs typeface="Times New Roman" pitchFamily="18" charset="0"/>
              </a:rPr>
              <a:t>5. 1. NESPOSOBNOST ZA </a:t>
            </a:r>
            <a:r>
              <a:rPr lang="hr-HR" sz="2200" b="1" u="sng" dirty="0" smtClean="0">
                <a:effectLst>
                  <a:outerShdw blurRad="38100" dist="38100" dir="2700000" algn="tl">
                    <a:srgbClr val="000000">
                      <a:alpha val="43137"/>
                    </a:srgbClr>
                  </a:outerShdw>
                </a:effectLst>
                <a:latin typeface="Times New Roman" pitchFamily="18" charset="0"/>
                <a:cs typeface="Times New Roman" pitchFamily="18" charset="0"/>
              </a:rPr>
              <a:t>PLAĆANJE - predstečajni i stečajni razlog</a:t>
            </a:r>
            <a:endParaRPr lang="hr-HR" sz="2200" b="1" u="sng" dirty="0">
              <a:effectLst>
                <a:outerShdw blurRad="38100" dist="38100" dir="2700000" algn="tl">
                  <a:srgbClr val="000000">
                    <a:alpha val="43137"/>
                  </a:srgbClr>
                </a:outerShdw>
              </a:effectLst>
              <a:latin typeface="Times New Roman" pitchFamily="18" charset="0"/>
              <a:cs typeface="Times New Roman" pitchFamily="18" charset="0"/>
            </a:endParaRPr>
          </a:p>
          <a:p>
            <a:r>
              <a:rPr lang="hr-HR" sz="2000" b="1" u="sng" dirty="0">
                <a:effectLst>
                  <a:outerShdw blurRad="38100" dist="38100" dir="2700000" algn="tl">
                    <a:srgbClr val="000000">
                      <a:alpha val="43137"/>
                    </a:srgbClr>
                  </a:outerShdw>
                </a:effectLst>
                <a:latin typeface="Times New Roman" pitchFamily="18" charset="0"/>
                <a:cs typeface="Times New Roman" pitchFamily="18" charset="0"/>
              </a:rPr>
              <a:t> </a:t>
            </a:r>
            <a:endParaRPr lang="hr-HR" dirty="0">
              <a:solidFill>
                <a:srgbClr val="FFDC47"/>
              </a:solidFill>
              <a:latin typeface="Times New Roman" pitchFamily="18" charset="0"/>
              <a:cs typeface="Times New Roman" pitchFamily="18" charset="0"/>
            </a:endParaRPr>
          </a:p>
          <a:p>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Temeljna razlika u slučaju nesposobnosti za plaćanje koja rezultira  blokadom računa, kao predstečajnoga i stečajnoga razloga, je u trajanju blokade dužem od 60 dana.</a:t>
            </a:r>
          </a:p>
          <a:p>
            <a:r>
              <a:rPr lang="hr-HR"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p>
        </p:txBody>
      </p:sp>
    </p:spTree>
    <p:extLst>
      <p:ext uri="{BB962C8B-B14F-4D97-AF65-F5344CB8AC3E}">
        <p14:creationId xmlns:p14="http://schemas.microsoft.com/office/powerpoint/2010/main" val="248547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p:txBody>
          <a:bodyPr/>
          <a:lstStyle/>
          <a:p>
            <a:fld id="{089BF1E2-8F19-4F04-8660-E16EFCD3ABE6}" type="slidenum">
              <a:rPr lang="hr-HR" smtClean="0"/>
              <a:pPr/>
              <a:t>16</a:t>
            </a:fld>
            <a:endParaRPr lang="hr-HR"/>
          </a:p>
        </p:txBody>
      </p:sp>
      <p:sp>
        <p:nvSpPr>
          <p:cNvPr id="3" name="Pravokutnik 2"/>
          <p:cNvSpPr/>
          <p:nvPr/>
        </p:nvSpPr>
        <p:spPr>
          <a:xfrm>
            <a:off x="204630" y="476672"/>
            <a:ext cx="8568952" cy="6032421"/>
          </a:xfrm>
          <a:prstGeom prst="rect">
            <a:avLst/>
          </a:prstGeom>
        </p:spPr>
        <p:txBody>
          <a:bodyPr wrap="square">
            <a:spAutoFit/>
          </a:bodyPr>
          <a:lstStyle/>
          <a:p>
            <a:pPr lvl="0"/>
            <a:r>
              <a:rPr lang="hr-HR" sz="2200" b="1" u="sng" dirty="0" smtClean="0">
                <a:effectLst>
                  <a:outerShdw blurRad="38100" dist="38100" dir="2700000" algn="tl">
                    <a:srgbClr val="000000">
                      <a:alpha val="43137"/>
                    </a:srgbClr>
                  </a:outerShdw>
                </a:effectLst>
                <a:latin typeface="Times New Roman" pitchFamily="18" charset="0"/>
                <a:cs typeface="Times New Roman" pitchFamily="18" charset="0"/>
              </a:rPr>
              <a:t>„Pretvorba“  odredbe o  predstečajnom razlogu u odredbu  stečajnom razlogu:</a:t>
            </a:r>
          </a:p>
          <a:p>
            <a:pPr lvl="0"/>
            <a:endParaRPr lang="hr-HR" sz="2400" b="1" u="sng" dirty="0" smtClean="0">
              <a:effectLst>
                <a:outerShdw blurRad="38100" dist="38100" dir="2700000" algn="tl">
                  <a:srgbClr val="000000">
                    <a:alpha val="43137"/>
                  </a:srgbClr>
                </a:outerShdw>
              </a:effectLst>
              <a:latin typeface="Times New Roman" pitchFamily="18" charset="0"/>
              <a:cs typeface="Times New Roman" pitchFamily="18" charset="0"/>
            </a:endParaRPr>
          </a:p>
          <a:p>
            <a:pPr lvl="0"/>
            <a:r>
              <a:rPr lang="hr-HR" sz="1400" dirty="0" smtClean="0">
                <a:solidFill>
                  <a:srgbClr val="FFDC47"/>
                </a:solidFill>
                <a:effectLst>
                  <a:outerShdw blurRad="38100" dist="38100" dir="2700000" algn="tl">
                    <a:srgbClr val="000000">
                      <a:alpha val="43137"/>
                    </a:srgbClr>
                  </a:outerShdw>
                </a:effectLst>
              </a:rPr>
              <a:t>(</a:t>
            </a:r>
            <a:r>
              <a:rPr lang="hr-HR" sz="1400" dirty="0">
                <a:solidFill>
                  <a:srgbClr val="FFDC47"/>
                </a:solidFill>
                <a:effectLst>
                  <a:outerShdw blurRad="38100" dist="38100" dir="2700000" algn="tl">
                    <a:srgbClr val="000000">
                      <a:alpha val="43137"/>
                    </a:srgbClr>
                  </a:outerShdw>
                </a:effectLst>
              </a:rPr>
              <a:t>čl. 4. st. 2. podst. 1. u  čl. 6. st. 2. podst. 1. SZ)</a:t>
            </a:r>
            <a:endParaRPr lang="hr-HR" sz="14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pPr lvl="0"/>
            <a:endPar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pPr lvl="0"/>
            <a:r>
              <a:rPr lang="hr-HR" sz="20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Smatrat će se da postoji </a:t>
            </a:r>
            <a:r>
              <a:rPr lang="hr-HR" sz="2000" b="1" u="sng"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prijeteća nesposobnost za plaćanje </a:t>
            </a:r>
            <a:r>
              <a:rPr lang="hr-HR" sz="20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ako dužnik</a:t>
            </a:r>
            <a:r>
              <a:rPr lang="hr-HR" sz="2000" dirty="0" smtClean="0">
                <a:solidFill>
                  <a:prstClr val="white"/>
                </a:solidFill>
                <a:effectLst>
                  <a:outerShdw blurRad="38100" dist="38100" dir="2700000" algn="tl">
                    <a:srgbClr val="000000">
                      <a:alpha val="43137"/>
                    </a:srgbClr>
                  </a:outerShdw>
                </a:effectLst>
              </a:rPr>
              <a:t>…: </a:t>
            </a:r>
            <a:endParaRPr lang="hr-HR" sz="2000" dirty="0">
              <a:solidFill>
                <a:prstClr val="white"/>
              </a:solidFill>
              <a:effectLst>
                <a:outerShdw blurRad="38100" dist="38100" dir="2700000" algn="tl">
                  <a:srgbClr val="000000">
                    <a:alpha val="43137"/>
                  </a:srgbClr>
                </a:outerShdw>
              </a:effectLst>
            </a:endParaRPr>
          </a:p>
          <a:p>
            <a:pPr lvl="0"/>
            <a:endPar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000" dirty="0">
                <a:solidFill>
                  <a:srgbClr val="FFDC47"/>
                </a:solidFill>
                <a:latin typeface="Times New Roman" pitchFamily="18" charset="0"/>
                <a:cs typeface="Times New Roman" pitchFamily="18" charset="0"/>
              </a:rPr>
              <a:t>……. </a:t>
            </a:r>
            <a:r>
              <a:rPr lang="hr-HR" sz="2000" dirty="0" smtClean="0">
                <a:solidFill>
                  <a:srgbClr val="FFDC47"/>
                </a:solidFill>
                <a:latin typeface="Times New Roman" pitchFamily="18" charset="0"/>
                <a:cs typeface="Times New Roman" pitchFamily="18" charset="0"/>
              </a:rPr>
              <a:t>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u Očevidniku redoslijeda osnova za plaćanje koji vodi Financijska agencija ima jednu ili više evidentiranih neizvršenih osnova za plaćanje koje je trebalo, na temelju valjanih osnova za plaćanje, bez daljnjeg pristanka dužnika naplatiti s bilo kojeg od njegovih računa </a:t>
            </a:r>
            <a:endPar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hr-HR" sz="2000" dirty="0" smtClean="0">
              <a:solidFill>
                <a:srgbClr val="FFDC47"/>
              </a:solidFill>
              <a:latin typeface="Times New Roman" panose="02020603050405020304" pitchFamily="18" charset="0"/>
              <a:cs typeface="Times New Roman" pitchFamily="18" charset="0"/>
            </a:endParaRPr>
          </a:p>
          <a:p>
            <a:r>
              <a:rPr lang="hr-HR"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Smatrat će se da je dužnik </a:t>
            </a:r>
            <a:r>
              <a:rPr lang="hr-HR" sz="2000" b="1" u="sng"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nesposoban za </a:t>
            </a:r>
            <a:r>
              <a:rPr lang="hr-HR" sz="2000" b="1" u="sng" dirty="0" smtClean="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plaćanje </a:t>
            </a:r>
            <a:r>
              <a:rPr lang="hr-HR" sz="2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ako…..:</a:t>
            </a:r>
          </a:p>
          <a:p>
            <a:endParaRPr lang="hr-HR" sz="2000" dirty="0">
              <a:solidFill>
                <a:srgbClr val="FFDC47"/>
              </a:solidFill>
              <a:latin typeface="Times New Roman" pitchFamily="18" charset="0"/>
              <a:cs typeface="Times New Roman" pitchFamily="18" charset="0"/>
            </a:endParaRPr>
          </a:p>
          <a:p>
            <a:r>
              <a:rPr lang="hr-HR" sz="2000" dirty="0" smtClean="0">
                <a:solidFill>
                  <a:srgbClr val="FFDC47"/>
                </a:solidFill>
                <a:latin typeface="Times New Roman" pitchFamily="18" charset="0"/>
                <a:cs typeface="Times New Roman" pitchFamily="18" charset="0"/>
              </a:rPr>
              <a:t>... …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u Očevidniku redoslijeda osnova za plaćanje koji vodi Financijska agencija ima jednu ili više evidentiranih neizvršenih osnova za plaćanje </a:t>
            </a:r>
            <a:r>
              <a:rPr lang="hr-HR" sz="2000" b="1" u="sng"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u razdoblju dužem od 60 </a:t>
            </a:r>
            <a:r>
              <a:rPr lang="hr-HR" sz="2000" b="1" u="sng"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dana</a:t>
            </a:r>
            <a:r>
              <a:rPr lang="hr-HR" sz="2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koje je trebalo, na temelju valjanih osnova za plaćanje, bez daljnjeg pristanka dužnika naplatiti s bilo kojeg od njegovih računa ... </a:t>
            </a:r>
          </a:p>
          <a:p>
            <a:pPr lvl="0"/>
            <a:endPar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922679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anim calcmode="lin" valueType="num">
                                      <p:cBhvr additive="base">
                                        <p:cTn id="1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p:txBody>
          <a:bodyPr/>
          <a:lstStyle/>
          <a:p>
            <a:fld id="{089BF1E2-8F19-4F04-8660-E16EFCD3ABE6}" type="slidenum">
              <a:rPr lang="hr-HR" smtClean="0"/>
              <a:t>17</a:t>
            </a:fld>
            <a:endParaRPr lang="hr-HR"/>
          </a:p>
        </p:txBody>
      </p:sp>
      <p:sp>
        <p:nvSpPr>
          <p:cNvPr id="4" name="Pravokutnik 3"/>
          <p:cNvSpPr/>
          <p:nvPr/>
        </p:nvSpPr>
        <p:spPr>
          <a:xfrm>
            <a:off x="794" y="-110943"/>
            <a:ext cx="9180512" cy="5047536"/>
          </a:xfrm>
          <a:prstGeom prst="rect">
            <a:avLst/>
          </a:prstGeom>
        </p:spPr>
        <p:txBody>
          <a:bodyPr wrap="square">
            <a:spAutoFit/>
          </a:bodyPr>
          <a:lstStyle/>
          <a:p>
            <a:endParaRPr lang="hr-HR" sz="2200" b="1" u="sng"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hr-HR" sz="2200" b="1" u="sng" dirty="0" smtClean="0">
                <a:effectLst>
                  <a:outerShdw blurRad="38100" dist="38100" dir="2700000" algn="tl">
                    <a:srgbClr val="000000">
                      <a:alpha val="43137"/>
                    </a:srgbClr>
                  </a:outerShdw>
                </a:effectLst>
                <a:latin typeface="Times New Roman" pitchFamily="18" charset="0"/>
                <a:cs typeface="Times New Roman" pitchFamily="18" charset="0"/>
              </a:rPr>
              <a:t>5. 2. NEISPLATA </a:t>
            </a:r>
            <a:r>
              <a:rPr lang="hr-HR" sz="2200" b="1" u="sng" dirty="0">
                <a:effectLst>
                  <a:outerShdw blurRad="38100" dist="38100" dir="2700000" algn="tl">
                    <a:srgbClr val="000000">
                      <a:alpha val="43137"/>
                    </a:srgbClr>
                  </a:outerShdw>
                </a:effectLst>
                <a:latin typeface="Times New Roman" pitchFamily="18" charset="0"/>
                <a:cs typeface="Times New Roman" pitchFamily="18" charset="0"/>
              </a:rPr>
              <a:t>PLAĆE - predstečajni i stečajni </a:t>
            </a:r>
            <a:r>
              <a:rPr lang="hr-HR" sz="2200" b="1" u="sng" dirty="0" smtClean="0">
                <a:effectLst>
                  <a:outerShdw blurRad="38100" dist="38100" dir="2700000" algn="tl">
                    <a:srgbClr val="000000">
                      <a:alpha val="43137"/>
                    </a:srgbClr>
                  </a:outerShdw>
                </a:effectLst>
                <a:latin typeface="Times New Roman" pitchFamily="18" charset="0"/>
                <a:cs typeface="Times New Roman" pitchFamily="18" charset="0"/>
              </a:rPr>
              <a:t>razlog</a:t>
            </a:r>
          </a:p>
          <a:p>
            <a:endParaRPr lang="hr-HR" sz="2400" dirty="0" smtClean="0"/>
          </a:p>
          <a:p>
            <a:pPr lvl="0"/>
            <a:r>
              <a:rPr lang="hr-HR" sz="20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Smatrat </a:t>
            </a:r>
            <a:r>
              <a:rPr lang="hr-HR" sz="20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će se da postoji </a:t>
            </a:r>
            <a:r>
              <a:rPr lang="hr-HR" sz="20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prijeteća nesposobnost za plaćanje </a:t>
            </a:r>
            <a:r>
              <a:rPr lang="hr-HR" sz="20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ako dužnik…: </a:t>
            </a:r>
          </a:p>
          <a:p>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000" b="1" u="sng"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duže </a:t>
            </a:r>
            <a:r>
              <a:rPr lang="hr-HR" sz="2000" b="1" u="sng"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od 30 dana kasni s isplatom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plaće koja radniku pripada prema </a:t>
            </a:r>
            <a:endPar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ugovoru o radu</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pravilniku o radu, kolektivnom ugovoru ili posebnom </a:t>
            </a:r>
            <a:endPar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propisu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odnosno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prema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drugom aktu kojim se uređuju obveze </a:t>
            </a:r>
            <a:endPar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poslodavca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prema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radniku</a:t>
            </a:r>
          </a:p>
          <a:p>
            <a:endParaRPr lang="hr-HR" sz="2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hr-HR" sz="2000" dirty="0">
                <a:effectLst>
                  <a:outerShdw blurRad="38100" dist="38100" dir="2700000" algn="tl">
                    <a:srgbClr val="000000">
                      <a:alpha val="43137"/>
                    </a:srgbClr>
                  </a:outerShdw>
                </a:effectLst>
                <a:latin typeface="Times New Roman" pitchFamily="18" charset="0"/>
                <a:cs typeface="Times New Roman" pitchFamily="18" charset="0"/>
              </a:rPr>
              <a:t>Smatrat će se da je dužnik </a:t>
            </a:r>
            <a:r>
              <a:rPr lang="hr-HR" sz="2000"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nesposoban za plaćanje</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a:t>
            </a:r>
          </a:p>
          <a:p>
            <a:r>
              <a:rPr lang="hr-HR" sz="2000" b="1"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000" b="1" u="sng"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..ako </a:t>
            </a:r>
            <a:r>
              <a:rPr lang="hr-HR" sz="2000" b="1" u="sng"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nije isplatio tri uzastopne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plaće koje radniku pripadaju prema ugovoru o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p>
          <a:p>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radu</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pravilniku o radu, kolektivnom ugovoru ili posebnom propisu odnosno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p>
          <a:p>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prema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drugom aktu kojim se uređuju obveze poslodavca prema radniku.</a:t>
            </a:r>
          </a:p>
          <a:p>
            <a:endParaRPr lang="hr-HR" dirty="0">
              <a:effectLst>
                <a:outerShdw blurRad="38100" dist="38100" dir="2700000" algn="tl">
                  <a:srgbClr val="000000">
                    <a:alpha val="43137"/>
                  </a:srgbClr>
                </a:outerShdw>
              </a:effectLst>
            </a:endParaRPr>
          </a:p>
          <a:p>
            <a:endParaRPr lang="hr-HR" dirty="0">
              <a:effectLst>
                <a:outerShdw blurRad="38100" dist="38100" dir="2700000" algn="tl">
                  <a:srgbClr val="000000">
                    <a:alpha val="43137"/>
                  </a:srgbClr>
                </a:outerShdw>
              </a:effectLst>
            </a:endParaRPr>
          </a:p>
          <a:p>
            <a:endParaRPr lang="hr-HR" dirty="0">
              <a:effectLst>
                <a:outerShdw blurRad="38100" dist="38100" dir="2700000" algn="tl">
                  <a:srgbClr val="000000">
                    <a:alpha val="43137"/>
                  </a:srgbClr>
                </a:outerShdw>
              </a:effectLst>
            </a:endParaRPr>
          </a:p>
        </p:txBody>
      </p:sp>
      <p:sp>
        <p:nvSpPr>
          <p:cNvPr id="5" name="Strelica udesno 4"/>
          <p:cNvSpPr/>
          <p:nvPr/>
        </p:nvSpPr>
        <p:spPr>
          <a:xfrm>
            <a:off x="107501" y="5157192"/>
            <a:ext cx="8407105" cy="1080120"/>
          </a:xfrm>
          <a:prstGeom prst="rightArrow">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600" b="1" dirty="0" smtClean="0">
                <a:solidFill>
                  <a:schemeClr val="bg1"/>
                </a:solidFill>
                <a:latin typeface="Times New Roman" pitchFamily="18" charset="0"/>
                <a:cs typeface="Times New Roman" pitchFamily="18" charset="0"/>
              </a:rPr>
              <a:t>NEISPLATA 1 PLAĆE PREKO 30 DANA       NEISPLATA 3 UZASTOPNE PLAĆE</a:t>
            </a:r>
            <a:endParaRPr lang="hr-HR" sz="1600" b="1" dirty="0">
              <a:solidFill>
                <a:schemeClr val="bg1"/>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388" y="4386409"/>
            <a:ext cx="3773487"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51" y="4386409"/>
            <a:ext cx="3372383"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1730" y="4293096"/>
            <a:ext cx="549275"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546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2"/>
                                        </p:tgtEl>
                                        <p:attrNameLst>
                                          <p:attrName>style.visibility</p:attrName>
                                        </p:attrNameLst>
                                      </p:cBhvr>
                                      <p:to>
                                        <p:strVal val="visible"/>
                                      </p:to>
                                    </p:set>
                                    <p:anim calcmode="lin" valueType="num">
                                      <p:cBhvr additive="base">
                                        <p:cTn id="13" dur="500" fill="hold"/>
                                        <p:tgtEl>
                                          <p:spTgt spid="2052"/>
                                        </p:tgtEl>
                                        <p:attrNameLst>
                                          <p:attrName>ppt_x</p:attrName>
                                        </p:attrNameLst>
                                      </p:cBhvr>
                                      <p:tavLst>
                                        <p:tav tm="0">
                                          <p:val>
                                            <p:strVal val="#ppt_x"/>
                                          </p:val>
                                        </p:tav>
                                        <p:tav tm="100000">
                                          <p:val>
                                            <p:strVal val="#ppt_x"/>
                                          </p:val>
                                        </p:tav>
                                      </p:tavLst>
                                    </p:anim>
                                    <p:anim calcmode="lin" valueType="num">
                                      <p:cBhvr additive="base">
                                        <p:cTn id="14"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 calcmode="lin" valueType="num">
                                      <p:cBhvr additive="base">
                                        <p:cTn id="19" dur="500" fill="hold"/>
                                        <p:tgtEl>
                                          <p:spTgt spid="2050"/>
                                        </p:tgtEl>
                                        <p:attrNameLst>
                                          <p:attrName>ppt_x</p:attrName>
                                        </p:attrNameLst>
                                      </p:cBhvr>
                                      <p:tavLst>
                                        <p:tav tm="0">
                                          <p:val>
                                            <p:strVal val="#ppt_x"/>
                                          </p:val>
                                        </p:tav>
                                        <p:tav tm="100000">
                                          <p:val>
                                            <p:strVal val="#ppt_x"/>
                                          </p:val>
                                        </p:tav>
                                      </p:tavLst>
                                    </p:anim>
                                    <p:anim calcmode="lin" valueType="num">
                                      <p:cBhvr additive="base">
                                        <p:cTn id="20"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51"/>
                                        </p:tgtEl>
                                        <p:attrNameLst>
                                          <p:attrName>style.visibility</p:attrName>
                                        </p:attrNameLst>
                                      </p:cBhvr>
                                      <p:to>
                                        <p:strVal val="visible"/>
                                      </p:to>
                                    </p:set>
                                    <p:anim calcmode="lin" valueType="num">
                                      <p:cBhvr additive="base">
                                        <p:cTn id="25" dur="500" fill="hold"/>
                                        <p:tgtEl>
                                          <p:spTgt spid="2051"/>
                                        </p:tgtEl>
                                        <p:attrNameLst>
                                          <p:attrName>ppt_x</p:attrName>
                                        </p:attrNameLst>
                                      </p:cBhvr>
                                      <p:tavLst>
                                        <p:tav tm="0">
                                          <p:val>
                                            <p:strVal val="#ppt_x"/>
                                          </p:val>
                                        </p:tav>
                                        <p:tav tm="100000">
                                          <p:val>
                                            <p:strVal val="#ppt_x"/>
                                          </p:val>
                                        </p:tav>
                                      </p:tavLst>
                                    </p:anim>
                                    <p:anim calcmode="lin" valueType="num">
                                      <p:cBhvr additive="base">
                                        <p:cTn id="26"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9BF1E2-8F19-4F04-8660-E16EFCD3ABE6}" type="slidenum">
              <a:rPr lang="hr-HR" smtClean="0"/>
              <a:t>18</a:t>
            </a:fld>
            <a:endParaRPr lang="hr-HR"/>
          </a:p>
        </p:txBody>
      </p:sp>
      <p:sp>
        <p:nvSpPr>
          <p:cNvPr id="3" name="Rectangle 2"/>
          <p:cNvSpPr/>
          <p:nvPr/>
        </p:nvSpPr>
        <p:spPr>
          <a:xfrm>
            <a:off x="251520" y="260648"/>
            <a:ext cx="8712968" cy="6494085"/>
          </a:xfrm>
          <a:prstGeom prst="rect">
            <a:avLst/>
          </a:prstGeom>
        </p:spPr>
        <p:txBody>
          <a:bodyPr wrap="square">
            <a:spAutoFit/>
          </a:bodyPr>
          <a:lstStyle/>
          <a:p>
            <a:r>
              <a:rPr lang="hr-HR" sz="2800" b="1" u="sng" cap="all"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 PREDSTEČAJNi POSTUPaK - sažeti PRIKAZ</a:t>
            </a:r>
          </a:p>
          <a:p>
            <a:endParaRPr lang="hr-HR" sz="2800" b="1" u="sng" cap="all"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hr-HR" sz="2400" b="1" u="sng" cap="all"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a:t>
            </a:r>
            <a:r>
              <a:rPr lang="hr-HR" sz="2400" b="1" u="sng" cap="all"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a:t>
            </a:r>
            <a:r>
              <a:rPr lang="hr-HR" sz="2400" b="1" u="sng" cap="all"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hr-HR" sz="2400" b="1" u="sng" cap="all"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Tijela</a:t>
            </a:r>
          </a:p>
          <a:p>
            <a:endParaRPr lang="hr-HR" sz="2400" b="1" u="sng" cap="all"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hr-HR" sz="2000" dirty="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t>
            </a:r>
            <a:r>
              <a:rPr lang="hr-HR"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agodbena </a:t>
            </a:r>
            <a:r>
              <a:rPr lang="hr-HR" sz="2000" dirty="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vijeća više nisu tijelo predstečajnog postupka kako je to prethodno bilo propisano ZFPPN-om.</a:t>
            </a:r>
          </a:p>
          <a:p>
            <a:r>
              <a:rPr lang="hr-HR"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FINA  je dužna  </a:t>
            </a:r>
            <a:r>
              <a:rPr lang="hr-HR" sz="2000" dirty="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 predstečajnom postupku poduzeti određene radnje propisane </a:t>
            </a:r>
            <a:r>
              <a:rPr lang="hr-HR"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SZ, </a:t>
            </a:r>
            <a:r>
              <a:rPr lang="hr-HR" sz="2000" dirty="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ima svojevrsnu tehničko-administrativnu </a:t>
            </a:r>
            <a:r>
              <a:rPr lang="hr-HR"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ulogu. </a:t>
            </a:r>
            <a:endParaRPr lang="hr-HR" sz="2000" b="1" u="sng" cap="all"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hr-HR" sz="2400" b="1" u="sng" cap="all" dirty="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hr-HR" sz="2400" b="1" u="sng" cap="all" dirty="0" smtClean="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6.1.1. sud </a:t>
            </a:r>
            <a:endParaRPr lang="vi-VN" sz="2400" b="1" u="sng" cap="all" dirty="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hr-HR"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odlučuje o odbačaju,</a:t>
            </a:r>
          </a:p>
          <a:p>
            <a:r>
              <a:rPr lang="hr-HR"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hr-HR"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otvaranju </a:t>
            </a:r>
          </a:p>
          <a:p>
            <a:r>
              <a:rPr lang="hr-HR"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ili obustavi predstečajnoga postupka,</a:t>
            </a:r>
          </a:p>
          <a:p>
            <a:r>
              <a:rPr lang="vi-VN"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hr-HR"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imenuje i razrješava povjerenika i nadzire njegov rad, </a:t>
            </a:r>
          </a:p>
          <a:p>
            <a:r>
              <a:rPr lang="hr-HR"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nadzire rad </a:t>
            </a:r>
            <a:r>
              <a:rPr lang="hr-HR"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FINE</a:t>
            </a:r>
            <a:r>
              <a:rPr lang="vi-VN"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r>
              <a:rPr lang="hr-HR"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odlučuje o utvrđenim i osporenim tražbinama </a:t>
            </a:r>
          </a:p>
          <a:p>
            <a:r>
              <a:rPr lang="hr-HR"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o svim drugim pitanjima određenim zakonom.</a:t>
            </a:r>
          </a:p>
          <a:p>
            <a:endParaRPr lang="vi-VN" sz="2000"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hr-HR" sz="2400" b="1" u="sng" cap="all" dirty="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11036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broja slajda 3"/>
          <p:cNvSpPr>
            <a:spLocks noGrp="1"/>
          </p:cNvSpPr>
          <p:nvPr>
            <p:ph type="sldNum" sz="quarter" idx="12"/>
          </p:nvPr>
        </p:nvSpPr>
        <p:spPr/>
        <p:txBody>
          <a:bodyPr/>
          <a:lstStyle/>
          <a:p>
            <a:fld id="{089BF1E2-8F19-4F04-8660-E16EFCD3ABE6}" type="slidenum">
              <a:rPr lang="hr-HR" smtClean="0">
                <a:solidFill>
                  <a:srgbClr val="FFDC47"/>
                </a:solidFill>
              </a:rPr>
              <a:t>19</a:t>
            </a:fld>
            <a:endParaRPr lang="hr-HR">
              <a:solidFill>
                <a:srgbClr val="FFDC47"/>
              </a:solidFill>
            </a:endParaRPr>
          </a:p>
        </p:txBody>
      </p:sp>
      <p:sp>
        <p:nvSpPr>
          <p:cNvPr id="5" name="Pravokutnik 4"/>
          <p:cNvSpPr/>
          <p:nvPr/>
        </p:nvSpPr>
        <p:spPr>
          <a:xfrm>
            <a:off x="323528" y="188640"/>
            <a:ext cx="8492752" cy="6001643"/>
          </a:xfrm>
          <a:prstGeom prst="rect">
            <a:avLst/>
          </a:prstGeom>
        </p:spPr>
        <p:txBody>
          <a:bodyPr wrap="square">
            <a:spAutoFit/>
          </a:bodyPr>
          <a:lstStyle/>
          <a:p>
            <a:r>
              <a:rPr lang="hr-HR" sz="2400" b="1" u="sng" cap="all" dirty="0" smtClean="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6.1.2. Povjerenik</a:t>
            </a:r>
          </a:p>
          <a:p>
            <a:endParaRPr lang="hr-HR" sz="2000" b="1" u="sng" cap="all" dirty="0" smtClean="0">
              <a:solidFill>
                <a:srgbClr val="FFDC4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000" b="1" u="sng"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Najznačajnije </a:t>
            </a:r>
            <a:r>
              <a:rPr lang="hr-HR" sz="2000" b="1" u="sng" dirty="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su dužnosti povjerenika su :</a:t>
            </a: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ispitati       poslovanje, popis imovine i obveza dužnika, </a:t>
            </a: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vjerodostojnost prijavljenih tražbina i osporiti ih ako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postoje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razlozi,</a:t>
            </a: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nadzirati   poslovanje dužnika (osobito financijsko),</a:t>
            </a: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stvaranje obveza prema trećim osobama, </a:t>
            </a: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izdavanje sredstava osiguranja plaćanja </a:t>
            </a: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poslovanje u prodaji robe odnosno usluga</a:t>
            </a: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pravodobnost i potpunost namirenja troškova predstečajnoga postupka</a:t>
            </a: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paziti                       da se ne oštećuje imovina dužnika, </a:t>
            </a: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podnijeti prijavu     sudu ako dužnik postupa protivno odredbama članka </a:t>
            </a:r>
            <a:r>
              <a:rPr lang="hr-HR" sz="2000" dirty="0" err="1">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67</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err="1">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SZ</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izdavati                  naloge i potvrde prema odredbama članaka </a:t>
            </a:r>
            <a:r>
              <a:rPr lang="hr-HR" sz="2000" dirty="0" err="1">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69</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i </a:t>
            </a:r>
            <a:r>
              <a:rPr lang="hr-HR" sz="2000" dirty="0" err="1">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71</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err="1">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SZ</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a:t>
            </a: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i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obavljati druge poslove u skladu sa </a:t>
            </a:r>
            <a:r>
              <a:rPr lang="hr-HR" sz="2000" dirty="0" err="1">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SZ</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-om</a:t>
            </a:r>
          </a:p>
          <a:p>
            <a:endPar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05476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anim calcmode="lin" valueType="num">
                                      <p:cBhvr additive="base">
                                        <p:cTn id="7"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9" end="9"/>
                                            </p:txEl>
                                          </p:spTgt>
                                        </p:tgtEl>
                                        <p:attrNameLst>
                                          <p:attrName>style.visibility</p:attrName>
                                        </p:attrNameLst>
                                      </p:cBhvr>
                                      <p:to>
                                        <p:strVal val="visible"/>
                                      </p:to>
                                    </p:set>
                                    <p:anim calcmode="lin" valueType="num">
                                      <p:cBhvr additive="base">
                                        <p:cTn id="1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9" end="9"/>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10" end="10"/>
                                            </p:txEl>
                                          </p:spTgt>
                                        </p:tgtEl>
                                        <p:attrNameLst>
                                          <p:attrName>style.visibility</p:attrName>
                                        </p:attrNameLst>
                                      </p:cBhvr>
                                      <p:to>
                                        <p:strVal val="visible"/>
                                      </p:to>
                                    </p:set>
                                    <p:anim calcmode="lin" valueType="num">
                                      <p:cBhvr additive="base">
                                        <p:cTn id="15"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11" end="11"/>
                                            </p:txEl>
                                          </p:spTgt>
                                        </p:tgtEl>
                                        <p:attrNameLst>
                                          <p:attrName>style.visibility</p:attrName>
                                        </p:attrNameLst>
                                      </p:cBhvr>
                                      <p:to>
                                        <p:strVal val="visible"/>
                                      </p:to>
                                    </p:set>
                                    <p:anim calcmode="lin" valueType="num">
                                      <p:cBhvr additive="base">
                                        <p:cTn id="19"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12" end="12"/>
                                            </p:txEl>
                                          </p:spTgt>
                                        </p:tgtEl>
                                        <p:attrNameLst>
                                          <p:attrName>style.visibility</p:attrName>
                                        </p:attrNameLst>
                                      </p:cBhvr>
                                      <p:to>
                                        <p:strVal val="visible"/>
                                      </p:to>
                                    </p:set>
                                    <p:anim calcmode="lin" valueType="num">
                                      <p:cBhvr additive="base">
                                        <p:cTn id="23"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13" end="13"/>
                                            </p:txEl>
                                          </p:spTgt>
                                        </p:tgtEl>
                                        <p:attrNameLst>
                                          <p:attrName>style.visibility</p:attrName>
                                        </p:attrNameLst>
                                      </p:cBhvr>
                                      <p:to>
                                        <p:strVal val="visible"/>
                                      </p:to>
                                    </p:set>
                                    <p:anim calcmode="lin" valueType="num">
                                      <p:cBhvr additive="base">
                                        <p:cTn id="29"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13" end="1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14" end="14"/>
                                            </p:txEl>
                                          </p:spTgt>
                                        </p:tgtEl>
                                        <p:attrNameLst>
                                          <p:attrName>style.visibility</p:attrName>
                                        </p:attrNameLst>
                                      </p:cBhvr>
                                      <p:to>
                                        <p:strVal val="visible"/>
                                      </p:to>
                                    </p:set>
                                    <p:anim calcmode="lin" valueType="num">
                                      <p:cBhvr additive="base">
                                        <p:cTn id="33"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14" end="14"/>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xEl>
                                              <p:pRg st="15" end="15"/>
                                            </p:txEl>
                                          </p:spTgt>
                                        </p:tgtEl>
                                        <p:attrNameLst>
                                          <p:attrName>style.visibility</p:attrName>
                                        </p:attrNameLst>
                                      </p:cBhvr>
                                      <p:to>
                                        <p:strVal val="visible"/>
                                      </p:to>
                                    </p:set>
                                    <p:anim calcmode="lin" valueType="num">
                                      <p:cBhvr additive="base">
                                        <p:cTn id="37"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5" end="1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
                                            <p:txEl>
                                              <p:pRg st="16" end="16"/>
                                            </p:txEl>
                                          </p:spTgt>
                                        </p:tgtEl>
                                        <p:attrNameLst>
                                          <p:attrName>style.visibility</p:attrName>
                                        </p:attrNameLst>
                                      </p:cBhvr>
                                      <p:to>
                                        <p:strVal val="visible"/>
                                      </p:to>
                                    </p:set>
                                    <p:anim calcmode="lin" valueType="num">
                                      <p:cBhvr additive="base">
                                        <p:cTn id="41" dur="500" fill="hold"/>
                                        <p:tgtEl>
                                          <p:spTgt spid="5">
                                            <p:txEl>
                                              <p:pRg st="16" end="1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16" end="16"/>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5">
                                            <p:txEl>
                                              <p:pRg st="17" end="17"/>
                                            </p:txEl>
                                          </p:spTgt>
                                        </p:tgtEl>
                                        <p:attrNameLst>
                                          <p:attrName>style.visibility</p:attrName>
                                        </p:attrNameLst>
                                      </p:cBhvr>
                                      <p:to>
                                        <p:strVal val="visible"/>
                                      </p:to>
                                    </p:set>
                                    <p:anim calcmode="lin" valueType="num">
                                      <p:cBhvr additive="base">
                                        <p:cTn id="45" dur="500" fill="hold"/>
                                        <p:tgtEl>
                                          <p:spTgt spid="5">
                                            <p:txEl>
                                              <p:pRg st="17" end="1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broja slajda 3"/>
          <p:cNvSpPr>
            <a:spLocks noGrp="1"/>
          </p:cNvSpPr>
          <p:nvPr>
            <p:ph type="sldNum" sz="quarter" idx="12"/>
          </p:nvPr>
        </p:nvSpPr>
        <p:spPr/>
        <p:txBody>
          <a:bodyPr/>
          <a:lstStyle/>
          <a:p>
            <a:fld id="{089BF1E2-8F19-4F04-8660-E16EFCD3ABE6}" type="slidenum">
              <a:rPr lang="hr-HR" smtClean="0"/>
              <a:t>2</a:t>
            </a:fld>
            <a:endParaRPr lang="hr-HR"/>
          </a:p>
        </p:txBody>
      </p:sp>
      <p:sp>
        <p:nvSpPr>
          <p:cNvPr id="5" name="Pravokutnik 4"/>
          <p:cNvSpPr/>
          <p:nvPr/>
        </p:nvSpPr>
        <p:spPr>
          <a:xfrm>
            <a:off x="179512" y="188640"/>
            <a:ext cx="8496944" cy="6278642"/>
          </a:xfrm>
          <a:prstGeom prst="rect">
            <a:avLst/>
          </a:prstGeom>
        </p:spPr>
        <p:txBody>
          <a:bodyPr wrap="square">
            <a:spAutoFit/>
          </a:bodyPr>
          <a:lstStyle/>
          <a:p>
            <a:endParaRPr lang="hr-HR" b="1" dirty="0">
              <a:latin typeface="Times New Roman"/>
              <a:ea typeface="Times New Roman"/>
            </a:endParaRPr>
          </a:p>
          <a:p>
            <a:pPr marL="514350" indent="-514350">
              <a:buAutoNum type="arabicPeriod"/>
            </a:pPr>
            <a:r>
              <a:rPr lang="hr-HR" sz="2800" b="1" u="sng" dirty="0" smtClean="0">
                <a:effectLst>
                  <a:outerShdw blurRad="38100" dist="38100" dir="2700000" algn="tl">
                    <a:srgbClr val="000000">
                      <a:alpha val="43137"/>
                    </a:srgbClr>
                  </a:outerShdw>
                </a:effectLst>
                <a:latin typeface="Times New Roman"/>
                <a:ea typeface="Times New Roman"/>
              </a:rPr>
              <a:t>POJAM  I  CILJ  PREDSTEČAJNOGA POSTUPKA</a:t>
            </a:r>
          </a:p>
          <a:p>
            <a:endParaRPr lang="hr-HR" sz="2800" b="1" u="sng" dirty="0" smtClean="0">
              <a:effectLst>
                <a:outerShdw blurRad="38100" dist="38100" dir="2700000" algn="tl">
                  <a:srgbClr val="000000">
                    <a:alpha val="43137"/>
                  </a:srgbClr>
                </a:outerShdw>
              </a:effectLst>
              <a:latin typeface="Times New Roman"/>
              <a:ea typeface="Times New Roman"/>
            </a:endParaRPr>
          </a:p>
          <a:p>
            <a:r>
              <a:rPr lang="hr-HR" sz="2000" b="1" u="sng" dirty="0" smtClean="0">
                <a:effectLst>
                  <a:outerShdw blurRad="38100" dist="38100" dir="2700000" algn="tl">
                    <a:srgbClr val="000000">
                      <a:alpha val="43137"/>
                    </a:srgbClr>
                  </a:outerShdw>
                </a:effectLst>
                <a:latin typeface="Times New Roman" pitchFamily="18" charset="0"/>
                <a:ea typeface="Times New Roman"/>
                <a:cs typeface="Times New Roman" pitchFamily="18" charset="0"/>
              </a:rPr>
              <a:t>Predstečajni </a:t>
            </a:r>
            <a:r>
              <a:rPr lang="hr-HR" sz="2000" b="1" u="sng" dirty="0">
                <a:effectLst>
                  <a:outerShdw blurRad="38100" dist="38100" dir="2700000" algn="tl">
                    <a:srgbClr val="000000">
                      <a:alpha val="43137"/>
                    </a:srgbClr>
                  </a:outerShdw>
                </a:effectLst>
                <a:latin typeface="Times New Roman" pitchFamily="18" charset="0"/>
                <a:ea typeface="Times New Roman"/>
                <a:cs typeface="Times New Roman" pitchFamily="18" charset="0"/>
              </a:rPr>
              <a:t>postupak </a:t>
            </a:r>
            <a:r>
              <a:rPr lang="hr-HR" sz="2000" dirty="0">
                <a:solidFill>
                  <a:srgbClr val="FFD85D"/>
                </a:solidFill>
                <a:effectLst>
                  <a:outerShdw blurRad="38100" dist="38100" dir="2700000" algn="tl">
                    <a:srgbClr val="000000">
                      <a:alpha val="43137"/>
                    </a:srgbClr>
                  </a:outerShdw>
                </a:effectLst>
                <a:latin typeface="Times New Roman" pitchFamily="18" charset="0"/>
                <a:ea typeface="Times New Roman"/>
                <a:cs typeface="Times New Roman" pitchFamily="18" charset="0"/>
              </a:rPr>
              <a:t>provodi se radi uređivanja pravnoga položaja dužnika i njegova odnosa prema vjerovnicima i održavanja njegove </a:t>
            </a:r>
            <a:r>
              <a:rPr lang="hr-HR" sz="2000" dirty="0" smtClean="0">
                <a:solidFill>
                  <a:srgbClr val="FFD85D"/>
                </a:solidFill>
                <a:effectLst>
                  <a:outerShdw blurRad="38100" dist="38100" dir="2700000" algn="tl">
                    <a:srgbClr val="000000">
                      <a:alpha val="43137"/>
                    </a:srgbClr>
                  </a:outerShdw>
                </a:effectLst>
                <a:latin typeface="Times New Roman" pitchFamily="18" charset="0"/>
                <a:ea typeface="Times New Roman"/>
                <a:cs typeface="Times New Roman" pitchFamily="18" charset="0"/>
              </a:rPr>
              <a:t>djelatnosti.</a:t>
            </a:r>
          </a:p>
          <a:p>
            <a:endParaRPr lang="hr-HR" sz="2000" dirty="0" smtClean="0">
              <a:solidFill>
                <a:srgbClr val="FFD85D"/>
              </a:solidFill>
              <a:effectLst>
                <a:outerShdw blurRad="38100" dist="38100" dir="2700000" algn="tl">
                  <a:srgbClr val="000000">
                    <a:alpha val="43137"/>
                  </a:srgbClr>
                </a:outerShdw>
              </a:effectLst>
              <a:latin typeface="Times New Roman" pitchFamily="18" charset="0"/>
              <a:ea typeface="Times New Roman"/>
              <a:cs typeface="Times New Roman" pitchFamily="18" charset="0"/>
            </a:endParaRPr>
          </a:p>
          <a:p>
            <a:endParaRPr lang="hr-HR" sz="20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000" b="1" u="sng" dirty="0" smtClean="0">
                <a:effectLst>
                  <a:outerShdw blurRad="38100" dist="38100" dir="2700000" algn="tl">
                    <a:srgbClr val="000000">
                      <a:alpha val="43137"/>
                    </a:srgbClr>
                  </a:outerShdw>
                </a:effectLst>
                <a:latin typeface="Times New Roman" pitchFamily="18" charset="0"/>
                <a:cs typeface="Times New Roman" pitchFamily="18" charset="0"/>
              </a:rPr>
              <a:t>U</a:t>
            </a:r>
            <a:r>
              <a:rPr lang="vi-VN" sz="2000" b="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b="1" u="sng" dirty="0">
                <a:effectLst>
                  <a:outerShdw blurRad="38100" dist="38100" dir="2700000" algn="tl">
                    <a:srgbClr val="000000">
                      <a:alpha val="43137"/>
                    </a:srgbClr>
                  </a:outerShdw>
                </a:effectLst>
                <a:latin typeface="Times New Roman" pitchFamily="18" charset="0"/>
                <a:cs typeface="Times New Roman" pitchFamily="18" charset="0"/>
              </a:rPr>
              <a:t>gospodarskom smislu </a:t>
            </a:r>
            <a:r>
              <a:rPr lang="vi-VN" sz="20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predstavlja pokušaj spašavanja posrnulog poslovnog subjekta od prijetećeg stečaja tako da vjerovnici dobrovoljno smanje i/ili na određeno vrijeme odgode odnosno modificiraju realizaciju svojih tražbina. </a:t>
            </a:r>
            <a:endParaRPr lang="hr-HR" sz="20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hr-HR" sz="20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endParaRPr>
          </a:p>
          <a:p>
            <a:r>
              <a:rPr lang="vi-VN" sz="20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Dužnik </a:t>
            </a:r>
            <a:r>
              <a:rPr lang="vi-VN" sz="20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sporazumom s vjerovnicima želi izbjeći prijeteći stečaj, a interes vjerovnika je da se kroz predstečaj namire povoljnije  nego bi se namirili u stečajnom postupku</a:t>
            </a:r>
            <a:r>
              <a:rPr lang="vi-VN" sz="20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a:t>
            </a:r>
            <a:endParaRPr lang="hr-HR" sz="20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hr-HR" sz="20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000" b="1" dirty="0" smtClean="0">
                <a:effectLst>
                  <a:outerShdw blurRad="38100" dist="38100" dir="2700000" algn="tl">
                    <a:srgbClr val="000000">
                      <a:alpha val="43137"/>
                    </a:srgbClr>
                  </a:outerShdw>
                </a:effectLst>
                <a:latin typeface="Times New Roman" pitchFamily="18" charset="0"/>
                <a:cs typeface="Times New Roman" pitchFamily="18" charset="0"/>
              </a:rPr>
              <a:t>Potvrđeni </a:t>
            </a:r>
            <a:r>
              <a:rPr lang="hr-HR" sz="2000" b="1" dirty="0">
                <a:effectLst>
                  <a:outerShdw blurRad="38100" dist="38100" dir="2700000" algn="tl">
                    <a:srgbClr val="000000">
                      <a:alpha val="43137"/>
                    </a:srgbClr>
                  </a:outerShdw>
                </a:effectLst>
                <a:latin typeface="Times New Roman" pitchFamily="18" charset="0"/>
                <a:cs typeface="Times New Roman" pitchFamily="18" charset="0"/>
              </a:rPr>
              <a:t>predstečajni sporazum ima pravni učinak prema vjerovnicima koji su glasovali </a:t>
            </a:r>
            <a:r>
              <a:rPr lang="hr-HR" sz="2000" b="1" dirty="0" smtClean="0">
                <a:effectLst>
                  <a:outerShdw blurRad="38100" dist="38100" dir="2700000" algn="tl">
                    <a:srgbClr val="000000">
                      <a:alpha val="43137"/>
                    </a:srgbClr>
                  </a:outerShdw>
                </a:effectLst>
                <a:latin typeface="Times New Roman" pitchFamily="18" charset="0"/>
                <a:cs typeface="Times New Roman" pitchFamily="18" charset="0"/>
              </a:rPr>
              <a:t>za, protiv ili nisu dali pristanak  na sporazum .</a:t>
            </a:r>
            <a:endParaRPr lang="hr-HR" sz="2000" b="1" dirty="0">
              <a:effectLst>
                <a:outerShdw blurRad="38100" dist="38100" dir="2700000" algn="tl">
                  <a:srgbClr val="000000">
                    <a:alpha val="43137"/>
                  </a:srgbClr>
                </a:outerShdw>
              </a:effectLst>
              <a:latin typeface="Times New Roman" pitchFamily="18" charset="0"/>
              <a:cs typeface="Times New Roman" pitchFamily="18" charset="0"/>
            </a:endParaRPr>
          </a:p>
          <a:p>
            <a:endParaRPr lang="hr-HR" sz="2000" b="1"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65129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0" end="10"/>
                                            </p:txEl>
                                          </p:spTgt>
                                        </p:tgtEl>
                                        <p:attrNameLst>
                                          <p:attrName>style.visibility</p:attrName>
                                        </p:attrNameLst>
                                      </p:cBhvr>
                                      <p:to>
                                        <p:strVal val="visible"/>
                                      </p:to>
                                    </p:set>
                                    <p:anim calcmode="lin" valueType="num">
                                      <p:cBhvr additive="base">
                                        <p:cTn id="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p:txBody>
          <a:bodyPr/>
          <a:lstStyle/>
          <a:p>
            <a:fld id="{089BF1E2-8F19-4F04-8660-E16EFCD3ABE6}" type="slidenum">
              <a:rPr lang="hr-HR" smtClean="0"/>
              <a:t>20</a:t>
            </a:fld>
            <a:endParaRPr lang="hr-HR"/>
          </a:p>
        </p:txBody>
      </p:sp>
      <p:sp>
        <p:nvSpPr>
          <p:cNvPr id="3" name="Pravokutnik 2"/>
          <p:cNvSpPr/>
          <p:nvPr/>
        </p:nvSpPr>
        <p:spPr>
          <a:xfrm>
            <a:off x="251520" y="188640"/>
            <a:ext cx="8640960" cy="6093976"/>
          </a:xfrm>
          <a:prstGeom prst="rect">
            <a:avLst/>
          </a:prstGeom>
        </p:spPr>
        <p:txBody>
          <a:bodyPr wrap="square">
            <a:spAutoFit/>
          </a:bodyPr>
          <a:lstStyle/>
          <a:p>
            <a:r>
              <a:rPr lang="hr-HR"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p>
          <a:p>
            <a:pPr fontAlgn="ctr"/>
            <a:r>
              <a:rPr lang="hr-HR"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endParaRPr lang="hr-HR" sz="2000" b="1" u="sng"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pPr fontAlgn="ctr"/>
            <a:r>
              <a:rPr lang="hr-HR" sz="2200" b="1" u="sng" dirty="0" smtClean="0">
                <a:effectLst>
                  <a:outerShdw blurRad="38100" dist="38100" dir="2700000" algn="tl">
                    <a:srgbClr val="000000">
                      <a:alpha val="43137"/>
                    </a:srgbClr>
                  </a:outerShdw>
                </a:effectLst>
                <a:latin typeface="Times New Roman" pitchFamily="18" charset="0"/>
                <a:cs typeface="Times New Roman" pitchFamily="18" charset="0"/>
              </a:rPr>
              <a:t>Pretpostavke </a:t>
            </a:r>
            <a:r>
              <a:rPr lang="hr-HR" sz="2200" b="1" u="sng" dirty="0">
                <a:effectLst>
                  <a:outerShdw blurRad="38100" dist="38100" dir="2700000" algn="tl">
                    <a:srgbClr val="000000">
                      <a:alpha val="43137"/>
                    </a:srgbClr>
                  </a:outerShdw>
                </a:effectLst>
                <a:latin typeface="Times New Roman" pitchFamily="18" charset="0"/>
                <a:cs typeface="Times New Roman" pitchFamily="18" charset="0"/>
              </a:rPr>
              <a:t>za imenovanje </a:t>
            </a:r>
            <a:r>
              <a:rPr lang="hr-HR" sz="2200" b="1" u="sng" dirty="0" smtClean="0">
                <a:effectLst>
                  <a:outerShdw blurRad="38100" dist="38100" dir="2700000" algn="tl">
                    <a:srgbClr val="000000">
                      <a:alpha val="43137"/>
                    </a:srgbClr>
                  </a:outerShdw>
                </a:effectLst>
                <a:latin typeface="Times New Roman" pitchFamily="18" charset="0"/>
                <a:cs typeface="Times New Roman" pitchFamily="18" charset="0"/>
              </a:rPr>
              <a:t> </a:t>
            </a:r>
          </a:p>
          <a:p>
            <a:pPr fontAlgn="ctr"/>
            <a:r>
              <a:rPr lang="hr-HR" sz="22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povjerenika u postupku predstečajne nagodbe  iste kao </a:t>
            </a:r>
            <a:r>
              <a:rPr lang="hr-HR" sz="22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i za stečajnoga </a:t>
            </a:r>
            <a:r>
              <a:rPr lang="hr-HR" sz="22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upravitelja</a:t>
            </a:r>
          </a:p>
          <a:p>
            <a:pPr fontAlgn="ctr"/>
            <a:endParaRPr lang="hr-HR" sz="22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endParaRPr>
          </a:p>
          <a:p>
            <a:pPr fontAlgn="ctr"/>
            <a:r>
              <a:rPr lang="hr-HR" sz="2200" b="1" u="sng" dirty="0" smtClean="0">
                <a:effectLst>
                  <a:outerShdw blurRad="38100" dist="38100" dir="2700000" algn="tl">
                    <a:srgbClr val="000000">
                      <a:alpha val="43137"/>
                    </a:srgbClr>
                  </a:outerShdw>
                </a:effectLst>
                <a:latin typeface="Times New Roman" pitchFamily="18" charset="0"/>
                <a:cs typeface="Times New Roman" pitchFamily="18" charset="0"/>
              </a:rPr>
              <a:t>Nadzor, nagrada, naknada troškova </a:t>
            </a:r>
            <a:endParaRPr lang="hr-HR" sz="2200" b="1" u="sng" dirty="0" smtClean="0">
              <a:latin typeface="Times New Roman" pitchFamily="18" charset="0"/>
              <a:cs typeface="Times New Roman" pitchFamily="18" charset="0"/>
            </a:endParaRPr>
          </a:p>
          <a:p>
            <a:pPr fontAlgn="ctr"/>
            <a:r>
              <a:rPr lang="hr-HR" sz="22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na </a:t>
            </a:r>
            <a:r>
              <a:rPr lang="hr-HR" sz="22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povjerenika </a:t>
            </a:r>
            <a:r>
              <a:rPr lang="hr-HR" sz="22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odgovarajuća  </a:t>
            </a:r>
            <a:r>
              <a:rPr lang="hr-HR" sz="22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primjena odredbi </a:t>
            </a:r>
            <a:r>
              <a:rPr lang="hr-HR" sz="2200" dirty="0">
                <a:solidFill>
                  <a:srgbClr val="FFD85D"/>
                </a:solidFill>
                <a:latin typeface="Times New Roman" pitchFamily="18" charset="0"/>
                <a:cs typeface="Times New Roman" pitchFamily="18" charset="0"/>
              </a:rPr>
              <a:t>o stečajnom </a:t>
            </a:r>
            <a:r>
              <a:rPr lang="hr-HR" sz="2200" dirty="0" smtClean="0">
                <a:solidFill>
                  <a:srgbClr val="FFD85D"/>
                </a:solidFill>
                <a:latin typeface="Times New Roman" pitchFamily="18" charset="0"/>
                <a:cs typeface="Times New Roman" pitchFamily="18" charset="0"/>
              </a:rPr>
              <a:t>upravitelju</a:t>
            </a:r>
            <a:endParaRPr lang="hr-HR" sz="22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endParaRPr>
          </a:p>
          <a:p>
            <a:pPr fontAlgn="ctr"/>
            <a:r>
              <a:rPr lang="hr-HR" sz="22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ali</a:t>
            </a:r>
          </a:p>
          <a:p>
            <a:r>
              <a:rPr lang="hr-HR" sz="22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nije dužnikov zastupnik po zakonu </a:t>
            </a:r>
            <a:endParaRPr lang="hr-HR" sz="22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2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2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otvaranjem </a:t>
            </a:r>
            <a:r>
              <a:rPr lang="hr-HR" sz="22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predstečajnoga postupka </a:t>
            </a:r>
            <a:r>
              <a:rPr lang="hr-HR" sz="22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prava </a:t>
            </a:r>
            <a:r>
              <a:rPr lang="hr-HR" sz="22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tijela dužnika </a:t>
            </a:r>
            <a:r>
              <a:rPr lang="hr-HR" sz="22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p>
          <a:p>
            <a:r>
              <a:rPr lang="hr-HR" sz="22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pravne </a:t>
            </a:r>
            <a:r>
              <a:rPr lang="hr-HR" sz="22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osobe ne prestaju i ne prelaze na povjerenika </a:t>
            </a:r>
            <a:endParaRPr lang="hr-HR" sz="22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hr-HR" sz="22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200" b="1" u="sng" dirty="0">
                <a:effectLst>
                  <a:outerShdw blurRad="38100" dist="38100" dir="2700000" algn="tl">
                    <a:srgbClr val="000000">
                      <a:alpha val="43137"/>
                    </a:srgbClr>
                  </a:outerShdw>
                </a:effectLst>
                <a:latin typeface="Times New Roman" pitchFamily="18" charset="0"/>
                <a:cs typeface="Times New Roman" pitchFamily="18" charset="0"/>
              </a:rPr>
              <a:t>Povjerenik prestaje obavljati dužnost </a:t>
            </a:r>
            <a:endParaRPr lang="hr-HR" sz="2200" b="1" u="sng"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hr-HR" sz="2200" dirty="0">
                <a:effectLst>
                  <a:outerShdw blurRad="38100" dist="38100" dir="2700000" algn="tl">
                    <a:srgbClr val="000000">
                      <a:alpha val="43137"/>
                    </a:srgbClr>
                  </a:outerShdw>
                </a:effectLst>
                <a:latin typeface="Times New Roman" pitchFamily="18" charset="0"/>
                <a:cs typeface="Times New Roman" pitchFamily="18" charset="0"/>
              </a:rPr>
              <a:t> </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hr-HR" sz="22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na </a:t>
            </a:r>
            <a:r>
              <a:rPr lang="hr-HR" sz="22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dan donošenja rješenja o potvrdi predstečajnoga sporazuma</a:t>
            </a:r>
            <a:r>
              <a:rPr lang="hr-HR" sz="22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a:t>
            </a:r>
          </a:p>
          <a:p>
            <a:r>
              <a:rPr lang="hr-HR" sz="22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2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2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na dan otvaranja stečajnoga </a:t>
            </a:r>
            <a:r>
              <a:rPr lang="hr-HR" sz="22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postupka</a:t>
            </a:r>
          </a:p>
          <a:p>
            <a:r>
              <a:rPr lang="hr-HR" sz="22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2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ili </a:t>
            </a:r>
            <a:r>
              <a:rPr lang="hr-HR" sz="22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odlukom </a:t>
            </a:r>
            <a:r>
              <a:rPr lang="hr-HR" sz="22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vjerovnika</a:t>
            </a:r>
            <a:endParaRPr lang="hr-HR" sz="22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hr-HR" sz="24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274128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 calcmode="lin" valueType="num">
                                      <p:cBhvr additive="base">
                                        <p:cTn id="2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 calcmode="lin" valueType="num">
                                      <p:cBhvr additive="base">
                                        <p:cTn id="2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anim calcmode="lin" valueType="num">
                                      <p:cBhvr additive="base">
                                        <p:cTn id="3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 calcmode="lin" valueType="num">
                                      <p:cBhvr additive="base">
                                        <p:cTn id="3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anim calcmode="lin" valueType="num">
                                      <p:cBhvr additive="base">
                                        <p:cTn id="4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anim calcmode="lin" valueType="num">
                                      <p:cBhvr additive="base">
                                        <p:cTn id="45"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p:txBody>
          <a:bodyPr/>
          <a:lstStyle/>
          <a:p>
            <a:fld id="{089BF1E2-8F19-4F04-8660-E16EFCD3ABE6}" type="slidenum">
              <a:rPr lang="hr-HR" smtClean="0"/>
              <a:t>21</a:t>
            </a:fld>
            <a:endParaRPr lang="hr-HR"/>
          </a:p>
        </p:txBody>
      </p:sp>
      <p:sp>
        <p:nvSpPr>
          <p:cNvPr id="3" name="Pravokutnik 2"/>
          <p:cNvSpPr/>
          <p:nvPr/>
        </p:nvSpPr>
        <p:spPr>
          <a:xfrm>
            <a:off x="179512" y="116632"/>
            <a:ext cx="8856984" cy="6186309"/>
          </a:xfrm>
          <a:prstGeom prst="rect">
            <a:avLst/>
          </a:prstGeom>
        </p:spPr>
        <p:txBody>
          <a:bodyPr wrap="square">
            <a:spAutoFit/>
          </a:bodyPr>
          <a:lstStyle/>
          <a:p>
            <a:endParaRPr lang="hr-HR" sz="2400" b="1" u="sng" dirty="0" smtClean="0">
              <a:latin typeface="Times New Roman" pitchFamily="18" charset="0"/>
              <a:cs typeface="Times New Roman" pitchFamily="18" charset="0"/>
            </a:endParaRPr>
          </a:p>
          <a:p>
            <a:r>
              <a:rPr lang="hr-HR" sz="2400" b="1" u="sng" dirty="0" smtClean="0">
                <a:latin typeface="Times New Roman" pitchFamily="18" charset="0"/>
                <a:cs typeface="Times New Roman" pitchFamily="18" charset="0"/>
              </a:rPr>
              <a:t>6</a:t>
            </a:r>
            <a:r>
              <a:rPr lang="hr-HR" sz="2400" b="1" u="sng" dirty="0" smtClean="0">
                <a:effectLst>
                  <a:outerShdw blurRad="38100" dist="38100" dir="2700000" algn="tl">
                    <a:srgbClr val="000000">
                      <a:alpha val="43137"/>
                    </a:srgbClr>
                  </a:outerShdw>
                </a:effectLst>
                <a:latin typeface="Times New Roman" pitchFamily="18" charset="0"/>
                <a:cs typeface="Times New Roman" pitchFamily="18" charset="0"/>
              </a:rPr>
              <a:t>. 2. TIJEK </a:t>
            </a:r>
            <a:r>
              <a:rPr lang="hr-HR" sz="2400" b="1" u="sng" dirty="0">
                <a:effectLst>
                  <a:outerShdw blurRad="38100" dist="38100" dir="2700000" algn="tl">
                    <a:srgbClr val="000000">
                      <a:alpha val="43137"/>
                    </a:srgbClr>
                  </a:outerShdw>
                </a:effectLst>
                <a:latin typeface="Times New Roman" pitchFamily="18" charset="0"/>
                <a:cs typeface="Times New Roman" pitchFamily="18" charset="0"/>
              </a:rPr>
              <a:t>PREDSTEČAJNOGA </a:t>
            </a:r>
            <a:r>
              <a:rPr lang="hr-HR" sz="2400" b="1" u="sng" dirty="0" smtClean="0">
                <a:effectLst>
                  <a:outerShdw blurRad="38100" dist="38100" dir="2700000" algn="tl">
                    <a:srgbClr val="000000">
                      <a:alpha val="43137"/>
                    </a:srgbClr>
                  </a:outerShdw>
                </a:effectLst>
                <a:latin typeface="Times New Roman" pitchFamily="18" charset="0"/>
                <a:cs typeface="Times New Roman" pitchFamily="18" charset="0"/>
              </a:rPr>
              <a:t>POSTUPKA</a:t>
            </a:r>
          </a:p>
          <a:p>
            <a:endParaRPr lang="hr-HR" sz="2400" dirty="0">
              <a:effectLst>
                <a:outerShdw blurRad="38100" dist="38100" dir="2700000" algn="tl">
                  <a:srgbClr val="000000">
                    <a:alpha val="43137"/>
                  </a:srgbClr>
                </a:outerShdw>
              </a:effectLst>
              <a:latin typeface="Times New Roman" pitchFamily="18" charset="0"/>
              <a:cs typeface="Times New Roman" pitchFamily="18" charset="0"/>
            </a:endParaRPr>
          </a:p>
          <a:p>
            <a:r>
              <a:rPr lang="hr-HR" sz="2000" dirty="0">
                <a:effectLst>
                  <a:outerShdw blurRad="38100" dist="38100" dir="2700000" algn="tl">
                    <a:srgbClr val="000000">
                      <a:alpha val="43137"/>
                    </a:srgbClr>
                  </a:outerShdw>
                </a:effectLst>
                <a:latin typeface="Times New Roman" pitchFamily="18" charset="0"/>
                <a:cs typeface="Times New Roman" pitchFamily="18" charset="0"/>
              </a:rPr>
              <a:t> </a:t>
            </a:r>
          </a:p>
          <a:p>
            <a:r>
              <a:rPr lang="hr-HR" sz="2200" b="1" u="sng"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Ovisno  o  </a:t>
            </a:r>
            <a:r>
              <a:rPr lang="hr-HR" sz="2200" b="1" u="sng"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okolnostima, </a:t>
            </a:r>
            <a:r>
              <a:rPr lang="hr-HR" sz="2200" b="1" u="sng"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sud  može:</a:t>
            </a:r>
          </a:p>
          <a:p>
            <a:endParaRPr lang="hr-HR" sz="20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200" b="1"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1) odbaciti  prijedlog  za  otvaranje  predstečajnoga  postupka</a:t>
            </a:r>
          </a:p>
          <a:p>
            <a:pPr marL="457200" indent="-457200">
              <a:buAutoNum type="arabicParenR"/>
            </a:pPr>
            <a:endParaRPr lang="hr-HR" sz="2200" b="1"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200" b="1"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2) otvoriti </a:t>
            </a:r>
            <a:r>
              <a:rPr lang="hr-HR" sz="2200" b="1"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predstečajni  postupak</a:t>
            </a:r>
          </a:p>
          <a:p>
            <a:endParaRPr lang="hr-HR" sz="2200" b="1"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200" b="1"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3) obustaviti </a:t>
            </a:r>
            <a:r>
              <a:rPr lang="hr-HR" sz="2200" b="1"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već  otvoreni  stečajni  postupak</a:t>
            </a:r>
          </a:p>
          <a:p>
            <a:endParaRPr lang="hr-HR" sz="2200" b="1"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200" b="1"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4) nastaviti </a:t>
            </a:r>
            <a:r>
              <a:rPr lang="hr-HR" sz="2200" b="1"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postupak  kao  da  je  podnesen  prijedlog  za  otvaranje    </a:t>
            </a:r>
          </a:p>
          <a:p>
            <a:r>
              <a:rPr lang="hr-HR" sz="2200" b="1"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stečajnoga postupka</a:t>
            </a:r>
          </a:p>
          <a:p>
            <a:endParaRPr lang="hr-HR" sz="2200" b="1"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200" b="1"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5) zaključiti </a:t>
            </a:r>
            <a:r>
              <a:rPr lang="hr-HR" sz="2200" b="1"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predstečajni  postupak</a:t>
            </a:r>
            <a:endParaRPr lang="hr-HR" sz="2200" b="1"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200" b="1"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a:t>
            </a:r>
          </a:p>
          <a:p>
            <a:r>
              <a:rPr lang="hr-HR" sz="2200" b="1" dirty="0"/>
              <a:t> </a:t>
            </a:r>
          </a:p>
        </p:txBody>
      </p:sp>
    </p:spTree>
    <p:extLst>
      <p:ext uri="{BB962C8B-B14F-4D97-AF65-F5344CB8AC3E}">
        <p14:creationId xmlns:p14="http://schemas.microsoft.com/office/powerpoint/2010/main" val="272800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 calcmode="lin" valueType="num">
                                      <p:cBhvr additive="base">
                                        <p:cTn id="1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 calcmode="lin" valueType="num">
                                      <p:cBhvr additive="base">
                                        <p:cTn id="1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anim calcmode="lin" valueType="num">
                                      <p:cBhvr additive="base">
                                        <p:cTn id="2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anim calcmode="lin" valueType="num">
                                      <p:cBhvr additive="base">
                                        <p:cTn id="2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anim calcmode="lin" valueType="num">
                                      <p:cBhvr additive="base">
                                        <p:cTn id="35"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p:txBody>
          <a:bodyPr/>
          <a:lstStyle/>
          <a:p>
            <a:fld id="{089BF1E2-8F19-4F04-8660-E16EFCD3ABE6}" type="slidenum">
              <a:rPr lang="hr-HR" smtClean="0"/>
              <a:t>22</a:t>
            </a:fld>
            <a:endParaRPr lang="hr-H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161" y="404664"/>
            <a:ext cx="8066087" cy="137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5" y="1988840"/>
            <a:ext cx="1639887"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7" y="1961096"/>
            <a:ext cx="93821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1025" y="2019039"/>
            <a:ext cx="2073275"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57662" y="2710396"/>
            <a:ext cx="1035842"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11165" y="3015027"/>
            <a:ext cx="5121275"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1204" y="4038964"/>
            <a:ext cx="15240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92833" y="4502514"/>
            <a:ext cx="5822950" cy="1036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33873" y="6093296"/>
            <a:ext cx="36512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62111" y="5589240"/>
            <a:ext cx="1103313"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692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 calcmode="lin" valueType="num">
                                      <p:cBhvr additive="base">
                                        <p:cTn id="13" dur="500" fill="hold"/>
                                        <p:tgtEl>
                                          <p:spTgt spid="1028"/>
                                        </p:tgtEl>
                                        <p:attrNameLst>
                                          <p:attrName>ppt_x</p:attrName>
                                        </p:attrNameLst>
                                      </p:cBhvr>
                                      <p:tavLst>
                                        <p:tav tm="0">
                                          <p:val>
                                            <p:strVal val="#ppt_x"/>
                                          </p:val>
                                        </p:tav>
                                        <p:tav tm="100000">
                                          <p:val>
                                            <p:strVal val="#ppt_x"/>
                                          </p:val>
                                        </p:tav>
                                      </p:tavLst>
                                    </p:anim>
                                    <p:anim calcmode="lin" valueType="num">
                                      <p:cBhvr additive="base">
                                        <p:cTn id="14"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9"/>
                                        </p:tgtEl>
                                        <p:attrNameLst>
                                          <p:attrName>style.visibility</p:attrName>
                                        </p:attrNameLst>
                                      </p:cBhvr>
                                      <p:to>
                                        <p:strVal val="visible"/>
                                      </p:to>
                                    </p:set>
                                    <p:anim calcmode="lin" valueType="num">
                                      <p:cBhvr additive="base">
                                        <p:cTn id="19" dur="500" fill="hold"/>
                                        <p:tgtEl>
                                          <p:spTgt spid="1029"/>
                                        </p:tgtEl>
                                        <p:attrNameLst>
                                          <p:attrName>ppt_x</p:attrName>
                                        </p:attrNameLst>
                                      </p:cBhvr>
                                      <p:tavLst>
                                        <p:tav tm="0">
                                          <p:val>
                                            <p:strVal val="#ppt_x"/>
                                          </p:val>
                                        </p:tav>
                                        <p:tav tm="100000">
                                          <p:val>
                                            <p:strVal val="#ppt_x"/>
                                          </p:val>
                                        </p:tav>
                                      </p:tavLst>
                                    </p:anim>
                                    <p:anim calcmode="lin" valueType="num">
                                      <p:cBhvr additive="base">
                                        <p:cTn id="20"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30"/>
                                        </p:tgtEl>
                                        <p:attrNameLst>
                                          <p:attrName>style.visibility</p:attrName>
                                        </p:attrNameLst>
                                      </p:cBhvr>
                                      <p:to>
                                        <p:strVal val="visible"/>
                                      </p:to>
                                    </p:set>
                                    <p:anim calcmode="lin" valueType="num">
                                      <p:cBhvr additive="base">
                                        <p:cTn id="25" dur="500" fill="hold"/>
                                        <p:tgtEl>
                                          <p:spTgt spid="1030"/>
                                        </p:tgtEl>
                                        <p:attrNameLst>
                                          <p:attrName>ppt_x</p:attrName>
                                        </p:attrNameLst>
                                      </p:cBhvr>
                                      <p:tavLst>
                                        <p:tav tm="0">
                                          <p:val>
                                            <p:strVal val="#ppt_x"/>
                                          </p:val>
                                        </p:tav>
                                        <p:tav tm="100000">
                                          <p:val>
                                            <p:strVal val="#ppt_x"/>
                                          </p:val>
                                        </p:tav>
                                      </p:tavLst>
                                    </p:anim>
                                    <p:anim calcmode="lin" valueType="num">
                                      <p:cBhvr additive="base">
                                        <p:cTn id="26"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31"/>
                                        </p:tgtEl>
                                        <p:attrNameLst>
                                          <p:attrName>style.visibility</p:attrName>
                                        </p:attrNameLst>
                                      </p:cBhvr>
                                      <p:to>
                                        <p:strVal val="visible"/>
                                      </p:to>
                                    </p:set>
                                    <p:anim calcmode="lin" valueType="num">
                                      <p:cBhvr additive="base">
                                        <p:cTn id="31" dur="500" fill="hold"/>
                                        <p:tgtEl>
                                          <p:spTgt spid="1031"/>
                                        </p:tgtEl>
                                        <p:attrNameLst>
                                          <p:attrName>ppt_x</p:attrName>
                                        </p:attrNameLst>
                                      </p:cBhvr>
                                      <p:tavLst>
                                        <p:tav tm="0">
                                          <p:val>
                                            <p:strVal val="#ppt_x"/>
                                          </p:val>
                                        </p:tav>
                                        <p:tav tm="100000">
                                          <p:val>
                                            <p:strVal val="#ppt_x"/>
                                          </p:val>
                                        </p:tav>
                                      </p:tavLst>
                                    </p:anim>
                                    <p:anim calcmode="lin" valueType="num">
                                      <p:cBhvr additive="base">
                                        <p:cTn id="32" dur="500" fill="hold"/>
                                        <p:tgtEl>
                                          <p:spTgt spid="103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32"/>
                                        </p:tgtEl>
                                        <p:attrNameLst>
                                          <p:attrName>style.visibility</p:attrName>
                                        </p:attrNameLst>
                                      </p:cBhvr>
                                      <p:to>
                                        <p:strVal val="visible"/>
                                      </p:to>
                                    </p:set>
                                    <p:anim calcmode="lin" valueType="num">
                                      <p:cBhvr additive="base">
                                        <p:cTn id="37" dur="500" fill="hold"/>
                                        <p:tgtEl>
                                          <p:spTgt spid="1032"/>
                                        </p:tgtEl>
                                        <p:attrNameLst>
                                          <p:attrName>ppt_x</p:attrName>
                                        </p:attrNameLst>
                                      </p:cBhvr>
                                      <p:tavLst>
                                        <p:tav tm="0">
                                          <p:val>
                                            <p:strVal val="#ppt_x"/>
                                          </p:val>
                                        </p:tav>
                                        <p:tav tm="100000">
                                          <p:val>
                                            <p:strVal val="#ppt_x"/>
                                          </p:val>
                                        </p:tav>
                                      </p:tavLst>
                                    </p:anim>
                                    <p:anim calcmode="lin" valueType="num">
                                      <p:cBhvr additive="base">
                                        <p:cTn id="38" dur="500" fill="hold"/>
                                        <p:tgtEl>
                                          <p:spTgt spid="103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33"/>
                                        </p:tgtEl>
                                        <p:attrNameLst>
                                          <p:attrName>style.visibility</p:attrName>
                                        </p:attrNameLst>
                                      </p:cBhvr>
                                      <p:to>
                                        <p:strVal val="visible"/>
                                      </p:to>
                                    </p:set>
                                    <p:anim calcmode="lin" valueType="num">
                                      <p:cBhvr additive="base">
                                        <p:cTn id="43" dur="500" fill="hold"/>
                                        <p:tgtEl>
                                          <p:spTgt spid="1033"/>
                                        </p:tgtEl>
                                        <p:attrNameLst>
                                          <p:attrName>ppt_x</p:attrName>
                                        </p:attrNameLst>
                                      </p:cBhvr>
                                      <p:tavLst>
                                        <p:tav tm="0">
                                          <p:val>
                                            <p:strVal val="#ppt_x"/>
                                          </p:val>
                                        </p:tav>
                                        <p:tav tm="100000">
                                          <p:val>
                                            <p:strVal val="#ppt_x"/>
                                          </p:val>
                                        </p:tav>
                                      </p:tavLst>
                                    </p:anim>
                                    <p:anim calcmode="lin" valueType="num">
                                      <p:cBhvr additive="base">
                                        <p:cTn id="44" dur="500" fill="hold"/>
                                        <p:tgtEl>
                                          <p:spTgt spid="103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035"/>
                                        </p:tgtEl>
                                        <p:attrNameLst>
                                          <p:attrName>style.visibility</p:attrName>
                                        </p:attrNameLst>
                                      </p:cBhvr>
                                      <p:to>
                                        <p:strVal val="visible"/>
                                      </p:to>
                                    </p:set>
                                    <p:anim calcmode="lin" valueType="num">
                                      <p:cBhvr additive="base">
                                        <p:cTn id="49" dur="500" fill="hold"/>
                                        <p:tgtEl>
                                          <p:spTgt spid="1035"/>
                                        </p:tgtEl>
                                        <p:attrNameLst>
                                          <p:attrName>ppt_x</p:attrName>
                                        </p:attrNameLst>
                                      </p:cBhvr>
                                      <p:tavLst>
                                        <p:tav tm="0">
                                          <p:val>
                                            <p:strVal val="#ppt_x"/>
                                          </p:val>
                                        </p:tav>
                                        <p:tav tm="100000">
                                          <p:val>
                                            <p:strVal val="#ppt_x"/>
                                          </p:val>
                                        </p:tav>
                                      </p:tavLst>
                                    </p:anim>
                                    <p:anim calcmode="lin" valueType="num">
                                      <p:cBhvr additive="base">
                                        <p:cTn id="50" dur="500" fill="hold"/>
                                        <p:tgtEl>
                                          <p:spTgt spid="103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034"/>
                                        </p:tgtEl>
                                        <p:attrNameLst>
                                          <p:attrName>style.visibility</p:attrName>
                                        </p:attrNameLst>
                                      </p:cBhvr>
                                      <p:to>
                                        <p:strVal val="visible"/>
                                      </p:to>
                                    </p:set>
                                    <p:anim calcmode="lin" valueType="num">
                                      <p:cBhvr additive="base">
                                        <p:cTn id="55" dur="500" fill="hold"/>
                                        <p:tgtEl>
                                          <p:spTgt spid="1034"/>
                                        </p:tgtEl>
                                        <p:attrNameLst>
                                          <p:attrName>ppt_x</p:attrName>
                                        </p:attrNameLst>
                                      </p:cBhvr>
                                      <p:tavLst>
                                        <p:tav tm="0">
                                          <p:val>
                                            <p:strVal val="#ppt_x"/>
                                          </p:val>
                                        </p:tav>
                                        <p:tav tm="100000">
                                          <p:val>
                                            <p:strVal val="#ppt_x"/>
                                          </p:val>
                                        </p:tav>
                                      </p:tavLst>
                                    </p:anim>
                                    <p:anim calcmode="lin" valueType="num">
                                      <p:cBhvr additive="base">
                                        <p:cTn id="56" dur="500" fill="hold"/>
                                        <p:tgtEl>
                                          <p:spTgt spid="10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slov 1"/>
          <p:cNvSpPr>
            <a:spLocks noGrp="1"/>
          </p:cNvSpPr>
          <p:nvPr>
            <p:ph type="title"/>
          </p:nvPr>
        </p:nvSpPr>
        <p:spPr/>
        <p:txBody>
          <a:bodyPr/>
          <a:lstStyle/>
          <a:p>
            <a:r>
              <a:rPr lang="hr-HR" altLang="sr-Latn-RS" sz="3200" dirty="0" smtClean="0">
                <a:solidFill>
                  <a:schemeClr val="tx1"/>
                </a:solidFill>
                <a:latin typeface="Times New Roman" panose="02020603050405020304" pitchFamily="18" charset="0"/>
              </a:rPr>
              <a:t>POKRETANJE POSTUPKA</a:t>
            </a:r>
            <a:br>
              <a:rPr lang="hr-HR" altLang="sr-Latn-RS" sz="3200" dirty="0" smtClean="0">
                <a:solidFill>
                  <a:schemeClr val="tx1"/>
                </a:solidFill>
                <a:latin typeface="Times New Roman" panose="02020603050405020304" pitchFamily="18" charset="0"/>
              </a:rPr>
            </a:br>
            <a:r>
              <a:rPr lang="hr-HR" altLang="sr-Latn-RS" sz="3200" dirty="0" smtClean="0">
                <a:solidFill>
                  <a:schemeClr val="tx1"/>
                </a:solidFill>
                <a:latin typeface="Times New Roman" panose="02020603050405020304" pitchFamily="18" charset="0"/>
              </a:rPr>
              <a:t>PREDSTEČAJA</a:t>
            </a:r>
          </a:p>
        </p:txBody>
      </p:sp>
      <p:sp>
        <p:nvSpPr>
          <p:cNvPr id="3" name="Rezervirano mjesto sadržaja 2"/>
          <p:cNvSpPr>
            <a:spLocks noGrp="1"/>
          </p:cNvSpPr>
          <p:nvPr>
            <p:ph idx="1"/>
          </p:nvPr>
        </p:nvSpPr>
        <p:spPr/>
        <p:txBody>
          <a:bodyPr/>
          <a:lstStyle/>
          <a:p>
            <a:pPr>
              <a:buFontTx/>
              <a:buChar char="-"/>
              <a:defRPr/>
            </a:pPr>
            <a:r>
              <a:rPr lang="hr-HR" dirty="0" smtClean="0"/>
              <a:t>isključivo na obrascu dužnik, a može i</a:t>
            </a:r>
          </a:p>
          <a:p>
            <a:pPr>
              <a:buFontTx/>
              <a:buChar char="-"/>
              <a:defRPr/>
            </a:pPr>
            <a:r>
              <a:rPr lang="hr-HR" dirty="0"/>
              <a:t>v</a:t>
            </a:r>
            <a:r>
              <a:rPr lang="hr-HR" dirty="0" smtClean="0"/>
              <a:t>jerovnik uz suglasnost dužnika,</a:t>
            </a:r>
          </a:p>
          <a:p>
            <a:pPr>
              <a:buFontTx/>
              <a:buChar char="-"/>
              <a:defRPr/>
            </a:pPr>
            <a:r>
              <a:rPr lang="hr-HR" dirty="0" smtClean="0"/>
              <a:t>uz prijedlog, trošak 5.000,00 kn i prilog:</a:t>
            </a:r>
          </a:p>
          <a:p>
            <a:pPr marL="514350" indent="-514350">
              <a:buFontTx/>
              <a:buAutoNum type="arabicPeriod"/>
              <a:defRPr/>
            </a:pPr>
            <a:r>
              <a:rPr lang="hr-HR" dirty="0" smtClean="0"/>
              <a:t>financijski izvještaji po Zakonu o rač.,</a:t>
            </a:r>
          </a:p>
          <a:p>
            <a:pPr marL="514350" indent="-514350">
              <a:buFontTx/>
              <a:buAutoNum type="arabicPeriod"/>
              <a:defRPr/>
            </a:pPr>
            <a:r>
              <a:rPr lang="hr-HR" dirty="0" smtClean="0"/>
              <a:t>opis pregovora s vjerovnicima,</a:t>
            </a:r>
          </a:p>
          <a:p>
            <a:pPr marL="514350" indent="-514350">
              <a:buFontTx/>
              <a:buAutoNum type="arabicPeriod"/>
              <a:defRPr/>
            </a:pPr>
            <a:r>
              <a:rPr lang="hr-HR" dirty="0" smtClean="0"/>
              <a:t>dokaz o aktivi, prihodu i zaposlenima,</a:t>
            </a:r>
          </a:p>
          <a:p>
            <a:pPr marL="514350" indent="-514350">
              <a:buFontTx/>
              <a:buAutoNum type="arabicPeriod"/>
              <a:defRPr/>
            </a:pPr>
            <a:r>
              <a:rPr lang="hr-HR" u="sng" dirty="0" smtClean="0"/>
              <a:t>plan restrukturiranja</a:t>
            </a:r>
          </a:p>
          <a:p>
            <a:pPr>
              <a:buFontTx/>
              <a:buChar char="-"/>
              <a:defRPr/>
            </a:pPr>
            <a:endParaRPr lang="hr-HR" dirty="0"/>
          </a:p>
        </p:txBody>
      </p:sp>
    </p:spTree>
    <p:extLst>
      <p:ext uri="{BB962C8B-B14F-4D97-AF65-F5344CB8AC3E}">
        <p14:creationId xmlns:p14="http://schemas.microsoft.com/office/powerpoint/2010/main" val="15551578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slov 1"/>
          <p:cNvSpPr>
            <a:spLocks noGrp="1"/>
          </p:cNvSpPr>
          <p:nvPr>
            <p:ph type="title"/>
          </p:nvPr>
        </p:nvSpPr>
        <p:spPr/>
        <p:txBody>
          <a:bodyPr/>
          <a:lstStyle/>
          <a:p>
            <a:r>
              <a:rPr lang="hr-HR" altLang="sr-Latn-RS" sz="3200" smtClean="0"/>
              <a:t>ODLUKE SUDA O PRIJEDLOGU</a:t>
            </a:r>
          </a:p>
        </p:txBody>
      </p:sp>
      <p:sp>
        <p:nvSpPr>
          <p:cNvPr id="3075" name="Rezervirano mjesto sadržaja 2"/>
          <p:cNvSpPr>
            <a:spLocks noGrp="1"/>
          </p:cNvSpPr>
          <p:nvPr>
            <p:ph idx="1"/>
          </p:nvPr>
        </p:nvSpPr>
        <p:spPr/>
        <p:txBody>
          <a:bodyPr/>
          <a:lstStyle/>
          <a:p>
            <a:pPr algn="just">
              <a:buFontTx/>
              <a:buChar char="-"/>
            </a:pPr>
            <a:r>
              <a:rPr lang="hr-HR" altLang="sr-Latn-RS" smtClean="0"/>
              <a:t>Odbačaj / litispendencija, dvije godine od ispunjenja obveza po prethodnom sporazumu, neovlašteni predlagatelj, ako se pred sudom ili javnopravnim tijelom vodi postupak koji je dužnik prešutio u prijedlogu i dr. prema zakonu,</a:t>
            </a:r>
          </a:p>
          <a:p>
            <a:pPr algn="just">
              <a:buFontTx/>
              <a:buChar char="-"/>
            </a:pPr>
            <a:r>
              <a:rPr lang="hr-HR" altLang="sr-Latn-RS" smtClean="0"/>
              <a:t>Ako nema razloga za odbačaj sud donosi rješenje i otvara predstečajni postupak </a:t>
            </a:r>
          </a:p>
          <a:p>
            <a:pPr>
              <a:buFontTx/>
              <a:buChar char="-"/>
            </a:pPr>
            <a:endParaRPr lang="hr-HR" altLang="sr-Latn-RS" smtClean="0"/>
          </a:p>
        </p:txBody>
      </p:sp>
    </p:spTree>
    <p:extLst>
      <p:ext uri="{BB962C8B-B14F-4D97-AF65-F5344CB8AC3E}">
        <p14:creationId xmlns:p14="http://schemas.microsoft.com/office/powerpoint/2010/main" val="16604082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hr-HR" altLang="sr-Latn-RS" sz="3200" smtClean="0"/>
              <a:t>OTVARANJE POSTUPKA</a:t>
            </a:r>
            <a:br>
              <a:rPr lang="hr-HR" altLang="sr-Latn-RS" sz="3200" smtClean="0"/>
            </a:br>
            <a:r>
              <a:rPr lang="hr-HR" altLang="sr-Latn-RS" sz="3200" smtClean="0"/>
              <a:t>PREDSTEČAJA</a:t>
            </a:r>
          </a:p>
        </p:txBody>
      </p:sp>
      <p:sp>
        <p:nvSpPr>
          <p:cNvPr id="4099" name="Content Placeholder 2"/>
          <p:cNvSpPr>
            <a:spLocks noGrp="1"/>
          </p:cNvSpPr>
          <p:nvPr>
            <p:ph idx="1"/>
          </p:nvPr>
        </p:nvSpPr>
        <p:spPr/>
        <p:txBody>
          <a:bodyPr/>
          <a:lstStyle/>
          <a:p>
            <a:pPr algn="just"/>
            <a:r>
              <a:rPr lang="hr-HR" altLang="sr-Latn-RS" smtClean="0"/>
              <a:t>Rješenjem u kojem </a:t>
            </a:r>
            <a:r>
              <a:rPr lang="hr-HR" altLang="sr-Latn-RS" u="sng" smtClean="0"/>
              <a:t>može</a:t>
            </a:r>
            <a:r>
              <a:rPr lang="hr-HR" altLang="sr-Latn-RS" smtClean="0"/>
              <a:t> imenovati povjerenika uz objavu na e-Oglasnoj,</a:t>
            </a:r>
          </a:p>
          <a:p>
            <a:pPr algn="just"/>
            <a:r>
              <a:rPr lang="hr-HR" altLang="sr-Latn-RS" smtClean="0"/>
              <a:t>Žalba / 8 dana-zakonski zastupnik ili dužnik pojedinac /, a za slučaj odbijanja legitimirani podnositelj prijedloga.</a:t>
            </a:r>
          </a:p>
          <a:p>
            <a:pPr algn="just"/>
            <a:r>
              <a:rPr lang="hr-HR" altLang="sr-Latn-RS" smtClean="0"/>
              <a:t>Sadržaj rješenje o otvaranja – čl.34., posebno OIB, pozvi vjerovnicima za prijavu tražbina Fini u roku 15 dana ,</a:t>
            </a:r>
          </a:p>
        </p:txBody>
      </p:sp>
    </p:spTree>
    <p:extLst>
      <p:ext uri="{BB962C8B-B14F-4D97-AF65-F5344CB8AC3E}">
        <p14:creationId xmlns:p14="http://schemas.microsoft.com/office/powerpoint/2010/main" val="40871897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hr-HR" altLang="sr-Latn-RS" sz="3200" smtClean="0"/>
              <a:t>SADRŽAJ RJEŠENJE O OTVARANJU</a:t>
            </a:r>
          </a:p>
        </p:txBody>
      </p:sp>
      <p:sp>
        <p:nvSpPr>
          <p:cNvPr id="5123" name="Content Placeholder 2"/>
          <p:cNvSpPr>
            <a:spLocks noGrp="1"/>
          </p:cNvSpPr>
          <p:nvPr>
            <p:ph idx="1"/>
          </p:nvPr>
        </p:nvSpPr>
        <p:spPr/>
        <p:txBody>
          <a:bodyPr/>
          <a:lstStyle/>
          <a:p>
            <a:pPr algn="just"/>
            <a:r>
              <a:rPr lang="hr-HR" altLang="sr-Latn-RS" smtClean="0"/>
              <a:t>15 dana od objave na e – Oglasnoj za prijave vjerovnika Fini , zatim u daljnjem roku od 8 dana poziv vjerovnicima za očitovanje ili osporavanje prijava / sve na obrascima - formalizam/</a:t>
            </a:r>
          </a:p>
          <a:p>
            <a:pPr algn="just"/>
            <a:r>
              <a:rPr lang="hr-HR" altLang="sr-Latn-RS" smtClean="0"/>
              <a:t>Dužnik i povjerenik po objavi tablica od strane Fine u 8 dana – pismeno očitovanje za svaku tražbinu / priznaje ili osporava /</a:t>
            </a:r>
          </a:p>
        </p:txBody>
      </p:sp>
    </p:spTree>
    <p:extLst>
      <p:ext uri="{BB962C8B-B14F-4D97-AF65-F5344CB8AC3E}">
        <p14:creationId xmlns:p14="http://schemas.microsoft.com/office/powerpoint/2010/main" val="21849084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hr-HR" altLang="sr-Latn-RS" sz="3200" smtClean="0"/>
              <a:t>SADRŽAJ RJEŠENJA O OTVARANJU</a:t>
            </a:r>
          </a:p>
        </p:txBody>
      </p:sp>
      <p:sp>
        <p:nvSpPr>
          <p:cNvPr id="6147" name="Content Placeholder 2"/>
          <p:cNvSpPr>
            <a:spLocks noGrp="1"/>
          </p:cNvSpPr>
          <p:nvPr>
            <p:ph idx="1"/>
          </p:nvPr>
        </p:nvSpPr>
        <p:spPr/>
        <p:txBody>
          <a:bodyPr/>
          <a:lstStyle/>
          <a:p>
            <a:pPr algn="just">
              <a:buFontTx/>
              <a:buChar char="-"/>
            </a:pPr>
            <a:r>
              <a:rPr lang="hr-HR" altLang="sr-Latn-RS" smtClean="0"/>
              <a:t>U rješenju se mora naznačiti pravo uvida u svu dokumentaciju sudionicima / javnosti /,</a:t>
            </a:r>
          </a:p>
          <a:p>
            <a:pPr algn="just">
              <a:buFontTx/>
              <a:buChar char="-"/>
            </a:pPr>
            <a:r>
              <a:rPr lang="hr-HR" altLang="sr-Latn-RS" smtClean="0"/>
              <a:t>Poziv dužnikovim dužnicima za ispunjenje dospjelih obveza,</a:t>
            </a:r>
          </a:p>
          <a:p>
            <a:pPr algn="just">
              <a:buFontTx/>
              <a:buChar char="-"/>
            </a:pPr>
            <a:r>
              <a:rPr lang="hr-HR" altLang="sr-Latn-RS" smtClean="0"/>
              <a:t>Poziv na ročište radi ispitivanja tražbina u roku od 8 – 15 dana od isteka roka za osporavanje / iznimna hitnost /,</a:t>
            </a:r>
          </a:p>
          <a:p>
            <a:pPr algn="just">
              <a:buFontTx/>
              <a:buChar char="-"/>
            </a:pPr>
            <a:r>
              <a:rPr lang="hr-HR" altLang="sr-Latn-RS" smtClean="0"/>
              <a:t>Upis u registar i javne knjige, e-Objava</a:t>
            </a:r>
          </a:p>
        </p:txBody>
      </p:sp>
    </p:spTree>
    <p:extLst>
      <p:ext uri="{BB962C8B-B14F-4D97-AF65-F5344CB8AC3E}">
        <p14:creationId xmlns:p14="http://schemas.microsoft.com/office/powerpoint/2010/main" val="6290987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hr-HR" altLang="sr-Latn-RS" sz="3200" smtClean="0"/>
              <a:t>POSTUPAK UTVRĐIVANJA TRAŽBINA</a:t>
            </a:r>
          </a:p>
        </p:txBody>
      </p:sp>
      <p:sp>
        <p:nvSpPr>
          <p:cNvPr id="7171" name="Content Placeholder 2"/>
          <p:cNvSpPr>
            <a:spLocks noGrp="1"/>
          </p:cNvSpPr>
          <p:nvPr>
            <p:ph idx="1"/>
          </p:nvPr>
        </p:nvSpPr>
        <p:spPr/>
        <p:txBody>
          <a:bodyPr/>
          <a:lstStyle/>
          <a:p>
            <a:pPr algn="just"/>
            <a:r>
              <a:rPr lang="hr-HR" altLang="sr-Latn-RS" smtClean="0"/>
              <a:t>Vjerovnik je osoba koja u vrijeme otvaranja predstečaja ima imovinskopravnu tražbinu prema dužniku.</a:t>
            </a:r>
          </a:p>
          <a:p>
            <a:pPr algn="just"/>
            <a:r>
              <a:rPr lang="hr-HR" altLang="sr-Latn-RS" smtClean="0"/>
              <a:t>Prijava se podnosi na obrascu uz sadržaj po članku 36.</a:t>
            </a:r>
          </a:p>
          <a:p>
            <a:pPr algn="just"/>
            <a:r>
              <a:rPr lang="hr-HR" altLang="sr-Latn-RS" smtClean="0"/>
              <a:t>Radnici ne podnose prijavu / za njihove tražbine iz čl. 37. sud odlučuje o  prigovorima /</a:t>
            </a:r>
          </a:p>
          <a:p>
            <a:endParaRPr lang="hr-HR" altLang="sr-Latn-RS" smtClean="0"/>
          </a:p>
        </p:txBody>
      </p:sp>
    </p:spTree>
    <p:extLst>
      <p:ext uri="{BB962C8B-B14F-4D97-AF65-F5344CB8AC3E}">
        <p14:creationId xmlns:p14="http://schemas.microsoft.com/office/powerpoint/2010/main" val="31886494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hr-HR" altLang="sr-Latn-RS" sz="3200" smtClean="0"/>
              <a:t>RAZLUČNI I IZLUČNI VJEROVNICI</a:t>
            </a:r>
          </a:p>
        </p:txBody>
      </p:sp>
      <p:sp>
        <p:nvSpPr>
          <p:cNvPr id="8195" name="Content Placeholder 2"/>
          <p:cNvSpPr>
            <a:spLocks noGrp="1"/>
          </p:cNvSpPr>
          <p:nvPr>
            <p:ph idx="1"/>
          </p:nvPr>
        </p:nvSpPr>
        <p:spPr/>
        <p:txBody>
          <a:bodyPr/>
          <a:lstStyle/>
          <a:p>
            <a:pPr algn="just"/>
            <a:r>
              <a:rPr lang="hr-HR" altLang="sr-Latn-RS" smtClean="0"/>
              <a:t>Razlučni imaju dužnost podnošenja prijave, pravnoj osnovi </a:t>
            </a:r>
            <a:r>
              <a:rPr lang="hr-HR" altLang="sr-Latn-RS" b="1" u="sng" smtClean="0"/>
              <a:t>uz izjavu odriču li se ili ne</a:t>
            </a:r>
            <a:r>
              <a:rPr lang="hr-HR" altLang="sr-Latn-RS" smtClean="0"/>
              <a:t> prava na odvojeno namirenje.</a:t>
            </a:r>
          </a:p>
          <a:p>
            <a:pPr algn="just"/>
            <a:r>
              <a:rPr lang="hr-HR" altLang="sr-Latn-RS" smtClean="0"/>
              <a:t>Izlučni samo podatke o pravima i osnovi.</a:t>
            </a:r>
          </a:p>
          <a:p>
            <a:pPr algn="just"/>
            <a:r>
              <a:rPr lang="hr-HR" altLang="sr-Latn-RS" b="1" smtClean="0"/>
              <a:t>Ali</a:t>
            </a:r>
            <a:r>
              <a:rPr lang="hr-HR" altLang="sr-Latn-RS" smtClean="0"/>
              <a:t> u st. 3. , čl. 38 . opet se navodi da moraju dati izjavu o pristanku ili uskrati odgode namirenja na svom pravu.</a:t>
            </a:r>
          </a:p>
          <a:p>
            <a:pPr algn="just"/>
            <a:r>
              <a:rPr lang="hr-HR" altLang="sr-Latn-RS" b="1" smtClean="0"/>
              <a:t>ograničenje prava samo ako pristanu.</a:t>
            </a:r>
          </a:p>
        </p:txBody>
      </p:sp>
    </p:spTree>
    <p:extLst>
      <p:ext uri="{BB962C8B-B14F-4D97-AF65-F5344CB8AC3E}">
        <p14:creationId xmlns:p14="http://schemas.microsoft.com/office/powerpoint/2010/main" val="3830966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p:txBody>
          <a:bodyPr/>
          <a:lstStyle/>
          <a:p>
            <a:fld id="{089BF1E2-8F19-4F04-8660-E16EFCD3ABE6}" type="slidenum">
              <a:rPr lang="hr-HR" smtClean="0"/>
              <a:t>3</a:t>
            </a:fld>
            <a:endParaRPr lang="hr-HR"/>
          </a:p>
        </p:txBody>
      </p:sp>
      <p:sp>
        <p:nvSpPr>
          <p:cNvPr id="3" name="Pravokutnik 2"/>
          <p:cNvSpPr/>
          <p:nvPr/>
        </p:nvSpPr>
        <p:spPr>
          <a:xfrm>
            <a:off x="467544" y="404664"/>
            <a:ext cx="8424936" cy="7171194"/>
          </a:xfrm>
          <a:prstGeom prst="rect">
            <a:avLst/>
          </a:prstGeom>
        </p:spPr>
        <p:txBody>
          <a:bodyPr wrap="square">
            <a:spAutoFit/>
          </a:bodyPr>
          <a:lstStyle/>
          <a:p>
            <a:r>
              <a:rPr lang="hr-HR" sz="2400" b="1" u="sng" dirty="0" smtClean="0">
                <a:effectLst>
                  <a:outerShdw blurRad="38100" dist="38100" dir="2700000" algn="tl">
                    <a:srgbClr val="000000">
                      <a:alpha val="43137"/>
                    </a:srgbClr>
                  </a:outerShdw>
                </a:effectLst>
                <a:latin typeface="Times New Roman" pitchFamily="18" charset="0"/>
                <a:cs typeface="Times New Roman" pitchFamily="18" charset="0"/>
              </a:rPr>
              <a:t>1. 1.  PREDLAGATELJ,  DUŽNIK</a:t>
            </a:r>
          </a:p>
          <a:p>
            <a:endParaRPr lang="hr-HR" sz="2000" dirty="0">
              <a:latin typeface="Times New Roman" pitchFamily="18" charset="0"/>
              <a:cs typeface="Times New Roman" pitchFamily="18" charset="0"/>
            </a:endParaRPr>
          </a:p>
          <a:p>
            <a:r>
              <a:rPr lang="hr-HR" sz="2200" b="1" u="sng"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PREDSTEČAJNI  POSTUPAK</a:t>
            </a:r>
          </a:p>
          <a:p>
            <a:endParaRPr lang="hr-HR" sz="22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pPr marL="342900" indent="-342900">
              <a:buFont typeface="Arial" pitchFamily="34" charset="0"/>
              <a:buChar char="•"/>
            </a:pPr>
            <a:r>
              <a:rPr lang="hr-HR" sz="22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prijedlog </a:t>
            </a:r>
            <a:r>
              <a:rPr lang="hr-HR" sz="22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je ovlašten  podnijeti dužnik ili vjerovnik uz pisanu suglasnost </a:t>
            </a:r>
            <a:r>
              <a:rPr lang="hr-HR" sz="22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dužnika</a:t>
            </a:r>
          </a:p>
          <a:p>
            <a:pPr marL="342900" indent="-342900">
              <a:buFont typeface="Arial" pitchFamily="34" charset="0"/>
              <a:buChar char="•"/>
            </a:pPr>
            <a:r>
              <a:rPr lang="hr-HR" sz="22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može se provesti nad </a:t>
            </a:r>
            <a:endParaRPr lang="hr-HR" sz="22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2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2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1)  pravnom </a:t>
            </a:r>
            <a:r>
              <a:rPr lang="hr-HR" sz="22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osobom i </a:t>
            </a:r>
            <a:endParaRPr lang="hr-HR" sz="22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2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2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2)  nad </a:t>
            </a:r>
            <a:r>
              <a:rPr lang="hr-HR" sz="22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imovinom dužnika </a:t>
            </a:r>
            <a:r>
              <a:rPr lang="hr-HR" sz="22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pojedinca  (prošireni pojam)</a:t>
            </a:r>
            <a:endParaRPr lang="hr-HR" sz="22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2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 fizička </a:t>
            </a:r>
            <a:r>
              <a:rPr lang="hr-HR" sz="22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osoba obveznik poreza na </a:t>
            </a:r>
            <a:endParaRPr lang="hr-HR" sz="22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2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dohodak </a:t>
            </a:r>
            <a:r>
              <a:rPr lang="hr-HR" sz="22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od samostalne djelatnosti </a:t>
            </a:r>
            <a:endParaRPr lang="hr-HR" sz="22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2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 fizička </a:t>
            </a:r>
            <a:r>
              <a:rPr lang="hr-HR" sz="22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osoba obveznik poreza na </a:t>
            </a:r>
            <a:r>
              <a:rPr lang="hr-HR" sz="22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dobit</a:t>
            </a:r>
          </a:p>
          <a:p>
            <a:endParaRPr lang="hr-HR" sz="2200" dirty="0">
              <a:solidFill>
                <a:srgbClr val="FFDC47"/>
              </a:solidFill>
              <a:latin typeface="Times New Roman" pitchFamily="18" charset="0"/>
              <a:cs typeface="Times New Roman" pitchFamily="18" charset="0"/>
            </a:endParaRPr>
          </a:p>
          <a:p>
            <a:r>
              <a:rPr lang="hr-HR" sz="22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Dužnik pojedinac  može biti i </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potrošač kao stečajni dužnik </a:t>
            </a:r>
            <a:r>
              <a:rPr lang="hr-HR" sz="22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pod pretpostavkama iz čl. 4.st.3. i 4. Zakona o stečaju potrošača!</a:t>
            </a:r>
          </a:p>
          <a:p>
            <a:endParaRPr lang="hr-HR" sz="22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200" b="1" u="sng" dirty="0" smtClean="0">
                <a:solidFill>
                  <a:srgbClr val="FFFFFF"/>
                </a:solidFill>
                <a:latin typeface="Times New Roman" pitchFamily="18" charset="0"/>
                <a:cs typeface="Times New Roman" pitchFamily="18" charset="0"/>
              </a:rPr>
              <a:t>Nakon otvaranja postupka stečaja potrošača- ne može </a:t>
            </a:r>
            <a:r>
              <a:rPr lang="hr-HR" sz="2200" b="1" u="sng" dirty="0" err="1" smtClean="0">
                <a:solidFill>
                  <a:srgbClr val="FFFFFF"/>
                </a:solidFill>
                <a:latin typeface="Times New Roman" pitchFamily="18" charset="0"/>
                <a:cs typeface="Times New Roman" pitchFamily="18" charset="0"/>
              </a:rPr>
              <a:t>predstečaj</a:t>
            </a:r>
            <a:r>
              <a:rPr lang="hr-HR" sz="2200" b="1" u="sng" dirty="0" smtClean="0">
                <a:solidFill>
                  <a:srgbClr val="FFFFFF"/>
                </a:solidFill>
                <a:latin typeface="Times New Roman" pitchFamily="18" charset="0"/>
                <a:cs typeface="Times New Roman" pitchFamily="18" charset="0"/>
              </a:rPr>
              <a:t> </a:t>
            </a:r>
          </a:p>
          <a:p>
            <a:endParaRPr lang="hr-HR" sz="2200" b="1" u="sng" dirty="0" smtClean="0">
              <a:solidFill>
                <a:srgbClr val="FFFFFF"/>
              </a:solidFill>
              <a:latin typeface="Times New Roman" pitchFamily="18" charset="0"/>
              <a:cs typeface="Times New Roman" pitchFamily="18" charset="0"/>
            </a:endParaRPr>
          </a:p>
          <a:p>
            <a:endParaRPr lang="hr-HR" sz="2200" dirty="0" smtClean="0">
              <a:solidFill>
                <a:srgbClr val="FFDC47"/>
              </a:solidFill>
              <a:latin typeface="Times New Roman" pitchFamily="18" charset="0"/>
              <a:cs typeface="Times New Roman" pitchFamily="18" charset="0"/>
            </a:endParaRPr>
          </a:p>
          <a:p>
            <a:endParaRPr lang="hr-HR" sz="2200" dirty="0">
              <a:solidFill>
                <a:srgbClr val="FFDC47"/>
              </a:solidFill>
              <a:latin typeface="Times New Roman" pitchFamily="18" charset="0"/>
              <a:cs typeface="Times New Roman" pitchFamily="18" charset="0"/>
            </a:endParaRPr>
          </a:p>
          <a:p>
            <a:r>
              <a:rPr lang="hr-HR" sz="2000" dirty="0">
                <a:solidFill>
                  <a:srgbClr val="FFDC47"/>
                </a:solidFill>
                <a:latin typeface="Times New Roman" pitchFamily="18" charset="0"/>
                <a:cs typeface="Times New Roman" pitchFamily="18" charset="0"/>
              </a:rPr>
              <a:t>	</a:t>
            </a:r>
          </a:p>
        </p:txBody>
      </p:sp>
    </p:spTree>
    <p:extLst>
      <p:ext uri="{BB962C8B-B14F-4D97-AF65-F5344CB8AC3E}">
        <p14:creationId xmlns:p14="http://schemas.microsoft.com/office/powerpoint/2010/main" val="3575832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2" end="12"/>
                                            </p:txEl>
                                          </p:spTgt>
                                        </p:tgtEl>
                                        <p:attrNameLst>
                                          <p:attrName>style.visibility</p:attrName>
                                        </p:attrNameLst>
                                      </p:cBhvr>
                                      <p:to>
                                        <p:strVal val="visible"/>
                                      </p:to>
                                    </p:set>
                                    <p:anim calcmode="lin" valueType="num">
                                      <p:cBhvr additive="base">
                                        <p:cTn id="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4" end="14"/>
                                            </p:txEl>
                                          </p:spTgt>
                                        </p:tgtEl>
                                        <p:attrNameLst>
                                          <p:attrName>style.visibility</p:attrName>
                                        </p:attrNameLst>
                                      </p:cBhvr>
                                      <p:to>
                                        <p:strVal val="visible"/>
                                      </p:to>
                                    </p:set>
                                    <p:anim calcmode="lin" valueType="num">
                                      <p:cBhvr additive="base">
                                        <p:cTn id="1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hr-HR" altLang="sr-Latn-RS" sz="3200" smtClean="0"/>
              <a:t>OČITOVANJE O PRIJAVLJENIM TRAŽBINAMA</a:t>
            </a:r>
          </a:p>
        </p:txBody>
      </p:sp>
      <p:sp>
        <p:nvSpPr>
          <p:cNvPr id="9219" name="Content Placeholder 2"/>
          <p:cNvSpPr>
            <a:spLocks noGrp="1"/>
          </p:cNvSpPr>
          <p:nvPr>
            <p:ph idx="1"/>
          </p:nvPr>
        </p:nvSpPr>
        <p:spPr/>
        <p:txBody>
          <a:bodyPr/>
          <a:lstStyle/>
          <a:p>
            <a:pPr algn="just"/>
            <a:r>
              <a:rPr lang="hr-HR" altLang="sr-Latn-RS" smtClean="0"/>
              <a:t>Dužnik i povjerenik ako je imenovan  iskazuju na obrascu Fini. / čl. 41. /</a:t>
            </a:r>
          </a:p>
          <a:p>
            <a:pPr algn="just"/>
            <a:r>
              <a:rPr lang="hr-HR" altLang="sr-Latn-RS" smtClean="0"/>
              <a:t>Vjerovnik na obrascu Fini . / čl 42. /</a:t>
            </a:r>
          </a:p>
          <a:p>
            <a:pPr algn="just"/>
            <a:r>
              <a:rPr lang="hr-HR" altLang="sr-Latn-RS" smtClean="0"/>
              <a:t>Nepravovremeno osporavanje sud odbacuje rješenjem.</a:t>
            </a:r>
          </a:p>
          <a:p>
            <a:pPr algn="just"/>
            <a:r>
              <a:rPr lang="hr-HR" altLang="sr-Latn-RS" smtClean="0"/>
              <a:t>Poslije očitovanja i mogućeg osporavanja Fina na obrascu sastavlja TABLICU prijavljenih i osporenih tražbina.</a:t>
            </a:r>
          </a:p>
        </p:txBody>
      </p:sp>
    </p:spTree>
    <p:extLst>
      <p:ext uri="{BB962C8B-B14F-4D97-AF65-F5344CB8AC3E}">
        <p14:creationId xmlns:p14="http://schemas.microsoft.com/office/powerpoint/2010/main" val="20025373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hr-HR" altLang="sr-Latn-RS" sz="3200" smtClean="0"/>
              <a:t>RAD FINE I NADZOR NAD FINOM</a:t>
            </a:r>
          </a:p>
        </p:txBody>
      </p:sp>
      <p:sp>
        <p:nvSpPr>
          <p:cNvPr id="10243" name="Content Placeholder 2"/>
          <p:cNvSpPr>
            <a:spLocks noGrp="1"/>
          </p:cNvSpPr>
          <p:nvPr>
            <p:ph idx="1"/>
          </p:nvPr>
        </p:nvSpPr>
        <p:spPr/>
        <p:txBody>
          <a:bodyPr/>
          <a:lstStyle/>
          <a:p>
            <a:pPr algn="just"/>
            <a:r>
              <a:rPr lang="hr-HR" altLang="sr-Latn-RS" smtClean="0"/>
              <a:t>Definitivno se radi o tijelu bez kojeg postupanje nije moguće.</a:t>
            </a:r>
          </a:p>
          <a:p>
            <a:pPr algn="just"/>
            <a:r>
              <a:rPr lang="hr-HR" altLang="sr-Latn-RS" smtClean="0"/>
              <a:t>Zakonodavac navodi tijela postupka / čl 21./ sud i fakultativnog povjerenika, a Fina u sadržaju predstavlja tijelo koji nužno upravlja fazom postupka.</a:t>
            </a:r>
          </a:p>
          <a:p>
            <a:pPr algn="just"/>
            <a:r>
              <a:rPr lang="hr-HR" altLang="sr-Latn-RS" smtClean="0"/>
              <a:t>Fina je trgovačko društvo koje ne postupa po Zakonu o sudovima i Poslovniku suda. </a:t>
            </a:r>
          </a:p>
        </p:txBody>
      </p:sp>
    </p:spTree>
    <p:extLst>
      <p:ext uri="{BB962C8B-B14F-4D97-AF65-F5344CB8AC3E}">
        <p14:creationId xmlns:p14="http://schemas.microsoft.com/office/powerpoint/2010/main" val="6199195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hr-HR" altLang="sr-Latn-RS" sz="3200" smtClean="0"/>
              <a:t>RAD FINE I NADZOR NAD FINOM</a:t>
            </a:r>
          </a:p>
        </p:txBody>
      </p:sp>
      <p:sp>
        <p:nvSpPr>
          <p:cNvPr id="11267" name="Content Placeholder 2"/>
          <p:cNvSpPr>
            <a:spLocks noGrp="1"/>
          </p:cNvSpPr>
          <p:nvPr>
            <p:ph idx="1"/>
          </p:nvPr>
        </p:nvSpPr>
        <p:spPr/>
        <p:txBody>
          <a:bodyPr/>
          <a:lstStyle/>
          <a:p>
            <a:pPr algn="just"/>
            <a:r>
              <a:rPr lang="hr-HR" altLang="sr-Latn-RS" smtClean="0"/>
              <a:t>Fina sastavlja i objavljuje tablice na e- oglasnoj ploči sudova.</a:t>
            </a:r>
          </a:p>
          <a:p>
            <a:pPr algn="just"/>
            <a:r>
              <a:rPr lang="hr-HR" altLang="sr-Latn-RS" smtClean="0"/>
              <a:t>Sudu dostavlja dokumentaciju /elektronički   i papirnato/.</a:t>
            </a:r>
          </a:p>
          <a:p>
            <a:pPr algn="just"/>
            <a:r>
              <a:rPr lang="hr-HR" altLang="sr-Latn-RS" smtClean="0"/>
              <a:t>Fina ima pravo na naknadu troškova po pravilniku / ministar pravosuđa /, a sve iz predujma od 5.000.00 ( bruto).</a:t>
            </a:r>
          </a:p>
          <a:p>
            <a:pPr algn="just"/>
            <a:r>
              <a:rPr lang="hr-HR" altLang="sr-Latn-RS" smtClean="0"/>
              <a:t>Nametnut sudu nadzor na Finom.</a:t>
            </a:r>
          </a:p>
        </p:txBody>
      </p:sp>
    </p:spTree>
    <p:extLst>
      <p:ext uri="{BB962C8B-B14F-4D97-AF65-F5344CB8AC3E}">
        <p14:creationId xmlns:p14="http://schemas.microsoft.com/office/powerpoint/2010/main" val="29705466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hr-HR" altLang="sr-Latn-RS" sz="3200" smtClean="0"/>
              <a:t>ROČIŠTE RADI ISPITIVANJA TRAŽBINA</a:t>
            </a:r>
          </a:p>
        </p:txBody>
      </p:sp>
      <p:sp>
        <p:nvSpPr>
          <p:cNvPr id="12291" name="Content Placeholder 2"/>
          <p:cNvSpPr>
            <a:spLocks noGrp="1"/>
          </p:cNvSpPr>
          <p:nvPr>
            <p:ph idx="1"/>
          </p:nvPr>
        </p:nvSpPr>
        <p:spPr/>
        <p:txBody>
          <a:bodyPr/>
          <a:lstStyle/>
          <a:p>
            <a:pPr algn="just"/>
            <a:r>
              <a:rPr lang="hr-HR" altLang="sr-Latn-RS" smtClean="0"/>
              <a:t>Sud utvrđuje tražbine prema tablicama i dokumentaciji. Sudjeluje dužnik, vjerovnici s prijavljenim tražbinama i povjerenik.</a:t>
            </a:r>
          </a:p>
          <a:p>
            <a:pPr algn="just"/>
            <a:r>
              <a:rPr lang="hr-HR" altLang="sr-Latn-RS" smtClean="0"/>
              <a:t>Nazočnost vjerovnika nije nužna.</a:t>
            </a:r>
          </a:p>
          <a:p>
            <a:pPr algn="just"/>
            <a:r>
              <a:rPr lang="hr-HR" altLang="sr-Latn-RS" smtClean="0"/>
              <a:t>Izlučna i razlučna prava – ne ispituju se </a:t>
            </a:r>
          </a:p>
          <a:p>
            <a:pPr algn="just"/>
            <a:r>
              <a:rPr lang="hr-HR" altLang="sr-Latn-RS" smtClean="0"/>
              <a:t>Osporene tražbine se moraju raspraviti.</a:t>
            </a:r>
          </a:p>
          <a:p>
            <a:pPr algn="just"/>
            <a:r>
              <a:rPr lang="hr-HR" altLang="sr-Latn-RS" smtClean="0"/>
              <a:t>Tražbina je utvrđena ako ju nije osporio dužnik, povjerenik ili vjerovnik.</a:t>
            </a:r>
          </a:p>
        </p:txBody>
      </p:sp>
    </p:spTree>
    <p:extLst>
      <p:ext uri="{BB962C8B-B14F-4D97-AF65-F5344CB8AC3E}">
        <p14:creationId xmlns:p14="http://schemas.microsoft.com/office/powerpoint/2010/main" val="34413628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hr-HR" altLang="sr-Latn-RS" sz="3200" smtClean="0"/>
              <a:t>OSPORENE TRAŽBINE</a:t>
            </a:r>
            <a:br>
              <a:rPr lang="hr-HR" altLang="sr-Latn-RS" sz="3200" smtClean="0"/>
            </a:br>
            <a:r>
              <a:rPr lang="hr-HR" altLang="sr-Latn-RS" sz="2400" smtClean="0"/>
              <a:t> ANALOGIJA IZ STEČAJA</a:t>
            </a:r>
          </a:p>
        </p:txBody>
      </p:sp>
      <p:sp>
        <p:nvSpPr>
          <p:cNvPr id="13315" name="Content Placeholder 2"/>
          <p:cNvSpPr>
            <a:spLocks noGrp="1"/>
          </p:cNvSpPr>
          <p:nvPr>
            <p:ph idx="1"/>
          </p:nvPr>
        </p:nvSpPr>
        <p:spPr/>
        <p:txBody>
          <a:bodyPr/>
          <a:lstStyle/>
          <a:p>
            <a:pPr marL="0" indent="0" algn="just">
              <a:buFontTx/>
              <a:buNone/>
            </a:pPr>
            <a:r>
              <a:rPr lang="hr-HR" altLang="sr-Latn-RS" smtClean="0"/>
              <a:t> - ako ospori dužnik , sud na parnicu upućuje vjerovnika osporene tražbine,</a:t>
            </a:r>
          </a:p>
          <a:p>
            <a:pPr marL="0" indent="0" algn="just">
              <a:buFontTx/>
              <a:buNone/>
            </a:pPr>
            <a:r>
              <a:rPr lang="hr-HR" altLang="sr-Latn-RS" smtClean="0"/>
              <a:t> - prizna dužnik a ospori povjerenik, sud na parnicu upućuje vjerovnika i povjerenik tada nastupa u ime, za račun i na trošak dužnika,</a:t>
            </a:r>
          </a:p>
          <a:p>
            <a:pPr marL="0" indent="0" algn="just">
              <a:buFontTx/>
              <a:buNone/>
            </a:pPr>
            <a:r>
              <a:rPr lang="hr-HR" altLang="sr-Latn-RS" smtClean="0"/>
              <a:t> - ospori samo vjerovnik on je osporavatelj kojeg sud upućuje na postupanje u ime i za račun dužnika / ako izgubi plaća trošak /</a:t>
            </a:r>
          </a:p>
        </p:txBody>
      </p:sp>
    </p:spTree>
    <p:extLst>
      <p:ext uri="{BB962C8B-B14F-4D97-AF65-F5344CB8AC3E}">
        <p14:creationId xmlns:p14="http://schemas.microsoft.com/office/powerpoint/2010/main" val="9922784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hr-HR" altLang="sr-Latn-RS" sz="3200" smtClean="0"/>
              <a:t>RJEŠENJE O TRAŽBINAMA</a:t>
            </a:r>
          </a:p>
        </p:txBody>
      </p:sp>
      <p:sp>
        <p:nvSpPr>
          <p:cNvPr id="14339" name="Content Placeholder 2"/>
          <p:cNvSpPr>
            <a:spLocks noGrp="1"/>
          </p:cNvSpPr>
          <p:nvPr>
            <p:ph idx="1"/>
          </p:nvPr>
        </p:nvSpPr>
        <p:spPr/>
        <p:txBody>
          <a:bodyPr/>
          <a:lstStyle/>
          <a:p>
            <a:pPr algn="just"/>
            <a:r>
              <a:rPr lang="hr-HR" altLang="sr-Latn-RS" smtClean="0"/>
              <a:t>Sud sastavlja tablicu ispitanih tražbina i tablicu razlučnih prava .</a:t>
            </a:r>
          </a:p>
          <a:p>
            <a:pPr algn="just"/>
            <a:r>
              <a:rPr lang="hr-HR" altLang="sr-Latn-RS" smtClean="0"/>
              <a:t>Na temelju </a:t>
            </a:r>
            <a:r>
              <a:rPr lang="hr-HR" altLang="sr-Latn-RS" i="1" smtClean="0"/>
              <a:t>tablice</a:t>
            </a:r>
            <a:r>
              <a:rPr lang="hr-HR" altLang="sr-Latn-RS" smtClean="0"/>
              <a:t> donosi rješenje o utvrđenim i osporenim tražbinama.</a:t>
            </a:r>
          </a:p>
          <a:p>
            <a:pPr algn="just"/>
            <a:r>
              <a:rPr lang="hr-HR" altLang="sr-Latn-RS" smtClean="0"/>
              <a:t>Odgovarajuća primjena odredbi stečaja.</a:t>
            </a:r>
          </a:p>
          <a:p>
            <a:pPr algn="just"/>
            <a:r>
              <a:rPr lang="hr-HR" altLang="sr-Latn-RS" smtClean="0"/>
              <a:t>Objava na e – oglasnoj ploči.</a:t>
            </a:r>
          </a:p>
          <a:p>
            <a:pPr algn="just"/>
            <a:r>
              <a:rPr lang="hr-HR" altLang="sr-Latn-RS" smtClean="0"/>
              <a:t>Žalba iznimna hitnost / 3 dana za dostavu VTS-u i odluka VTS-a u 8 dana /</a:t>
            </a:r>
          </a:p>
        </p:txBody>
      </p:sp>
    </p:spTree>
    <p:extLst>
      <p:ext uri="{BB962C8B-B14F-4D97-AF65-F5344CB8AC3E}">
        <p14:creationId xmlns:p14="http://schemas.microsoft.com/office/powerpoint/2010/main" val="32861582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hr-HR" altLang="sr-Latn-RS" sz="3200" smtClean="0"/>
              <a:t>PLAN RESTRUKTURIRANJA</a:t>
            </a:r>
          </a:p>
        </p:txBody>
      </p:sp>
      <p:sp>
        <p:nvSpPr>
          <p:cNvPr id="15363" name="Content Placeholder 2"/>
          <p:cNvSpPr>
            <a:spLocks noGrp="1"/>
          </p:cNvSpPr>
          <p:nvPr>
            <p:ph idx="1"/>
          </p:nvPr>
        </p:nvSpPr>
        <p:spPr/>
        <p:txBody>
          <a:bodyPr/>
          <a:lstStyle/>
          <a:p>
            <a:pPr algn="just"/>
            <a:r>
              <a:rPr lang="hr-HR" altLang="sr-Latn-RS" smtClean="0"/>
              <a:t>Cilj postupka – objavlja se na e-Oglasnoj ploči.</a:t>
            </a:r>
          </a:p>
          <a:p>
            <a:pPr algn="just"/>
            <a:r>
              <a:rPr lang="hr-HR" altLang="sr-Latn-RS" smtClean="0"/>
              <a:t>Potreba prethodne suglasnosti za pretvaranje tražbine kreditne institucije u temeljni kapital od HNB-a i tražbine RH od ministra financija.</a:t>
            </a:r>
          </a:p>
          <a:p>
            <a:pPr algn="just"/>
            <a:r>
              <a:rPr lang="hr-HR" altLang="sr-Latn-RS" smtClean="0"/>
              <a:t>Ročište za plan mora biti u 30 dana od pravomoćnosti rješenja o tražbinama.</a:t>
            </a:r>
          </a:p>
        </p:txBody>
      </p:sp>
    </p:spTree>
    <p:extLst>
      <p:ext uri="{BB962C8B-B14F-4D97-AF65-F5344CB8AC3E}">
        <p14:creationId xmlns:p14="http://schemas.microsoft.com/office/powerpoint/2010/main" val="41219869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hr-HR" altLang="sr-Latn-RS" sz="3200" smtClean="0"/>
              <a:t>ROČIŠTE ZA GLASOVANJE</a:t>
            </a:r>
          </a:p>
        </p:txBody>
      </p:sp>
      <p:sp>
        <p:nvSpPr>
          <p:cNvPr id="17411" name="Content Placeholder 2"/>
          <p:cNvSpPr>
            <a:spLocks noGrp="1"/>
          </p:cNvSpPr>
          <p:nvPr>
            <p:ph idx="1"/>
          </p:nvPr>
        </p:nvSpPr>
        <p:spPr/>
        <p:txBody>
          <a:bodyPr/>
          <a:lstStyle/>
          <a:p>
            <a:pPr algn="just"/>
            <a:r>
              <a:rPr lang="hr-HR" altLang="sr-Latn-RS" smtClean="0"/>
              <a:t>Dužnik izlaže plan.</a:t>
            </a:r>
          </a:p>
          <a:p>
            <a:pPr algn="just"/>
            <a:r>
              <a:rPr lang="hr-HR" altLang="sr-Latn-RS" smtClean="0"/>
              <a:t>Očituje se povjerenik ako je imenovan.</a:t>
            </a:r>
          </a:p>
          <a:p>
            <a:pPr algn="just"/>
            <a:r>
              <a:rPr lang="hr-HR" altLang="sr-Latn-RS" smtClean="0"/>
              <a:t>Rasprava o prijedlozima.</a:t>
            </a:r>
          </a:p>
          <a:p>
            <a:pPr algn="just"/>
            <a:r>
              <a:rPr lang="hr-HR" altLang="sr-Latn-RS" smtClean="0"/>
              <a:t>Glasovnaje na obrascu uz primjenu pravila o stečajnim planu. Uvjeti prihvata plana 1. glasovala većina svih vjerovnika i 2. u svakoj skupini 2/3 glasova mora biti za.</a:t>
            </a:r>
          </a:p>
        </p:txBody>
      </p:sp>
    </p:spTree>
    <p:extLst>
      <p:ext uri="{BB962C8B-B14F-4D97-AF65-F5344CB8AC3E}">
        <p14:creationId xmlns:p14="http://schemas.microsoft.com/office/powerpoint/2010/main" val="31530759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fade">
                                      <p:cBhvr>
                                        <p:cTn id="12" dur="5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fade">
                                      <p:cBhvr>
                                        <p:cTn id="17" dur="500"/>
                                        <p:tgtEl>
                                          <p:spTgt spid="174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fade">
                                      <p:cBhvr>
                                        <p:cTn id="22" dur="5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hr-HR" altLang="sr-Latn-RS" sz="3200" smtClean="0"/>
              <a:t>ODLUKE O PLANU </a:t>
            </a:r>
          </a:p>
        </p:txBody>
      </p:sp>
      <p:sp>
        <p:nvSpPr>
          <p:cNvPr id="17411" name="Content Placeholder 2"/>
          <p:cNvSpPr>
            <a:spLocks noGrp="1"/>
          </p:cNvSpPr>
          <p:nvPr>
            <p:ph idx="1"/>
          </p:nvPr>
        </p:nvSpPr>
        <p:spPr/>
        <p:txBody>
          <a:bodyPr/>
          <a:lstStyle/>
          <a:p>
            <a:pPr algn="just"/>
            <a:r>
              <a:rPr lang="hr-HR" altLang="sr-Latn-RS" smtClean="0"/>
              <a:t>Ispunjene pretpostavke=prihvaćanje plana i potvrda predstečajnog sporazuma </a:t>
            </a:r>
          </a:p>
          <a:p>
            <a:pPr algn="just"/>
            <a:r>
              <a:rPr lang="hr-HR" altLang="sr-Latn-RS" smtClean="0"/>
              <a:t>odredbe čl. 61. traže ekonomske procjene</a:t>
            </a:r>
          </a:p>
          <a:p>
            <a:pPr algn="just"/>
            <a:r>
              <a:rPr lang="hr-HR" altLang="sr-Latn-RS" smtClean="0"/>
              <a:t>od suca se traži donošenje odluke o vjerojatnosti provedbe plana za što sudac nema potrebna znanja </a:t>
            </a:r>
          </a:p>
          <a:p>
            <a:pPr algn="just"/>
            <a:r>
              <a:rPr lang="hr-HR" altLang="sr-Latn-RS" smtClean="0"/>
              <a:t>Nema pretpostavki=uskraćivanje potvrde i obustava postupka</a:t>
            </a:r>
          </a:p>
        </p:txBody>
      </p:sp>
    </p:spTree>
    <p:extLst>
      <p:ext uri="{BB962C8B-B14F-4D97-AF65-F5344CB8AC3E}">
        <p14:creationId xmlns:p14="http://schemas.microsoft.com/office/powerpoint/2010/main" val="42095338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hr-HR" altLang="sr-Latn-RS" sz="3200" smtClean="0"/>
              <a:t>OBUSTAVA POSTUPKA</a:t>
            </a:r>
          </a:p>
        </p:txBody>
      </p:sp>
      <p:sp>
        <p:nvSpPr>
          <p:cNvPr id="18435" name="Content Placeholder 2"/>
          <p:cNvSpPr>
            <a:spLocks noGrp="1"/>
          </p:cNvSpPr>
          <p:nvPr>
            <p:ph idx="1"/>
          </p:nvPr>
        </p:nvSpPr>
        <p:spPr/>
        <p:txBody>
          <a:bodyPr/>
          <a:lstStyle/>
          <a:p>
            <a:pPr algn="just"/>
            <a:r>
              <a:rPr lang="hr-HR" altLang="sr-Latn-RS" smtClean="0"/>
              <a:t>Mora završiti u roku 120 dana / moguće produljenje samo za 90 dana=210 dana/.</a:t>
            </a:r>
          </a:p>
          <a:p>
            <a:pPr algn="just"/>
            <a:r>
              <a:rPr lang="hr-HR" altLang="sr-Latn-RS" smtClean="0"/>
              <a:t>Obustava i ako nema predst. razloga, ako se desi 10 % više utvrđenih tražbina od podataka iz prijedloga, ako su za osporene postupci u više od 25 % , zatim nesklad u prijavama radnika za 10 %, ako dužnik krši odredbe čl. 67., 30 dana kasni plaća, nema suglasnosti HNB i dr.</a:t>
            </a:r>
          </a:p>
        </p:txBody>
      </p:sp>
    </p:spTree>
    <p:extLst>
      <p:ext uri="{BB962C8B-B14F-4D97-AF65-F5344CB8AC3E}">
        <p14:creationId xmlns:p14="http://schemas.microsoft.com/office/powerpoint/2010/main" val="290885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vokutnik 3"/>
          <p:cNvSpPr/>
          <p:nvPr/>
        </p:nvSpPr>
        <p:spPr>
          <a:xfrm>
            <a:off x="179512" y="0"/>
            <a:ext cx="9073008" cy="6247864"/>
          </a:xfrm>
          <a:prstGeom prst="rect">
            <a:avLst/>
          </a:prstGeom>
        </p:spPr>
        <p:txBody>
          <a:bodyPr wrap="square">
            <a:spAutoFit/>
          </a:bodyPr>
          <a:lstStyle/>
          <a:p>
            <a:endParaRPr lang="hr-HR" sz="2800" b="1" u="sng" cap="all"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hr-HR" sz="2800" b="1" u="sng" cap="all" dirty="0" smtClean="0">
                <a:effectLst>
                  <a:outerShdw blurRad="38100" dist="38100" dir="2700000" algn="tl">
                    <a:srgbClr val="000000">
                      <a:alpha val="43137"/>
                    </a:srgbClr>
                  </a:outerShdw>
                </a:effectLst>
                <a:latin typeface="Times New Roman" pitchFamily="18" charset="0"/>
                <a:cs typeface="Times New Roman" pitchFamily="18" charset="0"/>
              </a:rPr>
              <a:t>2. opće </a:t>
            </a:r>
            <a:r>
              <a:rPr lang="hr-HR" sz="2800" b="1" u="sng" cap="all" dirty="0">
                <a:effectLst>
                  <a:outerShdw blurRad="38100" dist="38100" dir="2700000" algn="tl">
                    <a:srgbClr val="000000">
                      <a:alpha val="43137"/>
                    </a:srgbClr>
                  </a:outerShdw>
                </a:effectLst>
                <a:latin typeface="Times New Roman" pitchFamily="18" charset="0"/>
                <a:cs typeface="Times New Roman" pitchFamily="18" charset="0"/>
              </a:rPr>
              <a:t>i osnovne  POSTUPOVNE ODREDBE sz</a:t>
            </a:r>
          </a:p>
          <a:p>
            <a:endParaRPr lang="hr-HR" sz="2000" b="1" u="sng" cap="all"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hr-HR" sz="2400" b="1" cap="all" dirty="0">
              <a:effectLst>
                <a:outerShdw blurRad="38100" dist="38100" dir="2700000" algn="tl">
                  <a:srgbClr val="000000">
                    <a:alpha val="43137"/>
                  </a:srgbClr>
                </a:outerShdw>
              </a:effectLst>
              <a:latin typeface="Times New Roman" pitchFamily="18" charset="0"/>
              <a:cs typeface="Times New Roman" pitchFamily="18" charset="0"/>
            </a:endParaRPr>
          </a:p>
          <a:p>
            <a:r>
              <a:rPr lang="hr-HR" sz="2400" b="1" u="sng" cap="all" dirty="0">
                <a:effectLst>
                  <a:outerShdw blurRad="38100" dist="38100" dir="2700000" algn="tl">
                    <a:srgbClr val="000000">
                      <a:alpha val="43137"/>
                    </a:srgbClr>
                  </a:outerShdw>
                </a:effectLst>
                <a:latin typeface="Times New Roman" pitchFamily="18" charset="0"/>
                <a:cs typeface="Times New Roman" pitchFamily="18" charset="0"/>
              </a:rPr>
              <a:t>2</a:t>
            </a:r>
            <a:r>
              <a:rPr lang="hr-HR" sz="2400" b="1" u="sng" cap="all" dirty="0" smtClean="0">
                <a:effectLst>
                  <a:outerShdw blurRad="38100" dist="38100" dir="2700000" algn="tl">
                    <a:srgbClr val="000000">
                      <a:alpha val="43137"/>
                    </a:srgbClr>
                  </a:outerShdw>
                </a:effectLst>
                <a:latin typeface="Times New Roman" pitchFamily="18" charset="0"/>
                <a:cs typeface="Times New Roman" pitchFamily="18" charset="0"/>
              </a:rPr>
              <a:t>. 1</a:t>
            </a:r>
            <a:r>
              <a:rPr lang="hr-HR" sz="2400" b="1" u="sng" cap="all" dirty="0">
                <a:effectLst>
                  <a:outerShdw blurRad="38100" dist="38100" dir="2700000" algn="tl">
                    <a:srgbClr val="000000">
                      <a:alpha val="43137"/>
                    </a:srgbClr>
                  </a:outerShdw>
                </a:effectLst>
                <a:latin typeface="Times New Roman" pitchFamily="18" charset="0"/>
                <a:cs typeface="Times New Roman" pitchFamily="18" charset="0"/>
              </a:rPr>
              <a:t>. Nadležnost i sastav suda, odluke i pravni </a:t>
            </a:r>
            <a:endParaRPr lang="hr-HR" sz="2400" b="1" u="sng" cap="all"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hr-HR" sz="2400" b="1" cap="all" dirty="0" smtClean="0">
                <a:effectLst>
                  <a:outerShdw blurRad="38100" dist="38100" dir="2700000" algn="tl">
                    <a:srgbClr val="000000">
                      <a:alpha val="43137"/>
                    </a:srgbClr>
                  </a:outerShdw>
                </a:effectLst>
                <a:latin typeface="Times New Roman" pitchFamily="18" charset="0"/>
                <a:cs typeface="Times New Roman" pitchFamily="18" charset="0"/>
              </a:rPr>
              <a:t>       </a:t>
            </a:r>
            <a:r>
              <a:rPr lang="hr-HR" sz="2400" b="1" u="sng" cap="all" dirty="0" smtClean="0">
                <a:effectLst>
                  <a:outerShdw blurRad="38100" dist="38100" dir="2700000" algn="tl">
                    <a:srgbClr val="000000">
                      <a:alpha val="43137"/>
                    </a:srgbClr>
                  </a:outerShdw>
                </a:effectLst>
                <a:latin typeface="Times New Roman" pitchFamily="18" charset="0"/>
                <a:cs typeface="Times New Roman" pitchFamily="18" charset="0"/>
              </a:rPr>
              <a:t>lijekovi</a:t>
            </a:r>
            <a:endParaRPr lang="hr-HR" sz="2400" b="1" u="sng" cap="all" dirty="0">
              <a:effectLst>
                <a:outerShdw blurRad="38100" dist="38100" dir="2700000" algn="tl">
                  <a:srgbClr val="000000">
                    <a:alpha val="43137"/>
                  </a:srgbClr>
                </a:outerShdw>
              </a:effectLst>
              <a:latin typeface="Times New Roman" pitchFamily="18" charset="0"/>
              <a:cs typeface="Times New Roman" pitchFamily="18" charset="0"/>
            </a:endParaRPr>
          </a:p>
          <a:p>
            <a:r>
              <a:rPr lang="hr-HR" b="1" cap="all"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a:t>
            </a:r>
          </a:p>
          <a:p>
            <a:endParaRPr lang="hr-HR" b="1" cap="all"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400" b="1" cap="all"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400"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Trgovački </a:t>
            </a:r>
            <a:r>
              <a:rPr lang="hr-HR" sz="24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sud            </a:t>
            </a:r>
            <a:r>
              <a:rPr lang="hr-HR" sz="2400"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4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400"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Visoki </a:t>
            </a:r>
            <a:r>
              <a:rPr lang="hr-HR" sz="24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trgovački sud </a:t>
            </a:r>
            <a:r>
              <a:rPr lang="hr-HR" sz="2400"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RH</a:t>
            </a:r>
            <a:endParaRPr lang="hr-HR" sz="24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4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400"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sud (sudac pojedinac)         </a:t>
            </a:r>
            <a:r>
              <a:rPr lang="hr-HR" sz="24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400"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vijeće</a:t>
            </a:r>
            <a:endParaRPr lang="hr-HR" sz="24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4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400"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zaključak-nema </a:t>
            </a:r>
            <a:r>
              <a:rPr lang="hr-HR" sz="24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pravnog lijeka</a:t>
            </a:r>
          </a:p>
          <a:p>
            <a:r>
              <a:rPr lang="hr-HR" sz="24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400"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rješenje – žalba/ </a:t>
            </a:r>
            <a:r>
              <a:rPr lang="hr-HR" sz="24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8 dana   </a:t>
            </a:r>
            <a:r>
              <a:rPr lang="hr-HR" sz="2400"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4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400"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4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rješenje </a:t>
            </a:r>
            <a:r>
              <a:rPr lang="hr-HR" sz="2400"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4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60 dana  </a:t>
            </a:r>
          </a:p>
          <a:p>
            <a:r>
              <a:rPr lang="hr-HR" sz="24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400"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revizija- čl.19.st.8.SZ</a:t>
            </a:r>
            <a:endParaRPr lang="hr-HR" sz="24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4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400"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prijedlog </a:t>
            </a:r>
            <a:r>
              <a:rPr lang="hr-HR" sz="24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za ponavljanje </a:t>
            </a:r>
            <a:r>
              <a:rPr lang="hr-HR" sz="2400"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postupka- ne</a:t>
            </a:r>
          </a:p>
          <a:p>
            <a:endParaRPr lang="hr-HR" sz="24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400"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Ako  </a:t>
            </a:r>
            <a:r>
              <a:rPr lang="hr-HR" sz="2400"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S</a:t>
            </a:r>
            <a:r>
              <a:rPr lang="hr-HR" sz="2400"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tečajni zakon – onda stečajni sud / stečajni sudac</a:t>
            </a:r>
          </a:p>
          <a:p>
            <a:r>
              <a:rPr lang="hr-HR" sz="2400"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400" dirty="0" smtClean="0">
                <a:effectLst>
                  <a:outerShdw blurRad="38100" dist="38100" dir="2700000" algn="tl">
                    <a:srgbClr val="000000">
                      <a:alpha val="43137"/>
                    </a:srgbClr>
                  </a:outerShdw>
                </a:effectLst>
                <a:latin typeface="Times New Roman" pitchFamily="18" charset="0"/>
                <a:cs typeface="Times New Roman" pitchFamily="18" charset="0"/>
              </a:rPr>
              <a:t>Tijelo postupka - sud a postupak vodi sudac ??</a:t>
            </a:r>
            <a:endParaRPr lang="hr-HR" sz="24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ezervirano mjesto broja slajda 5"/>
          <p:cNvSpPr>
            <a:spLocks noGrp="1"/>
          </p:cNvSpPr>
          <p:nvPr>
            <p:ph type="sldNum" sz="quarter" idx="12"/>
          </p:nvPr>
        </p:nvSpPr>
        <p:spPr/>
        <p:txBody>
          <a:bodyPr/>
          <a:lstStyle/>
          <a:p>
            <a:fld id="{089BF1E2-8F19-4F04-8660-E16EFCD3ABE6}" type="slidenum">
              <a:rPr lang="hr-HR" smtClean="0"/>
              <a:t>4</a:t>
            </a:fld>
            <a:endParaRPr lang="hr-HR"/>
          </a:p>
        </p:txBody>
      </p:sp>
    </p:spTree>
    <p:extLst>
      <p:ext uri="{BB962C8B-B14F-4D97-AF65-F5344CB8AC3E}">
        <p14:creationId xmlns:p14="http://schemas.microsoft.com/office/powerpoint/2010/main" val="2451153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5" end="15"/>
                                            </p:txEl>
                                          </p:spTgt>
                                        </p:tgtEl>
                                        <p:attrNameLst>
                                          <p:attrName>style.visibility</p:attrName>
                                        </p:attrNameLst>
                                      </p:cBhvr>
                                      <p:to>
                                        <p:strVal val="visible"/>
                                      </p:to>
                                    </p:set>
                                    <p:anim calcmode="lin" valueType="num">
                                      <p:cBhvr additive="base">
                                        <p:cTn id="7"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5" end="1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6" end="16"/>
                                            </p:txEl>
                                          </p:spTgt>
                                        </p:tgtEl>
                                        <p:attrNameLst>
                                          <p:attrName>style.visibility</p:attrName>
                                        </p:attrNameLst>
                                      </p:cBhvr>
                                      <p:to>
                                        <p:strVal val="visible"/>
                                      </p:to>
                                    </p:set>
                                    <p:anim calcmode="lin" valueType="num">
                                      <p:cBhvr additive="base">
                                        <p:cTn id="11"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hr-HR" altLang="sr-Latn-RS" sz="3200" smtClean="0"/>
              <a:t>PRAVNE POSLJEDICE OTVARANJA PREDSTEČAJA</a:t>
            </a:r>
          </a:p>
        </p:txBody>
      </p:sp>
      <p:sp>
        <p:nvSpPr>
          <p:cNvPr id="19459" name="Content Placeholder 2"/>
          <p:cNvSpPr>
            <a:spLocks noGrp="1"/>
          </p:cNvSpPr>
          <p:nvPr>
            <p:ph idx="1"/>
          </p:nvPr>
        </p:nvSpPr>
        <p:spPr/>
        <p:txBody>
          <a:bodyPr/>
          <a:lstStyle/>
          <a:p>
            <a:pPr algn="just"/>
            <a:r>
              <a:rPr lang="hr-HR" altLang="sr-Latn-RS" smtClean="0"/>
              <a:t>Trenutkom objave na e- oglasnoj ploči.</a:t>
            </a:r>
          </a:p>
          <a:p>
            <a:pPr algn="just"/>
            <a:r>
              <a:rPr lang="hr-HR" altLang="sr-Latn-RS" smtClean="0"/>
              <a:t>Samo nužna plaćanja za dužnika.</a:t>
            </a:r>
          </a:p>
          <a:p>
            <a:pPr algn="just"/>
            <a:r>
              <a:rPr lang="hr-HR" altLang="sr-Latn-RS" smtClean="0"/>
              <a:t>Otuđenje imovine samo uz suglasnost povjernika ili suda / pobojnost /</a:t>
            </a:r>
          </a:p>
          <a:p>
            <a:pPr algn="just"/>
            <a:r>
              <a:rPr lang="hr-HR" altLang="sr-Latn-RS" smtClean="0"/>
              <a:t>Obustava plaćanja po nalozima u Fini.</a:t>
            </a:r>
          </a:p>
          <a:p>
            <a:pPr algn="just"/>
            <a:r>
              <a:rPr lang="hr-HR" altLang="sr-Latn-RS" smtClean="0"/>
              <a:t>Zabrana pokretanja parnica, ovrha, upravnih i postupaka osiguranja.</a:t>
            </a:r>
          </a:p>
          <a:p>
            <a:pPr algn="just"/>
            <a:r>
              <a:rPr lang="hr-HR" altLang="sr-Latn-RS" smtClean="0"/>
              <a:t>Prekid za postupke u tijeku.</a:t>
            </a:r>
          </a:p>
        </p:txBody>
      </p:sp>
    </p:spTree>
    <p:extLst>
      <p:ext uri="{BB962C8B-B14F-4D97-AF65-F5344CB8AC3E}">
        <p14:creationId xmlns:p14="http://schemas.microsoft.com/office/powerpoint/2010/main" val="17611379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hr-HR" altLang="sr-Latn-RS" sz="3200" smtClean="0"/>
              <a:t>PRAVNE POSLJEDICE OTVARANJA PREDSTEČAJA </a:t>
            </a:r>
          </a:p>
        </p:txBody>
      </p:sp>
      <p:sp>
        <p:nvSpPr>
          <p:cNvPr id="20483" name="Content Placeholder 2"/>
          <p:cNvSpPr>
            <a:spLocks noGrp="1"/>
          </p:cNvSpPr>
          <p:nvPr>
            <p:ph idx="1"/>
          </p:nvPr>
        </p:nvSpPr>
        <p:spPr/>
        <p:txBody>
          <a:bodyPr/>
          <a:lstStyle/>
          <a:p>
            <a:pPr algn="just"/>
            <a:r>
              <a:rPr lang="hr-HR" altLang="sr-Latn-RS" smtClean="0"/>
              <a:t>Nastaju za sve tražbine vjerovnika prema dužniku nastale do otvaranja postupka</a:t>
            </a:r>
          </a:p>
          <a:p>
            <a:pPr algn="just"/>
            <a:r>
              <a:rPr lang="hr-HR" altLang="sr-Latn-RS" smtClean="0"/>
              <a:t>Fina prestaje izvršavati osnove za plaćanja osim plaća radnika i mjera osiguranja u kaznenom postupku.</a:t>
            </a:r>
          </a:p>
          <a:p>
            <a:pPr algn="just"/>
            <a:r>
              <a:rPr lang="hr-HR" altLang="sr-Latn-RS" smtClean="0"/>
              <a:t>Za tražbine radnka vjerovnik može od suda ili povjerenika tražiti nastavak ovrhe.</a:t>
            </a:r>
          </a:p>
          <a:p>
            <a:pPr algn="just"/>
            <a:r>
              <a:rPr lang="hr-HR" altLang="sr-Latn-RS" smtClean="0"/>
              <a:t>Čeka se odluka o predst. sporazumu</a:t>
            </a:r>
          </a:p>
        </p:txBody>
      </p:sp>
    </p:spTree>
    <p:extLst>
      <p:ext uri="{BB962C8B-B14F-4D97-AF65-F5344CB8AC3E}">
        <p14:creationId xmlns:p14="http://schemas.microsoft.com/office/powerpoint/2010/main" val="1753120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hr-HR" altLang="sr-Latn-RS" sz="3200" smtClean="0"/>
              <a:t>POSTUPANJE FINE </a:t>
            </a:r>
          </a:p>
        </p:txBody>
      </p:sp>
      <p:sp>
        <p:nvSpPr>
          <p:cNvPr id="3" name="Content Placeholder 2"/>
          <p:cNvSpPr>
            <a:spLocks noGrp="1"/>
          </p:cNvSpPr>
          <p:nvPr>
            <p:ph idx="1"/>
          </p:nvPr>
        </p:nvSpPr>
        <p:spPr/>
        <p:txBody>
          <a:bodyPr/>
          <a:lstStyle/>
          <a:p>
            <a:pPr algn="just">
              <a:defRPr/>
            </a:pPr>
            <a:r>
              <a:rPr lang="hr-HR" dirty="0" smtClean="0"/>
              <a:t>FINA ne upisuje osnove za plaćanja , ali</a:t>
            </a:r>
          </a:p>
          <a:p>
            <a:pPr marL="0" indent="0" algn="just">
              <a:buFontTx/>
              <a:buNone/>
              <a:defRPr/>
            </a:pPr>
            <a:r>
              <a:rPr lang="hr-HR" dirty="0"/>
              <a:t> </a:t>
            </a:r>
            <a:r>
              <a:rPr lang="hr-HR" dirty="0" smtClean="0"/>
              <a:t>  u slučaju obustave predstečaja postupanje </a:t>
            </a:r>
          </a:p>
          <a:p>
            <a:pPr marL="0" indent="0" algn="just">
              <a:buFontTx/>
              <a:buNone/>
              <a:defRPr/>
            </a:pPr>
            <a:r>
              <a:rPr lang="hr-HR" dirty="0"/>
              <a:t> </a:t>
            </a:r>
            <a:r>
              <a:rPr lang="hr-HR" dirty="0" smtClean="0"/>
              <a:t>  se nastavlja.</a:t>
            </a:r>
          </a:p>
          <a:p>
            <a:pPr marL="0" indent="0" algn="just">
              <a:buFontTx/>
              <a:buNone/>
              <a:defRPr/>
            </a:pPr>
            <a:r>
              <a:rPr lang="hr-HR" dirty="0" smtClean="0"/>
              <a:t>-  U slučaju pravomoćne potvrde sporazuma  </a:t>
            </a:r>
          </a:p>
          <a:p>
            <a:pPr marL="0" indent="0" algn="just">
              <a:buFontTx/>
              <a:buNone/>
              <a:defRPr/>
            </a:pPr>
            <a:r>
              <a:rPr lang="hr-HR" dirty="0"/>
              <a:t> </a:t>
            </a:r>
            <a:r>
              <a:rPr lang="hr-HR" dirty="0" smtClean="0"/>
              <a:t>  ne nastavlja se postupati,a namirenje se        provodi po predstečajnom sporazumu</a:t>
            </a:r>
          </a:p>
          <a:p>
            <a:pPr marL="0" indent="0" algn="just">
              <a:buFontTx/>
              <a:buNone/>
              <a:defRPr/>
            </a:pPr>
            <a:r>
              <a:rPr lang="hr-HR" dirty="0" smtClean="0"/>
              <a:t>- Izuzetak su plaće radnika i mjere osiguranja iz kaznenog postupka</a:t>
            </a:r>
            <a:endParaRPr lang="hr-HR" dirty="0"/>
          </a:p>
        </p:txBody>
      </p:sp>
    </p:spTree>
    <p:extLst>
      <p:ext uri="{BB962C8B-B14F-4D97-AF65-F5344CB8AC3E}">
        <p14:creationId xmlns:p14="http://schemas.microsoft.com/office/powerpoint/2010/main" val="11876334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hr-HR" altLang="sr-Latn-RS" sz="3200" smtClean="0"/>
              <a:t>ZASTARA, UMANJENJE TRAŽBINA, KAMATE</a:t>
            </a:r>
          </a:p>
        </p:txBody>
      </p:sp>
      <p:sp>
        <p:nvSpPr>
          <p:cNvPr id="22531" name="Content Placeholder 2"/>
          <p:cNvSpPr>
            <a:spLocks noGrp="1"/>
          </p:cNvSpPr>
          <p:nvPr>
            <p:ph idx="1"/>
          </p:nvPr>
        </p:nvSpPr>
        <p:spPr/>
        <p:txBody>
          <a:bodyPr/>
          <a:lstStyle/>
          <a:p>
            <a:pPr algn="just"/>
            <a:r>
              <a:rPr lang="hr-HR" altLang="sr-Latn-RS" smtClean="0"/>
              <a:t>prijava tražbina prekida tijek zastara ,</a:t>
            </a:r>
          </a:p>
          <a:p>
            <a:pPr algn="just"/>
            <a:r>
              <a:rPr lang="hr-HR" altLang="sr-Latn-RS" smtClean="0"/>
              <a:t>Pojam tražbina sadržava glavni dug i kamatu na dan otvaranja predstečaja, a za ovršne isprave cjelokupni iznos ( trošak ).</a:t>
            </a:r>
          </a:p>
          <a:p>
            <a:pPr algn="just"/>
            <a:r>
              <a:rPr lang="hr-HR" altLang="sr-Latn-RS" smtClean="0"/>
              <a:t>Umanjenje djeluje na definirani pojam cjelokupne utvrđene tražbine.</a:t>
            </a:r>
          </a:p>
          <a:p>
            <a:pPr algn="just"/>
            <a:r>
              <a:rPr lang="hr-HR" altLang="sr-Latn-RS" smtClean="0"/>
              <a:t>Kamate ne teku od otvaranja do završetka postupka predstečaja.</a:t>
            </a:r>
          </a:p>
        </p:txBody>
      </p:sp>
    </p:spTree>
    <p:extLst>
      <p:ext uri="{BB962C8B-B14F-4D97-AF65-F5344CB8AC3E}">
        <p14:creationId xmlns:p14="http://schemas.microsoft.com/office/powerpoint/2010/main" val="31927327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sr-Latn-RS" altLang="sr-Latn-RS" smtClean="0"/>
          </a:p>
        </p:txBody>
      </p:sp>
      <p:sp>
        <p:nvSpPr>
          <p:cNvPr id="23555" name="Content Placeholder 2"/>
          <p:cNvSpPr>
            <a:spLocks noGrp="1"/>
          </p:cNvSpPr>
          <p:nvPr>
            <p:ph idx="1"/>
          </p:nvPr>
        </p:nvSpPr>
        <p:spPr/>
        <p:txBody>
          <a:bodyPr/>
          <a:lstStyle/>
          <a:p>
            <a:pPr algn="ctr"/>
            <a:r>
              <a:rPr lang="hr-HR" altLang="sr-Latn-RS" sz="4400" smtClean="0"/>
              <a:t>HVALA NA PAŽNJI !</a:t>
            </a:r>
          </a:p>
        </p:txBody>
      </p:sp>
    </p:spTree>
    <p:extLst>
      <p:ext uri="{BB962C8B-B14F-4D97-AF65-F5344CB8AC3E}">
        <p14:creationId xmlns:p14="http://schemas.microsoft.com/office/powerpoint/2010/main" val="1063201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idx="4294967295"/>
          </p:nvPr>
        </p:nvSpPr>
        <p:spPr>
          <a:xfrm>
            <a:off x="0" y="274638"/>
            <a:ext cx="8229600" cy="1143000"/>
          </a:xfrm>
        </p:spPr>
        <p:txBody>
          <a:bodyPr>
            <a:normAutofit fontScale="90000"/>
          </a:bodyPr>
          <a:lstStyle/>
          <a:p>
            <a:r>
              <a:rPr lang="hr-HR" dirty="0" smtClean="0"/>
              <a:t/>
            </a:r>
            <a:br>
              <a:rPr lang="hr-HR" dirty="0" smtClean="0"/>
            </a:br>
            <a:endParaRPr lang="hr-HR" dirty="0"/>
          </a:p>
        </p:txBody>
      </p:sp>
      <p:sp>
        <p:nvSpPr>
          <p:cNvPr id="12" name="Pravokutnik 11"/>
          <p:cNvSpPr/>
          <p:nvPr/>
        </p:nvSpPr>
        <p:spPr>
          <a:xfrm>
            <a:off x="107504" y="116632"/>
            <a:ext cx="8856984" cy="6647974"/>
          </a:xfrm>
          <a:prstGeom prst="rect">
            <a:avLst/>
          </a:prstGeom>
        </p:spPr>
        <p:txBody>
          <a:bodyPr wrap="square">
            <a:spAutoFit/>
          </a:bodyPr>
          <a:lstStyle/>
          <a:p>
            <a:endParaRPr lang="hr-HR" sz="2400" b="1" u="sng" cap="all"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hr-HR" sz="2400" b="1" u="sng" cap="all" dirty="0" smtClean="0">
                <a:effectLst>
                  <a:outerShdw blurRad="38100" dist="38100" dir="2700000" algn="tl">
                    <a:srgbClr val="000000">
                      <a:alpha val="43137"/>
                    </a:srgbClr>
                  </a:outerShdw>
                </a:effectLst>
                <a:latin typeface="Times New Roman" pitchFamily="18" charset="0"/>
                <a:cs typeface="Times New Roman" pitchFamily="18" charset="0"/>
              </a:rPr>
              <a:t>2. 2</a:t>
            </a:r>
            <a:r>
              <a:rPr lang="hr-HR" sz="2400" b="1" u="sng" cap="all" dirty="0">
                <a:effectLst>
                  <a:outerShdw blurRad="38100" dist="38100" dir="2700000" algn="tl">
                    <a:srgbClr val="000000">
                      <a:alpha val="43137"/>
                    </a:srgbClr>
                  </a:outerShdw>
                </a:effectLst>
                <a:latin typeface="Times New Roman" pitchFamily="18" charset="0"/>
                <a:cs typeface="Times New Roman" pitchFamily="18" charset="0"/>
              </a:rPr>
              <a:t>. Odgovarajuća primjena pravila </a:t>
            </a:r>
            <a:r>
              <a:rPr lang="hr-HR" sz="2400" b="1" u="sng" cap="all" dirty="0" smtClean="0">
                <a:effectLst>
                  <a:outerShdw blurRad="38100" dist="38100" dir="2700000" algn="tl">
                    <a:srgbClr val="000000">
                      <a:alpha val="43137"/>
                    </a:srgbClr>
                  </a:outerShdw>
                </a:effectLst>
                <a:latin typeface="Times New Roman" pitchFamily="18" charset="0"/>
                <a:cs typeface="Times New Roman" pitchFamily="18" charset="0"/>
              </a:rPr>
              <a:t>  </a:t>
            </a:r>
          </a:p>
          <a:p>
            <a:r>
              <a:rPr lang="hr-HR" sz="2400" b="1" cap="all" dirty="0" smtClean="0">
                <a:effectLst>
                  <a:outerShdw blurRad="38100" dist="38100" dir="2700000" algn="tl">
                    <a:srgbClr val="000000">
                      <a:alpha val="43137"/>
                    </a:srgbClr>
                  </a:outerShdw>
                </a:effectLst>
                <a:latin typeface="Times New Roman" pitchFamily="18" charset="0"/>
                <a:cs typeface="Times New Roman" pitchFamily="18" charset="0"/>
              </a:rPr>
              <a:t>        </a:t>
            </a:r>
            <a:r>
              <a:rPr lang="hr-HR" sz="2400" b="1" u="sng" cap="all" dirty="0" smtClean="0">
                <a:effectLst>
                  <a:outerShdw blurRad="38100" dist="38100" dir="2700000" algn="tl">
                    <a:srgbClr val="000000">
                      <a:alpha val="43137"/>
                    </a:srgbClr>
                  </a:outerShdw>
                </a:effectLst>
                <a:latin typeface="Times New Roman" pitchFamily="18" charset="0"/>
                <a:cs typeface="Times New Roman" pitchFamily="18" charset="0"/>
              </a:rPr>
              <a:t>parničnoga postupka</a:t>
            </a:r>
          </a:p>
          <a:p>
            <a:endParaRPr lang="hr-HR" sz="2400" b="1" u="sng" cap="all"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hr-HR" b="1" cap="all" dirty="0">
              <a:effectLst>
                <a:outerShdw blurRad="38100" dist="38100" dir="2700000" algn="tl">
                  <a:srgbClr val="000000">
                    <a:alpha val="43137"/>
                  </a:srgbClr>
                </a:outerShdw>
              </a:effectLst>
            </a:endParaRPr>
          </a:p>
          <a:p>
            <a:pPr marL="285750" indent="-285750">
              <a:buFontTx/>
              <a:buChar char="-"/>
            </a:pP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ali, sud po</a:t>
            </a:r>
            <a:r>
              <a:rPr lang="hr-HR" sz="2000" b="1"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službenoj dužnosti utvrđuje sve činjenice koje su važne za predstečajni (i stečajni) postupak, na njih bi morao paziti tijekom cijelog postupka te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radi toga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može :</a:t>
            </a: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izvoditi sve potrebne dokaze </a:t>
            </a:r>
          </a:p>
          <a:p>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donositi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odluke i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bez usmene rasprave</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p>
          <a:p>
            <a:pPr marL="285750" indent="-285750">
              <a:buFontTx/>
              <a:buChar char="-"/>
            </a:pPr>
            <a:endParaRPr lang="hr-HR" sz="2000" b="1" cap="all"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  ovi elementi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načela oficioznosti i inkvizitornosti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p>
          <a:p>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dijelom su u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suprotnosti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s prirodom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dispozitivnosti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predstečajnoga  postupka </a:t>
            </a:r>
          </a:p>
          <a:p>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kojeg je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cilj postizanje predstečajnog </a:t>
            </a:r>
            <a:r>
              <a:rPr lang="hr-HR" sz="2000" u="sng"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sporazuma</a:t>
            </a:r>
          </a:p>
          <a:p>
            <a:endParaRPr lang="hr-HR" sz="2000" u="sng"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hr-HR" sz="2000" u="sng"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r>
              <a:rPr lang="hr-HR" u="sng"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KRATKI ROKOVI + OGRANIČENA SREDSTVA  = </a:t>
            </a:r>
          </a:p>
          <a:p>
            <a:endParaRPr lang="hr-HR" u="sng"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u="sng"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NEMOGUĆNOST  ODGOVARAJUĆEG ANGAŽMANA  VJEŠTAKA I POVJERENIKA</a:t>
            </a:r>
          </a:p>
          <a:p>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p>
          <a:p>
            <a:pPr marL="285750" indent="-285750">
              <a:buFontTx/>
              <a:buChar char="-"/>
            </a:pPr>
            <a:endParaRPr lang="hr-HR" b="1" cap="all" dirty="0">
              <a:solidFill>
                <a:srgbClr val="FFDC47"/>
              </a:solidFill>
              <a:effectLst>
                <a:outerShdw blurRad="38100" dist="38100" dir="2700000" algn="tl">
                  <a:srgbClr val="000000">
                    <a:alpha val="43137"/>
                  </a:srgbClr>
                </a:outerShdw>
              </a:effectLst>
            </a:endParaRPr>
          </a:p>
        </p:txBody>
      </p:sp>
      <p:sp>
        <p:nvSpPr>
          <p:cNvPr id="14" name="Rezervirano mjesto broja slajda 13"/>
          <p:cNvSpPr>
            <a:spLocks noGrp="1"/>
          </p:cNvSpPr>
          <p:nvPr>
            <p:ph type="sldNum" sz="quarter" idx="12"/>
          </p:nvPr>
        </p:nvSpPr>
        <p:spPr/>
        <p:txBody>
          <a:bodyPr/>
          <a:lstStyle/>
          <a:p>
            <a:fld id="{089BF1E2-8F19-4F04-8660-E16EFCD3ABE6}" type="slidenum">
              <a:rPr lang="hr-HR" smtClean="0"/>
              <a:t>5</a:t>
            </a:fld>
            <a:endParaRPr lang="hr-HR"/>
          </a:p>
        </p:txBody>
      </p:sp>
    </p:spTree>
    <p:extLst>
      <p:ext uri="{BB962C8B-B14F-4D97-AF65-F5344CB8AC3E}">
        <p14:creationId xmlns:p14="http://schemas.microsoft.com/office/powerpoint/2010/main" val="423084481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14" end="14"/>
                                            </p:txEl>
                                          </p:spTgt>
                                        </p:tgtEl>
                                        <p:attrNameLst>
                                          <p:attrName>style.visibility</p:attrName>
                                        </p:attrNameLst>
                                      </p:cBhvr>
                                      <p:to>
                                        <p:strVal val="visible"/>
                                      </p:to>
                                    </p:set>
                                    <p:anim calcmode="lin" valueType="num">
                                      <p:cBhvr additive="base">
                                        <p:cTn id="7" dur="500" fill="hold"/>
                                        <p:tgtEl>
                                          <p:spTgt spid="12">
                                            <p:txEl>
                                              <p:pRg st="14" end="1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14" end="1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xEl>
                                              <p:pRg st="16" end="16"/>
                                            </p:txEl>
                                          </p:spTgt>
                                        </p:tgtEl>
                                        <p:attrNameLst>
                                          <p:attrName>style.visibility</p:attrName>
                                        </p:attrNameLst>
                                      </p:cBhvr>
                                      <p:to>
                                        <p:strVal val="visible"/>
                                      </p:to>
                                    </p:set>
                                    <p:anim calcmode="lin" valueType="num">
                                      <p:cBhvr additive="base">
                                        <p:cTn id="11" dur="500" fill="hold"/>
                                        <p:tgtEl>
                                          <p:spTgt spid="12">
                                            <p:txEl>
                                              <p:pRg st="16" end="1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
                                            <p:txEl>
                                              <p:pRg st="16" end="1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2">
                                            <p:txEl>
                                              <p:pRg st="17" end="17"/>
                                            </p:txEl>
                                          </p:spTgt>
                                        </p:tgtEl>
                                        <p:attrNameLst>
                                          <p:attrName>style.visibility</p:attrName>
                                        </p:attrNameLst>
                                      </p:cBhvr>
                                      <p:to>
                                        <p:strVal val="visible"/>
                                      </p:to>
                                    </p:set>
                                    <p:anim calcmode="lin" valueType="num">
                                      <p:cBhvr additive="base">
                                        <p:cTn id="15" dur="500" fill="hold"/>
                                        <p:tgtEl>
                                          <p:spTgt spid="12">
                                            <p:txEl>
                                              <p:pRg st="17" end="1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broja slajda 1"/>
          <p:cNvSpPr>
            <a:spLocks noGrp="1"/>
          </p:cNvSpPr>
          <p:nvPr>
            <p:ph type="sldNum" sz="quarter" idx="12"/>
          </p:nvPr>
        </p:nvSpPr>
        <p:spPr/>
        <p:txBody>
          <a:bodyPr/>
          <a:lstStyle/>
          <a:p>
            <a:fld id="{089BF1E2-8F19-4F04-8660-E16EFCD3ABE6}" type="slidenum">
              <a:rPr lang="hr-HR" smtClean="0"/>
              <a:t>6</a:t>
            </a:fld>
            <a:endParaRPr lang="hr-HR"/>
          </a:p>
        </p:txBody>
      </p:sp>
      <p:sp>
        <p:nvSpPr>
          <p:cNvPr id="3" name="Pravokutnik 2"/>
          <p:cNvSpPr/>
          <p:nvPr/>
        </p:nvSpPr>
        <p:spPr>
          <a:xfrm>
            <a:off x="107504" y="188640"/>
            <a:ext cx="8856984" cy="7017306"/>
          </a:xfrm>
          <a:prstGeom prst="rect">
            <a:avLst/>
          </a:prstGeom>
        </p:spPr>
        <p:txBody>
          <a:bodyPr wrap="square">
            <a:spAutoFit/>
          </a:bodyPr>
          <a:lstStyle/>
          <a:p>
            <a:endParaRPr lang="hr-HR" sz="2000" dirty="0" smtClean="0">
              <a:latin typeface="Times New Roman" pitchFamily="18" charset="0"/>
              <a:cs typeface="Times New Roman" pitchFamily="18" charset="0"/>
            </a:endParaRPr>
          </a:p>
          <a:p>
            <a:r>
              <a:rPr lang="hr-HR" sz="2400" b="1" u="sng" dirty="0" smtClean="0">
                <a:effectLst>
                  <a:outerShdw blurRad="38100" dist="38100" dir="2700000" algn="tl">
                    <a:srgbClr val="000000">
                      <a:alpha val="43137"/>
                    </a:srgbClr>
                  </a:outerShdw>
                </a:effectLst>
                <a:latin typeface="Times New Roman" pitchFamily="18" charset="0"/>
                <a:cs typeface="Times New Roman" pitchFamily="18" charset="0"/>
              </a:rPr>
              <a:t>Pretpostavimo </a:t>
            </a:r>
            <a:r>
              <a:rPr lang="hr-HR" sz="2400" b="1" u="sng" dirty="0">
                <a:effectLst>
                  <a:outerShdw blurRad="38100" dist="38100" dir="2700000" algn="tl">
                    <a:srgbClr val="000000">
                      <a:alpha val="43137"/>
                    </a:srgbClr>
                  </a:outerShdw>
                </a:effectLst>
                <a:latin typeface="Times New Roman" pitchFamily="18" charset="0"/>
                <a:cs typeface="Times New Roman" pitchFamily="18" charset="0"/>
              </a:rPr>
              <a:t>da je u nekom </a:t>
            </a:r>
            <a:r>
              <a:rPr lang="hr-HR" sz="2400" b="1" u="sng" dirty="0" smtClean="0">
                <a:effectLst>
                  <a:outerShdw blurRad="38100" dist="38100" dir="2700000" algn="tl">
                    <a:srgbClr val="000000">
                      <a:alpha val="43137"/>
                    </a:srgbClr>
                  </a:outerShdw>
                </a:effectLst>
                <a:latin typeface="Times New Roman" pitchFamily="18" charset="0"/>
                <a:cs typeface="Times New Roman" pitchFamily="18" charset="0"/>
              </a:rPr>
              <a:t> imaginarnom  predstečajnom postupku….</a:t>
            </a:r>
          </a:p>
          <a:p>
            <a:endParaRPr lang="hr-HR" sz="2400" b="1" u="sng" dirty="0">
              <a:effectLst>
                <a:outerShdw blurRad="38100" dist="38100" dir="2700000" algn="tl">
                  <a:srgbClr val="000000">
                    <a:alpha val="43137"/>
                  </a:srgbClr>
                </a:outerShdw>
              </a:effectLst>
              <a:latin typeface="Times New Roman" pitchFamily="18" charset="0"/>
              <a:cs typeface="Times New Roman" pitchFamily="18" charset="0"/>
            </a:endParaRPr>
          </a:p>
          <a:p>
            <a:r>
              <a:rPr lang="hr-HR" sz="2000" dirty="0">
                <a:solidFill>
                  <a:srgbClr val="FFD85D"/>
                </a:solidFill>
                <a:latin typeface="Times New Roman" pitchFamily="18" charset="0"/>
                <a:cs typeface="Times New Roman" pitchFamily="18" charset="0"/>
              </a:rPr>
              <a:t> </a:t>
            </a:r>
            <a:r>
              <a:rPr lang="hr-HR" sz="2000" dirty="0" smtClean="0">
                <a:solidFill>
                  <a:srgbClr val="FFD85D"/>
                </a:solidFill>
                <a:latin typeface="Times New Roman" pitchFamily="18" charset="0"/>
                <a:cs typeface="Times New Roman" pitchFamily="18" charset="0"/>
              </a:rPr>
              <a:t>        </a:t>
            </a:r>
            <a:r>
              <a:rPr lang="hr-HR" sz="2000" b="1"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a)  </a:t>
            </a:r>
            <a:r>
              <a:rPr lang="hr-HR" sz="2000" b="1"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plan restrukturiranja prihvatio povjerenik i  gotovo svi vjerovnici </a:t>
            </a:r>
          </a:p>
          <a:p>
            <a:r>
              <a:rPr lang="hr-HR" sz="2000" b="1"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b)  i </a:t>
            </a:r>
            <a:r>
              <a:rPr lang="hr-HR" sz="2000" b="1"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da </a:t>
            </a:r>
            <a:r>
              <a:rPr lang="hr-HR" sz="2000" b="1"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su </a:t>
            </a:r>
            <a:r>
              <a:rPr lang="hr-HR" sz="2000" b="1"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prethodnu suglasnost dali i  HNB i ministar financija </a:t>
            </a:r>
            <a:r>
              <a:rPr lang="hr-HR" sz="2000" b="1"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RH</a:t>
            </a:r>
          </a:p>
          <a:p>
            <a:endParaRPr lang="hr-HR" sz="2000" b="1" dirty="0">
              <a:effectLst>
                <a:outerShdw blurRad="38100" dist="38100" dir="2700000" algn="tl">
                  <a:srgbClr val="000000">
                    <a:alpha val="43137"/>
                  </a:srgbClr>
                </a:outerShdw>
              </a:effectLst>
              <a:latin typeface="Times New Roman" pitchFamily="18" charset="0"/>
              <a:cs typeface="Times New Roman" pitchFamily="18" charset="0"/>
            </a:endParaRPr>
          </a:p>
          <a:p>
            <a:r>
              <a:rPr lang="hr-HR" sz="2000" dirty="0" smtClean="0">
                <a:latin typeface="Times New Roman" pitchFamily="18" charset="0"/>
                <a:cs typeface="Times New Roman" pitchFamily="18" charset="0"/>
              </a:rPr>
              <a:t>                             </a:t>
            </a:r>
            <a:r>
              <a:rPr lang="hr-HR" sz="2200" b="1" dirty="0" smtClean="0">
                <a:effectLst>
                  <a:outerShdw blurRad="38100" dist="38100" dir="2700000" algn="tl">
                    <a:srgbClr val="000000">
                      <a:alpha val="43137"/>
                    </a:srgbClr>
                  </a:outerShdw>
                </a:effectLst>
                <a:latin typeface="Times New Roman" pitchFamily="18" charset="0"/>
                <a:cs typeface="Times New Roman" pitchFamily="18" charset="0"/>
              </a:rPr>
              <a:t>Koji </a:t>
            </a:r>
            <a:r>
              <a:rPr lang="hr-HR" sz="2200" b="1" dirty="0">
                <a:effectLst>
                  <a:outerShdw blurRad="38100" dist="38100" dir="2700000" algn="tl">
                    <a:srgbClr val="000000">
                      <a:alpha val="43137"/>
                    </a:srgbClr>
                  </a:outerShdw>
                </a:effectLst>
                <a:latin typeface="Times New Roman" pitchFamily="18" charset="0"/>
                <a:cs typeface="Times New Roman" pitchFamily="18" charset="0"/>
              </a:rPr>
              <a:t>je naredni zadatak suda ?</a:t>
            </a:r>
          </a:p>
          <a:p>
            <a:endParaRPr lang="hr-HR" sz="2000" dirty="0" smtClean="0">
              <a:latin typeface="Times New Roman" pitchFamily="18" charset="0"/>
              <a:cs typeface="Times New Roman" pitchFamily="18" charset="0"/>
            </a:endParaRPr>
          </a:p>
          <a:p>
            <a:r>
              <a:rPr lang="hr-HR" sz="20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Po </a:t>
            </a:r>
            <a:r>
              <a:rPr lang="hr-HR" sz="20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službenoj dužnosti </a:t>
            </a:r>
            <a:r>
              <a:rPr lang="hr-HR" sz="20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utvrditi</a:t>
            </a:r>
            <a:r>
              <a:rPr lang="hr-HR" sz="20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a:t>
            </a:r>
            <a:endParaRPr lang="hr-HR" sz="20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0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“…ne </a:t>
            </a:r>
            <a:r>
              <a:rPr lang="hr-HR" sz="20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proizlazi li iz plana restrukturiranja </a:t>
            </a:r>
            <a:endParaRPr lang="hr-HR" sz="20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0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vjerojatnost </a:t>
            </a:r>
            <a:r>
              <a:rPr lang="hr-HR" sz="20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da će njegova provedba omogućiti sposobnost za plaćanje </a:t>
            </a:r>
            <a:r>
              <a:rPr lang="hr-HR" sz="20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dužniku</a:t>
            </a:r>
          </a:p>
          <a:p>
            <a:r>
              <a:rPr lang="hr-HR" sz="20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u razdoblju do kraja tekuće i u dvije sljedeće kalendarske godine</a:t>
            </a:r>
            <a:r>
              <a:rPr lang="hr-HR" sz="20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a:t>
            </a:r>
            <a:r>
              <a:rPr lang="hr-HR" sz="20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a:t>
            </a:r>
            <a:r>
              <a:rPr lang="hr-HR" sz="10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a:t>
            </a:r>
            <a:r>
              <a:rPr lang="hr-HR" sz="1000" dirty="0" err="1">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SZ</a:t>
            </a:r>
            <a:r>
              <a:rPr lang="hr-HR" sz="10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čl. 61. st. 1. podst. 2.) </a:t>
            </a:r>
            <a:endParaRPr lang="hr-HR" sz="10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hr-HR" sz="20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 Jer ako ne proizlazi</a:t>
            </a:r>
            <a:r>
              <a:rPr lang="hr-HR" sz="2000" dirty="0">
                <a:effectLst>
                  <a:outerShdw blurRad="38100" dist="38100" dir="2700000" algn="tl">
                    <a:srgbClr val="000000">
                      <a:alpha val="43137"/>
                    </a:srgbClr>
                  </a:outerShdw>
                </a:effectLst>
                <a:latin typeface="Times New Roman" pitchFamily="18" charset="0"/>
                <a:cs typeface="Times New Roman" pitchFamily="18" charset="0"/>
              </a:rPr>
              <a:t>, sud mora uskratiti potvrdu i obustaviti predstečajni postupak. </a:t>
            </a:r>
            <a:endParaRPr lang="hr-HR" sz="20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Naravno</a:t>
            </a:r>
            <a:r>
              <a:rPr lang="hr-HR" sz="2000" dirty="0">
                <a:effectLst>
                  <a:outerShdw blurRad="38100" dist="38100" dir="2700000" algn="tl">
                    <a:srgbClr val="000000">
                      <a:alpha val="43137"/>
                    </a:srgbClr>
                  </a:outerShdw>
                </a:effectLst>
                <a:latin typeface="Times New Roman" pitchFamily="18" charset="0"/>
                <a:cs typeface="Times New Roman" pitchFamily="18" charset="0"/>
              </a:rPr>
              <a:t>, i sve to jasno i stručno obrazložiti</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a:t>
            </a:r>
          </a:p>
          <a:p>
            <a:endParaRPr lang="hr-HR" sz="2000" dirty="0">
              <a:latin typeface="Times New Roman" pitchFamily="18" charset="0"/>
              <a:cs typeface="Times New Roman" pitchFamily="18" charset="0"/>
            </a:endParaRPr>
          </a:p>
          <a:p>
            <a:r>
              <a:rPr lang="hr-HR" dirty="0" smtClean="0">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Poznavanje </a:t>
            </a:r>
            <a:r>
              <a:rPr lang="hr-HR" sz="20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ekonomskih, financijskih i računovodstvenih znanja</a:t>
            </a:r>
          </a:p>
          <a:p>
            <a:r>
              <a:rPr lang="hr-HR" sz="20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Sud </a:t>
            </a:r>
            <a:r>
              <a:rPr lang="hr-HR" sz="2000" u="sng"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nije</a:t>
            </a:r>
            <a:r>
              <a:rPr lang="hr-HR" sz="20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ekonomski arbitar između vjerovnika i dužnika</a:t>
            </a:r>
          </a:p>
          <a:p>
            <a:endParaRPr lang="hr-HR" sz="2000" dirty="0">
              <a:solidFill>
                <a:srgbClr val="FFD85D"/>
              </a:solidFill>
              <a:effectLst>
                <a:outerShdw blurRad="38100" dist="38100" dir="2700000" algn="tl">
                  <a:srgbClr val="000000">
                    <a:alpha val="43137"/>
                  </a:srgbClr>
                </a:outerShdw>
              </a:effectLst>
            </a:endParaRPr>
          </a:p>
          <a:p>
            <a:endParaRPr lang="hr-HR" dirty="0"/>
          </a:p>
          <a:p>
            <a:r>
              <a:rPr lang="hr-HR" dirty="0"/>
              <a:t>	</a:t>
            </a:r>
          </a:p>
        </p:txBody>
      </p:sp>
    </p:spTree>
    <p:extLst>
      <p:ext uri="{BB962C8B-B14F-4D97-AF65-F5344CB8AC3E}">
        <p14:creationId xmlns:p14="http://schemas.microsoft.com/office/powerpoint/2010/main" val="4025625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 calcmode="lin" valueType="num">
                                      <p:cBhvr additive="base">
                                        <p:cTn id="1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 calcmode="lin" valueType="num">
                                      <p:cBhvr additive="base">
                                        <p:cTn id="1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anim calcmode="lin" valueType="num">
                                      <p:cBhvr additive="base">
                                        <p:cTn id="2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anim calcmode="lin" valueType="num">
                                      <p:cBhvr additive="base">
                                        <p:cTn id="2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anim calcmode="lin" valueType="num">
                                      <p:cBhvr additive="base">
                                        <p:cTn id="3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anim calcmode="lin" valueType="num">
                                      <p:cBhvr additive="base">
                                        <p:cTn id="3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16" end="16"/>
                                            </p:txEl>
                                          </p:spTgt>
                                        </p:tgtEl>
                                        <p:attrNameLst>
                                          <p:attrName>style.visibility</p:attrName>
                                        </p:attrNameLst>
                                      </p:cBhvr>
                                      <p:to>
                                        <p:strVal val="visible"/>
                                      </p:to>
                                    </p:set>
                                    <p:anim calcmode="lin" valueType="num">
                                      <p:cBhvr additive="base">
                                        <p:cTn id="41"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7" end="17"/>
                                            </p:txEl>
                                          </p:spTgt>
                                        </p:tgtEl>
                                        <p:attrNameLst>
                                          <p:attrName>style.visibility</p:attrName>
                                        </p:attrNameLst>
                                      </p:cBhvr>
                                      <p:to>
                                        <p:strVal val="visible"/>
                                      </p:to>
                                    </p:set>
                                    <p:anim calcmode="lin" valueType="num">
                                      <p:cBhvr additive="base">
                                        <p:cTn id="45"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179512" y="260648"/>
            <a:ext cx="8229600" cy="1143000"/>
          </a:xfrm>
        </p:spPr>
        <p:txBody>
          <a:bodyPr>
            <a:normAutofit/>
          </a:bodyPr>
          <a:lstStyle/>
          <a:p>
            <a:r>
              <a:rPr lang="hr-HR" sz="2800" u="sng" cap="all"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hr-HR" sz="2800" u="sng" cap="all"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endParaRPr lang="hr-HR" sz="2800"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Rezervirano mjesto broja slajda 8"/>
          <p:cNvSpPr>
            <a:spLocks noGrp="1"/>
          </p:cNvSpPr>
          <p:nvPr>
            <p:ph type="sldNum" sz="quarter" idx="12"/>
          </p:nvPr>
        </p:nvSpPr>
        <p:spPr/>
        <p:txBody>
          <a:bodyPr/>
          <a:lstStyle/>
          <a:p>
            <a:fld id="{089BF1E2-8F19-4F04-8660-E16EFCD3ABE6}" type="slidenum">
              <a:rPr lang="hr-HR" smtClean="0"/>
              <a:t>7</a:t>
            </a:fld>
            <a:endParaRPr lang="hr-HR"/>
          </a:p>
        </p:txBody>
      </p:sp>
      <p:sp>
        <p:nvSpPr>
          <p:cNvPr id="5" name="Rezervirano mjesto sadržaja 4"/>
          <p:cNvSpPr>
            <a:spLocks noGrp="1"/>
          </p:cNvSpPr>
          <p:nvPr>
            <p:ph idx="1"/>
          </p:nvPr>
        </p:nvSpPr>
        <p:spPr>
          <a:xfrm>
            <a:off x="251520" y="116632"/>
            <a:ext cx="8435280" cy="6192728"/>
          </a:xfrm>
        </p:spPr>
        <p:txBody>
          <a:bodyPr>
            <a:normAutofit fontScale="85000" lnSpcReduction="20000"/>
          </a:bodyPr>
          <a:lstStyle/>
          <a:p>
            <a:pPr marL="137160" indent="0">
              <a:buNone/>
            </a:pPr>
            <a:endParaRPr lang="hr-HR" sz="20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137160" indent="0">
              <a:buNone/>
            </a:pPr>
            <a:r>
              <a:rPr lang="hr-HR" sz="2400" b="1" u="sng" cap="all" dirty="0" smtClean="0">
                <a:effectLst>
                  <a:outerShdw blurRad="38100" dist="38100" dir="2700000" algn="tl">
                    <a:srgbClr val="000000">
                      <a:alpha val="43137"/>
                    </a:srgbClr>
                  </a:outerShdw>
                </a:effectLst>
                <a:latin typeface="Times New Roman" pitchFamily="18" charset="0"/>
                <a:cs typeface="Times New Roman" pitchFamily="18" charset="0"/>
              </a:rPr>
              <a:t>2. 3</a:t>
            </a:r>
            <a:r>
              <a:rPr lang="hr-HR" sz="2400" b="1" u="sng" cap="all" dirty="0">
                <a:effectLst>
                  <a:outerShdw blurRad="38100" dist="38100" dir="2700000" algn="tl">
                    <a:srgbClr val="000000">
                      <a:alpha val="43137"/>
                    </a:srgbClr>
                  </a:outerShdw>
                </a:effectLst>
                <a:latin typeface="Times New Roman" pitchFamily="18" charset="0"/>
                <a:cs typeface="Times New Roman" pitchFamily="18" charset="0"/>
              </a:rPr>
              <a:t>. Dostava sudskih pismena i obrasci</a:t>
            </a:r>
          </a:p>
          <a:p>
            <a:pPr marL="137160" indent="0">
              <a:buNone/>
            </a:pPr>
            <a:endParaRPr lang="hr-HR" sz="2000" b="1" dirty="0">
              <a:effectLst>
                <a:outerShdw blurRad="38100" dist="38100" dir="2700000" algn="tl">
                  <a:srgbClr val="000000">
                    <a:alpha val="43137"/>
                  </a:srgbClr>
                </a:outerShdw>
              </a:effectLst>
              <a:latin typeface="Times New Roman" pitchFamily="18" charset="0"/>
              <a:cs typeface="Times New Roman" pitchFamily="18" charset="0"/>
            </a:endParaRPr>
          </a:p>
          <a:p>
            <a:pPr marL="137160" indent="0">
              <a:buNone/>
            </a:pPr>
            <a:endParaRPr lang="hr-HR" sz="20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137160" indent="0">
              <a:buNone/>
            </a:pPr>
            <a:r>
              <a:rPr lang="hr-HR" sz="2000" b="1" dirty="0" smtClean="0">
                <a:effectLst>
                  <a:outerShdw blurRad="38100" dist="38100" dir="2700000" algn="tl">
                    <a:srgbClr val="000000">
                      <a:alpha val="43137"/>
                    </a:srgbClr>
                  </a:outerShdw>
                </a:effectLst>
                <a:latin typeface="Times New Roman" pitchFamily="18" charset="0"/>
                <a:cs typeface="Times New Roman" pitchFamily="18" charset="0"/>
              </a:rPr>
              <a:t>e-oglasna </a:t>
            </a:r>
            <a:r>
              <a:rPr lang="hr-HR" sz="2000" b="1" dirty="0">
                <a:effectLst>
                  <a:outerShdw blurRad="38100" dist="38100" dir="2700000" algn="tl">
                    <a:srgbClr val="000000">
                      <a:alpha val="43137"/>
                    </a:srgbClr>
                  </a:outerShdw>
                </a:effectLst>
                <a:latin typeface="Times New Roman" pitchFamily="18" charset="0"/>
                <a:cs typeface="Times New Roman" pitchFamily="18" charset="0"/>
              </a:rPr>
              <a:t>ploča </a:t>
            </a:r>
            <a:r>
              <a:rPr lang="hr-HR" sz="2000" b="1" dirty="0" smtClean="0">
                <a:effectLst>
                  <a:outerShdw blurRad="38100" dist="38100" dir="2700000" algn="tl">
                    <a:srgbClr val="000000">
                      <a:alpha val="43137"/>
                    </a:srgbClr>
                  </a:outerShdw>
                </a:effectLst>
                <a:latin typeface="Times New Roman" pitchFamily="18" charset="0"/>
                <a:cs typeface="Times New Roman" pitchFamily="18" charset="0"/>
              </a:rPr>
              <a:t>sudova</a:t>
            </a:r>
          </a:p>
          <a:p>
            <a:pPr marL="137160" indent="0">
              <a:buNone/>
            </a:pP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Dostava-smatra se obavljenom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svim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sudionicama </a:t>
            </a: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istekom osmoga dana </a:t>
            </a:r>
            <a:endPar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pPr marL="137160" indent="0">
              <a:buNone/>
            </a:pPr>
            <a:r>
              <a:rPr lang="hr-HR" sz="20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od objave na e- oglasnoj ploči</a:t>
            </a:r>
          </a:p>
          <a:p>
            <a:pPr>
              <a:buFont typeface="Arial" pitchFamily="34" charset="0"/>
              <a:buChar char="•"/>
            </a:pPr>
            <a:endParaRPr lang="hr-HR" sz="20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pPr marL="137160" indent="0">
              <a:buNone/>
            </a:pPr>
            <a:r>
              <a:rPr lang="hr-HR" sz="2000" b="1" dirty="0">
                <a:effectLst>
                  <a:outerShdw blurRad="38100" dist="38100" dir="2700000" algn="tl">
                    <a:srgbClr val="000000">
                      <a:alpha val="43137"/>
                    </a:srgbClr>
                  </a:outerShdw>
                </a:effectLst>
                <a:latin typeface="Times New Roman" pitchFamily="18" charset="0"/>
                <a:cs typeface="Times New Roman" pitchFamily="18" charset="0"/>
              </a:rPr>
              <a:t>Obrasci su u predstečajnome postupku propisani su Pravilnikom </a:t>
            </a:r>
            <a:r>
              <a:rPr lang="hr-HR" sz="2000" b="1" dirty="0" smtClean="0">
                <a:effectLst>
                  <a:outerShdw blurRad="38100" dist="38100" dir="2700000" algn="tl">
                    <a:srgbClr val="000000">
                      <a:alpha val="43137"/>
                    </a:srgbClr>
                  </a:outerShdw>
                </a:effectLst>
                <a:latin typeface="Times New Roman" pitchFamily="18" charset="0"/>
                <a:cs typeface="Times New Roman" pitchFamily="18" charset="0"/>
              </a:rPr>
              <a:t>…</a:t>
            </a:r>
          </a:p>
          <a:p>
            <a:pPr marL="137160" indent="0">
              <a:buNone/>
            </a:pPr>
            <a:r>
              <a:rPr lang="hr-HR" sz="2000" b="1" dirty="0" smtClean="0">
                <a:effectLst>
                  <a:outerShdw blurRad="38100" dist="38100" dir="2700000" algn="tl">
                    <a:srgbClr val="000000">
                      <a:alpha val="43137"/>
                    </a:srgbClr>
                  </a:outerShdw>
                </a:effectLst>
                <a:latin typeface="Times New Roman" pitchFamily="18" charset="0"/>
                <a:cs typeface="Times New Roman" pitchFamily="18" charset="0"/>
              </a:rPr>
              <a:t>(</a:t>
            </a:r>
            <a:r>
              <a:rPr lang="hr-HR" sz="2000" b="1" dirty="0">
                <a:effectLst>
                  <a:outerShdw blurRad="38100" dist="38100" dir="2700000" algn="tl">
                    <a:srgbClr val="000000">
                      <a:alpha val="43137"/>
                    </a:srgbClr>
                  </a:outerShdw>
                </a:effectLst>
                <a:latin typeface="Times New Roman" pitchFamily="18" charset="0"/>
                <a:cs typeface="Times New Roman" pitchFamily="18" charset="0"/>
              </a:rPr>
              <a:t>N.N. 107 od 7.10.2015 </a:t>
            </a:r>
            <a:r>
              <a:rPr lang="hr-HR" sz="2000" b="1" dirty="0" smtClean="0">
                <a:effectLst>
                  <a:outerShdw blurRad="38100" dist="38100" dir="2700000" algn="tl">
                    <a:srgbClr val="000000">
                      <a:alpha val="43137"/>
                    </a:srgbClr>
                  </a:outerShdw>
                </a:effectLst>
                <a:latin typeface="Times New Roman" pitchFamily="18" charset="0"/>
                <a:cs typeface="Times New Roman" pitchFamily="18" charset="0"/>
              </a:rPr>
              <a:t>.) za</a:t>
            </a:r>
            <a:r>
              <a:rPr lang="hr-HR" sz="2000" b="1" dirty="0">
                <a:effectLst>
                  <a:outerShdw blurRad="38100" dist="38100" dir="2700000" algn="tl">
                    <a:srgbClr val="000000">
                      <a:alpha val="43137"/>
                    </a:srgbClr>
                  </a:outerShdw>
                </a:effectLst>
                <a:latin typeface="Times New Roman" pitchFamily="18" charset="0"/>
                <a:cs typeface="Times New Roman" pitchFamily="18" charset="0"/>
              </a:rPr>
              <a:t>:</a:t>
            </a:r>
          </a:p>
          <a:p>
            <a:pPr marL="137160" indent="0">
              <a:buNone/>
            </a:pPr>
            <a:r>
              <a:rPr lang="hr-HR" sz="19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1</a:t>
            </a:r>
            <a:r>
              <a:rPr lang="hr-HR" sz="19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Prijedlog dužnika za otvaranje predstečajnoga postupka </a:t>
            </a:r>
          </a:p>
          <a:p>
            <a:pPr marL="137160" indent="0">
              <a:buNone/>
            </a:pPr>
            <a:r>
              <a:rPr lang="hr-HR" sz="19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2  Prijedlog </a:t>
            </a:r>
            <a:r>
              <a:rPr lang="hr-HR" sz="19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vjerovnika za otvaranje predstečajnog postupka </a:t>
            </a:r>
          </a:p>
          <a:p>
            <a:pPr marL="137160" indent="0">
              <a:buNone/>
            </a:pPr>
            <a:r>
              <a:rPr lang="hr-HR" sz="19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3</a:t>
            </a:r>
            <a:r>
              <a:rPr lang="hr-HR" sz="19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Prijava tražbine vjerovnika u predstečajnom postupku </a:t>
            </a:r>
          </a:p>
          <a:p>
            <a:pPr marL="137160" indent="0">
              <a:buNone/>
            </a:pPr>
            <a:r>
              <a:rPr lang="hr-HR" sz="19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4</a:t>
            </a:r>
            <a:r>
              <a:rPr lang="hr-HR" sz="19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Očitovanje dužnika o prijavljenim tražbinama </a:t>
            </a:r>
          </a:p>
          <a:p>
            <a:pPr marL="137160" indent="0">
              <a:buNone/>
            </a:pPr>
            <a:r>
              <a:rPr lang="hr-HR" sz="19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5</a:t>
            </a:r>
            <a:r>
              <a:rPr lang="hr-HR" sz="19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Očitovanje povjerenika o prijavljenim tražbinama </a:t>
            </a:r>
          </a:p>
          <a:p>
            <a:pPr marL="137160" indent="0">
              <a:buNone/>
            </a:pPr>
            <a:r>
              <a:rPr lang="hr-HR" sz="19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6</a:t>
            </a:r>
            <a:r>
              <a:rPr lang="hr-HR" sz="19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Osporavanje tražbine u predstečajnom postupku od strane vjerovnika </a:t>
            </a:r>
          </a:p>
          <a:p>
            <a:pPr marL="137160" indent="0">
              <a:buNone/>
            </a:pPr>
            <a:r>
              <a:rPr lang="hr-HR" sz="19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7</a:t>
            </a:r>
            <a:r>
              <a:rPr lang="hr-HR" sz="19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Tablica prijavljenih tražbina u predstečajnom postupku </a:t>
            </a:r>
          </a:p>
          <a:p>
            <a:pPr marL="137160" indent="0">
              <a:buNone/>
            </a:pPr>
            <a:r>
              <a:rPr lang="hr-HR" sz="19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8</a:t>
            </a:r>
            <a:r>
              <a:rPr lang="hr-HR" sz="19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a:t>
            </a:r>
            <a:r>
              <a:rPr lang="hr-HR" sz="19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Dopuna </a:t>
            </a:r>
            <a:r>
              <a:rPr lang="hr-HR" sz="19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tablice prijavljenih tražbina u predstečajnom postupku </a:t>
            </a:r>
          </a:p>
          <a:p>
            <a:pPr marL="137160" indent="0">
              <a:buNone/>
            </a:pPr>
            <a:r>
              <a:rPr lang="hr-HR" sz="19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9</a:t>
            </a:r>
            <a:r>
              <a:rPr lang="hr-HR" sz="19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Tablica osporenih tražbina u predstečajnom postupku </a:t>
            </a:r>
          </a:p>
          <a:p>
            <a:pPr marL="137160" indent="0">
              <a:buNone/>
            </a:pPr>
            <a:r>
              <a:rPr lang="hr-HR" sz="19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a:t>
            </a:r>
            <a:r>
              <a:rPr lang="hr-HR" sz="1900" dirty="0" err="1"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10</a:t>
            </a:r>
            <a:r>
              <a:rPr lang="hr-HR" sz="19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Dopuna tablice osporenih tražbina u predstečajnom postupku </a:t>
            </a:r>
          </a:p>
          <a:p>
            <a:pPr marL="137160" indent="0">
              <a:buNone/>
            </a:pPr>
            <a:r>
              <a:rPr lang="hr-HR" sz="1900" dirty="0"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a:t>
            </a:r>
            <a:r>
              <a:rPr lang="hr-HR" sz="1900" dirty="0" err="1" smtClean="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11</a:t>
            </a:r>
            <a:r>
              <a:rPr lang="hr-HR" sz="1900" dirty="0">
                <a:solidFill>
                  <a:srgbClr val="FFD85D"/>
                </a:solidFill>
                <a:effectLst>
                  <a:outerShdw blurRad="38100" dist="38100" dir="2700000" algn="tl">
                    <a:srgbClr val="000000">
                      <a:alpha val="43137"/>
                    </a:srgbClr>
                  </a:outerShdw>
                </a:effectLst>
                <a:latin typeface="Times New Roman" pitchFamily="18" charset="0"/>
                <a:cs typeface="Times New Roman" pitchFamily="18" charset="0"/>
              </a:rPr>
              <a:t>. Obrazac za glasovanje u predstečajnom postupku </a:t>
            </a:r>
          </a:p>
          <a:p>
            <a:pPr marL="137160" indent="0">
              <a:buNone/>
            </a:pPr>
            <a:endParaRPr lang="hr-HR" sz="18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pPr marL="137160" indent="0">
              <a:buNone/>
            </a:pPr>
            <a:r>
              <a:rPr lang="hr-HR" sz="2000" b="1" u="sng" dirty="0" smtClean="0">
                <a:solidFill>
                  <a:srgbClr val="FFFFFF"/>
                </a:solidFill>
                <a:latin typeface="Times New Roman" pitchFamily="18" charset="0"/>
                <a:cs typeface="Times New Roman" pitchFamily="18" charset="0"/>
              </a:rPr>
              <a:t>Ako podnesak nije podnesen na propisanom obrascu, sud će ga odbaciti .</a:t>
            </a:r>
            <a:endParaRPr lang="hr-HR" sz="2000" b="1" u="sng"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a:p>
            <a:pPr marL="137160" indent="0">
              <a:buNone/>
            </a:pPr>
            <a:endParaRPr lang="hr-HR" sz="1800" b="1"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03602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2" end="22"/>
                                            </p:txEl>
                                          </p:spTgt>
                                        </p:tgtEl>
                                        <p:attrNameLst>
                                          <p:attrName>style.visibility</p:attrName>
                                        </p:attrNameLst>
                                      </p:cBhvr>
                                      <p:to>
                                        <p:strVal val="visible"/>
                                      </p:to>
                                    </p:set>
                                    <p:animEffect transition="in" filter="fade">
                                      <p:cBhvr>
                                        <p:cTn id="7" dur="1000"/>
                                        <p:tgtEl>
                                          <p:spTgt spid="5">
                                            <p:txEl>
                                              <p:pRg st="22" end="22"/>
                                            </p:txEl>
                                          </p:spTgt>
                                        </p:tgtEl>
                                      </p:cBhvr>
                                    </p:animEffect>
                                    <p:anim calcmode="lin" valueType="num">
                                      <p:cBhvr>
                                        <p:cTn id="8" dur="1000" fill="hold"/>
                                        <p:tgtEl>
                                          <p:spTgt spid="5">
                                            <p:txEl>
                                              <p:pRg st="22" end="2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2" end="2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broja slajda 3"/>
          <p:cNvSpPr>
            <a:spLocks noGrp="1"/>
          </p:cNvSpPr>
          <p:nvPr>
            <p:ph type="sldNum" sz="quarter" idx="12"/>
          </p:nvPr>
        </p:nvSpPr>
        <p:spPr/>
        <p:txBody>
          <a:bodyPr/>
          <a:lstStyle/>
          <a:p>
            <a:fld id="{089BF1E2-8F19-4F04-8660-E16EFCD3ABE6}" type="slidenum">
              <a:rPr lang="hr-HR" smtClean="0"/>
              <a:t>8</a:t>
            </a:fld>
            <a:endParaRPr lang="hr-HR"/>
          </a:p>
        </p:txBody>
      </p:sp>
      <p:sp>
        <p:nvSpPr>
          <p:cNvPr id="5" name="Pravokutnik 4"/>
          <p:cNvSpPr/>
          <p:nvPr/>
        </p:nvSpPr>
        <p:spPr>
          <a:xfrm>
            <a:off x="251520" y="260648"/>
            <a:ext cx="8784976" cy="6647974"/>
          </a:xfrm>
          <a:prstGeom prst="rect">
            <a:avLst/>
          </a:prstGeom>
        </p:spPr>
        <p:txBody>
          <a:bodyPr wrap="square">
            <a:spAutoFit/>
          </a:bodyPr>
          <a:lstStyle/>
          <a:p>
            <a:r>
              <a:rPr lang="hr-HR" sz="2800" b="1" u="sng" cap="all" dirty="0">
                <a:effectLst>
                  <a:outerShdw blurRad="38100" dist="38100" dir="2700000" algn="tl">
                    <a:srgbClr val="000000">
                      <a:alpha val="43137"/>
                    </a:srgbClr>
                  </a:outerShdw>
                </a:effectLst>
                <a:latin typeface="Times New Roman" pitchFamily="18" charset="0"/>
                <a:cs typeface="Times New Roman" pitchFamily="18" charset="0"/>
              </a:rPr>
              <a:t>3</a:t>
            </a:r>
            <a:r>
              <a:rPr lang="hr-HR" sz="2800" b="1" u="sng" cap="all" dirty="0" smtClean="0">
                <a:effectLst>
                  <a:outerShdw blurRad="38100" dist="38100" dir="2700000" algn="tl">
                    <a:srgbClr val="000000">
                      <a:alpha val="43137"/>
                    </a:srgbClr>
                  </a:outerShdw>
                </a:effectLst>
                <a:latin typeface="Times New Roman" pitchFamily="18" charset="0"/>
                <a:cs typeface="Times New Roman" pitchFamily="18" charset="0"/>
              </a:rPr>
              <a:t>. </a:t>
            </a:r>
            <a:r>
              <a:rPr lang="hr-HR" sz="2800" b="1" u="sng" cap="all" dirty="0">
                <a:effectLst>
                  <a:outerShdw blurRad="38100" dist="38100" dir="2700000" algn="tl">
                    <a:srgbClr val="000000">
                      <a:alpha val="43137"/>
                    </a:srgbClr>
                  </a:outerShdw>
                </a:effectLst>
                <a:latin typeface="Times New Roman" pitchFamily="18" charset="0"/>
                <a:cs typeface="Times New Roman" pitchFamily="18" charset="0"/>
              </a:rPr>
              <a:t>TRENUTAK POKRETANJA PREDSTEČAJNOGA </a:t>
            </a:r>
            <a:r>
              <a:rPr lang="hr-HR" sz="2800" b="1" u="sng" cap="all" dirty="0" smtClean="0">
                <a:effectLst>
                  <a:outerShdw blurRad="38100" dist="38100" dir="2700000" algn="tl">
                    <a:srgbClr val="000000">
                      <a:alpha val="43137"/>
                    </a:srgbClr>
                  </a:outerShdw>
                </a:effectLst>
                <a:latin typeface="Times New Roman" pitchFamily="18" charset="0"/>
                <a:cs typeface="Times New Roman" pitchFamily="18" charset="0"/>
              </a:rPr>
              <a:t>POSTUPKA</a:t>
            </a:r>
          </a:p>
          <a:p>
            <a:endParaRPr lang="hr-HR" sz="2800" b="1" cap="all" dirty="0">
              <a:latin typeface="Times New Roman" pitchFamily="18" charset="0"/>
              <a:cs typeface="Times New Roman" pitchFamily="18" charset="0"/>
            </a:endParaRPr>
          </a:p>
          <a:p>
            <a:endParaRPr lang="hr-HR" b="1" cap="all" dirty="0"/>
          </a:p>
          <a:p>
            <a:r>
              <a:rPr lang="hr-HR" b="1" cap="all" dirty="0">
                <a:effectLst>
                  <a:outerShdw blurRad="38100" dist="38100" dir="2700000" algn="tl">
                    <a:srgbClr val="000000">
                      <a:alpha val="43137"/>
                    </a:srgbClr>
                  </a:outerShdw>
                </a:effectLst>
              </a:rPr>
              <a:t>A) POKRETANJE</a:t>
            </a:r>
          </a:p>
          <a:p>
            <a:r>
              <a:rPr lang="hr-HR" dirty="0">
                <a:solidFill>
                  <a:srgbClr val="FFDC47"/>
                </a:solidFill>
                <a:effectLst>
                  <a:outerShdw blurRad="38100" dist="38100" dir="2700000" algn="tl">
                    <a:srgbClr val="000000">
                      <a:alpha val="43137"/>
                    </a:srgbClr>
                  </a:outerShdw>
                </a:effectLst>
              </a:rPr>
              <a:t>Predstečajni postupak može se pokrenuti u trenutku postojanja predstečajnoga razloga .</a:t>
            </a:r>
          </a:p>
          <a:p>
            <a:r>
              <a:rPr lang="hr-HR" dirty="0">
                <a:solidFill>
                  <a:srgbClr val="FFDC47"/>
                </a:solidFill>
                <a:effectLst>
                  <a:outerShdw blurRad="38100" dist="38100" dir="2700000" algn="tl">
                    <a:srgbClr val="000000">
                      <a:alpha val="43137"/>
                    </a:srgbClr>
                  </a:outerShdw>
                </a:effectLst>
              </a:rPr>
              <a:t> </a:t>
            </a:r>
          </a:p>
          <a:p>
            <a:r>
              <a:rPr lang="hr-HR" b="1" dirty="0">
                <a:effectLst>
                  <a:outerShdw blurRad="38100" dist="38100" dir="2700000" algn="tl">
                    <a:srgbClr val="000000">
                      <a:alpha val="43137"/>
                    </a:srgbClr>
                  </a:outerShdw>
                </a:effectLst>
              </a:rPr>
              <a:t>B) OTVARANJE</a:t>
            </a:r>
          </a:p>
          <a:p>
            <a:r>
              <a:rPr lang="hr-HR" dirty="0">
                <a:solidFill>
                  <a:srgbClr val="FFDC47"/>
                </a:solidFill>
                <a:effectLst>
                  <a:outerShdw blurRad="38100" dist="38100" dir="2700000" algn="tl">
                    <a:srgbClr val="000000">
                      <a:alpha val="43137"/>
                    </a:srgbClr>
                  </a:outerShdw>
                </a:effectLst>
              </a:rPr>
              <a:t>Ali, predstečajni postupak sud može </a:t>
            </a:r>
            <a:r>
              <a:rPr lang="hr-HR" b="1" dirty="0">
                <a:solidFill>
                  <a:srgbClr val="FFDC47"/>
                </a:solidFill>
                <a:effectLst>
                  <a:outerShdw blurRad="38100" dist="38100" dir="2700000" algn="tl">
                    <a:srgbClr val="000000">
                      <a:alpha val="43137"/>
                    </a:srgbClr>
                  </a:outerShdw>
                </a:effectLst>
              </a:rPr>
              <a:t>otvoriti</a:t>
            </a:r>
            <a:r>
              <a:rPr lang="hr-HR" dirty="0">
                <a:solidFill>
                  <a:srgbClr val="FFDC47"/>
                </a:solidFill>
                <a:effectLst>
                  <a:outerShdw blurRad="38100" dist="38100" dir="2700000" algn="tl">
                    <a:srgbClr val="000000">
                      <a:alpha val="43137"/>
                    </a:srgbClr>
                  </a:outerShdw>
                </a:effectLst>
              </a:rPr>
              <a:t> </a:t>
            </a:r>
            <a:r>
              <a:rPr lang="hr-HR" dirty="0" smtClean="0">
                <a:solidFill>
                  <a:srgbClr val="FFDC47"/>
                </a:solidFill>
                <a:effectLst>
                  <a:outerShdw blurRad="38100" dist="38100" dir="2700000" algn="tl">
                    <a:srgbClr val="000000">
                      <a:alpha val="43137"/>
                    </a:srgbClr>
                  </a:outerShdw>
                </a:effectLst>
              </a:rPr>
              <a:t>ako utvrdi postojanje predstečajnoga razloga ali samo </a:t>
            </a:r>
            <a:r>
              <a:rPr lang="hr-HR" dirty="0">
                <a:solidFill>
                  <a:srgbClr val="FFDC47"/>
                </a:solidFill>
                <a:effectLst>
                  <a:outerShdw blurRad="38100" dist="38100" dir="2700000" algn="tl">
                    <a:srgbClr val="000000">
                      <a:alpha val="43137"/>
                    </a:srgbClr>
                  </a:outerShdw>
                </a:effectLst>
              </a:rPr>
              <a:t>prije nastanka stečajnog razloga. </a:t>
            </a:r>
          </a:p>
          <a:p>
            <a:r>
              <a:rPr lang="hr-HR" dirty="0">
                <a:solidFill>
                  <a:srgbClr val="FFDC47"/>
                </a:solidFill>
                <a:effectLst>
                  <a:outerShdw blurRad="38100" dist="38100" dir="2700000" algn="tl">
                    <a:srgbClr val="000000">
                      <a:alpha val="43137"/>
                    </a:srgbClr>
                  </a:outerShdw>
                </a:effectLst>
              </a:rPr>
              <a:t> </a:t>
            </a:r>
          </a:p>
          <a:p>
            <a:r>
              <a:rPr lang="hr-HR" dirty="0" smtClean="0">
                <a:solidFill>
                  <a:srgbClr val="FFDC47"/>
                </a:solidFill>
                <a:effectLst>
                  <a:outerShdw blurRad="38100" dist="38100" dir="2700000" algn="tl">
                    <a:srgbClr val="000000">
                      <a:alpha val="43137"/>
                    </a:srgbClr>
                  </a:outerShdw>
                </a:effectLst>
              </a:rPr>
              <a:t>Prijedlog </a:t>
            </a:r>
            <a:r>
              <a:rPr lang="hr-HR" dirty="0">
                <a:solidFill>
                  <a:srgbClr val="FFDC47"/>
                </a:solidFill>
                <a:effectLst>
                  <a:outerShdw blurRad="38100" dist="38100" dir="2700000" algn="tl">
                    <a:srgbClr val="000000">
                      <a:alpha val="43137"/>
                    </a:srgbClr>
                  </a:outerShdw>
                </a:effectLst>
              </a:rPr>
              <a:t>za otvaranje predstečajnoga i stečajnoga postupka ne može se povući. </a:t>
            </a:r>
            <a:endParaRPr lang="hr-HR" dirty="0" smtClean="0">
              <a:solidFill>
                <a:srgbClr val="FFDC47"/>
              </a:solidFill>
              <a:effectLst>
                <a:outerShdw blurRad="38100" dist="38100" dir="2700000" algn="tl">
                  <a:srgbClr val="000000">
                    <a:alpha val="43137"/>
                  </a:srgbClr>
                </a:outerShdw>
              </a:effectLst>
            </a:endParaRPr>
          </a:p>
          <a:p>
            <a:endParaRPr lang="hr-HR" dirty="0">
              <a:solidFill>
                <a:srgbClr val="FFDC47"/>
              </a:solidFill>
              <a:effectLst>
                <a:outerShdw blurRad="38100" dist="38100" dir="2700000" algn="tl">
                  <a:srgbClr val="000000">
                    <a:alpha val="43137"/>
                  </a:srgbClr>
                </a:outerShdw>
              </a:effectLst>
            </a:endParaRPr>
          </a:p>
          <a:p>
            <a:r>
              <a:rPr lang="hr-HR" dirty="0" smtClean="0">
                <a:solidFill>
                  <a:srgbClr val="FFDC47"/>
                </a:solidFill>
                <a:effectLst>
                  <a:outerShdw blurRad="38100" dist="38100" dir="2700000" algn="tl">
                    <a:srgbClr val="000000">
                      <a:alpha val="43137"/>
                    </a:srgbClr>
                  </a:outerShdw>
                </a:effectLst>
              </a:rPr>
              <a:t> U slučaju </a:t>
            </a:r>
            <a:r>
              <a:rPr lang="hr-HR" dirty="0">
                <a:solidFill>
                  <a:srgbClr val="FFDC47"/>
                </a:solidFill>
                <a:effectLst>
                  <a:outerShdw blurRad="38100" dist="38100" dir="2700000" algn="tl">
                    <a:srgbClr val="000000">
                      <a:alpha val="43137"/>
                    </a:srgbClr>
                  </a:outerShdw>
                </a:effectLst>
              </a:rPr>
              <a:t>da se od trenutka podnošenja prijedloga za otvaranje predstečajnoga postupka financijsko stanje </a:t>
            </a:r>
            <a:r>
              <a:rPr lang="hr-HR" dirty="0" smtClean="0">
                <a:solidFill>
                  <a:srgbClr val="FFDC47"/>
                </a:solidFill>
                <a:effectLst>
                  <a:outerShdw blurRad="38100" dist="38100" dir="2700000" algn="tl">
                    <a:srgbClr val="000000">
                      <a:alpha val="43137"/>
                    </a:srgbClr>
                  </a:outerShdw>
                </a:effectLst>
              </a:rPr>
              <a:t>dužnik </a:t>
            </a:r>
            <a:r>
              <a:rPr lang="hr-HR" dirty="0" smtClean="0">
                <a:solidFill>
                  <a:srgbClr val="FFD85D"/>
                </a:solidFill>
                <a:effectLst>
                  <a:outerShdw blurRad="38100" dist="38100" dir="2700000" algn="tl">
                    <a:srgbClr val="000000">
                      <a:alpha val="43137"/>
                    </a:srgbClr>
                  </a:outerShdw>
                </a:effectLst>
                <a:cs typeface="Times New Roman" pitchFamily="18" charset="0"/>
              </a:rPr>
              <a:t>bitno </a:t>
            </a:r>
            <a:r>
              <a:rPr lang="hr-HR" dirty="0">
                <a:solidFill>
                  <a:srgbClr val="FFD85D"/>
                </a:solidFill>
                <a:effectLst>
                  <a:outerShdw blurRad="38100" dist="38100" dir="2700000" algn="tl">
                    <a:srgbClr val="000000">
                      <a:alpha val="43137"/>
                    </a:srgbClr>
                  </a:outerShdw>
                </a:effectLst>
                <a:cs typeface="Times New Roman" pitchFamily="18" charset="0"/>
              </a:rPr>
              <a:t>promijenilo nabolje (otpao je prije postojeći predstečajni razlog), predlagatelj ne može povući prijedlog, već odluku donosi sud.</a:t>
            </a:r>
          </a:p>
          <a:p>
            <a:r>
              <a:rPr lang="hr-HR" dirty="0" smtClean="0">
                <a:solidFill>
                  <a:srgbClr val="FFD85D"/>
                </a:solidFill>
                <a:effectLst>
                  <a:outerShdw blurRad="38100" dist="38100" dir="2700000" algn="tl">
                    <a:srgbClr val="000000">
                      <a:alpha val="43137"/>
                    </a:srgbClr>
                  </a:outerShdw>
                </a:effectLst>
                <a:cs typeface="Times New Roman" pitchFamily="18" charset="0"/>
              </a:rPr>
              <a:t> </a:t>
            </a:r>
            <a:endParaRPr lang="hr-HR" dirty="0">
              <a:solidFill>
                <a:srgbClr val="FFDC47"/>
              </a:solidFill>
              <a:effectLst>
                <a:outerShdw blurRad="38100" dist="38100" dir="2700000" algn="tl">
                  <a:srgbClr val="000000">
                    <a:alpha val="43137"/>
                  </a:srgbClr>
                </a:outerShdw>
              </a:effectLst>
            </a:endParaRPr>
          </a:p>
          <a:p>
            <a:r>
              <a:rPr lang="hr-HR" dirty="0" smtClean="0">
                <a:solidFill>
                  <a:srgbClr val="FFDC47"/>
                </a:solidFill>
              </a:rPr>
              <a:t> </a:t>
            </a:r>
            <a:endParaRPr lang="hr-HR" dirty="0">
              <a:solidFill>
                <a:srgbClr val="FFDC47"/>
              </a:solidFill>
            </a:endParaRPr>
          </a:p>
          <a:p>
            <a:r>
              <a:rPr lang="hr-HR" dirty="0">
                <a:solidFill>
                  <a:srgbClr val="FFDC47"/>
                </a:solidFill>
              </a:rPr>
              <a:t>	</a:t>
            </a:r>
            <a:r>
              <a:rPr lang="hr-HR" dirty="0">
                <a:solidFill>
                  <a:srgbClr val="FFDC47"/>
                </a:solidFill>
                <a:effectLst>
                  <a:outerShdw blurRad="38100" dist="38100" dir="2700000" algn="tl">
                    <a:srgbClr val="000000">
                      <a:alpha val="43137"/>
                    </a:srgbClr>
                  </a:outerShdw>
                </a:effectLst>
              </a:rPr>
              <a:t>Postavlja se pitanje kakvu bi odluku u takvom slučaju donio sud ako bi vjerovnici pristali na sklapanje predstečajnoga </a:t>
            </a:r>
            <a:r>
              <a:rPr lang="hr-HR" dirty="0" smtClean="0">
                <a:solidFill>
                  <a:srgbClr val="FFDC47"/>
                </a:solidFill>
                <a:effectLst>
                  <a:outerShdw blurRad="38100" dist="38100" dir="2700000" algn="tl">
                    <a:srgbClr val="000000">
                      <a:alpha val="43137"/>
                    </a:srgbClr>
                  </a:outerShdw>
                </a:effectLst>
              </a:rPr>
              <a:t>sporazuma?</a:t>
            </a:r>
            <a:endParaRPr lang="hr-HR" dirty="0">
              <a:solidFill>
                <a:srgbClr val="FFDC47"/>
              </a:solidFill>
              <a:effectLst>
                <a:outerShdw blurRad="38100" dist="38100" dir="2700000" algn="tl">
                  <a:srgbClr val="000000">
                    <a:alpha val="43137"/>
                  </a:srgbClr>
                </a:outerShdw>
              </a:effectLst>
            </a:endParaRPr>
          </a:p>
          <a:p>
            <a:r>
              <a:rPr lang="hr-HR"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971473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additive="base">
                                        <p:cTn id="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anim calcmode="lin" valueType="num">
                                      <p:cBhvr additive="base">
                                        <p:cTn id="1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9" end="9"/>
                                            </p:txEl>
                                          </p:spTgt>
                                        </p:tgtEl>
                                        <p:attrNameLst>
                                          <p:attrName>style.visibility</p:attrName>
                                        </p:attrNameLst>
                                      </p:cBhvr>
                                      <p:to>
                                        <p:strVal val="visible"/>
                                      </p:to>
                                    </p:set>
                                    <p:anim calcmode="lin" valueType="num">
                                      <p:cBhvr additive="base">
                                        <p:cTn id="17"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9" end="9"/>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11" end="11"/>
                                            </p:txEl>
                                          </p:spTgt>
                                        </p:tgtEl>
                                        <p:attrNameLst>
                                          <p:attrName>style.visibility</p:attrName>
                                        </p:attrNameLst>
                                      </p:cBhvr>
                                      <p:to>
                                        <p:strVal val="visible"/>
                                      </p:to>
                                    </p:set>
                                    <p:anim calcmode="lin" valueType="num">
                                      <p:cBhvr additive="base">
                                        <p:cTn id="21"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12" end="12"/>
                                            </p:txEl>
                                          </p:spTgt>
                                        </p:tgtEl>
                                        <p:attrNameLst>
                                          <p:attrName>style.visibility</p:attrName>
                                        </p:attrNameLst>
                                      </p:cBhvr>
                                      <p:to>
                                        <p:strVal val="visible"/>
                                      </p:to>
                                    </p:set>
                                    <p:anim calcmode="lin" valueType="num">
                                      <p:cBhvr additive="base">
                                        <p:cTn id="25"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14" end="14"/>
                                            </p:txEl>
                                          </p:spTgt>
                                        </p:tgtEl>
                                        <p:attrNameLst>
                                          <p:attrName>style.visibility</p:attrName>
                                        </p:attrNameLst>
                                      </p:cBhvr>
                                      <p:to>
                                        <p:strVal val="visible"/>
                                      </p:to>
                                    </p:set>
                                    <p:anim calcmode="lin" valueType="num">
                                      <p:cBhvr additive="base">
                                        <p:cTn id="31"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ksplozija 1 7"/>
          <p:cNvSpPr/>
          <p:nvPr/>
        </p:nvSpPr>
        <p:spPr>
          <a:xfrm>
            <a:off x="70172" y="1520788"/>
            <a:ext cx="2771022" cy="2448272"/>
          </a:xfrm>
          <a:prstGeom prst="irregularSeal1">
            <a:avLst/>
          </a:prstGeom>
          <a:solidFill>
            <a:schemeClr val="tx1"/>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hr-HR" sz="1400" b="1"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rPr>
              <a:t>PREDSTEČAJNI</a:t>
            </a:r>
            <a:endParaRPr kumimoji="0" lang="hr-HR" sz="1400" b="0"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hr-HR" sz="1400" b="1"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rPr>
              <a:t>RAZLOG</a:t>
            </a:r>
            <a:endParaRPr kumimoji="0" lang="hr-HR" sz="1400" b="0"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endParaRPr>
          </a:p>
        </p:txBody>
      </p:sp>
      <p:sp>
        <p:nvSpPr>
          <p:cNvPr id="9" name="Strelica udesno 8"/>
          <p:cNvSpPr/>
          <p:nvPr/>
        </p:nvSpPr>
        <p:spPr>
          <a:xfrm>
            <a:off x="2169786" y="1772816"/>
            <a:ext cx="2498848" cy="1944216"/>
          </a:xfrm>
          <a:prstGeom prst="rightArrow">
            <a:avLst>
              <a:gd name="adj1" fmla="val 50000"/>
              <a:gd name="adj2" fmla="val 46075"/>
            </a:avLst>
          </a:prstGeom>
          <a:solidFill>
            <a:srgbClr val="FFFF99"/>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hr-HR" sz="1400" b="1" i="0" u="none" strike="noStrike" kern="0" cap="none" spc="0" normalizeH="0" baseline="0" noProof="0" dirty="0">
                <a:ln>
                  <a:noFill/>
                </a:ln>
                <a:solidFill>
                  <a:sysClr val="windowText" lastClr="000000"/>
                </a:solidFill>
                <a:effectLst/>
                <a:uLnTx/>
                <a:uFillTx/>
                <a:latin typeface="Calibri"/>
                <a:ea typeface="Calibri"/>
                <a:cs typeface="Times New Roman"/>
              </a:rPr>
              <a:t>     </a:t>
            </a:r>
            <a:r>
              <a:rPr kumimoji="0" lang="hr-HR" sz="1400" b="1"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rPr>
              <a:t>POKRENUT PREDSTEČAJNI POSTUPAK</a:t>
            </a:r>
            <a:endParaRPr kumimoji="0" lang="hr-HR" sz="1400" b="0"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endParaRPr>
          </a:p>
        </p:txBody>
      </p:sp>
      <p:sp>
        <p:nvSpPr>
          <p:cNvPr id="7" name="Eksplozija 1 6"/>
          <p:cNvSpPr/>
          <p:nvPr/>
        </p:nvSpPr>
        <p:spPr>
          <a:xfrm>
            <a:off x="4283968" y="1623024"/>
            <a:ext cx="2022038" cy="2376264"/>
          </a:xfrm>
          <a:prstGeom prst="irregularSeal1">
            <a:avLst/>
          </a:prstGeom>
          <a:solidFill>
            <a:schemeClr val="tx1"/>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hr-HR" sz="1400" b="1"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rPr>
              <a:t>STEČAJNI </a:t>
            </a:r>
            <a:endParaRPr kumimoji="0" lang="hr-HR" sz="1400" b="0"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endParaRPr>
          </a:p>
          <a:p>
            <a:pPr marL="0" marR="0" lvl="0" indent="0" algn="ctr" defTabSz="914400" eaLnBrk="1" fontAlgn="auto" latinLnBrk="0" hangingPunct="1">
              <a:lnSpc>
                <a:spcPct val="115000"/>
              </a:lnSpc>
              <a:spcBef>
                <a:spcPts val="0"/>
              </a:spcBef>
              <a:spcAft>
                <a:spcPts val="1000"/>
              </a:spcAft>
              <a:buClrTx/>
              <a:buSzTx/>
              <a:buFontTx/>
              <a:buNone/>
              <a:tabLst/>
              <a:defRPr/>
            </a:pPr>
            <a:r>
              <a:rPr kumimoji="0" lang="hr-HR" sz="1400" b="1"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rPr>
              <a:t>RAZLOG</a:t>
            </a:r>
            <a:endParaRPr kumimoji="0" lang="hr-HR" sz="1400" b="0" i="0" u="none" strike="noStrike" kern="0" cap="none" spc="0" normalizeH="0" baseline="0" noProof="0" dirty="0">
              <a:ln>
                <a:noFill/>
              </a:ln>
              <a:solidFill>
                <a:sysClr val="windowText" lastClr="000000"/>
              </a:solidFill>
              <a:effectLst/>
              <a:uLnTx/>
              <a:uFillTx/>
              <a:latin typeface="Times New Roman" pitchFamily="18" charset="0"/>
              <a:ea typeface="Calibri"/>
              <a:cs typeface="Times New Roman" pitchFamily="18" charset="0"/>
            </a:endParaRPr>
          </a:p>
        </p:txBody>
      </p:sp>
      <p:sp>
        <p:nvSpPr>
          <p:cNvPr id="3" name="Naslov 2"/>
          <p:cNvSpPr>
            <a:spLocks noGrp="1"/>
          </p:cNvSpPr>
          <p:nvPr>
            <p:ph type="title"/>
          </p:nvPr>
        </p:nvSpPr>
        <p:spPr>
          <a:xfrm>
            <a:off x="457200" y="274638"/>
            <a:ext cx="8229600" cy="58018"/>
          </a:xfrm>
        </p:spPr>
        <p:txBody>
          <a:bodyPr>
            <a:normAutofit fontScale="90000"/>
          </a:bodyPr>
          <a:lstStyle/>
          <a:p>
            <a:pPr algn="l"/>
            <a:endParaRPr lang="hr-HR" sz="2400" u="sng" dirty="0">
              <a:solidFill>
                <a:srgbClr val="FFFFFF"/>
              </a:solidFill>
              <a:effectLst/>
              <a:latin typeface="Times New Roman" pitchFamily="18" charset="0"/>
              <a:cs typeface="Times New Roman" pitchFamily="18" charset="0"/>
            </a:endParaRPr>
          </a:p>
        </p:txBody>
      </p:sp>
      <p:sp>
        <p:nvSpPr>
          <p:cNvPr id="2" name="Rezervirano mjesto broja slajda 1"/>
          <p:cNvSpPr>
            <a:spLocks noGrp="1"/>
          </p:cNvSpPr>
          <p:nvPr>
            <p:ph type="sldNum" sz="quarter" idx="12"/>
          </p:nvPr>
        </p:nvSpPr>
        <p:spPr/>
        <p:txBody>
          <a:bodyPr/>
          <a:lstStyle/>
          <a:p>
            <a:fld id="{089BF1E2-8F19-4F04-8660-E16EFCD3ABE6}" type="slidenum">
              <a:rPr lang="hr-HR" smtClean="0"/>
              <a:t>9</a:t>
            </a:fld>
            <a:endParaRPr lang="hr-HR"/>
          </a:p>
        </p:txBody>
      </p:sp>
      <p:sp>
        <p:nvSpPr>
          <p:cNvPr id="10" name="Strelica udesno 9"/>
          <p:cNvSpPr/>
          <p:nvPr/>
        </p:nvSpPr>
        <p:spPr>
          <a:xfrm>
            <a:off x="5964713" y="1772816"/>
            <a:ext cx="2880320" cy="1944215"/>
          </a:xfrm>
          <a:prstGeom prst="rightArrow">
            <a:avLst/>
          </a:prstGeom>
          <a:solidFill>
            <a:srgbClr val="FF66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hr-HR" sz="1400" b="1" i="0" u="none" strike="noStrike" kern="0" cap="none" spc="0" normalizeH="0" baseline="0" noProof="0" dirty="0" smtClean="0">
                <a:ln>
                  <a:noFill/>
                </a:ln>
                <a:solidFill>
                  <a:schemeClr val="bg1"/>
                </a:solidFill>
                <a:effectLst/>
                <a:uLnTx/>
                <a:uFillTx/>
                <a:latin typeface="Times New Roman" pitchFamily="18" charset="0"/>
                <a:ea typeface="Calibri"/>
                <a:cs typeface="Times New Roman" pitchFamily="18" charset="0"/>
              </a:rPr>
              <a:t>NASTAVAK- </a:t>
            </a:r>
            <a:r>
              <a:rPr kumimoji="0" lang="hr-HR" sz="1400" b="1" i="0" u="none" strike="noStrike" kern="0" cap="none" spc="0" normalizeH="0" baseline="0" noProof="0" dirty="0">
                <a:ln>
                  <a:noFill/>
                </a:ln>
                <a:solidFill>
                  <a:schemeClr val="bg1"/>
                </a:solidFill>
                <a:effectLst/>
                <a:uLnTx/>
                <a:uFillTx/>
                <a:latin typeface="Times New Roman" pitchFamily="18" charset="0"/>
                <a:ea typeface="Calibri"/>
                <a:cs typeface="Times New Roman" pitchFamily="18" charset="0"/>
              </a:rPr>
              <a:t>STEČAJNI </a:t>
            </a:r>
            <a:endParaRPr kumimoji="0" lang="hr-HR" sz="1400" b="0" i="0" u="none" strike="noStrike" kern="0" cap="none" spc="0" normalizeH="0" baseline="0" noProof="0" dirty="0">
              <a:ln>
                <a:noFill/>
              </a:ln>
              <a:solidFill>
                <a:schemeClr val="bg1"/>
              </a:solidFill>
              <a:effectLst/>
              <a:uLnTx/>
              <a:uFillTx/>
              <a:latin typeface="Times New Roman" pitchFamily="18" charset="0"/>
              <a:ea typeface="Calibri"/>
              <a:cs typeface="Times New Roman"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hr-HR" sz="1400" b="1" i="0" u="none" strike="noStrike" kern="0" cap="none" spc="0" normalizeH="0" baseline="0" noProof="0" dirty="0">
                <a:ln>
                  <a:noFill/>
                </a:ln>
                <a:solidFill>
                  <a:schemeClr val="bg1"/>
                </a:solidFill>
                <a:effectLst/>
                <a:uLnTx/>
                <a:uFillTx/>
                <a:latin typeface="Times New Roman" pitchFamily="18" charset="0"/>
                <a:ea typeface="Calibri"/>
                <a:cs typeface="Times New Roman" pitchFamily="18" charset="0"/>
              </a:rPr>
              <a:t>POSTUPAK</a:t>
            </a:r>
            <a:endParaRPr kumimoji="0" lang="hr-HR" sz="1400" b="0" i="0" u="none" strike="noStrike" kern="0" cap="none" spc="0" normalizeH="0" baseline="0" noProof="0" dirty="0">
              <a:ln>
                <a:noFill/>
              </a:ln>
              <a:solidFill>
                <a:schemeClr val="bg1"/>
              </a:solidFill>
              <a:effectLst/>
              <a:uLnTx/>
              <a:uFillTx/>
              <a:latin typeface="Times New Roman" pitchFamily="18" charset="0"/>
              <a:ea typeface="Calibri"/>
              <a:cs typeface="Times New Roman" pitchFamily="18" charset="0"/>
            </a:endParaRPr>
          </a:p>
        </p:txBody>
      </p:sp>
      <p:sp>
        <p:nvSpPr>
          <p:cNvPr id="16" name="Pravokutnik 15"/>
          <p:cNvSpPr/>
          <p:nvPr/>
        </p:nvSpPr>
        <p:spPr>
          <a:xfrm>
            <a:off x="72786" y="4365104"/>
            <a:ext cx="8856984" cy="2215991"/>
          </a:xfrm>
          <a:prstGeom prst="rect">
            <a:avLst/>
          </a:prstGeom>
        </p:spPr>
        <p:txBody>
          <a:bodyPr wrap="square">
            <a:spAutoFit/>
          </a:bodyPr>
          <a:lstStyle/>
          <a:p>
            <a:r>
              <a:rPr lang="hr-HR" sz="24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Ako sud, odlučujući </a:t>
            </a:r>
            <a:r>
              <a:rPr lang="hr-HR" sz="24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o otvaranju pedstečajnoga postupka, </a:t>
            </a:r>
            <a:endParaRPr lang="hr-HR" sz="24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4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utvrdi </a:t>
            </a:r>
            <a:r>
              <a:rPr lang="hr-HR" sz="24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da su ispunjene pretpostavke za otvaranje stečajnoga </a:t>
            </a:r>
            <a:r>
              <a:rPr lang="hr-HR" sz="24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p>
          <a:p>
            <a:r>
              <a:rPr lang="hr-HR" sz="24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postupka</a:t>
            </a:r>
            <a:r>
              <a:rPr lang="hr-HR" sz="24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4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nastavit </a:t>
            </a:r>
            <a:r>
              <a:rPr lang="hr-HR" sz="24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će postupak kao da je podnesen prijedlog za </a:t>
            </a:r>
            <a:endParaRPr lang="hr-HR" sz="24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sz="24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a:t>
            </a:r>
            <a:r>
              <a:rPr lang="hr-HR" sz="2400" dirty="0" smtClean="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             otvaranje </a:t>
            </a:r>
            <a:r>
              <a:rPr lang="hr-HR" sz="24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rPr>
              <a:t>stečajnoga postupka. </a:t>
            </a:r>
          </a:p>
          <a:p>
            <a:endParaRPr lang="hr-HR" sz="2400" dirty="0">
              <a:solidFill>
                <a:srgbClr val="FFDC47"/>
              </a:solidFill>
              <a:effectLst>
                <a:outerShdw blurRad="38100" dist="38100" dir="2700000" algn="tl">
                  <a:srgbClr val="000000">
                    <a:alpha val="43137"/>
                  </a:srgbClr>
                </a:outerShdw>
              </a:effectLst>
              <a:latin typeface="Times New Roman" pitchFamily="18" charset="0"/>
              <a:cs typeface="Times New Roman" pitchFamily="18" charset="0"/>
            </a:endParaRPr>
          </a:p>
          <a:p>
            <a:r>
              <a:rPr lang="hr-HR" dirty="0" smtClean="0">
                <a:solidFill>
                  <a:srgbClr val="FFDC47"/>
                </a:solidFill>
                <a:effectLst>
                  <a:outerShdw blurRad="38100" dist="38100" dir="2700000" algn="tl">
                    <a:srgbClr val="000000">
                      <a:alpha val="43137"/>
                    </a:srgbClr>
                  </a:outerShdw>
                </a:effectLst>
              </a:rPr>
              <a:t>                                                         (</a:t>
            </a:r>
            <a:r>
              <a:rPr lang="hr-HR" dirty="0">
                <a:solidFill>
                  <a:srgbClr val="FFDC47"/>
                </a:solidFill>
                <a:effectLst>
                  <a:outerShdw blurRad="38100" dist="38100" dir="2700000" algn="tl">
                    <a:srgbClr val="000000">
                      <a:alpha val="43137"/>
                    </a:srgbClr>
                  </a:outerShdw>
                </a:effectLst>
              </a:rPr>
              <a:t>čl. </a:t>
            </a:r>
            <a:r>
              <a:rPr lang="hr-HR" dirty="0" err="1">
                <a:solidFill>
                  <a:srgbClr val="FFDC47"/>
                </a:solidFill>
                <a:effectLst>
                  <a:outerShdw blurRad="38100" dist="38100" dir="2700000" algn="tl">
                    <a:srgbClr val="000000">
                      <a:alpha val="43137"/>
                    </a:srgbClr>
                  </a:outerShdw>
                </a:effectLst>
              </a:rPr>
              <a:t>32</a:t>
            </a:r>
            <a:r>
              <a:rPr lang="hr-HR" dirty="0">
                <a:solidFill>
                  <a:srgbClr val="FFDC47"/>
                </a:solidFill>
                <a:effectLst>
                  <a:outerShdw blurRad="38100" dist="38100" dir="2700000" algn="tl">
                    <a:srgbClr val="000000">
                      <a:alpha val="43137"/>
                    </a:srgbClr>
                  </a:outerShdw>
                </a:effectLst>
              </a:rPr>
              <a:t>. st. 2. SZ).</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548680"/>
            <a:ext cx="7688263"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661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P spid="10" grpId="0" animBg="1"/>
      <p:bldP spid="1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zvršn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rh">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1094</TotalTime>
  <Words>2751</Words>
  <Application>Microsoft Office PowerPoint</Application>
  <PresentationFormat>Prikaz na zaslonu (4:3)</PresentationFormat>
  <Paragraphs>453</Paragraphs>
  <Slides>44</Slides>
  <Notes>1</Notes>
  <HiddenSlides>0</HiddenSlides>
  <MMClips>0</MMClips>
  <ScaleCrop>false</ScaleCrop>
  <HeadingPairs>
    <vt:vector size="4" baseType="variant">
      <vt:variant>
        <vt:lpstr>Tema</vt:lpstr>
      </vt:variant>
      <vt:variant>
        <vt:i4>1</vt:i4>
      </vt:variant>
      <vt:variant>
        <vt:lpstr>Naslovi slajdova</vt:lpstr>
      </vt:variant>
      <vt:variant>
        <vt:i4>44</vt:i4>
      </vt:variant>
    </vt:vector>
  </HeadingPairs>
  <TitlesOfParts>
    <vt:vector size="45" baseType="lpstr">
      <vt:lpstr>Vrh</vt:lpstr>
      <vt:lpstr>PREDSTEČAJNI POSTUPAK PREMA NOVOM STEČAJNOM ZAKONU   </vt:lpstr>
      <vt:lpstr>PowerPointova prezentacija</vt:lpstr>
      <vt:lpstr>PowerPointova prezentacija</vt:lpstr>
      <vt:lpstr>PowerPointova prezentacija</vt:lpstr>
      <vt:lpstr> </vt:lpstr>
      <vt:lpstr>PowerPointova prezentacija</vt:lpstr>
      <vt:lpstr> </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POKRETANJE POSTUPKA PREDSTEČAJA</vt:lpstr>
      <vt:lpstr>ODLUKE SUDA O PRIJEDLOGU</vt:lpstr>
      <vt:lpstr>OTVARANJE POSTUPKA PREDSTEČAJA</vt:lpstr>
      <vt:lpstr>SADRŽAJ RJEŠENJE O OTVARANJU</vt:lpstr>
      <vt:lpstr>SADRŽAJ RJEŠENJA O OTVARANJU</vt:lpstr>
      <vt:lpstr>POSTUPAK UTVRĐIVANJA TRAŽBINA</vt:lpstr>
      <vt:lpstr>RAZLUČNI I IZLUČNI VJEROVNICI</vt:lpstr>
      <vt:lpstr>OČITOVANJE O PRIJAVLJENIM TRAŽBINAMA</vt:lpstr>
      <vt:lpstr>RAD FINE I NADZOR NAD FINOM</vt:lpstr>
      <vt:lpstr>RAD FINE I NADZOR NAD FINOM</vt:lpstr>
      <vt:lpstr>ROČIŠTE RADI ISPITIVANJA TRAŽBINA</vt:lpstr>
      <vt:lpstr>OSPORENE TRAŽBINE  ANALOGIJA IZ STEČAJA</vt:lpstr>
      <vt:lpstr>RJEŠENJE O TRAŽBINAMA</vt:lpstr>
      <vt:lpstr>PLAN RESTRUKTURIRANJA</vt:lpstr>
      <vt:lpstr>ROČIŠTE ZA GLASOVANJE</vt:lpstr>
      <vt:lpstr>ODLUKE O PLANU </vt:lpstr>
      <vt:lpstr>OBUSTAVA POSTUPKA</vt:lpstr>
      <vt:lpstr>PRAVNE POSLJEDICE OTVARANJA PREDSTEČAJA</vt:lpstr>
      <vt:lpstr>PRAVNE POSLJEDICE OTVARANJA PREDSTEČAJA </vt:lpstr>
      <vt:lpstr>POSTUPANJE FINE </vt:lpstr>
      <vt:lpstr>ZASTARA, UMANJENJE TRAŽBINA, KAMATE</vt:lpstr>
      <vt:lpstr>PowerPointova prezentacija</vt:lpstr>
    </vt:vector>
  </TitlesOfParts>
  <Company>Sektor za informatizaciju MP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PREDSTEČAJNI POSTUPAK PREMA NOVOM STEČAJNOM ZAKONU</dc:title>
  <dc:creator>Mario Vukelić</dc:creator>
  <cp:lastModifiedBy>Nino Radić</cp:lastModifiedBy>
  <cp:revision>125</cp:revision>
  <cp:lastPrinted>2015-10-14T07:37:00Z</cp:lastPrinted>
  <dcterms:created xsi:type="dcterms:W3CDTF">2015-10-09T14:30:45Z</dcterms:created>
  <dcterms:modified xsi:type="dcterms:W3CDTF">2016-02-02T08:38:28Z</dcterms:modified>
</cp:coreProperties>
</file>