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88" r:id="rId5"/>
    <p:sldId id="261" r:id="rId6"/>
    <p:sldId id="262" r:id="rId7"/>
    <p:sldId id="289" r:id="rId8"/>
    <p:sldId id="278" r:id="rId9"/>
    <p:sldId id="279" r:id="rId10"/>
    <p:sldId id="290" r:id="rId11"/>
    <p:sldId id="269" r:id="rId12"/>
    <p:sldId id="291" r:id="rId13"/>
    <p:sldId id="265" r:id="rId14"/>
    <p:sldId id="260" r:id="rId15"/>
    <p:sldId id="268" r:id="rId16"/>
    <p:sldId id="272" r:id="rId17"/>
    <p:sldId id="274" r:id="rId18"/>
    <p:sldId id="276" r:id="rId19"/>
    <p:sldId id="277" r:id="rId20"/>
    <p:sldId id="294" r:id="rId21"/>
    <p:sldId id="292" r:id="rId22"/>
    <p:sldId id="303" r:id="rId23"/>
    <p:sldId id="304" r:id="rId24"/>
    <p:sldId id="305" r:id="rId25"/>
    <p:sldId id="306" r:id="rId26"/>
    <p:sldId id="307" r:id="rId27"/>
    <p:sldId id="308" r:id="rId28"/>
    <p:sldId id="293" r:id="rId29"/>
    <p:sldId id="309" r:id="rId30"/>
    <p:sldId id="280" r:id="rId31"/>
    <p:sldId id="281" r:id="rId32"/>
    <p:sldId id="282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068" autoAdjust="0"/>
  </p:normalViewPr>
  <p:slideViewPr>
    <p:cSldViewPr>
      <p:cViewPr varScale="1">
        <p:scale>
          <a:sx n="47" d="100"/>
          <a:sy n="47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96FC1-E314-48EE-8449-87EC57CF3CA0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9D425-A61E-4EF8-A485-6AED83F2D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2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38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62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19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02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452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3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81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D4C362-0F97-4DA6-B7B2-3EF9480F8FC8}" type="slidenum">
              <a:rPr lang="bs-Latn-BA" smtClean="0"/>
              <a:pPr>
                <a:defRPr/>
              </a:pPr>
              <a:t>16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85673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C8DB741-9933-408C-BCCD-BB20293EF320}" type="slidenum">
              <a:rPr lang="bs-Latn-BA" smtClean="0"/>
              <a:pPr>
                <a:defRPr/>
              </a:pPr>
              <a:t>17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33367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85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02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35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19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9D425-A61E-4EF8-A485-6AED83F2D95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73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6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0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3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8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7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7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8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4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1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5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42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48C90-DDC1-49AE-8E54-076A9ADF34BD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BA78C-4F08-4B5B-AE6C-61D3943D2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portal.hr/vijesti/hrvatska/398824/Glasnogovornik-Luka-Duric-mora-otici-osramotio-je-predsjednicu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watch?v=P1z1SqKt_RA" TargetMode="External"/><Relationship Id="rId4" Type="http://schemas.openxmlformats.org/officeDocument/2006/relationships/hyperlink" Target="https://www.youtube.com/watch?v=mMaB1DLHse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anela@rentapr.b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 smtClean="0"/>
              <a:t/>
            </a:r>
            <a:br>
              <a:rPr lang="bs-Latn-BA" dirty="0" smtClean="0"/>
            </a:br>
            <a:r>
              <a:rPr lang="en-US" dirty="0" err="1" smtClean="0"/>
              <a:t>Trening“Odnosi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hr-HR" dirty="0" smtClean="0"/>
              <a:t>medijima</a:t>
            </a:r>
            <a:r>
              <a:rPr lang="en-US" dirty="0" smtClean="0"/>
              <a:t>”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3.12.2015 </a:t>
            </a:r>
            <a:r>
              <a:rPr lang="en-US" dirty="0" smtClean="0"/>
              <a:t>– </a:t>
            </a:r>
            <a:r>
              <a:rPr lang="hr-HR" dirty="0" smtClean="0"/>
              <a:t>Banja Luka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6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2346"/>
            <a:ext cx="8229600" cy="1143000"/>
          </a:xfrm>
        </p:spPr>
        <p:txBody>
          <a:bodyPr/>
          <a:lstStyle/>
          <a:p>
            <a:r>
              <a:rPr lang="bs-Latn-BA" dirty="0" smtClean="0"/>
              <a:t>Priprema informacija za javnost</a:t>
            </a:r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8311" y="244003"/>
            <a:ext cx="1017092" cy="110978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2060848"/>
            <a:ext cx="7715200" cy="38492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s-Latn-BA" dirty="0" smtClean="0"/>
              <a:t>PR ima tri publike </a:t>
            </a:r>
          </a:p>
          <a:p>
            <a:pPr lvl="1">
              <a:defRPr/>
            </a:pPr>
            <a:r>
              <a:rPr lang="bs-Latn-BA" dirty="0" smtClean="0"/>
              <a:t>Oni koji prate medije – publika</a:t>
            </a:r>
          </a:p>
          <a:p>
            <a:pPr lvl="1">
              <a:defRPr/>
            </a:pPr>
            <a:r>
              <a:rPr lang="bs-Latn-BA" dirty="0" smtClean="0"/>
              <a:t>Urednici</a:t>
            </a:r>
          </a:p>
          <a:p>
            <a:pPr lvl="1">
              <a:defRPr/>
            </a:pPr>
            <a:r>
              <a:rPr lang="bs-Latn-BA" dirty="0" smtClean="0"/>
              <a:t>Organizacija</a:t>
            </a:r>
          </a:p>
          <a:p>
            <a:pPr lvl="1">
              <a:defRPr/>
            </a:pPr>
            <a:endParaRPr lang="bs-Latn-BA" dirty="0" smtClean="0"/>
          </a:p>
          <a:p>
            <a:pPr lvl="1">
              <a:defRPr/>
            </a:pPr>
            <a:endParaRPr lang="bs-Latn-BA" dirty="0" smtClean="0"/>
          </a:p>
          <a:p>
            <a:pPr marL="457200" lvl="1" indent="0">
              <a:buFont typeface="Arial" charset="0"/>
              <a:buNone/>
              <a:defRPr/>
            </a:pPr>
            <a:r>
              <a:rPr lang="bs-Latn-BA" dirty="0" smtClean="0"/>
              <a:t>Koja je publika od ove tri najvažnija?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bs-Latn-BA" dirty="0" smtClean="0"/>
              <a:t>Urednici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9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3913"/>
            <a:ext cx="8229600" cy="1143000"/>
          </a:xfrm>
        </p:spPr>
        <p:txBody>
          <a:bodyPr/>
          <a:lstStyle/>
          <a:p>
            <a:r>
              <a:rPr lang="bs-Latn-BA" altLang="en-US" sz="3600" dirty="0" smtClean="0"/>
              <a:t>Kako odrediti šta je interesantna tema?</a:t>
            </a:r>
            <a:endParaRPr lang="en-US" altLang="en-US" sz="3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542161" y="2126913"/>
            <a:ext cx="7725544" cy="38778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bs-Latn-BA" altLang="en-US" sz="1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bs-Latn-BA" altLang="en-US" sz="1800" b="1" dirty="0" smtClean="0"/>
              <a:t>Šta je vijest? </a:t>
            </a:r>
          </a:p>
          <a:p>
            <a:r>
              <a:rPr lang="bs-Latn-BA" altLang="en-US" sz="1800" b="1" dirty="0" smtClean="0"/>
              <a:t>Pas ugrizao čovjeka</a:t>
            </a:r>
          </a:p>
          <a:p>
            <a:pPr marL="914400" lvl="2" indent="0">
              <a:buFont typeface="Arial" charset="0"/>
              <a:buNone/>
            </a:pPr>
            <a:r>
              <a:rPr lang="bs-Latn-BA" altLang="en-US" sz="1800" b="1" dirty="0" smtClean="0"/>
              <a:t>Ili </a:t>
            </a:r>
          </a:p>
          <a:p>
            <a:r>
              <a:rPr lang="bs-Latn-BA" altLang="en-US" sz="1800" b="1" dirty="0" smtClean="0"/>
              <a:t>Čovjek ugrizao psa </a:t>
            </a:r>
            <a:endParaRPr lang="en-US" altLang="en-US" sz="1800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81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>Utvrđivanje ključnih tačaka u medijskom planu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s-Latn-BA" b="1" dirty="0"/>
              <a:t>Postavite cilj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s-Latn-BA" b="1" dirty="0"/>
              <a:t>Istražite medije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bs-Latn-BA" b="1" dirty="0"/>
              <a:t>Sadržaj!</a:t>
            </a:r>
          </a:p>
          <a:p>
            <a:pPr marL="0" indent="0">
              <a:buNone/>
            </a:pPr>
            <a:r>
              <a:rPr lang="bs-Latn-BA" b="1" dirty="0"/>
              <a:t>4. Razvijajte odnose </a:t>
            </a:r>
          </a:p>
          <a:p>
            <a:pPr marL="0" indent="0">
              <a:buNone/>
            </a:pPr>
            <a:r>
              <a:rPr lang="bs-Latn-BA" b="1" dirty="0"/>
              <a:t>5. Mjerite rezultate</a:t>
            </a:r>
          </a:p>
          <a:p>
            <a:pPr marL="0" indent="0">
              <a:buNone/>
            </a:pPr>
            <a:r>
              <a:rPr lang="bs-Latn-BA" b="1" dirty="0"/>
              <a:t>6. Eksperimentišite, analizirajte i m</a:t>
            </a:r>
            <a:r>
              <a:rPr lang="ta-IN" b="1" dirty="0"/>
              <a:t>i</a:t>
            </a:r>
            <a:r>
              <a:rPr lang="bs-Latn-BA" b="1" dirty="0"/>
              <a:t>jenjajte</a:t>
            </a:r>
            <a:endParaRPr lang="en-US" b="1" dirty="0"/>
          </a:p>
          <a:p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1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s-Latn-BA" sz="3600" dirty="0" smtClean="0"/>
              <a:t>Kako da svoju temu učinimo interesantnom za novinare?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971600" y="2492896"/>
            <a:ext cx="7715200" cy="363326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s-Latn-BA" altLang="en-US" sz="3600" dirty="0" smtClean="0"/>
              <a:t>Zašto sada?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s-Latn-BA" altLang="en-US" sz="3600" dirty="0" smtClean="0"/>
              <a:t>Zašto je ovo vijest?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s-Latn-BA" altLang="en-US" sz="3600" dirty="0" smtClean="0"/>
              <a:t>Koga briga?</a:t>
            </a:r>
          </a:p>
          <a:p>
            <a:pPr eaLnBrk="1" hangingPunct="1">
              <a:lnSpc>
                <a:spcPct val="90000"/>
              </a:lnSpc>
              <a:defRPr/>
            </a:pPr>
            <a:endParaRPr lang="bs-Latn-BA" altLang="en-US" sz="1800" dirty="0"/>
          </a:p>
          <a:p>
            <a:pPr eaLnBrk="1" hangingPunct="1">
              <a:lnSpc>
                <a:spcPct val="90000"/>
              </a:lnSpc>
              <a:defRPr/>
            </a:pPr>
            <a:endParaRPr lang="bs-Latn-BA" sz="1800" b="1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vi-VN" sz="1800" dirty="0" smtClean="0"/>
              <a:t/>
            </a:r>
            <a:br>
              <a:rPr lang="vi-VN" sz="1800" dirty="0" smtClean="0"/>
            </a:br>
            <a:endParaRPr lang="bs-Latn-BA" altLang="en-US" sz="1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1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0706" y="817225"/>
            <a:ext cx="8229600" cy="1143000"/>
          </a:xfrm>
        </p:spPr>
        <p:txBody>
          <a:bodyPr/>
          <a:lstStyle/>
          <a:p>
            <a:r>
              <a:rPr lang="bs-Latn-BA" dirty="0" smtClean="0"/>
              <a:t>Pisanje za medije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420888"/>
            <a:ext cx="3740224" cy="3705275"/>
          </a:xfrm>
        </p:spPr>
        <p:txBody>
          <a:bodyPr/>
          <a:lstStyle/>
          <a:p>
            <a:r>
              <a:rPr lang="en-US" dirty="0" err="1" smtClean="0"/>
              <a:t>Novosti</a:t>
            </a:r>
            <a:endParaRPr lang="en-US" dirty="0"/>
          </a:p>
          <a:p>
            <a:r>
              <a:rPr lang="en-US" dirty="0" err="1" smtClean="0"/>
              <a:t>Priče</a:t>
            </a:r>
            <a:endParaRPr lang="en-US" dirty="0"/>
          </a:p>
          <a:p>
            <a:r>
              <a:rPr lang="en-US" dirty="0" err="1" smtClean="0"/>
              <a:t>Nastupi</a:t>
            </a:r>
            <a:endParaRPr lang="en-US" dirty="0"/>
          </a:p>
          <a:p>
            <a:r>
              <a:rPr lang="en-US" dirty="0" err="1" smtClean="0"/>
              <a:t>Događaji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32040" y="2132856"/>
            <a:ext cx="3754760" cy="3993307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Pisanje</a:t>
            </a:r>
            <a:r>
              <a:rPr lang="en-US" dirty="0"/>
              <a:t> za </a:t>
            </a:r>
            <a:r>
              <a:rPr lang="en-US" dirty="0" err="1"/>
              <a:t>medije</a:t>
            </a:r>
            <a:r>
              <a:rPr lang="en-US" dirty="0"/>
              <a:t> </a:t>
            </a:r>
          </a:p>
          <a:p>
            <a:r>
              <a:rPr lang="en-US" dirty="0" err="1" smtClean="0"/>
              <a:t>Najava</a:t>
            </a:r>
            <a:r>
              <a:rPr lang="en-US" dirty="0" smtClean="0"/>
              <a:t> </a:t>
            </a:r>
            <a:r>
              <a:rPr lang="en-US" dirty="0"/>
              <a:t>za </a:t>
            </a:r>
            <a:r>
              <a:rPr lang="en-US" dirty="0" err="1"/>
              <a:t>medije</a:t>
            </a:r>
            <a:r>
              <a:rPr lang="en-US" dirty="0"/>
              <a:t> </a:t>
            </a:r>
          </a:p>
          <a:p>
            <a:r>
              <a:rPr lang="en-US" dirty="0" err="1" smtClean="0"/>
              <a:t>Saopštenje</a:t>
            </a:r>
            <a:r>
              <a:rPr lang="en-US" dirty="0" smtClean="0"/>
              <a:t> </a:t>
            </a:r>
            <a:r>
              <a:rPr lang="en-US" dirty="0"/>
              <a:t>za </a:t>
            </a:r>
            <a:r>
              <a:rPr lang="en-US" dirty="0" err="1"/>
              <a:t>javnost</a:t>
            </a:r>
            <a:endParaRPr lang="en-US" dirty="0"/>
          </a:p>
          <a:p>
            <a:r>
              <a:rPr lang="en-US" dirty="0" err="1" smtClean="0"/>
              <a:t>Osnovne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endParaRPr lang="en-US" dirty="0"/>
          </a:p>
          <a:p>
            <a:r>
              <a:rPr lang="en-US" dirty="0" smtClean="0"/>
              <a:t>Info </a:t>
            </a:r>
            <a:r>
              <a:rPr lang="en-US" dirty="0" err="1"/>
              <a:t>materijali</a:t>
            </a:r>
            <a:endParaRPr lang="en-US" dirty="0"/>
          </a:p>
          <a:p>
            <a:r>
              <a:rPr lang="en-US" dirty="0" err="1" smtClean="0"/>
              <a:t>Materijali</a:t>
            </a:r>
            <a:r>
              <a:rPr lang="en-US" dirty="0" smtClean="0"/>
              <a:t> </a:t>
            </a:r>
            <a:r>
              <a:rPr lang="en-US" dirty="0"/>
              <a:t>za </a:t>
            </a:r>
            <a:r>
              <a:rPr lang="en-US" dirty="0" err="1"/>
              <a:t>medije</a:t>
            </a:r>
            <a:r>
              <a:rPr lang="en-US" dirty="0"/>
              <a:t> </a:t>
            </a:r>
          </a:p>
          <a:p>
            <a:r>
              <a:rPr lang="en-US" dirty="0" smtClean="0"/>
              <a:t>Web </a:t>
            </a:r>
            <a:r>
              <a:rPr lang="en-US" dirty="0" err="1"/>
              <a:t>stranica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43" y="885832"/>
            <a:ext cx="8229600" cy="1143000"/>
          </a:xfrm>
        </p:spPr>
        <p:txBody>
          <a:bodyPr>
            <a:normAutofit/>
          </a:bodyPr>
          <a:lstStyle/>
          <a:p>
            <a:r>
              <a:rPr lang="bs-Latn-BA" altLang="en-US" dirty="0" smtClean="0"/>
              <a:t>Postavljanje okvira za pričanje priče</a:t>
            </a:r>
            <a:endParaRPr lang="en-US" altLang="en-US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</p:spPr>
        <p:txBody>
          <a:bodyPr/>
          <a:lstStyle/>
          <a:p>
            <a:r>
              <a:rPr lang="bs-Latn-BA" altLang="en-US" dirty="0" smtClean="0"/>
              <a:t>Činjenice: </a:t>
            </a:r>
          </a:p>
          <a:p>
            <a:pPr lvl="1"/>
            <a:r>
              <a:rPr lang="bs-Latn-BA" altLang="en-US" sz="2400" dirty="0" smtClean="0"/>
              <a:t>7% ukupnog uticaja poruke jeste verbalan (samo riječi)</a:t>
            </a:r>
          </a:p>
          <a:p>
            <a:pPr lvl="1"/>
            <a:r>
              <a:rPr lang="bs-Latn-BA" altLang="en-US" sz="2400" dirty="0" smtClean="0"/>
              <a:t>38% vokalan (ton glasa, promjena tona i ostali zvuci)</a:t>
            </a:r>
          </a:p>
          <a:p>
            <a:pPr lvl="1"/>
            <a:r>
              <a:rPr lang="bs-Latn-BA" altLang="en-US" sz="2400" dirty="0" smtClean="0"/>
              <a:t>55% neverbalan</a:t>
            </a:r>
          </a:p>
          <a:p>
            <a:pPr lvl="1"/>
            <a:r>
              <a:rPr lang="bs-Latn-BA" altLang="en-US" sz="2400" dirty="0" smtClean="0"/>
              <a:t>U prosjeku dobro saopštenje za javnost može imati između 300 i 500 riječi. Jedna stranica. 5 sekundi novinara ili urednika.</a:t>
            </a:r>
          </a:p>
          <a:p>
            <a:pPr lvl="1"/>
            <a:r>
              <a:rPr lang="bs-Latn-BA" altLang="en-US" sz="2400" dirty="0" smtClean="0"/>
              <a:t>28 riječi 1 minuta </a:t>
            </a:r>
          </a:p>
          <a:p>
            <a:pPr lvl="1"/>
            <a:endParaRPr lang="bs-Latn-BA" alt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3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r>
              <a:rPr lang="bs-Latn-BA" altLang="en-US" dirty="0" smtClean="0"/>
              <a:t>Imamo </a:t>
            </a:r>
            <a:r>
              <a:rPr lang="bs-Latn-BA" altLang="en-US" dirty="0" smtClean="0">
                <a:solidFill>
                  <a:srgbClr val="FF0000"/>
                </a:solidFill>
              </a:rPr>
              <a:t>ko</a:t>
            </a:r>
            <a:r>
              <a:rPr lang="bs-Latn-BA" altLang="en-US" dirty="0" smtClean="0"/>
              <a:t> i </a:t>
            </a:r>
            <a:r>
              <a:rPr lang="bs-Latn-BA" altLang="en-US" dirty="0" smtClean="0">
                <a:solidFill>
                  <a:srgbClr val="FF0000"/>
                </a:solidFill>
              </a:rPr>
              <a:t>šta</a:t>
            </a: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95769" y="1916832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bs-Latn-BA" altLang="en-US" dirty="0" smtClean="0"/>
          </a:p>
          <a:p>
            <a:pPr marL="0" indent="0">
              <a:buFont typeface="Arial" charset="0"/>
              <a:buNone/>
            </a:pPr>
            <a:r>
              <a:rPr lang="bs-Latn-BA" altLang="en-US" dirty="0" smtClean="0"/>
              <a:t>		Ko + šta = rečenica</a:t>
            </a:r>
          </a:p>
          <a:p>
            <a:pPr marL="0" indent="0">
              <a:buFont typeface="Arial" charset="0"/>
              <a:buNone/>
            </a:pPr>
            <a:endParaRPr lang="bs-Latn-BA" altLang="en-US" dirty="0" smtClean="0"/>
          </a:p>
          <a:p>
            <a:pPr marL="0" indent="0">
              <a:buFont typeface="Arial" charset="0"/>
              <a:buNone/>
            </a:pPr>
            <a:r>
              <a:rPr lang="bs-Latn-BA" altLang="en-US" dirty="0" smtClean="0"/>
              <a:t>Osnova vaše priče</a:t>
            </a:r>
          </a:p>
          <a:p>
            <a:pPr marL="0" indent="0">
              <a:buFont typeface="Arial" charset="0"/>
              <a:buNone/>
            </a:pPr>
            <a:r>
              <a:rPr lang="bs-Latn-BA" altLang="en-US" dirty="0" smtClean="0"/>
              <a:t>Pet W novinarstva: ko, šta, gdje, kad, zašto/kako – elementi vaše priče</a:t>
            </a:r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7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3913"/>
            <a:ext cx="8229600" cy="1143000"/>
          </a:xfrm>
        </p:spPr>
        <p:txBody>
          <a:bodyPr/>
          <a:lstStyle/>
          <a:p>
            <a:r>
              <a:rPr lang="bs-Latn-BA" altLang="en-US" dirty="0" smtClean="0"/>
              <a:t>Iz ugla vijesti	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921299"/>
          </a:xfrm>
        </p:spPr>
        <p:txBody>
          <a:bodyPr>
            <a:normAutofit fontScale="92500" lnSpcReduction="20000"/>
          </a:bodyPr>
          <a:lstStyle/>
          <a:p>
            <a:r>
              <a:rPr lang="bs-Latn-BA" altLang="en-US" dirty="0" smtClean="0"/>
              <a:t>Urednici vode posao</a:t>
            </a:r>
          </a:p>
          <a:p>
            <a:r>
              <a:rPr lang="bs-Latn-BA" altLang="en-US" dirty="0" smtClean="0"/>
              <a:t>Vaša priča mora biti </a:t>
            </a:r>
            <a:r>
              <a:rPr lang="bs-Latn-BA" altLang="en-US" dirty="0" smtClean="0">
                <a:solidFill>
                  <a:srgbClr val="FF0000"/>
                </a:solidFill>
              </a:rPr>
              <a:t>vijest </a:t>
            </a:r>
          </a:p>
          <a:p>
            <a:r>
              <a:rPr lang="bs-Latn-BA" altLang="en-US" dirty="0" smtClean="0"/>
              <a:t>Šta urednici traže:</a:t>
            </a:r>
          </a:p>
          <a:p>
            <a:pPr lvl="1"/>
            <a:r>
              <a:rPr lang="bs-Latn-BA" altLang="en-US" dirty="0" smtClean="0"/>
              <a:t>Vrijeme – SAD</a:t>
            </a:r>
          </a:p>
          <a:p>
            <a:pPr lvl="1"/>
            <a:r>
              <a:rPr lang="bs-Latn-BA" altLang="en-US" dirty="0" smtClean="0"/>
              <a:t>Blizina – OVDJE </a:t>
            </a:r>
          </a:p>
          <a:p>
            <a:pPr lvl="1"/>
            <a:r>
              <a:rPr lang="bs-Latn-BA" altLang="en-US" dirty="0" smtClean="0"/>
              <a:t>Konflikt</a:t>
            </a:r>
          </a:p>
          <a:p>
            <a:pPr lvl="1"/>
            <a:r>
              <a:rPr lang="bs-Latn-BA" altLang="en-US" dirty="0" smtClean="0"/>
              <a:t>Ljudski interest</a:t>
            </a:r>
          </a:p>
          <a:p>
            <a:pPr lvl="1"/>
            <a:r>
              <a:rPr lang="bs-Latn-BA" altLang="en-US" dirty="0" smtClean="0"/>
              <a:t>VIP</a:t>
            </a:r>
          </a:p>
          <a:p>
            <a:pPr lvl="1"/>
            <a:r>
              <a:rPr lang="bs-Latn-BA" altLang="en-US" dirty="0" smtClean="0"/>
              <a:t>Utjecaj </a:t>
            </a:r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19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altLang="en-US" dirty="0" smtClean="0"/>
              <a:t>Poruka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s-Latn-BA" dirty="0" smtClean="0"/>
              <a:t>Najvažniji element pisanja</a:t>
            </a:r>
          </a:p>
          <a:p>
            <a:pPr lvl="1">
              <a:defRPr/>
            </a:pPr>
            <a:r>
              <a:rPr lang="bs-Latn-BA" dirty="0" smtClean="0"/>
              <a:t>Šta je naslov</a:t>
            </a:r>
          </a:p>
          <a:p>
            <a:pPr lvl="1">
              <a:defRPr/>
            </a:pPr>
            <a:r>
              <a:rPr lang="bs-Latn-BA" dirty="0" smtClean="0"/>
              <a:t>Koji je sound bite</a:t>
            </a:r>
          </a:p>
          <a:p>
            <a:pPr lvl="1">
              <a:defRPr/>
            </a:pPr>
            <a:endParaRPr lang="bs-Latn-BA" dirty="0"/>
          </a:p>
          <a:p>
            <a:pPr marL="457200" lvl="1" indent="0">
              <a:buFont typeface="Arial" charset="0"/>
              <a:buNone/>
              <a:defRPr/>
            </a:pPr>
            <a:r>
              <a:rPr lang="bs-Latn-BA" dirty="0" smtClean="0"/>
              <a:t>Potrebno da imate izjavu od dvije rečenice koja sadrži: onih 5 W i ugao posmatranja urednika. </a:t>
            </a:r>
          </a:p>
          <a:p>
            <a:pPr marL="457200" lvl="1" indent="0">
              <a:buFont typeface="Arial" charset="0"/>
              <a:buNone/>
              <a:defRPr/>
            </a:pPr>
            <a:endParaRPr lang="bs-Latn-BA" dirty="0"/>
          </a:p>
          <a:p>
            <a:pPr marL="457200" lvl="1" indent="0">
              <a:buFont typeface="Arial" charset="0"/>
              <a:buNone/>
              <a:defRPr/>
            </a:pPr>
            <a:r>
              <a:rPr lang="bs-Latn-BA" dirty="0" smtClean="0"/>
              <a:t>Sa ovim imate napisan prvi paragraf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3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44310"/>
            <a:ext cx="8229600" cy="1143000"/>
          </a:xfrm>
        </p:spPr>
        <p:txBody>
          <a:bodyPr/>
          <a:lstStyle/>
          <a:p>
            <a:r>
              <a:rPr lang="bs-Latn-BA" altLang="en-US" dirty="0" smtClean="0"/>
              <a:t>Prvi paragraf/uvod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147248" cy="4209331"/>
          </a:xfrm>
        </p:spPr>
        <p:txBody>
          <a:bodyPr/>
          <a:lstStyle/>
          <a:p>
            <a:r>
              <a:rPr lang="bs-Latn-BA" altLang="en-US" dirty="0" smtClean="0"/>
              <a:t>Treba da sadrži:</a:t>
            </a:r>
          </a:p>
          <a:p>
            <a:pPr lvl="1"/>
            <a:r>
              <a:rPr lang="bs-Latn-BA" altLang="en-US" dirty="0" smtClean="0"/>
              <a:t>Osnovnu priču (ko i šta)</a:t>
            </a:r>
          </a:p>
          <a:p>
            <a:pPr lvl="1"/>
            <a:r>
              <a:rPr lang="bs-Latn-BA" altLang="en-US" dirty="0" smtClean="0"/>
              <a:t>Ugao vijesti (pa šta)</a:t>
            </a:r>
          </a:p>
          <a:p>
            <a:pPr lvl="1"/>
            <a:r>
              <a:rPr lang="bs-Latn-BA" altLang="en-US" dirty="0" smtClean="0"/>
              <a:t>Poruku</a:t>
            </a:r>
          </a:p>
          <a:p>
            <a:pPr lvl="1"/>
            <a:r>
              <a:rPr lang="bs-Latn-BA" altLang="en-US" dirty="0" smtClean="0"/>
              <a:t>Razlog da nastavite čitati</a:t>
            </a:r>
          </a:p>
          <a:p>
            <a:pPr lvl="1"/>
            <a:endParaRPr lang="bs-Latn-BA" altLang="en-US" dirty="0" smtClean="0"/>
          </a:p>
          <a:p>
            <a:pPr lvl="2"/>
            <a:r>
              <a:rPr lang="bs-Latn-BA" altLang="en-US" dirty="0" smtClean="0"/>
              <a:t>Urednici uglavnom čitaju samo prvi paragraf </a:t>
            </a:r>
          </a:p>
          <a:p>
            <a:pPr lvl="1"/>
            <a:endParaRPr lang="en-US" alt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2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anela\Desktop\slike za ppt\ImageProxy-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42571"/>
            <a:ext cx="4536504" cy="5628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Priprema za intervju 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dirty="0">
                <a:hlinkClick r:id="rId3"/>
              </a:rPr>
              <a:t>http://</a:t>
            </a:r>
            <a:r>
              <a:rPr lang="bs-Latn-BA" dirty="0" smtClean="0">
                <a:hlinkClick r:id="rId3"/>
              </a:rPr>
              <a:t>www.tportal.hr/vijesti/hrvatska/398824/Glasnogovornik-Luka-Duric-mora-otici-osramotio-je-predsjednicu.html</a:t>
            </a:r>
            <a:r>
              <a:rPr lang="bs-Latn-BA" dirty="0" smtClean="0"/>
              <a:t> </a:t>
            </a:r>
          </a:p>
          <a:p>
            <a:r>
              <a:rPr lang="bs-Latn-BA" dirty="0">
                <a:hlinkClick r:id="rId4"/>
              </a:rPr>
              <a:t>https://</a:t>
            </a:r>
            <a:r>
              <a:rPr lang="bs-Latn-BA" dirty="0" smtClean="0">
                <a:hlinkClick r:id="rId4"/>
              </a:rPr>
              <a:t>www.youtube.com/watch?v=mMaB1DLHseI</a:t>
            </a:r>
            <a:r>
              <a:rPr lang="bs-Latn-BA" dirty="0" smtClean="0"/>
              <a:t> </a:t>
            </a:r>
            <a:endParaRPr lang="bs-Latn-BA" dirty="0"/>
          </a:p>
          <a:p>
            <a:r>
              <a:rPr lang="bs-Latn-BA" dirty="0" smtClean="0">
                <a:hlinkClick r:id="rId5"/>
              </a:rPr>
              <a:t>https</a:t>
            </a:r>
            <a:r>
              <a:rPr lang="bs-Latn-BA" dirty="0">
                <a:hlinkClick r:id="rId5"/>
              </a:rPr>
              <a:t>://</a:t>
            </a:r>
            <a:r>
              <a:rPr lang="bs-Latn-BA" dirty="0" smtClean="0">
                <a:hlinkClick r:id="rId5"/>
              </a:rPr>
              <a:t>www.youtube.com/watch?v=P1z1SqKt_RA</a:t>
            </a:r>
            <a:r>
              <a:rPr lang="bs-Latn-BA" dirty="0" smtClean="0"/>
              <a:t> </a:t>
            </a:r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8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KAKO!?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Planirajte</a:t>
            </a:r>
          </a:p>
          <a:p>
            <a:r>
              <a:rPr lang="bs-Latn-BA" dirty="0" smtClean="0"/>
              <a:t>Priče i anegdote</a:t>
            </a:r>
          </a:p>
          <a:p>
            <a:r>
              <a:rPr lang="bs-Latn-BA" dirty="0" smtClean="0"/>
              <a:t>Analogije</a:t>
            </a:r>
          </a:p>
          <a:p>
            <a:r>
              <a:rPr lang="bs-Latn-BA" dirty="0" smtClean="0"/>
              <a:t>Kraj izjave</a:t>
            </a:r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0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Intervju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Opustite se – dišite duboko</a:t>
            </a:r>
          </a:p>
          <a:p>
            <a:r>
              <a:rPr lang="hr-HR" dirty="0" smtClean="0"/>
              <a:t>Zapamtite – novinar nije vasa publika </a:t>
            </a:r>
          </a:p>
          <a:p>
            <a:r>
              <a:rPr lang="hr-HR" dirty="0" smtClean="0"/>
              <a:t>Razmisljanje – pozitivno </a:t>
            </a:r>
          </a:p>
          <a:p>
            <a:r>
              <a:rPr lang="hr-HR" dirty="0" smtClean="0"/>
              <a:t>Imate poruke ispred sebe </a:t>
            </a:r>
          </a:p>
          <a:p>
            <a:r>
              <a:rPr lang="hr-HR" dirty="0" smtClean="0"/>
              <a:t>Iskljucite telefone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Taktike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Uvijek ste „on the record”</a:t>
            </a:r>
          </a:p>
          <a:p>
            <a:r>
              <a:rPr lang="hr-HR" dirty="0" smtClean="0"/>
              <a:t>Paznja vam mora biti fokusirana na intervju</a:t>
            </a:r>
          </a:p>
          <a:p>
            <a:r>
              <a:rPr lang="hr-HR" dirty="0" smtClean="0"/>
              <a:t>Slušajte pitanja</a:t>
            </a:r>
          </a:p>
          <a:p>
            <a:r>
              <a:rPr lang="hr-HR" dirty="0" smtClean="0"/>
              <a:t>Budite pozitivni</a:t>
            </a:r>
          </a:p>
          <a:p>
            <a:r>
              <a:rPr lang="hr-HR" dirty="0" smtClean="0"/>
              <a:t>Prvo recite ono najvaznije</a:t>
            </a:r>
          </a:p>
          <a:p>
            <a:r>
              <a:rPr lang="hr-HR" dirty="0" smtClean="0"/>
              <a:t>Isti odgovor na isto pitanje</a:t>
            </a:r>
          </a:p>
          <a:p>
            <a:r>
              <a:rPr lang="hr-HR" dirty="0" smtClean="0"/>
              <a:t>Istina... Čak i ako je bolna</a:t>
            </a:r>
          </a:p>
          <a:p>
            <a:r>
              <a:rPr lang="hr-HR" dirty="0" smtClean="0"/>
              <a:t>Koncizni odgovori</a:t>
            </a:r>
          </a:p>
          <a:p>
            <a:r>
              <a:rPr lang="hr-HR" dirty="0" smtClean="0"/>
              <a:t>Pojednostavite statistike </a:t>
            </a:r>
          </a:p>
          <a:p>
            <a:r>
              <a:rPr lang="hr-HR" dirty="0" smtClean="0"/>
              <a:t>Zahvalite se novinaru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76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Kontrola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Vi kontroliste ono sto </a:t>
            </a:r>
            <a:r>
              <a:rPr lang="hr-HR" b="1" dirty="0" smtClean="0">
                <a:solidFill>
                  <a:srgbClr val="FF0000"/>
                </a:solidFill>
              </a:rPr>
              <a:t>VI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govorite</a:t>
            </a:r>
          </a:p>
          <a:p>
            <a:r>
              <a:rPr lang="hr-HR" dirty="0" smtClean="0"/>
              <a:t>Izbjegavajte poziciju u kojoj se morate braniti ili čak dovesti u konflikt sa novinarima</a:t>
            </a:r>
          </a:p>
          <a:p>
            <a:r>
              <a:rPr lang="hr-HR" dirty="0" smtClean="0"/>
              <a:t>Koristite tehnike premoštavanja – izjave pomocu kojih cete preci sa jedne teme na drugu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07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Tehnike</a:t>
            </a:r>
            <a:r>
              <a:rPr lang="en-GB" dirty="0" smtClean="0"/>
              <a:t> </a:t>
            </a:r>
            <a:r>
              <a:rPr lang="en-GB" dirty="0" err="1" smtClean="0"/>
              <a:t>premo</a:t>
            </a:r>
            <a:r>
              <a:rPr lang="hr-HR" dirty="0" smtClean="0"/>
              <a:t>š</a:t>
            </a:r>
            <a:r>
              <a:rPr lang="en-GB" dirty="0" err="1" smtClean="0"/>
              <a:t>tavanja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Dopustite da ponovim nešto što sam ranije rekao o....</a:t>
            </a:r>
            <a:endParaRPr lang="en-GB" dirty="0"/>
          </a:p>
          <a:p>
            <a:pPr lvl="0"/>
            <a:r>
              <a:rPr lang="hr-HR" dirty="0"/>
              <a:t>Kao što sam rekao, ...</a:t>
            </a:r>
            <a:endParaRPr lang="en-GB" dirty="0"/>
          </a:p>
          <a:p>
            <a:pPr lvl="0"/>
            <a:r>
              <a:rPr lang="hr-HR" dirty="0"/>
              <a:t>Još jedan primjer...</a:t>
            </a:r>
            <a:endParaRPr lang="en-GB" dirty="0"/>
          </a:p>
          <a:p>
            <a:pPr lvl="0"/>
            <a:r>
              <a:rPr lang="hr-HR" dirty="0"/>
              <a:t>Zbog toga je važno da ... (i onda ponovite akciju/poruku koju ste htjeli da publika čuje)</a:t>
            </a:r>
            <a:endParaRPr lang="en-GB" dirty="0"/>
          </a:p>
          <a:p>
            <a:pPr lvl="0"/>
            <a:r>
              <a:rPr lang="hr-HR" dirty="0"/>
              <a:t>Mislim da to možemo otići korak dalje. Na primjer...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58971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65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Naglašavanje poruke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Pitanje koje trebate postaviti je...</a:t>
            </a:r>
            <a:endParaRPr lang="en-GB" dirty="0"/>
          </a:p>
          <a:p>
            <a:pPr lvl="0"/>
            <a:r>
              <a:rPr lang="hr-HR" dirty="0"/>
              <a:t>Stvarno pitanje ovde je...</a:t>
            </a:r>
            <a:endParaRPr lang="en-GB" dirty="0"/>
          </a:p>
          <a:p>
            <a:pPr lvl="0"/>
            <a:r>
              <a:rPr lang="hr-HR" dirty="0"/>
              <a:t>Ključna stvar koju trebamo zapamtiti (imati na umu)... 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21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Naglašavanje – varijacija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dirty="0"/>
              <a:t>Mislim da postoje dvije mogućnosti:...</a:t>
            </a:r>
            <a:endParaRPr lang="en-GB" dirty="0"/>
          </a:p>
          <a:p>
            <a:pPr lvl="0"/>
            <a:r>
              <a:rPr lang="hr-HR" dirty="0"/>
              <a:t>Nekoliko stvari je potrebno razmotriti:... </a:t>
            </a:r>
            <a:endParaRPr lang="en-GB" dirty="0"/>
          </a:p>
          <a:p>
            <a:pPr lvl="0"/>
            <a:r>
              <a:rPr lang="hr-HR" dirty="0"/>
              <a:t>Želim reći tri stvari:...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PRAVILA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Uvijek „on the record“</a:t>
            </a:r>
          </a:p>
          <a:p>
            <a:r>
              <a:rPr lang="bs-Latn-BA" dirty="0" smtClean="0"/>
              <a:t>Novinari nisu jedina i sva publika</a:t>
            </a:r>
          </a:p>
          <a:p>
            <a:r>
              <a:rPr lang="bs-Latn-BA" dirty="0" smtClean="0"/>
              <a:t>Odmah ispravite netačnu informaciju </a:t>
            </a:r>
          </a:p>
          <a:p>
            <a:r>
              <a:rPr lang="bs-Latn-BA" dirty="0" smtClean="0"/>
              <a:t>Izbjegavate greške koliko je to moguce i izvinite se</a:t>
            </a:r>
          </a:p>
          <a:p>
            <a:r>
              <a:rPr lang="bs-Latn-BA" dirty="0" smtClean="0"/>
              <a:t>Izbjegavajte odgovore na brzinu</a:t>
            </a:r>
          </a:p>
          <a:p>
            <a:r>
              <a:rPr lang="bs-Latn-BA" dirty="0" smtClean="0"/>
              <a:t>Sasvim je u redu reći „ne znam“</a:t>
            </a:r>
          </a:p>
          <a:p>
            <a:r>
              <a:rPr lang="bs-Latn-BA" dirty="0" smtClean="0"/>
              <a:t>Ne uvodite i ne ponavljajte negativnosti</a:t>
            </a:r>
            <a:endParaRPr lang="bs-Latn-B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41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Još pravila...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Loše vijesti recite odmah... </a:t>
            </a:r>
          </a:p>
          <a:p>
            <a:pPr lvl="0"/>
            <a:r>
              <a:rPr lang="hr-HR" dirty="0"/>
              <a:t>Pokušajte izbjegavati sljedeće riječi u svojim izjavama: </a:t>
            </a:r>
            <a:endParaRPr lang="en-GB" dirty="0"/>
          </a:p>
          <a:p>
            <a:pPr lvl="1"/>
            <a:r>
              <a:rPr lang="hr-HR" dirty="0"/>
              <a:t>Vjerovatno (npr. Vjerovatno se desilo zato što...)</a:t>
            </a:r>
            <a:endParaRPr lang="en-GB" dirty="0"/>
          </a:p>
          <a:p>
            <a:pPr lvl="1"/>
            <a:r>
              <a:rPr lang="hr-HR" dirty="0"/>
              <a:t>Obično (npr. To se obično ne dešava...)</a:t>
            </a:r>
            <a:endParaRPr lang="en-GB" dirty="0"/>
          </a:p>
          <a:p>
            <a:pPr lvl="1"/>
            <a:r>
              <a:rPr lang="hr-HR" dirty="0"/>
              <a:t>Normalno (npr. Normalno je da pošaljemo nekoliko poziva...) </a:t>
            </a:r>
            <a:endParaRPr lang="en-GB" dirty="0"/>
          </a:p>
          <a:p>
            <a:pPr lvl="1"/>
            <a:r>
              <a:rPr lang="hr-HR" dirty="0"/>
              <a:t>Uopšteno (npr. Uopšteno naša politika je...)</a:t>
            </a:r>
            <a:endParaRPr lang="en-GB" dirty="0"/>
          </a:p>
          <a:p>
            <a:endParaRPr lang="hr-HR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230979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97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anela\Desktop\slike za ppt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909" y="1381539"/>
            <a:ext cx="6480720" cy="482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8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73" y="596325"/>
            <a:ext cx="8229600" cy="1143000"/>
          </a:xfrm>
        </p:spPr>
        <p:txBody>
          <a:bodyPr/>
          <a:lstStyle/>
          <a:p>
            <a:r>
              <a:rPr lang="bs-Latn-BA" dirty="0" smtClean="0"/>
              <a:t>Govor tijela i izrazi lica</a:t>
            </a:r>
            <a:endParaRPr lang="en-US" dirty="0"/>
          </a:p>
        </p:txBody>
      </p:sp>
      <p:pic>
        <p:nvPicPr>
          <p:cNvPr id="2050" name="Picture 2" descr="C:\Users\Sanela\Desktop\slike za ppt\facialexpression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54" y="1529848"/>
            <a:ext cx="3418238" cy="321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611188" y="5282297"/>
            <a:ext cx="8137276" cy="6463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Naše tijelo može poslati</a:t>
            </a:r>
            <a:r>
              <a:rPr kumimoji="0" lang="hr-H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70,000 </a:t>
            </a:r>
            <a:r>
              <a:rPr kumimoji="0" lang="hr-H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različitih signala neverbalno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Naše lice</a:t>
            </a:r>
            <a:r>
              <a:rPr kumimoji="0" lang="hr-HR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ima nekih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250,000 </a:t>
            </a:r>
            <a:r>
              <a:rPr kumimoji="0" lang="hr-H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različitih facijalnih ekspresija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0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Govor tijela i izrazi 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817518"/>
            <a:ext cx="8219256" cy="707826"/>
          </a:xfrm>
        </p:spPr>
        <p:txBody>
          <a:bodyPr>
            <a:normAutofit fontScale="47500" lnSpcReduction="20000"/>
          </a:bodyPr>
          <a:lstStyle/>
          <a:p>
            <a:r>
              <a:rPr lang="hr-HR" dirty="0" smtClean="0"/>
              <a:t>Imamo preko </a:t>
            </a:r>
            <a:r>
              <a:rPr lang="en-US" b="1" dirty="0" smtClean="0"/>
              <a:t>5,000 </a:t>
            </a:r>
            <a:r>
              <a:rPr lang="hr-HR" b="1" dirty="0" smtClean="0"/>
              <a:t>različitih pokreta rukama koji šalju poruku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Sanela\Desktop\slike za ppt\bodylanguagehands-move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5143500" cy="447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7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058" y="571914"/>
            <a:ext cx="8229600" cy="1143000"/>
          </a:xfrm>
        </p:spPr>
        <p:txBody>
          <a:bodyPr>
            <a:normAutofit/>
          </a:bodyPr>
          <a:lstStyle/>
          <a:p>
            <a:r>
              <a:rPr lang="bs-Latn-BA" dirty="0" smtClean="0"/>
              <a:t>Govor tijela i izrazi lica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016" y="5013176"/>
            <a:ext cx="7941568" cy="128560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Nekad možemo poslati poruku </a:t>
            </a:r>
            <a:r>
              <a:rPr lang="en-US" b="1" dirty="0" smtClean="0"/>
              <a:t>100% </a:t>
            </a:r>
            <a:r>
              <a:rPr lang="hr-HR" b="1" dirty="0" smtClean="0"/>
              <a:t> samo neverbalnom komunikacijom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 descr="C:\Users\Sanela\Desktop\slike za ppt\standing-styles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38100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r-HR" b="1" dirty="0"/>
              <a:t>Kriza 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Činjenice</a:t>
            </a:r>
            <a:r>
              <a:rPr lang="en-US" dirty="0"/>
              <a:t>,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podaci</a:t>
            </a:r>
            <a:r>
              <a:rPr lang="en-US" dirty="0"/>
              <a:t> o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spadaju</a:t>
            </a:r>
            <a:r>
              <a:rPr lang="en-US" dirty="0"/>
              <a:t> u </a:t>
            </a:r>
            <a:r>
              <a:rPr lang="en-US" dirty="0" err="1"/>
              <a:t>domen</a:t>
            </a:r>
            <a:r>
              <a:rPr lang="en-US" dirty="0"/>
              <a:t> </a:t>
            </a:r>
            <a:r>
              <a:rPr lang="en-US" dirty="0" err="1"/>
              <a:t>službene</a:t>
            </a:r>
            <a:r>
              <a:rPr lang="en-US" dirty="0"/>
              <a:t> </a:t>
            </a:r>
            <a:r>
              <a:rPr lang="en-US" dirty="0" err="1"/>
              <a:t>tajne</a:t>
            </a:r>
            <a:r>
              <a:rPr lang="en-US" dirty="0"/>
              <a:t>. </a:t>
            </a:r>
            <a:endParaRPr lang="hr-HR" dirty="0" smtClean="0"/>
          </a:p>
          <a:p>
            <a:pPr lvl="0"/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prezentacija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negativno</a:t>
            </a:r>
            <a:r>
              <a:rPr lang="en-US" dirty="0"/>
              <a:t> </a:t>
            </a:r>
            <a:r>
              <a:rPr lang="en-US" dirty="0" err="1"/>
              <a:t>uticala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istragu</a:t>
            </a:r>
            <a:r>
              <a:rPr lang="en-US" dirty="0"/>
              <a:t> </a:t>
            </a:r>
            <a:endParaRPr lang="hr-HR" dirty="0" smtClean="0"/>
          </a:p>
          <a:p>
            <a:pPr lvl="0"/>
            <a:r>
              <a:rPr lang="bs-Latn-BA" dirty="0" smtClean="0"/>
              <a:t>Da </a:t>
            </a:r>
            <a:r>
              <a:rPr lang="bs-Latn-BA" dirty="0"/>
              <a:t>se ne bi otkrile pojedinosti privatnog života osoba, a koje bi mogle nanijeti štetu interesima i reputaciji tih </a:t>
            </a:r>
            <a:r>
              <a:rPr lang="bs-Latn-BA" dirty="0" smtClean="0"/>
              <a:t>osoba</a:t>
            </a:r>
            <a:endParaRPr lang="hr-HR" dirty="0" smtClean="0"/>
          </a:p>
          <a:p>
            <a:pPr lvl="0"/>
            <a:r>
              <a:rPr lang="bs-Latn-BA" dirty="0" smtClean="0"/>
              <a:t>Suzdrzavanje </a:t>
            </a:r>
            <a:r>
              <a:rPr lang="bs-Latn-BA" dirty="0"/>
              <a:t>od imenovanja građana i predstavljanje informacija koje bi mogle voditi njihovoj identifikaciji</a:t>
            </a:r>
            <a:r>
              <a:rPr lang="en-GB" dirty="0"/>
              <a:t/>
            </a:r>
            <a:br>
              <a:rPr lang="en-GB" dirty="0"/>
            </a:br>
            <a:endParaRPr lang="hr-HR" dirty="0" smtClean="0"/>
          </a:p>
          <a:p>
            <a:pPr lvl="0"/>
            <a:r>
              <a:rPr lang="bs-Latn-BA" dirty="0" smtClean="0"/>
              <a:t>Ukoliko </a:t>
            </a:r>
            <a:r>
              <a:rPr lang="bs-Latn-BA" dirty="0"/>
              <a:t>su uključeni maloljetnici imena se ne objavljuju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2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U </a:t>
            </a:r>
            <a:r>
              <a:rPr lang="en-US" b="1" dirty="0" err="1" smtClean="0"/>
              <a:t>nekim</a:t>
            </a:r>
            <a:r>
              <a:rPr lang="en-US" b="1" dirty="0" smtClean="0"/>
              <a:t> </a:t>
            </a:r>
            <a:r>
              <a:rPr lang="en-US" b="1" dirty="0" err="1" smtClean="0"/>
              <a:t>slučajevima</a:t>
            </a:r>
            <a:r>
              <a:rPr lang="en-US" b="1" dirty="0" smtClean="0"/>
              <a:t> </a:t>
            </a:r>
            <a:r>
              <a:rPr lang="en-US" b="1" dirty="0" err="1" smtClean="0"/>
              <a:t>treba</a:t>
            </a:r>
            <a:r>
              <a:rPr lang="en-US" b="1" dirty="0" smtClean="0"/>
              <a:t> da </a:t>
            </a:r>
            <a:r>
              <a:rPr lang="en-US" b="1" dirty="0" err="1" smtClean="0"/>
              <a:t>postoji</a:t>
            </a:r>
            <a:r>
              <a:rPr lang="en-US" b="1" dirty="0" smtClean="0"/>
              <a:t> </a:t>
            </a:r>
            <a:r>
              <a:rPr lang="en-US" b="1" dirty="0" err="1" smtClean="0"/>
              <a:t>ograničenje</a:t>
            </a:r>
            <a:r>
              <a:rPr lang="en-US" b="1" dirty="0" smtClean="0"/>
              <a:t> u </a:t>
            </a:r>
            <a:r>
              <a:rPr lang="en-US" b="1" dirty="0" err="1" smtClean="0"/>
              <a:t>davanju</a:t>
            </a:r>
            <a:r>
              <a:rPr lang="en-US" b="1" dirty="0" smtClean="0"/>
              <a:t> </a:t>
            </a:r>
            <a:r>
              <a:rPr lang="en-US" b="1" dirty="0" err="1" smtClean="0"/>
              <a:t>informacija</a:t>
            </a:r>
            <a:r>
              <a:rPr lang="en-US" b="1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5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Krizno komuniciranje</a:t>
            </a:r>
          </a:p>
          <a:p>
            <a:r>
              <a:rPr lang="hr-HR" dirty="0" smtClean="0"/>
              <a:t>Neosnovana kritika </a:t>
            </a:r>
          </a:p>
          <a:p>
            <a:endParaRPr lang="en-GB" sz="2000" dirty="0"/>
          </a:p>
          <a:p>
            <a:pPr lvl="0"/>
            <a:r>
              <a:rPr lang="fr-FR" sz="2000" dirty="0" err="1"/>
              <a:t>Napada</a:t>
            </a:r>
            <a:r>
              <a:rPr lang="fr-FR" sz="2000" dirty="0"/>
              <a:t> </a:t>
            </a:r>
            <a:r>
              <a:rPr lang="fr-FR" sz="2000" dirty="0" err="1"/>
              <a:t>ponašanje</a:t>
            </a:r>
            <a:r>
              <a:rPr lang="fr-FR" sz="2000" dirty="0"/>
              <a:t> </a:t>
            </a:r>
            <a:r>
              <a:rPr lang="fr-FR" sz="2000" dirty="0" err="1"/>
              <a:t>tužioca</a:t>
            </a:r>
            <a:r>
              <a:rPr lang="fr-FR" sz="2000" dirty="0"/>
              <a:t>, </a:t>
            </a:r>
            <a:r>
              <a:rPr lang="fr-FR" sz="2000" dirty="0" err="1"/>
              <a:t>postupak</a:t>
            </a:r>
            <a:r>
              <a:rPr lang="fr-FR" sz="2000" dirty="0"/>
              <a:t> </a:t>
            </a:r>
            <a:r>
              <a:rPr lang="fr-FR" sz="2000" dirty="0" err="1"/>
              <a:t>ili</a:t>
            </a:r>
            <a:r>
              <a:rPr lang="fr-FR" sz="2000" dirty="0"/>
              <a:t> </a:t>
            </a:r>
            <a:r>
              <a:rPr lang="fr-FR" sz="2000" dirty="0" err="1"/>
              <a:t>odluka</a:t>
            </a:r>
            <a:r>
              <a:rPr lang="fr-FR" sz="2000" dirty="0"/>
              <a:t> u </a:t>
            </a:r>
            <a:r>
              <a:rPr lang="fr-FR" sz="2000" dirty="0" err="1"/>
              <a:t>nekom</a:t>
            </a:r>
            <a:r>
              <a:rPr lang="fr-FR" sz="2000" dirty="0"/>
              <a:t> </a:t>
            </a:r>
            <a:r>
              <a:rPr lang="fr-FR" sz="2000" dirty="0" err="1"/>
              <a:t>predmetu</a:t>
            </a:r>
            <a:r>
              <a:rPr lang="fr-FR" sz="2000" dirty="0"/>
              <a:t>;</a:t>
            </a:r>
            <a:endParaRPr lang="en-GB" sz="2000" dirty="0"/>
          </a:p>
          <a:p>
            <a:pPr lvl="0"/>
            <a:r>
              <a:rPr lang="fr-FR" sz="2000" dirty="0"/>
              <a:t>Koji je </a:t>
            </a:r>
            <a:r>
              <a:rPr lang="fr-FR" sz="2000" dirty="0" err="1"/>
              <a:t>netačan</a:t>
            </a:r>
            <a:r>
              <a:rPr lang="fr-FR" sz="2000" dirty="0"/>
              <a:t> </a:t>
            </a:r>
            <a:r>
              <a:rPr lang="fr-FR" sz="2000" dirty="0" err="1"/>
              <a:t>ili</a:t>
            </a:r>
            <a:r>
              <a:rPr lang="fr-FR" sz="2000" dirty="0"/>
              <a:t> </a:t>
            </a:r>
            <a:r>
              <a:rPr lang="fr-FR" sz="2000" dirty="0" err="1"/>
              <a:t>obmanjujući</a:t>
            </a:r>
            <a:r>
              <a:rPr lang="fr-FR" sz="2000" dirty="0"/>
              <a:t>; i</a:t>
            </a:r>
            <a:endParaRPr lang="en-GB" sz="2000" dirty="0"/>
          </a:p>
          <a:p>
            <a:pPr lvl="0"/>
            <a:r>
              <a:rPr lang="fr-FR" sz="2000" dirty="0" err="1"/>
              <a:t>Može</a:t>
            </a:r>
            <a:r>
              <a:rPr lang="fr-FR" sz="2000" dirty="0"/>
              <a:t> </a:t>
            </a:r>
            <a:r>
              <a:rPr lang="fr-FR" sz="2000" dirty="0" err="1"/>
              <a:t>značajno</a:t>
            </a:r>
            <a:r>
              <a:rPr lang="fr-FR" sz="2000" dirty="0"/>
              <a:t> </a:t>
            </a:r>
            <a:r>
              <a:rPr lang="fr-FR" sz="2000" dirty="0" err="1"/>
              <a:t>naštetiti</a:t>
            </a:r>
            <a:r>
              <a:rPr lang="fr-FR" sz="2000" dirty="0"/>
              <a:t> </a:t>
            </a:r>
            <a:r>
              <a:rPr lang="fr-FR" sz="2000" dirty="0" err="1"/>
              <a:t>tužiocu</a:t>
            </a:r>
            <a:r>
              <a:rPr lang="fr-FR" sz="2000" dirty="0"/>
              <a:t> </a:t>
            </a:r>
            <a:r>
              <a:rPr lang="fr-FR" sz="2000" dirty="0" err="1"/>
              <a:t>ili</a:t>
            </a:r>
            <a:r>
              <a:rPr lang="fr-FR" sz="2000" dirty="0"/>
              <a:t> </a:t>
            </a:r>
            <a:r>
              <a:rPr lang="fr-FR" sz="2000" dirty="0" err="1"/>
              <a:t>nepovoljno</a:t>
            </a:r>
            <a:r>
              <a:rPr lang="fr-FR" sz="2000" dirty="0"/>
              <a:t> </a:t>
            </a:r>
            <a:r>
              <a:rPr lang="fr-FR" sz="2000" dirty="0" err="1"/>
              <a:t>uticati</a:t>
            </a:r>
            <a:r>
              <a:rPr lang="fr-FR" sz="2000" dirty="0"/>
              <a:t> na </a:t>
            </a:r>
            <a:r>
              <a:rPr lang="fr-FR" sz="2000" dirty="0" err="1"/>
              <a:t>provođenje</a:t>
            </a:r>
            <a:r>
              <a:rPr lang="fr-FR" sz="2000" dirty="0"/>
              <a:t> </a:t>
            </a:r>
            <a:r>
              <a:rPr lang="fr-FR" sz="2000" dirty="0" err="1"/>
              <a:t>pravde</a:t>
            </a:r>
            <a:endParaRPr lang="en-GB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5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701"/>
            <a:ext cx="8229600" cy="1143000"/>
          </a:xfrm>
        </p:spPr>
        <p:txBody>
          <a:bodyPr>
            <a:noAutofit/>
          </a:bodyPr>
          <a:lstStyle/>
          <a:p>
            <a:r>
              <a:rPr lang="fr-FR" sz="2400" dirty="0" err="1"/>
              <a:t>Odgovor</a:t>
            </a:r>
            <a:r>
              <a:rPr lang="fr-FR" sz="2400" dirty="0"/>
              <a:t> na </a:t>
            </a:r>
            <a:r>
              <a:rPr lang="fr-FR" sz="2400" dirty="0" err="1"/>
              <a:t>kritiku</a:t>
            </a:r>
            <a:r>
              <a:rPr lang="fr-FR" sz="2400" dirty="0"/>
              <a:t> je </a:t>
            </a:r>
            <a:r>
              <a:rPr lang="fr-FR" sz="2400" dirty="0" err="1"/>
              <a:t>prikladan</a:t>
            </a:r>
            <a:r>
              <a:rPr lang="fr-FR" sz="2400" dirty="0"/>
              <a:t> u </a:t>
            </a:r>
            <a:r>
              <a:rPr lang="fr-FR" sz="2400" dirty="0" err="1"/>
              <a:t>sljedećim</a:t>
            </a:r>
            <a:r>
              <a:rPr lang="fr-FR" sz="2400" dirty="0"/>
              <a:t> </a:t>
            </a:r>
            <a:r>
              <a:rPr lang="fr-FR" sz="2400" dirty="0" err="1"/>
              <a:t>slučajevima</a:t>
            </a:r>
            <a:r>
              <a:rPr lang="fr-FR" sz="2400" dirty="0"/>
              <a:t>, </a:t>
            </a:r>
            <a:r>
              <a:rPr lang="fr-FR" sz="2400" dirty="0" err="1"/>
              <a:t>osim</a:t>
            </a:r>
            <a:r>
              <a:rPr lang="fr-FR" sz="2400" dirty="0"/>
              <a:t> u </a:t>
            </a:r>
            <a:r>
              <a:rPr lang="fr-FR" sz="2400" dirty="0" err="1"/>
              <a:t>neuobičajenim</a:t>
            </a:r>
            <a:r>
              <a:rPr lang="fr-FR" sz="2400" dirty="0"/>
              <a:t> </a:t>
            </a:r>
            <a:r>
              <a:rPr lang="fr-FR" sz="2400" dirty="0" err="1"/>
              <a:t>okolnostima</a:t>
            </a:r>
            <a:r>
              <a:rPr lang="fr-FR" sz="2400" dirty="0"/>
              <a:t>: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FR" dirty="0" err="1"/>
              <a:t>Kada</a:t>
            </a:r>
            <a:r>
              <a:rPr lang="fr-FR" dirty="0"/>
              <a:t> je </a:t>
            </a:r>
            <a:r>
              <a:rPr lang="fr-FR" dirty="0" err="1"/>
              <a:t>kritika</a:t>
            </a:r>
            <a:r>
              <a:rPr lang="fr-FR" dirty="0"/>
              <a:t> </a:t>
            </a:r>
            <a:r>
              <a:rPr lang="fr-FR" dirty="0" err="1"/>
              <a:t>ozbiljna</a:t>
            </a:r>
            <a:r>
              <a:rPr lang="fr-FR" dirty="0"/>
              <a:t> i </a:t>
            </a:r>
            <a:r>
              <a:rPr lang="fr-FR" dirty="0" err="1"/>
              <a:t>vjerojatno</a:t>
            </a:r>
            <a:r>
              <a:rPr lang="fr-FR" dirty="0"/>
              <a:t> </a:t>
            </a:r>
            <a:r>
              <a:rPr lang="fr-FR" dirty="0" err="1"/>
              <a:t>će</a:t>
            </a:r>
            <a:r>
              <a:rPr lang="fr-FR" dirty="0"/>
              <a:t> </a:t>
            </a:r>
            <a:r>
              <a:rPr lang="fr-FR" dirty="0" err="1"/>
              <a:t>imati</a:t>
            </a:r>
            <a:r>
              <a:rPr lang="fr-FR" dirty="0"/>
              <a:t> </a:t>
            </a:r>
            <a:r>
              <a:rPr lang="fr-FR" dirty="0" err="1"/>
              <a:t>značajnog</a:t>
            </a:r>
            <a:r>
              <a:rPr lang="fr-FR" dirty="0"/>
              <a:t> </a:t>
            </a:r>
            <a:r>
              <a:rPr lang="fr-FR" dirty="0" err="1"/>
              <a:t>negativnog</a:t>
            </a:r>
            <a:r>
              <a:rPr lang="fr-FR" dirty="0"/>
              <a:t> </a:t>
            </a:r>
            <a:r>
              <a:rPr lang="fr-FR" dirty="0" err="1"/>
              <a:t>uticaja</a:t>
            </a:r>
            <a:r>
              <a:rPr lang="fr-FR" dirty="0"/>
              <a:t> u </a:t>
            </a:r>
            <a:r>
              <a:rPr lang="fr-FR" dirty="0" err="1"/>
              <a:t>društvu</a:t>
            </a:r>
            <a:r>
              <a:rPr lang="fr-FR" dirty="0"/>
              <a:t>;</a:t>
            </a:r>
            <a:endParaRPr lang="en-GB" dirty="0"/>
          </a:p>
          <a:p>
            <a:pPr lvl="0"/>
            <a:r>
              <a:rPr lang="fr-FR" dirty="0" err="1"/>
              <a:t>Kada</a:t>
            </a:r>
            <a:r>
              <a:rPr lang="fr-FR" dirty="0"/>
              <a:t> </a:t>
            </a:r>
            <a:r>
              <a:rPr lang="fr-FR" dirty="0" err="1"/>
              <a:t>kritika</a:t>
            </a:r>
            <a:r>
              <a:rPr lang="fr-FR" dirty="0"/>
              <a:t> </a:t>
            </a:r>
            <a:r>
              <a:rPr lang="fr-FR" dirty="0" err="1"/>
              <a:t>odražava</a:t>
            </a:r>
            <a:r>
              <a:rPr lang="fr-FR" dirty="0"/>
              <a:t> </a:t>
            </a:r>
            <a:r>
              <a:rPr lang="fr-FR" dirty="0" err="1"/>
              <a:t>nerazumijevanje</a:t>
            </a:r>
            <a:r>
              <a:rPr lang="fr-FR" dirty="0"/>
              <a:t> </a:t>
            </a:r>
            <a:r>
              <a:rPr lang="fr-FR" dirty="0" err="1"/>
              <a:t>pravnog</a:t>
            </a:r>
            <a:r>
              <a:rPr lang="fr-FR" dirty="0"/>
              <a:t> </a:t>
            </a:r>
            <a:r>
              <a:rPr lang="fr-FR" dirty="0" err="1"/>
              <a:t>sistema</a:t>
            </a:r>
            <a:r>
              <a:rPr lang="fr-FR" dirty="0"/>
              <a:t> </a:t>
            </a:r>
            <a:r>
              <a:rPr lang="fr-FR" dirty="0" err="1"/>
              <a:t>ili</a:t>
            </a:r>
            <a:r>
              <a:rPr lang="fr-FR" dirty="0"/>
              <a:t> </a:t>
            </a:r>
            <a:r>
              <a:rPr lang="fr-FR" dirty="0" err="1"/>
              <a:t>uloge</a:t>
            </a:r>
            <a:r>
              <a:rPr lang="fr-FR" dirty="0"/>
              <a:t> </a:t>
            </a:r>
            <a:r>
              <a:rPr lang="fr-FR" dirty="0" err="1"/>
              <a:t>tužioca</a:t>
            </a:r>
            <a:r>
              <a:rPr lang="fr-FR" dirty="0"/>
              <a:t>, i bar </a:t>
            </a:r>
            <a:r>
              <a:rPr lang="fr-FR" dirty="0" err="1"/>
              <a:t>djelimično</a:t>
            </a:r>
            <a:r>
              <a:rPr lang="fr-FR" dirty="0"/>
              <a:t> se </a:t>
            </a:r>
            <a:r>
              <a:rPr lang="fr-FR" dirty="0" err="1"/>
              <a:t>zasniva</a:t>
            </a:r>
            <a:r>
              <a:rPr lang="fr-FR" dirty="0"/>
              <a:t> na </a:t>
            </a:r>
            <a:r>
              <a:rPr lang="fr-FR" dirty="0" err="1"/>
              <a:t>takvom</a:t>
            </a:r>
            <a:r>
              <a:rPr lang="fr-FR" dirty="0"/>
              <a:t> </a:t>
            </a:r>
            <a:r>
              <a:rPr lang="fr-FR" dirty="0" err="1"/>
              <a:t>nerazumijevanju</a:t>
            </a:r>
            <a:r>
              <a:rPr lang="fr-FR" dirty="0"/>
              <a:t>; i</a:t>
            </a:r>
            <a:endParaRPr lang="en-GB" dirty="0"/>
          </a:p>
          <a:p>
            <a:r>
              <a:rPr lang="fr-FR" dirty="0" err="1"/>
              <a:t>Kada</a:t>
            </a:r>
            <a:r>
              <a:rPr lang="fr-FR" dirty="0"/>
              <a:t> </a:t>
            </a:r>
            <a:r>
              <a:rPr lang="fr-FR" dirty="0" err="1"/>
              <a:t>kritika</a:t>
            </a:r>
            <a:r>
              <a:rPr lang="fr-FR" dirty="0"/>
              <a:t> </a:t>
            </a:r>
            <a:r>
              <a:rPr lang="fr-FR" dirty="0" err="1"/>
              <a:t>sadrži</a:t>
            </a:r>
            <a:r>
              <a:rPr lang="fr-FR" dirty="0"/>
              <a:t> </a:t>
            </a:r>
            <a:r>
              <a:rPr lang="fr-FR" dirty="0" err="1"/>
              <a:t>materijalne</a:t>
            </a:r>
            <a:r>
              <a:rPr lang="fr-FR" dirty="0"/>
              <a:t> </a:t>
            </a:r>
            <a:r>
              <a:rPr lang="fr-FR" dirty="0" err="1"/>
              <a:t>pogreške</a:t>
            </a:r>
            <a:r>
              <a:rPr lang="fr-FR" dirty="0"/>
              <a:t> </a:t>
            </a:r>
            <a:r>
              <a:rPr lang="fr-FR" dirty="0" err="1"/>
              <a:t>ili</a:t>
            </a:r>
            <a:r>
              <a:rPr lang="fr-FR" dirty="0"/>
              <a:t> </a:t>
            </a:r>
            <a:r>
              <a:rPr lang="fr-FR" dirty="0" err="1"/>
              <a:t>obmanjuje</a:t>
            </a:r>
            <a:r>
              <a:rPr lang="fr-FR" dirty="0"/>
              <a:t>. </a:t>
            </a:r>
            <a:r>
              <a:rPr lang="fr-FR" dirty="0" err="1"/>
              <a:t>Netačna</a:t>
            </a:r>
            <a:r>
              <a:rPr lang="fr-FR" dirty="0"/>
              <a:t> </a:t>
            </a:r>
            <a:r>
              <a:rPr lang="fr-FR" dirty="0" err="1"/>
              <a:t>ili</a:t>
            </a:r>
            <a:r>
              <a:rPr lang="fr-FR" dirty="0"/>
              <a:t> </a:t>
            </a:r>
            <a:r>
              <a:rPr lang="fr-FR" dirty="0" err="1"/>
              <a:t>obmanjujuća</a:t>
            </a:r>
            <a:r>
              <a:rPr lang="fr-FR" dirty="0"/>
              <a:t> </a:t>
            </a:r>
            <a:r>
              <a:rPr lang="fr-FR" dirty="0" err="1"/>
              <a:t>izjava</a:t>
            </a:r>
            <a:r>
              <a:rPr lang="fr-FR" dirty="0"/>
              <a:t> bi </a:t>
            </a:r>
            <a:r>
              <a:rPr lang="fr-FR" dirty="0" err="1"/>
              <a:t>trebala</a:t>
            </a:r>
            <a:r>
              <a:rPr lang="fr-FR" dirty="0"/>
              <a:t> </a:t>
            </a:r>
            <a:r>
              <a:rPr lang="fr-FR" dirty="0" err="1"/>
              <a:t>činiti</a:t>
            </a:r>
            <a:r>
              <a:rPr lang="fr-FR" dirty="0"/>
              <a:t> </a:t>
            </a:r>
            <a:r>
              <a:rPr lang="fr-FR" dirty="0" err="1"/>
              <a:t>značajan</a:t>
            </a:r>
            <a:r>
              <a:rPr lang="fr-FR" dirty="0"/>
              <a:t> </a:t>
            </a:r>
            <a:r>
              <a:rPr lang="fr-FR" dirty="0" err="1"/>
              <a:t>dio</a:t>
            </a:r>
            <a:r>
              <a:rPr lang="fr-FR" dirty="0"/>
              <a:t> </a:t>
            </a:r>
            <a:r>
              <a:rPr lang="fr-FR" dirty="0" err="1"/>
              <a:t>kritike</a:t>
            </a:r>
            <a:r>
              <a:rPr lang="fr-FR" dirty="0"/>
              <a:t>, </a:t>
            </a:r>
            <a:r>
              <a:rPr lang="fr-FR" dirty="0" err="1"/>
              <a:t>kako</a:t>
            </a:r>
            <a:r>
              <a:rPr lang="fr-FR" dirty="0"/>
              <a:t> se </a:t>
            </a:r>
            <a:r>
              <a:rPr lang="fr-FR" dirty="0" err="1"/>
              <a:t>odgovor</a:t>
            </a:r>
            <a:r>
              <a:rPr lang="fr-FR" dirty="0"/>
              <a:t> na </a:t>
            </a:r>
            <a:r>
              <a:rPr lang="fr-FR" dirty="0" err="1"/>
              <a:t>nju</a:t>
            </a:r>
            <a:r>
              <a:rPr lang="fr-FR" dirty="0"/>
              <a:t> ne bi </a:t>
            </a:r>
            <a:r>
              <a:rPr lang="fr-FR" dirty="0" err="1"/>
              <a:t>činio</a:t>
            </a:r>
            <a:r>
              <a:rPr lang="fr-FR" dirty="0"/>
              <a:t> </a:t>
            </a:r>
            <a:r>
              <a:rPr lang="fr-FR" dirty="0" err="1"/>
              <a:t>beznačajnim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180" y="63806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hr-HR" dirty="0" smtClean="0"/>
              <a:t>Kad reagovati!?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r-FR" sz="1600" dirty="0"/>
              <a:t>Da li bi </a:t>
            </a:r>
            <a:r>
              <a:rPr lang="fr-FR" sz="1600" dirty="0" err="1"/>
              <a:t>odgovor</a:t>
            </a:r>
            <a:r>
              <a:rPr lang="fr-FR" sz="1600" dirty="0"/>
              <a:t> </a:t>
            </a:r>
            <a:r>
              <a:rPr lang="fr-FR" sz="1600" dirty="0" err="1"/>
              <a:t>služio</a:t>
            </a:r>
            <a:r>
              <a:rPr lang="fr-FR" sz="1600" dirty="0"/>
              <a:t> u </a:t>
            </a:r>
            <a:r>
              <a:rPr lang="fr-FR" sz="1600" dirty="0" err="1"/>
              <a:t>svrhu</a:t>
            </a:r>
            <a:r>
              <a:rPr lang="fr-FR" sz="1600" dirty="0"/>
              <a:t> </a:t>
            </a:r>
            <a:r>
              <a:rPr lang="fr-FR" sz="1600" dirty="0" err="1"/>
              <a:t>informiranja</a:t>
            </a:r>
            <a:r>
              <a:rPr lang="fr-FR" sz="1600" dirty="0"/>
              <a:t> </a:t>
            </a:r>
            <a:r>
              <a:rPr lang="fr-FR" sz="1600" dirty="0" err="1"/>
              <a:t>javnosti</a:t>
            </a:r>
            <a:r>
              <a:rPr lang="fr-FR" sz="1600" dirty="0"/>
              <a:t>, a da se ne </a:t>
            </a:r>
            <a:r>
              <a:rPr lang="fr-FR" sz="1600" dirty="0" err="1"/>
              <a:t>čini</a:t>
            </a:r>
            <a:r>
              <a:rPr lang="fr-FR" sz="1600" dirty="0"/>
              <a:t> </a:t>
            </a:r>
            <a:r>
              <a:rPr lang="fr-FR" sz="1600" dirty="0" err="1"/>
              <a:t>beznačajnim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bi </a:t>
            </a:r>
            <a:r>
              <a:rPr lang="fr-FR" sz="1600" dirty="0" err="1"/>
              <a:t>odgovor</a:t>
            </a:r>
            <a:r>
              <a:rPr lang="fr-FR" sz="1600" dirty="0"/>
              <a:t> </a:t>
            </a:r>
            <a:r>
              <a:rPr lang="fr-FR" sz="1600" dirty="0" err="1"/>
              <a:t>iz</a:t>
            </a:r>
            <a:r>
              <a:rPr lang="fr-FR" sz="1600" dirty="0"/>
              <a:t> </a:t>
            </a:r>
            <a:r>
              <a:rPr lang="fr-FR" sz="1600" dirty="0" err="1"/>
              <a:t>nekog</a:t>
            </a:r>
            <a:r>
              <a:rPr lang="fr-FR" sz="1600" dirty="0"/>
              <a:t> </a:t>
            </a:r>
            <a:r>
              <a:rPr lang="fr-FR" sz="1600" dirty="0" err="1"/>
              <a:t>drugog</a:t>
            </a:r>
            <a:r>
              <a:rPr lang="fr-FR" sz="1600" dirty="0"/>
              <a:t>, </a:t>
            </a:r>
            <a:r>
              <a:rPr lang="fr-FR" sz="1600" dirty="0" err="1"/>
              <a:t>prikladnog</a:t>
            </a:r>
            <a:r>
              <a:rPr lang="fr-FR" sz="1600" dirty="0"/>
              <a:t> </a:t>
            </a:r>
            <a:r>
              <a:rPr lang="fr-FR" sz="1600" dirty="0" err="1"/>
              <a:t>izvora</a:t>
            </a:r>
            <a:r>
              <a:rPr lang="fr-FR" sz="1600" dirty="0"/>
              <a:t> bio </a:t>
            </a:r>
            <a:r>
              <a:rPr lang="fr-FR" sz="1600" dirty="0" err="1"/>
              <a:t>adekvatna</a:t>
            </a:r>
            <a:r>
              <a:rPr lang="fr-FR" sz="1600" dirty="0"/>
              <a:t> </a:t>
            </a:r>
            <a:r>
              <a:rPr lang="fr-FR" sz="1600" dirty="0" err="1"/>
              <a:t>reakcija</a:t>
            </a:r>
            <a:r>
              <a:rPr lang="fr-FR" sz="1600" dirty="0"/>
              <a:t> na </a:t>
            </a:r>
            <a:r>
              <a:rPr lang="fr-FR" sz="1600" dirty="0" err="1"/>
              <a:t>kritiku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značajno</a:t>
            </a:r>
            <a:r>
              <a:rPr lang="fr-FR" sz="1600" dirty="0"/>
              <a:t> i </a:t>
            </a:r>
            <a:r>
              <a:rPr lang="fr-FR" sz="1600" dirty="0" err="1"/>
              <a:t>negativno</a:t>
            </a:r>
            <a:r>
              <a:rPr lang="fr-FR" sz="1600" dirty="0"/>
              <a:t> </a:t>
            </a:r>
            <a:r>
              <a:rPr lang="fr-FR" sz="1600" dirty="0" err="1"/>
              <a:t>utiče</a:t>
            </a:r>
            <a:r>
              <a:rPr lang="fr-FR" sz="1600" dirty="0"/>
              <a:t> na </a:t>
            </a:r>
            <a:r>
              <a:rPr lang="fr-FR" sz="1600" dirty="0" err="1"/>
              <a:t>pravosuđe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druge</a:t>
            </a:r>
            <a:r>
              <a:rPr lang="fr-FR" sz="1600" dirty="0"/>
              <a:t> </a:t>
            </a:r>
            <a:r>
              <a:rPr lang="fr-FR" sz="1600" dirty="0" err="1"/>
              <a:t>dijelove</a:t>
            </a:r>
            <a:r>
              <a:rPr lang="fr-FR" sz="1600" dirty="0"/>
              <a:t> </a:t>
            </a:r>
            <a:r>
              <a:rPr lang="fr-FR" sz="1600" dirty="0" err="1"/>
              <a:t>pravnog</a:t>
            </a:r>
            <a:r>
              <a:rPr lang="fr-FR" sz="1600" dirty="0"/>
              <a:t> </a:t>
            </a:r>
            <a:r>
              <a:rPr lang="fr-FR" sz="1600" dirty="0" err="1"/>
              <a:t>sistema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je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usmjerena</a:t>
            </a:r>
            <a:r>
              <a:rPr lang="fr-FR" sz="1600" dirty="0"/>
              <a:t> na </a:t>
            </a:r>
            <a:r>
              <a:rPr lang="fr-FR" sz="1600" dirty="0" err="1"/>
              <a:t>određenog</a:t>
            </a:r>
            <a:r>
              <a:rPr lang="fr-FR" sz="1600" dirty="0"/>
              <a:t> </a:t>
            </a:r>
            <a:r>
              <a:rPr lang="fr-FR" sz="1600" dirty="0" err="1"/>
              <a:t>tužioca</a:t>
            </a:r>
            <a:r>
              <a:rPr lang="fr-FR" sz="1600" dirty="0"/>
              <a:t>, </a:t>
            </a:r>
            <a:r>
              <a:rPr lang="fr-FR" sz="1600" dirty="0" err="1"/>
              <a:t>ali</a:t>
            </a:r>
            <a:r>
              <a:rPr lang="fr-FR" sz="1600" dirty="0"/>
              <a:t> na </a:t>
            </a:r>
            <a:r>
              <a:rPr lang="fr-FR" sz="1600" dirty="0" err="1"/>
              <a:t>nepravedan</a:t>
            </a:r>
            <a:r>
              <a:rPr lang="fr-FR" sz="1600" dirty="0"/>
              <a:t> </a:t>
            </a:r>
            <a:r>
              <a:rPr lang="fr-FR" sz="1600" dirty="0" err="1"/>
              <a:t>način</a:t>
            </a:r>
            <a:r>
              <a:rPr lang="fr-FR" sz="1600" dirty="0"/>
              <a:t> </a:t>
            </a:r>
            <a:r>
              <a:rPr lang="fr-FR" sz="1600" dirty="0" err="1"/>
              <a:t>opisuje</a:t>
            </a:r>
            <a:r>
              <a:rPr lang="fr-FR" sz="1600" dirty="0"/>
              <a:t> i </a:t>
            </a:r>
            <a:r>
              <a:rPr lang="fr-FR" sz="1600" dirty="0" err="1"/>
              <a:t>pravosuđe</a:t>
            </a:r>
            <a:r>
              <a:rPr lang="fr-FR" sz="1600" dirty="0"/>
              <a:t> </a:t>
            </a:r>
            <a:r>
              <a:rPr lang="fr-FR" sz="1600" dirty="0" err="1"/>
              <a:t>uopće</a:t>
            </a:r>
            <a:r>
              <a:rPr lang="fr-FR" sz="1600" dirty="0"/>
              <a:t>, </a:t>
            </a:r>
            <a:r>
              <a:rPr lang="fr-FR" sz="1600" dirty="0" err="1"/>
              <a:t>tužilaštvo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neki</a:t>
            </a:r>
            <a:r>
              <a:rPr lang="fr-FR" sz="1600" dirty="0"/>
              <a:t> </a:t>
            </a:r>
            <a:r>
              <a:rPr lang="fr-FR" sz="1600" dirty="0" err="1"/>
              <a:t>drugi</a:t>
            </a:r>
            <a:r>
              <a:rPr lang="fr-FR" sz="1600" dirty="0"/>
              <a:t> </a:t>
            </a:r>
            <a:r>
              <a:rPr lang="fr-FR" sz="1600" dirty="0" err="1"/>
              <a:t>element</a:t>
            </a:r>
            <a:r>
              <a:rPr lang="fr-FR" sz="1600" dirty="0"/>
              <a:t> </a:t>
            </a:r>
            <a:r>
              <a:rPr lang="fr-FR" sz="1600" dirty="0" err="1"/>
              <a:t>pravosudnog</a:t>
            </a:r>
            <a:r>
              <a:rPr lang="fr-FR" sz="1600" dirty="0"/>
              <a:t> </a:t>
            </a:r>
            <a:r>
              <a:rPr lang="fr-FR" sz="1600" dirty="0" err="1"/>
              <a:t>sistema</a:t>
            </a:r>
            <a:r>
              <a:rPr lang="fr-FR" sz="1600" dirty="0"/>
              <a:t> (</a:t>
            </a:r>
            <a:r>
              <a:rPr lang="fr-FR" sz="1600" dirty="0" err="1"/>
              <a:t>npr</a:t>
            </a:r>
            <a:r>
              <a:rPr lang="fr-FR" sz="1600" dirty="0"/>
              <a:t>: </a:t>
            </a:r>
            <a:r>
              <a:rPr lang="fr-FR" sz="1600" dirty="0" err="1"/>
              <a:t>uslovne</a:t>
            </a:r>
            <a:r>
              <a:rPr lang="fr-FR" sz="1600" dirty="0"/>
              <a:t> </a:t>
            </a:r>
            <a:r>
              <a:rPr lang="fr-FR" sz="1600" dirty="0" err="1"/>
              <a:t>kazne</a:t>
            </a:r>
            <a:r>
              <a:rPr lang="fr-FR" sz="1600" dirty="0"/>
              <a:t>, </a:t>
            </a:r>
            <a:r>
              <a:rPr lang="fr-FR" sz="1600" dirty="0" err="1"/>
              <a:t>kauciju</a:t>
            </a:r>
            <a:r>
              <a:rPr lang="fr-FR" sz="1600" dirty="0"/>
              <a:t>, </a:t>
            </a:r>
            <a:r>
              <a:rPr lang="fr-FR" sz="1600" dirty="0" err="1"/>
              <a:t>pregovore</a:t>
            </a:r>
            <a:r>
              <a:rPr lang="fr-FR" sz="1600" dirty="0"/>
              <a:t>, </a:t>
            </a:r>
            <a:r>
              <a:rPr lang="fr-FR" sz="1600" dirty="0" err="1"/>
              <a:t>itd</a:t>
            </a:r>
            <a:r>
              <a:rPr lang="fr-FR" sz="1600" dirty="0"/>
              <a:t>.)</a:t>
            </a:r>
            <a:endParaRPr lang="en-GB" sz="1600" dirty="0"/>
          </a:p>
          <a:p>
            <a:pPr lvl="0"/>
            <a:r>
              <a:rPr lang="fr-FR" sz="1600" dirty="0"/>
              <a:t>Da li </a:t>
            </a:r>
            <a:r>
              <a:rPr lang="fr-FR" sz="1600" dirty="0" err="1"/>
              <a:t>odgovor</a:t>
            </a:r>
            <a:r>
              <a:rPr lang="fr-FR" sz="1600" dirty="0"/>
              <a:t> na </a:t>
            </a:r>
            <a:r>
              <a:rPr lang="fr-FR" sz="1600" dirty="0" err="1"/>
              <a:t>kritiku</a:t>
            </a:r>
            <a:r>
              <a:rPr lang="fr-FR" sz="1600" dirty="0"/>
              <a:t> </a:t>
            </a:r>
            <a:r>
              <a:rPr lang="fr-FR" sz="1600" dirty="0" err="1"/>
              <a:t>daje</a:t>
            </a:r>
            <a:r>
              <a:rPr lang="fr-FR" sz="1600" dirty="0"/>
              <a:t> </a:t>
            </a:r>
            <a:r>
              <a:rPr lang="fr-FR" sz="1600" dirty="0" err="1"/>
              <a:t>priliku</a:t>
            </a:r>
            <a:r>
              <a:rPr lang="fr-FR" sz="1600" dirty="0"/>
              <a:t> da se </a:t>
            </a:r>
            <a:r>
              <a:rPr lang="fr-FR" sz="1600" dirty="0" err="1"/>
              <a:t>javnost</a:t>
            </a:r>
            <a:r>
              <a:rPr lang="fr-FR" sz="1600" dirty="0"/>
              <a:t> </a:t>
            </a:r>
            <a:r>
              <a:rPr lang="fr-FR" sz="1600" dirty="0" err="1"/>
              <a:t>informira</a:t>
            </a:r>
            <a:r>
              <a:rPr lang="fr-FR" sz="1600" dirty="0"/>
              <a:t> o </a:t>
            </a:r>
            <a:r>
              <a:rPr lang="fr-FR" sz="1600" dirty="0" err="1"/>
              <a:t>važnom</a:t>
            </a:r>
            <a:r>
              <a:rPr lang="fr-FR" sz="1600" dirty="0"/>
              <a:t> </a:t>
            </a:r>
            <a:r>
              <a:rPr lang="fr-FR" sz="1600" dirty="0" err="1"/>
              <a:t>aspektu</a:t>
            </a:r>
            <a:r>
              <a:rPr lang="fr-FR" sz="1600" dirty="0"/>
              <a:t> </a:t>
            </a:r>
            <a:r>
              <a:rPr lang="fr-FR" sz="1600" dirty="0" err="1"/>
              <a:t>provođenja</a:t>
            </a:r>
            <a:r>
              <a:rPr lang="fr-FR" sz="1600" dirty="0"/>
              <a:t> </a:t>
            </a:r>
            <a:r>
              <a:rPr lang="fr-FR" sz="1600" dirty="0" err="1"/>
              <a:t>pravde</a:t>
            </a:r>
            <a:r>
              <a:rPr lang="fr-FR" sz="1600" dirty="0"/>
              <a:t> (</a:t>
            </a:r>
            <a:r>
              <a:rPr lang="fr-FR" sz="1600" dirty="0" err="1"/>
              <a:t>npr</a:t>
            </a:r>
            <a:r>
              <a:rPr lang="fr-FR" sz="1600" dirty="0"/>
              <a:t>: </a:t>
            </a:r>
            <a:r>
              <a:rPr lang="fr-FR" sz="1600" dirty="0" err="1"/>
              <a:t>pravila</a:t>
            </a:r>
            <a:r>
              <a:rPr lang="fr-FR" sz="1600" dirty="0"/>
              <a:t> o </a:t>
            </a:r>
            <a:r>
              <a:rPr lang="fr-FR" sz="1600" dirty="0" err="1"/>
              <a:t>dokazima</a:t>
            </a:r>
            <a:r>
              <a:rPr lang="fr-FR" sz="1600" dirty="0"/>
              <a:t>, </a:t>
            </a:r>
            <a:r>
              <a:rPr lang="fr-FR" sz="1600" dirty="0" err="1"/>
              <a:t>postupku</a:t>
            </a:r>
            <a:r>
              <a:rPr lang="fr-FR" sz="1600" dirty="0"/>
              <a:t> </a:t>
            </a:r>
            <a:r>
              <a:rPr lang="fr-FR" sz="1600" dirty="0" err="1"/>
              <a:t>koji</a:t>
            </a:r>
            <a:r>
              <a:rPr lang="fr-FR" sz="1600" dirty="0"/>
              <a:t> se </a:t>
            </a:r>
            <a:r>
              <a:rPr lang="fr-FR" sz="1600" dirty="0" err="1"/>
              <a:t>vodi</a:t>
            </a:r>
            <a:r>
              <a:rPr lang="fr-FR" sz="1600" dirty="0"/>
              <a:t>, </a:t>
            </a:r>
            <a:r>
              <a:rPr lang="fr-FR" sz="1600" dirty="0" err="1"/>
              <a:t>temeljnim</a:t>
            </a:r>
            <a:r>
              <a:rPr lang="fr-FR" sz="1600" dirty="0"/>
              <a:t> </a:t>
            </a:r>
            <a:r>
              <a:rPr lang="fr-FR" sz="1600" dirty="0" err="1"/>
              <a:t>pravima</a:t>
            </a:r>
            <a:r>
              <a:rPr lang="fr-FR" sz="1600" dirty="0"/>
              <a:t> </a:t>
            </a:r>
            <a:r>
              <a:rPr lang="fr-FR" sz="1600" dirty="0" err="1"/>
              <a:t>itd</a:t>
            </a:r>
            <a:r>
              <a:rPr lang="fr-FR" sz="1600" dirty="0"/>
              <a:t>.)</a:t>
            </a:r>
            <a:endParaRPr lang="en-GB" sz="1600" dirty="0"/>
          </a:p>
          <a:p>
            <a:pPr lvl="0"/>
            <a:r>
              <a:rPr lang="sr-Latn-BA" sz="1600" dirty="0"/>
              <a:t>Da li će odgovor izgledati kao odgovor pružen radi vlastitog interesa tužilaštva.</a:t>
            </a:r>
            <a:endParaRPr lang="en-GB" sz="1600" dirty="0"/>
          </a:p>
          <a:p>
            <a:pPr lvl="0"/>
            <a:r>
              <a:rPr lang="sr-Latn-BA" sz="1600" dirty="0"/>
              <a:t>Da li je kritičar toliko očigledno neinformiran o pravosudnom sistemu, da se odgovor</a:t>
            </a:r>
            <a:endParaRPr lang="en-GB" sz="1600" dirty="0"/>
          </a:p>
          <a:p>
            <a:pPr lvl="0"/>
            <a:r>
              <a:rPr lang="fr-FR" sz="1600" dirty="0" err="1"/>
              <a:t>može</a:t>
            </a:r>
            <a:r>
              <a:rPr lang="fr-FR" sz="1600" dirty="0"/>
              <a:t> </a:t>
            </a:r>
            <a:r>
              <a:rPr lang="fr-FR" sz="1600" dirty="0" err="1"/>
              <a:t>formulirati</a:t>
            </a:r>
            <a:r>
              <a:rPr lang="fr-FR" sz="1600" dirty="0"/>
              <a:t> na </a:t>
            </a:r>
            <a:r>
              <a:rPr lang="fr-FR" sz="1600" dirty="0" err="1"/>
              <a:t>činjeničnoj</a:t>
            </a:r>
            <a:r>
              <a:rPr lang="fr-FR" sz="1600" dirty="0"/>
              <a:t> </a:t>
            </a:r>
            <a:r>
              <a:rPr lang="fr-FR" sz="1600" dirty="0" err="1"/>
              <a:t>osnovi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izvještaj</a:t>
            </a:r>
            <a:r>
              <a:rPr lang="fr-FR" sz="1600" dirty="0"/>
              <a:t>, </a:t>
            </a:r>
            <a:r>
              <a:rPr lang="fr-FR" sz="1600" dirty="0" err="1"/>
              <a:t>iako</a:t>
            </a:r>
            <a:r>
              <a:rPr lang="fr-FR" sz="1600" dirty="0"/>
              <a:t> </a:t>
            </a:r>
            <a:r>
              <a:rPr lang="fr-FR" sz="1600" dirty="0" err="1"/>
              <a:t>generalno</a:t>
            </a:r>
            <a:r>
              <a:rPr lang="fr-FR" sz="1600" dirty="0"/>
              <a:t> </a:t>
            </a:r>
            <a:r>
              <a:rPr lang="fr-FR" sz="1600" dirty="0" err="1"/>
              <a:t>tačan</a:t>
            </a:r>
            <a:r>
              <a:rPr lang="fr-FR" sz="1600" dirty="0"/>
              <a:t>, ne </a:t>
            </a:r>
            <a:r>
              <a:rPr lang="fr-FR" sz="1600" dirty="0" err="1"/>
              <a:t>sadrži</a:t>
            </a:r>
            <a:r>
              <a:rPr lang="fr-FR" sz="1600" dirty="0"/>
              <a:t> </a:t>
            </a:r>
            <a:r>
              <a:rPr lang="fr-FR" sz="1600" dirty="0" err="1"/>
              <a:t>sve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dovoljno</a:t>
            </a:r>
            <a:r>
              <a:rPr lang="fr-FR" sz="1600" dirty="0"/>
              <a:t> </a:t>
            </a:r>
            <a:r>
              <a:rPr lang="fr-FR" sz="1600" dirty="0" err="1"/>
              <a:t>činjenica</a:t>
            </a:r>
            <a:r>
              <a:rPr lang="fr-FR" sz="1600" dirty="0"/>
              <a:t> o </a:t>
            </a:r>
            <a:r>
              <a:rPr lang="fr-FR" sz="1600" dirty="0" err="1"/>
              <a:t>događaju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proceduri</a:t>
            </a:r>
            <a:r>
              <a:rPr lang="fr-FR" sz="1600" dirty="0"/>
              <a:t> o </a:t>
            </a:r>
            <a:r>
              <a:rPr lang="fr-FR" sz="1600" dirty="0" err="1"/>
              <a:t>kojoj</a:t>
            </a:r>
            <a:r>
              <a:rPr lang="fr-FR" sz="1600" dirty="0"/>
              <a:t> </a:t>
            </a:r>
            <a:r>
              <a:rPr lang="fr-FR" sz="1600" dirty="0" err="1"/>
              <a:t>govori</a:t>
            </a:r>
            <a:r>
              <a:rPr lang="fr-FR" sz="1600" dirty="0"/>
              <a:t>, da bi bio </a:t>
            </a:r>
            <a:r>
              <a:rPr lang="fr-FR" sz="1600" dirty="0" err="1"/>
              <a:t>pravičan</a:t>
            </a:r>
            <a:r>
              <a:rPr lang="fr-FR" sz="1600" dirty="0"/>
              <a:t> </a:t>
            </a:r>
            <a:r>
              <a:rPr lang="fr-FR" sz="1600" dirty="0" err="1"/>
              <a:t>prema</a:t>
            </a:r>
            <a:r>
              <a:rPr lang="fr-FR" sz="1600" dirty="0"/>
              <a:t> </a:t>
            </a:r>
            <a:r>
              <a:rPr lang="fr-FR" sz="1600" dirty="0" err="1"/>
              <a:t>tužiocu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stvari</a:t>
            </a:r>
            <a:r>
              <a:rPr lang="fr-FR" sz="1600" dirty="0"/>
              <a:t> </a:t>
            </a:r>
            <a:r>
              <a:rPr lang="fr-FR" sz="1600" dirty="0" err="1"/>
              <a:t>koja</a:t>
            </a:r>
            <a:r>
              <a:rPr lang="fr-FR" sz="1600" dirty="0"/>
              <a:t> je </a:t>
            </a:r>
            <a:r>
              <a:rPr lang="fr-FR" sz="1600" dirty="0" err="1"/>
              <a:t>predmet</a:t>
            </a:r>
            <a:r>
              <a:rPr lang="fr-FR" sz="1600" dirty="0"/>
              <a:t> </a:t>
            </a:r>
            <a:r>
              <a:rPr lang="fr-FR" sz="1600" dirty="0" err="1"/>
              <a:t>kritike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je </a:t>
            </a:r>
            <a:r>
              <a:rPr lang="fr-FR" sz="1600" dirty="0" err="1"/>
              <a:t>cjelokupna</a:t>
            </a:r>
            <a:r>
              <a:rPr lang="fr-FR" sz="1600" dirty="0"/>
              <a:t>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osnovana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pravična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ne.</a:t>
            </a:r>
            <a:endParaRPr lang="en-GB" sz="1600" dirty="0"/>
          </a:p>
          <a:p>
            <a:pPr lvl="0"/>
            <a:r>
              <a:rPr lang="fr-FR" sz="1600" dirty="0"/>
              <a:t>Da li se </a:t>
            </a:r>
            <a:r>
              <a:rPr lang="fr-FR" sz="1600" dirty="0" err="1"/>
              <a:t>kritika</a:t>
            </a:r>
            <a:r>
              <a:rPr lang="fr-FR" sz="1600" dirty="0"/>
              <a:t>, </a:t>
            </a:r>
            <a:r>
              <a:rPr lang="fr-FR" sz="1600" dirty="0" err="1"/>
              <a:t>iako</a:t>
            </a:r>
            <a:r>
              <a:rPr lang="fr-FR" sz="1600" dirty="0"/>
              <a:t> se ne </a:t>
            </a:r>
            <a:r>
              <a:rPr lang="fr-FR" sz="1600" dirty="0" err="1"/>
              <a:t>pojavljuje</a:t>
            </a:r>
            <a:r>
              <a:rPr lang="fr-FR" sz="1600" dirty="0"/>
              <a:t> u </a:t>
            </a:r>
            <a:r>
              <a:rPr lang="fr-FR" sz="1600" dirty="0" err="1"/>
              <a:t>lokalnoj</a:t>
            </a:r>
            <a:r>
              <a:rPr lang="fr-FR" sz="1600" dirty="0"/>
              <a:t> </a:t>
            </a:r>
            <a:r>
              <a:rPr lang="fr-FR" sz="1600" dirty="0" err="1"/>
              <a:t>štampi</a:t>
            </a:r>
            <a:r>
              <a:rPr lang="fr-FR" sz="1600" dirty="0"/>
              <a:t>, </a:t>
            </a:r>
            <a:r>
              <a:rPr lang="fr-FR" sz="1600" dirty="0" err="1"/>
              <a:t>odnosi</a:t>
            </a:r>
            <a:r>
              <a:rPr lang="fr-FR" sz="1600" dirty="0"/>
              <a:t> na </a:t>
            </a:r>
            <a:r>
              <a:rPr lang="fr-FR" sz="1600" dirty="0" err="1"/>
              <a:t>lokalnog</a:t>
            </a:r>
            <a:r>
              <a:rPr lang="fr-FR" sz="1600" dirty="0"/>
              <a:t> </a:t>
            </a:r>
            <a:r>
              <a:rPr lang="fr-FR" sz="1600" dirty="0" err="1"/>
              <a:t>tužioca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neko</a:t>
            </a:r>
            <a:r>
              <a:rPr lang="fr-FR" sz="1600" dirty="0"/>
              <a:t> </a:t>
            </a:r>
            <a:r>
              <a:rPr lang="fr-FR" sz="1600" dirty="0" err="1"/>
              <a:t>lokalno</a:t>
            </a:r>
            <a:r>
              <a:rPr lang="fr-FR" sz="1600" dirty="0"/>
              <a:t> </a:t>
            </a:r>
            <a:r>
              <a:rPr lang="fr-FR" sz="1600" dirty="0" err="1"/>
              <a:t>pitanje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je </a:t>
            </a:r>
            <a:r>
              <a:rPr lang="fr-FR" sz="1600" dirty="0" err="1"/>
              <a:t>vremenski</a:t>
            </a:r>
            <a:r>
              <a:rPr lang="fr-FR" sz="1600" dirty="0"/>
              <a:t> </a:t>
            </a:r>
            <a:r>
              <a:rPr lang="fr-FR" sz="1600" dirty="0" err="1"/>
              <a:t>okvir</a:t>
            </a:r>
            <a:r>
              <a:rPr lang="fr-FR" sz="1600" dirty="0"/>
              <a:t> </a:t>
            </a:r>
            <a:r>
              <a:rPr lang="fr-FR" sz="1600" dirty="0" err="1"/>
              <a:t>za</a:t>
            </a:r>
            <a:r>
              <a:rPr lang="fr-FR" sz="1600" dirty="0"/>
              <a:t> </a:t>
            </a:r>
            <a:r>
              <a:rPr lang="fr-FR" sz="1600" dirty="0" err="1"/>
              <a:t>reagiranje</a:t>
            </a:r>
            <a:r>
              <a:rPr lang="fr-FR" sz="1600" dirty="0"/>
              <a:t> </a:t>
            </a:r>
            <a:r>
              <a:rPr lang="fr-FR" sz="1600" dirty="0" err="1"/>
              <a:t>osobito</a:t>
            </a:r>
            <a:r>
              <a:rPr lang="fr-FR" sz="1600" dirty="0"/>
              <a:t> </a:t>
            </a:r>
            <a:r>
              <a:rPr lang="fr-FR" sz="1600" dirty="0" err="1"/>
              <a:t>važan</a:t>
            </a:r>
            <a:r>
              <a:rPr lang="fr-FR" sz="1600" dirty="0"/>
              <a:t>, i da li </a:t>
            </a:r>
            <a:r>
              <a:rPr lang="fr-FR" sz="1600" dirty="0" err="1"/>
              <a:t>ga</a:t>
            </a:r>
            <a:r>
              <a:rPr lang="fr-FR" sz="1600" dirty="0"/>
              <a:t> </a:t>
            </a:r>
            <a:r>
              <a:rPr lang="fr-FR" sz="1600" dirty="0" err="1"/>
              <a:t>radna</a:t>
            </a:r>
            <a:r>
              <a:rPr lang="fr-FR" sz="1600" dirty="0"/>
              <a:t> </a:t>
            </a:r>
            <a:r>
              <a:rPr lang="fr-FR" sz="1600" dirty="0" err="1"/>
              <a:t>grupa</a:t>
            </a:r>
            <a:r>
              <a:rPr lang="fr-FR" sz="1600" dirty="0"/>
              <a:t> </a:t>
            </a:r>
            <a:r>
              <a:rPr lang="fr-FR" sz="1600" dirty="0" err="1"/>
              <a:t>može</a:t>
            </a:r>
            <a:r>
              <a:rPr lang="fr-FR" sz="1600" dirty="0"/>
              <a:t> </a:t>
            </a:r>
            <a:r>
              <a:rPr lang="fr-FR" sz="1600" dirty="0" err="1"/>
              <a:t>ispoštovati</a:t>
            </a:r>
            <a:r>
              <a:rPr lang="fr-FR" sz="1600" dirty="0"/>
              <a:t>.</a:t>
            </a:r>
            <a:endParaRPr lang="en-GB" sz="1600" dirty="0"/>
          </a:p>
          <a:p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4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Kad NE reagovati!?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fr-FR" sz="1600" dirty="0"/>
              <a:t>Da li bi </a:t>
            </a:r>
            <a:r>
              <a:rPr lang="fr-FR" sz="1600" dirty="0" err="1"/>
              <a:t>odgovor</a:t>
            </a:r>
            <a:r>
              <a:rPr lang="fr-FR" sz="1600" dirty="0"/>
              <a:t> </a:t>
            </a:r>
            <a:r>
              <a:rPr lang="fr-FR" sz="1600" dirty="0" err="1"/>
              <a:t>služio</a:t>
            </a:r>
            <a:r>
              <a:rPr lang="fr-FR" sz="1600" dirty="0"/>
              <a:t> u </a:t>
            </a:r>
            <a:r>
              <a:rPr lang="fr-FR" sz="1600" dirty="0" err="1"/>
              <a:t>svrhu</a:t>
            </a:r>
            <a:r>
              <a:rPr lang="fr-FR" sz="1600" dirty="0"/>
              <a:t> </a:t>
            </a:r>
            <a:r>
              <a:rPr lang="fr-FR" sz="1600" dirty="0" err="1"/>
              <a:t>informiranja</a:t>
            </a:r>
            <a:r>
              <a:rPr lang="fr-FR" sz="1600" dirty="0"/>
              <a:t> </a:t>
            </a:r>
            <a:r>
              <a:rPr lang="fr-FR" sz="1600" dirty="0" err="1"/>
              <a:t>javnosti</a:t>
            </a:r>
            <a:r>
              <a:rPr lang="fr-FR" sz="1600" dirty="0"/>
              <a:t>, a da se ne </a:t>
            </a:r>
            <a:r>
              <a:rPr lang="fr-FR" sz="1600" dirty="0" err="1"/>
              <a:t>čini</a:t>
            </a:r>
            <a:r>
              <a:rPr lang="fr-FR" sz="1600" dirty="0"/>
              <a:t> </a:t>
            </a:r>
            <a:r>
              <a:rPr lang="fr-FR" sz="1600" dirty="0" err="1"/>
              <a:t>beznačajnim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bi </a:t>
            </a:r>
            <a:r>
              <a:rPr lang="fr-FR" sz="1600" dirty="0" err="1"/>
              <a:t>odgovor</a:t>
            </a:r>
            <a:r>
              <a:rPr lang="fr-FR" sz="1600" dirty="0"/>
              <a:t> </a:t>
            </a:r>
            <a:r>
              <a:rPr lang="fr-FR" sz="1600" dirty="0" err="1"/>
              <a:t>iz</a:t>
            </a:r>
            <a:r>
              <a:rPr lang="fr-FR" sz="1600" dirty="0"/>
              <a:t> </a:t>
            </a:r>
            <a:r>
              <a:rPr lang="fr-FR" sz="1600" dirty="0" err="1"/>
              <a:t>nekog</a:t>
            </a:r>
            <a:r>
              <a:rPr lang="fr-FR" sz="1600" dirty="0"/>
              <a:t> </a:t>
            </a:r>
            <a:r>
              <a:rPr lang="fr-FR" sz="1600" dirty="0" err="1"/>
              <a:t>drugog</a:t>
            </a:r>
            <a:r>
              <a:rPr lang="fr-FR" sz="1600" dirty="0"/>
              <a:t>, </a:t>
            </a:r>
            <a:r>
              <a:rPr lang="fr-FR" sz="1600" dirty="0" err="1"/>
              <a:t>prikladnog</a:t>
            </a:r>
            <a:r>
              <a:rPr lang="fr-FR" sz="1600" dirty="0"/>
              <a:t> </a:t>
            </a:r>
            <a:r>
              <a:rPr lang="fr-FR" sz="1600" dirty="0" err="1"/>
              <a:t>izvora</a:t>
            </a:r>
            <a:r>
              <a:rPr lang="fr-FR" sz="1600" dirty="0"/>
              <a:t> bio </a:t>
            </a:r>
            <a:r>
              <a:rPr lang="fr-FR" sz="1600" dirty="0" err="1"/>
              <a:t>adekvatna</a:t>
            </a:r>
            <a:r>
              <a:rPr lang="fr-FR" sz="1600" dirty="0"/>
              <a:t> </a:t>
            </a:r>
            <a:r>
              <a:rPr lang="fr-FR" sz="1600" dirty="0" err="1"/>
              <a:t>reakcija</a:t>
            </a:r>
            <a:r>
              <a:rPr lang="fr-FR" sz="1600" dirty="0"/>
              <a:t> na </a:t>
            </a:r>
            <a:r>
              <a:rPr lang="fr-FR" sz="1600" dirty="0" err="1"/>
              <a:t>kritiku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značajno</a:t>
            </a:r>
            <a:r>
              <a:rPr lang="fr-FR" sz="1600" dirty="0"/>
              <a:t> i </a:t>
            </a:r>
            <a:r>
              <a:rPr lang="fr-FR" sz="1600" dirty="0" err="1"/>
              <a:t>negativno</a:t>
            </a:r>
            <a:r>
              <a:rPr lang="fr-FR" sz="1600" dirty="0"/>
              <a:t> </a:t>
            </a:r>
            <a:r>
              <a:rPr lang="fr-FR" sz="1600" dirty="0" err="1"/>
              <a:t>utiče</a:t>
            </a:r>
            <a:r>
              <a:rPr lang="fr-FR" sz="1600" dirty="0"/>
              <a:t> na </a:t>
            </a:r>
            <a:r>
              <a:rPr lang="fr-FR" sz="1600" dirty="0" err="1"/>
              <a:t>pravosuđe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druge</a:t>
            </a:r>
            <a:r>
              <a:rPr lang="fr-FR" sz="1600" dirty="0"/>
              <a:t> </a:t>
            </a:r>
            <a:r>
              <a:rPr lang="fr-FR" sz="1600" dirty="0" err="1"/>
              <a:t>dijelove</a:t>
            </a:r>
            <a:r>
              <a:rPr lang="fr-FR" sz="1600" dirty="0"/>
              <a:t> </a:t>
            </a:r>
            <a:r>
              <a:rPr lang="fr-FR" sz="1600" dirty="0" err="1"/>
              <a:t>pravnog</a:t>
            </a:r>
            <a:r>
              <a:rPr lang="fr-FR" sz="1600" dirty="0"/>
              <a:t> </a:t>
            </a:r>
            <a:r>
              <a:rPr lang="fr-FR" sz="1600" dirty="0" err="1"/>
              <a:t>sistema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je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usmjerena</a:t>
            </a:r>
            <a:r>
              <a:rPr lang="fr-FR" sz="1600" dirty="0"/>
              <a:t> na </a:t>
            </a:r>
            <a:r>
              <a:rPr lang="fr-FR" sz="1600" dirty="0" err="1"/>
              <a:t>određenog</a:t>
            </a:r>
            <a:r>
              <a:rPr lang="fr-FR" sz="1600" dirty="0"/>
              <a:t> </a:t>
            </a:r>
            <a:r>
              <a:rPr lang="fr-FR" sz="1600" dirty="0" err="1"/>
              <a:t>tužioca</a:t>
            </a:r>
            <a:r>
              <a:rPr lang="fr-FR" sz="1600" dirty="0"/>
              <a:t>, </a:t>
            </a:r>
            <a:r>
              <a:rPr lang="fr-FR" sz="1600" dirty="0" err="1"/>
              <a:t>ali</a:t>
            </a:r>
            <a:r>
              <a:rPr lang="fr-FR" sz="1600" dirty="0"/>
              <a:t> na </a:t>
            </a:r>
            <a:r>
              <a:rPr lang="fr-FR" sz="1600" dirty="0" err="1"/>
              <a:t>nepravedan</a:t>
            </a:r>
            <a:r>
              <a:rPr lang="fr-FR" sz="1600" dirty="0"/>
              <a:t> </a:t>
            </a:r>
            <a:r>
              <a:rPr lang="fr-FR" sz="1600" dirty="0" err="1"/>
              <a:t>način</a:t>
            </a:r>
            <a:r>
              <a:rPr lang="fr-FR" sz="1600" dirty="0"/>
              <a:t> </a:t>
            </a:r>
            <a:r>
              <a:rPr lang="fr-FR" sz="1600" dirty="0" err="1"/>
              <a:t>opisuje</a:t>
            </a:r>
            <a:r>
              <a:rPr lang="fr-FR" sz="1600" dirty="0"/>
              <a:t> i </a:t>
            </a:r>
            <a:r>
              <a:rPr lang="fr-FR" sz="1600" dirty="0" err="1"/>
              <a:t>pravosuđe</a:t>
            </a:r>
            <a:r>
              <a:rPr lang="fr-FR" sz="1600" dirty="0"/>
              <a:t> </a:t>
            </a:r>
            <a:r>
              <a:rPr lang="fr-FR" sz="1600" dirty="0" err="1"/>
              <a:t>uopće</a:t>
            </a:r>
            <a:r>
              <a:rPr lang="fr-FR" sz="1600" dirty="0"/>
              <a:t>, </a:t>
            </a:r>
            <a:r>
              <a:rPr lang="fr-FR" sz="1600" dirty="0" err="1"/>
              <a:t>tužilaštvo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neki</a:t>
            </a:r>
            <a:r>
              <a:rPr lang="fr-FR" sz="1600" dirty="0"/>
              <a:t> </a:t>
            </a:r>
            <a:r>
              <a:rPr lang="fr-FR" sz="1600" dirty="0" err="1"/>
              <a:t>drugi</a:t>
            </a:r>
            <a:r>
              <a:rPr lang="fr-FR" sz="1600" dirty="0"/>
              <a:t> </a:t>
            </a:r>
            <a:r>
              <a:rPr lang="fr-FR" sz="1600" dirty="0" err="1"/>
              <a:t>element</a:t>
            </a:r>
            <a:r>
              <a:rPr lang="fr-FR" sz="1600" dirty="0"/>
              <a:t> </a:t>
            </a:r>
            <a:r>
              <a:rPr lang="fr-FR" sz="1600" dirty="0" err="1"/>
              <a:t>pravosudnog</a:t>
            </a:r>
            <a:r>
              <a:rPr lang="fr-FR" sz="1600" dirty="0"/>
              <a:t> </a:t>
            </a:r>
            <a:r>
              <a:rPr lang="fr-FR" sz="1600" dirty="0" err="1"/>
              <a:t>sistema</a:t>
            </a:r>
            <a:r>
              <a:rPr lang="fr-FR" sz="1600" dirty="0"/>
              <a:t> (</a:t>
            </a:r>
            <a:r>
              <a:rPr lang="fr-FR" sz="1600" dirty="0" err="1"/>
              <a:t>npr</a:t>
            </a:r>
            <a:r>
              <a:rPr lang="fr-FR" sz="1600" dirty="0"/>
              <a:t>: </a:t>
            </a:r>
            <a:r>
              <a:rPr lang="fr-FR" sz="1600" dirty="0" err="1"/>
              <a:t>uslovne</a:t>
            </a:r>
            <a:r>
              <a:rPr lang="fr-FR" sz="1600" dirty="0"/>
              <a:t> </a:t>
            </a:r>
            <a:r>
              <a:rPr lang="fr-FR" sz="1600" dirty="0" err="1"/>
              <a:t>kazne</a:t>
            </a:r>
            <a:r>
              <a:rPr lang="fr-FR" sz="1600" dirty="0"/>
              <a:t>, </a:t>
            </a:r>
            <a:r>
              <a:rPr lang="fr-FR" sz="1600" dirty="0" err="1"/>
              <a:t>kauciju</a:t>
            </a:r>
            <a:r>
              <a:rPr lang="fr-FR" sz="1600" dirty="0"/>
              <a:t>, </a:t>
            </a:r>
            <a:r>
              <a:rPr lang="fr-FR" sz="1600" dirty="0" err="1"/>
              <a:t>pregovore</a:t>
            </a:r>
            <a:r>
              <a:rPr lang="fr-FR" sz="1600" dirty="0"/>
              <a:t>, </a:t>
            </a:r>
            <a:r>
              <a:rPr lang="fr-FR" sz="1600" dirty="0" err="1"/>
              <a:t>itd</a:t>
            </a:r>
            <a:r>
              <a:rPr lang="fr-FR" sz="1600" dirty="0"/>
              <a:t>.)</a:t>
            </a:r>
            <a:endParaRPr lang="en-GB" sz="1600" dirty="0"/>
          </a:p>
          <a:p>
            <a:pPr lvl="0"/>
            <a:r>
              <a:rPr lang="fr-FR" sz="1600" dirty="0"/>
              <a:t>Da li </a:t>
            </a:r>
            <a:r>
              <a:rPr lang="fr-FR" sz="1600" dirty="0" err="1"/>
              <a:t>odgovor</a:t>
            </a:r>
            <a:r>
              <a:rPr lang="fr-FR" sz="1600" dirty="0"/>
              <a:t> na </a:t>
            </a:r>
            <a:r>
              <a:rPr lang="fr-FR" sz="1600" dirty="0" err="1"/>
              <a:t>kritiku</a:t>
            </a:r>
            <a:r>
              <a:rPr lang="fr-FR" sz="1600" dirty="0"/>
              <a:t> </a:t>
            </a:r>
            <a:r>
              <a:rPr lang="fr-FR" sz="1600" dirty="0" err="1"/>
              <a:t>daje</a:t>
            </a:r>
            <a:r>
              <a:rPr lang="fr-FR" sz="1600" dirty="0"/>
              <a:t> </a:t>
            </a:r>
            <a:r>
              <a:rPr lang="fr-FR" sz="1600" dirty="0" err="1"/>
              <a:t>priliku</a:t>
            </a:r>
            <a:r>
              <a:rPr lang="fr-FR" sz="1600" dirty="0"/>
              <a:t> da se </a:t>
            </a:r>
            <a:r>
              <a:rPr lang="fr-FR" sz="1600" dirty="0" err="1"/>
              <a:t>javnost</a:t>
            </a:r>
            <a:r>
              <a:rPr lang="fr-FR" sz="1600" dirty="0"/>
              <a:t> </a:t>
            </a:r>
            <a:r>
              <a:rPr lang="fr-FR" sz="1600" dirty="0" err="1"/>
              <a:t>informira</a:t>
            </a:r>
            <a:r>
              <a:rPr lang="fr-FR" sz="1600" dirty="0"/>
              <a:t> o </a:t>
            </a:r>
            <a:r>
              <a:rPr lang="fr-FR" sz="1600" dirty="0" err="1"/>
              <a:t>važnom</a:t>
            </a:r>
            <a:r>
              <a:rPr lang="fr-FR" sz="1600" dirty="0"/>
              <a:t> </a:t>
            </a:r>
            <a:r>
              <a:rPr lang="fr-FR" sz="1600" dirty="0" err="1"/>
              <a:t>aspektu</a:t>
            </a:r>
            <a:r>
              <a:rPr lang="fr-FR" sz="1600" dirty="0"/>
              <a:t> </a:t>
            </a:r>
            <a:r>
              <a:rPr lang="fr-FR" sz="1600" dirty="0" err="1"/>
              <a:t>provođenja</a:t>
            </a:r>
            <a:r>
              <a:rPr lang="fr-FR" sz="1600" dirty="0"/>
              <a:t> </a:t>
            </a:r>
            <a:r>
              <a:rPr lang="fr-FR" sz="1600" dirty="0" err="1"/>
              <a:t>pravde</a:t>
            </a:r>
            <a:r>
              <a:rPr lang="fr-FR" sz="1600" dirty="0"/>
              <a:t> (</a:t>
            </a:r>
            <a:r>
              <a:rPr lang="fr-FR" sz="1600" dirty="0" err="1"/>
              <a:t>npr</a:t>
            </a:r>
            <a:r>
              <a:rPr lang="fr-FR" sz="1600" dirty="0"/>
              <a:t>: </a:t>
            </a:r>
            <a:r>
              <a:rPr lang="fr-FR" sz="1600" dirty="0" err="1"/>
              <a:t>pravila</a:t>
            </a:r>
            <a:r>
              <a:rPr lang="fr-FR" sz="1600" dirty="0"/>
              <a:t> o </a:t>
            </a:r>
            <a:r>
              <a:rPr lang="fr-FR" sz="1600" dirty="0" err="1"/>
              <a:t>dokazima</a:t>
            </a:r>
            <a:r>
              <a:rPr lang="fr-FR" sz="1600" dirty="0"/>
              <a:t>, </a:t>
            </a:r>
            <a:r>
              <a:rPr lang="fr-FR" sz="1600" dirty="0" err="1"/>
              <a:t>postupku</a:t>
            </a:r>
            <a:r>
              <a:rPr lang="fr-FR" sz="1600" dirty="0"/>
              <a:t> </a:t>
            </a:r>
            <a:r>
              <a:rPr lang="fr-FR" sz="1600" dirty="0" err="1"/>
              <a:t>koji</a:t>
            </a:r>
            <a:r>
              <a:rPr lang="fr-FR" sz="1600" dirty="0"/>
              <a:t> se </a:t>
            </a:r>
            <a:r>
              <a:rPr lang="fr-FR" sz="1600" dirty="0" err="1"/>
              <a:t>vodi</a:t>
            </a:r>
            <a:r>
              <a:rPr lang="fr-FR" sz="1600" dirty="0"/>
              <a:t>, </a:t>
            </a:r>
            <a:r>
              <a:rPr lang="fr-FR" sz="1600" dirty="0" err="1"/>
              <a:t>temeljnim</a:t>
            </a:r>
            <a:r>
              <a:rPr lang="fr-FR" sz="1600" dirty="0"/>
              <a:t> </a:t>
            </a:r>
            <a:r>
              <a:rPr lang="fr-FR" sz="1600" dirty="0" err="1"/>
              <a:t>pravima</a:t>
            </a:r>
            <a:r>
              <a:rPr lang="fr-FR" sz="1600" dirty="0"/>
              <a:t> </a:t>
            </a:r>
            <a:r>
              <a:rPr lang="fr-FR" sz="1600" dirty="0" err="1"/>
              <a:t>itd</a:t>
            </a:r>
            <a:r>
              <a:rPr lang="fr-FR" sz="1600" dirty="0"/>
              <a:t>.)</a:t>
            </a:r>
            <a:endParaRPr lang="en-GB" sz="1600" dirty="0"/>
          </a:p>
          <a:p>
            <a:pPr lvl="0"/>
            <a:r>
              <a:rPr lang="sr-Latn-BA" sz="1600" dirty="0"/>
              <a:t>Da li će odgovor izgledati kao odgovor pružen radi vlastitog interesa tužilaštva.</a:t>
            </a:r>
            <a:endParaRPr lang="en-GB" sz="1600" dirty="0"/>
          </a:p>
          <a:p>
            <a:pPr lvl="0"/>
            <a:r>
              <a:rPr lang="sr-Latn-BA" sz="1600" dirty="0"/>
              <a:t>Da li je kritičar toliko očigledno neinformiran o pravosudnom sistemu, da se odgovor</a:t>
            </a:r>
            <a:endParaRPr lang="en-GB" sz="1600" dirty="0"/>
          </a:p>
          <a:p>
            <a:pPr lvl="0"/>
            <a:r>
              <a:rPr lang="fr-FR" sz="1600" dirty="0" err="1"/>
              <a:t>može</a:t>
            </a:r>
            <a:r>
              <a:rPr lang="fr-FR" sz="1600" dirty="0"/>
              <a:t> </a:t>
            </a:r>
            <a:r>
              <a:rPr lang="fr-FR" sz="1600" dirty="0" err="1"/>
              <a:t>formulirati</a:t>
            </a:r>
            <a:r>
              <a:rPr lang="fr-FR" sz="1600" dirty="0"/>
              <a:t> na </a:t>
            </a:r>
            <a:r>
              <a:rPr lang="fr-FR" sz="1600" dirty="0" err="1"/>
              <a:t>činjeničnoj</a:t>
            </a:r>
            <a:r>
              <a:rPr lang="fr-FR" sz="1600" dirty="0"/>
              <a:t> </a:t>
            </a:r>
            <a:r>
              <a:rPr lang="fr-FR" sz="1600" dirty="0" err="1"/>
              <a:t>osnovi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izvještaj</a:t>
            </a:r>
            <a:r>
              <a:rPr lang="fr-FR" sz="1600" dirty="0"/>
              <a:t>, </a:t>
            </a:r>
            <a:r>
              <a:rPr lang="fr-FR" sz="1600" dirty="0" err="1"/>
              <a:t>iako</a:t>
            </a:r>
            <a:r>
              <a:rPr lang="fr-FR" sz="1600" dirty="0"/>
              <a:t> </a:t>
            </a:r>
            <a:r>
              <a:rPr lang="fr-FR" sz="1600" dirty="0" err="1"/>
              <a:t>generalno</a:t>
            </a:r>
            <a:r>
              <a:rPr lang="fr-FR" sz="1600" dirty="0"/>
              <a:t> </a:t>
            </a:r>
            <a:r>
              <a:rPr lang="fr-FR" sz="1600" dirty="0" err="1"/>
              <a:t>tačan</a:t>
            </a:r>
            <a:r>
              <a:rPr lang="fr-FR" sz="1600" dirty="0"/>
              <a:t>, ne </a:t>
            </a:r>
            <a:r>
              <a:rPr lang="fr-FR" sz="1600" dirty="0" err="1"/>
              <a:t>sadrži</a:t>
            </a:r>
            <a:r>
              <a:rPr lang="fr-FR" sz="1600" dirty="0"/>
              <a:t> </a:t>
            </a:r>
            <a:r>
              <a:rPr lang="fr-FR" sz="1600" dirty="0" err="1"/>
              <a:t>sve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dovoljno</a:t>
            </a:r>
            <a:r>
              <a:rPr lang="fr-FR" sz="1600" dirty="0"/>
              <a:t> </a:t>
            </a:r>
            <a:r>
              <a:rPr lang="fr-FR" sz="1600" dirty="0" err="1"/>
              <a:t>činjenica</a:t>
            </a:r>
            <a:r>
              <a:rPr lang="fr-FR" sz="1600" dirty="0"/>
              <a:t> o </a:t>
            </a:r>
            <a:r>
              <a:rPr lang="fr-FR" sz="1600" dirty="0" err="1"/>
              <a:t>događaju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proceduri</a:t>
            </a:r>
            <a:r>
              <a:rPr lang="fr-FR" sz="1600" dirty="0"/>
              <a:t> o </a:t>
            </a:r>
            <a:r>
              <a:rPr lang="fr-FR" sz="1600" dirty="0" err="1"/>
              <a:t>kojoj</a:t>
            </a:r>
            <a:r>
              <a:rPr lang="fr-FR" sz="1600" dirty="0"/>
              <a:t> </a:t>
            </a:r>
            <a:r>
              <a:rPr lang="fr-FR" sz="1600" dirty="0" err="1"/>
              <a:t>govori</a:t>
            </a:r>
            <a:r>
              <a:rPr lang="fr-FR" sz="1600" dirty="0"/>
              <a:t>, da bi bio </a:t>
            </a:r>
            <a:r>
              <a:rPr lang="fr-FR" sz="1600" dirty="0" err="1"/>
              <a:t>pravičan</a:t>
            </a:r>
            <a:r>
              <a:rPr lang="fr-FR" sz="1600" dirty="0"/>
              <a:t> </a:t>
            </a:r>
            <a:r>
              <a:rPr lang="fr-FR" sz="1600" dirty="0" err="1"/>
              <a:t>prema</a:t>
            </a:r>
            <a:r>
              <a:rPr lang="fr-FR" sz="1600" dirty="0"/>
              <a:t> </a:t>
            </a:r>
            <a:r>
              <a:rPr lang="fr-FR" sz="1600" dirty="0" err="1"/>
              <a:t>tužiocu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stvari</a:t>
            </a:r>
            <a:r>
              <a:rPr lang="fr-FR" sz="1600" dirty="0"/>
              <a:t> </a:t>
            </a:r>
            <a:r>
              <a:rPr lang="fr-FR" sz="1600" dirty="0" err="1"/>
              <a:t>koja</a:t>
            </a:r>
            <a:r>
              <a:rPr lang="fr-FR" sz="1600" dirty="0"/>
              <a:t> je </a:t>
            </a:r>
            <a:r>
              <a:rPr lang="fr-FR" sz="1600" dirty="0" err="1"/>
              <a:t>predmet</a:t>
            </a:r>
            <a:r>
              <a:rPr lang="fr-FR" sz="1600" dirty="0"/>
              <a:t> </a:t>
            </a:r>
            <a:r>
              <a:rPr lang="fr-FR" sz="1600" dirty="0" err="1"/>
              <a:t>kritike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je </a:t>
            </a:r>
            <a:r>
              <a:rPr lang="fr-FR" sz="1600" dirty="0" err="1"/>
              <a:t>cjelokupna</a:t>
            </a:r>
            <a:r>
              <a:rPr lang="fr-FR" sz="1600" dirty="0"/>
              <a:t> </a:t>
            </a:r>
            <a:r>
              <a:rPr lang="fr-FR" sz="1600" dirty="0" err="1"/>
              <a:t>kritika</a:t>
            </a:r>
            <a:r>
              <a:rPr lang="fr-FR" sz="1600" dirty="0"/>
              <a:t> </a:t>
            </a:r>
            <a:r>
              <a:rPr lang="fr-FR" sz="1600" dirty="0" err="1"/>
              <a:t>osnovana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pravična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ne.</a:t>
            </a:r>
            <a:endParaRPr lang="en-GB" sz="1600" dirty="0"/>
          </a:p>
          <a:p>
            <a:pPr lvl="0"/>
            <a:r>
              <a:rPr lang="fr-FR" sz="1600" dirty="0"/>
              <a:t>Da li se </a:t>
            </a:r>
            <a:r>
              <a:rPr lang="fr-FR" sz="1600" dirty="0" err="1"/>
              <a:t>kritika</a:t>
            </a:r>
            <a:r>
              <a:rPr lang="fr-FR" sz="1600" dirty="0"/>
              <a:t>, </a:t>
            </a:r>
            <a:r>
              <a:rPr lang="fr-FR" sz="1600" dirty="0" err="1"/>
              <a:t>iako</a:t>
            </a:r>
            <a:r>
              <a:rPr lang="fr-FR" sz="1600" dirty="0"/>
              <a:t> se ne </a:t>
            </a:r>
            <a:r>
              <a:rPr lang="fr-FR" sz="1600" dirty="0" err="1"/>
              <a:t>pojavljuje</a:t>
            </a:r>
            <a:r>
              <a:rPr lang="fr-FR" sz="1600" dirty="0"/>
              <a:t> u </a:t>
            </a:r>
            <a:r>
              <a:rPr lang="fr-FR" sz="1600" dirty="0" err="1"/>
              <a:t>lokalnoj</a:t>
            </a:r>
            <a:r>
              <a:rPr lang="fr-FR" sz="1600" dirty="0"/>
              <a:t> </a:t>
            </a:r>
            <a:r>
              <a:rPr lang="fr-FR" sz="1600" dirty="0" err="1"/>
              <a:t>štampi</a:t>
            </a:r>
            <a:r>
              <a:rPr lang="fr-FR" sz="1600" dirty="0"/>
              <a:t>, </a:t>
            </a:r>
            <a:r>
              <a:rPr lang="fr-FR" sz="1600" dirty="0" err="1"/>
              <a:t>odnosi</a:t>
            </a:r>
            <a:r>
              <a:rPr lang="fr-FR" sz="1600" dirty="0"/>
              <a:t> na </a:t>
            </a:r>
            <a:r>
              <a:rPr lang="fr-FR" sz="1600" dirty="0" err="1"/>
              <a:t>lokalnog</a:t>
            </a:r>
            <a:r>
              <a:rPr lang="fr-FR" sz="1600" dirty="0"/>
              <a:t> </a:t>
            </a:r>
            <a:r>
              <a:rPr lang="fr-FR" sz="1600" dirty="0" err="1"/>
              <a:t>tužioca</a:t>
            </a:r>
            <a:r>
              <a:rPr lang="fr-FR" sz="1600" dirty="0"/>
              <a:t> </a:t>
            </a:r>
            <a:r>
              <a:rPr lang="fr-FR" sz="1600" dirty="0" err="1"/>
              <a:t>ili</a:t>
            </a:r>
            <a:r>
              <a:rPr lang="fr-FR" sz="1600" dirty="0"/>
              <a:t> </a:t>
            </a:r>
            <a:r>
              <a:rPr lang="fr-FR" sz="1600" dirty="0" err="1"/>
              <a:t>neko</a:t>
            </a:r>
            <a:r>
              <a:rPr lang="fr-FR" sz="1600" dirty="0"/>
              <a:t> </a:t>
            </a:r>
            <a:r>
              <a:rPr lang="fr-FR" sz="1600" dirty="0" err="1"/>
              <a:t>lokalno</a:t>
            </a:r>
            <a:r>
              <a:rPr lang="fr-FR" sz="1600" dirty="0"/>
              <a:t> </a:t>
            </a:r>
            <a:r>
              <a:rPr lang="fr-FR" sz="1600" dirty="0" err="1"/>
              <a:t>pitanje</a:t>
            </a:r>
            <a:r>
              <a:rPr lang="fr-FR" sz="1600" dirty="0"/>
              <a:t>.</a:t>
            </a:r>
            <a:endParaRPr lang="en-GB" sz="1600" dirty="0"/>
          </a:p>
          <a:p>
            <a:pPr lvl="0"/>
            <a:r>
              <a:rPr lang="fr-FR" sz="1600" dirty="0"/>
              <a:t>Da li je </a:t>
            </a:r>
            <a:r>
              <a:rPr lang="fr-FR" sz="1600" dirty="0" err="1"/>
              <a:t>vremenski</a:t>
            </a:r>
            <a:r>
              <a:rPr lang="fr-FR" sz="1600" dirty="0"/>
              <a:t> </a:t>
            </a:r>
            <a:r>
              <a:rPr lang="fr-FR" sz="1600" dirty="0" err="1"/>
              <a:t>okvir</a:t>
            </a:r>
            <a:r>
              <a:rPr lang="fr-FR" sz="1600" dirty="0"/>
              <a:t> </a:t>
            </a:r>
            <a:r>
              <a:rPr lang="fr-FR" sz="1600" dirty="0" err="1"/>
              <a:t>za</a:t>
            </a:r>
            <a:r>
              <a:rPr lang="fr-FR" sz="1600" dirty="0"/>
              <a:t> </a:t>
            </a:r>
            <a:r>
              <a:rPr lang="fr-FR" sz="1600" dirty="0" err="1"/>
              <a:t>reagiranje</a:t>
            </a:r>
            <a:r>
              <a:rPr lang="fr-FR" sz="1600" dirty="0"/>
              <a:t> </a:t>
            </a:r>
            <a:r>
              <a:rPr lang="fr-FR" sz="1600" dirty="0" err="1"/>
              <a:t>osobito</a:t>
            </a:r>
            <a:r>
              <a:rPr lang="fr-FR" sz="1600" dirty="0"/>
              <a:t> </a:t>
            </a:r>
            <a:r>
              <a:rPr lang="fr-FR" sz="1600" dirty="0" err="1"/>
              <a:t>važan</a:t>
            </a:r>
            <a:r>
              <a:rPr lang="fr-FR" sz="1600" dirty="0"/>
              <a:t>, i da li </a:t>
            </a:r>
            <a:r>
              <a:rPr lang="fr-FR" sz="1600" dirty="0" err="1"/>
              <a:t>ga</a:t>
            </a:r>
            <a:r>
              <a:rPr lang="fr-FR" sz="1600" dirty="0"/>
              <a:t> </a:t>
            </a:r>
            <a:r>
              <a:rPr lang="fr-FR" sz="1600" dirty="0" err="1"/>
              <a:t>radna</a:t>
            </a:r>
            <a:r>
              <a:rPr lang="fr-FR" sz="1600" dirty="0"/>
              <a:t> </a:t>
            </a:r>
            <a:r>
              <a:rPr lang="fr-FR" sz="1600" dirty="0" err="1"/>
              <a:t>grupa</a:t>
            </a:r>
            <a:r>
              <a:rPr lang="fr-FR" sz="1600" dirty="0"/>
              <a:t> </a:t>
            </a:r>
            <a:r>
              <a:rPr lang="fr-FR" sz="1600" dirty="0" err="1"/>
              <a:t>može</a:t>
            </a:r>
            <a:r>
              <a:rPr lang="fr-FR" sz="1600" dirty="0"/>
              <a:t> </a:t>
            </a:r>
            <a:r>
              <a:rPr lang="fr-FR" sz="1600" dirty="0" err="1"/>
              <a:t>ispoštovati</a:t>
            </a:r>
            <a:r>
              <a:rPr lang="fr-FR" sz="1600" dirty="0"/>
              <a:t>.</a:t>
            </a:r>
            <a:endParaRPr lang="en-GB" sz="1600" dirty="0"/>
          </a:p>
          <a:p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KRIZA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Prije izbijanja krize</a:t>
            </a:r>
          </a:p>
          <a:p>
            <a:r>
              <a:rPr lang="hr-HR" dirty="0" smtClean="0"/>
              <a:t>Za vrijeme krize</a:t>
            </a:r>
          </a:p>
          <a:p>
            <a:r>
              <a:rPr lang="hr-HR" dirty="0" smtClean="0"/>
              <a:t>Nakon krize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6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/>
              <a:t>Zadržavanje pažnje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8</a:t>
            </a:r>
            <a:r>
              <a:rPr lang="hr-HR" dirty="0" smtClean="0"/>
              <a:t> sekundi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4</a:t>
            </a:r>
            <a:r>
              <a:rPr lang="hr-HR" dirty="0" smtClean="0"/>
              <a:t> minute i </a:t>
            </a:r>
            <a:r>
              <a:rPr lang="hr-HR" dirty="0" smtClean="0">
                <a:solidFill>
                  <a:srgbClr val="FF0000"/>
                </a:solidFill>
              </a:rPr>
              <a:t>52</a:t>
            </a:r>
            <a:r>
              <a:rPr lang="hr-HR" dirty="0" smtClean="0"/>
              <a:t> sekunde 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12</a:t>
            </a:r>
            <a:r>
              <a:rPr lang="hr-HR" dirty="0" smtClean="0"/>
              <a:t> minuta vs. </a:t>
            </a:r>
            <a:r>
              <a:rPr lang="hr-HR" dirty="0" smtClean="0">
                <a:solidFill>
                  <a:srgbClr val="FF0000"/>
                </a:solidFill>
              </a:rPr>
              <a:t>5</a:t>
            </a:r>
            <a:r>
              <a:rPr lang="hr-HR" dirty="0" smtClean="0"/>
              <a:t> minuta</a:t>
            </a:r>
          </a:p>
          <a:p>
            <a:pPr marL="0" indent="0" algn="ctr">
              <a:buNone/>
            </a:pPr>
            <a:r>
              <a:rPr lang="hr-HR" dirty="0" smtClean="0">
                <a:solidFill>
                  <a:srgbClr val="FF0000"/>
                </a:solidFill>
              </a:rPr>
              <a:t>9 </a:t>
            </a:r>
            <a:r>
              <a:rPr lang="hr-HR" dirty="0" smtClean="0"/>
              <a:t>sekundi vs. </a:t>
            </a:r>
            <a:r>
              <a:rPr lang="hr-HR" dirty="0" smtClean="0">
                <a:solidFill>
                  <a:srgbClr val="FF0000"/>
                </a:solidFill>
              </a:rPr>
              <a:t>8</a:t>
            </a:r>
            <a:r>
              <a:rPr lang="hr-HR" dirty="0" smtClean="0"/>
              <a:t> sekundi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4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Hvala </a:t>
            </a:r>
          </a:p>
          <a:p>
            <a:endParaRPr lang="hr-HR" dirty="0"/>
          </a:p>
          <a:p>
            <a:endParaRPr lang="hr-HR" dirty="0" smtClean="0"/>
          </a:p>
          <a:p>
            <a:pPr marL="0" indent="0" algn="ctr">
              <a:buNone/>
            </a:pPr>
            <a:r>
              <a:rPr lang="hr-HR" dirty="0" smtClean="0">
                <a:hlinkClick r:id="rId2"/>
              </a:rPr>
              <a:t>Sanela@rentapr.ba</a:t>
            </a:r>
            <a:r>
              <a:rPr lang="hr-HR" dirty="0" smtClean="0"/>
              <a:t>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3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Odnosi s javnošću naspram odnosa sa medijima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altLang="en-US" i="1" dirty="0" smtClean="0">
                <a:latin typeface="Arial" charset="0"/>
              </a:rPr>
              <a:t>“I da ostanem na samo jednom dolaru, uložio bih ga na odnose sa javnošću” </a:t>
            </a:r>
            <a:r>
              <a:rPr lang="bs-Latn-BA" altLang="en-US" dirty="0" smtClean="0">
                <a:latin typeface="Arial" charset="0"/>
              </a:rPr>
              <a:t>– Bill Gates</a:t>
            </a:r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1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half" idx="2"/>
          </p:nvPr>
        </p:nvSpPr>
        <p:spPr>
          <a:xfrm>
            <a:off x="827584" y="2028462"/>
            <a:ext cx="7848872" cy="4324234"/>
          </a:xfrm>
        </p:spPr>
        <p:txBody>
          <a:bodyPr>
            <a:normAutofit/>
          </a:bodyPr>
          <a:lstStyle/>
          <a:p>
            <a:r>
              <a:rPr lang="en-US" sz="2000" b="1" dirty="0"/>
              <a:t> </a:t>
            </a:r>
            <a:endParaRPr lang="en-GB" sz="2000" dirty="0"/>
          </a:p>
          <a:p>
            <a:r>
              <a:rPr lang="en-US" sz="2000" dirty="0"/>
              <a:t>U </a:t>
            </a:r>
            <a:r>
              <a:rPr lang="en-US" sz="2000" dirty="0" err="1"/>
              <a:t>odnosima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medijima</a:t>
            </a:r>
            <a:r>
              <a:rPr lang="en-US" sz="2000" dirty="0"/>
              <a:t> </a:t>
            </a:r>
            <a:r>
              <a:rPr lang="en-US" sz="2000" dirty="0" err="1"/>
              <a:t>potrebno</a:t>
            </a:r>
            <a:r>
              <a:rPr lang="en-US" sz="2000" dirty="0"/>
              <a:t> je </a:t>
            </a:r>
            <a:r>
              <a:rPr lang="en-US" sz="2000" dirty="0" err="1"/>
              <a:t>poštovati</a:t>
            </a:r>
            <a:r>
              <a:rPr lang="en-US" sz="2000" dirty="0"/>
              <a:t> </a:t>
            </a:r>
            <a:r>
              <a:rPr lang="en-US" sz="2000" dirty="0" err="1"/>
              <a:t>sljedeće</a:t>
            </a:r>
            <a:r>
              <a:rPr lang="en-US" sz="2000" dirty="0"/>
              <a:t> </a:t>
            </a:r>
            <a:r>
              <a:rPr lang="en-US" sz="2000" dirty="0" err="1"/>
              <a:t>principe</a:t>
            </a:r>
            <a:r>
              <a:rPr lang="en-US" sz="2000" dirty="0"/>
              <a:t>: 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legalnost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proporcionalnost</a:t>
            </a:r>
            <a:r>
              <a:rPr lang="en-US" sz="2000" dirty="0"/>
              <a:t>; 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nezavisnost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nepristrasnost</a:t>
            </a:r>
            <a:r>
              <a:rPr lang="en-US" sz="2000" dirty="0"/>
              <a:t>; 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brzina</a:t>
            </a:r>
            <a:r>
              <a:rPr lang="en-US" sz="2000" dirty="0"/>
              <a:t> </a:t>
            </a:r>
            <a:r>
              <a:rPr lang="en-US" sz="2000" dirty="0" err="1"/>
              <a:t>odgovora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poštovanje</a:t>
            </a:r>
            <a:r>
              <a:rPr lang="en-US" sz="2000" dirty="0"/>
              <a:t> procedure; 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dostupnost</a:t>
            </a:r>
            <a:r>
              <a:rPr lang="en-US" sz="2000" dirty="0"/>
              <a:t>, </a:t>
            </a:r>
            <a:r>
              <a:rPr lang="en-US" sz="2000" dirty="0" err="1"/>
              <a:t>publicitet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transparentnost</a:t>
            </a:r>
            <a:r>
              <a:rPr lang="en-US" sz="2000" dirty="0"/>
              <a:t>;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kontinuitet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mogućnost</a:t>
            </a:r>
            <a:r>
              <a:rPr lang="en-US" sz="2000" dirty="0"/>
              <a:t> </a:t>
            </a:r>
            <a:r>
              <a:rPr lang="en-US" sz="2000" dirty="0" err="1"/>
              <a:t>predviđanja</a:t>
            </a:r>
            <a:r>
              <a:rPr lang="en-US" sz="2000" dirty="0"/>
              <a:t>; 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tačnost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pravna</a:t>
            </a:r>
            <a:r>
              <a:rPr lang="en-US" sz="2000" dirty="0"/>
              <a:t> </a:t>
            </a:r>
            <a:r>
              <a:rPr lang="en-US" sz="2000" dirty="0" err="1"/>
              <a:t>preciznost</a:t>
            </a:r>
            <a:r>
              <a:rPr lang="en-US" sz="2000" dirty="0"/>
              <a:t> u </a:t>
            </a:r>
            <a:r>
              <a:rPr lang="en-US" sz="2000" dirty="0" err="1"/>
              <a:t>porukama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razumljivom</a:t>
            </a:r>
            <a:r>
              <a:rPr lang="en-US" sz="2000" dirty="0"/>
              <a:t> </a:t>
            </a:r>
            <a:r>
              <a:rPr lang="en-US" sz="2000" dirty="0" err="1"/>
              <a:t>jeziku</a:t>
            </a:r>
            <a:r>
              <a:rPr lang="en-US" sz="2000" dirty="0"/>
              <a:t>; 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etika</a:t>
            </a:r>
            <a:r>
              <a:rPr lang="en-US" sz="2000" dirty="0"/>
              <a:t>, </a:t>
            </a:r>
            <a:r>
              <a:rPr lang="en-US" sz="2000" dirty="0" err="1"/>
              <a:t>jednakost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nepristrasnost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svim</a:t>
            </a:r>
            <a:r>
              <a:rPr lang="en-US" sz="2000" dirty="0"/>
              <a:t> </a:t>
            </a:r>
            <a:r>
              <a:rPr lang="en-US" sz="2000" dirty="0" err="1"/>
              <a:t>predstavnicima</a:t>
            </a:r>
            <a:r>
              <a:rPr lang="en-US" sz="2000" dirty="0"/>
              <a:t> </a:t>
            </a:r>
            <a:r>
              <a:rPr lang="en-US" sz="2000" dirty="0" err="1"/>
              <a:t>medija</a:t>
            </a:r>
            <a:r>
              <a:rPr lang="en-US" sz="2000" dirty="0"/>
              <a:t>;</a:t>
            </a:r>
            <a:endParaRPr lang="en-GB" sz="2000" dirty="0"/>
          </a:p>
          <a:p>
            <a:r>
              <a:rPr lang="en-US" sz="2000" dirty="0"/>
              <a:t>- </a:t>
            </a:r>
            <a:r>
              <a:rPr lang="en-US" sz="2000" dirty="0" err="1"/>
              <a:t>poštovanje</a:t>
            </a:r>
            <a:r>
              <a:rPr lang="en-US" sz="2000" dirty="0"/>
              <a:t> </a:t>
            </a:r>
            <a:r>
              <a:rPr lang="en-US" sz="2000" dirty="0" err="1"/>
              <a:t>profesionalizma</a:t>
            </a:r>
            <a:r>
              <a:rPr lang="en-US" sz="2000" dirty="0"/>
              <a:t> </a:t>
            </a:r>
            <a:r>
              <a:rPr lang="en-US" sz="2000" dirty="0" err="1"/>
              <a:t>predstavnika</a:t>
            </a:r>
            <a:r>
              <a:rPr lang="en-US" sz="2000" dirty="0"/>
              <a:t> </a:t>
            </a:r>
            <a:r>
              <a:rPr lang="en-US" sz="2000" dirty="0" err="1"/>
              <a:t>medija</a:t>
            </a:r>
            <a:r>
              <a:rPr lang="en-US" sz="2000" dirty="0"/>
              <a:t>. </a:t>
            </a:r>
            <a:endParaRPr lang="en-GB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49183" y="1401672"/>
            <a:ext cx="73071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b="1" dirty="0" err="1"/>
              <a:t>Principi</a:t>
            </a:r>
            <a:r>
              <a:rPr lang="en-US" sz="2800" b="1" dirty="0"/>
              <a:t> </a:t>
            </a:r>
            <a:r>
              <a:rPr lang="en-US" sz="2800" b="1" dirty="0" err="1"/>
              <a:t>komunikacije</a:t>
            </a:r>
            <a:r>
              <a:rPr lang="en-US" sz="2800" b="1" dirty="0"/>
              <a:t> </a:t>
            </a:r>
            <a:r>
              <a:rPr lang="en-US" sz="2800" b="1" dirty="0" err="1"/>
              <a:t>sa</a:t>
            </a:r>
            <a:r>
              <a:rPr lang="en-US" sz="2800" b="1" dirty="0"/>
              <a:t> </a:t>
            </a:r>
            <a:r>
              <a:rPr lang="en-US" sz="2800" b="1" dirty="0" err="1"/>
              <a:t>medijima</a:t>
            </a:r>
            <a:r>
              <a:rPr lang="en-US" sz="2800" b="1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31657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Kako komunicirati?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Medijske</a:t>
            </a:r>
            <a:r>
              <a:rPr lang="en-US" b="1" i="1" dirty="0"/>
              <a:t> </a:t>
            </a:r>
            <a:r>
              <a:rPr lang="en-US" b="1" i="1" dirty="0" err="1"/>
              <a:t>smjernice</a:t>
            </a:r>
            <a:r>
              <a:rPr lang="en-US" b="1" i="1" dirty="0"/>
              <a:t> (</a:t>
            </a:r>
            <a:r>
              <a:rPr lang="en-US" b="1" i="1" dirty="0" err="1"/>
              <a:t>Politika</a:t>
            </a:r>
            <a:r>
              <a:rPr lang="en-US" b="1" i="1" dirty="0"/>
              <a:t> </a:t>
            </a:r>
            <a:r>
              <a:rPr lang="en-US" b="1" i="1" dirty="0" err="1"/>
              <a:t>kontakata</a:t>
            </a:r>
            <a:r>
              <a:rPr lang="en-US" b="1" i="1" dirty="0"/>
              <a:t> </a:t>
            </a:r>
            <a:r>
              <a:rPr lang="en-US" b="1" i="1" dirty="0" err="1"/>
              <a:t>sa</a:t>
            </a:r>
            <a:r>
              <a:rPr lang="en-US" b="1" i="1" dirty="0"/>
              <a:t> </a:t>
            </a:r>
            <a:r>
              <a:rPr lang="en-US" b="1" i="1" dirty="0" err="1"/>
              <a:t>medijima</a:t>
            </a:r>
            <a:r>
              <a:rPr lang="en-US" b="1" i="1" dirty="0" smtClean="0"/>
              <a:t>)</a:t>
            </a:r>
            <a:endParaRPr lang="hr-HR" b="1" i="1" dirty="0" smtClean="0"/>
          </a:p>
          <a:p>
            <a:r>
              <a:rPr lang="fr-FR" b="1" i="1" dirty="0" err="1"/>
              <a:t>Konferencije</a:t>
            </a:r>
            <a:r>
              <a:rPr lang="fr-FR" b="1" i="1" dirty="0"/>
              <a:t> </a:t>
            </a:r>
            <a:r>
              <a:rPr lang="fr-FR" b="1" i="1" dirty="0" err="1"/>
              <a:t>za</a:t>
            </a:r>
            <a:r>
              <a:rPr lang="fr-FR" b="1" i="1" dirty="0"/>
              <a:t> </a:t>
            </a:r>
            <a:r>
              <a:rPr lang="fr-FR" b="1" i="1" dirty="0" err="1" smtClean="0"/>
              <a:t>medije</a:t>
            </a:r>
            <a:endParaRPr lang="hr-HR" b="1" i="1" dirty="0" smtClean="0"/>
          </a:p>
          <a:p>
            <a:r>
              <a:rPr lang="en-US" b="1" i="1" dirty="0" err="1"/>
              <a:t>Brifing</a:t>
            </a:r>
            <a:r>
              <a:rPr lang="en-US" b="1" i="1" dirty="0"/>
              <a:t> </a:t>
            </a:r>
            <a:r>
              <a:rPr lang="en-US" b="1" i="1" dirty="0" err="1" smtClean="0"/>
              <a:t>novinara</a:t>
            </a:r>
            <a:endParaRPr lang="hr-HR" b="1" i="1" dirty="0" smtClean="0"/>
          </a:p>
          <a:p>
            <a:r>
              <a:rPr lang="fr-FR" b="1" i="1" dirty="0" err="1"/>
              <a:t>Individualni</a:t>
            </a:r>
            <a:r>
              <a:rPr lang="fr-FR" b="1" i="1" dirty="0"/>
              <a:t> </a:t>
            </a:r>
            <a:r>
              <a:rPr lang="fr-FR" b="1" i="1" dirty="0" err="1"/>
              <a:t>intervjui</a:t>
            </a:r>
            <a:r>
              <a:rPr lang="fr-FR" b="1" i="1" dirty="0"/>
              <a:t> sa </a:t>
            </a:r>
            <a:r>
              <a:rPr lang="fr-FR" b="1" i="1" dirty="0" err="1"/>
              <a:t>novinarima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7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bs-Latn-BA" altLang="en-US" dirty="0" smtClean="0"/>
              <a:t>Šta se mora u radu sa novinarima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r>
              <a:rPr lang="fr-FR" altLang="en-US" sz="1600" dirty="0" err="1" smtClean="0"/>
              <a:t>Govorite</a:t>
            </a:r>
            <a:r>
              <a:rPr lang="fr-FR" altLang="en-US" sz="1600" dirty="0" smtClean="0"/>
              <a:t> </a:t>
            </a:r>
            <a:r>
              <a:rPr lang="fr-FR" altLang="en-US" sz="1600" dirty="0" err="1" smtClean="0"/>
              <a:t>istinu</a:t>
            </a:r>
            <a:r>
              <a:rPr lang="fr-FR" altLang="en-US" sz="1600" dirty="0" smtClean="0"/>
              <a:t> – UVIJEK.</a:t>
            </a:r>
            <a:endParaRPr lang="en-US" altLang="en-US" sz="1600" dirty="0" smtClean="0"/>
          </a:p>
          <a:p>
            <a:r>
              <a:rPr lang="en-US" altLang="en-US" sz="1600" dirty="0" err="1" smtClean="0"/>
              <a:t>Budite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iskreni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tačni</a:t>
            </a:r>
            <a:r>
              <a:rPr lang="en-US" altLang="en-US" sz="1600" dirty="0" smtClean="0"/>
              <a:t>. O tome </a:t>
            </a:r>
            <a:r>
              <a:rPr lang="en-US" altLang="en-US" sz="1600" dirty="0" err="1" smtClean="0"/>
              <a:t>ovise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vaša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vjerodostojnost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ugled</a:t>
            </a:r>
            <a:r>
              <a:rPr lang="en-US" altLang="en-US" sz="1600" dirty="0" smtClean="0"/>
              <a:t>.</a:t>
            </a:r>
          </a:p>
          <a:p>
            <a:r>
              <a:rPr lang="en-US" altLang="en-US" sz="1600" dirty="0" err="1" smtClean="0"/>
              <a:t>Ako</a:t>
            </a:r>
            <a:r>
              <a:rPr lang="en-US" altLang="en-US" sz="1600" dirty="0" smtClean="0"/>
              <a:t> ne </a:t>
            </a:r>
            <a:r>
              <a:rPr lang="en-US" altLang="en-US" sz="1600" dirty="0" err="1" smtClean="0"/>
              <a:t>znate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odgovor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pitanje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priznajte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svoje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neznanje</a:t>
            </a:r>
            <a:r>
              <a:rPr lang="en-US" altLang="en-US" sz="1600" dirty="0" smtClean="0"/>
              <a:t>. </a:t>
            </a:r>
            <a:endParaRPr lang="bs-Latn-BA" altLang="en-US" sz="1600" dirty="0" smtClean="0"/>
          </a:p>
          <a:p>
            <a:r>
              <a:rPr lang="en-US" altLang="en-US" sz="1600" dirty="0" err="1" smtClean="0"/>
              <a:t>Uočene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pogreške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ispravite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odmah</a:t>
            </a:r>
            <a:r>
              <a:rPr lang="en-US" altLang="en-US" sz="1600" dirty="0" smtClean="0"/>
              <a:t>. Recite </a:t>
            </a:r>
            <a:r>
              <a:rPr lang="en-US" altLang="en-US" sz="1600" dirty="0" err="1" smtClean="0"/>
              <a:t>kako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niste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dali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odgovarajući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odgovor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sada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biste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htjeli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razjasniti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nesporazum</a:t>
            </a:r>
            <a:r>
              <a:rPr lang="en-US" altLang="en-US" sz="1600" dirty="0" smtClean="0"/>
              <a:t>.</a:t>
            </a:r>
          </a:p>
          <a:p>
            <a:r>
              <a:rPr lang="en-US" altLang="en-US" sz="1600" dirty="0" err="1" smtClean="0"/>
              <a:t>Izbjegavajte</a:t>
            </a:r>
            <a:r>
              <a:rPr lang="en-US" altLang="en-US" sz="1600" dirty="0" smtClean="0"/>
              <a:t> </a:t>
            </a:r>
            <a:r>
              <a:rPr lang="bs-Latn-BA" altLang="en-US" sz="1600" dirty="0" smtClean="0"/>
              <a:t>upotrebu </a:t>
            </a:r>
            <a:r>
              <a:rPr lang="en-US" altLang="en-US" sz="1600" dirty="0" err="1" smtClean="0"/>
              <a:t>žargona</a:t>
            </a:r>
            <a:r>
              <a:rPr lang="en-US" altLang="en-US" sz="1600" dirty="0" smtClean="0"/>
              <a:t>. </a:t>
            </a:r>
            <a:r>
              <a:rPr lang="en-US" altLang="en-US" sz="1600" dirty="0" err="1" smtClean="0"/>
              <a:t>Govorite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jednostavnim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jezikom</a:t>
            </a:r>
            <a:r>
              <a:rPr lang="en-US" altLang="en-US" sz="1600" dirty="0" smtClean="0"/>
              <a:t>. </a:t>
            </a:r>
          </a:p>
          <a:p>
            <a:r>
              <a:rPr lang="en-US" altLang="en-US" sz="1600" dirty="0" err="1" smtClean="0"/>
              <a:t>Pretpostavite</a:t>
            </a:r>
            <a:r>
              <a:rPr lang="en-US" altLang="en-US" sz="1600" dirty="0" smtClean="0"/>
              <a:t> da </a:t>
            </a:r>
            <a:r>
              <a:rPr lang="en-US" altLang="en-US" sz="1600" dirty="0" err="1" smtClean="0"/>
              <a:t>će</a:t>
            </a:r>
            <a:r>
              <a:rPr lang="en-US" altLang="en-US" sz="1600" dirty="0" smtClean="0"/>
              <a:t> se </a:t>
            </a:r>
            <a:r>
              <a:rPr lang="en-US" altLang="en-US" sz="1600" dirty="0" err="1" smtClean="0"/>
              <a:t>sve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što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kažete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smatrati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službenom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izjavom</a:t>
            </a:r>
            <a:r>
              <a:rPr lang="en-US" altLang="en-US" sz="1600" dirty="0" smtClean="0"/>
              <a:t>.</a:t>
            </a:r>
          </a:p>
          <a:p>
            <a:r>
              <a:rPr lang="en-US" altLang="en-US" sz="1600" dirty="0" err="1" smtClean="0"/>
              <a:t>Budite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otvoreni</a:t>
            </a:r>
            <a:r>
              <a:rPr lang="en-US" altLang="en-US" sz="1600" dirty="0" smtClean="0"/>
              <a:t> s </a:t>
            </a:r>
            <a:r>
              <a:rPr lang="en-US" altLang="en-US" sz="1600" dirty="0" err="1" smtClean="0"/>
              <a:t>novinarima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koliko</a:t>
            </a:r>
            <a:r>
              <a:rPr lang="en-US" altLang="en-US" sz="1600" dirty="0" smtClean="0"/>
              <a:t> je to </a:t>
            </a:r>
            <a:r>
              <a:rPr lang="en-US" altLang="en-US" sz="1600" dirty="0" err="1" smtClean="0"/>
              <a:t>moguće</a:t>
            </a:r>
            <a:r>
              <a:rPr lang="en-US" altLang="en-US" sz="1600" dirty="0" smtClean="0"/>
              <a:t>.</a:t>
            </a:r>
          </a:p>
          <a:p>
            <a:r>
              <a:rPr lang="en-US" altLang="en-US" sz="1600" dirty="0" err="1" smtClean="0"/>
              <a:t>Kada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uočite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pogrešku</a:t>
            </a:r>
            <a:r>
              <a:rPr lang="en-US" altLang="en-US" sz="1600" dirty="0" smtClean="0"/>
              <a:t> u </a:t>
            </a:r>
            <a:r>
              <a:rPr lang="en-US" altLang="en-US" sz="1600" dirty="0" err="1" smtClean="0"/>
              <a:t>nekom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medijskom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izvješću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obvezno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nazovite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novinara</a:t>
            </a:r>
            <a:r>
              <a:rPr lang="en-US" altLang="en-US" sz="1600" dirty="0" smtClean="0"/>
              <a:t>. </a:t>
            </a:r>
            <a:r>
              <a:rPr lang="en-US" altLang="en-US" sz="1600" dirty="0" err="1" smtClean="0"/>
              <a:t>Pristojno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ukažite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pogrešku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potkrijepite</a:t>
            </a:r>
            <a:r>
              <a:rPr lang="en-US" altLang="en-US" sz="1600" dirty="0" smtClean="0"/>
              <a:t> to </a:t>
            </a:r>
            <a:r>
              <a:rPr lang="en-US" altLang="en-US" sz="1600" dirty="0" err="1" smtClean="0"/>
              <a:t>argumentima</a:t>
            </a:r>
            <a:r>
              <a:rPr lang="en-US" altLang="en-US" sz="1600" dirty="0" smtClean="0"/>
              <a:t>.</a:t>
            </a:r>
          </a:p>
          <a:p>
            <a:r>
              <a:rPr lang="en-US" altLang="en-US" sz="1600" dirty="0" err="1" smtClean="0"/>
              <a:t>Uvijek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uzvratite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telefonski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poziv</a:t>
            </a:r>
            <a:r>
              <a:rPr lang="en-US" altLang="en-US" sz="1600" dirty="0" smtClean="0"/>
              <a:t>. </a:t>
            </a:r>
            <a:r>
              <a:rPr lang="en-US" altLang="en-US" sz="1600" dirty="0" err="1" smtClean="0"/>
              <a:t>Učinite</a:t>
            </a:r>
            <a:r>
              <a:rPr lang="en-US" altLang="en-US" sz="1600" dirty="0" smtClean="0"/>
              <a:t> to </a:t>
            </a:r>
            <a:r>
              <a:rPr lang="en-US" altLang="en-US" sz="1600" dirty="0" err="1" smtClean="0"/>
              <a:t>na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vrijeme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kako</a:t>
            </a:r>
            <a:r>
              <a:rPr lang="en-US" altLang="en-US" sz="1600" dirty="0" smtClean="0"/>
              <a:t> bi </a:t>
            </a:r>
            <a:r>
              <a:rPr lang="en-US" altLang="en-US" sz="1600" dirty="0" err="1" smtClean="0"/>
              <a:t>novinar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mogao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obaviti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svoju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zadaću</a:t>
            </a:r>
            <a:r>
              <a:rPr lang="en-US" altLang="en-US" sz="1600" dirty="0" smtClean="0"/>
              <a:t> u </a:t>
            </a:r>
            <a:r>
              <a:rPr lang="en-US" altLang="en-US" sz="1600" dirty="0" err="1" smtClean="0"/>
              <a:t>zadanome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roku</a:t>
            </a:r>
            <a:r>
              <a:rPr lang="en-US" altLang="en-US" sz="1600" dirty="0" smtClean="0"/>
              <a:t>.</a:t>
            </a:r>
          </a:p>
          <a:p>
            <a:r>
              <a:rPr lang="bs-Latn-BA" altLang="en-US" sz="1600" dirty="0" smtClean="0"/>
              <a:t>P</a:t>
            </a:r>
            <a:r>
              <a:rPr lang="en-US" altLang="en-US" sz="1600" dirty="0" err="1" smtClean="0"/>
              <a:t>otrudite</a:t>
            </a:r>
            <a:r>
              <a:rPr lang="en-US" altLang="en-US" sz="1600" dirty="0" smtClean="0"/>
              <a:t> se </a:t>
            </a:r>
            <a:r>
              <a:rPr lang="en-US" altLang="en-US" sz="1600" dirty="0" err="1" smtClean="0"/>
              <a:t>pribaviti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informacije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koje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novinari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traže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čak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kada</a:t>
            </a:r>
            <a:r>
              <a:rPr lang="en-US" altLang="en-US" sz="1600" dirty="0" smtClean="0"/>
              <a:t> to </a:t>
            </a:r>
            <a:r>
              <a:rPr lang="en-US" altLang="en-US" sz="1600" dirty="0" err="1" smtClean="0"/>
              <a:t>znači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dodatan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napor</a:t>
            </a:r>
            <a:r>
              <a:rPr lang="en-US" altLang="en-US" sz="1600" dirty="0" smtClean="0"/>
              <a:t>, </a:t>
            </a:r>
            <a:r>
              <a:rPr lang="en-US" altLang="en-US" sz="1600" dirty="0" err="1" smtClean="0"/>
              <a:t>odnosno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ostajanje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dokasna</a:t>
            </a:r>
            <a:r>
              <a:rPr lang="en-US" altLang="en-US" sz="1600" dirty="0" smtClean="0"/>
              <a:t> u </a:t>
            </a:r>
            <a:r>
              <a:rPr lang="en-US" altLang="en-US" sz="1600" dirty="0" err="1" smtClean="0"/>
              <a:t>uredu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ili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ličnu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primopredaju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željenih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materijala</a:t>
            </a:r>
            <a:r>
              <a:rPr lang="en-US" altLang="en-US" sz="1600" dirty="0" smtClean="0"/>
              <a:t>. </a:t>
            </a:r>
          </a:p>
          <a:p>
            <a:r>
              <a:rPr lang="en-US" altLang="en-US" sz="1600" dirty="0" smtClean="0"/>
              <a:t> </a:t>
            </a:r>
            <a:r>
              <a:rPr lang="en-US" altLang="en-US" sz="1600" dirty="0" err="1" smtClean="0"/>
              <a:t>Njegujte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svoj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smisao</a:t>
            </a:r>
            <a:r>
              <a:rPr lang="en-US" altLang="en-US" sz="1600" dirty="0" smtClean="0"/>
              <a:t> za humor</a:t>
            </a:r>
          </a:p>
          <a:p>
            <a:endParaRPr lang="en-US" altLang="en-US" sz="3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17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893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altLang="en-US" b="1" dirty="0" err="1" smtClean="0"/>
              <a:t>Šta</a:t>
            </a:r>
            <a:r>
              <a:rPr lang="fr-FR" altLang="en-US" b="1" dirty="0" smtClean="0"/>
              <a:t> se ne </a:t>
            </a:r>
            <a:r>
              <a:rPr lang="fr-FR" altLang="en-US" b="1" dirty="0" err="1" smtClean="0"/>
              <a:t>smije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608" y="1556792"/>
            <a:ext cx="8291264" cy="406531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1800" dirty="0" err="1" smtClean="0"/>
              <a:t>Nemojte</a:t>
            </a:r>
            <a:r>
              <a:rPr lang="fr-FR" sz="1800" dirty="0" smtClean="0"/>
              <a:t> </a:t>
            </a:r>
            <a:r>
              <a:rPr lang="fr-FR" sz="1800" dirty="0" err="1"/>
              <a:t>lagati</a:t>
            </a:r>
            <a:r>
              <a:rPr lang="fr-FR" sz="1800" dirty="0"/>
              <a:t> – NIKADA.</a:t>
            </a: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reći</a:t>
            </a:r>
            <a:r>
              <a:rPr lang="fr-FR" sz="1800" dirty="0"/>
              <a:t> „</a:t>
            </a:r>
            <a:r>
              <a:rPr lang="fr-FR" sz="1800" dirty="0" err="1"/>
              <a:t>bez</a:t>
            </a:r>
            <a:r>
              <a:rPr lang="fr-FR" sz="1800" dirty="0"/>
              <a:t> </a:t>
            </a:r>
            <a:r>
              <a:rPr lang="fr-FR" sz="1800" dirty="0" err="1"/>
              <a:t>komentara</a:t>
            </a:r>
            <a:r>
              <a:rPr lang="fr-FR" sz="1800" dirty="0"/>
              <a:t>” – NIKADA.</a:t>
            </a:r>
            <a:endParaRPr lang="en-US" sz="1800" dirty="0"/>
          </a:p>
          <a:p>
            <a:pPr marL="0" indent="0">
              <a:buFont typeface="Arial" charset="0"/>
              <a:buNone/>
              <a:defRPr/>
            </a:pPr>
            <a:r>
              <a:rPr lang="fr-FR" sz="1800" dirty="0"/>
              <a:t> </a:t>
            </a:r>
            <a:endParaRPr lang="en-US" sz="1800" dirty="0"/>
          </a:p>
          <a:p>
            <a:pPr>
              <a:defRPr/>
            </a:pP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improvizirati</a:t>
            </a:r>
            <a:r>
              <a:rPr lang="fr-FR" sz="1800" dirty="0"/>
              <a:t>, </a:t>
            </a: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špekulirati</a:t>
            </a:r>
            <a:r>
              <a:rPr lang="fr-FR" sz="1800" dirty="0"/>
              <a:t> i </a:t>
            </a: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nagađati</a:t>
            </a:r>
            <a:r>
              <a:rPr lang="fr-FR" sz="1800" dirty="0"/>
              <a:t>. </a:t>
            </a:r>
            <a:r>
              <a:rPr lang="fr-FR" sz="1800" dirty="0" err="1"/>
              <a:t>Dobri</a:t>
            </a:r>
            <a:r>
              <a:rPr lang="fr-FR" sz="1800" dirty="0"/>
              <a:t> </a:t>
            </a:r>
            <a:r>
              <a:rPr lang="fr-FR" sz="1800" dirty="0" err="1"/>
              <a:t>novinari</a:t>
            </a:r>
            <a:r>
              <a:rPr lang="fr-FR" sz="1800" dirty="0"/>
              <a:t> </a:t>
            </a:r>
            <a:r>
              <a:rPr lang="fr-FR" sz="1800" dirty="0" err="1"/>
              <a:t>podatke</a:t>
            </a:r>
            <a:r>
              <a:rPr lang="fr-FR" sz="1800" dirty="0"/>
              <a:t> </a:t>
            </a:r>
            <a:r>
              <a:rPr lang="fr-FR" sz="1800" dirty="0" err="1"/>
              <a:t>provjeravaju</a:t>
            </a:r>
            <a:r>
              <a:rPr lang="fr-FR" sz="1800" dirty="0"/>
              <a:t>. Ako </a:t>
            </a:r>
            <a:r>
              <a:rPr lang="fr-FR" sz="1800" dirty="0" err="1"/>
              <a:t>ste</a:t>
            </a:r>
            <a:r>
              <a:rPr lang="fr-FR" sz="1800" dirty="0"/>
              <a:t> u </a:t>
            </a:r>
            <a:r>
              <a:rPr lang="fr-FR" sz="1800" dirty="0" err="1"/>
              <a:t>krivu</a:t>
            </a:r>
            <a:r>
              <a:rPr lang="fr-FR" sz="1800" dirty="0"/>
              <a:t>, </a:t>
            </a:r>
            <a:r>
              <a:rPr lang="fr-FR" sz="1800" dirty="0" err="1"/>
              <a:t>vaša</a:t>
            </a:r>
            <a:r>
              <a:rPr lang="fr-FR" sz="1800" dirty="0"/>
              <a:t> </a:t>
            </a:r>
            <a:r>
              <a:rPr lang="fr-FR" sz="1800" dirty="0" err="1"/>
              <a:t>će</a:t>
            </a:r>
            <a:r>
              <a:rPr lang="fr-FR" sz="1800" dirty="0"/>
              <a:t> </a:t>
            </a:r>
            <a:r>
              <a:rPr lang="fr-FR" sz="1800" dirty="0" err="1"/>
              <a:t>vjerodostojnost</a:t>
            </a:r>
            <a:r>
              <a:rPr lang="fr-FR" sz="1800" dirty="0"/>
              <a:t> </a:t>
            </a:r>
            <a:r>
              <a:rPr lang="fr-FR" sz="1800" dirty="0" err="1"/>
              <a:t>biti</a:t>
            </a:r>
            <a:r>
              <a:rPr lang="fr-FR" sz="1800" dirty="0"/>
              <a:t> </a:t>
            </a:r>
            <a:r>
              <a:rPr lang="fr-FR" sz="1800" dirty="0" err="1"/>
              <a:t>uništena</a:t>
            </a:r>
            <a:r>
              <a:rPr lang="fr-FR" sz="1800" dirty="0"/>
              <a:t>.</a:t>
            </a:r>
            <a:endParaRPr lang="en-US" sz="1800" dirty="0"/>
          </a:p>
          <a:p>
            <a:pPr marL="0" indent="0">
              <a:buFont typeface="Arial" charset="0"/>
              <a:buNone/>
              <a:defRPr/>
            </a:pPr>
            <a:r>
              <a:rPr lang="fr-FR" sz="1800" dirty="0"/>
              <a:t> </a:t>
            </a:r>
            <a:endParaRPr lang="en-US" sz="1800" dirty="0"/>
          </a:p>
          <a:p>
            <a:pPr>
              <a:defRPr/>
            </a:pP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pokušavati</a:t>
            </a:r>
            <a:r>
              <a:rPr lang="fr-FR" sz="1800" dirty="0"/>
              <a:t> </a:t>
            </a:r>
            <a:r>
              <a:rPr lang="fr-FR" sz="1800" dirty="0" err="1"/>
              <a:t>proglasiti</a:t>
            </a:r>
            <a:r>
              <a:rPr lang="fr-FR" sz="1800" dirty="0"/>
              <a:t> </a:t>
            </a:r>
            <a:r>
              <a:rPr lang="fr-FR" sz="1800" dirty="0" err="1"/>
              <a:t>neku</a:t>
            </a:r>
            <a:r>
              <a:rPr lang="fr-FR" sz="1800" dirty="0"/>
              <a:t> </a:t>
            </a:r>
            <a:r>
              <a:rPr lang="fr-FR" sz="1800" dirty="0" err="1"/>
              <a:t>svoju</a:t>
            </a:r>
            <a:r>
              <a:rPr lang="fr-FR" sz="1800" dirty="0"/>
              <a:t> </a:t>
            </a:r>
            <a:r>
              <a:rPr lang="fr-FR" sz="1800" dirty="0" err="1"/>
              <a:t>izjavu</a:t>
            </a:r>
            <a:r>
              <a:rPr lang="fr-FR" sz="1800" dirty="0"/>
              <a:t> </a:t>
            </a:r>
            <a:r>
              <a:rPr lang="fr-FR" sz="1800" dirty="0" err="1"/>
              <a:t>neslužbenom</a:t>
            </a:r>
            <a:r>
              <a:rPr lang="fr-FR" sz="1800" dirty="0"/>
              <a:t>, </a:t>
            </a:r>
            <a:r>
              <a:rPr lang="fr-FR" sz="1800" dirty="0" err="1"/>
              <a:t>nakon</a:t>
            </a:r>
            <a:r>
              <a:rPr lang="fr-FR" sz="1800" dirty="0"/>
              <a:t> </a:t>
            </a:r>
            <a:r>
              <a:rPr lang="fr-FR" sz="1800" dirty="0" err="1"/>
              <a:t>što</a:t>
            </a:r>
            <a:r>
              <a:rPr lang="fr-FR" sz="1800" dirty="0"/>
              <a:t> </a:t>
            </a:r>
            <a:r>
              <a:rPr lang="fr-FR" sz="1800" dirty="0" err="1"/>
              <a:t>ste</a:t>
            </a:r>
            <a:r>
              <a:rPr lang="fr-FR" sz="1800" dirty="0"/>
              <a:t> je </a:t>
            </a:r>
            <a:r>
              <a:rPr lang="fr-FR" sz="1800" dirty="0" err="1"/>
              <a:t>već</a:t>
            </a:r>
            <a:r>
              <a:rPr lang="fr-FR" sz="1800" dirty="0"/>
              <a:t> </a:t>
            </a:r>
            <a:r>
              <a:rPr lang="fr-FR" sz="1800" dirty="0" err="1"/>
              <a:t>izgovorili</a:t>
            </a:r>
            <a:r>
              <a:rPr lang="fr-FR" sz="1800" dirty="0"/>
              <a:t>.</a:t>
            </a:r>
            <a:endParaRPr lang="en-US" sz="1800" dirty="0"/>
          </a:p>
          <a:p>
            <a:pPr marL="0" indent="0">
              <a:buFont typeface="Arial" charset="0"/>
              <a:buNone/>
              <a:defRPr/>
            </a:pPr>
            <a:r>
              <a:rPr lang="fr-FR" sz="1800" dirty="0"/>
              <a:t> </a:t>
            </a:r>
            <a:endParaRPr lang="en-US" sz="1800" dirty="0"/>
          </a:p>
          <a:p>
            <a:pPr>
              <a:defRPr/>
            </a:pP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biti</a:t>
            </a:r>
            <a:r>
              <a:rPr lang="fr-FR" sz="1800" dirty="0"/>
              <a:t> </a:t>
            </a:r>
            <a:r>
              <a:rPr lang="fr-FR" sz="1800" dirty="0" err="1"/>
              <a:t>nepristupačni</a:t>
            </a:r>
            <a:r>
              <a:rPr lang="fr-FR" sz="1800" dirty="0"/>
              <a:t>.</a:t>
            </a:r>
            <a:endParaRPr lang="en-US" sz="1800" dirty="0"/>
          </a:p>
          <a:p>
            <a:pPr marL="0" indent="0">
              <a:buFont typeface="Arial" charset="0"/>
              <a:buNone/>
              <a:defRPr/>
            </a:pPr>
            <a:r>
              <a:rPr lang="fr-FR" sz="1800" dirty="0"/>
              <a:t> </a:t>
            </a:r>
            <a:endParaRPr lang="en-US" sz="1800" dirty="0"/>
          </a:p>
          <a:p>
            <a:pPr>
              <a:defRPr/>
            </a:pP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tražiti</a:t>
            </a:r>
            <a:r>
              <a:rPr lang="fr-FR" sz="1800" dirty="0"/>
              <a:t> </a:t>
            </a:r>
            <a:r>
              <a:rPr lang="fr-FR" sz="1800" dirty="0" err="1"/>
              <a:t>publicitet</a:t>
            </a:r>
            <a:r>
              <a:rPr lang="fr-FR" sz="1800" dirty="0"/>
              <a:t> </a:t>
            </a:r>
            <a:r>
              <a:rPr lang="fr-FR" sz="1800" dirty="0" err="1"/>
              <a:t>prije</a:t>
            </a:r>
            <a:r>
              <a:rPr lang="fr-FR" sz="1800" dirty="0"/>
              <a:t> no </a:t>
            </a:r>
            <a:r>
              <a:rPr lang="fr-FR" sz="1800" dirty="0" err="1"/>
              <a:t>što</a:t>
            </a:r>
            <a:r>
              <a:rPr lang="fr-FR" sz="1800" dirty="0"/>
              <a:t> </a:t>
            </a:r>
            <a:r>
              <a:rPr lang="fr-FR" sz="1800" dirty="0" err="1"/>
              <a:t>dođete</a:t>
            </a:r>
            <a:r>
              <a:rPr lang="fr-FR" sz="1800" dirty="0"/>
              <a:t> u </a:t>
            </a:r>
            <a:r>
              <a:rPr lang="fr-FR" sz="1800" dirty="0" err="1"/>
              <a:t>posjed</a:t>
            </a:r>
            <a:r>
              <a:rPr lang="fr-FR" sz="1800" dirty="0"/>
              <a:t> </a:t>
            </a:r>
            <a:r>
              <a:rPr lang="fr-FR" sz="1800" dirty="0" err="1"/>
              <a:t>informacija</a:t>
            </a:r>
            <a:r>
              <a:rPr lang="fr-FR" sz="1800" dirty="0"/>
              <a:t> </a:t>
            </a:r>
            <a:r>
              <a:rPr lang="fr-FR" sz="1800" dirty="0" err="1"/>
              <a:t>koje</a:t>
            </a:r>
            <a:r>
              <a:rPr lang="fr-FR" sz="1800" dirty="0"/>
              <a:t> </a:t>
            </a:r>
            <a:r>
              <a:rPr lang="fr-FR" sz="1800" dirty="0" err="1"/>
              <a:t>ga</a:t>
            </a:r>
            <a:r>
              <a:rPr lang="fr-FR" sz="1800" dirty="0"/>
              <a:t> </a:t>
            </a:r>
            <a:r>
              <a:rPr lang="fr-FR" sz="1800" dirty="0" err="1"/>
              <a:t>zaslužuju</a:t>
            </a:r>
            <a:r>
              <a:rPr lang="fr-FR" sz="1800" dirty="0"/>
              <a:t>. </a:t>
            </a:r>
            <a:r>
              <a:rPr lang="fr-FR" sz="1800" dirty="0" err="1"/>
              <a:t>Nemojte</a:t>
            </a:r>
            <a:r>
              <a:rPr lang="fr-FR" sz="1800" dirty="0"/>
              <a:t> </a:t>
            </a:r>
            <a:r>
              <a:rPr lang="fr-FR" sz="1800" dirty="0" err="1"/>
              <a:t>objaviti</a:t>
            </a:r>
            <a:r>
              <a:rPr lang="fr-FR" sz="1800" dirty="0"/>
              <a:t> </a:t>
            </a:r>
            <a:r>
              <a:rPr lang="fr-FR" sz="1800" dirty="0" err="1"/>
              <a:t>vijest</a:t>
            </a:r>
            <a:r>
              <a:rPr lang="fr-FR" sz="1800" dirty="0"/>
              <a:t>, a tek </a:t>
            </a:r>
            <a:r>
              <a:rPr lang="fr-FR" sz="1800" dirty="0" err="1"/>
              <a:t>naknadno</a:t>
            </a:r>
            <a:r>
              <a:rPr lang="fr-FR" sz="1800" dirty="0"/>
              <a:t> </a:t>
            </a:r>
            <a:r>
              <a:rPr lang="fr-FR" sz="1800" dirty="0" err="1"/>
              <a:t>pripremati</a:t>
            </a:r>
            <a:r>
              <a:rPr lang="fr-FR" sz="1800" dirty="0"/>
              <a:t> </a:t>
            </a:r>
            <a:r>
              <a:rPr lang="fr-FR" sz="1800" dirty="0" err="1"/>
              <a:t>saopštenja</a:t>
            </a:r>
            <a:r>
              <a:rPr lang="fr-FR" sz="1800" dirty="0"/>
              <a:t> za </a:t>
            </a:r>
            <a:r>
              <a:rPr lang="fr-FR" sz="1800" dirty="0" err="1"/>
              <a:t>javnost</a:t>
            </a:r>
            <a:r>
              <a:rPr lang="fr-FR" sz="1800" dirty="0"/>
              <a:t> i </a:t>
            </a:r>
            <a:r>
              <a:rPr lang="fr-FR" sz="1800" dirty="0" err="1"/>
              <a:t>preglede</a:t>
            </a:r>
            <a:r>
              <a:rPr lang="fr-FR" sz="1800" dirty="0"/>
              <a:t> </a:t>
            </a:r>
            <a:r>
              <a:rPr lang="fr-FR" sz="1800" dirty="0" err="1"/>
              <a:t>podataka</a:t>
            </a:r>
            <a:r>
              <a:rPr lang="fr-FR" sz="1800" dirty="0"/>
              <a:t>. Ako </a:t>
            </a:r>
            <a:r>
              <a:rPr lang="fr-FR" sz="1800" dirty="0" err="1"/>
              <a:t>materijale</a:t>
            </a:r>
            <a:r>
              <a:rPr lang="fr-FR" sz="1800" dirty="0"/>
              <a:t> </a:t>
            </a:r>
            <a:r>
              <a:rPr lang="fr-FR" sz="1800" dirty="0" err="1"/>
              <a:t>pripremite</a:t>
            </a:r>
            <a:r>
              <a:rPr lang="fr-FR" sz="1800" dirty="0"/>
              <a:t> </a:t>
            </a:r>
            <a:r>
              <a:rPr lang="fr-FR" sz="1800" dirty="0" err="1"/>
              <a:t>prije</a:t>
            </a:r>
            <a:r>
              <a:rPr lang="fr-FR" sz="1800" dirty="0"/>
              <a:t> </a:t>
            </a:r>
            <a:r>
              <a:rPr lang="fr-FR" sz="1800" dirty="0" err="1"/>
              <a:t>početka</a:t>
            </a:r>
            <a:r>
              <a:rPr lang="fr-FR" sz="1800" dirty="0"/>
              <a:t> </a:t>
            </a:r>
            <a:r>
              <a:rPr lang="fr-FR" sz="1800" dirty="0" err="1"/>
              <a:t>konferencije</a:t>
            </a:r>
            <a:r>
              <a:rPr lang="fr-FR" sz="1800" dirty="0"/>
              <a:t> za </a:t>
            </a:r>
            <a:r>
              <a:rPr lang="fr-FR" sz="1800" dirty="0" err="1"/>
              <a:t>medije</a:t>
            </a:r>
            <a:r>
              <a:rPr lang="fr-FR" sz="1800" dirty="0"/>
              <a:t>, </a:t>
            </a:r>
            <a:r>
              <a:rPr lang="fr-FR" sz="1800" dirty="0" err="1"/>
              <a:t>vrijeme</a:t>
            </a:r>
            <a:r>
              <a:rPr lang="fr-FR" sz="1800" dirty="0"/>
              <a:t> </a:t>
            </a:r>
            <a:r>
              <a:rPr lang="fr-FR" sz="1800" dirty="0" err="1"/>
              <a:t>nakon</a:t>
            </a:r>
            <a:r>
              <a:rPr lang="fr-FR" sz="1800" dirty="0"/>
              <a:t> </a:t>
            </a:r>
            <a:r>
              <a:rPr lang="fr-FR" sz="1800" dirty="0" err="1"/>
              <a:t>najave</a:t>
            </a:r>
            <a:r>
              <a:rPr lang="fr-FR" sz="1800" dirty="0"/>
              <a:t> </a:t>
            </a:r>
            <a:r>
              <a:rPr lang="fr-FR" sz="1800" dirty="0" err="1"/>
              <a:t>možete</a:t>
            </a:r>
            <a:r>
              <a:rPr lang="fr-FR" sz="1800" dirty="0"/>
              <a:t> </a:t>
            </a:r>
            <a:r>
              <a:rPr lang="fr-FR" sz="1800" dirty="0" err="1"/>
              <a:t>utrošiti</a:t>
            </a:r>
            <a:r>
              <a:rPr lang="fr-FR" sz="1800" dirty="0"/>
              <a:t> na </a:t>
            </a:r>
            <a:r>
              <a:rPr lang="fr-FR" sz="1800" dirty="0" err="1"/>
              <a:t>njihovo</a:t>
            </a:r>
            <a:r>
              <a:rPr lang="fr-FR" sz="1800" dirty="0"/>
              <a:t> </a:t>
            </a:r>
            <a:r>
              <a:rPr lang="fr-FR" sz="1800" dirty="0" err="1"/>
              <a:t>tumačenje</a:t>
            </a:r>
            <a:r>
              <a:rPr lang="fr-FR" sz="1800" dirty="0"/>
              <a:t> </a:t>
            </a:r>
            <a:r>
              <a:rPr lang="fr-FR" sz="1800" dirty="0" err="1"/>
              <a:t>novinarima</a:t>
            </a:r>
            <a:r>
              <a:rPr lang="fr-FR" sz="1800" dirty="0"/>
              <a:t>.</a:t>
            </a:r>
            <a:endParaRPr lang="en-US" sz="1800" dirty="0"/>
          </a:p>
          <a:p>
            <a:pPr marL="0" indent="0">
              <a:buFont typeface="Arial" charset="0"/>
              <a:buNone/>
              <a:defRPr/>
            </a:pPr>
            <a:r>
              <a:rPr lang="fr-FR" sz="1800" dirty="0"/>
              <a:t> </a:t>
            </a:r>
            <a:endParaRPr lang="en-US" sz="1800" dirty="0"/>
          </a:p>
          <a:p>
            <a:pPr>
              <a:defRPr/>
            </a:pPr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192944"/>
            <a:ext cx="1017092" cy="110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34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1571</Words>
  <Application>Microsoft Office PowerPoint</Application>
  <PresentationFormat>On-screen Show (4:3)</PresentationFormat>
  <Paragraphs>266</Paragraphs>
  <Slides>40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   Trening“Odnosi s medijima”   </vt:lpstr>
      <vt:lpstr>PowerPoint Presentation</vt:lpstr>
      <vt:lpstr>PowerPoint Presentation</vt:lpstr>
      <vt:lpstr>PowerPoint Presentation</vt:lpstr>
      <vt:lpstr>Odnosi s javnošću naspram odnosa sa medijima </vt:lpstr>
      <vt:lpstr>PowerPoint Presentation</vt:lpstr>
      <vt:lpstr>Kako komunicirati?</vt:lpstr>
      <vt:lpstr>Šta se mora u radu sa novinarima</vt:lpstr>
      <vt:lpstr>Šta se ne smije </vt:lpstr>
      <vt:lpstr>Priprema informacija za javnost</vt:lpstr>
      <vt:lpstr>Kako odrediti šta je interesantna tema?</vt:lpstr>
      <vt:lpstr>Utvrđivanje ključnih tačaka u medijskom planu</vt:lpstr>
      <vt:lpstr>Kako da svoju temu učinimo interesantnom za novinare? </vt:lpstr>
      <vt:lpstr>Pisanje za medije </vt:lpstr>
      <vt:lpstr>Postavljanje okvira za pričanje priče</vt:lpstr>
      <vt:lpstr>Imamo ko i šta</vt:lpstr>
      <vt:lpstr>Iz ugla vijesti </vt:lpstr>
      <vt:lpstr>Poruka</vt:lpstr>
      <vt:lpstr>Prvi paragraf/uvod</vt:lpstr>
      <vt:lpstr>Priprema za intervju </vt:lpstr>
      <vt:lpstr>KAKO!?</vt:lpstr>
      <vt:lpstr>Intervju </vt:lpstr>
      <vt:lpstr>Taktike </vt:lpstr>
      <vt:lpstr>Kontrola </vt:lpstr>
      <vt:lpstr>Tehnike premoštavanja</vt:lpstr>
      <vt:lpstr>Naglašavanje poruke </vt:lpstr>
      <vt:lpstr>Naglašavanje – varijacija </vt:lpstr>
      <vt:lpstr>PRAVILA</vt:lpstr>
      <vt:lpstr>Još pravila...</vt:lpstr>
      <vt:lpstr>Govor tijela i izrazi lica</vt:lpstr>
      <vt:lpstr>Govor tijela i izrazi lica</vt:lpstr>
      <vt:lpstr>Govor tijela i izrazi lica</vt:lpstr>
      <vt:lpstr>Kriza </vt:lpstr>
      <vt:lpstr>PowerPoint Presentation</vt:lpstr>
      <vt:lpstr>PowerPoint Presentation</vt:lpstr>
      <vt:lpstr>Odgovor na kritiku je prikladan u sljedećim slučajevima, osim u neuobičajenim okolnostima: </vt:lpstr>
      <vt:lpstr>Kad reagovati!?</vt:lpstr>
      <vt:lpstr>Kad NE reagovati!?</vt:lpstr>
      <vt:lpstr>KRIZA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Sanela Tunovic</dc:creator>
  <cp:lastModifiedBy>CEST RS</cp:lastModifiedBy>
  <cp:revision>40</cp:revision>
  <dcterms:created xsi:type="dcterms:W3CDTF">2014-06-25T20:59:43Z</dcterms:created>
  <dcterms:modified xsi:type="dcterms:W3CDTF">2015-12-03T13:25:09Z</dcterms:modified>
</cp:coreProperties>
</file>