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6" r:id="rId10"/>
    <p:sldId id="264" r:id="rId11"/>
    <p:sldId id="265" r:id="rId12"/>
    <p:sldId id="268"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4" d="100"/>
          <a:sy n="74" d="100"/>
        </p:scale>
        <p:origin x="7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2566F-A64B-4858-B95F-AA1D837B6C84}" type="datetimeFigureOut">
              <a:rPr lang="bs-Latn-BA" smtClean="0"/>
              <a:t>23.11.2015</a:t>
            </a:fld>
            <a:endParaRPr lang="bs-Latn-B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37D090-7447-4661-B96C-BB1B622DD862}" type="slidenum">
              <a:rPr lang="bs-Latn-BA" smtClean="0"/>
              <a:t>‹#›</a:t>
            </a:fld>
            <a:endParaRPr lang="bs-Latn-BA"/>
          </a:p>
        </p:txBody>
      </p:sp>
    </p:spTree>
    <p:extLst>
      <p:ext uri="{BB962C8B-B14F-4D97-AF65-F5344CB8AC3E}">
        <p14:creationId xmlns:p14="http://schemas.microsoft.com/office/powerpoint/2010/main" val="147131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 this case, the applicant had  published a schoolbook, which contained passages that were perceived by many readers as encouraging pupils to consume porn, to smoke marihuana and to engage in sexual activities. British courts had ordered the confiscation and destruction of these books. The publisher complained that this decision by British courts amounted to a violation of his freedom of expression (article 10; the British government argued that the interference had been justified as necessary in a democratic society for the protection of morals (Article 10 paragraph 2 ECHR).</a:t>
            </a:r>
            <a:endParaRPr lang="bs-Latn-BA" dirty="0"/>
          </a:p>
        </p:txBody>
      </p:sp>
      <p:sp>
        <p:nvSpPr>
          <p:cNvPr id="4" name="Slide Number Placeholder 3"/>
          <p:cNvSpPr>
            <a:spLocks noGrp="1"/>
          </p:cNvSpPr>
          <p:nvPr>
            <p:ph type="sldNum" sz="quarter" idx="10"/>
          </p:nvPr>
        </p:nvSpPr>
        <p:spPr/>
        <p:txBody>
          <a:bodyPr/>
          <a:lstStyle/>
          <a:p>
            <a:fld id="{AE37D090-7447-4661-B96C-BB1B622DD862}" type="slidenum">
              <a:rPr lang="bs-Latn-BA" smtClean="0"/>
              <a:t>7</a:t>
            </a:fld>
            <a:endParaRPr lang="bs-Latn-BA"/>
          </a:p>
        </p:txBody>
      </p:sp>
    </p:spTree>
    <p:extLst>
      <p:ext uri="{BB962C8B-B14F-4D97-AF65-F5344CB8AC3E}">
        <p14:creationId xmlns:p14="http://schemas.microsoft.com/office/powerpoint/2010/main" val="230539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 this case, the applicant had  published a schoolbook, which contained passages that were perceived by many readers as encouraging pupils to consume porn, to smoke marihuana and to engage in sexual activities. British courts had ordered the confiscation and destruction of these books. </a:t>
            </a:r>
            <a:r>
              <a:rPr lang="en-US" smtClean="0"/>
              <a:t>The publisher complained that this decision by British courts amounted to a violation of his freedom of expression (article 10; the British government argued that the interference had been justified as necessary in a democratic society for the protection of morals (Article 10 paragraph 2 ECHR).</a:t>
            </a:r>
            <a:endParaRPr lang="bs-Latn-BA"/>
          </a:p>
        </p:txBody>
      </p:sp>
      <p:sp>
        <p:nvSpPr>
          <p:cNvPr id="4" name="Slide Number Placeholder 3"/>
          <p:cNvSpPr>
            <a:spLocks noGrp="1"/>
          </p:cNvSpPr>
          <p:nvPr>
            <p:ph type="sldNum" sz="quarter" idx="10"/>
          </p:nvPr>
        </p:nvSpPr>
        <p:spPr/>
        <p:txBody>
          <a:bodyPr/>
          <a:lstStyle/>
          <a:p>
            <a:fld id="{AE37D090-7447-4661-B96C-BB1B622DD862}" type="slidenum">
              <a:rPr lang="bs-Latn-BA" smtClean="0"/>
              <a:t>8</a:t>
            </a:fld>
            <a:endParaRPr lang="bs-Latn-BA"/>
          </a:p>
        </p:txBody>
      </p:sp>
    </p:spTree>
    <p:extLst>
      <p:ext uri="{BB962C8B-B14F-4D97-AF65-F5344CB8AC3E}">
        <p14:creationId xmlns:p14="http://schemas.microsoft.com/office/powerpoint/2010/main" val="230539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err="1" smtClean="0"/>
              <a:t>Kostovski</a:t>
            </a:r>
            <a:r>
              <a:rPr lang="en-US" dirty="0" smtClean="0"/>
              <a:t> v The Netherlands, informers had testified to police and to an investigative judge that the applicant had been involved in a robbery. Since the informers wished to remain anonymous, they did not testify during the trial and the applicant was not given the opportunity to question them directly. Instead, the police officer and the investigative judge, to which the informers had given the information, testified and relayed what the informers had told them. After his conviction, the applicant submitted an application to the European Court of Human Rights. He relied on Article 6 para 3 letter d) ECHR and claimed that his right to confront a witness against him had been violated. The Dutch Government argued that he had not been denied this right, because pursuant to Dutch procedural law the police officer and the investigative judge, who had testified during the trial, had been the witnesses – and the applicant had had the opportunity to question them. The Court rejected this argument. It pointed out that the question, who is a witness did not have to be decided on the basis of domestic law but that the term had to be interpreted autonomously.  Applying this autonomous interpretation, the Court ruled that the persons who had provided the information about the involvement of the applicant were to be considered witnesses.</a:t>
            </a:r>
            <a:endParaRPr lang="bs-Latn-BA" dirty="0"/>
          </a:p>
        </p:txBody>
      </p:sp>
      <p:sp>
        <p:nvSpPr>
          <p:cNvPr id="4" name="Slide Number Placeholder 3"/>
          <p:cNvSpPr>
            <a:spLocks noGrp="1"/>
          </p:cNvSpPr>
          <p:nvPr>
            <p:ph type="sldNum" sz="quarter" idx="10"/>
          </p:nvPr>
        </p:nvSpPr>
        <p:spPr/>
        <p:txBody>
          <a:bodyPr/>
          <a:lstStyle/>
          <a:p>
            <a:fld id="{AE37D090-7447-4661-B96C-BB1B622DD862}" type="slidenum">
              <a:rPr lang="bs-Latn-BA" smtClean="0"/>
              <a:t>9</a:t>
            </a:fld>
            <a:endParaRPr lang="bs-Latn-BA"/>
          </a:p>
        </p:txBody>
      </p:sp>
    </p:spTree>
    <p:extLst>
      <p:ext uri="{BB962C8B-B14F-4D97-AF65-F5344CB8AC3E}">
        <p14:creationId xmlns:p14="http://schemas.microsoft.com/office/powerpoint/2010/main" val="901326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striking this balance the aims mentioned in the second paragraph of Article 8 (art. 8) may be of a certain relevance, although this provision refers in terms only to ‘interferences’ with the right protected by the first paragraph - in other words is concerned with the negative obligations flowing therefrom ..."</a:t>
            </a:r>
            <a:endParaRPr lang="bs-Latn-BA" dirty="0"/>
          </a:p>
        </p:txBody>
      </p:sp>
      <p:sp>
        <p:nvSpPr>
          <p:cNvPr id="4" name="Slide Number Placeholder 3"/>
          <p:cNvSpPr>
            <a:spLocks noGrp="1"/>
          </p:cNvSpPr>
          <p:nvPr>
            <p:ph type="sldNum" sz="quarter" idx="10"/>
          </p:nvPr>
        </p:nvSpPr>
        <p:spPr/>
        <p:txBody>
          <a:bodyPr/>
          <a:lstStyle/>
          <a:p>
            <a:fld id="{AE37D090-7447-4661-B96C-BB1B622DD862}" type="slidenum">
              <a:rPr lang="bs-Latn-BA" smtClean="0"/>
              <a:t>10</a:t>
            </a:fld>
            <a:endParaRPr lang="bs-Latn-BA"/>
          </a:p>
        </p:txBody>
      </p:sp>
    </p:spTree>
    <p:extLst>
      <p:ext uri="{BB962C8B-B14F-4D97-AF65-F5344CB8AC3E}">
        <p14:creationId xmlns:p14="http://schemas.microsoft.com/office/powerpoint/2010/main" val="3606295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applicant was a mentally disabled girl who lived in a residence for disabled persons. The son of the director of this privately run residence forced her to have sexual intercourse with him. According to Dutch law in force at the material time, taking advantage of a person’s mental disability for sexual reasons did not constitute a punishable act.  There was, however, a possibility to file a civil action and gain compensation. The European Court of Human Rights held that the effective protection of the right to private life required a criminal sanction in cases like the one at hand.</a:t>
            </a:r>
            <a:endParaRPr lang="bs-Latn-BA" dirty="0" smtClean="0"/>
          </a:p>
          <a:p>
            <a:endParaRPr lang="bs-Latn-BA" dirty="0" smtClean="0"/>
          </a:p>
          <a:p>
            <a:r>
              <a:rPr lang="en-US" dirty="0" smtClean="0"/>
              <a:t>In the case </a:t>
            </a:r>
            <a:r>
              <a:rPr lang="en-US" dirty="0" err="1" smtClean="0"/>
              <a:t>Kudla</a:t>
            </a:r>
            <a:r>
              <a:rPr lang="en-US" dirty="0" smtClean="0"/>
              <a:t> v Poland, the Grand Chamber of the Court held that Art.13 read together with the right to a speedy trial under Art.6 requires a domestic legal remedy against overly long proceedings.</a:t>
            </a:r>
            <a:endParaRPr lang="bs-Latn-BA" dirty="0" smtClean="0"/>
          </a:p>
          <a:p>
            <a:endParaRPr lang="bs-Latn-BA" dirty="0" smtClean="0"/>
          </a:p>
          <a:p>
            <a:r>
              <a:rPr lang="en-US" dirty="0" smtClean="0"/>
              <a:t>For example, the Court has reiterated that the right to assembly (Art.11 ECHR) may carry with it an obligation to protect demonstrations and ensure their peaceful conduct </a:t>
            </a:r>
            <a:r>
              <a:rPr lang="bs-Latn-BA" dirty="0" smtClean="0"/>
              <a:t>and </a:t>
            </a:r>
            <a:r>
              <a:rPr lang="bs-Latn-BA" dirty="0" err="1" smtClean="0"/>
              <a:t>safety</a:t>
            </a:r>
            <a:r>
              <a:rPr lang="bs-Latn-BA" baseline="0" dirty="0" smtClean="0"/>
              <a:t> of all </a:t>
            </a:r>
            <a:r>
              <a:rPr lang="bs-Latn-BA" baseline="0" dirty="0" err="1" smtClean="0"/>
              <a:t>citezens</a:t>
            </a:r>
            <a:r>
              <a:rPr lang="bs-Latn-BA" baseline="0" dirty="0" smtClean="0"/>
              <a:t> </a:t>
            </a:r>
            <a:r>
              <a:rPr lang="en-US" dirty="0" smtClean="0"/>
              <a:t>(</a:t>
            </a:r>
            <a:r>
              <a:rPr lang="en-US" dirty="0" err="1" smtClean="0"/>
              <a:t>Oya</a:t>
            </a:r>
            <a:r>
              <a:rPr lang="en-US" dirty="0" smtClean="0"/>
              <a:t> Ataman v Turkey para 35).</a:t>
            </a:r>
            <a:endParaRPr lang="bs-Latn-BA" dirty="0"/>
          </a:p>
        </p:txBody>
      </p:sp>
      <p:sp>
        <p:nvSpPr>
          <p:cNvPr id="4" name="Slide Number Placeholder 3"/>
          <p:cNvSpPr>
            <a:spLocks noGrp="1"/>
          </p:cNvSpPr>
          <p:nvPr>
            <p:ph type="sldNum" sz="quarter" idx="10"/>
          </p:nvPr>
        </p:nvSpPr>
        <p:spPr/>
        <p:txBody>
          <a:bodyPr/>
          <a:lstStyle/>
          <a:p>
            <a:fld id="{AE37D090-7447-4661-B96C-BB1B622DD862}" type="slidenum">
              <a:rPr lang="bs-Latn-BA" smtClean="0"/>
              <a:t>11</a:t>
            </a:fld>
            <a:endParaRPr lang="bs-Latn-BA"/>
          </a:p>
        </p:txBody>
      </p:sp>
    </p:spTree>
    <p:extLst>
      <p:ext uri="{BB962C8B-B14F-4D97-AF65-F5344CB8AC3E}">
        <p14:creationId xmlns:p14="http://schemas.microsoft.com/office/powerpoint/2010/main" val="299329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11/23/2015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s-Latn-BA" dirty="0" smtClean="0"/>
              <a:t>Evropska konvencija za zaštitu ljudskih prava i osnovnih sloboda</a:t>
            </a:r>
            <a:endParaRPr lang="en-US" dirty="0"/>
          </a:p>
        </p:txBody>
      </p:sp>
      <p:sp>
        <p:nvSpPr>
          <p:cNvPr id="3" name="Subtitle 2"/>
          <p:cNvSpPr>
            <a:spLocks noGrp="1"/>
          </p:cNvSpPr>
          <p:nvPr>
            <p:ph type="subTitle" idx="1"/>
          </p:nvPr>
        </p:nvSpPr>
        <p:spPr/>
        <p:txBody>
          <a:bodyPr/>
          <a:lstStyle/>
          <a:p>
            <a:r>
              <a:rPr lang="bs-Latn-BA" dirty="0" smtClean="0"/>
              <a:t>Sevima </a:t>
            </a:r>
            <a:r>
              <a:rPr lang="bs-Latn-BA" dirty="0" err="1" smtClean="0"/>
              <a:t>Sali-Terzić</a:t>
            </a:r>
            <a:endParaRPr lang="en-US" dirty="0"/>
          </a:p>
        </p:txBody>
      </p:sp>
    </p:spTree>
    <p:extLst>
      <p:ext uri="{BB962C8B-B14F-4D97-AF65-F5344CB8AC3E}">
        <p14:creationId xmlns:p14="http://schemas.microsoft.com/office/powerpoint/2010/main" val="382713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Pozitivne obaveze</a:t>
            </a:r>
            <a:endParaRPr lang="bs-Latn-BA" dirty="0"/>
          </a:p>
        </p:txBody>
      </p:sp>
      <p:sp>
        <p:nvSpPr>
          <p:cNvPr id="3" name="Content Placeholder 2"/>
          <p:cNvSpPr>
            <a:spLocks noGrp="1"/>
          </p:cNvSpPr>
          <p:nvPr>
            <p:ph idx="1"/>
          </p:nvPr>
        </p:nvSpPr>
        <p:spPr/>
        <p:txBody>
          <a:bodyPr>
            <a:normAutofit/>
          </a:bodyPr>
          <a:lstStyle/>
          <a:p>
            <a:r>
              <a:rPr lang="bs-Latn-BA" dirty="0" smtClean="0"/>
              <a:t>Osim negativnih obaveza (da ne izlažu nikoga torturi, da se ne miješaju u privatni život, slobodu izražavanja i sl.), države imaju i pozitivne obaveze – države mogu biti obavezne preduzeti određene aktivne korake kako bi osigurale prava iz EK</a:t>
            </a:r>
          </a:p>
          <a:p>
            <a:r>
              <a:rPr lang="bs-Latn-BA" dirty="0" smtClean="0"/>
              <a:t>Kod ocjene da li pozitivna obaveza proističe iz određenog člana EK, mora se uspostaviti „pravična ravnoteža“ između interesa pojedinca i interesa </a:t>
            </a:r>
            <a:r>
              <a:rPr lang="bs-Latn-BA" dirty="0" err="1" smtClean="0"/>
              <a:t>zajednce</a:t>
            </a:r>
            <a:r>
              <a:rPr lang="bs-Latn-BA" dirty="0" smtClean="0"/>
              <a:t> (</a:t>
            </a:r>
            <a:r>
              <a:rPr lang="bs-Latn-BA" i="1" dirty="0" err="1" smtClean="0"/>
              <a:t>Gaskin</a:t>
            </a:r>
            <a:r>
              <a:rPr lang="bs-Latn-BA" i="1" dirty="0" smtClean="0"/>
              <a:t> v. UK</a:t>
            </a:r>
            <a:r>
              <a:rPr lang="bs-Latn-BA" dirty="0" smtClean="0"/>
              <a:t>).</a:t>
            </a:r>
          </a:p>
        </p:txBody>
      </p:sp>
    </p:spTree>
    <p:extLst>
      <p:ext uri="{BB962C8B-B14F-4D97-AF65-F5344CB8AC3E}">
        <p14:creationId xmlns:p14="http://schemas.microsoft.com/office/powerpoint/2010/main" val="1221599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Pozitivne obaveze</a:t>
            </a:r>
            <a:endParaRPr lang="bs-Latn-BA" dirty="0"/>
          </a:p>
        </p:txBody>
      </p:sp>
      <p:sp>
        <p:nvSpPr>
          <p:cNvPr id="3" name="Content Placeholder 2"/>
          <p:cNvSpPr>
            <a:spLocks noGrp="1"/>
          </p:cNvSpPr>
          <p:nvPr>
            <p:ph idx="1"/>
          </p:nvPr>
        </p:nvSpPr>
        <p:spPr/>
        <p:txBody>
          <a:bodyPr>
            <a:normAutofit fontScale="77500" lnSpcReduction="20000"/>
          </a:bodyPr>
          <a:lstStyle/>
          <a:p>
            <a:r>
              <a:rPr lang="bs-Latn-BA" dirty="0" smtClean="0"/>
              <a:t>Pozitivne obaveze mogu uključivati:</a:t>
            </a:r>
          </a:p>
          <a:p>
            <a:pPr marL="914400" lvl="1" indent="-457200">
              <a:buFont typeface="+mj-lt"/>
              <a:buAutoNum type="arabicPeriod"/>
            </a:pPr>
            <a:r>
              <a:rPr lang="bs-Latn-BA" b="1" dirty="0" smtClean="0"/>
              <a:t>Provođenje djelotvorne istrage </a:t>
            </a:r>
            <a:r>
              <a:rPr lang="bs-Latn-BA" dirty="0" smtClean="0"/>
              <a:t>u predmetima </a:t>
            </a:r>
            <a:r>
              <a:rPr lang="bs-Latn-BA" dirty="0" err="1" smtClean="0"/>
              <a:t>potencijalnog</a:t>
            </a:r>
            <a:r>
              <a:rPr lang="bs-Latn-BA" dirty="0" smtClean="0"/>
              <a:t> ili navodnog kršenja ljudskih prava (pravo na život (</a:t>
            </a:r>
            <a:r>
              <a:rPr lang="bs-Latn-BA" i="1" dirty="0" err="1" smtClean="0"/>
              <a:t>Kaya</a:t>
            </a:r>
            <a:r>
              <a:rPr lang="bs-Latn-BA" i="1" dirty="0" smtClean="0"/>
              <a:t> v. Turska</a:t>
            </a:r>
            <a:r>
              <a:rPr lang="bs-Latn-BA" dirty="0" smtClean="0"/>
              <a:t>) i zabrana torture (</a:t>
            </a:r>
            <a:r>
              <a:rPr lang="bs-Latn-BA" i="1" dirty="0" smtClean="0"/>
              <a:t>Jasar v. Makedonija</a:t>
            </a:r>
            <a:r>
              <a:rPr lang="bs-Latn-BA" dirty="0" smtClean="0"/>
              <a:t>)</a:t>
            </a:r>
          </a:p>
          <a:p>
            <a:pPr lvl="2"/>
            <a:r>
              <a:rPr lang="bs-Latn-BA" dirty="0" smtClean="0"/>
              <a:t>ES je u nekim predmetima utvrdio postojanje pozitivnih obaveza i u slučaju drugih prava: npr. </a:t>
            </a:r>
            <a:r>
              <a:rPr lang="bs-Latn-BA" i="1" dirty="0" err="1"/>
              <a:t>Özgur</a:t>
            </a:r>
            <a:r>
              <a:rPr lang="bs-Latn-BA" i="1" dirty="0"/>
              <a:t> </a:t>
            </a:r>
            <a:r>
              <a:rPr lang="bs-Latn-BA" i="1" dirty="0" err="1"/>
              <a:t>Gündem</a:t>
            </a:r>
            <a:r>
              <a:rPr lang="bs-Latn-BA" i="1" dirty="0"/>
              <a:t> v. </a:t>
            </a:r>
            <a:r>
              <a:rPr lang="bs-Latn-BA" i="1" dirty="0" smtClean="0"/>
              <a:t>Turska – </a:t>
            </a:r>
            <a:r>
              <a:rPr lang="bs-Latn-BA" dirty="0" smtClean="0"/>
              <a:t>čl. 10 EK može proizvesti obavezu države da provede djelotvornu istragu prijetnji protiv novinara</a:t>
            </a:r>
          </a:p>
          <a:p>
            <a:pPr marL="914400" lvl="1" indent="-457200">
              <a:buFont typeface="+mj-lt"/>
              <a:buAutoNum type="arabicPeriod"/>
            </a:pPr>
            <a:r>
              <a:rPr lang="bs-Latn-BA" b="1" dirty="0" smtClean="0"/>
              <a:t>Donošenje ili izmjena zakona </a:t>
            </a:r>
            <a:r>
              <a:rPr lang="bs-Latn-BA" dirty="0" smtClean="0"/>
              <a:t>– uprkos </a:t>
            </a:r>
            <a:r>
              <a:rPr lang="bs-Latn-BA" dirty="0" err="1" smtClean="0"/>
              <a:t>diskrecionoj</a:t>
            </a:r>
            <a:r>
              <a:rPr lang="bs-Latn-BA" dirty="0" smtClean="0"/>
              <a:t> ocjeni kako da zaštite prava iz EK, države mogu biti </a:t>
            </a:r>
            <a:r>
              <a:rPr lang="bs-Latn-BA" dirty="0" err="1" smtClean="0"/>
              <a:t>obavezane</a:t>
            </a:r>
            <a:r>
              <a:rPr lang="bs-Latn-BA" dirty="0" smtClean="0"/>
              <a:t> da donesu određene zakone u tom pravcu (</a:t>
            </a:r>
            <a:r>
              <a:rPr lang="bs-Latn-BA" i="1" dirty="0" smtClean="0"/>
              <a:t>X i Y v. Holandija</a:t>
            </a:r>
            <a:r>
              <a:rPr lang="bs-Latn-BA" dirty="0" smtClean="0"/>
              <a:t> ili </a:t>
            </a:r>
            <a:r>
              <a:rPr lang="bs-Latn-BA" i="1" dirty="0" err="1" smtClean="0"/>
              <a:t>Kudla</a:t>
            </a:r>
            <a:r>
              <a:rPr lang="bs-Latn-BA" i="1" dirty="0" smtClean="0"/>
              <a:t> v. Poljska</a:t>
            </a:r>
            <a:r>
              <a:rPr lang="bs-Latn-BA" dirty="0" smtClean="0"/>
              <a:t>)</a:t>
            </a:r>
          </a:p>
          <a:p>
            <a:pPr marL="914400" lvl="1" indent="-457200">
              <a:buFont typeface="+mj-lt"/>
              <a:buAutoNum type="arabicPeriod"/>
            </a:pPr>
            <a:r>
              <a:rPr lang="bs-Latn-BA" dirty="0" smtClean="0"/>
              <a:t>Da preduzmu određene aktivnosti ili mjere kojima će se osigurati efektivno uživanje u pravima iz EK (</a:t>
            </a:r>
            <a:r>
              <a:rPr lang="bs-Latn-BA" i="1" dirty="0" err="1" smtClean="0"/>
              <a:t>Oya</a:t>
            </a:r>
            <a:r>
              <a:rPr lang="bs-Latn-BA" i="1" dirty="0" smtClean="0"/>
              <a:t> </a:t>
            </a:r>
            <a:r>
              <a:rPr lang="bs-Latn-BA" i="1" dirty="0" err="1" smtClean="0"/>
              <a:t>Ataman</a:t>
            </a:r>
            <a:r>
              <a:rPr lang="bs-Latn-BA" i="1" dirty="0" smtClean="0"/>
              <a:t> v. Turska</a:t>
            </a:r>
            <a:r>
              <a:rPr lang="bs-Latn-BA" dirty="0" smtClean="0"/>
              <a:t>)</a:t>
            </a:r>
          </a:p>
          <a:p>
            <a:pPr marL="914400" lvl="1" indent="-457200">
              <a:buFont typeface="+mj-lt"/>
              <a:buAutoNum type="arabicPeriod"/>
            </a:pPr>
            <a:r>
              <a:rPr lang="bs-Latn-BA" b="1" dirty="0" smtClean="0"/>
              <a:t>Naprave institucionalne promjene </a:t>
            </a:r>
            <a:r>
              <a:rPr lang="bs-Latn-BA" dirty="0" smtClean="0"/>
              <a:t>– npr. suđenje u razumnom roku iz čl. 6 ne znači samo da sudije moraju voditi predmete tako da osiguraju ovo pravo, već i da država mora organizovati sistem tako da osigura da je moguće poštovati ovu obavezu</a:t>
            </a:r>
          </a:p>
          <a:p>
            <a:pPr marL="914400" lvl="1" indent="-457200">
              <a:buFont typeface="+mj-lt"/>
              <a:buAutoNum type="arabicPeriod"/>
            </a:pPr>
            <a:endParaRPr lang="bs-Latn-BA" dirty="0" smtClean="0"/>
          </a:p>
        </p:txBody>
      </p:sp>
    </p:spTree>
    <p:extLst>
      <p:ext uri="{BB962C8B-B14F-4D97-AF65-F5344CB8AC3E}">
        <p14:creationId xmlns:p14="http://schemas.microsoft.com/office/powerpoint/2010/main" val="1221599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Položaj EK u BiH</a:t>
            </a:r>
            <a:endParaRPr lang="en-US" dirty="0"/>
          </a:p>
        </p:txBody>
      </p:sp>
      <p:sp>
        <p:nvSpPr>
          <p:cNvPr id="3" name="Content Placeholder 2"/>
          <p:cNvSpPr>
            <a:spLocks noGrp="1"/>
          </p:cNvSpPr>
          <p:nvPr>
            <p:ph idx="1"/>
          </p:nvPr>
        </p:nvSpPr>
        <p:spPr/>
        <p:txBody>
          <a:bodyPr/>
          <a:lstStyle/>
          <a:p>
            <a:r>
              <a:rPr lang="bs-Latn-BA" dirty="0" smtClean="0"/>
              <a:t>Čl. II/2 Ustava BiH </a:t>
            </a:r>
            <a:r>
              <a:rPr lang="bs-Latn-BA" dirty="0" err="1" smtClean="0"/>
              <a:t>inkorporira</a:t>
            </a:r>
            <a:r>
              <a:rPr lang="bs-Latn-BA" dirty="0" smtClean="0"/>
              <a:t> EK u pravni poredak države i daje joj </a:t>
            </a:r>
            <a:r>
              <a:rPr lang="bs-Latn-BA" dirty="0" err="1" smtClean="0"/>
              <a:t>nadzakonsku</a:t>
            </a:r>
            <a:r>
              <a:rPr lang="bs-Latn-BA" dirty="0" smtClean="0"/>
              <a:t> snagu</a:t>
            </a:r>
          </a:p>
          <a:p>
            <a:r>
              <a:rPr lang="bs-Latn-BA" dirty="0" smtClean="0"/>
              <a:t>U 5/04: prema mišljenju </a:t>
            </a:r>
            <a:r>
              <a:rPr lang="bs-Latn-BA" dirty="0" err="1" smtClean="0"/>
              <a:t>USBiH</a:t>
            </a:r>
            <a:r>
              <a:rPr lang="bs-Latn-BA" dirty="0" smtClean="0"/>
              <a:t>, EK ne može imati nadređen položaj Ustavu BiH – zahtjev odbačen zbog </a:t>
            </a:r>
            <a:r>
              <a:rPr lang="bs-Latn-BA" dirty="0" err="1" smtClean="0"/>
              <a:t>nenadležnosti</a:t>
            </a:r>
            <a:r>
              <a:rPr lang="bs-Latn-BA" dirty="0" smtClean="0"/>
              <a:t> US BiH</a:t>
            </a:r>
            <a:endParaRPr lang="en-US" dirty="0"/>
          </a:p>
        </p:txBody>
      </p:sp>
    </p:spTree>
    <p:extLst>
      <p:ext uri="{BB962C8B-B14F-4D97-AF65-F5344CB8AC3E}">
        <p14:creationId xmlns:p14="http://schemas.microsoft.com/office/powerpoint/2010/main" val="2364799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Primjena EK pred sudovima u BiH</a:t>
            </a:r>
            <a:endParaRPr lang="en-US" dirty="0"/>
          </a:p>
        </p:txBody>
      </p:sp>
      <p:sp>
        <p:nvSpPr>
          <p:cNvPr id="3" name="Text Placeholder 2"/>
          <p:cNvSpPr>
            <a:spLocks noGrp="1"/>
          </p:cNvSpPr>
          <p:nvPr>
            <p:ph type="body" idx="1"/>
          </p:nvPr>
        </p:nvSpPr>
        <p:spPr/>
        <p:txBody>
          <a:bodyPr/>
          <a:lstStyle/>
          <a:p>
            <a:r>
              <a:rPr lang="bs-Latn-BA" dirty="0" smtClean="0"/>
              <a:t>Direktna primjena EK</a:t>
            </a:r>
            <a:endParaRPr lang="en-US" dirty="0"/>
          </a:p>
        </p:txBody>
      </p:sp>
      <p:sp>
        <p:nvSpPr>
          <p:cNvPr id="4" name="Content Placeholder 3"/>
          <p:cNvSpPr>
            <a:spLocks noGrp="1"/>
          </p:cNvSpPr>
          <p:nvPr>
            <p:ph sz="half" idx="2"/>
          </p:nvPr>
        </p:nvSpPr>
        <p:spPr>
          <a:xfrm>
            <a:off x="1446402" y="3335337"/>
            <a:ext cx="4895056" cy="2455862"/>
          </a:xfrm>
        </p:spPr>
        <p:txBody>
          <a:bodyPr/>
          <a:lstStyle/>
          <a:p>
            <a:r>
              <a:rPr lang="bs-Latn-BA" dirty="0" smtClean="0"/>
              <a:t>Čl. II/6 Ustava BiH obavezuje sve institucije da primjenjuju ljudska prava i osnovne slobode iz člana II/2 Ustava BiH (nadređenost EK svim drugim zakonima) </a:t>
            </a:r>
          </a:p>
          <a:p>
            <a:r>
              <a:rPr lang="bs-Latn-BA" dirty="0" smtClean="0"/>
              <a:t>Problemi u praksi zbog </a:t>
            </a:r>
            <a:r>
              <a:rPr lang="bs-Latn-BA" dirty="0" err="1" smtClean="0"/>
              <a:t>nedosljedne</a:t>
            </a:r>
            <a:r>
              <a:rPr lang="bs-Latn-BA" dirty="0" smtClean="0"/>
              <a:t> primjene standarda EK</a:t>
            </a:r>
            <a:endParaRPr lang="en-US" dirty="0"/>
          </a:p>
        </p:txBody>
      </p:sp>
      <p:sp>
        <p:nvSpPr>
          <p:cNvPr id="5" name="Text Placeholder 4"/>
          <p:cNvSpPr>
            <a:spLocks noGrp="1"/>
          </p:cNvSpPr>
          <p:nvPr>
            <p:ph type="body" sz="quarter" idx="3"/>
          </p:nvPr>
        </p:nvSpPr>
        <p:spPr/>
        <p:txBody>
          <a:bodyPr/>
          <a:lstStyle/>
          <a:p>
            <a:r>
              <a:rPr lang="bs-Latn-BA" dirty="0" err="1" smtClean="0"/>
              <a:t>Preliminarno</a:t>
            </a:r>
            <a:r>
              <a:rPr lang="bs-Latn-BA" dirty="0" smtClean="0"/>
              <a:t> ustavno pitanje</a:t>
            </a:r>
            <a:endParaRPr lang="en-US" dirty="0"/>
          </a:p>
        </p:txBody>
      </p:sp>
      <p:sp>
        <p:nvSpPr>
          <p:cNvPr id="6" name="Content Placeholder 5"/>
          <p:cNvSpPr>
            <a:spLocks noGrp="1"/>
          </p:cNvSpPr>
          <p:nvPr>
            <p:ph sz="quarter" idx="4"/>
          </p:nvPr>
        </p:nvSpPr>
        <p:spPr/>
        <p:txBody>
          <a:bodyPr/>
          <a:lstStyle/>
          <a:p>
            <a:r>
              <a:rPr lang="bs-Latn-BA" dirty="0" smtClean="0"/>
              <a:t>Čl. VI/3(c) omogućava bilo kojem sudu u BiH da postavi Ustavnom sudu BiH </a:t>
            </a:r>
            <a:r>
              <a:rPr lang="bs-Latn-BA" dirty="0" err="1" smtClean="0"/>
              <a:t>preliminarno</a:t>
            </a:r>
            <a:r>
              <a:rPr lang="bs-Latn-BA" dirty="0" smtClean="0"/>
              <a:t> pitanje ustavnosti neke odredbe/zakona od čije primjene zavisi odluka tog suda (npr. U 8/12 – pitanje </a:t>
            </a:r>
            <a:r>
              <a:rPr lang="bs-Latn-BA" smtClean="0"/>
              <a:t>sudskih taksi)</a:t>
            </a:r>
            <a:endParaRPr lang="en-US" dirty="0"/>
          </a:p>
        </p:txBody>
      </p:sp>
    </p:spTree>
    <p:extLst>
      <p:ext uri="{BB962C8B-B14F-4D97-AF65-F5344CB8AC3E}">
        <p14:creationId xmlns:p14="http://schemas.microsoft.com/office/powerpoint/2010/main" val="3382597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r>
              <a:rPr lang="hr-HR" dirty="0" err="1" smtClean="0"/>
              <a:t>Brighotnska</a:t>
            </a:r>
            <a:r>
              <a:rPr lang="hr-HR" dirty="0" smtClean="0"/>
              <a:t> deklaracija – značaj</a:t>
            </a:r>
            <a:endParaRPr lang="en-US" dirty="0"/>
          </a:p>
        </p:txBody>
      </p:sp>
      <p:sp>
        <p:nvSpPr>
          <p:cNvPr id="3075" name="Rectangle 3"/>
          <p:cNvSpPr>
            <a:spLocks noGrp="1" noChangeArrowheads="1"/>
          </p:cNvSpPr>
          <p:nvPr>
            <p:ph type="body" idx="4294967295"/>
          </p:nvPr>
        </p:nvSpPr>
        <p:spPr/>
        <p:txBody>
          <a:bodyPr>
            <a:normAutofit fontScale="85000" lnSpcReduction="20000"/>
          </a:bodyPr>
          <a:lstStyle/>
          <a:p>
            <a:pPr>
              <a:lnSpc>
                <a:spcPct val="90000"/>
              </a:lnSpc>
            </a:pPr>
            <a:r>
              <a:rPr lang="hr-HR" sz="2800" dirty="0"/>
              <a:t>Značajna ne samo za funkcionisanje Evropskog suda za ljudska prava, već i za cijeli sistem implementacije Evropske kovencije</a:t>
            </a:r>
          </a:p>
          <a:p>
            <a:pPr>
              <a:lnSpc>
                <a:spcPct val="90000"/>
              </a:lnSpc>
            </a:pPr>
            <a:r>
              <a:rPr lang="hr-HR" sz="2800" dirty="0"/>
              <a:t>Posljednji korak u stalnom procesu koji je slijedio usvajanju Protokola br. 14 uz Evropsku konvenciju (konferencija u Interlakenu 2010, donošenje deklaracije i akcionog plana, stupanje na snagu P14, konferencija u Izmiru 2011.,konferencija u Brightonu 2012.)</a:t>
            </a:r>
          </a:p>
          <a:p>
            <a:pPr>
              <a:lnSpc>
                <a:spcPct val="90000"/>
              </a:lnSpc>
            </a:pPr>
            <a:r>
              <a:rPr lang="hr-HR" sz="2800" dirty="0"/>
              <a:t>BD ima veliko političko značenje – reafirmiše važnost konvencijskog sistema, eminentnu ulogu Evropskog suda i prihvatanje prava na individualnu aplikaciju od strane država članica; naglašava važnost uloge Parlamentarne skupštine VE i državnioh parlamenata</a:t>
            </a:r>
          </a:p>
        </p:txBody>
      </p:sp>
    </p:spTree>
    <p:extLst>
      <p:ext uri="{BB962C8B-B14F-4D97-AF65-F5344CB8AC3E}">
        <p14:creationId xmlns:p14="http://schemas.microsoft.com/office/powerpoint/2010/main" val="721906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r>
              <a:rPr lang="hr-HR" dirty="0" smtClean="0"/>
              <a:t>Tri ključna pitanja BD procesa</a:t>
            </a:r>
            <a:endParaRPr lang="en-US" dirty="0"/>
          </a:p>
        </p:txBody>
      </p:sp>
      <p:sp>
        <p:nvSpPr>
          <p:cNvPr id="3075" name="Rectangle 3"/>
          <p:cNvSpPr>
            <a:spLocks noGrp="1" noChangeArrowheads="1"/>
          </p:cNvSpPr>
          <p:nvPr>
            <p:ph type="body" idx="4294967295"/>
          </p:nvPr>
        </p:nvSpPr>
        <p:spPr/>
        <p:txBody>
          <a:bodyPr>
            <a:normAutofit fontScale="77500" lnSpcReduction="20000"/>
          </a:bodyPr>
          <a:lstStyle/>
          <a:p>
            <a:pPr marL="742950" lvl="2" indent="-342900">
              <a:lnSpc>
                <a:spcPct val="90000"/>
              </a:lnSpc>
              <a:buClr>
                <a:schemeClr val="hlink"/>
              </a:buClr>
            </a:pPr>
            <a:r>
              <a:rPr lang="hr-HR" sz="2000" b="1" dirty="0"/>
              <a:t>Potreba za boljom implementacijom standarda EK na nivou država članica VE </a:t>
            </a:r>
            <a:r>
              <a:rPr lang="hr-HR" sz="2000" dirty="0"/>
              <a:t>(uključuje jačanje principa supsidijarnosti);</a:t>
            </a:r>
          </a:p>
          <a:p>
            <a:pPr marL="1200150" lvl="3" indent="-342900">
              <a:lnSpc>
                <a:spcPct val="90000"/>
              </a:lnSpc>
              <a:buClr>
                <a:schemeClr val="hlink"/>
              </a:buClr>
            </a:pPr>
            <a:r>
              <a:rPr lang="hr-HR" dirty="0"/>
              <a:t>Centralno pitanje  reformskog procesa</a:t>
            </a:r>
          </a:p>
          <a:p>
            <a:pPr marL="1200150" lvl="3" indent="-342900">
              <a:lnSpc>
                <a:spcPct val="90000"/>
              </a:lnSpc>
              <a:buClr>
                <a:schemeClr val="hlink"/>
              </a:buClr>
            </a:pPr>
            <a:r>
              <a:rPr lang="hr-HR" dirty="0"/>
              <a:t>Ima za cilj osigurati: (1) autoritet prava garantovanih Evropskom konvencijom na domaćem nivou; (2) umanjiti tzv. “demokratski deficit” u oblasti ljudskih prava; i (3) poboljšati kulturu ljudskih prava u državama članicama - zahtijeva povećanje uloge domaćih Potrebne parlamenata i parlamentaraca</a:t>
            </a:r>
          </a:p>
          <a:p>
            <a:pPr marL="1200150" lvl="3" indent="-342900">
              <a:lnSpc>
                <a:spcPct val="90000"/>
              </a:lnSpc>
              <a:buClr>
                <a:schemeClr val="hlink"/>
              </a:buClr>
            </a:pPr>
            <a:r>
              <a:rPr lang="hr-HR" dirty="0"/>
              <a:t>Neophodne specifične mjere za osiguranje djelotvorne implementacije EK na domaćem nivou: </a:t>
            </a:r>
          </a:p>
          <a:p>
            <a:pPr marL="1657350" lvl="4" indent="-342900">
              <a:lnSpc>
                <a:spcPct val="90000"/>
              </a:lnSpc>
              <a:buClr>
                <a:schemeClr val="hlink"/>
              </a:buClr>
            </a:pPr>
            <a:r>
              <a:rPr lang="hr-HR" sz="1600" dirty="0"/>
              <a:t>Uspostavljanje nezavisne državne institucije za ljudska prava u svim državama članicama</a:t>
            </a:r>
          </a:p>
          <a:p>
            <a:pPr marL="1657350" lvl="4" indent="-342900">
              <a:lnSpc>
                <a:spcPct val="90000"/>
              </a:lnSpc>
              <a:buClr>
                <a:schemeClr val="hlink"/>
              </a:buClr>
            </a:pPr>
            <a:r>
              <a:rPr lang="hr-HR" sz="1600" dirty="0"/>
              <a:t>Preduzimanje mjera kojima će se osigurati kompatibilnost svih zakona sa EK</a:t>
            </a:r>
          </a:p>
          <a:p>
            <a:pPr marL="1657350" lvl="4" indent="-342900">
              <a:lnSpc>
                <a:spcPct val="90000"/>
              </a:lnSpc>
              <a:buClr>
                <a:schemeClr val="hlink"/>
              </a:buClr>
            </a:pPr>
            <a:r>
              <a:rPr lang="hr-HR" sz="1600" dirty="0"/>
              <a:t>Propisivanje novih domaćih pravnih lijekova za kršenja prava i sloboda iz EK</a:t>
            </a:r>
          </a:p>
          <a:p>
            <a:pPr marL="1657350" lvl="4" indent="-342900">
              <a:lnSpc>
                <a:spcPct val="90000"/>
              </a:lnSpc>
              <a:buClr>
                <a:schemeClr val="hlink"/>
              </a:buClr>
            </a:pPr>
            <a:r>
              <a:rPr lang="hr-HR" sz="1600" dirty="0"/>
              <a:t>Omogućavanje domaćim sudovima i tribunalima da uzmu u obzir relevantne konvencijske principe (prevođenje relevantnih presuda)</a:t>
            </a:r>
          </a:p>
          <a:p>
            <a:pPr marL="1657350" lvl="4" indent="-342900">
              <a:lnSpc>
                <a:spcPct val="90000"/>
              </a:lnSpc>
              <a:buClr>
                <a:schemeClr val="hlink"/>
              </a:buClr>
            </a:pPr>
            <a:r>
              <a:rPr lang="hr-HR" sz="1600" dirty="0"/>
              <a:t>Pružanje informacija i obuke o EK javnim službenicima, sudijama, advokatima i tužiocima)</a:t>
            </a:r>
          </a:p>
          <a:p>
            <a:pPr marL="1657350" lvl="4" indent="-342900">
              <a:lnSpc>
                <a:spcPct val="90000"/>
              </a:lnSpc>
              <a:buClr>
                <a:schemeClr val="hlink"/>
              </a:buClr>
            </a:pPr>
            <a:r>
              <a:rPr lang="hr-HR" sz="1600" dirty="0"/>
              <a:t>Pružanje informacija o EK potencijalnim aplikantima (prevod vodiča o kriterijima prihvatljivosti)</a:t>
            </a:r>
          </a:p>
          <a:p>
            <a:pPr>
              <a:lnSpc>
                <a:spcPct val="90000"/>
              </a:lnSpc>
            </a:pPr>
            <a:endParaRPr lang="hr-HR" sz="2800" dirty="0"/>
          </a:p>
          <a:p>
            <a:pPr>
              <a:lnSpc>
                <a:spcPct val="90000"/>
              </a:lnSpc>
            </a:pPr>
            <a:endParaRPr lang="hr-HR" sz="2800" dirty="0"/>
          </a:p>
        </p:txBody>
      </p:sp>
    </p:spTree>
    <p:extLst>
      <p:ext uri="{BB962C8B-B14F-4D97-AF65-F5344CB8AC3E}">
        <p14:creationId xmlns:p14="http://schemas.microsoft.com/office/powerpoint/2010/main" val="3524712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Princip </a:t>
            </a:r>
            <a:r>
              <a:rPr lang="hr-HR" i="1" dirty="0" smtClean="0"/>
              <a:t>res interpretata</a:t>
            </a:r>
            <a:endParaRPr lang="hr-HR" dirty="0"/>
          </a:p>
        </p:txBody>
      </p:sp>
      <p:sp>
        <p:nvSpPr>
          <p:cNvPr id="3" name="Content Placeholder 2"/>
          <p:cNvSpPr>
            <a:spLocks noGrp="1"/>
          </p:cNvSpPr>
          <p:nvPr>
            <p:ph idx="1"/>
          </p:nvPr>
        </p:nvSpPr>
        <p:spPr/>
        <p:txBody>
          <a:bodyPr/>
          <a:lstStyle/>
          <a:p>
            <a:r>
              <a:rPr lang="hr-HR" dirty="0" smtClean="0"/>
              <a:t>Obaveza domaćih zakonodavaca i sudova da uzmu u obzir EK onako kako je tumači Evropski sud, čak i kada se radi o kršenjima prava koja su se dogodila u drugim državama</a:t>
            </a:r>
            <a:endParaRPr lang="hr-HR" dirty="0"/>
          </a:p>
        </p:txBody>
      </p:sp>
    </p:spTree>
    <p:extLst>
      <p:ext uri="{BB962C8B-B14F-4D97-AF65-F5344CB8AC3E}">
        <p14:creationId xmlns:p14="http://schemas.microsoft.com/office/powerpoint/2010/main" val="334327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Princip supsidijarnosti i</a:t>
            </a:r>
            <a:br>
              <a:rPr lang="hr-HR" dirty="0" smtClean="0"/>
            </a:br>
            <a:r>
              <a:rPr lang="hr-HR" dirty="0" smtClean="0"/>
              <a:t>diskrecione ocjene</a:t>
            </a:r>
            <a:endParaRPr lang="hr-HR" dirty="0"/>
          </a:p>
        </p:txBody>
      </p:sp>
      <p:sp>
        <p:nvSpPr>
          <p:cNvPr id="3" name="Content Placeholder 2"/>
          <p:cNvSpPr>
            <a:spLocks noGrp="1"/>
          </p:cNvSpPr>
          <p:nvPr>
            <p:ph idx="1"/>
          </p:nvPr>
        </p:nvSpPr>
        <p:spPr/>
        <p:txBody>
          <a:bodyPr/>
          <a:lstStyle/>
          <a:p>
            <a:r>
              <a:rPr lang="hr-HR" dirty="0" smtClean="0"/>
              <a:t>Ključni princip koji je sadržan u članu 1. EK (odgovornost države da osigura prava i slobode iz EK svakome unutar svoje nadležnosti)</a:t>
            </a:r>
          </a:p>
          <a:p>
            <a:r>
              <a:rPr lang="hr-HR" dirty="0" smtClean="0"/>
              <a:t>Umjesto eksplicitnog ugrađivanja ova dva principa u tekst EK, fokus je stavljen na djelotvornu upotrebu konvencijskih standarda u domaćem sistemu, što će dalje jačati princip supsidijarnosti</a:t>
            </a:r>
            <a:endParaRPr lang="hr-HR" dirty="0"/>
          </a:p>
        </p:txBody>
      </p:sp>
    </p:spTree>
    <p:extLst>
      <p:ext uri="{BB962C8B-B14F-4D97-AF65-F5344CB8AC3E}">
        <p14:creationId xmlns:p14="http://schemas.microsoft.com/office/powerpoint/2010/main" val="1875413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Dijalog domaćih sudova sa ESLJP</a:t>
            </a:r>
            <a:endParaRPr lang="hr-HR" dirty="0"/>
          </a:p>
        </p:txBody>
      </p:sp>
      <p:sp>
        <p:nvSpPr>
          <p:cNvPr id="3" name="Content Placeholder 2"/>
          <p:cNvSpPr>
            <a:spLocks noGrp="1"/>
          </p:cNvSpPr>
          <p:nvPr>
            <p:ph idx="1"/>
          </p:nvPr>
        </p:nvSpPr>
        <p:spPr/>
        <p:txBody>
          <a:bodyPr>
            <a:normAutofit/>
          </a:bodyPr>
          <a:lstStyle/>
          <a:p>
            <a:r>
              <a:rPr lang="hr-HR" dirty="0" smtClean="0"/>
              <a:t>Ovo je još jedan aspekt primjene EK na nivou država članica</a:t>
            </a:r>
          </a:p>
          <a:p>
            <a:r>
              <a:rPr lang="hr-HR" dirty="0" smtClean="0"/>
              <a:t>Uvođenje postupka davanja savjetodavnih mišljenja (Protokol br. 16)</a:t>
            </a:r>
          </a:p>
          <a:p>
            <a:r>
              <a:rPr lang="hr-HR" dirty="0" smtClean="0"/>
              <a:t>Cilj je daljnje jačanje principa supsidijarnosti i </a:t>
            </a:r>
            <a:r>
              <a:rPr lang="hr-HR" i="1" dirty="0" smtClean="0"/>
              <a:t>res interpretata,</a:t>
            </a:r>
            <a:r>
              <a:rPr lang="hr-HR" dirty="0" smtClean="0"/>
              <a:t> te smanjenje, odnosno onemogućavanje repetitivnih slučajeva pred ESLJP</a:t>
            </a:r>
          </a:p>
        </p:txBody>
      </p:sp>
    </p:spTree>
    <p:extLst>
      <p:ext uri="{BB962C8B-B14F-4D97-AF65-F5344CB8AC3E}">
        <p14:creationId xmlns:p14="http://schemas.microsoft.com/office/powerpoint/2010/main" val="2277917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Dijalog domaćih sudova sa ESLJP</a:t>
            </a:r>
            <a:endParaRPr lang="hr-HR" dirty="0"/>
          </a:p>
        </p:txBody>
      </p:sp>
      <p:sp>
        <p:nvSpPr>
          <p:cNvPr id="3" name="Content Placeholder 2"/>
          <p:cNvSpPr>
            <a:spLocks noGrp="1"/>
          </p:cNvSpPr>
          <p:nvPr>
            <p:ph idx="1"/>
          </p:nvPr>
        </p:nvSpPr>
        <p:spPr/>
        <p:txBody>
          <a:bodyPr>
            <a:normAutofit fontScale="92500" lnSpcReduction="20000"/>
          </a:bodyPr>
          <a:lstStyle/>
          <a:p>
            <a:r>
              <a:rPr lang="hr-HR" dirty="0" smtClean="0"/>
              <a:t>Čl. 1 P16 – savjetodavno mišljenje </a:t>
            </a:r>
            <a:r>
              <a:rPr lang="hr-HR" u="sng" dirty="0" smtClean="0"/>
              <a:t>mogu</a:t>
            </a:r>
            <a:r>
              <a:rPr lang="hr-HR" dirty="0" smtClean="0"/>
              <a:t> tražiti “</a:t>
            </a:r>
            <a:r>
              <a:rPr lang="hr-HR" u="sng" dirty="0" smtClean="0"/>
              <a:t>najviši sudovi ili tribunali</a:t>
            </a:r>
            <a:r>
              <a:rPr lang="hr-HR" dirty="0" smtClean="0"/>
              <a:t>” kako su propisale države članice</a:t>
            </a:r>
          </a:p>
          <a:p>
            <a:r>
              <a:rPr lang="hr-HR" dirty="0" smtClean="0"/>
              <a:t>Ovu listu sudova država može promijeniti</a:t>
            </a:r>
          </a:p>
          <a:p>
            <a:r>
              <a:rPr lang="hr-HR" dirty="0" smtClean="0"/>
              <a:t>Pitanja koja se mogu postaviti su “principijelna pitanja koja se odnose na tumačenje ili primjenu prava i sloboda definisanih u Konvenciji ili protokolima uz nju”</a:t>
            </a:r>
          </a:p>
          <a:p>
            <a:r>
              <a:rPr lang="hr-HR" dirty="0" smtClean="0"/>
              <a:t>Predviđeno je da se zahtjev postavi u kontekstu predmeta koji se rješava pred sudom koji traži savjetodavno mišljenje – ovo nije procedura za apstraktnu ocjenu nekog zakona</a:t>
            </a:r>
            <a:endParaRPr lang="hr-HR" dirty="0"/>
          </a:p>
        </p:txBody>
      </p:sp>
    </p:spTree>
    <p:extLst>
      <p:ext uri="{BB962C8B-B14F-4D97-AF65-F5344CB8AC3E}">
        <p14:creationId xmlns:p14="http://schemas.microsoft.com/office/powerpoint/2010/main" val="371421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
            <a:ext cx="10018713" cy="996778"/>
          </a:xfrm>
        </p:spPr>
        <p:txBody>
          <a:bodyPr/>
          <a:lstStyle/>
          <a:p>
            <a:r>
              <a:rPr lang="bs-Latn-BA" dirty="0" smtClean="0"/>
              <a:t>Međunarodni ugovor</a:t>
            </a:r>
            <a:endParaRPr lang="en-US" dirty="0"/>
          </a:p>
        </p:txBody>
      </p:sp>
      <p:sp>
        <p:nvSpPr>
          <p:cNvPr id="3" name="Content Placeholder 2"/>
          <p:cNvSpPr>
            <a:spLocks noGrp="1"/>
          </p:cNvSpPr>
          <p:nvPr>
            <p:ph idx="1"/>
          </p:nvPr>
        </p:nvSpPr>
        <p:spPr>
          <a:xfrm>
            <a:off x="1484310" y="1120346"/>
            <a:ext cx="10018713" cy="5601729"/>
          </a:xfrm>
        </p:spPr>
        <p:txBody>
          <a:bodyPr>
            <a:normAutofit/>
          </a:bodyPr>
          <a:lstStyle/>
          <a:p>
            <a:pPr marL="514350" indent="-514350" algn="just">
              <a:buFont typeface="+mj-lt"/>
              <a:buAutoNum type="arabicPeriod"/>
            </a:pPr>
            <a:r>
              <a:rPr lang="bs-Latn-BA" sz="2500" dirty="0" smtClean="0"/>
              <a:t>Međunarodni ugovor kojim su se države </a:t>
            </a:r>
            <a:r>
              <a:rPr lang="bs-Latn-BA" sz="2500" dirty="0" err="1" smtClean="0"/>
              <a:t>ugovornice</a:t>
            </a:r>
            <a:r>
              <a:rPr lang="bs-Latn-BA" sz="2500" dirty="0" smtClean="0"/>
              <a:t> </a:t>
            </a:r>
            <a:r>
              <a:rPr lang="bs-Latn-BA" sz="2500" dirty="0" err="1" smtClean="0"/>
              <a:t>obavezale</a:t>
            </a:r>
            <a:r>
              <a:rPr lang="bs-Latn-BA" sz="2500" dirty="0" smtClean="0"/>
              <a:t> osigurati i poštovati određena građanska i politička prava svima unutar svoje jurisdikcije (član 1. EK)</a:t>
            </a:r>
          </a:p>
          <a:p>
            <a:pPr marL="514350" indent="-514350" algn="just">
              <a:buFont typeface="+mj-lt"/>
              <a:buAutoNum type="arabicPeriod"/>
            </a:pPr>
            <a:r>
              <a:rPr lang="bs-Latn-BA" sz="2500" dirty="0" smtClean="0"/>
              <a:t>Mogućnost obraćanja Evropskom sudu za zaštitu </a:t>
            </a:r>
            <a:r>
              <a:rPr lang="bs-Latn-BA" sz="2500" dirty="0" err="1" smtClean="0"/>
              <a:t>ljudksih</a:t>
            </a:r>
            <a:r>
              <a:rPr lang="bs-Latn-BA" sz="2500" dirty="0" smtClean="0"/>
              <a:t> prava</a:t>
            </a:r>
            <a:r>
              <a:rPr lang="en-US" sz="2500" dirty="0" smtClean="0"/>
              <a:t> </a:t>
            </a:r>
          </a:p>
          <a:p>
            <a:endParaRPr lang="en-US" dirty="0"/>
          </a:p>
        </p:txBody>
      </p:sp>
    </p:spTree>
    <p:extLst>
      <p:ext uri="{BB962C8B-B14F-4D97-AF65-F5344CB8AC3E}">
        <p14:creationId xmlns:p14="http://schemas.microsoft.com/office/powerpoint/2010/main" val="2506766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Sadržaj EK</a:t>
            </a:r>
            <a:endParaRPr lang="bs-Latn-BA" dirty="0"/>
          </a:p>
        </p:txBody>
      </p:sp>
      <p:sp>
        <p:nvSpPr>
          <p:cNvPr id="3" name="Content Placeholder 2"/>
          <p:cNvSpPr>
            <a:spLocks noGrp="1"/>
          </p:cNvSpPr>
          <p:nvPr>
            <p:ph idx="1"/>
          </p:nvPr>
        </p:nvSpPr>
        <p:spPr/>
        <p:txBody>
          <a:bodyPr>
            <a:normAutofit fontScale="77500" lnSpcReduction="20000"/>
          </a:bodyPr>
          <a:lstStyle/>
          <a:p>
            <a:r>
              <a:rPr lang="bs-Latn-BA" dirty="0" smtClean="0"/>
              <a:t>Ima tri dijela: </a:t>
            </a:r>
          </a:p>
          <a:p>
            <a:pPr marL="914400" lvl="1" indent="-457200">
              <a:buFont typeface="+mj-lt"/>
              <a:buAutoNum type="arabicPeriod"/>
            </a:pPr>
            <a:r>
              <a:rPr lang="bs-Latn-BA" dirty="0" smtClean="0"/>
              <a:t>Katalog osnovnih prava i sloboda koje država članica mora garantovati</a:t>
            </a:r>
          </a:p>
          <a:p>
            <a:pPr lvl="2"/>
            <a:r>
              <a:rPr lang="bs-Latn-BA" dirty="0"/>
              <a:t>Fizički integritet i ljudsko dostojanstvo – čl. 2, 3, 4 i 5</a:t>
            </a:r>
          </a:p>
          <a:p>
            <a:pPr lvl="2"/>
            <a:r>
              <a:rPr lang="bs-Latn-BA" dirty="0"/>
              <a:t>Pravičan postupak pred sudovima – čl. 6, 7 i 13</a:t>
            </a:r>
          </a:p>
          <a:p>
            <a:pPr lvl="2"/>
            <a:r>
              <a:rPr lang="bs-Latn-BA" dirty="0"/>
              <a:t>Zaštita ličnog (privatnog) života – čl. 8,9, 12 i 14</a:t>
            </a:r>
          </a:p>
          <a:p>
            <a:pPr lvl="2"/>
            <a:r>
              <a:rPr lang="bs-Latn-BA" dirty="0"/>
              <a:t>Komunikacija i učestvovanje u društvenom životu – čl. 10 i 11</a:t>
            </a:r>
          </a:p>
          <a:p>
            <a:pPr lvl="2"/>
            <a:r>
              <a:rPr lang="bs-Latn-BA" dirty="0"/>
              <a:t>Dodatna prava iz protokola uz E: imovina, sloboda kretanja....</a:t>
            </a:r>
          </a:p>
          <a:p>
            <a:pPr marL="914400" lvl="1" indent="-457200">
              <a:buFont typeface="+mj-lt"/>
              <a:buAutoNum type="arabicPeriod"/>
            </a:pPr>
            <a:r>
              <a:rPr lang="bs-Latn-BA" dirty="0" smtClean="0"/>
              <a:t>Odredbe o Evropskom sudu za ljudska prava (nadležnost suda, izbor sudija, osnovna pravila postupka)</a:t>
            </a:r>
          </a:p>
          <a:p>
            <a:pPr marL="914400" lvl="1" indent="-457200">
              <a:buFont typeface="+mj-lt"/>
              <a:buAutoNum type="arabicPeriod"/>
            </a:pPr>
            <a:r>
              <a:rPr lang="bs-Latn-BA" dirty="0" smtClean="0"/>
              <a:t>Razne odredbe (ovlaštenje Komiteta ministara, teritorijalna primjena, itd.)</a:t>
            </a:r>
            <a:endParaRPr lang="bs-Latn-BA" dirty="0"/>
          </a:p>
          <a:p>
            <a:pPr marL="914400" lvl="1" indent="-457200">
              <a:buFont typeface="+mj-lt"/>
              <a:buAutoNum type="arabicPeriod"/>
            </a:pPr>
            <a:endParaRPr lang="bs-Latn-BA" dirty="0" smtClean="0"/>
          </a:p>
        </p:txBody>
      </p:sp>
    </p:spTree>
    <p:extLst>
      <p:ext uri="{BB962C8B-B14F-4D97-AF65-F5344CB8AC3E}">
        <p14:creationId xmlns:p14="http://schemas.microsoft.com/office/powerpoint/2010/main" val="299508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Karakter prava iz EK</a:t>
            </a:r>
            <a:endParaRPr lang="bs-Latn-BA" dirty="0"/>
          </a:p>
        </p:txBody>
      </p:sp>
      <p:sp>
        <p:nvSpPr>
          <p:cNvPr id="3" name="Content Placeholder 2"/>
          <p:cNvSpPr>
            <a:spLocks noGrp="1"/>
          </p:cNvSpPr>
          <p:nvPr>
            <p:ph idx="1"/>
          </p:nvPr>
        </p:nvSpPr>
        <p:spPr/>
        <p:txBody>
          <a:bodyPr>
            <a:normAutofit/>
          </a:bodyPr>
          <a:lstStyle/>
          <a:p>
            <a:r>
              <a:rPr lang="bs-Latn-BA" dirty="0" smtClean="0"/>
              <a:t>Neka prava su apsolutna – ni pod kojim uslovima ne mogu biti ograničena niti ih država može derogirati u naročitim (vanrednim) okolnostima; npr. zabrana torture iz čl. 3, zabrana ropstva i prisilnog rada iz čl. 4</a:t>
            </a:r>
          </a:p>
          <a:p>
            <a:r>
              <a:rPr lang="bs-Latn-BA" dirty="0" smtClean="0"/>
              <a:t>Druga prava mogu biti </a:t>
            </a:r>
            <a:r>
              <a:rPr lang="bs-Latn-BA" dirty="0" err="1" smtClean="0"/>
              <a:t>derogirana</a:t>
            </a:r>
            <a:r>
              <a:rPr lang="bs-Latn-BA" dirty="0" smtClean="0"/>
              <a:t>, ali pod uslovima </a:t>
            </a:r>
            <a:r>
              <a:rPr lang="bs-Latn-BA" dirty="0"/>
              <a:t>iz člana 15 EK </a:t>
            </a:r>
            <a:r>
              <a:rPr lang="bs-Latn-BA" dirty="0" smtClean="0"/>
              <a:t>(„... u </a:t>
            </a:r>
            <a:r>
              <a:rPr lang="bs-Latn-BA" dirty="0"/>
              <a:t>najnužnijoj mjeri koju zahtijeva hitnost situacije, s tim da takve mjere ne budu u neskladu s njenim drugim obavezama prema međunarodnom </a:t>
            </a:r>
            <a:r>
              <a:rPr lang="bs-Latn-BA" dirty="0" smtClean="0"/>
              <a:t>pravu.“)</a:t>
            </a:r>
          </a:p>
        </p:txBody>
      </p:sp>
    </p:spTree>
    <p:extLst>
      <p:ext uri="{BB962C8B-B14F-4D97-AF65-F5344CB8AC3E}">
        <p14:creationId xmlns:p14="http://schemas.microsoft.com/office/powerpoint/2010/main" val="373063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Karakter prava iz EK</a:t>
            </a:r>
            <a:endParaRPr lang="bs-Latn-BA" dirty="0"/>
          </a:p>
        </p:txBody>
      </p:sp>
      <p:sp>
        <p:nvSpPr>
          <p:cNvPr id="3" name="Content Placeholder 2"/>
          <p:cNvSpPr>
            <a:spLocks noGrp="1"/>
          </p:cNvSpPr>
          <p:nvPr>
            <p:ph idx="1"/>
          </p:nvPr>
        </p:nvSpPr>
        <p:spPr>
          <a:xfrm>
            <a:off x="1355975" y="1989222"/>
            <a:ext cx="10018712" cy="4652210"/>
          </a:xfrm>
        </p:spPr>
        <p:txBody>
          <a:bodyPr>
            <a:normAutofit fontScale="92500" lnSpcReduction="20000"/>
          </a:bodyPr>
          <a:lstStyle/>
          <a:p>
            <a:endParaRPr lang="bs-Latn-BA" dirty="0" smtClean="0"/>
          </a:p>
          <a:p>
            <a:r>
              <a:rPr lang="bs-Latn-BA" dirty="0" smtClean="0"/>
              <a:t>Treća grupa su prava koja se mogu ograničiti (tzv. kvalifikovana prava) u okolnostima i pod uslovima koje EK propisuje (čl. 8, 9, 10, 11, čl. 1 P1)</a:t>
            </a:r>
          </a:p>
          <a:p>
            <a:r>
              <a:rPr lang="bs-Latn-BA" dirty="0" smtClean="0"/>
              <a:t>Država može ograničiti ova prava ako je to:</a:t>
            </a:r>
          </a:p>
          <a:p>
            <a:pPr lvl="1"/>
            <a:r>
              <a:rPr lang="bs-Latn-BA" dirty="0" smtClean="0"/>
              <a:t>propisano zakonom</a:t>
            </a:r>
          </a:p>
          <a:p>
            <a:pPr lvl="1"/>
            <a:r>
              <a:rPr lang="bs-Latn-BA" dirty="0" smtClean="0"/>
              <a:t>u cilju koji je propisan u odgovarajućem članu EK</a:t>
            </a:r>
          </a:p>
          <a:p>
            <a:pPr lvl="1"/>
            <a:r>
              <a:rPr lang="bs-Latn-BA" dirty="0" smtClean="0"/>
              <a:t>neophodno u demokratskom društvu</a:t>
            </a:r>
          </a:p>
          <a:p>
            <a:r>
              <a:rPr lang="bs-Latn-BA" dirty="0" smtClean="0"/>
              <a:t>Nekada postoji konflikt između </a:t>
            </a:r>
            <a:r>
              <a:rPr lang="bs-Latn-BA" dirty="0" err="1" smtClean="0"/>
              <a:t>garantovanih</a:t>
            </a:r>
            <a:r>
              <a:rPr lang="bs-Latn-BA" dirty="0" smtClean="0"/>
              <a:t> prava (npr. Čl. 10 u odnosu na čl. 8) – tada se mora uspostaviti pravična ravnoteža između tih prava – to su tzv. inherentna ograničenja prava </a:t>
            </a:r>
          </a:p>
          <a:p>
            <a:r>
              <a:rPr lang="bs-Latn-BA" dirty="0" smtClean="0"/>
              <a:t>Garancije iz EK su minimalni standard – države ne mogu dati manji nivo prava od onog iz EK, ali mogu dati više – ako daju više, EK se ne može tumačiti tako da ograničava prava koja daje država članica (čl. 53)</a:t>
            </a:r>
          </a:p>
          <a:p>
            <a:pPr marL="0" indent="0">
              <a:buNone/>
            </a:pPr>
            <a:endParaRPr lang="bs-Latn-BA" dirty="0" smtClean="0"/>
          </a:p>
          <a:p>
            <a:endParaRPr lang="bs-Latn-BA" dirty="0"/>
          </a:p>
        </p:txBody>
      </p:sp>
    </p:spTree>
    <p:extLst>
      <p:ext uri="{BB962C8B-B14F-4D97-AF65-F5344CB8AC3E}">
        <p14:creationId xmlns:p14="http://schemas.microsoft.com/office/powerpoint/2010/main" val="373063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Polje slobodne procjene države (</a:t>
            </a:r>
            <a:r>
              <a:rPr lang="bs-Latn-BA" dirty="0" err="1" smtClean="0"/>
              <a:t>margin</a:t>
            </a:r>
            <a:r>
              <a:rPr lang="bs-Latn-BA" dirty="0" smtClean="0"/>
              <a:t> of </a:t>
            </a:r>
            <a:r>
              <a:rPr lang="bs-Latn-BA" dirty="0" err="1" smtClean="0"/>
              <a:t>appreciation</a:t>
            </a:r>
            <a:r>
              <a:rPr lang="bs-Latn-BA" dirty="0" smtClean="0"/>
              <a:t>)</a:t>
            </a:r>
            <a:endParaRPr lang="bs-Latn-BA" dirty="0"/>
          </a:p>
        </p:txBody>
      </p:sp>
      <p:sp>
        <p:nvSpPr>
          <p:cNvPr id="3" name="Content Placeholder 2"/>
          <p:cNvSpPr>
            <a:spLocks noGrp="1"/>
          </p:cNvSpPr>
          <p:nvPr>
            <p:ph idx="1"/>
          </p:nvPr>
        </p:nvSpPr>
        <p:spPr/>
        <p:txBody>
          <a:bodyPr>
            <a:normAutofit fontScale="92500" lnSpcReduction="20000"/>
          </a:bodyPr>
          <a:lstStyle/>
          <a:p>
            <a:r>
              <a:rPr lang="bs-Latn-BA" dirty="0" smtClean="0"/>
              <a:t>EK obavezuje države članice da osiguraju određena prava, ali ne definiše precizno  kako da to urade, već ta odluka ulazi u slobodno polje procjene države – države imaju određeni „slobodan prostor“ za odluku o tome koje mjere će preduzeti da osiguraju poštivanje prava iz EK</a:t>
            </a:r>
          </a:p>
          <a:p>
            <a:r>
              <a:rPr lang="bs-Latn-BA" dirty="0" err="1" smtClean="0"/>
              <a:t>Tkđ</a:t>
            </a:r>
            <a:r>
              <a:rPr lang="bs-Latn-BA" dirty="0" smtClean="0"/>
              <a:t>. države imaju određenu </a:t>
            </a:r>
            <a:r>
              <a:rPr lang="bs-Latn-BA" dirty="0" err="1" smtClean="0"/>
              <a:t>diskrecionu</a:t>
            </a:r>
            <a:r>
              <a:rPr lang="bs-Latn-BA" dirty="0" smtClean="0"/>
              <a:t> slobodu kada odlučuju o tome šta unutar njihove jurisdikcije znače pojmovi „nacionalna sigurnost“, „neophodno u demokratskom društvu“ (npr. Čl.10 st. 2 propisuje ograničenje slobode izražavanja ako je to „neophodno u  demokratskom društvu“)</a:t>
            </a:r>
          </a:p>
          <a:p>
            <a:r>
              <a:rPr lang="bs-Latn-BA" dirty="0" smtClean="0"/>
              <a:t>Tumačenje ovakvih termina, kao i davanje prioriteta jednom u odnosu na drugo pravo, traži procjenu određenih vrijednosti, a za to su domaće vlasti u boljoj poziciji</a:t>
            </a:r>
            <a:endParaRPr lang="bs-Latn-BA" dirty="0"/>
          </a:p>
        </p:txBody>
      </p:sp>
    </p:spTree>
    <p:extLst>
      <p:ext uri="{BB962C8B-B14F-4D97-AF65-F5344CB8AC3E}">
        <p14:creationId xmlns:p14="http://schemas.microsoft.com/office/powerpoint/2010/main" val="2626236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Polje slobodne procjene države (</a:t>
            </a:r>
            <a:r>
              <a:rPr lang="bs-Latn-BA" dirty="0" err="1" smtClean="0"/>
              <a:t>margin</a:t>
            </a:r>
            <a:r>
              <a:rPr lang="bs-Latn-BA" dirty="0" smtClean="0"/>
              <a:t> of </a:t>
            </a:r>
            <a:r>
              <a:rPr lang="bs-Latn-BA" dirty="0" err="1" smtClean="0"/>
              <a:t>appreciation</a:t>
            </a:r>
            <a:r>
              <a:rPr lang="bs-Latn-BA" dirty="0" smtClean="0"/>
              <a:t>)</a:t>
            </a:r>
            <a:endParaRPr lang="bs-Latn-BA" dirty="0"/>
          </a:p>
        </p:txBody>
      </p:sp>
      <p:sp>
        <p:nvSpPr>
          <p:cNvPr id="3" name="Content Placeholder 2"/>
          <p:cNvSpPr>
            <a:spLocks noGrp="1"/>
          </p:cNvSpPr>
          <p:nvPr>
            <p:ph idx="1"/>
          </p:nvPr>
        </p:nvSpPr>
        <p:spPr/>
        <p:txBody>
          <a:bodyPr>
            <a:normAutofit/>
          </a:bodyPr>
          <a:lstStyle/>
          <a:p>
            <a:r>
              <a:rPr lang="bs-Latn-BA" dirty="0" smtClean="0"/>
              <a:t>Primjer – </a:t>
            </a:r>
            <a:r>
              <a:rPr lang="bs-Latn-BA" i="1" dirty="0" err="1" smtClean="0"/>
              <a:t>Handyside</a:t>
            </a:r>
            <a:r>
              <a:rPr lang="bs-Latn-BA" i="1" dirty="0" smtClean="0"/>
              <a:t> v. UK</a:t>
            </a:r>
          </a:p>
          <a:p>
            <a:r>
              <a:rPr lang="bs-Latn-BA" dirty="0" smtClean="0"/>
              <a:t>Evropski sud: država mora osigurati prava iz EK, a ne postoji zajedničko razumijevanje pojma „moral“ u Evropi, pa je zaključio da je tumačenje tog pojma unutar polja slobodne procjene kako </a:t>
            </a:r>
            <a:r>
              <a:rPr lang="bs-Latn-BA" dirty="0" err="1" smtClean="0"/>
              <a:t>zakonodavca</a:t>
            </a:r>
            <a:r>
              <a:rPr lang="bs-Latn-BA" dirty="0" smtClean="0"/>
              <a:t> države članice, tako i svih drugih organa vlasti, uključujući naravno i domaće sudove koji su pozvani da primjenjuju važeće zakone</a:t>
            </a:r>
          </a:p>
        </p:txBody>
      </p:sp>
    </p:spTree>
    <p:extLst>
      <p:ext uri="{BB962C8B-B14F-4D97-AF65-F5344CB8AC3E}">
        <p14:creationId xmlns:p14="http://schemas.microsoft.com/office/powerpoint/2010/main" val="262623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Polje slobodne procjene države (</a:t>
            </a:r>
            <a:r>
              <a:rPr lang="bs-Latn-BA" dirty="0" err="1" smtClean="0"/>
              <a:t>margin</a:t>
            </a:r>
            <a:r>
              <a:rPr lang="bs-Latn-BA" dirty="0" smtClean="0"/>
              <a:t> of </a:t>
            </a:r>
            <a:r>
              <a:rPr lang="bs-Latn-BA" dirty="0" err="1" smtClean="0"/>
              <a:t>appreciation</a:t>
            </a:r>
            <a:r>
              <a:rPr lang="bs-Latn-BA" dirty="0" smtClean="0"/>
              <a:t>)</a:t>
            </a:r>
            <a:endParaRPr lang="bs-Latn-BA" dirty="0"/>
          </a:p>
        </p:txBody>
      </p:sp>
      <p:sp>
        <p:nvSpPr>
          <p:cNvPr id="3" name="Content Placeholder 2"/>
          <p:cNvSpPr>
            <a:spLocks noGrp="1"/>
          </p:cNvSpPr>
          <p:nvPr>
            <p:ph idx="1"/>
          </p:nvPr>
        </p:nvSpPr>
        <p:spPr/>
        <p:txBody>
          <a:bodyPr>
            <a:normAutofit fontScale="92500" lnSpcReduction="20000"/>
          </a:bodyPr>
          <a:lstStyle/>
          <a:p>
            <a:r>
              <a:rPr lang="bs-Latn-BA" dirty="0" smtClean="0"/>
              <a:t>Međutim, ova doktrina ne ostavlja državi slobodne ruke da postupa po vlastitom nahođenju – Evropski sud ima nadležnost ispitati da li je država prekoračila granice diskrecione ocjene i da li i dalje pruža garancije za efektivno uživanje u pravima iz EK</a:t>
            </a:r>
          </a:p>
          <a:p>
            <a:pPr lvl="0">
              <a:buClr>
                <a:srgbClr val="30ACEC">
                  <a:lumMod val="75000"/>
                </a:srgbClr>
              </a:buClr>
            </a:pPr>
            <a:r>
              <a:rPr lang="bs-Latn-BA" dirty="0">
                <a:solidFill>
                  <a:prstClr val="black"/>
                </a:solidFill>
              </a:rPr>
              <a:t>Dakle, širina slobodne procjene zavisi od prava u </a:t>
            </a:r>
            <a:r>
              <a:rPr lang="bs-Latn-BA" dirty="0" smtClean="0">
                <a:solidFill>
                  <a:prstClr val="black"/>
                </a:solidFill>
              </a:rPr>
              <a:t>pitanju</a:t>
            </a:r>
            <a:endParaRPr lang="bs-Latn-BA" dirty="0" smtClean="0"/>
          </a:p>
          <a:p>
            <a:r>
              <a:rPr lang="bs-Latn-BA" dirty="0" smtClean="0"/>
              <a:t>Stepen kontrole koju vrši Evropski sud zavisi od prava u pitanju i od životne oblasti na koju se pravo odnosi : neka prava su često u konfliktu (čl. 10 i čl. 8 npr.), pa to ostavlja državi članici više prostora za ocjenu zaštićenih vrijednosti, pa time i veću </a:t>
            </a:r>
            <a:r>
              <a:rPr lang="bs-Latn-BA" dirty="0" err="1" smtClean="0"/>
              <a:t>diskrecionu</a:t>
            </a:r>
            <a:r>
              <a:rPr lang="bs-Latn-BA" dirty="0" smtClean="0"/>
              <a:t> ocjenu (</a:t>
            </a:r>
            <a:r>
              <a:rPr lang="bs-Latn-BA" i="1" dirty="0" smtClean="0"/>
              <a:t>Smith i </a:t>
            </a:r>
            <a:r>
              <a:rPr lang="bs-Latn-BA" i="1" dirty="0" err="1" smtClean="0"/>
              <a:t>Grady</a:t>
            </a:r>
            <a:r>
              <a:rPr lang="bs-Latn-BA" i="1" dirty="0" smtClean="0"/>
              <a:t> v. UK</a:t>
            </a:r>
            <a:r>
              <a:rPr lang="bs-Latn-BA" dirty="0" smtClean="0"/>
              <a:t>)</a:t>
            </a:r>
            <a:endParaRPr lang="bs-Latn-BA" i="1" dirty="0" smtClean="0"/>
          </a:p>
          <a:p>
            <a:endParaRPr lang="bs-Latn-BA" i="1" dirty="0" smtClean="0"/>
          </a:p>
        </p:txBody>
      </p:sp>
    </p:spTree>
    <p:extLst>
      <p:ext uri="{BB962C8B-B14F-4D97-AF65-F5344CB8AC3E}">
        <p14:creationId xmlns:p14="http://schemas.microsoft.com/office/powerpoint/2010/main" val="262623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err="1" smtClean="0"/>
              <a:t>Autonomno</a:t>
            </a:r>
            <a:r>
              <a:rPr lang="bs-Latn-BA" dirty="0" smtClean="0"/>
              <a:t> značenje pojmova iz EK</a:t>
            </a:r>
            <a:endParaRPr lang="bs-Latn-BA" dirty="0"/>
          </a:p>
        </p:txBody>
      </p:sp>
      <p:sp>
        <p:nvSpPr>
          <p:cNvPr id="3" name="Content Placeholder 2"/>
          <p:cNvSpPr>
            <a:spLocks noGrp="1"/>
          </p:cNvSpPr>
          <p:nvPr>
            <p:ph idx="1"/>
          </p:nvPr>
        </p:nvSpPr>
        <p:spPr/>
        <p:txBody>
          <a:bodyPr/>
          <a:lstStyle/>
          <a:p>
            <a:r>
              <a:rPr lang="bs-Latn-BA" dirty="0" smtClean="0"/>
              <a:t>ES koristi </a:t>
            </a:r>
            <a:r>
              <a:rPr lang="bs-Latn-BA" dirty="0" err="1" smtClean="0"/>
              <a:t>autonomno</a:t>
            </a:r>
            <a:r>
              <a:rPr lang="bs-Latn-BA" dirty="0" smtClean="0"/>
              <a:t> značenje pravnih pojmova iz EK kako države ne bi mogle vlastitim tumačenjem tih pojmova zaobići </a:t>
            </a:r>
            <a:r>
              <a:rPr lang="bs-Latn-BA" dirty="0" err="1" smtClean="0"/>
              <a:t>garantovana</a:t>
            </a:r>
            <a:r>
              <a:rPr lang="bs-Latn-BA" dirty="0" smtClean="0"/>
              <a:t> prava – ES nije vezan značenjem koje taj termin ima u domaćem pravu (npr. Pojam „krivična optužba“, „lišenje slobode“ ili „porodični život“</a:t>
            </a:r>
          </a:p>
          <a:p>
            <a:r>
              <a:rPr lang="bs-Latn-BA" dirty="0" smtClean="0"/>
              <a:t>Zbog toga zaštita koju pruža ES može biti šira od one koju pruža domaći pravni sistem – npr. </a:t>
            </a:r>
            <a:r>
              <a:rPr lang="bs-Latn-BA" dirty="0" err="1" smtClean="0"/>
              <a:t>Kostovski</a:t>
            </a:r>
            <a:r>
              <a:rPr lang="bs-Latn-BA" dirty="0" smtClean="0"/>
              <a:t> v. Holandije </a:t>
            </a:r>
            <a:endParaRPr lang="bs-Latn-BA" dirty="0"/>
          </a:p>
        </p:txBody>
      </p:sp>
    </p:spTree>
    <p:extLst>
      <p:ext uri="{BB962C8B-B14F-4D97-AF65-F5344CB8AC3E}">
        <p14:creationId xmlns:p14="http://schemas.microsoft.com/office/powerpoint/2010/main" val="2188865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452</TotalTime>
  <Words>2368</Words>
  <Application>Microsoft Office PowerPoint</Application>
  <PresentationFormat>Widescreen</PresentationFormat>
  <Paragraphs>103</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Parallax</vt:lpstr>
      <vt:lpstr>Evropska konvencija za zaštitu ljudskih prava i osnovnih sloboda</vt:lpstr>
      <vt:lpstr>Međunarodni ugovor</vt:lpstr>
      <vt:lpstr>Sadržaj EK</vt:lpstr>
      <vt:lpstr>Karakter prava iz EK</vt:lpstr>
      <vt:lpstr>Karakter prava iz EK</vt:lpstr>
      <vt:lpstr>Polje slobodne procjene države (margin of appreciation)</vt:lpstr>
      <vt:lpstr>Polje slobodne procjene države (margin of appreciation)</vt:lpstr>
      <vt:lpstr>Polje slobodne procjene države (margin of appreciation)</vt:lpstr>
      <vt:lpstr>Autonomno značenje pojmova iz EK</vt:lpstr>
      <vt:lpstr>Pozitivne obaveze</vt:lpstr>
      <vt:lpstr>Pozitivne obaveze</vt:lpstr>
      <vt:lpstr>Položaj EK u BiH</vt:lpstr>
      <vt:lpstr>Primjena EK pred sudovima u BiH</vt:lpstr>
      <vt:lpstr>Brighotnska deklaracija – značaj</vt:lpstr>
      <vt:lpstr>Tri ključna pitanja BD procesa</vt:lpstr>
      <vt:lpstr>Princip res interpretata</vt:lpstr>
      <vt:lpstr>Princip supsidijarnosti i diskrecione ocjene</vt:lpstr>
      <vt:lpstr>Dijalog domaćih sudova sa ESLJP</vt:lpstr>
      <vt:lpstr>Dijalog domaćih sudova sa ESLJP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Pravo na slobodu i sugurnost ličnosti u krivično-pravnom kontekstu</dc:title>
  <dc:creator>Sevima Sali-Terzic</dc:creator>
  <cp:lastModifiedBy>Sevima Sali-Terzic</cp:lastModifiedBy>
  <cp:revision>43</cp:revision>
  <dcterms:created xsi:type="dcterms:W3CDTF">2014-02-06T09:57:09Z</dcterms:created>
  <dcterms:modified xsi:type="dcterms:W3CDTF">2015-11-23T12:55:35Z</dcterms:modified>
</cp:coreProperties>
</file>