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1" r:id="rId3"/>
    <p:sldId id="288" r:id="rId4"/>
    <p:sldId id="281" r:id="rId5"/>
    <p:sldId id="296" r:id="rId6"/>
    <p:sldId id="308" r:id="rId7"/>
    <p:sldId id="309" r:id="rId8"/>
    <p:sldId id="289" r:id="rId9"/>
    <p:sldId id="284" r:id="rId10"/>
    <p:sldId id="290" r:id="rId11"/>
    <p:sldId id="291" r:id="rId12"/>
    <p:sldId id="292" r:id="rId13"/>
    <p:sldId id="293" r:id="rId14"/>
    <p:sldId id="313" r:id="rId15"/>
    <p:sldId id="314" r:id="rId16"/>
    <p:sldId id="310" r:id="rId17"/>
    <p:sldId id="295" r:id="rId18"/>
    <p:sldId id="294" r:id="rId19"/>
    <p:sldId id="311" r:id="rId20"/>
    <p:sldId id="315" r:id="rId21"/>
    <p:sldId id="316" r:id="rId22"/>
    <p:sldId id="298" r:id="rId23"/>
    <p:sldId id="301" r:id="rId24"/>
    <p:sldId id="302" r:id="rId25"/>
    <p:sldId id="300" r:id="rId26"/>
    <p:sldId id="306" r:id="rId27"/>
    <p:sldId id="312" r:id="rId28"/>
    <p:sldId id="307" r:id="rId29"/>
    <p:sldId id="299" r:id="rId30"/>
    <p:sldId id="304" r:id="rId31"/>
    <p:sldId id="305" r:id="rId32"/>
    <p:sldId id="303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1"/>
            <p14:sldId id="296"/>
            <p14:sldId id="308"/>
            <p14:sldId id="309"/>
            <p14:sldId id="289"/>
            <p14:sldId id="284"/>
            <p14:sldId id="290"/>
            <p14:sldId id="291"/>
            <p14:sldId id="292"/>
            <p14:sldId id="293"/>
            <p14:sldId id="313"/>
            <p14:sldId id="314"/>
            <p14:sldId id="310"/>
            <p14:sldId id="295"/>
            <p14:sldId id="294"/>
            <p14:sldId id="311"/>
            <p14:sldId id="315"/>
            <p14:sldId id="316"/>
            <p14:sldId id="298"/>
            <p14:sldId id="301"/>
            <p14:sldId id="302"/>
            <p14:sldId id="300"/>
            <p14:sldId id="306"/>
            <p14:sldId id="312"/>
            <p14:sldId id="307"/>
            <p14:sldId id="299"/>
            <p14:sldId id="304"/>
            <p14:sldId id="305"/>
            <p14:sldId id="303"/>
            <p14:sldId id="29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318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B66-AF8C-45F4-B38A-693A8A87054C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kGfinCFs0" TargetMode="External"/><Relationship Id="rId2" Type="http://schemas.openxmlformats.org/officeDocument/2006/relationships/hyperlink" Target="https://www.youtube.com/watch?v=lGQi8Rr-W_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rol.mujanovic@sarajevomarathon.b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 smtClean="0"/>
              <a:t>Karakteristike dobrog i lošeg menadžera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>
                <a:latin typeface="+mn-lt"/>
              </a:rPr>
              <a:t>Erol Mujanović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SUMA PREDSTAVLJA: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/>
              <a:t>15 </a:t>
            </a:r>
            <a:r>
              <a:rPr lang="bs-Latn-BA" dirty="0"/>
              <a:t>x  GDP Bosne i </a:t>
            </a:r>
            <a:r>
              <a:rPr lang="bs-Latn-BA" dirty="0" smtClean="0"/>
              <a:t>Hercegovine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208 x budžet Republike </a:t>
            </a:r>
            <a:r>
              <a:rPr lang="bs-Latn-BA" dirty="0" smtClean="0"/>
              <a:t>Srpske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613 x budžet Kantona Sarajevo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0876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Iako se čine visokim ovi izdaci rastu iz godine </a:t>
            </a:r>
            <a:r>
              <a:rPr lang="bs-Latn-BA" dirty="0" smtClean="0"/>
              <a:t>u godinu</a:t>
            </a:r>
            <a:r>
              <a:rPr lang="bs-Latn-BA" dirty="0"/>
              <a:t>, najbolje svjetske kompanije u ovoj </a:t>
            </a:r>
            <a:r>
              <a:rPr lang="bs-Latn-BA" dirty="0" smtClean="0"/>
              <a:t>industriji </a:t>
            </a:r>
            <a:r>
              <a:rPr lang="bs-Latn-BA" dirty="0"/>
              <a:t>bilježe stalni rast prihoda i profita.  </a:t>
            </a: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Najveći </a:t>
            </a:r>
            <a:r>
              <a:rPr lang="bs-Latn-BA" dirty="0"/>
              <a:t>dio novca se troši na „Operational consulting“ – Konsalting operacija (svakodnevni procesi upravljanja u organizaciji – finansije, nabavke, upravljanje </a:t>
            </a:r>
            <a:r>
              <a:rPr lang="bs-Latn-BA" dirty="0" smtClean="0"/>
              <a:t>ljudskim  </a:t>
            </a:r>
            <a:r>
              <a:rPr lang="bs-Latn-BA" dirty="0"/>
              <a:t>resursima itd.).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63774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		Zašto </a:t>
            </a:r>
            <a:r>
              <a:rPr lang="bs-Latn-BA" dirty="0"/>
              <a:t>ova industrija raste?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12</a:t>
            </a:fld>
            <a:endParaRPr lang="bs-Latn-BA"/>
          </a:p>
        </p:txBody>
      </p:sp>
      <p:pic>
        <p:nvPicPr>
          <p:cNvPr id="2050" name="Picture 2" descr="http://www.muslimmastery.com/wp-content/uploads/2014/01/revenue-grow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7" y="2793324"/>
            <a:ext cx="5177306" cy="40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4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Industrija raste jer uprkos cijeni i dalje je veći broj problema  čijem rješenju doprinosi. </a:t>
            </a: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Sve </a:t>
            </a:r>
            <a:r>
              <a:rPr lang="bs-Latn-BA" dirty="0"/>
              <a:t>je veći pritisak na menadžere/rukovodioce </a:t>
            </a:r>
            <a:r>
              <a:rPr lang="bs-Latn-BA" dirty="0" smtClean="0"/>
              <a:t>danas, </a:t>
            </a:r>
            <a:r>
              <a:rPr lang="bs-Latn-BA" dirty="0"/>
              <a:t>sve je više </a:t>
            </a:r>
            <a:r>
              <a:rPr lang="bs-Latn-BA" dirty="0" smtClean="0"/>
              <a:t>stresa/pritiska </a:t>
            </a:r>
            <a:r>
              <a:rPr lang="bs-Latn-BA" dirty="0"/>
              <a:t>na </a:t>
            </a:r>
            <a:r>
              <a:rPr lang="bs-Latn-BA" dirty="0" smtClean="0"/>
              <a:t>uposlenicima.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Shodno </a:t>
            </a:r>
            <a:r>
              <a:rPr lang="bs-Latn-BA" dirty="0"/>
              <a:t>tome potrebni su stalno novi alati za efikasno obavljanje posla i za odgovor na svakodnevne poslovne izazove.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90049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znači danas biti broj 1 i šta to nosi sa sobom?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87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1026" name="Picture 2" descr="http://www.capital.ba/wp-content/uploads/2012/12/uspje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1" y="75548"/>
            <a:ext cx="8988139" cy="64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2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 smtClean="0"/>
              <a:t>KOJI SU NAJVEĆI MENADŽERSKI IZAZOVI SA KOJIMA SE VI NOSITE NA POSLU?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41331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 smtClean="0"/>
              <a:t>Otežavajuća okolnost za vas: </a:t>
            </a:r>
          </a:p>
          <a:p>
            <a:pPr marL="0" indent="0">
              <a:buNone/>
            </a:pPr>
            <a:r>
              <a:rPr lang="bs-Latn-BA" dirty="0" smtClean="0"/>
              <a:t>Traži se da budete  po potrebi lideri a po potrebi menadžeri, i to više puta u toku svakog dana.</a:t>
            </a:r>
            <a:r>
              <a:rPr lang="bs-Latn-BA" dirty="0"/>
              <a:t> </a:t>
            </a:r>
            <a:r>
              <a:rPr lang="bs-Latn-BA" sz="2800" dirty="0" smtClean="0"/>
              <a:t>Što  je vrlo teško spojivo.</a:t>
            </a:r>
          </a:p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Razlog: Poslovno okruženje i potrebe korisnika (u najširem smislu) prebrzo evoluiraju i pisana pravila i procedure ih ne stižu pratiti. </a:t>
            </a:r>
          </a:p>
          <a:p>
            <a:pPr marL="0" indent="0">
              <a:buNone/>
            </a:pPr>
            <a:r>
              <a:rPr lang="bs-Latn-BA" sz="2800" dirty="0" smtClean="0"/>
              <a:t>Drugim riječima za sve više situacija morate se sami snalaziti.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50589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1865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Radi se u sup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18</a:t>
            </a:fld>
            <a:endParaRPr lang="bs-Latn-BA"/>
          </a:p>
        </p:txBody>
      </p:sp>
      <p:pic>
        <p:nvPicPr>
          <p:cNvPr id="3074" name="Picture 2" descr="http://www.radanpro.com/literatura/imgs2/s3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6" y="1196752"/>
            <a:ext cx="873383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562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 smtClean="0"/>
              <a:t>RAZMISLITE PAR MINUTA I NAPIŠITE NA LIST PAPIRA JEDNU STVAR/STAVKU  KOD VAS KOJA BI VAS UČINILA JOŠ BOLJIM MENADŽEROM.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680901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 smtClean="0"/>
              <a:t>Plan prezentacije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Upoznavanje: o treneru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Definisanje očekivanja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Uvod: Zašto uopšte govorimo o poboljšanju menadžerskih praksi?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Karakteristike dobrog i lošeg menadžera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Korisni alati za vašu svakodnevnicu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DONAR/LOŠ MENADŽER: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 smtClean="0"/>
              <a:t>DOBAR STE ILI LOŠ MENADŽER ONOLIKO KOLIKO STE SPOSOBNI DA STVORITE ČVRST, SOLIDARAN I VRIJEDAN TIM JER SAMI NE MOŽETE NIŠTA.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VAŠ KAPACITET ZA STVARANJE TIMA ZAVISI OD VAŠE SPOSOBNOSTI DA MOTIVIŠETE UPOSLENIKE.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VAŠA SPOSOBNOST DA MOTIVIŠETE UPOSLENIKE ZAVISI OD TOGA KOLIKO IH MOŽETE RAZUMJETI (EMPATIJA, EMOTIVNA INTELIGENCIJA).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647180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DOBAR MENADŽER SAVRŠENO VLADA TEHNIKAMA  MOTIVACIJE UPOSLENIKA: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800" dirty="0" smtClean="0"/>
              <a:t>Rangirajte po važnosti za vaše uposlenike faktore motivacije ispod: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 smtClean="0"/>
          </a:p>
          <a:p>
            <a:pPr>
              <a:buFontTx/>
              <a:buChar char="-"/>
            </a:pPr>
            <a:endParaRPr lang="bs-Latn-BA" sz="2800" dirty="0" smtClean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01281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dirty="0" smtClean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sz="2800" dirty="0" smtClean="0"/>
              <a:t>Najvažnije: Upravljanje vlastitim stresom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15281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Kod najuspješnijih ljudi upravljanje vremenom je jedna od najrigoroznijih i najbolje isplaniranih oblasti.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Pitanje za učesnike: Kako upravljate vremenom i koje alate koristite u svakodnevnici?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8443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 smtClean="0"/>
              <a:t>Popunite ovu matricu sa primjerima iz vaše prakse: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24</a:t>
            </a:fld>
            <a:endParaRPr lang="bs-Latn-BA"/>
          </a:p>
        </p:txBody>
      </p:sp>
      <p:pic>
        <p:nvPicPr>
          <p:cNvPr id="8194" name="Picture 2" descr="http://www.istokpavlovic.com/blog/wp-content/uploads/2011/03/organizacija-vrem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3869"/>
            <a:ext cx="84604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51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25</a:t>
            </a:fld>
            <a:endParaRPr lang="bs-Latn-BA"/>
          </a:p>
        </p:txBody>
      </p:sp>
      <p:pic>
        <p:nvPicPr>
          <p:cNvPr id="4098" name="Picture 2" descr="https://duanmarketing.files.wordpress.com/2014/01/upravljanje_vremenom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7543"/>
            <a:ext cx="9252520" cy="67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89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Stres je danas najveći uzročnik odsustva na poslu/bolovanja.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Stres košta ekonomiju svake zemlje od nekoliko stotina miliona eura godišnje pa do nekoliko stotina milijardi eura godišnje.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4507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Bez obzira na to kako savršene tehnike liderstva  i menadžmenta možete poznavati, ako ste podložni stresu, i štetama koje iz toga proizilaze, ne možete biti dobri ni sebi ni drugima.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Dakle bez odličnog upravljanja stresom nema dobrog lidera niti menadžera.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2883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Stres na poslu je posebno važan jer utiče na sve sfere vašeg života kao i na produktivnost, međuljudske odnose itd.</a:t>
            </a:r>
          </a:p>
          <a:p>
            <a:pPr marL="0" indent="0">
              <a:buNone/>
            </a:pPr>
            <a:r>
              <a:rPr lang="bs-Latn-BA" sz="2800" dirty="0" smtClean="0"/>
              <a:t>Primjer:</a:t>
            </a:r>
          </a:p>
          <a:p>
            <a:pPr marL="0" indent="0">
              <a:buNone/>
            </a:pPr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://www.youtube.com/watch?v=lGQi8Rr-W_8</a:t>
            </a:r>
            <a:endParaRPr lang="bs-Latn-BA" sz="2800" u="sng" dirty="0"/>
          </a:p>
          <a:p>
            <a:endParaRPr lang="bs-Latn-BA" sz="2800" u="sng" dirty="0"/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https://www.youtube.com/watch?v=uqkGfinCFs0</a:t>
            </a:r>
            <a:endParaRPr lang="bs-Latn-BA" sz="2800" u="sng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8355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25602" name="Picture 2" descr="http://www.eng.morgan.edu/~mahmud/learning/stress_files/stress_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512104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7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TRENERU: 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Mujanović Erol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s-Latn-BA" dirty="0" smtClean="0"/>
              <a:t>Par korisnih informacija za današnju radionicu: </a:t>
            </a:r>
            <a:endParaRPr lang="bs-Latn-BA" dirty="0" smtClean="0"/>
          </a:p>
          <a:p>
            <a:pPr>
              <a:buFont typeface="+mj-lt"/>
              <a:buAutoNum type="arabicPeriod"/>
            </a:pPr>
            <a:endParaRPr lang="bs-Latn-BA" sz="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15+ godina iskustva  u oblasti menadžmenta</a:t>
            </a:r>
            <a:endParaRPr lang="en-US" sz="2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/>
              <a:t> </a:t>
            </a:r>
            <a:r>
              <a:rPr lang="bs-Latn-BA" sz="2800" dirty="0" smtClean="0"/>
              <a:t>Magisterij iz menadžmenta + cjeloživotno učenje i posebni edukativni programi iz ove oblasti (Poslovna škola na Bledu, Washington DC, London, Pariz).</a:t>
            </a:r>
            <a:endParaRPr lang="bs-Latn-BA" sz="2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Zaposlen kao ekspert iz oblasti menadžmenta ili kao projektni meadžer za mnoge strane organizacije u BiH (EBRD, UN, 4 strane Ambasade, DEL EU, itd).</a:t>
            </a:r>
            <a:endParaRPr lang="bs-Latn-BA" sz="2800" dirty="0" smtClean="0"/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Certificirani i iskusni trener iz oblasti mendžmenta sa preko 1000h predavanja/radionica.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36936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 smtClean="0">
              <a:latin typeface="+mj-lt"/>
            </a:endParaRPr>
          </a:p>
          <a:p>
            <a:pPr algn="l"/>
            <a:r>
              <a:rPr lang="bs-Latn-BA" sz="2400" b="1" dirty="0" smtClean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3074" name="Picture 2" descr="Stress le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 smtClean="0">
              <a:latin typeface="+mj-l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19460" name="Picture 4" descr="http://www.managehealth.co.uk/Resources/healthaudi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799"/>
            <a:ext cx="4525879" cy="4194717"/>
          </a:xfrm>
          <a:prstGeom prst="rect">
            <a:avLst/>
          </a:prstGeom>
          <a:noFill/>
        </p:spPr>
      </p:pic>
      <p:pic>
        <p:nvPicPr>
          <p:cNvPr id="19462" name="Picture 6" descr="http://www.aim4life.co.uk/wp-content/uploads/2012/09/st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79" y="1447800"/>
            <a:ext cx="4618121" cy="419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6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r>
              <a:rPr lang="bs-Latn-BA" dirty="0" smtClean="0">
                <a:solidFill>
                  <a:srgbClr val="FFFF00"/>
                </a:solidFill>
              </a:rPr>
              <a:t>About the trainer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28674" name="Picture 2" descr="http://howmanyarethere.net/wp-content/uploads/2012/10/stress-management-min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71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	HVALA NA PAŽNJI 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 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bs-Latn-BA" sz="36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Erol Mujanović</a:t>
            </a:r>
          </a:p>
          <a:p>
            <a:pPr marL="0" indent="0">
              <a:buNone/>
            </a:pPr>
            <a:r>
              <a:rPr lang="bs-Latn-BA" sz="2800" dirty="0" smtClean="0"/>
              <a:t>+ 387 61 356 061</a:t>
            </a:r>
          </a:p>
          <a:p>
            <a:pPr marL="0" indent="0">
              <a:buNone/>
            </a:pPr>
            <a:r>
              <a:rPr lang="bs-Latn-BA" sz="2800" dirty="0" smtClean="0">
                <a:hlinkClick r:id="rId2"/>
              </a:rPr>
              <a:t>erol.mujanovic@sarajevomarathon.ba</a:t>
            </a:r>
            <a:r>
              <a:rPr lang="bs-Latn-BA" sz="2800" dirty="0" smtClean="0"/>
              <a:t>  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96319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1026" name="Picture 2" descr="http://www.capital.ba/wp-content/uploads/2012/12/uspje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1" y="75548"/>
            <a:ext cx="8988139" cy="64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DEFINISANJE OČEKIVANJA POLAZNIKA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MOLIMO VAS DA NA LIST PAPIRA NAPIŠETE VAŠE GLAVNO OČEKIVANJE OD DANAŠNJE RADIONICE.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LIST PREDAJTE TRENERU.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43536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Mali menadžerski zadatak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MOLIMO VAS DA UZMETE DRUGI (PRAZNI) LIST PAPIRA I OLOVKU.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27397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991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Obični ljudi rade ovaj zadatak u 2 minute a top menadžment poput vas za 1:30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86700" cy="51191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sz="2600" dirty="0" smtClean="0"/>
          </a:p>
          <a:p>
            <a:pPr marL="514350" indent="-514350">
              <a:buAutoNum type="arabicPeriod"/>
            </a:pPr>
            <a:r>
              <a:rPr lang="bs-Latn-BA" sz="2600" dirty="0" smtClean="0"/>
              <a:t>U GORNJEM DESNOM UGLU NAPIŠITE IME I PREZIME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DONJEM DESNOM UGLU NAPIŠITE DATUM RODJENJA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SREDINI  LISTA PAPIRA NACRTAJTE KRUG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KRUGU NACRTAJTE PSA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GORNJEM LIJEVOM UGLU NAPIŠITE IMENA VAŠIH ČLANOVA PORODICE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DONJEM LIJEVOM UGLU NAPIŠITE VAŠE OMILJENO JELO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POTPIŠITE SE BILO GDJE NA LISTU PAPIRA 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URADITE SAMO ZADATAK POD 1 I POD 2</a:t>
            </a:r>
            <a:endParaRPr lang="en-US" sz="2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902727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MENADŽMENT KONSALTING: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dirty="0" smtClean="0"/>
              <a:t>Proces </a:t>
            </a:r>
            <a:r>
              <a:rPr lang="bs-Latn-BA" dirty="0"/>
              <a:t>kojim  koristeći stručnu pomoć organizacije analiziraju postojeće stanje i izazove i žele napraviti poboljšanja u upravljanju</a:t>
            </a:r>
            <a:r>
              <a:rPr lang="bs-Latn-BA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bs-Latn-BA" dirty="0"/>
          </a:p>
          <a:p>
            <a:pPr marL="0" indent="0" algn="just">
              <a:buNone/>
            </a:pPr>
            <a:r>
              <a:rPr lang="bs-Latn-BA" dirty="0" smtClean="0"/>
              <a:t>Pitanje </a:t>
            </a:r>
            <a:r>
              <a:rPr lang="bs-Latn-BA" dirty="0"/>
              <a:t>za učesnike:  </a:t>
            </a:r>
            <a:endParaRPr lang="bs-Latn-BA" dirty="0" smtClean="0"/>
          </a:p>
          <a:p>
            <a:pPr marL="0" indent="0" algn="just">
              <a:buNone/>
            </a:pPr>
            <a:r>
              <a:rPr lang="bs-Latn-BA" dirty="0" smtClean="0"/>
              <a:t>Molimo </a:t>
            </a:r>
            <a:r>
              <a:rPr lang="bs-Latn-BA" dirty="0"/>
              <a:t>procijenite koliko novca se godišnje troši </a:t>
            </a:r>
            <a:r>
              <a:rPr lang="bs-Latn-BA" dirty="0" smtClean="0"/>
              <a:t>u svijetu na  kupovinu </a:t>
            </a:r>
            <a:r>
              <a:rPr lang="bs-Latn-BA" dirty="0"/>
              <a:t>usluga menadžment konsaltinga ?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82899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4" descr="Global Management Consulting Market 2011 - 20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1046</Words>
  <Application>Microsoft Office PowerPoint</Application>
  <PresentationFormat>On-screen Show (4:3)</PresentationFormat>
  <Paragraphs>187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Training</vt:lpstr>
      <vt:lpstr>Karakteristike dobrog i lošeg menadžera</vt:lpstr>
      <vt:lpstr>Plan prezentacije</vt:lpstr>
      <vt:lpstr>O TRENERU: Mujanović Erol</vt:lpstr>
      <vt:lpstr>PowerPoint Presentation</vt:lpstr>
      <vt:lpstr>DEFINISANJE OČEKIVANJA POLAZNIKA</vt:lpstr>
      <vt:lpstr>Mali menadžerski zadatak</vt:lpstr>
      <vt:lpstr>Obični ljudi rade ovaj zadatak u 2 minute a top menadžment poput vas za 1:30</vt:lpstr>
      <vt:lpstr>MENADŽMENT KONSALTING: </vt:lpstr>
      <vt:lpstr>PowerPoint Presentation</vt:lpstr>
      <vt:lpstr>SUMA PREDSTAVLJA: </vt:lpstr>
      <vt:lpstr>Stalni rast industrije od 4-5% godišnje: </vt:lpstr>
      <vt:lpstr>Stalni rast industrije od 4-5% godišnje: </vt:lpstr>
      <vt:lpstr>Stalni rast industrije od 4-5% godišnje: </vt:lpstr>
      <vt:lpstr>Šta znači danas biti broj 1 i šta to nosi sa sobom? </vt:lpstr>
      <vt:lpstr>PowerPoint Presentation</vt:lpstr>
      <vt:lpstr>PITANJE ZA UČESNIKE: </vt:lpstr>
      <vt:lpstr>RAZLIKA IZMEĐU DOBROG I LOŠEG MENADŽERA: </vt:lpstr>
      <vt:lpstr>RAZLIKA IZMEĐU DOBROG I LOŠEG MENADŽERA: </vt:lpstr>
      <vt:lpstr>PITANJE ZA UČESNIKE: </vt:lpstr>
      <vt:lpstr>DONAR/LOŠ MENADŽER: </vt:lpstr>
      <vt:lpstr>DOBAR MENADŽER SAVRŠENO VLADA TEHNIKAMA  MOTIVACIJE UPOSLENIKA:</vt:lpstr>
      <vt:lpstr>Par alata i ideja koji će vam pomoći u menadžerskoj svakodnevnici: </vt:lpstr>
      <vt:lpstr>EFIKASNO UPRAVLJANJE VREMENOM</vt:lpstr>
      <vt:lpstr>EFIKASNO UPRAVLJANJE VREMENOM</vt:lpstr>
      <vt:lpstr>Par alata i ideja koji će vam pomoći u menadžerskoj svakodnevnici: </vt:lpstr>
      <vt:lpstr>UPRAVLJANJE VREMENOM JE USKO VEZANO ZA UPRAVLJANJE STRESOM</vt:lpstr>
      <vt:lpstr>UPRAVLJANJE STRESOM</vt:lpstr>
      <vt:lpstr>UPRAVLJANJE VREMENOM JE USKO VEZANO ZA UPRAVLJANJE STRESOM</vt:lpstr>
      <vt:lpstr> </vt:lpstr>
      <vt:lpstr> </vt:lpstr>
      <vt:lpstr> </vt:lpstr>
      <vt:lpstr> About the trainer</vt:lpstr>
      <vt:lpstr>  HVALA NA PAŽNJI 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2015-06-22T14:02:51Z</dcterms:created>
  <dcterms:modified xsi:type="dcterms:W3CDTF">2015-06-24T05:35:43Z</dcterms:modified>
</cp:coreProperties>
</file>