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sldIdLst>
    <p:sldId id="438" r:id="rId2"/>
    <p:sldId id="400" r:id="rId3"/>
    <p:sldId id="439" r:id="rId4"/>
    <p:sldId id="440" r:id="rId5"/>
    <p:sldId id="441" r:id="rId6"/>
    <p:sldId id="442" r:id="rId7"/>
    <p:sldId id="443" r:id="rId8"/>
    <p:sldId id="444" r:id="rId9"/>
    <p:sldId id="452" r:id="rId10"/>
    <p:sldId id="445" r:id="rId11"/>
    <p:sldId id="446" r:id="rId12"/>
    <p:sldId id="447" r:id="rId13"/>
    <p:sldId id="448" r:id="rId14"/>
    <p:sldId id="451" r:id="rId15"/>
    <p:sldId id="449" r:id="rId16"/>
    <p:sldId id="450"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DBE2"/>
    <a:srgbClr val="000000"/>
    <a:srgbClr val="B2B2B2"/>
    <a:srgbClr val="A50021"/>
    <a:srgbClr val="CC3300"/>
    <a:srgbClr val="FFFF00"/>
    <a:srgbClr val="3366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21" autoAdjust="0"/>
    <p:restoredTop sz="94180" autoAdjust="0"/>
  </p:normalViewPr>
  <p:slideViewPr>
    <p:cSldViewPr>
      <p:cViewPr varScale="1">
        <p:scale>
          <a:sx n="102" d="100"/>
          <a:sy n="102" d="100"/>
        </p:scale>
        <p:origin x="-240" y="-96"/>
      </p:cViewPr>
      <p:guideLst>
        <p:guide orient="horz" pos="2160"/>
        <p:guide pos="2880"/>
      </p:guideLst>
    </p:cSldViewPr>
  </p:slideViewPr>
  <p:outlineViewPr>
    <p:cViewPr>
      <p:scale>
        <a:sx n="33" d="100"/>
        <a:sy n="33" d="100"/>
      </p:scale>
      <p:origin x="48" y="65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Title 28"/>
          <p:cNvSpPr>
            <a:spLocks noGrp="1"/>
          </p:cNvSpPr>
          <p:nvPr>
            <p:ph type="ctrTitle"/>
          </p:nvPr>
        </p:nvSpPr>
        <p:spPr>
          <a:xfrm>
            <a:off x="381000" y="4853411"/>
            <a:ext cx="8458200" cy="1222375"/>
          </a:xfrm>
        </p:spPr>
        <p:txBody>
          <a:bodyPr anchor="t"/>
          <a:lstStyle/>
          <a:p>
            <a:r>
              <a:rPr lang="en-US" smtClean="0"/>
              <a:t>Click to edit Master title style</a:t>
            </a:r>
            <a:endParaRPr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15"/>
          <p:cNvSpPr>
            <a:spLocks noGrp="1"/>
          </p:cNvSpPr>
          <p:nvPr>
            <p:ph type="dt" sz="half" idx="10"/>
          </p:nvPr>
        </p:nvSpPr>
        <p:spPr/>
        <p:txBody>
          <a:bodyPr/>
          <a:lstStyle>
            <a:lvl1pPr>
              <a:defRPr/>
            </a:lvl1pPr>
          </a:lstStyle>
          <a:p>
            <a:pPr>
              <a:defRPr/>
            </a:pPr>
            <a:fld id="{E4288410-CCFA-4392-921D-C08DA6155944}" type="datetimeFigureOut">
              <a:rPr lang="en-US"/>
              <a:pPr>
                <a:defRPr/>
              </a:pPr>
              <a:t>9/11/2014</a:t>
            </a:fld>
            <a:endParaRPr lang="en-US"/>
          </a:p>
        </p:txBody>
      </p:sp>
      <p:sp>
        <p:nvSpPr>
          <p:cNvPr id="6" name="Footer Placeholder 1"/>
          <p:cNvSpPr>
            <a:spLocks noGrp="1"/>
          </p:cNvSpPr>
          <p:nvPr>
            <p:ph type="ftr" sz="quarter" idx="11"/>
          </p:nvPr>
        </p:nvSpPr>
        <p:spPr/>
        <p:txBody>
          <a:bodyPr/>
          <a:lstStyle>
            <a:lvl1pPr>
              <a:defRPr/>
            </a:lvl1pPr>
          </a:lstStyle>
          <a:p>
            <a:pPr>
              <a:defRPr/>
            </a:pPr>
            <a:endParaRPr lang="en-US"/>
          </a:p>
        </p:txBody>
      </p:sp>
      <p:sp>
        <p:nvSpPr>
          <p:cNvPr id="7" name="Slide Number Placeholder 14"/>
          <p:cNvSpPr>
            <a:spLocks noGrp="1"/>
          </p:cNvSpPr>
          <p:nvPr>
            <p:ph type="sldNum" sz="quarter" idx="12"/>
          </p:nvPr>
        </p:nvSpPr>
        <p:spPr>
          <a:xfrm>
            <a:off x="8229600" y="6473825"/>
            <a:ext cx="758825" cy="247650"/>
          </a:xfrm>
        </p:spPr>
        <p:txBody>
          <a:bodyPr/>
          <a:lstStyle>
            <a:lvl1pPr>
              <a:defRPr/>
            </a:lvl1pPr>
          </a:lstStyle>
          <a:p>
            <a:pPr>
              <a:defRPr/>
            </a:pPr>
            <a:fld id="{87F324B3-5524-4782-9FBC-EB407E642661}" type="slidenum">
              <a:rPr lang="en-US"/>
              <a:pPr>
                <a:defRPr/>
              </a:pPr>
              <a:t>‹#›</a:t>
            </a:fld>
            <a:endParaRPr lang="en-US"/>
          </a:p>
        </p:txBody>
      </p:sp>
    </p:spTree>
  </p:cSld>
  <p:clrMapOvr>
    <a:masterClrMapping/>
  </p:clrMapOvr>
  <p:transition spd="med">
    <p:cover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0"/>
          <p:cNvSpPr>
            <a:spLocks noGrp="1"/>
          </p:cNvSpPr>
          <p:nvPr>
            <p:ph type="dt" sz="half" idx="10"/>
          </p:nvPr>
        </p:nvSpPr>
        <p:spPr/>
        <p:txBody>
          <a:bodyPr/>
          <a:lstStyle>
            <a:lvl1pPr>
              <a:defRPr/>
            </a:lvl1pPr>
          </a:lstStyle>
          <a:p>
            <a:pPr>
              <a:defRPr/>
            </a:pPr>
            <a:fld id="{FE503C38-47AD-46CF-82DF-12A6E64BB187}" type="datetimeFigureOut">
              <a:rPr lang="en-US"/>
              <a:pPr>
                <a:defRPr/>
              </a:pPr>
              <a:t>9/11/2014</a:t>
            </a:fld>
            <a:endParaRPr lang="en-US"/>
          </a:p>
        </p:txBody>
      </p:sp>
      <p:sp>
        <p:nvSpPr>
          <p:cNvPr id="5" name="Footer Placeholder 2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56C1D80F-6BE8-4B50-90BE-9BE5C5504EC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52DAD02-1AD5-4722-AFBA-610C8C290B9B}" type="datetimeFigureOut">
              <a:rPr lang="en-US"/>
              <a:pPr>
                <a:defRPr/>
              </a:pPr>
              <a:t>9/11/2014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1C43C23-6109-4833-B7BD-1AD75F3EF39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smtClean="0"/>
              <a:t>Click to edit Master title style</a:t>
            </a:r>
            <a:endParaRPr lang="en-US"/>
          </a:p>
        </p:txBody>
      </p:sp>
      <p:sp>
        <p:nvSpPr>
          <p:cNvPr id="27" name="Content Placeholder 26"/>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19E42CD9-6EB5-4E89-92A1-2533806BFA24}" type="datetimeFigureOut">
              <a:rPr lang="en-US"/>
              <a:pPr>
                <a:defRPr/>
              </a:pPr>
              <a:t>9/11/2014</a:t>
            </a:fld>
            <a:endParaRPr lang="en-US"/>
          </a:p>
        </p:txBody>
      </p:sp>
      <p:sp>
        <p:nvSpPr>
          <p:cNvPr id="5" name="Footer Placeholder 18"/>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p:cNvSpPr>
            <a:spLocks noGrp="1"/>
          </p:cNvSpPr>
          <p:nvPr>
            <p:ph type="sldNum" sz="quarter" idx="12"/>
          </p:nvPr>
        </p:nvSpPr>
        <p:spPr>
          <a:xfrm>
            <a:off x="8229600" y="6473825"/>
            <a:ext cx="758825" cy="247650"/>
          </a:xfrm>
        </p:spPr>
        <p:txBody>
          <a:bodyPr/>
          <a:lstStyle>
            <a:lvl1pPr>
              <a:defRPr/>
            </a:lvl1pPr>
          </a:lstStyle>
          <a:p>
            <a:pPr>
              <a:defRPr/>
            </a:pPr>
            <a:fld id="{E887B6E0-3577-4B07-A379-5E0C5AEFB76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smtClean="0"/>
              <a:t>Click to edit Master title style</a:t>
            </a:r>
            <a:endParaRPr lang="en-US"/>
          </a:p>
        </p:txBody>
      </p:sp>
      <p:sp>
        <p:nvSpPr>
          <p:cNvPr id="5" name="Date Placeholder 18"/>
          <p:cNvSpPr>
            <a:spLocks noGrp="1"/>
          </p:cNvSpPr>
          <p:nvPr>
            <p:ph type="dt" sz="half" idx="10"/>
          </p:nvPr>
        </p:nvSpPr>
        <p:spPr/>
        <p:txBody>
          <a:bodyPr/>
          <a:lstStyle>
            <a:lvl1pPr>
              <a:defRPr/>
            </a:lvl1pPr>
          </a:lstStyle>
          <a:p>
            <a:pPr>
              <a:defRPr/>
            </a:pPr>
            <a:fld id="{C0F096B0-431F-4DCD-859E-BCB8C537EF18}" type="datetimeFigureOut">
              <a:rPr lang="en-US"/>
              <a:pPr>
                <a:defRPr/>
              </a:pPr>
              <a:t>9/11/2014</a:t>
            </a:fld>
            <a:endParaRPr lang="en-US"/>
          </a:p>
        </p:txBody>
      </p:sp>
      <p:sp>
        <p:nvSpPr>
          <p:cNvPr id="7" name="Footer Placeholder 10"/>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B68180C4-BD5E-4834-BB30-7662532CABB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0"/>
          <p:cNvSpPr>
            <a:spLocks noGrp="1"/>
          </p:cNvSpPr>
          <p:nvPr>
            <p:ph type="dt" sz="half" idx="10"/>
          </p:nvPr>
        </p:nvSpPr>
        <p:spPr/>
        <p:txBody>
          <a:bodyPr/>
          <a:lstStyle>
            <a:lvl1pPr>
              <a:defRPr/>
            </a:lvl1pPr>
          </a:lstStyle>
          <a:p>
            <a:pPr>
              <a:defRPr/>
            </a:pPr>
            <a:fld id="{991B3563-730B-4EAA-9F4E-8A5E45160F1C}" type="datetimeFigureOut">
              <a:rPr lang="en-US"/>
              <a:pPr>
                <a:defRPr/>
              </a:pPr>
              <a:t>9/11/2014</a:t>
            </a:fld>
            <a:endParaRPr lang="en-US"/>
          </a:p>
        </p:txBody>
      </p:sp>
      <p:sp>
        <p:nvSpPr>
          <p:cNvPr id="6" name="Footer Placeholder 2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AFF69CCD-E1A0-4780-9845-C4A32E06D77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Title 28"/>
          <p:cNvSpPr>
            <a:spLocks noGrp="1"/>
          </p:cNvSpPr>
          <p:nvPr>
            <p:ph type="title"/>
          </p:nvPr>
        </p:nvSpPr>
        <p:spPr>
          <a:xfrm>
            <a:off x="304800" y="5410200"/>
            <a:ext cx="8610600" cy="882650"/>
          </a:xfrm>
        </p:spPr>
        <p:txBody>
          <a:bodyPr/>
          <a:lstStyle>
            <a:lvl1pPr>
              <a:defRPr/>
            </a:lvl1pPr>
          </a:lstStyle>
          <a:p>
            <a:r>
              <a:rPr lang="en-US" smtClean="0"/>
              <a:t>Click to edit Master title style</a:t>
            </a:r>
            <a:endParaRPr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9"/>
          <p:cNvSpPr>
            <a:spLocks noGrp="1"/>
          </p:cNvSpPr>
          <p:nvPr>
            <p:ph type="dt" sz="half" idx="10"/>
          </p:nvPr>
        </p:nvSpPr>
        <p:spPr/>
        <p:txBody>
          <a:bodyPr/>
          <a:lstStyle>
            <a:lvl1pPr>
              <a:defRPr/>
            </a:lvl1pPr>
          </a:lstStyle>
          <a:p>
            <a:pPr>
              <a:defRPr/>
            </a:pPr>
            <a:fld id="{9C813261-4D9F-4D78-B205-4445A0E391D5}" type="datetimeFigureOut">
              <a:rPr lang="en-US"/>
              <a:pPr>
                <a:defRPr/>
              </a:pPr>
              <a:t>9/11/2014</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8229600" y="6477000"/>
            <a:ext cx="762000" cy="247650"/>
          </a:xfrm>
        </p:spPr>
        <p:txBody>
          <a:bodyPr/>
          <a:lstStyle>
            <a:lvl1pPr>
              <a:defRPr/>
            </a:lvl1pPr>
          </a:lstStyle>
          <a:p>
            <a:pPr>
              <a:defRPr/>
            </a:pPr>
            <a:fld id="{84B7EE9E-721B-4549-8823-2A23154C4DD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3" name="Date Placeholder 10"/>
          <p:cNvSpPr>
            <a:spLocks noGrp="1"/>
          </p:cNvSpPr>
          <p:nvPr>
            <p:ph type="dt" sz="half" idx="10"/>
          </p:nvPr>
        </p:nvSpPr>
        <p:spPr/>
        <p:txBody>
          <a:bodyPr/>
          <a:lstStyle>
            <a:lvl1pPr>
              <a:defRPr/>
            </a:lvl1pPr>
          </a:lstStyle>
          <a:p>
            <a:pPr>
              <a:defRPr/>
            </a:pPr>
            <a:fld id="{F15FD3A8-7B63-4966-AC0D-E39007804398}" type="datetimeFigureOut">
              <a:rPr lang="en-US"/>
              <a:pPr>
                <a:defRPr/>
              </a:pPr>
              <a:t>9/11/2014</a:t>
            </a:fld>
            <a:endParaRPr lang="en-US"/>
          </a:p>
        </p:txBody>
      </p:sp>
      <p:sp>
        <p:nvSpPr>
          <p:cNvPr id="4" name="Footer Placeholder 2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DA1CA4E9-141B-4762-B40C-546E78F4F9C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fld id="{1EE9AFAD-960F-4A30-83BE-1ED66C0FE653}" type="datetimeFigureOut">
              <a:rPr lang="en-US"/>
              <a:pPr>
                <a:defRPr/>
              </a:pPr>
              <a:t>9/11/2014</a:t>
            </a:fld>
            <a:endParaRPr lang="en-US"/>
          </a:p>
        </p:txBody>
      </p:sp>
      <p:sp>
        <p:nvSpPr>
          <p:cNvPr id="3" name="Footer Placeholder 23"/>
          <p:cNvSpPr>
            <a:spLocks noGrp="1"/>
          </p:cNvSpPr>
          <p:nvPr>
            <p:ph type="ftr" sz="quarter" idx="11"/>
          </p:nvPr>
        </p:nvSpPr>
        <p:spPr/>
        <p:txBody>
          <a:bodyPr/>
          <a:lstStyle>
            <a:lvl1pPr>
              <a:defRPr/>
            </a:lvl1pPr>
          </a:lstStyle>
          <a:p>
            <a:pPr>
              <a:defRPr/>
            </a:pPr>
            <a:endParaRPr lang="en-US"/>
          </a:p>
        </p:txBody>
      </p:sp>
      <p:sp>
        <p:nvSpPr>
          <p:cNvPr id="4" name="Slide Number Placeholder 6"/>
          <p:cNvSpPr>
            <a:spLocks noGrp="1"/>
          </p:cNvSpPr>
          <p:nvPr>
            <p:ph type="sldNum" sz="quarter" idx="12"/>
          </p:nvPr>
        </p:nvSpPr>
        <p:spPr/>
        <p:txBody>
          <a:bodyPr/>
          <a:lstStyle>
            <a:lvl1pPr>
              <a:defRPr/>
            </a:lvl1pPr>
          </a:lstStyle>
          <a:p>
            <a:pPr>
              <a:defRPr/>
            </a:pPr>
            <a:fld id="{5A59F284-15AD-4F91-84B9-F29FBCF9EE69}"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24"/>
          <p:cNvSpPr>
            <a:spLocks noGrp="1"/>
          </p:cNvSpPr>
          <p:nvPr>
            <p:ph type="dt" sz="half" idx="10"/>
          </p:nvPr>
        </p:nvSpPr>
        <p:spPr/>
        <p:txBody>
          <a:bodyPr/>
          <a:lstStyle>
            <a:lvl1pPr>
              <a:defRPr/>
            </a:lvl1pPr>
          </a:lstStyle>
          <a:p>
            <a:pPr>
              <a:defRPr/>
            </a:pPr>
            <a:fld id="{E3DCB261-4003-4405-8492-4A81746F8CC8}" type="datetimeFigureOut">
              <a:rPr lang="en-US"/>
              <a:pPr>
                <a:defRPr/>
              </a:pPr>
              <a:t>9/11/2014</a:t>
            </a:fld>
            <a:endParaRPr lang="en-US"/>
          </a:p>
        </p:txBody>
      </p:sp>
      <p:sp>
        <p:nvSpPr>
          <p:cNvPr id="7" name="Footer Placeholder 28"/>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50BF0033-70D2-4546-8E26-895CC6516EF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6"/>
          <p:cNvSpPr>
            <a:spLocks noGrp="1"/>
          </p:cNvSpPr>
          <p:nvPr>
            <p:ph type="dt" sz="half" idx="10"/>
          </p:nvPr>
        </p:nvSpPr>
        <p:spPr/>
        <p:txBody>
          <a:bodyPr/>
          <a:lstStyle>
            <a:lvl1pPr>
              <a:defRPr/>
            </a:lvl1pPr>
          </a:lstStyle>
          <a:p>
            <a:pPr>
              <a:defRPr/>
            </a:pPr>
            <a:fld id="{B8036949-2A7F-4820-8237-3FB8D8544846}" type="datetimeFigureOut">
              <a:rPr lang="en-US"/>
              <a:pPr>
                <a:defRPr/>
              </a:pPr>
              <a:t>9/11/2014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30"/>
          <p:cNvSpPr>
            <a:spLocks noGrp="1"/>
          </p:cNvSpPr>
          <p:nvPr>
            <p:ph type="sldNum" sz="quarter" idx="12"/>
          </p:nvPr>
        </p:nvSpPr>
        <p:spPr/>
        <p:txBody>
          <a:bodyPr/>
          <a:lstStyle>
            <a:lvl1pPr>
              <a:defRPr/>
            </a:lvl1pPr>
          </a:lstStyle>
          <a:p>
            <a:pPr>
              <a:defRPr/>
            </a:pPr>
            <a:fld id="{AE1CDB37-2F8C-426E-94C4-14815EF4B456}"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029" name="Text Placeholder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fld id="{6C3CA1F4-C775-40E8-B7C8-84D266E19214}" type="datetimeFigureOut">
              <a:rPr lang="en-US"/>
              <a:pPr>
                <a:defRPr/>
              </a:pPr>
              <a:t>9/11/2014</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fld id="{922F50ED-0BFD-48CE-BB30-42C716475A7C}" type="slidenum">
              <a:rPr lang="en-US"/>
              <a:pPr>
                <a:defRPr/>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smtClean="0"/>
              <a:t>Click to edit Master title style</a:t>
            </a:r>
            <a:endParaRPr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18" r:id="rId4"/>
    <p:sldLayoutId id="2147483722" r:id="rId5"/>
    <p:sldLayoutId id="2147483717" r:id="rId6"/>
    <p:sldLayoutId id="2147483723" r:id="rId7"/>
    <p:sldLayoutId id="2147483724" r:id="rId8"/>
    <p:sldLayoutId id="2147483725" r:id="rId9"/>
    <p:sldLayoutId id="2147483716" r:id="rId10"/>
    <p:sldLayoutId id="2147483726" r:id="rId11"/>
  </p:sldLayoutIdLst>
  <p:transition spd="med">
    <p:cover dir="u"/>
  </p:transition>
  <p:timing>
    <p:tnLst>
      <p:par>
        <p:cTn id="1" dur="indefinite" restart="never" nodeType="tmRoot"/>
      </p:par>
    </p:tnLst>
  </p:timing>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3"/>
          <p:cNvSpPr>
            <a:spLocks noGrp="1"/>
          </p:cNvSpPr>
          <p:nvPr>
            <p:ph type="body" idx="4294967295"/>
          </p:nvPr>
        </p:nvSpPr>
        <p:spPr/>
        <p:txBody>
          <a:bodyPr/>
          <a:lstStyle/>
          <a:p>
            <a:pPr eaLnBrk="1" hangingPunct="1">
              <a:buFont typeface="Wingdings 2" pitchFamily="18" charset="2"/>
              <a:buNone/>
            </a:pPr>
            <a:r>
              <a:rPr lang="sr-Cyrl-CS" dirty="0" smtClean="0"/>
              <a:t>   Приказ резултата рада одјељења за финансијске истраге и сузбијање прања новца МУП-а РС</a:t>
            </a:r>
          </a:p>
          <a:p>
            <a:pPr eaLnBrk="1" hangingPunct="1">
              <a:buFont typeface="Wingdings 2" pitchFamily="18" charset="2"/>
              <a:buNone/>
            </a:pPr>
            <a:endParaRPr lang="sr-Cyrl-CS" dirty="0" smtClean="0"/>
          </a:p>
          <a:p>
            <a:pPr eaLnBrk="1" hangingPunct="1">
              <a:buFont typeface="Wingdings 2" pitchFamily="18" charset="2"/>
              <a:buNone/>
            </a:pPr>
            <a:r>
              <a:rPr lang="sr-Cyrl-CS" dirty="0" smtClean="0"/>
              <a:t>Излагач: Драгана Косић, инспектор</a:t>
            </a:r>
          </a:p>
          <a:p>
            <a:pPr eaLnBrk="1" hangingPunct="1">
              <a:buFont typeface="Wingdings 2" pitchFamily="18" charset="2"/>
              <a:buNone/>
            </a:pPr>
            <a:r>
              <a:rPr lang="sr-Cyrl-CS" dirty="0" smtClean="0"/>
              <a:t>Бања Лука, 08.09.10.2014. године</a:t>
            </a:r>
            <a:endParaRPr lang="en-US" dirty="0" smtClean="0"/>
          </a:p>
        </p:txBody>
      </p:sp>
      <p:sp>
        <p:nvSpPr>
          <p:cNvPr id="13314" name="Rectangle 5"/>
          <p:cNvSpPr>
            <a:spLocks noGrp="1" noChangeArrowheads="1"/>
          </p:cNvSpPr>
          <p:nvPr>
            <p:ph type="title" idx="4294967295"/>
          </p:nvPr>
        </p:nvSpPr>
        <p:spPr bwMode="auto">
          <a:solidFill>
            <a:schemeClr val="bg1"/>
          </a:solidFill>
          <a:ln>
            <a:solidFill>
              <a:schemeClr val="tx1"/>
            </a:solidFill>
            <a:miter lim="800000"/>
            <a:headEnd/>
            <a:tailEnd/>
          </a:ln>
        </p:spPr>
        <p:txBody>
          <a:bodyPr wrap="square" lIns="91440" tIns="45720" rIns="91440" bIns="45720" numCol="1" anchorCtr="0" compatLnSpc="1">
            <a:prstTxWarp prst="textNoShape">
              <a:avLst/>
            </a:prstTxWarp>
          </a:bodyPr>
          <a:lstStyle/>
          <a:p>
            <a:pPr algn="ctr"/>
            <a:endParaRPr lang="en-US" sz="2000" cap="none" dirty="0" smtClean="0">
              <a:effectLst/>
            </a:endParaRPr>
          </a:p>
        </p:txBody>
      </p:sp>
    </p:spTree>
  </p:cSld>
  <p:clrMapOvr>
    <a:masterClrMapping/>
  </p:clrMapOvr>
  <p:transition spd="med">
    <p:cover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BA" sz="2800" dirty="0" smtClean="0"/>
              <a:t>Ова проширена конфискација нелегално стечене имовине спроводи се уз примјену принципа олакшаног терета доказивања, која подразумјева да се од окривљеног, односно власника, захтјева да докаже да је на законит начин стекао имовину која је у несразмјери са његовим законитим приходима, а уколико није у могућности да докаже легалност стицања, сматраће се да је ова имовина проистекла из криминалних активности.</a:t>
            </a:r>
            <a:endParaRPr lang="en-US" sz="2800" dirty="0"/>
          </a:p>
        </p:txBody>
      </p:sp>
    </p:spTree>
    <p:extLst>
      <p:ext uri="{BB962C8B-B14F-4D97-AF65-F5344CB8AC3E}">
        <p14:creationId xmlns="" xmlns:p14="http://schemas.microsoft.com/office/powerpoint/2010/main" val="3617699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BA" sz="2800" dirty="0" smtClean="0"/>
              <a:t>На основу наведених међународних стандарда суд може примјенити проширено одузимање када се на основу конкретних чињеница увјери да имовина потиче од криминалних активности осуђеног лица током периода који је претходио пресуди којом се оглашава кривим за то кривично дјело, који суд сматра разумним у околностима конкретног предмета, затим када је вриједност утврђене имовине непропорционална законитом приходу.</a:t>
            </a:r>
            <a:endParaRPr lang="en-US" sz="2800" dirty="0"/>
          </a:p>
        </p:txBody>
      </p:sp>
    </p:spTree>
    <p:extLst>
      <p:ext uri="{BB962C8B-B14F-4D97-AF65-F5344CB8AC3E}">
        <p14:creationId xmlns="" xmlns:p14="http://schemas.microsoft.com/office/powerpoint/2010/main" val="3507082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BA" dirty="0" smtClean="0"/>
              <a:t>Проширено одузимање може се односити на:</a:t>
            </a:r>
          </a:p>
          <a:p>
            <a:r>
              <a:rPr lang="sr-Cyrl-BA" dirty="0" smtClean="0"/>
              <a:t>Имовину коју су стекли најближи сродници особе која је у поступку или трећа лица;</a:t>
            </a:r>
          </a:p>
          <a:p>
            <a:r>
              <a:rPr lang="sr-Cyrl-BA" dirty="0" smtClean="0"/>
              <a:t>Имовину која је пренесена на правну особу над којом особа која је у поступку, било сама или заједно са најближим сродницима, врши контролу.</a:t>
            </a:r>
            <a:endParaRPr lang="en-US" dirty="0"/>
          </a:p>
        </p:txBody>
      </p:sp>
    </p:spTree>
    <p:extLst>
      <p:ext uri="{BB962C8B-B14F-4D97-AF65-F5344CB8AC3E}">
        <p14:creationId xmlns="" xmlns:p14="http://schemas.microsoft.com/office/powerpoint/2010/main" val="3357557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BA" dirty="0" smtClean="0"/>
              <a:t>Кривични предмет против Нермина Ћупине-једина одлука поступајућих судова БиХ у којој је у једном сегменту примјењено проширено одузимање, у смислу да је терет доказивања пропорционално пребачен на „супротну страну“ односно починиоца тј. </a:t>
            </a:r>
            <a:r>
              <a:rPr lang="sr-Cyrl-BA" dirty="0"/>
              <a:t>в</a:t>
            </a:r>
            <a:r>
              <a:rPr lang="sr-Cyrl-BA" dirty="0" smtClean="0"/>
              <a:t>ласника – уживаоца имовине.</a:t>
            </a:r>
            <a:endParaRPr lang="en-US" dirty="0"/>
          </a:p>
        </p:txBody>
      </p:sp>
    </p:spTree>
    <p:extLst>
      <p:ext uri="{BB962C8B-B14F-4D97-AF65-F5344CB8AC3E}">
        <p14:creationId xmlns="" xmlns:p14="http://schemas.microsoft.com/office/powerpoint/2010/main" val="878103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sr-Cyrl-BA" sz="2800" dirty="0" smtClean="0"/>
              <a:t>Наши судови нису примјењивали проширено одузимање када се на основу конкретних чињеница увјере да имовина потиче од криминалних активности осуђеног лица у периоду који је претходио пресуди којом се оглашава кривим за то кривично дјело или ако нема пресуде окривици, на основу криминалне активности лица које би суд сматрао разумним у околностима конкретног предмета, затим када је вриједност утврђене имовине непропорционална законитом приходу.</a:t>
            </a: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BA" dirty="0" smtClean="0"/>
              <a:t>Формирана је радна група на нивоу БиХ за измјене и допуне Закона о одузимању имовине стечене извршењем кривичног дјела РС.</a:t>
            </a:r>
            <a:endParaRPr lang="en-US" dirty="0"/>
          </a:p>
        </p:txBody>
      </p:sp>
    </p:spTree>
    <p:extLst>
      <p:ext uri="{BB962C8B-B14F-4D97-AF65-F5344CB8AC3E}">
        <p14:creationId xmlns="" xmlns:p14="http://schemas.microsoft.com/office/powerpoint/2010/main" val="1839054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251520" y="1556792"/>
            <a:ext cx="8758808" cy="4968552"/>
          </a:xfrm>
        </p:spPr>
        <p:txBody>
          <a:bodyPr/>
          <a:lstStyle/>
          <a:p>
            <a:r>
              <a:rPr lang="sr-Cyrl-BA" dirty="0" smtClean="0"/>
              <a:t>3 предмета у којима је током провођења финансијске истраге утврђено да је осуђено лице стекло имовину у току и прије извршења кд, која је у очигледној несразмјери са пријављеним приходима. Имовина привремено одузета-проширено одузимање.</a:t>
            </a:r>
          </a:p>
          <a:p>
            <a:r>
              <a:rPr lang="sr-Cyrl-BA" dirty="0" smtClean="0"/>
              <a:t>Поднесен Захтјев за трајно одузимање.</a:t>
            </a:r>
          </a:p>
          <a:p>
            <a:r>
              <a:rPr lang="sr-Cyrl-BA" dirty="0" smtClean="0"/>
              <a:t>Чека се коначна одлука суда.</a:t>
            </a:r>
          </a:p>
          <a:p>
            <a:r>
              <a:rPr lang="sr-Cyrl-BA" dirty="0" smtClean="0"/>
              <a:t>Предмети нису правноснажни.</a:t>
            </a:r>
            <a:endParaRPr lang="en-US" dirty="0"/>
          </a:p>
        </p:txBody>
      </p:sp>
    </p:spTree>
    <p:extLst>
      <p:ext uri="{BB962C8B-B14F-4D97-AF65-F5344CB8AC3E}">
        <p14:creationId xmlns="" xmlns:p14="http://schemas.microsoft.com/office/powerpoint/2010/main" val="1893980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pPr eaLnBrk="1" fontAlgn="auto" hangingPunct="1">
              <a:spcAft>
                <a:spcPts val="0"/>
              </a:spcAft>
              <a:defRPr/>
            </a:pPr>
            <a:endParaRPr lang="en-US" smtClean="0">
              <a:effectLst/>
            </a:endParaRPr>
          </a:p>
        </p:txBody>
      </p:sp>
      <p:sp>
        <p:nvSpPr>
          <p:cNvPr id="15362" name="Rectangle 3"/>
          <p:cNvSpPr>
            <a:spLocks noGrp="1" noChangeArrowheads="1"/>
          </p:cNvSpPr>
          <p:nvPr>
            <p:ph idx="1"/>
          </p:nvPr>
        </p:nvSpPr>
        <p:spPr/>
        <p:txBody>
          <a:bodyPr/>
          <a:lstStyle/>
          <a:p>
            <a:pPr eaLnBrk="1" hangingPunct="1"/>
            <a:r>
              <a:rPr lang="sr-Cyrl-CS" dirty="0" smtClean="0"/>
              <a:t>Тема излагања:</a:t>
            </a:r>
            <a:r>
              <a:rPr lang="en-US" dirty="0" smtClean="0"/>
              <a:t> </a:t>
            </a:r>
            <a:r>
              <a:rPr lang="sr-Cyrl-BA" i="1" dirty="0" smtClean="0"/>
              <a:t>Проширено одузимање са аспекта финансијских истрага </a:t>
            </a:r>
            <a:r>
              <a:rPr lang="sr-Cyrl-CS" i="1" dirty="0" smtClean="0"/>
              <a:t>- досадашња искуства</a:t>
            </a:r>
            <a:endParaRPr lang="en-US" i="1" dirty="0" smtClean="0"/>
          </a:p>
        </p:txBody>
      </p:sp>
    </p:spTree>
  </p:cSld>
  <p:clrMapOvr>
    <a:masterClrMapping/>
  </p:clrMapOvr>
  <p:transition spd="med">
    <p:cover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Cyrl-BA" sz="2000" i="1" dirty="0" smtClean="0"/>
              <a:t>Међународни стандарди о одузимању нелегално стечене имовине</a:t>
            </a:r>
            <a:endParaRPr lang="en-US" sz="2000" i="1" dirty="0"/>
          </a:p>
        </p:txBody>
      </p:sp>
      <p:sp>
        <p:nvSpPr>
          <p:cNvPr id="3" name="Content Placeholder 2"/>
          <p:cNvSpPr>
            <a:spLocks noGrp="1"/>
          </p:cNvSpPr>
          <p:nvPr>
            <p:ph idx="1"/>
          </p:nvPr>
        </p:nvSpPr>
        <p:spPr/>
        <p:txBody>
          <a:bodyPr/>
          <a:lstStyle/>
          <a:p>
            <a:r>
              <a:rPr lang="sr-Cyrl-BA" dirty="0" smtClean="0"/>
              <a:t>У обезбјеђењу примјене начела да нико не може задржати незакониту имовинску корист, јављали су се проблеми када се лице прогласи невиним у кривичном поступку, а посједује знатну незакониту имовину. ЕСЉП и национални судови развили су судску праксу по којој је дозвољена примјена:</a:t>
            </a:r>
            <a:endParaRPr lang="en-US" dirty="0"/>
          </a:p>
        </p:txBody>
      </p:sp>
    </p:spTree>
    <p:extLst>
      <p:ext uri="{BB962C8B-B14F-4D97-AF65-F5344CB8AC3E}">
        <p14:creationId xmlns="" xmlns:p14="http://schemas.microsoft.com/office/powerpoint/2010/main" val="1661838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BA" sz="2800" dirty="0" smtClean="0"/>
              <a:t>Проширеног одузимања-законских претпоставки,</a:t>
            </a:r>
          </a:p>
          <a:p>
            <a:r>
              <a:rPr lang="sr-Cyrl-BA" sz="2800" dirty="0" smtClean="0"/>
              <a:t>Субјективних и чињеничних околности,</a:t>
            </a:r>
          </a:p>
          <a:p>
            <a:r>
              <a:rPr lang="sr-Cyrl-BA" sz="2800" dirty="0" smtClean="0"/>
              <a:t>Обрнутог терета доказивања,</a:t>
            </a:r>
          </a:p>
          <a:p>
            <a:r>
              <a:rPr lang="sr-Cyrl-BA" sz="2800" dirty="0" smtClean="0"/>
              <a:t>Ретроактивности,</a:t>
            </a:r>
          </a:p>
          <a:p>
            <a:r>
              <a:rPr lang="sr-Cyrl-BA" sz="2800" dirty="0" smtClean="0"/>
              <a:t>Одузимања и законите имовине као замјенске вриједности,</a:t>
            </a:r>
          </a:p>
          <a:p>
            <a:r>
              <a:rPr lang="sr-Cyrl-BA" sz="2800" dirty="0" smtClean="0"/>
              <a:t>Правноснажне осуде за кривично дјело прања новца, а без претходне осуде за предикатно кривично дјело</a:t>
            </a:r>
            <a:endParaRPr lang="en-US" sz="2800" dirty="0"/>
          </a:p>
        </p:txBody>
      </p:sp>
    </p:spTree>
    <p:extLst>
      <p:ext uri="{BB962C8B-B14F-4D97-AF65-F5344CB8AC3E}">
        <p14:creationId xmlns="" xmlns:p14="http://schemas.microsoft.com/office/powerpoint/2010/main" val="1963921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BA" sz="2800" dirty="0" smtClean="0"/>
              <a:t>Кривичног дјела неосновано богаћење,</a:t>
            </a:r>
          </a:p>
          <a:p>
            <a:r>
              <a:rPr lang="sr-Cyrl-BA" sz="2800" dirty="0" smtClean="0"/>
              <a:t>Одузимања имовине без кривичне судске пресуде,</a:t>
            </a:r>
          </a:p>
          <a:p>
            <a:r>
              <a:rPr lang="sr-Cyrl-BA" sz="2800" dirty="0" smtClean="0"/>
              <a:t>Систем-стандарда по коме није неопходно кривично гоњење да би се спровело одузимање – грађанска конфискација, под условом да је то одузимање у складу са међ. стандардима – општим начелима међународног и националног права у контексту кривичних и грађанских поступака, а у неким државама и у управном поступку.</a:t>
            </a:r>
            <a:endParaRPr lang="en-US" sz="2800" dirty="0"/>
          </a:p>
        </p:txBody>
      </p:sp>
    </p:spTree>
    <p:extLst>
      <p:ext uri="{BB962C8B-B14F-4D97-AF65-F5344CB8AC3E}">
        <p14:creationId xmlns="" xmlns:p14="http://schemas.microsoft.com/office/powerpoint/2010/main" val="1635534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BA" dirty="0" smtClean="0"/>
              <a:t>Наведени међународни стандарди прерастају у општа начела међународног права и наши правни системи требали би их директно примјењивати иако нису унесени у национално законодавство, а имајући у виду обавезе преузете из потписаних и ратификованих међународних докумената. </a:t>
            </a:r>
            <a:endParaRPr lang="en-US" dirty="0"/>
          </a:p>
        </p:txBody>
      </p:sp>
    </p:spTree>
    <p:extLst>
      <p:ext uri="{BB962C8B-B14F-4D97-AF65-F5344CB8AC3E}">
        <p14:creationId xmlns="" xmlns:p14="http://schemas.microsoft.com/office/powerpoint/2010/main" val="2597033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BA" sz="2800" dirty="0" smtClean="0"/>
              <a:t>Општи принцип поступања садржан је у Бечкој конвенцији о уговорном праву из 1969. године,  а то је да се међународни уговори морају извршавати у доброј вјери и да се држава не може позивати на одредбе у свом националном – унутрашњем законодавству ако су оне у супротности са одредбама из међународног уговора (конвенција је потписана и ратификована „Сл. Гласник БиХ“ бр. 29/00).</a:t>
            </a:r>
            <a:endParaRPr lang="en-US" sz="2800" dirty="0"/>
          </a:p>
        </p:txBody>
      </p:sp>
    </p:spTree>
    <p:extLst>
      <p:ext uri="{BB962C8B-B14F-4D97-AF65-F5344CB8AC3E}">
        <p14:creationId xmlns="" xmlns:p14="http://schemas.microsoft.com/office/powerpoint/2010/main" val="1803662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BA" sz="2400" b="1" dirty="0" smtClean="0"/>
              <a:t>МЕЂУНАРОДНИ ДОКУМЕНТИ КОЈИ РЕГУЛИШУ ПИТАЊЕ ПРОШИРЕНОГ ОДУЗИМАЊ А ИМОВИНЕ</a:t>
            </a:r>
            <a:endParaRPr lang="en-US" sz="2400" b="1" dirty="0"/>
          </a:p>
        </p:txBody>
      </p:sp>
      <p:sp>
        <p:nvSpPr>
          <p:cNvPr id="3" name="Content Placeholder 2"/>
          <p:cNvSpPr>
            <a:spLocks noGrp="1"/>
          </p:cNvSpPr>
          <p:nvPr>
            <p:ph idx="1"/>
          </p:nvPr>
        </p:nvSpPr>
        <p:spPr/>
        <p:txBody>
          <a:bodyPr/>
          <a:lstStyle/>
          <a:p>
            <a:r>
              <a:rPr lang="sr-Cyrl-BA" sz="2800" dirty="0" smtClean="0"/>
              <a:t>Бечка конвенција, Палермо конвенција, Варшавска конвенција, Њујоршка конвенција, Стратегија европске уније за превенцију и контролу организованог криминала 2000, препорука 19, Препорука 3. ФАТФ-а, Оквирна одлука савјета Европе 2005. уводи обавезу проширеног одузимања, Модел закона УН, Директива о привременом одузимању и конфискацији средстава прибављених кривичним дјелом у ЕУ...</a:t>
            </a:r>
            <a:endParaRPr lang="en-US" sz="2800" dirty="0"/>
          </a:p>
        </p:txBody>
      </p:sp>
    </p:spTree>
    <p:extLst>
      <p:ext uri="{BB962C8B-B14F-4D97-AF65-F5344CB8AC3E}">
        <p14:creationId xmlns="" xmlns:p14="http://schemas.microsoft.com/office/powerpoint/2010/main" val="3499819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BA" sz="2400" dirty="0" smtClean="0"/>
              <a:t>Члан 5.  став 1. Директива о привременом одузимању и конфискацији средстава прибављених кривичним дјелом у ЕУ (усвојена почетком 2014. године):</a:t>
            </a:r>
          </a:p>
          <a:p>
            <a:r>
              <a:rPr lang="sr-Cyrl-BA" sz="2400" dirty="0" smtClean="0"/>
              <a:t>Проширено одузимање:</a:t>
            </a:r>
          </a:p>
          <a:p>
            <a:pPr>
              <a:buNone/>
            </a:pPr>
            <a:r>
              <a:rPr lang="sr-Cyrl-BA" sz="2400" dirty="0" smtClean="0"/>
              <a:t>Државе чланице доносе потребне мјере како би омогућиле одузимање, у цјелости или дјелимично, имовине у посједу особе осуђене за кривично дјело које може директно или  индиректно довести до имовинске користи у случају да суд, на темељу конкретног случаја укључујући посебне чињенице и доступне доказе  (нпр. да је вриједност власништва у несразмјеру са законитим приходом осуђеног лица), сматра да дотична имовина потиче од кривичних дјела.</a:t>
            </a:r>
          </a:p>
          <a:p>
            <a:pPr>
              <a:buNone/>
            </a:pPr>
            <a:r>
              <a:rPr lang="sr-Cyrl-BA" sz="2400" dirty="0" smtClean="0"/>
              <a:t>Став 2. дефинише шта треба да укључује појам кд </a:t>
            </a:r>
            <a:endParaRPr lang="en-US" sz="24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4651</TotalTime>
  <Words>830</Words>
  <Application>Microsoft Office PowerPoint</Application>
  <PresentationFormat>On-screen Show (4:3)</PresentationFormat>
  <Paragraphs>36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Trek</vt:lpstr>
      <vt:lpstr>Slide 1</vt:lpstr>
      <vt:lpstr>Slide 2</vt:lpstr>
      <vt:lpstr>Међународни стандарди о одузимању нелегално стечене имовине</vt:lpstr>
      <vt:lpstr>Slide 4</vt:lpstr>
      <vt:lpstr>Slide 5</vt:lpstr>
      <vt:lpstr>Slide 6</vt:lpstr>
      <vt:lpstr>Slide 7</vt:lpstr>
      <vt:lpstr>МЕЂУНАРОДНИ ДОКУМЕНТИ КОЈИ РЕГУЛИШУ ПИТАЊЕ ПРОШИРЕНОГ ОДУЗИМАЊ А ИМОВИНЕ</vt:lpstr>
      <vt:lpstr>Slide 9</vt:lpstr>
      <vt:lpstr>Slide 10</vt:lpstr>
      <vt:lpstr>Slide 11</vt:lpstr>
      <vt:lpstr>Slide 12</vt:lpstr>
      <vt:lpstr>Slide 13</vt:lpstr>
      <vt:lpstr>Slide 14</vt:lpstr>
      <vt:lpstr>Slide 15</vt:lpstr>
      <vt:lpstr>Slide 16</vt:lpstr>
    </vt:vector>
  </TitlesOfParts>
  <Company>mup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MUP RS</dc:title>
  <dc:creator>Miroslav</dc:creator>
  <cp:lastModifiedBy>Ana Stojanovic</cp:lastModifiedBy>
  <cp:revision>387</cp:revision>
  <dcterms:created xsi:type="dcterms:W3CDTF">2007-02-28T16:42:57Z</dcterms:created>
  <dcterms:modified xsi:type="dcterms:W3CDTF">2014-09-11T11:48:51Z</dcterms:modified>
</cp:coreProperties>
</file>