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438" r:id="rId2"/>
    <p:sldId id="402" r:id="rId3"/>
    <p:sldId id="420" r:id="rId4"/>
    <p:sldId id="405" r:id="rId5"/>
    <p:sldId id="408" r:id="rId6"/>
    <p:sldId id="409" r:id="rId7"/>
    <p:sldId id="434" r:id="rId8"/>
    <p:sldId id="399" r:id="rId9"/>
    <p:sldId id="448" r:id="rId10"/>
    <p:sldId id="449" r:id="rId11"/>
    <p:sldId id="450" r:id="rId12"/>
    <p:sldId id="451" r:id="rId13"/>
    <p:sldId id="435" r:id="rId14"/>
    <p:sldId id="436" r:id="rId15"/>
    <p:sldId id="317" r:id="rId16"/>
    <p:sldId id="410" r:id="rId17"/>
    <p:sldId id="340" r:id="rId18"/>
    <p:sldId id="318" r:id="rId19"/>
    <p:sldId id="358" r:id="rId20"/>
    <p:sldId id="432" r:id="rId21"/>
    <p:sldId id="413" r:id="rId22"/>
    <p:sldId id="433" r:id="rId23"/>
    <p:sldId id="414" r:id="rId24"/>
    <p:sldId id="426" r:id="rId25"/>
    <p:sldId id="427" r:id="rId26"/>
    <p:sldId id="429" r:id="rId27"/>
    <p:sldId id="428" r:id="rId28"/>
    <p:sldId id="444" r:id="rId29"/>
    <p:sldId id="415" r:id="rId30"/>
    <p:sldId id="416" r:id="rId31"/>
    <p:sldId id="321" r:id="rId32"/>
    <p:sldId id="447" r:id="rId33"/>
    <p:sldId id="360" r:id="rId34"/>
    <p:sldId id="361" r:id="rId35"/>
    <p:sldId id="362" r:id="rId36"/>
    <p:sldId id="363" r:id="rId37"/>
    <p:sldId id="365" r:id="rId38"/>
    <p:sldId id="366" r:id="rId39"/>
    <p:sldId id="357" r:id="rId40"/>
    <p:sldId id="367" r:id="rId41"/>
    <p:sldId id="375" r:id="rId42"/>
    <p:sldId id="369" r:id="rId43"/>
    <p:sldId id="380" r:id="rId44"/>
    <p:sldId id="394" r:id="rId45"/>
    <p:sldId id="421" r:id="rId46"/>
    <p:sldId id="341" r:id="rId47"/>
    <p:sldId id="331" r:id="rId48"/>
    <p:sldId id="419" r:id="rId49"/>
    <p:sldId id="441" r:id="rId50"/>
    <p:sldId id="445" r:id="rId51"/>
    <p:sldId id="446" r:id="rId52"/>
    <p:sldId id="307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BE2"/>
    <a:srgbClr val="000000"/>
    <a:srgbClr val="B2B2B2"/>
    <a:srgbClr val="A50021"/>
    <a:srgbClr val="CC3300"/>
    <a:srgbClr val="FFFF00"/>
    <a:srgbClr val="33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180" autoAdjust="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5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F05F32-8631-44F1-B88D-0D10B00DFAA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AF424C1-6235-4C73-9DFC-22DF3EB4274B}" type="pres">
      <dgm:prSet presAssocID="{46F05F32-8631-44F1-B88D-0D10B00DFA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8A8AD8D-F022-400C-BA52-2AD381502E55}" type="presOf" srcId="{46F05F32-8631-44F1-B88D-0D10B00DFAA2}" destId="{1AF424C1-6235-4C73-9DFC-22DF3EB4274B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88410-CCFA-4392-921D-C08DA6155944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324B3-5524-4782-9FBC-EB407E642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03C38-47AD-46CF-82DF-12A6E64BB187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1D80F-6BE8-4B50-90BE-9BE5C5504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DAD02-1AD5-4722-AFBA-610C8C290B9B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43C23-6109-4833-B7BD-1AD75F3EF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42CD9-6EB5-4E89-92A1-2533806BFA24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7B6E0-3577-4B07-A379-5E0C5AEFB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096B0-431F-4DCD-859E-BCB8C537EF18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80C4-BD5E-4834-BB30-7662532CA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B3563-730B-4EAA-9F4E-8A5E45160F1C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69CCD-E1A0-4780-9845-C4A32E06D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13261-4D9F-4D78-B205-4445A0E391D5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7EE9E-721B-4549-8823-2A23154C4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FD3A8-7B63-4966-AC0D-E39007804398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CA4E9-141B-4762-B40C-546E78F4F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9AFAD-960F-4A30-83BE-1ED66C0FE653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9F284-15AD-4F91-84B9-F29FBCF9E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CB261-4003-4405-8492-4A81746F8CC8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F0033-70D2-4546-8E26-895CC6516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36949-2A7F-4820-8237-3FB8D8544846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CDB37-2F8C-426E-94C4-14815EF4B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C3CA1F4-C775-40E8-B7C8-84D266E19214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22F50ED-0BFD-48CE-BB30-42C716475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18" r:id="rId4"/>
    <p:sldLayoutId id="2147483722" r:id="rId5"/>
    <p:sldLayoutId id="2147483717" r:id="rId6"/>
    <p:sldLayoutId id="2147483723" r:id="rId7"/>
    <p:sldLayoutId id="2147483724" r:id="rId8"/>
    <p:sldLayoutId id="2147483725" r:id="rId9"/>
    <p:sldLayoutId id="2147483716" r:id="rId10"/>
    <p:sldLayoutId id="2147483726" r:id="rId11"/>
  </p:sldLayoutIdLst>
  <p:transition spd="med">
    <p:cover dir="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r-Cyrl-CS" dirty="0" smtClean="0"/>
              <a:t>Тема излагања: </a:t>
            </a:r>
          </a:p>
          <a:p>
            <a:pPr eaLnBrk="1" hangingPunct="1">
              <a:buNone/>
            </a:pPr>
            <a:r>
              <a:rPr lang="sr-Cyrl-CS" b="1" dirty="0" smtClean="0"/>
              <a:t>   Финансијске истраге</a:t>
            </a:r>
            <a:r>
              <a:rPr lang="sr-Cyrl-CS" dirty="0" smtClean="0"/>
              <a:t> као инструмент откривања и доказивања имовине стечене криминалом у БИХ (с освртом на РС)-досадашња искуства</a:t>
            </a:r>
            <a:r>
              <a:rPr lang="en-US" dirty="0" smtClean="0"/>
              <a:t> </a:t>
            </a:r>
            <a:r>
              <a:rPr lang="sr-Cyrl-BA" dirty="0" smtClean="0"/>
              <a:t>и резултати рада</a:t>
            </a:r>
          </a:p>
          <a:p>
            <a:pPr eaLnBrk="1" hangingPunct="1">
              <a:buNone/>
            </a:pPr>
            <a:endParaRPr lang="sr-Cyrl-CS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sr-Cyrl-CS" dirty="0" smtClean="0"/>
              <a:t>Излагач: Драгана Косић, инспектор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sr-Cyrl-CS" dirty="0" smtClean="0"/>
              <a:t>Бања Лука, 08.09.2014. године.</a:t>
            </a:r>
            <a:endParaRPr lang="en-US" dirty="0" smtClean="0"/>
          </a:p>
        </p:txBody>
      </p:sp>
      <p:sp>
        <p:nvSpPr>
          <p:cNvPr id="13314" name="Rectangle 5"/>
          <p:cNvSpPr>
            <a:spLocks noGrp="1" noChangeArrowheads="1"/>
          </p:cNvSpPr>
          <p:nvPr>
            <p:ph type="title" idx="4294967295"/>
          </p:nvPr>
        </p:nvSpPr>
        <p:spPr bwMode="auto"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sr-Cyrl-BA" sz="2000" cap="none" dirty="0" smtClean="0">
                <a:effectLst/>
              </a:rPr>
              <a:t>ЈУ ЦЕНТАР ЗА ЕДУКАЦИЈУ СУДИЈА И ТУЖИЛАЦА У РС</a:t>
            </a:r>
            <a:endParaRPr lang="en-US" sz="2000" cap="none" dirty="0" smtClean="0">
              <a:effectLst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839200" cy="5334000"/>
          </a:xfrm>
        </p:spPr>
        <p:txBody>
          <a:bodyPr/>
          <a:lstStyle/>
          <a:p>
            <a:r>
              <a:rPr lang="sr-Cyrl-BA" sz="2800" dirty="0" smtClean="0"/>
              <a:t>Законске одредбе које се односе на одузимање имовинске користи прибављене кривичним дјелом у КЗ БиХ садржане су у посебној глави (глава </a:t>
            </a:r>
            <a:r>
              <a:rPr lang="sr-Latn-BA" sz="2800" dirty="0" smtClean="0"/>
              <a:t>XII</a:t>
            </a:r>
            <a:r>
              <a:rPr lang="sr-Cyrl-BA" sz="2800" dirty="0" smtClean="0"/>
              <a:t>) у члановима 110, 110а, 111. и 112.</a:t>
            </a:r>
            <a:r>
              <a:rPr lang="en-US" sz="2800" dirty="0" smtClean="0"/>
              <a:t> </a:t>
            </a:r>
            <a:r>
              <a:rPr lang="sr-Cyrl-BA" sz="2800" dirty="0" smtClean="0"/>
              <a:t>(ЗКП БиХ-поступак одуз.имовинске користи прибављене кд- чланови 392-400)</a:t>
            </a:r>
            <a:endParaRPr lang="sr-Latn-BA" sz="2800" dirty="0" smtClean="0"/>
          </a:p>
          <a:p>
            <a:r>
              <a:rPr lang="sr-Cyrl-BA" sz="2800" dirty="0" smtClean="0"/>
              <a:t>КЗ РС </a:t>
            </a:r>
            <a:r>
              <a:rPr lang="sr-Latn-BA" sz="2800" dirty="0" smtClean="0"/>
              <a:t> </a:t>
            </a:r>
            <a:r>
              <a:rPr lang="sr-Cyrl-BA" sz="2800" dirty="0" smtClean="0"/>
              <a:t>(глава </a:t>
            </a:r>
            <a:r>
              <a:rPr lang="sr-Latn-BA" sz="2800" dirty="0" smtClean="0"/>
              <a:t>VII</a:t>
            </a:r>
            <a:r>
              <a:rPr lang="sr-Cyrl-BA" sz="2800" dirty="0" smtClean="0"/>
              <a:t>) чланови 94, 95. и 96.</a:t>
            </a:r>
          </a:p>
          <a:p>
            <a:r>
              <a:rPr lang="sr-Cyrl-BA" sz="2800" dirty="0" smtClean="0"/>
              <a:t>КЗ Федерације БиХ (глава </a:t>
            </a:r>
            <a:r>
              <a:rPr lang="sr-Latn-BA" sz="2800" dirty="0" smtClean="0"/>
              <a:t>XII</a:t>
            </a:r>
            <a:r>
              <a:rPr lang="sr-Cyrl-BA" sz="2800" dirty="0" smtClean="0"/>
              <a:t>) чланови 114, 115. и 116.</a:t>
            </a:r>
          </a:p>
          <a:p>
            <a:r>
              <a:rPr lang="sr-Cyrl-BA" sz="2800" dirty="0" smtClean="0"/>
              <a:t>КЗ Брчко Дистрикт (глава </a:t>
            </a:r>
            <a:r>
              <a:rPr lang="sr-Latn-BA" sz="2800" dirty="0" smtClean="0"/>
              <a:t>XII</a:t>
            </a:r>
            <a:r>
              <a:rPr lang="sr-Cyrl-BA" sz="2800" dirty="0" smtClean="0"/>
              <a:t>) чланови 114, 115. и 116.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sz="2800" dirty="0" smtClean="0"/>
              <a:t>У законодавству Бих не постоје адекватни законски, институционални и други потребни механизми за ефикасно извршење одлука о одузимању имовинске користи прибављене кривичним дјелом (1999.год. Тадашњи високи представник донио закључак да држава и ентитетски органи власти, у координацији са стручњацима, морају израдити и донијети законе којима се наређује запљена средстава стечених криминалним радњама):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Протеклих 8 година надлежни судови су правобранилаштвима БиХ, ФБиХ и РС доставили 106 пресуда којима се налаже одузимање нелегално стечене имовине у вриједности од 36 милиона КМ. Поражавајуће је да су извршена само два налога по којима је одузета и продата имовина у укупној вриједности од 741.500,00 КМ.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effectLst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Недостатак спроведбених механизама за ефикасније одузимање имовинске користи прибављене кривичним дјелом препознала је и Европска унија, гдје се ради придруживања ЕУ, као услов предвиђа и унапређивање законодавства и јачање капацитета за одузимање имовине прибављене кажњивим дјелом.</a:t>
            </a:r>
            <a:endParaRPr lang="en-US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effectLst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Cyrl-CS" dirty="0" smtClean="0"/>
              <a:t>Влада РС покренула је почетком 2007. године поступак за доношење Закона о одузимању имовине стечене извршењем кривичног дјела.</a:t>
            </a:r>
            <a:endParaRPr lang="en-US" dirty="0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773238"/>
          </a:xfrm>
          <a:solidFill>
            <a:schemeClr val="tx2"/>
          </a:solidFill>
        </p:spPr>
        <p:txBody>
          <a:bodyPr anchorCtr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2800" b="1" smtClean="0">
                <a:solidFill>
                  <a:srgbClr val="CC3300"/>
                </a:solidFill>
              </a:rPr>
              <a:t>Одјељење за финансијске истраге и откривање </a:t>
            </a:r>
            <a:br>
              <a:rPr lang="sr-Cyrl-CS" sz="2800" b="1" smtClean="0">
                <a:solidFill>
                  <a:srgbClr val="CC3300"/>
                </a:solidFill>
              </a:rPr>
            </a:br>
            <a:r>
              <a:rPr lang="sr-Cyrl-CS" sz="2800" b="1" smtClean="0">
                <a:solidFill>
                  <a:srgbClr val="CC3300"/>
                </a:solidFill>
              </a:rPr>
              <a:t>имовине стечене извршењем кривичног дјела</a:t>
            </a:r>
            <a:endParaRPr lang="en-US" sz="2800" b="1" smtClean="0">
              <a:solidFill>
                <a:srgbClr val="CC3300"/>
              </a:solidFill>
            </a:endParaRPr>
          </a:p>
        </p:txBody>
      </p:sp>
      <p:sp>
        <p:nvSpPr>
          <p:cNvPr id="24578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916113"/>
            <a:ext cx="8540750" cy="4422775"/>
          </a:xfrm>
        </p:spPr>
        <p:txBody>
          <a:bodyPr/>
          <a:lstStyle/>
          <a:p>
            <a:pPr eaLnBrk="1" hangingPunct="1"/>
            <a:r>
              <a:rPr lang="sr-Cyrl-CS" sz="2800" u="sng" dirty="0" smtClean="0"/>
              <a:t>Закон о одузимању имовине стечене извршењем кривичног дјела</a:t>
            </a:r>
            <a:r>
              <a:rPr lang="sr-Cyrl-CS" sz="2800" dirty="0" smtClean="0"/>
              <a:t> донесен од стране НС РС дана 25.01.2010. године, Службени гласник РС број: 12/2010, ступио на снагу 1. јула 2010. године, примјењује се од 30. августа 2010. године</a:t>
            </a:r>
          </a:p>
          <a:p>
            <a:pPr eaLnBrk="1" hangingPunct="1"/>
            <a:r>
              <a:rPr lang="sr-Cyrl-CS" sz="2800" dirty="0" smtClean="0"/>
              <a:t>У Одјељењу броји 10 полицијских службеника</a:t>
            </a:r>
          </a:p>
          <a:p>
            <a:pPr eaLnBrk="1" hangingPunct="1"/>
            <a:r>
              <a:rPr lang="sr-Cyrl-CS" sz="2800" dirty="0" smtClean="0"/>
              <a:t>Новом Систематизацијом радних мјеста МУП-а РС повећава се број пол. служб. у Одјељењу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557338"/>
          </a:xfrm>
          <a:solidFill>
            <a:schemeClr val="bg1"/>
          </a:solidFill>
        </p:spPr>
        <p:txBody>
          <a:bodyPr anchorCtr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2400">
                <a:solidFill>
                  <a:srgbClr val="CC3300"/>
                </a:solidFill>
              </a:rPr>
              <a:t>Закон о одузимању имовине стечене извршњем кривичног дјела</a:t>
            </a:r>
            <a:endParaRPr lang="en-US" sz="2400">
              <a:solidFill>
                <a:srgbClr val="CC3300"/>
              </a:solidFill>
            </a:endParaRPr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357188" y="2500313"/>
            <a:ext cx="1143000" cy="3714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979613" y="3213100"/>
            <a:ext cx="928687" cy="30003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3419475" y="3933825"/>
            <a:ext cx="857250" cy="2286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4932363" y="4437063"/>
            <a:ext cx="785812" cy="17145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606" name="TextBox 13"/>
          <p:cNvSpPr txBox="1">
            <a:spLocks noChangeArrowheads="1"/>
          </p:cNvSpPr>
          <p:nvPr/>
        </p:nvSpPr>
        <p:spPr bwMode="auto">
          <a:xfrm>
            <a:off x="500063" y="2071688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b="1">
                <a:latin typeface="Verdana" pitchFamily="34" charset="0"/>
                <a:cs typeface="Times New Roman" pitchFamily="18" charset="0"/>
              </a:rPr>
              <a:t>1972</a:t>
            </a:r>
            <a:endParaRPr lang="en-US" b="1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607" name="TextBox 14"/>
          <p:cNvSpPr txBox="1">
            <a:spLocks noChangeArrowheads="1"/>
          </p:cNvSpPr>
          <p:nvPr/>
        </p:nvSpPr>
        <p:spPr bwMode="auto">
          <a:xfrm>
            <a:off x="2051050" y="2708275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b="1">
                <a:latin typeface="Verdana" pitchFamily="34" charset="0"/>
                <a:cs typeface="Times New Roman" pitchFamily="18" charset="0"/>
              </a:rPr>
              <a:t>1996</a:t>
            </a:r>
            <a:endParaRPr lang="en-US" b="1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608" name="TextBox 15"/>
          <p:cNvSpPr txBox="1">
            <a:spLocks noChangeArrowheads="1"/>
          </p:cNvSpPr>
          <p:nvPr/>
        </p:nvSpPr>
        <p:spPr bwMode="auto">
          <a:xfrm>
            <a:off x="3492500" y="335756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b="1">
                <a:latin typeface="Verdana" pitchFamily="34" charset="0"/>
                <a:cs typeface="Times New Roman" pitchFamily="18" charset="0"/>
              </a:rPr>
              <a:t>2005</a:t>
            </a:r>
            <a:endParaRPr lang="en-US" b="1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609" name="TextBox 16"/>
          <p:cNvSpPr txBox="1">
            <a:spLocks noChangeArrowheads="1"/>
          </p:cNvSpPr>
          <p:nvPr/>
        </p:nvSpPr>
        <p:spPr bwMode="auto">
          <a:xfrm>
            <a:off x="4932363" y="38608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b="1">
                <a:latin typeface="Verdana" pitchFamily="34" charset="0"/>
                <a:cs typeface="Times New Roman" pitchFamily="18" charset="0"/>
              </a:rPr>
              <a:t>2009</a:t>
            </a:r>
            <a:endParaRPr lang="en-US" b="1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610" name="Rectangle 12"/>
          <p:cNvSpPr>
            <a:spLocks noChangeArrowheads="1"/>
          </p:cNvSpPr>
          <p:nvPr/>
        </p:nvSpPr>
        <p:spPr bwMode="auto">
          <a:xfrm>
            <a:off x="611188" y="6381750"/>
            <a:ext cx="647700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r-Cyrl-CS"/>
              <a:t>САД</a:t>
            </a:r>
            <a:endParaRPr lang="en-US"/>
          </a:p>
        </p:txBody>
      </p:sp>
      <p:sp>
        <p:nvSpPr>
          <p:cNvPr id="25611" name="Rectangle 13"/>
          <p:cNvSpPr>
            <a:spLocks noChangeArrowheads="1"/>
          </p:cNvSpPr>
          <p:nvPr/>
        </p:nvSpPr>
        <p:spPr bwMode="auto">
          <a:xfrm>
            <a:off x="1908175" y="6381750"/>
            <a:ext cx="10795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r-Cyrl-CS"/>
              <a:t>ИРСКА</a:t>
            </a:r>
            <a:endParaRPr lang="en-US"/>
          </a:p>
        </p:txBody>
      </p:sp>
      <p:sp>
        <p:nvSpPr>
          <p:cNvPr id="25612" name="Rectangle 14"/>
          <p:cNvSpPr>
            <a:spLocks noChangeArrowheads="1"/>
          </p:cNvSpPr>
          <p:nvPr/>
        </p:nvSpPr>
        <p:spPr bwMode="auto">
          <a:xfrm>
            <a:off x="3348038" y="6308725"/>
            <a:ext cx="11525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r-Cyrl-CS"/>
              <a:t>БУГАРСКА</a:t>
            </a:r>
            <a:endParaRPr lang="en-US"/>
          </a:p>
        </p:txBody>
      </p:sp>
      <p:sp>
        <p:nvSpPr>
          <p:cNvPr id="25613" name="Rectangle 16"/>
          <p:cNvSpPr>
            <a:spLocks noChangeArrowheads="1"/>
          </p:cNvSpPr>
          <p:nvPr/>
        </p:nvSpPr>
        <p:spPr bwMode="auto">
          <a:xfrm>
            <a:off x="4859338" y="6381750"/>
            <a:ext cx="9366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r-Cyrl-CS"/>
              <a:t>СРБИЈА</a:t>
            </a:r>
            <a:endParaRPr lang="en-US"/>
          </a:p>
        </p:txBody>
      </p:sp>
      <p:sp>
        <p:nvSpPr>
          <p:cNvPr id="25614" name="Rectangle 18"/>
          <p:cNvSpPr>
            <a:spLocks noChangeArrowheads="1"/>
          </p:cNvSpPr>
          <p:nvPr/>
        </p:nvSpPr>
        <p:spPr bwMode="auto">
          <a:xfrm>
            <a:off x="6659563" y="4868863"/>
            <a:ext cx="792162" cy="1296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Rectangle 19"/>
          <p:cNvSpPr>
            <a:spLocks noChangeArrowheads="1"/>
          </p:cNvSpPr>
          <p:nvPr/>
        </p:nvSpPr>
        <p:spPr bwMode="auto">
          <a:xfrm>
            <a:off x="6443663" y="6381750"/>
            <a:ext cx="12239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r-Cyrl-CS"/>
              <a:t>Р. СРПСКА</a:t>
            </a:r>
            <a:endParaRPr lang="en-US"/>
          </a:p>
        </p:txBody>
      </p:sp>
      <p:sp>
        <p:nvSpPr>
          <p:cNvPr id="25616" name="Rectangle 20"/>
          <p:cNvSpPr>
            <a:spLocks noChangeArrowheads="1"/>
          </p:cNvSpPr>
          <p:nvPr/>
        </p:nvSpPr>
        <p:spPr bwMode="auto">
          <a:xfrm>
            <a:off x="6659563" y="4365625"/>
            <a:ext cx="792162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r-Cyrl-CS"/>
              <a:t>2010</a:t>
            </a:r>
            <a:endParaRPr lang="en-US"/>
          </a:p>
        </p:txBody>
      </p:sp>
      <p:sp>
        <p:nvSpPr>
          <p:cNvPr id="25617" name="Text Box 21"/>
          <p:cNvSpPr txBox="1">
            <a:spLocks noChangeArrowheads="1"/>
          </p:cNvSpPr>
          <p:nvPr/>
        </p:nvSpPr>
        <p:spPr bwMode="auto">
          <a:xfrm>
            <a:off x="6372225" y="3716338"/>
            <a:ext cx="741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21013" y="312738"/>
            <a:ext cx="6122987" cy="1090612"/>
          </a:xfrm>
        </p:spPr>
        <p:txBody>
          <a:bodyPr anchorCtr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2800">
                <a:solidFill>
                  <a:srgbClr val="CC3300"/>
                </a:solidFill>
              </a:rPr>
              <a:t>Закон о одузимању имовине стечене извршењем кривичног дјела</a:t>
            </a:r>
            <a:endParaRPr lang="en-US" sz="2800">
              <a:solidFill>
                <a:srgbClr val="CC3300"/>
              </a:solidFill>
            </a:endParaRPr>
          </a:p>
        </p:txBody>
      </p:sp>
      <p:sp>
        <p:nvSpPr>
          <p:cNvPr id="1843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2133600"/>
            <a:ext cx="8540750" cy="4422775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sr-Cyrl-CS">
                <a:solidFill>
                  <a:srgbClr val="CC3300"/>
                </a:solidFill>
              </a:rPr>
              <a:t>Сврха доношења закона</a:t>
            </a:r>
            <a:endParaRPr lang="en-US">
              <a:solidFill>
                <a:srgbClr val="CC33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sr-Cyrl-CS">
                <a:solidFill>
                  <a:srgbClr val="CC3300"/>
                </a:solidFill>
              </a:rPr>
              <a:t>Појам имовине </a:t>
            </a:r>
            <a:endParaRPr lang="en-US">
              <a:solidFill>
                <a:srgbClr val="CC33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sr-Cyrl-CS">
                <a:solidFill>
                  <a:srgbClr val="CC3300"/>
                </a:solidFill>
              </a:rPr>
              <a:t>Субјекти </a:t>
            </a:r>
            <a:endParaRPr lang="en-US">
              <a:solidFill>
                <a:srgbClr val="CC33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sr-Cyrl-CS">
                <a:solidFill>
                  <a:srgbClr val="CC3300"/>
                </a:solidFill>
              </a:rPr>
              <a:t>Кривична дела на која се примењују одредбе закона</a:t>
            </a:r>
            <a:endParaRPr lang="en-US">
              <a:solidFill>
                <a:srgbClr val="CC33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sr-Cyrl-CS">
                <a:solidFill>
                  <a:srgbClr val="CC3300"/>
                </a:solidFill>
              </a:rPr>
              <a:t>Надлежни органи (тужилаштво,суд, организациона јединица надлежна за финансијску истрагу, Агенција за управљање одузетом имовином)</a:t>
            </a:r>
            <a:endParaRPr lang="en-US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06342" y="1700808"/>
            <a:ext cx="8540750" cy="4895825"/>
          </a:xfrm>
        </p:spPr>
        <p:txBody>
          <a:bodyPr/>
          <a:lstStyle/>
          <a:p>
            <a:pPr eaLnBrk="1" hangingPunct="1"/>
            <a:r>
              <a:rPr lang="sr-Cyrl-CS" sz="4000" dirty="0" smtClean="0"/>
              <a:t>Полицијски службеници Одјељења за финансијске истраге до сада су учествовали на више десетина семинара, конференција, радионица, курсева и студијских посета у иностранству.</a:t>
            </a:r>
            <a:endParaRPr lang="en-US" sz="4000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438275"/>
          </a:xfrm>
          <a:solidFill>
            <a:schemeClr val="tx2"/>
          </a:solidFill>
          <a:ln w="28575">
            <a:solidFill>
              <a:srgbClr val="FF0000"/>
            </a:solidFill>
          </a:ln>
        </p:spPr>
        <p:txBody>
          <a:bodyPr anchorCtr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4000" b="1" smtClean="0">
                <a:solidFill>
                  <a:srgbClr val="CC3300"/>
                </a:solidFill>
              </a:rPr>
              <a:t>ПОЧЕЦИ РАДА...СЕМИНАРИ И ОБУКЕ...ОДЛАЗАК У Р.СРБИЈУ...</a:t>
            </a:r>
            <a:endParaRPr lang="en-US" sz="4000" b="1" smtClean="0">
              <a:solidFill>
                <a:srgbClr val="CC3300"/>
              </a:solidFill>
            </a:endParaRPr>
          </a:p>
        </p:txBody>
      </p:sp>
      <p:pic>
        <p:nvPicPr>
          <p:cNvPr id="27651" name="Picture 4" descr="0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229200"/>
            <a:ext cx="14303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557338"/>
            <a:ext cx="8540750" cy="4422775"/>
          </a:xfrm>
        </p:spPr>
        <p:txBody>
          <a:bodyPr/>
          <a:lstStyle/>
          <a:p>
            <a:pPr eaLnBrk="1" hangingPunct="1"/>
            <a:r>
              <a:rPr lang="sr-Cyrl-CS" smtClean="0"/>
              <a:t>Инструктивна-обавезујућа депеша за припаднике Министарства унутрашњих послова  Републике Српске сходно Закону о одузимању имовине стечене извршењем кривичног дјела,</a:t>
            </a:r>
          </a:p>
          <a:p>
            <a:pPr eaLnBrk="1" hangingPunct="1"/>
            <a:r>
              <a:rPr lang="sr-Cyrl-CS" smtClean="0"/>
              <a:t>Обилазак надлежних институција...</a:t>
            </a:r>
            <a:endParaRPr lang="en-US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3210038" y="727869"/>
            <a:ext cx="237648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r-Cyrl-CS" dirty="0"/>
              <a:t>МУП РС</a:t>
            </a:r>
            <a:endParaRPr lang="en-US" dirty="0"/>
          </a:p>
        </p:txBody>
      </p:sp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2739799" y="1226684"/>
            <a:ext cx="338455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r-Cyrl-CS"/>
              <a:t>ДИРЕКТОР ПОЛИЦИЈЕ</a:t>
            </a:r>
            <a:endParaRPr lang="en-US"/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2082067" y="1844824"/>
            <a:ext cx="532923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r-Cyrl-CS"/>
              <a:t>УПРАВА КРИМИНАЛИСТИЧКЕ ПОЛИЦИЈЕ</a:t>
            </a:r>
            <a:endParaRPr lang="en-US"/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1763713" y="2420888"/>
            <a:ext cx="58324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r-Cyrl-BA" dirty="0" smtClean="0"/>
              <a:t>СЛУЖБА</a:t>
            </a:r>
            <a:r>
              <a:rPr lang="sr-Cyrl-CS" dirty="0" smtClean="0"/>
              <a:t> </a:t>
            </a:r>
            <a:r>
              <a:rPr lang="sr-Cyrl-CS" dirty="0"/>
              <a:t>ЗА </a:t>
            </a:r>
            <a:r>
              <a:rPr lang="sr-Cyrl-CS" dirty="0" smtClean="0"/>
              <a:t>СУЗБИЈАЊЕ </a:t>
            </a:r>
            <a:endParaRPr lang="sr-Cyrl-CS" dirty="0"/>
          </a:p>
          <a:p>
            <a:pPr algn="ctr"/>
            <a:r>
              <a:rPr lang="sr-Cyrl-CS" dirty="0"/>
              <a:t>ОРГАНИЗОВАНОГ КРИМИНАЛИТЕТА И КОРУПЦИЈЕ</a:t>
            </a:r>
            <a:endParaRPr lang="en-US" dirty="0"/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2885394" y="116632"/>
            <a:ext cx="30257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r-Cyrl-CS" dirty="0"/>
              <a:t>ОРГАНИЗАЦИОНА ШЕМА</a:t>
            </a:r>
            <a:endParaRPr lang="en-US" dirty="0"/>
          </a:p>
        </p:txBody>
      </p:sp>
      <p:sp>
        <p:nvSpPr>
          <p:cNvPr id="14343" name="Line 11"/>
          <p:cNvSpPr>
            <a:spLocks noChangeShapeType="1"/>
          </p:cNvSpPr>
          <p:nvPr/>
        </p:nvSpPr>
        <p:spPr bwMode="auto">
          <a:xfrm>
            <a:off x="4356100" y="510381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>
            <a:off x="4356100" y="104366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12"/>
          <p:cNvSpPr>
            <a:spLocks noChangeShapeType="1"/>
          </p:cNvSpPr>
          <p:nvPr/>
        </p:nvSpPr>
        <p:spPr bwMode="auto">
          <a:xfrm>
            <a:off x="4356100" y="1634367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Rectangle 17"/>
          <p:cNvSpPr>
            <a:spLocks noChangeArrowheads="1"/>
          </p:cNvSpPr>
          <p:nvPr/>
        </p:nvSpPr>
        <p:spPr bwMode="auto">
          <a:xfrm>
            <a:off x="3245109" y="3284984"/>
            <a:ext cx="2447925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sr-Cyrl-BA" sz="1200" dirty="0" smtClean="0"/>
              <a:t>ЈЕДИНИЦА ЗА СУЗБИЈАЊЕ ПРИВРЕДНОГ КРИМИНАЛИТЕТА, ФИНАН. ИСТРАГЕ И СУЗИЈАЊЕ ПРАЊА НОВЦА</a:t>
            </a:r>
            <a:endParaRPr lang="en-US" sz="1200" dirty="0"/>
          </a:p>
        </p:txBody>
      </p:sp>
      <p:sp>
        <p:nvSpPr>
          <p:cNvPr id="14347" name="Rectangle 18"/>
          <p:cNvSpPr>
            <a:spLocks noChangeArrowheads="1"/>
          </p:cNvSpPr>
          <p:nvPr/>
        </p:nvSpPr>
        <p:spPr bwMode="auto">
          <a:xfrm>
            <a:off x="1403648" y="4869160"/>
            <a:ext cx="2447925" cy="1296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sr-Cyrl-BA" sz="1200" dirty="0" smtClean="0"/>
              <a:t>ОДЈЕЉЕЊЕ  ЗА СУЗБИЈАЊЕ ПРИВРЕДНОГ КРИМИНАЛИТЕТА</a:t>
            </a:r>
            <a:endParaRPr lang="en-US" sz="1200" dirty="0"/>
          </a:p>
        </p:txBody>
      </p:sp>
      <p:sp>
        <p:nvSpPr>
          <p:cNvPr id="14348" name="Rectangle 19"/>
          <p:cNvSpPr>
            <a:spLocks noChangeArrowheads="1"/>
          </p:cNvSpPr>
          <p:nvPr/>
        </p:nvSpPr>
        <p:spPr bwMode="auto">
          <a:xfrm>
            <a:off x="4539340" y="4869161"/>
            <a:ext cx="2843908" cy="12969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sr-Cyrl-BA" sz="1200" b="1" dirty="0" smtClean="0">
                <a:solidFill>
                  <a:srgbClr val="FF0000"/>
                </a:solidFill>
              </a:rPr>
              <a:t>ОДЈЕЉЕЊЕ ЗА ФИНАНСИЈСКЕ ИСТРАГЕ И СУЗБИЈАЊЕ ПРАЊА НОВЦА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4356" name="Line 23"/>
          <p:cNvSpPr>
            <a:spLocks noChangeShapeType="1"/>
          </p:cNvSpPr>
          <p:nvPr/>
        </p:nvSpPr>
        <p:spPr bwMode="auto">
          <a:xfrm>
            <a:off x="4356100" y="227662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4356100" y="30685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8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Ctr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mtClean="0">
                <a:solidFill>
                  <a:srgbClr val="A50021"/>
                </a:solidFill>
                <a:effectLst/>
              </a:rPr>
              <a:t>ФИНАНСИЈСКА ИСТРАГА</a:t>
            </a:r>
            <a:endParaRPr lang="en-US" smtClean="0">
              <a:solidFill>
                <a:srgbClr val="A50021"/>
              </a:solidFill>
              <a:effectLst/>
            </a:endParaRPr>
          </a:p>
        </p:txBody>
      </p:sp>
      <p:sp>
        <p:nvSpPr>
          <p:cNvPr id="30722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Cyrl-CS" sz="1800" smtClean="0">
                <a:solidFill>
                  <a:srgbClr val="A50021"/>
                </a:solidFill>
                <a:latin typeface="Times New Roman" pitchFamily="18" charset="0"/>
              </a:rPr>
              <a:t>Одјељење за финанс. истраге и откривање имовине стечене извршењем КД</a:t>
            </a:r>
            <a:r>
              <a:rPr lang="ru-RU" sz="2800" smtClean="0"/>
              <a:t> </a:t>
            </a:r>
            <a:r>
              <a:rPr lang="ru-RU" sz="2800" b="1" u="sng" smtClean="0"/>
              <a:t>поступа по Наредби о покретању финансијске истраге</a:t>
            </a:r>
            <a:r>
              <a:rPr lang="en-US" sz="2800" smtClean="0"/>
              <a:t> </a:t>
            </a:r>
            <a:r>
              <a:rPr lang="sr-Cyrl-CS" sz="2800" smtClean="0"/>
              <a:t>надлежног  тужилаштва </a:t>
            </a:r>
          </a:p>
          <a:p>
            <a:pPr eaLnBrk="1" hangingPunct="1">
              <a:lnSpc>
                <a:spcPct val="90000"/>
              </a:lnSpc>
            </a:pPr>
            <a:r>
              <a:rPr lang="sr-Cyrl-CS" sz="2800" smtClean="0"/>
              <a:t>Наредба-основи сумње да је имовина стечена извршењем кривичног дјела</a:t>
            </a:r>
          </a:p>
          <a:p>
            <a:pPr eaLnBrk="1" hangingPunct="1">
              <a:lnSpc>
                <a:spcPct val="90000"/>
              </a:lnSpc>
            </a:pPr>
            <a:r>
              <a:rPr lang="sr-Cyrl-CS" sz="2800" smtClean="0"/>
              <a:t>Финансијском истрагом руководи тужилац</a:t>
            </a:r>
          </a:p>
          <a:p>
            <a:pPr eaLnBrk="1" hangingPunct="1">
              <a:lnSpc>
                <a:spcPct val="90000"/>
              </a:lnSpc>
            </a:pPr>
            <a:r>
              <a:rPr lang="sr-Cyrl-CS" sz="2800" smtClean="0"/>
              <a:t>На захтјев тужиоца или по службеној дужности, а под надзором тужиоца, доказе прикупља Одјељење за финанс. истраге</a:t>
            </a:r>
            <a:endParaRPr lang="en-US" sz="2800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effectLst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Финансијске истраге:</a:t>
            </a:r>
          </a:p>
          <a:p>
            <a:pPr eaLnBrk="1" hangingPunct="1">
              <a:buFont typeface="Wingdings" pitchFamily="2" charset="2"/>
              <a:buNone/>
            </a:pPr>
            <a:r>
              <a:rPr lang="sr-Cyrl-CS" smtClean="0"/>
              <a:t>Истражна фаза, фаза одузимања и фаза располагања одузетом имовином</a:t>
            </a:r>
          </a:p>
          <a:p>
            <a:pPr eaLnBrk="1" hangingPunct="1"/>
            <a:r>
              <a:rPr lang="sr-Cyrl-CS" smtClean="0"/>
              <a:t> и методи финансијских истрага:</a:t>
            </a:r>
          </a:p>
          <a:p>
            <a:pPr eaLnBrk="1" hangingPunct="1">
              <a:buFont typeface="Wingdings" pitchFamily="2" charset="2"/>
              <a:buNone/>
            </a:pPr>
            <a:r>
              <a:rPr lang="sr-Cyrl-CS" smtClean="0"/>
              <a:t>Нето метод, метод трошкова и бруто метод </a:t>
            </a:r>
            <a:endParaRPr lang="en-US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Cyrl-CS" smtClean="0"/>
              <a:t>По добијању Наредбе за финансијску истрагу оперативним радњама прикупљају се сазнања о повезаним лицима (чланови породице физичког лица; извршиоци, саизвршиоци, организатори злочиначког удружења итд) и трећим лицима (лица на које је пренесена имовина стечена кривичним дјелом).</a:t>
            </a:r>
            <a:endParaRPr lang="en-US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3250" y="3141663"/>
            <a:ext cx="8540750" cy="35274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sr-Cyrl-CS" sz="2400" smtClean="0"/>
              <a:t>Дирекција за координацију полицијских тијела БиХ (Интерпол),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sz="2400" smtClean="0"/>
              <a:t>Државна Агенција за истраге и заштиту - </a:t>
            </a:r>
            <a:r>
              <a:rPr lang="sr-Cyrl-CS" sz="2400" u="sng" smtClean="0"/>
              <a:t>Финансијско обавјештајно одјељење (ФОО),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sz="2400" smtClean="0"/>
              <a:t>Дирекција за цивилно ваздухопловство БиХ,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sz="2400" smtClean="0"/>
              <a:t>Пореска управа Републике Српске,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sz="2400" smtClean="0"/>
              <a:t>Агенција за банкарство Републике Срспке,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sz="2400" smtClean="0"/>
              <a:t>Републичка управа за геодетске и имовинско правне послове,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sz="2400" smtClean="0"/>
              <a:t>Централни регистар хартија од вриједности РС,</a:t>
            </a:r>
            <a:endParaRPr lang="en-US" sz="2400" smtClean="0"/>
          </a:p>
        </p:txBody>
      </p:sp>
      <p:sp>
        <p:nvSpPr>
          <p:cNvPr id="12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3C6056C-76C8-4E7A-99B0-BA34B46407E1}" type="slidenum">
              <a:rPr lang="sr-Latn-CS"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pPr algn="r">
                <a:defRPr/>
              </a:pPr>
              <a:t>24</a:t>
            </a:fld>
            <a:endParaRPr lang="sr-Latn-CS" sz="10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547813" y="260350"/>
            <a:ext cx="6335712" cy="5762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sr-Cyrl-C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ФИНАНСИЈСКЕ ИСТРАГЕ</a:t>
            </a:r>
            <a:endParaRPr lang="en-US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4238192423"/>
              </p:ext>
            </p:extLst>
          </p:nvPr>
        </p:nvGraphicFramePr>
        <p:xfrm>
          <a:off x="-612775" y="2420938"/>
          <a:ext cx="5976938" cy="376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0907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1628775"/>
            <a:ext cx="1427163" cy="1042988"/>
          </a:xfrm>
          <a:prstGeom prst="actionButtonBlank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r-Cyrl-CS" b="1">
                <a:solidFill>
                  <a:srgbClr val="FFFF66"/>
                </a:solidFill>
                <a:latin typeface="Verdana" pitchFamily="34" charset="0"/>
              </a:rPr>
              <a:t>полиција</a:t>
            </a:r>
            <a:endParaRPr lang="en-US" b="1">
              <a:solidFill>
                <a:srgbClr val="FFFF66"/>
              </a:solidFill>
              <a:latin typeface="Verdana" pitchFamily="34" charset="0"/>
            </a:endParaRPr>
          </a:p>
        </p:txBody>
      </p:sp>
      <p:sp>
        <p:nvSpPr>
          <p:cNvPr id="80908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1557338"/>
            <a:ext cx="1981200" cy="1042987"/>
          </a:xfrm>
          <a:prstGeom prst="actionButtonBlank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r-Cyrl-CS" sz="2000" b="1">
                <a:solidFill>
                  <a:schemeClr val="bg1"/>
                </a:solidFill>
                <a:latin typeface="Verdana" pitchFamily="34" charset="0"/>
              </a:rPr>
              <a:t>тужилаштво</a:t>
            </a:r>
            <a:endParaRPr lang="en-US" sz="2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0909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4025" y="1557338"/>
            <a:ext cx="1042988" cy="1042987"/>
          </a:xfrm>
          <a:prstGeom prst="actionButtonBlank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r-Cyrl-CS" sz="2000" b="1">
                <a:solidFill>
                  <a:schemeClr val="bg1"/>
                </a:solidFill>
                <a:latin typeface="Times New Roman" pitchFamily="18" charset="0"/>
              </a:rPr>
              <a:t>суд</a:t>
            </a:r>
            <a:endParaRPr lang="en-US" sz="20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0910" name="AutoShape 37"/>
          <p:cNvSpPr>
            <a:spLocks noChangeArrowheads="1"/>
          </p:cNvSpPr>
          <p:nvPr/>
        </p:nvSpPr>
        <p:spPr bwMode="auto">
          <a:xfrm>
            <a:off x="5508625" y="1844675"/>
            <a:ext cx="1214438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latin typeface="Verdana" pitchFamily="34" charset="0"/>
            </a:endParaRPr>
          </a:p>
        </p:txBody>
      </p:sp>
      <p:sp>
        <p:nvSpPr>
          <p:cNvPr id="80911" name="AutoShape 38"/>
          <p:cNvSpPr>
            <a:spLocks noChangeArrowheads="1"/>
          </p:cNvSpPr>
          <p:nvPr/>
        </p:nvSpPr>
        <p:spPr bwMode="auto">
          <a:xfrm>
            <a:off x="2195513" y="1916113"/>
            <a:ext cx="1296987" cy="485775"/>
          </a:xfrm>
          <a:prstGeom prst="leftRightArrow">
            <a:avLst>
              <a:gd name="adj1" fmla="val 50000"/>
              <a:gd name="adj2" fmla="val 5339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 b="1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80912" name="Rectangle 21"/>
          <p:cNvSpPr>
            <a:spLocks noChangeArrowheads="1"/>
          </p:cNvSpPr>
          <p:nvPr/>
        </p:nvSpPr>
        <p:spPr bwMode="auto">
          <a:xfrm>
            <a:off x="2555875" y="908050"/>
            <a:ext cx="410527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r-Cyrl-CS" b="1">
                <a:solidFill>
                  <a:srgbClr val="CC3300"/>
                </a:solidFill>
              </a:rPr>
              <a:t>САРАДЊА</a:t>
            </a:r>
            <a:r>
              <a:rPr lang="en-US" b="1">
                <a:solidFill>
                  <a:srgbClr val="CC3300"/>
                </a:solidFill>
              </a:rPr>
              <a:t> </a:t>
            </a:r>
            <a:r>
              <a:rPr lang="sr-Cyrl-CS" b="1">
                <a:solidFill>
                  <a:srgbClr val="CC3300"/>
                </a:solidFill>
              </a:rPr>
              <a:t>са другим институцијама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80913" name="Freeform 25"/>
          <p:cNvSpPr>
            <a:spLocks/>
          </p:cNvSpPr>
          <p:nvPr/>
        </p:nvSpPr>
        <p:spPr bwMode="gray">
          <a:xfrm rot="1145458" flipH="1">
            <a:off x="539750" y="2492375"/>
            <a:ext cx="504825" cy="7207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CC00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4" name="Freeform 27"/>
          <p:cNvSpPr>
            <a:spLocks/>
          </p:cNvSpPr>
          <p:nvPr/>
        </p:nvSpPr>
        <p:spPr bwMode="gray">
          <a:xfrm rot="1145458">
            <a:off x="7381875" y="2408238"/>
            <a:ext cx="431800" cy="863600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CC00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5" name="Freeform 27"/>
          <p:cNvSpPr>
            <a:spLocks/>
          </p:cNvSpPr>
          <p:nvPr/>
        </p:nvSpPr>
        <p:spPr bwMode="gray">
          <a:xfrm rot="1145458" flipH="1">
            <a:off x="4356100" y="2565400"/>
            <a:ext cx="428625" cy="706438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CC00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365500" y="368300"/>
            <a:ext cx="5778500" cy="831850"/>
          </a:xfrm>
        </p:spPr>
        <p:txBody>
          <a:bodyPr anchorCtr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4000">
                <a:solidFill>
                  <a:srgbClr val="CC3300"/>
                </a:solidFill>
              </a:rPr>
              <a:t>Сарадња са другим институцијама</a:t>
            </a:r>
            <a:endParaRPr lang="en-US" sz="4000">
              <a:solidFill>
                <a:srgbClr val="CC3300"/>
              </a:solidFill>
            </a:endParaRPr>
          </a:p>
        </p:txBody>
      </p:sp>
      <p:sp>
        <p:nvSpPr>
          <p:cNvPr id="81922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3250" y="1844675"/>
            <a:ext cx="8540750" cy="4614863"/>
          </a:xfrm>
        </p:spPr>
        <p:txBody>
          <a:bodyPr/>
          <a:lstStyle/>
          <a:p>
            <a:pPr eaLnBrk="1" hangingPunct="1"/>
            <a:r>
              <a:rPr lang="sr-Cyrl-CS" smtClean="0"/>
              <a:t>Фонд ПИО РС,</a:t>
            </a:r>
          </a:p>
          <a:p>
            <a:pPr eaLnBrk="1" hangingPunct="1"/>
            <a:r>
              <a:rPr lang="sr-Cyrl-CS" smtClean="0"/>
              <a:t>АПИФ РС</a:t>
            </a:r>
          </a:p>
          <a:p>
            <a:pPr eaLnBrk="1" hangingPunct="1"/>
            <a:r>
              <a:rPr lang="sr-Cyrl-CS" smtClean="0"/>
              <a:t>Окружни привредни суд,</a:t>
            </a:r>
          </a:p>
          <a:p>
            <a:pPr eaLnBrk="1" hangingPunct="1"/>
            <a:r>
              <a:rPr lang="sr-Cyrl-CS" smtClean="0"/>
              <a:t>Електропривреда РС, Водовод,Топлана,Чистоћа,</a:t>
            </a:r>
          </a:p>
          <a:p>
            <a:pPr eaLnBrk="1" hangingPunct="1"/>
            <a:r>
              <a:rPr lang="sr-Cyrl-CS" smtClean="0"/>
              <a:t>Пореска управа Федерације,</a:t>
            </a:r>
          </a:p>
          <a:p>
            <a:pPr eaLnBrk="1" hangingPunct="1"/>
            <a:r>
              <a:rPr lang="sr-Cyrl-CS" smtClean="0"/>
              <a:t>Агенција за банкартво Федерације.</a:t>
            </a:r>
          </a:p>
          <a:p>
            <a:pPr eaLnBrk="1" hangingPunct="1"/>
            <a:endParaRPr lang="en-US" smtClean="0"/>
          </a:p>
        </p:txBody>
      </p:sp>
      <p:sp>
        <p:nvSpPr>
          <p:cNvPr id="81923" name="Freeform 25"/>
          <p:cNvSpPr>
            <a:spLocks/>
          </p:cNvSpPr>
          <p:nvPr/>
        </p:nvSpPr>
        <p:spPr bwMode="gray">
          <a:xfrm rot="1145458">
            <a:off x="6508750" y="1387475"/>
            <a:ext cx="1584325" cy="17621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CC00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sr-Cyrl-CS" smtClean="0"/>
              <a:t>ПРВИ ПРЕДМЕТИ...ПРВИ ПРОБЛЕМИ... ???</a:t>
            </a:r>
          </a:p>
          <a:p>
            <a:pPr eaLnBrk="1" hangingPunct="1">
              <a:buFont typeface="Wingdings" pitchFamily="2" charset="2"/>
              <a:buNone/>
            </a:pPr>
            <a:r>
              <a:rPr lang="sr-Cyrl-CS" smtClean="0"/>
              <a:t>(Обилазак надлежних институција...</a:t>
            </a:r>
          </a:p>
          <a:p>
            <a:pPr eaLnBrk="1" hangingPunct="1">
              <a:buFont typeface="Wingdings" pitchFamily="2" charset="2"/>
              <a:buNone/>
            </a:pPr>
            <a:r>
              <a:rPr lang="sr-Cyrl-CS" smtClean="0"/>
              <a:t>Финансијске истраге...)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229600" cy="955675"/>
          </a:xfrm>
        </p:spPr>
        <p:txBody>
          <a:bodyPr anchorCtr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4000">
                <a:solidFill>
                  <a:srgbClr val="CC3300"/>
                </a:solidFill>
              </a:rPr>
              <a:t>Међународна сарадња</a:t>
            </a:r>
            <a:endParaRPr lang="en-US" sz="4000"/>
          </a:p>
        </p:txBody>
      </p:sp>
      <p:sp>
        <p:nvSpPr>
          <p:cNvPr id="83970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3250" y="1844675"/>
            <a:ext cx="8540750" cy="4392613"/>
          </a:xfrm>
        </p:spPr>
        <p:txBody>
          <a:bodyPr/>
          <a:lstStyle/>
          <a:p>
            <a:pPr eaLnBrk="1" hangingPunct="1"/>
            <a:r>
              <a:rPr lang="sr-Cyrl-CS" sz="4000" dirty="0" smtClean="0"/>
              <a:t>Србија</a:t>
            </a:r>
          </a:p>
          <a:p>
            <a:pPr eaLnBrk="1" hangingPunct="1"/>
            <a:r>
              <a:rPr lang="sr-Cyrl-CS" sz="4000" dirty="0" smtClean="0"/>
              <a:t>Црна гора</a:t>
            </a:r>
          </a:p>
          <a:p>
            <a:pPr eaLnBrk="1" hangingPunct="1"/>
            <a:r>
              <a:rPr lang="sr-Cyrl-CS" sz="4000" dirty="0" smtClean="0"/>
              <a:t>Хрватска</a:t>
            </a:r>
          </a:p>
          <a:p>
            <a:pPr eaLnBrk="1" hangingPunct="1">
              <a:buFont typeface="Wingdings" pitchFamily="2" charset="2"/>
              <a:buNone/>
            </a:pPr>
            <a:endParaRPr lang="sr-Latn-CS" sz="4000" dirty="0" smtClean="0"/>
          </a:p>
          <a:p>
            <a:pPr eaLnBrk="1" hangingPunct="1"/>
            <a:endParaRPr lang="sr-Latn-C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83971" name="Rectangle 4"/>
          <p:cNvSpPr>
            <a:spLocks noRot="1" noChangeArrowheads="1"/>
          </p:cNvSpPr>
          <p:nvPr/>
        </p:nvSpPr>
        <p:spPr bwMode="auto">
          <a:xfrm>
            <a:off x="395288" y="1412875"/>
            <a:ext cx="85105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effectLst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Cyrl-CS" sz="2400" dirty="0"/>
              <a:t>Рађено је  на унапређењу сарадње са полицијским агенцијама у БиХ, земаља република бивше Југославије, прије свега кроз одређен број заједничких финансијских истрага и акција, као и размјену информација и искустава, а све с циљем реализовања Програмских циљева и </a:t>
            </a:r>
            <a:r>
              <a:rPr lang="sr-Cyrl-BA" sz="2400" dirty="0"/>
              <a:t>Акцион</a:t>
            </a:r>
            <a:r>
              <a:rPr lang="sr-Cyrl-CS" sz="2400" dirty="0"/>
              <a:t>ог</a:t>
            </a:r>
            <a:r>
              <a:rPr lang="sr-Cyrl-BA" sz="2400" dirty="0"/>
              <a:t> план</a:t>
            </a:r>
            <a:r>
              <a:rPr lang="sr-Cyrl-CS" sz="2400" dirty="0"/>
              <a:t>а за с</a:t>
            </a:r>
            <a:r>
              <a:rPr lang="sr-Cyrl-BA" sz="2400" dirty="0"/>
              <a:t>провођење Стратегије за борбу против организованог криминалитета</a:t>
            </a:r>
            <a:r>
              <a:rPr lang="sr-Cyrl-CS" sz="2400" dirty="0"/>
              <a:t>, у складу са </a:t>
            </a:r>
            <a:r>
              <a:rPr lang="sr-Cyrl-BA" sz="2400" dirty="0"/>
              <a:t> Кривични</a:t>
            </a:r>
            <a:r>
              <a:rPr lang="sr-Cyrl-CS" sz="2400" dirty="0"/>
              <a:t>м</a:t>
            </a:r>
            <a:r>
              <a:rPr lang="sr-Cyrl-BA" sz="2400" dirty="0"/>
              <a:t> закон</a:t>
            </a:r>
            <a:r>
              <a:rPr lang="sr-Cyrl-CS" sz="2400" dirty="0"/>
              <a:t>ом</a:t>
            </a:r>
            <a:r>
              <a:rPr lang="sr-Cyrl-BA" sz="2400" dirty="0"/>
              <a:t> и  Закон</a:t>
            </a:r>
            <a:r>
              <a:rPr lang="sr-Cyrl-CS" sz="2400" dirty="0"/>
              <a:t>ом</a:t>
            </a:r>
            <a:r>
              <a:rPr lang="sr-Cyrl-BA" sz="2400" dirty="0"/>
              <a:t> о кривичном поступку Републике Српске, Кривични</a:t>
            </a:r>
            <a:r>
              <a:rPr lang="sr-Cyrl-CS" sz="2400" dirty="0"/>
              <a:t>м</a:t>
            </a:r>
            <a:r>
              <a:rPr lang="sr-Cyrl-BA" sz="2400" dirty="0"/>
              <a:t> закон</a:t>
            </a:r>
            <a:r>
              <a:rPr lang="sr-Cyrl-CS" sz="2400" dirty="0"/>
              <a:t>ом</a:t>
            </a:r>
            <a:r>
              <a:rPr lang="sr-Cyrl-BA" sz="2400" dirty="0"/>
              <a:t> и Закон о кривичном поступку БиХ, као и међународн</a:t>
            </a:r>
            <a:r>
              <a:rPr lang="sr-Cyrl-CS" sz="2400" dirty="0"/>
              <a:t>им</a:t>
            </a:r>
            <a:r>
              <a:rPr lang="sr-Cyrl-BA" sz="2400" dirty="0"/>
              <a:t> конвенциј</a:t>
            </a:r>
            <a:r>
              <a:rPr lang="sr-Cyrl-CS" sz="2400" dirty="0"/>
              <a:t>ама</a:t>
            </a:r>
            <a:r>
              <a:rPr lang="sr-Cyrl-BA" sz="2400" dirty="0"/>
              <a:t> које се тичу организованог криминалитета и корупције и финансисјких истрага</a:t>
            </a:r>
            <a:r>
              <a:rPr lang="sr-Cyrl-CS" sz="2400" dirty="0"/>
              <a:t>.</a:t>
            </a:r>
            <a:endParaRPr lang="en-US" sz="2400" dirty="0"/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523826500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Ctr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3200" smtClean="0">
                <a:solidFill>
                  <a:srgbClr val="A50021"/>
                </a:solidFill>
                <a:effectLst/>
              </a:rPr>
              <a:t>ФИНАНСИЈСКА ИСТРАГА</a:t>
            </a:r>
            <a:endParaRPr lang="en-US" sz="3200" smtClean="0">
              <a:solidFill>
                <a:srgbClr val="A50021"/>
              </a:solidFill>
              <a:effectLst/>
            </a:endParaRP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76400"/>
            <a:ext cx="8540750" cy="4632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sz="2800" u="sng" smtClean="0">
                <a:solidFill>
                  <a:srgbClr val="A50021"/>
                </a:solidFill>
              </a:rPr>
              <a:t>На основу прикупљених доказа</a:t>
            </a:r>
            <a:r>
              <a:rPr lang="sr-Cyrl-CS" sz="2800" smtClean="0">
                <a:solidFill>
                  <a:srgbClr val="A50021"/>
                </a:solidFill>
              </a:rPr>
              <a:t>, у финансијској истрази, </a:t>
            </a:r>
            <a:r>
              <a:rPr lang="sr-Cyrl-CS" sz="2800" u="sng" smtClean="0">
                <a:solidFill>
                  <a:srgbClr val="A50021"/>
                </a:solidFill>
              </a:rPr>
              <a:t>о имовини и</a:t>
            </a:r>
            <a:r>
              <a:rPr lang="sr-Cyrl-CS" sz="2800" smtClean="0">
                <a:solidFill>
                  <a:srgbClr val="A50021"/>
                </a:solidFill>
              </a:rPr>
              <a:t> </a:t>
            </a:r>
            <a:r>
              <a:rPr lang="sr-Cyrl-CS" sz="2800" u="sng" smtClean="0">
                <a:solidFill>
                  <a:srgbClr val="A50021"/>
                </a:solidFill>
              </a:rPr>
              <a:t>законитим приходима које је власник имовине стекао, односно остварио прије покретања кривичног поступка</a:t>
            </a:r>
            <a:r>
              <a:rPr lang="sr-Cyrl-CS" sz="2800" smtClean="0">
                <a:solidFill>
                  <a:srgbClr val="A50021"/>
                </a:solidFill>
              </a:rPr>
              <a:t> за кривична дјела прописана чл. 2. Закона о одузимању имовине стечене извршењем кривичног дјела, доказа о имовини коју је наследио правни следбеник и доказа о имовини и накнади за коју је имовина пренесена на трећа лица, сачињава се </a:t>
            </a:r>
            <a:r>
              <a:rPr lang="sr-Cyrl-CS" sz="2800" b="1" i="1" u="sng" smtClean="0">
                <a:solidFill>
                  <a:srgbClr val="A50021"/>
                </a:solidFill>
              </a:rPr>
              <a:t>Извјештај о финансијској истрази.</a:t>
            </a:r>
          </a:p>
          <a:p>
            <a:pPr eaLnBrk="1" hangingPunct="1">
              <a:lnSpc>
                <a:spcPct val="80000"/>
              </a:lnSpc>
            </a:pPr>
            <a:r>
              <a:rPr lang="sr-Cyrl-CS" sz="2800" b="1" i="1" u="sng" smtClean="0">
                <a:solidFill>
                  <a:srgbClr val="A50021"/>
                </a:solidFill>
              </a:rPr>
              <a:t>ТАБЕЛЕ УЗ ИЗВ. О ФИН ИСТРАЗИ</a:t>
            </a:r>
            <a:endParaRPr lang="en-US" sz="2800" b="1" i="1" u="sng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ffectLst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40768"/>
            <a:ext cx="8686800" cy="5328591"/>
          </a:xfrm>
        </p:spPr>
        <p:txBody>
          <a:bodyPr/>
          <a:lstStyle/>
          <a:p>
            <a:pPr eaLnBrk="1" hangingPunct="1"/>
            <a:r>
              <a:rPr lang="sr-Cyrl-CS" dirty="0" smtClean="0"/>
              <a:t>Одузимање имовинске користи и имовине је један од најзначајнијих института кривичног права (материјалног и процесног)</a:t>
            </a:r>
          </a:p>
          <a:p>
            <a:pPr eaLnBrk="1" hangingPunct="1"/>
            <a:r>
              <a:rPr lang="sr-Cyrl-CS" dirty="0" smtClean="0"/>
              <a:t>Међу најучинковитијим средствима борбе против организованог криминала јесу осигуравање оштрих правних посљедица за  почињење такво кривичног дјела као и учинковито откривање те замрзавање и одузимање предмета или имовинске користи остварене кривичним дјелима.</a:t>
            </a:r>
            <a:endParaRPr lang="en-US" dirty="0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effectLst/>
            </a:endParaRP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Cyrl-CS" b="1" u="sng" smtClean="0">
                <a:latin typeface="Times New Roman" pitchFamily="18" charset="0"/>
              </a:rPr>
              <a:t>Приједлог за доношење привремене мјере забране отуђења или располагања имовином, тј. привремено одузимање ради обезбјеђења</a:t>
            </a:r>
            <a:r>
              <a:rPr lang="sr-Cyrl-CS" smtClean="0">
                <a:latin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</a:rPr>
              <a:t> на основу члана 138. ЗКП-а, а у складу са чланом 4. Закона о одузимању имовине стечене извршењем кривичног дијела како би се спријечило коришћење, отуђење или располагање</a:t>
            </a:r>
            <a:r>
              <a:rPr lang="sr-Cyrl-CS" smtClean="0">
                <a:latin typeface="Times New Roman" pitchFamily="18" charset="0"/>
              </a:rPr>
              <a:t> следећ</a:t>
            </a:r>
            <a:r>
              <a:rPr lang="en-US" smtClean="0">
                <a:latin typeface="Times New Roman" pitchFamily="18" charset="0"/>
              </a:rPr>
              <a:t>ом</a:t>
            </a:r>
            <a:r>
              <a:rPr lang="sr-Cyrl-CS" smtClean="0">
                <a:latin typeface="Times New Roman" pitchFamily="18" charset="0"/>
              </a:rPr>
              <a:t> имови</a:t>
            </a:r>
            <a:r>
              <a:rPr lang="en-US" smtClean="0">
                <a:latin typeface="Times New Roman" pitchFamily="18" charset="0"/>
              </a:rPr>
              <a:t>ном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1520" y="404664"/>
            <a:ext cx="8784976" cy="612068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4400" dirty="0" err="1" smtClean="0">
                <a:solidFill>
                  <a:srgbClr val="CC3300"/>
                </a:solidFill>
              </a:rPr>
              <a:t>Искуства</a:t>
            </a:r>
            <a:r>
              <a:rPr lang="en-US" sz="4400" dirty="0" smtClean="0">
                <a:solidFill>
                  <a:srgbClr val="CC3300"/>
                </a:solidFill>
              </a:rPr>
              <a:t> и </a:t>
            </a:r>
            <a:r>
              <a:rPr lang="en-US" sz="4400" dirty="0" err="1" smtClean="0">
                <a:solidFill>
                  <a:srgbClr val="CC3300"/>
                </a:solidFill>
              </a:rPr>
              <a:t>резултати</a:t>
            </a:r>
            <a:r>
              <a:rPr lang="en-US" sz="4400" dirty="0" smtClean="0">
                <a:solidFill>
                  <a:srgbClr val="CC3300"/>
                </a:solidFill>
              </a:rPr>
              <a:t> у </a:t>
            </a:r>
            <a:r>
              <a:rPr lang="en-US" sz="4400" dirty="0" err="1" smtClean="0">
                <a:solidFill>
                  <a:srgbClr val="CC3300"/>
                </a:solidFill>
              </a:rPr>
              <a:t>примени</a:t>
            </a:r>
            <a:r>
              <a:rPr lang="en-US" sz="4400" dirty="0" smtClean="0">
                <a:solidFill>
                  <a:srgbClr val="CC3300"/>
                </a:solidFill>
              </a:rPr>
              <a:t> </a:t>
            </a:r>
            <a:r>
              <a:rPr lang="en-US" sz="4400" dirty="0" err="1" smtClean="0">
                <a:solidFill>
                  <a:srgbClr val="CC3300"/>
                </a:solidFill>
              </a:rPr>
              <a:t>закона</a:t>
            </a:r>
            <a:endParaRPr lang="sr-Cyrl-CS" sz="4400" dirty="0" smtClean="0">
              <a:solidFill>
                <a:srgbClr val="CC33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4400" dirty="0" smtClean="0">
              <a:solidFill>
                <a:srgbClr val="CC3300"/>
              </a:solidFill>
            </a:endParaRPr>
          </a:p>
          <a:p>
            <a:pPr eaLnBrk="1" hangingPunct="1"/>
            <a:r>
              <a:rPr lang="sr-Cyrl-CS" dirty="0" smtClean="0">
                <a:solidFill>
                  <a:srgbClr val="CC3300"/>
                </a:solidFill>
              </a:rPr>
              <a:t>За период од септембра 2010-2014. </a:t>
            </a:r>
            <a:endParaRPr lang="en-US" dirty="0" smtClean="0">
              <a:solidFill>
                <a:srgbClr val="CC3300"/>
              </a:solidFill>
            </a:endParaRPr>
          </a:p>
        </p:txBody>
      </p:sp>
      <p:pic>
        <p:nvPicPr>
          <p:cNvPr id="87042" name="Picture 4" descr="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373688"/>
            <a:ext cx="114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5" descr="1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449888"/>
            <a:ext cx="1066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6" descr="1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5526088"/>
            <a:ext cx="990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7" descr="1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449888"/>
            <a:ext cx="12192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8" descr="2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5373688"/>
            <a:ext cx="1066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9" descr="2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5678488"/>
            <a:ext cx="1066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52472110"/>
              </p:ext>
            </p:extLst>
          </p:nvPr>
        </p:nvGraphicFramePr>
        <p:xfrm>
          <a:off x="179512" y="930589"/>
          <a:ext cx="8712968" cy="58107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61662"/>
                <a:gridCol w="2550946"/>
                <a:gridCol w="1575475"/>
                <a:gridCol w="1596641"/>
                <a:gridCol w="1164122"/>
                <a:gridCol w="1164122"/>
              </a:tblGrid>
              <a:tr h="6097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р.б</a:t>
                      </a:r>
                      <a:r>
                        <a:rPr lang="en-GB" sz="10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</a:rPr>
                        <a:t>ФИНАНСИЈСКЕ ИСТРАГЕ И ОТКРИВАЊЕ ИМОВИНЕ СТЕЧЕНЕ ИЗВРШЕЊЕМ КД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201</a:t>
                      </a:r>
                      <a:r>
                        <a:rPr lang="sr-Cyrl-CS" sz="1000" dirty="0">
                          <a:effectLst/>
                        </a:rPr>
                        <a:t>3</a:t>
                      </a:r>
                      <a:r>
                        <a:rPr lang="sr-Cyrl-RS" sz="1000" dirty="0">
                          <a:effectLst/>
                        </a:rPr>
                        <a:t>. / 2014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201</a:t>
                      </a:r>
                      <a:r>
                        <a:rPr lang="sr-Cyrl-CS" sz="1000">
                          <a:effectLst/>
                        </a:rPr>
                        <a:t>2</a:t>
                      </a:r>
                      <a:r>
                        <a:rPr lang="sr-Cyrl-RS" sz="1000">
                          <a:effectLst/>
                        </a:rPr>
                        <a:t>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KRAJ 2010 2011</a:t>
                      </a:r>
                      <a:r>
                        <a:rPr lang="sr-Cyrl-RS" sz="1000">
                          <a:effectLst/>
                        </a:rPr>
                        <a:t>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000">
                          <a:effectLst/>
                        </a:rPr>
                        <a:t>УКУПНО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/>
                </a:tc>
              </a:tr>
              <a:tr h="4619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000">
                          <a:effectLst/>
                        </a:rPr>
                        <a:t>1.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000">
                          <a:effectLst/>
                        </a:rPr>
                        <a:t>Број финансијских истрага</a:t>
                      </a:r>
                      <a:r>
                        <a:rPr lang="en-US" sz="1000">
                          <a:effectLst/>
                        </a:rPr>
                        <a:t>/</a:t>
                      </a:r>
                      <a:r>
                        <a:rPr lang="sr-Cyrl-BA" sz="1000">
                          <a:effectLst/>
                        </a:rPr>
                        <a:t>ПРЕДМЕТА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900">
                          <a:effectLst/>
                        </a:rPr>
                        <a:t>59 (35+24)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900">
                          <a:effectLst/>
                        </a:rPr>
                        <a:t>37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19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115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/>
                </a:tc>
              </a:tr>
              <a:tr h="5050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000">
                          <a:effectLst/>
                        </a:rPr>
                        <a:t>2.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000">
                          <a:effectLst/>
                        </a:rPr>
                        <a:t>Број финансијских и др. извјештаја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900">
                          <a:effectLst/>
                        </a:rPr>
                        <a:t>24 (21+3)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900">
                          <a:effectLst/>
                        </a:rPr>
                        <a:t>21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59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/>
                </a:tc>
              </a:tr>
              <a:tr h="525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000">
                          <a:effectLst/>
                        </a:rPr>
                        <a:t>3.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000" dirty="0">
                          <a:effectLst/>
                        </a:rPr>
                        <a:t>Број прелиминарних извјештаја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/>
                </a:tc>
              </a:tr>
              <a:tr h="4911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000">
                          <a:effectLst/>
                        </a:rPr>
                        <a:t>4.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000">
                          <a:effectLst/>
                        </a:rPr>
                        <a:t>Број допуна финансијских и др. извјешт.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12 (9+3)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/>
                </a:tc>
              </a:tr>
              <a:tr h="4634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000">
                          <a:effectLst/>
                        </a:rPr>
                        <a:t>5.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000">
                          <a:effectLst/>
                        </a:rPr>
                        <a:t>Број провјераваних лица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467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r>
                        <a:rPr lang="sr-Cyrl-BA" sz="900">
                          <a:effectLst/>
                        </a:rPr>
                        <a:t>38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154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759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/>
                </a:tc>
              </a:tr>
              <a:tr h="525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000">
                          <a:effectLst/>
                        </a:rPr>
                        <a:t>6.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</a:rPr>
                        <a:t>Вриједност блокиране имовине (000 КМ)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7.000.000,00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12.538.885,50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24.667.883,85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44.206.769.35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/>
                </a:tc>
              </a:tr>
              <a:tr h="4911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000">
                          <a:effectLst/>
                        </a:rPr>
                        <a:t>7.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000">
                          <a:effectLst/>
                        </a:rPr>
                        <a:t>Вриједност привремено одузете имовине (000 КМ)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269.000,00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19.314.970,12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19.583.970.12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/>
                </a:tc>
              </a:tr>
              <a:tr h="581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000">
                          <a:effectLst/>
                        </a:rPr>
                        <a:t>8.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000">
                          <a:effectLst/>
                        </a:rPr>
                        <a:t>Вриједност  трајно одузете имовине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379.783,62 + </a:t>
                      </a:r>
                      <a:r>
                        <a:rPr lang="ru-RU" sz="900" dirty="0" smtClean="0">
                          <a:effectLst/>
                        </a:rPr>
                        <a:t>14.328.296,18  </a:t>
                      </a:r>
                      <a:r>
                        <a:rPr lang="ru-RU" sz="900" dirty="0">
                          <a:effectLst/>
                        </a:rPr>
                        <a:t>(у 2014. Год.)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500.000,00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15.208.079,80</a:t>
                      </a:r>
                      <a:endParaRPr lang="en-US" sz="1100" dirty="0">
                        <a:effectLst/>
                      </a:endParaRPr>
                    </a:p>
                  </a:txBody>
                  <a:tcPr marL="65427" marR="65427" marT="0" marB="0"/>
                </a:tc>
              </a:tr>
              <a:tr h="5312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000">
                          <a:effectLst/>
                        </a:rPr>
                        <a:t>9. 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000">
                          <a:effectLst/>
                        </a:rPr>
                        <a:t>Наредба за покретање фин. истраге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9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/>
                </a:tc>
              </a:tr>
              <a:tr h="2024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000">
                          <a:effectLst/>
                        </a:rPr>
                        <a:t>10.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000">
                          <a:effectLst/>
                        </a:rPr>
                        <a:t>Захтјев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9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56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/>
                </a:tc>
              </a:tr>
              <a:tr h="4218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000">
                          <a:effectLst/>
                        </a:rPr>
                        <a:t>11.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000">
                          <a:effectLst/>
                        </a:rPr>
                        <a:t>Образац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9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13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27" marR="65427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191924"/>
            <a:ext cx="762805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Табеларни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резултата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финансијских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истрага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периоду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2010-</a:t>
            </a:r>
            <a:r>
              <a:rPr kumimoji="0" lang="sr-Cyrl-BA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април</a:t>
            </a:r>
            <a:r>
              <a:rPr kumimoji="0" lang="sr-Cyrl-BA" sz="1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2014.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године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0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557338"/>
            <a:ext cx="8540750" cy="5040312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sr-Cyrl-CS" sz="2000" b="1" dirty="0" smtClean="0">
                <a:solidFill>
                  <a:srgbClr val="CC3300"/>
                </a:solidFill>
              </a:rPr>
              <a:t>Привремено одузета, блокирана имовина: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Cyrl-CS" sz="1600" dirty="0" smtClean="0">
                <a:solidFill>
                  <a:srgbClr val="FFFF66"/>
                </a:solidFill>
              </a:rPr>
              <a:t>   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1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sr-Cyrl-CS" sz="18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</a:t>
            </a:r>
            <a:r>
              <a:rPr lang="en-US" sz="1800" b="1" i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мбен</a:t>
            </a:r>
            <a:r>
              <a:rPr lang="sr-Cyrl-CS" sz="18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пословни </a:t>
            </a:r>
            <a:r>
              <a:rPr lang="en-US" sz="1800" b="1" i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објекти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–</a:t>
            </a:r>
            <a:r>
              <a:rPr lang="en-US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породичне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куће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  <a:r>
              <a:rPr lang="en-US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станови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sr-Cyrl-C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пословни објекти (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en-US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површини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неколико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хиљада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квадратних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метара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</a:t>
            </a:r>
            <a:r>
              <a:rPr lang="sr-Cyrl-C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Бања Луци, Бијељини, Добоју и другим градовима)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sr-Cyrl-C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апартман </a:t>
            </a:r>
            <a:r>
              <a:rPr lang="sr-Latn-C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x1, </a:t>
            </a:r>
            <a:r>
              <a:rPr lang="sr-Cyrl-C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гаража </a:t>
            </a:r>
            <a:r>
              <a:rPr lang="sr-Latn-C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x2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sr-Cyrl-C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станови у ЦГ ис Р. Србији...)</a:t>
            </a:r>
            <a:endParaRPr lang="en-US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1800" b="1" i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Угоститељски</a:t>
            </a:r>
            <a:r>
              <a:rPr lang="en-US" sz="18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800" b="1" i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објекти</a:t>
            </a:r>
            <a:endParaRPr lang="sr-Cyrl-CS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endParaRPr lang="en-US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1800" b="1" i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Пољопривредна</a:t>
            </a:r>
            <a:r>
              <a:rPr lang="en-US" sz="18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800" b="1" i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en-US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комбинати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  <a:r>
              <a:rPr lang="en-US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земљишта</a:t>
            </a:r>
            <a:r>
              <a:rPr lang="sr-Cyrl-C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-неколико хиљада м2</a:t>
            </a:r>
            <a:endParaRPr lang="en-US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b="1" baseline="300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b="1" baseline="300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1800" b="1" i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Акције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1800" b="1" baseline="300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b="1" baseline="300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1800" b="1" i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Новац</a:t>
            </a:r>
            <a:r>
              <a:rPr lang="en-US" sz="18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800" b="1" i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</a:t>
            </a:r>
            <a:r>
              <a:rPr lang="en-US" sz="18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800" b="1" i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девизним</a:t>
            </a:r>
            <a:r>
              <a:rPr lang="en-US" sz="18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800" b="1" i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штедним</a:t>
            </a:r>
            <a:r>
              <a:rPr lang="en-US" sz="18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800" b="1" i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рачунима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en-US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износу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стотина хиљада еура</a:t>
            </a:r>
            <a:endParaRPr lang="en-US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endParaRPr lang="en-US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1800" b="1" i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Више</a:t>
            </a:r>
            <a:r>
              <a:rPr lang="en-US" sz="18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800" b="1" i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путничких</a:t>
            </a:r>
            <a:r>
              <a:rPr lang="en-US" sz="18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800" b="1" i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возила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марке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AUDI, BMW, MERCEDES</a:t>
            </a:r>
            <a:r>
              <a:rPr lang="sr-Cyrl-C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sr-Latn-C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X6 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en-US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друго</a:t>
            </a:r>
            <a:r>
              <a:rPr lang="sr-Cyrl-C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авион</a:t>
            </a:r>
            <a:r>
              <a:rPr lang="sr-Latn-C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x1</a:t>
            </a:r>
            <a:r>
              <a:rPr lang="sr-Cyrl-C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цистерна</a:t>
            </a:r>
            <a:r>
              <a:rPr lang="sr-Latn-C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x1</a:t>
            </a:r>
            <a:r>
              <a:rPr lang="sr-Cyrl-C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</a:t>
            </a:r>
            <a:endParaRPr lang="en-US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sr-Cyrl-CS" sz="1800" b="1" baseline="300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sz="1800" dirty="0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Ctr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>
                <a:solidFill>
                  <a:srgbClr val="FFFF00"/>
                </a:solidFill>
              </a:rPr>
              <a:t>Предмет </a:t>
            </a:r>
            <a:r>
              <a:rPr lang="sr-Latn-CS">
                <a:solidFill>
                  <a:srgbClr val="FFFF00"/>
                </a:solidFill>
              </a:rPr>
              <a:t>X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2162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3250" y="2435225"/>
            <a:ext cx="8540750" cy="4422775"/>
          </a:xfrm>
        </p:spPr>
        <p:txBody>
          <a:bodyPr/>
          <a:lstStyle/>
          <a:p>
            <a:pPr eaLnBrk="1" hangingPunct="1"/>
            <a:r>
              <a:rPr lang="sr-Cyrl-CS" smtClean="0"/>
              <a:t>Истовремено вршена кривична и финансијска истрага (истовремено вршене финансијско-оперативне провјере)</a:t>
            </a:r>
            <a:endParaRPr lang="en-US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Ctr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>
                <a:solidFill>
                  <a:srgbClr val="FFFF00"/>
                </a:solidFill>
              </a:rPr>
              <a:t>Предмет </a:t>
            </a:r>
            <a:r>
              <a:rPr lang="sr-Latn-CS">
                <a:solidFill>
                  <a:srgbClr val="FFFF00"/>
                </a:solidFill>
              </a:rPr>
              <a:t>X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3186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sr-Cyrl-CS" smtClean="0"/>
              <a:t>Рад на предмету:</a:t>
            </a:r>
          </a:p>
          <a:p>
            <a:pPr eaLnBrk="1" hangingPunct="1">
              <a:buFont typeface="Wingdings" pitchFamily="2" charset="2"/>
              <a:buNone/>
            </a:pPr>
            <a:r>
              <a:rPr lang="sr-Cyrl-CS" smtClean="0"/>
              <a:t>-Одјељење за организовани криминалитет,</a:t>
            </a:r>
          </a:p>
          <a:p>
            <a:pPr eaLnBrk="1" hangingPunct="1">
              <a:buFont typeface="Wingdings" pitchFamily="2" charset="2"/>
              <a:buNone/>
            </a:pPr>
            <a:r>
              <a:rPr lang="sr-Cyrl-CS" smtClean="0"/>
              <a:t>-Одјељење за спречавање високотехнолошког криминалитета </a:t>
            </a:r>
          </a:p>
          <a:p>
            <a:pPr eaLnBrk="1" hangingPunct="1">
              <a:buFont typeface="Wingdings" pitchFamily="2" charset="2"/>
              <a:buNone/>
            </a:pPr>
            <a:r>
              <a:rPr lang="sr-Cyrl-CS" smtClean="0"/>
              <a:t>-Одјељење за финансијске истраге и откривање имовине стечене извршењем кривичног дјела</a:t>
            </a:r>
            <a:endParaRPr lang="en-US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Ctr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>
                <a:solidFill>
                  <a:srgbClr val="FFFF00"/>
                </a:solidFill>
              </a:rPr>
              <a:t>Предмет </a:t>
            </a:r>
            <a:r>
              <a:rPr lang="sr-Latn-CS">
                <a:solidFill>
                  <a:srgbClr val="FFFF00"/>
                </a:solidFill>
              </a:rPr>
              <a:t>X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4210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sr-Cyrl-CS" smtClean="0"/>
              <a:t>Посебне истражне радње - 6 мјесеци</a:t>
            </a:r>
          </a:p>
          <a:p>
            <a:pPr eaLnBrk="1" hangingPunct="1"/>
            <a:r>
              <a:rPr lang="sr-Cyrl-CS" smtClean="0"/>
              <a:t>инспектори:</a:t>
            </a:r>
          </a:p>
          <a:p>
            <a:pPr eaLnBrk="1" hangingPunct="1">
              <a:buFont typeface="Wingdings" pitchFamily="2" charset="2"/>
              <a:buNone/>
            </a:pPr>
            <a:r>
              <a:rPr lang="sr-Cyrl-CS" smtClean="0"/>
              <a:t>-Одјељења за организовани криминалитет,</a:t>
            </a:r>
          </a:p>
          <a:p>
            <a:pPr eaLnBrk="1" hangingPunct="1">
              <a:buFont typeface="Wingdings" pitchFamily="2" charset="2"/>
              <a:buNone/>
            </a:pPr>
            <a:r>
              <a:rPr lang="sr-Cyrl-CS" smtClean="0"/>
              <a:t>-Одјељења за спречавање високотехнолошког криминалитета </a:t>
            </a:r>
          </a:p>
          <a:p>
            <a:pPr eaLnBrk="1" hangingPunct="1">
              <a:buFont typeface="Wingdings" pitchFamily="2" charset="2"/>
              <a:buNone/>
            </a:pPr>
            <a:r>
              <a:rPr lang="sr-Cyrl-CS" smtClean="0"/>
              <a:t>-Одјељења за финансијске истраге и откривање имовине стечене извршењем кривичног дјела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Ctr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>
                <a:solidFill>
                  <a:srgbClr val="FFFF00"/>
                </a:solidFill>
              </a:rPr>
              <a:t>Предмет </a:t>
            </a:r>
            <a:r>
              <a:rPr lang="sr-Latn-CS">
                <a:solidFill>
                  <a:srgbClr val="FFFF00"/>
                </a:solidFill>
              </a:rPr>
              <a:t>X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523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3250" y="2435225"/>
            <a:ext cx="8540750" cy="4422775"/>
          </a:xfrm>
        </p:spPr>
        <p:txBody>
          <a:bodyPr/>
          <a:lstStyle/>
          <a:p>
            <a:pPr eaLnBrk="1" hangingPunct="1"/>
            <a:r>
              <a:rPr lang="sr-Cyrl-CS" smtClean="0"/>
              <a:t>Финансијско-оперативне провјере кроз анализу пресретнутих телефонских разговора и анализу других посебних истражних радњи.</a:t>
            </a:r>
            <a:endParaRPr lang="en-US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Ctr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>
                <a:solidFill>
                  <a:srgbClr val="FFFF00"/>
                </a:solidFill>
              </a:rPr>
              <a:t>Предмет </a:t>
            </a:r>
            <a:r>
              <a:rPr lang="sr-Latn-CS">
                <a:solidFill>
                  <a:srgbClr val="FFFF00"/>
                </a:solidFill>
              </a:rPr>
              <a:t>X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6258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14400" y="1700213"/>
            <a:ext cx="8229600" cy="4525962"/>
          </a:xfrm>
        </p:spPr>
        <p:txBody>
          <a:bodyPr/>
          <a:lstStyle/>
          <a:p>
            <a:pPr eaLnBrk="1" hangingPunct="1"/>
            <a:endParaRPr lang="sr-Cyrl-CS" smtClean="0"/>
          </a:p>
          <a:p>
            <a:pPr eaLnBrk="1" hangingPunct="1">
              <a:buFont typeface="Wingdings" pitchFamily="2" charset="2"/>
              <a:buNone/>
            </a:pPr>
            <a:endParaRPr lang="sr-Cyrl-CS" smtClean="0"/>
          </a:p>
          <a:p>
            <a:pPr eaLnBrk="1" hangingPunct="1"/>
            <a:r>
              <a:rPr lang="sr-Cyrl-CS" smtClean="0"/>
              <a:t>Завршница акције</a:t>
            </a:r>
            <a:endParaRPr lang="en-US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Ctr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>
                <a:solidFill>
                  <a:srgbClr val="FFFF00"/>
                </a:solidFill>
              </a:rPr>
              <a:t>Предмет </a:t>
            </a:r>
            <a:r>
              <a:rPr lang="sr-Latn-CS">
                <a:solidFill>
                  <a:srgbClr val="FFFF00"/>
                </a:solidFill>
              </a:rPr>
              <a:t>X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7282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76400"/>
            <a:ext cx="8540750" cy="4921250"/>
          </a:xfrm>
        </p:spPr>
        <p:txBody>
          <a:bodyPr/>
          <a:lstStyle/>
          <a:p>
            <a:pPr eaLnBrk="1" hangingPunct="1"/>
            <a:r>
              <a:rPr lang="sr-Cyrl-CS" sz="3600" b="1" u="sng" smtClean="0"/>
              <a:t>НАРЕДБА О ПОКРЕТАЊУ ФИНАНСИЈСКЕ ИСТРАГЕ</a:t>
            </a:r>
          </a:p>
          <a:p>
            <a:pPr eaLnBrk="1" hangingPunct="1">
              <a:buFont typeface="Wingdings" pitchFamily="2" charset="2"/>
              <a:buNone/>
            </a:pPr>
            <a:endParaRPr lang="sr-Cyrl-CS" sz="3600" b="1" u="sng" smtClean="0"/>
          </a:p>
          <a:p>
            <a:pPr eaLnBrk="1" hangingPunct="1">
              <a:buFont typeface="Wingdings" pitchFamily="2" charset="2"/>
              <a:buNone/>
            </a:pPr>
            <a:r>
              <a:rPr lang="sr-Cyrl-CS" smtClean="0"/>
              <a:t>-  ОСНОВ СУМЊЕ ДА ОСУМЊИЧЕНИ ОДНОСНО ОПТУЖЕНИ И ПОВЕЗАНА ЛИЦА ПОСЈЕДУЈУ ИМОВИНУ КОЈА ЈЕ У ОЧИГЛЕДНОЈ НЕСРАЗМЈЕРИ СА ЛЕГАЛНИМ ПРИХОДИМА</a:t>
            </a:r>
            <a:endParaRPr lang="en-US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229600" cy="650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>
              <a:effectLst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r-Cyrl-CS" u="sng" dirty="0" smtClean="0"/>
              <a:t>Ваљано регулисање</a:t>
            </a:r>
            <a:r>
              <a:rPr lang="sr-Cyrl-CS" dirty="0" smtClean="0"/>
              <a:t> одузимања нелегално стечене имовине  је од пресудног значаја за свако друштво и државу, јер  они који су стекли такву имовину неријетко посједују политичку и економску моћ. </a:t>
            </a:r>
            <a:endParaRPr lang="sr-Cyrl-CS" sz="2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r-Cyrl-CS" sz="2800" dirty="0" smtClean="0"/>
              <a:t>Са том имовином врши се утицај на медије, одлучујуће људе у правосуђу</a:t>
            </a:r>
            <a:r>
              <a:rPr lang="en-US" sz="2800" dirty="0" smtClean="0"/>
              <a:t>,</a:t>
            </a:r>
            <a:r>
              <a:rPr lang="sr-Cyrl-CS" sz="2800" dirty="0" smtClean="0"/>
              <a:t> полицији, </a:t>
            </a:r>
            <a:r>
              <a:rPr lang="en-US" sz="2800" dirty="0" err="1" smtClean="0"/>
              <a:t>парламенту</a:t>
            </a:r>
            <a:r>
              <a:rPr lang="sr-Cyrl-CS" sz="2800" dirty="0" smtClean="0"/>
              <a:t>, политици, </a:t>
            </a:r>
            <a:r>
              <a:rPr lang="en-US" sz="2800" dirty="0" err="1" smtClean="0"/>
              <a:t>извршној</a:t>
            </a:r>
            <a:r>
              <a:rPr lang="en-US" sz="2800" dirty="0" smtClean="0"/>
              <a:t> </a:t>
            </a:r>
            <a:r>
              <a:rPr lang="en-US" sz="2800" dirty="0" err="1" smtClean="0"/>
              <a:t>власти</a:t>
            </a:r>
            <a:r>
              <a:rPr lang="sr-Cyrl-CS" sz="2800" dirty="0" smtClean="0"/>
              <a:t>, у институцијама образовања,</a:t>
            </a:r>
            <a:r>
              <a:rPr lang="en-US" sz="2800" dirty="0" smtClean="0"/>
              <a:t>  </a:t>
            </a:r>
            <a:r>
              <a:rPr lang="sr-Cyrl-CS" sz="2800" dirty="0" smtClean="0"/>
              <a:t>вјерским заједницама.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800" dirty="0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2100263"/>
            <a:ext cx="8540750" cy="4757737"/>
          </a:xfrm>
        </p:spPr>
        <p:txBody>
          <a:bodyPr/>
          <a:lstStyle/>
          <a:p>
            <a:pPr eaLnBrk="1" hangingPunct="1"/>
            <a:r>
              <a:rPr lang="sr-Cyrl-CS" smtClean="0"/>
              <a:t>У завршници акције-предмета, у току 24 часа, сходно Наредби о покретању финансијске истраге извршене су финансијске провјере</a:t>
            </a:r>
            <a:endParaRPr lang="en-US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3250" y="2276475"/>
            <a:ext cx="8540750" cy="4422775"/>
          </a:xfrm>
        </p:spPr>
        <p:txBody>
          <a:bodyPr/>
          <a:lstStyle/>
          <a:p>
            <a:pPr eaLnBrk="1" hangingPunct="1"/>
            <a:r>
              <a:rPr lang="sr-Cyrl-CS" smtClean="0"/>
              <a:t>У току саме акције (претреса) пронађен је и одузет:</a:t>
            </a:r>
          </a:p>
          <a:p>
            <a:pPr eaLnBrk="1" hangingPunct="1"/>
            <a:r>
              <a:rPr lang="sr-Cyrl-CS" smtClean="0"/>
              <a:t> новац у износу око 200.000,00 км, </a:t>
            </a:r>
          </a:p>
          <a:p>
            <a:pPr eaLnBrk="1" hangingPunct="1"/>
            <a:r>
              <a:rPr lang="sr-Cyrl-CS" smtClean="0"/>
              <a:t>путнички аутомобили </a:t>
            </a:r>
            <a:r>
              <a:rPr lang="sr-Latn-CS" smtClean="0"/>
              <a:t>x</a:t>
            </a:r>
            <a:r>
              <a:rPr lang="sr-Cyrl-CS" smtClean="0"/>
              <a:t>5, ручни златни сат </a:t>
            </a:r>
            <a:r>
              <a:rPr lang="sr-Latn-CS" smtClean="0"/>
              <a:t>x</a:t>
            </a:r>
            <a:r>
              <a:rPr lang="sr-Cyrl-CS" smtClean="0"/>
              <a:t>2, златни ланац.</a:t>
            </a:r>
            <a:endParaRPr lang="en-US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3250" y="1673225"/>
            <a:ext cx="854075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sz="2800" smtClean="0"/>
              <a:t>На основу података у Прелиминарном извјештају, постојали су основи сумње да је имовина стечена извршењем кривичних дјела, те је предложено Тужилаштву, сходно члану 21. и 22. Закона о одузимању имовине стечене извршењем кривичног дјела, да поднесе Суду Захтјев за привремено одузимање односно привремену мјеру забране располагања или отуђења имовином на основу члана 138. став 1. ЗКП РС, а у складу са чланом 4. Закона о одузимању имовине стечене извршењем кривичног дјела како би се спријечило коришћење, отуђење или располагање следећом имовином</a:t>
            </a:r>
            <a:endParaRPr lang="en-US" sz="2800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1520" y="1340768"/>
            <a:ext cx="8540750" cy="4422775"/>
          </a:xfrm>
        </p:spPr>
        <p:txBody>
          <a:bodyPr/>
          <a:lstStyle/>
          <a:p>
            <a:pPr eaLnBrk="1" hangingPunct="1"/>
            <a:r>
              <a:rPr lang="sr-Cyrl-CS" dirty="0" smtClean="0"/>
              <a:t>Предложено ја да се привремено одузета имовина депонује у Агенцију за управљање одузетом имовином.</a:t>
            </a:r>
            <a:endParaRPr lang="en-US" dirty="0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2060575"/>
            <a:ext cx="8540750" cy="4422775"/>
          </a:xfrm>
        </p:spPr>
        <p:txBody>
          <a:bodyPr/>
          <a:lstStyle/>
          <a:p>
            <a:pPr eaLnBrk="1" hangingPunct="1"/>
            <a:r>
              <a:rPr lang="sr-Cyrl-CS" smtClean="0"/>
              <a:t>Иста је Наредбом суда депонована у Агенцију за Управљање одузетом имовином.</a:t>
            </a:r>
            <a:endParaRPr lang="en-US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effectLst/>
            </a:endParaRP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Трајно одузета имовина у износу 500.000,00 КМ, која је додијељења МУП-у Републике Српске одлуком Владе РС.</a:t>
            </a:r>
            <a:endParaRPr lang="en-US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Ctr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>
                <a:solidFill>
                  <a:srgbClr val="CC3300"/>
                </a:solidFill>
              </a:rPr>
              <a:t>ЦИЉЕВИ</a:t>
            </a:r>
            <a:endParaRPr lang="en-US">
              <a:solidFill>
                <a:srgbClr val="CC3300"/>
              </a:solidFill>
            </a:endParaRPr>
          </a:p>
        </p:txBody>
      </p:sp>
      <p:sp>
        <p:nvSpPr>
          <p:cNvPr id="104450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28775"/>
            <a:ext cx="8540750" cy="44227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endParaRPr lang="sr-Cyrl-CS" sz="2400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</a:pPr>
            <a:endParaRPr lang="sr-Cyrl-CS" sz="2400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sr-Cyrl-CS" sz="2400" dirty="0" smtClean="0">
                <a:latin typeface="Verdana" pitchFamily="34" charset="0"/>
              </a:rPr>
              <a:t>Материјално техничка опремљеност </a:t>
            </a:r>
            <a:r>
              <a:rPr lang="sr-Cyrl-CS" sz="2400" dirty="0" smtClean="0"/>
              <a:t>Одјељења</a:t>
            </a:r>
            <a:r>
              <a:rPr lang="sr-Cyrl-CS" sz="2400" dirty="0" smtClean="0">
                <a:latin typeface="Verdana" pitchFamily="34" charset="0"/>
              </a:rPr>
              <a:t> у смислу набавке </a:t>
            </a:r>
            <a:r>
              <a:rPr lang="sr-Cyrl-CS" sz="2400" dirty="0" smtClean="0"/>
              <a:t>додатних</a:t>
            </a:r>
            <a:r>
              <a:rPr lang="sr-Cyrl-CS" sz="2400" dirty="0" smtClean="0">
                <a:latin typeface="Verdana" pitchFamily="34" charset="0"/>
              </a:rPr>
              <a:t> средстава за рад, аналитичких алата, возила и др.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sr-Cyrl-CS" sz="2400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sr-Cyrl-CS" sz="2400" dirty="0" smtClean="0"/>
              <a:t>Даља о</a:t>
            </a:r>
            <a:r>
              <a:rPr lang="sr-Cyrl-CS" sz="2400" dirty="0" smtClean="0">
                <a:latin typeface="Verdana" pitchFamily="34" charset="0"/>
              </a:rPr>
              <a:t>бука </a:t>
            </a:r>
            <a:r>
              <a:rPr lang="sr-Cyrl-CS" sz="2400" dirty="0" smtClean="0"/>
              <a:t>и усавршавање</a:t>
            </a:r>
            <a:r>
              <a:rPr lang="sr-Cyrl-CS" sz="2400" dirty="0" smtClean="0">
                <a:latin typeface="Verdana" pitchFamily="34" charset="0"/>
              </a:rPr>
              <a:t> кадрова који ће радити у </a:t>
            </a:r>
            <a:r>
              <a:rPr lang="sr-Cyrl-CS" sz="2400" dirty="0" smtClean="0"/>
              <a:t>Одјељењу,</a:t>
            </a:r>
            <a:endParaRPr lang="sr-Cyrl-CS" sz="2400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</a:pPr>
            <a:endParaRPr lang="sr-Cyrl-CS" sz="2400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sr-Cyrl-CS" sz="2400" dirty="0" smtClean="0">
                <a:latin typeface="Verdana" pitchFamily="34" charset="0"/>
              </a:rPr>
              <a:t>Електронско повезивање </a:t>
            </a:r>
            <a:r>
              <a:rPr lang="sr-Cyrl-CS" sz="2400" dirty="0" smtClean="0"/>
              <a:t>СС</a:t>
            </a:r>
            <a:r>
              <a:rPr lang="sr-Cyrl-CS" sz="2400" dirty="0" smtClean="0">
                <a:latin typeface="Verdana" pitchFamily="34" charset="0"/>
              </a:rPr>
              <a:t>ОКК са базама података других државних органа</a:t>
            </a:r>
            <a:r>
              <a:rPr lang="sr-Cyrl-CS" sz="2400" dirty="0" smtClean="0"/>
              <a:t>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sr-Cyrl-CS" sz="2400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2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just" eaLnBrk="1" hangingPunct="1"/>
            <a:r>
              <a:rPr lang="sr-Cyrl-CS" dirty="0" smtClean="0">
                <a:latin typeface="Verdana" pitchFamily="34" charset="0"/>
              </a:rPr>
              <a:t>Сарадња са другим државним органима који су носиоци борбе против организованог криминала и унапређење сарадње са државним органима, јавним предузећима, финансијским институцијма који су неопходни чиниоци сарадње у спровођењу финансијских истрага</a:t>
            </a:r>
            <a:r>
              <a:rPr lang="sr-Cyrl-CS" dirty="0" smtClean="0"/>
              <a:t>.</a:t>
            </a:r>
          </a:p>
          <a:p>
            <a:pPr algn="just" eaLnBrk="1" hangingPunct="1"/>
            <a:endParaRPr lang="sr-Cyrl-CS" dirty="0" smtClean="0">
              <a:latin typeface="Verdana" pitchFamily="34" charset="0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effectLst/>
            </a:endParaRPr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52736"/>
            <a:ext cx="8686800" cy="5619253"/>
          </a:xfrm>
        </p:spPr>
        <p:txBody>
          <a:bodyPr/>
          <a:lstStyle/>
          <a:p>
            <a:r>
              <a:rPr lang="sr-Cyrl-CS" sz="2800" dirty="0"/>
              <a:t>Поред захтјева суда, тужилаштва те редовних послова и задатака, поступано је по захтјевима за финансијске истраге упућених путем ИНТЕРПОЛ-а односно Д</a:t>
            </a:r>
            <a:r>
              <a:rPr lang="sr-Cyrl-CS" sz="2800" dirty="0" smtClean="0"/>
              <a:t>ирекције </a:t>
            </a:r>
            <a:r>
              <a:rPr lang="sr-Cyrl-CS" sz="2800" dirty="0"/>
              <a:t>за </a:t>
            </a:r>
            <a:r>
              <a:rPr lang="sr-Cyrl-CS" sz="2800" dirty="0" smtClean="0"/>
              <a:t>координацију </a:t>
            </a:r>
            <a:r>
              <a:rPr lang="sr-Cyrl-CS" sz="2800" dirty="0"/>
              <a:t>полицијских тијела БиХ, Државне агенције за истраге и заштиту БиХ те других полицијских агенција у земљи и иностранству,   а поводом којих се размјењују подаци и врше провјере. </a:t>
            </a:r>
            <a:r>
              <a:rPr lang="sr-Cyrl-BA" sz="2800" dirty="0"/>
              <a:t>Током вршења финансијских истрага, паралелно су вршене и кривичне истраге, те је извршено и више претреса на неколико локација. </a:t>
            </a:r>
            <a:endParaRPr lang="en-US" sz="28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8993"/>
            <a:ext cx="86868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6093296"/>
          </a:xfrm>
        </p:spPr>
        <p:txBody>
          <a:bodyPr/>
          <a:lstStyle/>
          <a:p>
            <a:r>
              <a:rPr lang="sr-Cyrl-CS" dirty="0"/>
              <a:t>Исто тако, током спровођења финансијских истрага долазило се до сазнања да су провјеравана лица извршили и друга кривична дјела, те је  Одјељење за финансијске истраге и сузбијање прања новца упознавало друге организационе једнице МУП-а РС, а по појединим предметима и само предузимало мјере и радње у циљу у откривању кривичних дјела тј. у одређеним предметима су вођене паралелно финансијске и кривичне истраге.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37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969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b="1" smtClean="0">
              <a:effectLst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sz="2800" dirty="0" smtClean="0"/>
              <a:t>Поставља се питање да ли је лако открити нелегално стечену имовину и КАКО, када је она заузела значајне </a:t>
            </a:r>
            <a:r>
              <a:rPr lang="sr-Cyrl-CS" sz="2800" u="sng" dirty="0" smtClean="0"/>
              <a:t>сегменте друштва</a:t>
            </a:r>
            <a:r>
              <a:rPr lang="sr-Cyrl-CS" sz="2800" dirty="0" smtClean="0"/>
              <a:t> не познајући међународне границе.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/>
              <a:t>Током 2013. године БиХ - Република Српска је на основу захтјева Министарства унутрашњих послова Републике Српске, Одјељења за финансијске истраге и сузбијање прања новца примљена у </a:t>
            </a:r>
            <a:r>
              <a:rPr lang="sr-Latn-ME" dirty="0"/>
              <a:t>CARIN </a:t>
            </a:r>
            <a:r>
              <a:rPr lang="sr-Cyrl-BA" dirty="0"/>
              <a:t>мрежу (мрежа Агенција за одузимање нелегално стечене имовине).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72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84575"/>
          </a:xfrm>
        </p:spPr>
        <p:txBody>
          <a:bodyPr/>
          <a:lstStyle/>
          <a:p>
            <a:pPr marL="0" indent="0">
              <a:buNone/>
            </a:pPr>
            <a:r>
              <a:rPr lang="sr-Cyrl-CS" sz="2400" dirty="0"/>
              <a:t> </a:t>
            </a:r>
            <a:r>
              <a:rPr lang="sr-Cyrl-BA" sz="2400" dirty="0" smtClean="0"/>
              <a:t>РЕЗИМЕ:</a:t>
            </a:r>
            <a:endParaRPr lang="en-US" sz="2400" dirty="0"/>
          </a:p>
          <a:p>
            <a:r>
              <a:rPr lang="sr-Cyrl-CS" sz="2400" b="1" dirty="0"/>
              <a:t>Остварени резултати говоре о томе да су законодавна рјешења у Републици Српској, по питању финансијских истрага и прања новца односно одузимања имовине, у </a:t>
            </a:r>
            <a:r>
              <a:rPr lang="sr-Cyrl-CS" sz="2400" b="1" dirty="0" smtClean="0"/>
              <a:t>значајној </a:t>
            </a:r>
            <a:r>
              <a:rPr lang="sr-Cyrl-CS" sz="2400" b="1" dirty="0"/>
              <a:t>мјери усаглашени са међународним стандардима, а о чему говоре и остварени резултати</a:t>
            </a:r>
            <a:r>
              <a:rPr lang="sr-Cyrl-CS" sz="2400" b="1" dirty="0" smtClean="0"/>
              <a:t>.</a:t>
            </a:r>
            <a:endParaRPr lang="en-US" sz="2400" dirty="0"/>
          </a:p>
          <a:p>
            <a:r>
              <a:rPr lang="sr-Cyrl-CS" sz="2400" b="1" dirty="0"/>
              <a:t>У протекле три године МУП РС је поднио више Извјештаја о почињеном кривичном дјелу прања новца за више десетина лица, а укупан износ опраног новца је преко 40.000.000,00 КМ, док је укупна вриједност привремено и трајно одузете имовине око 44.000.000,00 КМ.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1200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Ctr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2400" b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/>
            </a:r>
            <a:br>
              <a:rPr lang="sr-Cyrl-CS" sz="2400" b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</a:br>
            <a:r>
              <a:rPr lang="sr-Cyrl-CS" sz="2400" b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/>
            </a:r>
            <a:br>
              <a:rPr lang="sr-Cyrl-CS" sz="2400" b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</a:br>
            <a:endParaRPr lang="en-US" sz="2800" b="1">
              <a:solidFill>
                <a:srgbClr val="CC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7522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sr-Cyrl-CS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sr-Cyrl-CS" dirty="0" smtClean="0"/>
          </a:p>
          <a:p>
            <a:pPr eaLnBrk="1" hangingPunct="1">
              <a:buFont typeface="Wingdings" pitchFamily="2" charset="2"/>
              <a:buNone/>
            </a:pPr>
            <a:endParaRPr lang="sr-Cyrl-CS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sr-Latn-CS" b="1" dirty="0" smtClean="0"/>
              <a:t>ХВАЛА НА ПАЖЊИ…</a:t>
            </a:r>
            <a:endParaRPr lang="en-US" b="1" dirty="0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1325"/>
            <a:ext cx="8229600" cy="5969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b="1" smtClean="0">
              <a:effectLst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71688"/>
            <a:ext cx="8229600" cy="4054475"/>
          </a:xfrm>
        </p:spPr>
        <p:txBody>
          <a:bodyPr/>
          <a:lstStyle/>
          <a:p>
            <a:pPr eaLnBrk="1" hangingPunct="1"/>
            <a:r>
              <a:rPr lang="sr-Cyrl-CS" sz="2800" i="1" smtClean="0"/>
              <a:t>Тежња сваке државе је да одузме имовинску корист и имовину стечену кривичним дјелом стварањем механизама (легислативних, персоналних, организационих, техничких и научних), у супротном ће се наћи у власти криминалаца.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effectLst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Одузимање незаконито стечене имовинске користи служи за поновно успостављање повријеђеног правног поретка и неопходна је за репресивно и превентивно супростављање савременим облицима криминалитета.</a:t>
            </a:r>
            <a:endParaRPr lang="en-US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effectLst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ОДУЗИМАЊЕ ИМОВИНСКЕ КОРИСТИ ПРИБАВЉЕНЕ </a:t>
            </a:r>
            <a:r>
              <a:rPr lang="sr-Cyrl-CS" b="1" smtClean="0"/>
              <a:t>КРИВИЧНИМ ДЈЕЛОМ</a:t>
            </a:r>
            <a:r>
              <a:rPr lang="en-US" b="1" smtClean="0"/>
              <a:t> У КРИВИЧНОМ ЗАКОНОДАВСТВУ БИХ И РС </a:t>
            </a:r>
            <a:r>
              <a:rPr lang="ru-RU" b="1" smtClean="0"/>
              <a:t> </a:t>
            </a:r>
            <a:br>
              <a:rPr lang="ru-RU" b="1" smtClean="0"/>
            </a:br>
            <a:r>
              <a:rPr lang="en-US" b="1" smtClean="0"/>
              <a:t>(прије доношења Закона</a:t>
            </a:r>
            <a:r>
              <a:rPr lang="sr-Cyrl-CS" b="1" smtClean="0"/>
              <a:t> о одузимању имовине стечене извршењем кд)</a:t>
            </a:r>
            <a:endParaRPr lang="en-US" b="1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Један од циљева одредаба кривичног закодавства у РС и БиХ: нико не може задржати имовинску корист прибављену кривичним дјелом.</a:t>
            </a:r>
          </a:p>
          <a:p>
            <a:endParaRPr lang="sr-Cyrl-BA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4477</TotalTime>
  <Words>2176</Words>
  <Application>Microsoft Office PowerPoint</Application>
  <PresentationFormat>On-screen Show (4:3)</PresentationFormat>
  <Paragraphs>257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Trek</vt:lpstr>
      <vt:lpstr>ЈУ ЦЕНТАР ЗА ЕДУКАЦИЈУ СУДИЈА И ТУЖИЛАЦА У РС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Одјељење за финансијске истраге и откривање  имовине стечене извршењем кривичног дјела</vt:lpstr>
      <vt:lpstr>Закон о одузимању имовине стечене извршњем кривичног дјела</vt:lpstr>
      <vt:lpstr>Закон о одузимању имовине стечене извршењем кривичног дјела</vt:lpstr>
      <vt:lpstr>ПОЧЕЦИ РАДА...СЕМИНАРИ И ОБУКЕ...ОДЛАЗАК У Р.СРБИЈУ...</vt:lpstr>
      <vt:lpstr>Slide 19</vt:lpstr>
      <vt:lpstr>Slide 20</vt:lpstr>
      <vt:lpstr>ФИНАНСИЈСКА ИСТРАГА</vt:lpstr>
      <vt:lpstr>Slide 22</vt:lpstr>
      <vt:lpstr>Slide 23</vt:lpstr>
      <vt:lpstr>Slide 24</vt:lpstr>
      <vt:lpstr>Сарадња са другим институцијама</vt:lpstr>
      <vt:lpstr>Slide 26</vt:lpstr>
      <vt:lpstr>Међународна сарадња</vt:lpstr>
      <vt:lpstr>Slide 28</vt:lpstr>
      <vt:lpstr>ФИНАНСИЈСКА ИСТРАГА</vt:lpstr>
      <vt:lpstr>Slide 30</vt:lpstr>
      <vt:lpstr>Slide 31</vt:lpstr>
      <vt:lpstr>Slide 32</vt:lpstr>
      <vt:lpstr>Slide 33</vt:lpstr>
      <vt:lpstr>Предмет X</vt:lpstr>
      <vt:lpstr>Предмет X</vt:lpstr>
      <vt:lpstr>Предмет X</vt:lpstr>
      <vt:lpstr>Предмет X</vt:lpstr>
      <vt:lpstr>Предмет X</vt:lpstr>
      <vt:lpstr>Предмет X</vt:lpstr>
      <vt:lpstr>Slide 40</vt:lpstr>
      <vt:lpstr>Slide 41</vt:lpstr>
      <vt:lpstr>Slide 42</vt:lpstr>
      <vt:lpstr>Slide 43</vt:lpstr>
      <vt:lpstr>Slide 44</vt:lpstr>
      <vt:lpstr>Slide 45</vt:lpstr>
      <vt:lpstr>ЦИЉЕВИ</vt:lpstr>
      <vt:lpstr>Slide 47</vt:lpstr>
      <vt:lpstr>Slide 48</vt:lpstr>
      <vt:lpstr>Slide 49</vt:lpstr>
      <vt:lpstr>Slide 50</vt:lpstr>
      <vt:lpstr>Slide 51</vt:lpstr>
      <vt:lpstr>  </vt:lpstr>
    </vt:vector>
  </TitlesOfParts>
  <Company>mup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MUP RS</dc:title>
  <dc:creator>Miroslav</dc:creator>
  <cp:lastModifiedBy>Ana Stojanovic</cp:lastModifiedBy>
  <cp:revision>369</cp:revision>
  <dcterms:created xsi:type="dcterms:W3CDTF">2007-02-28T16:42:57Z</dcterms:created>
  <dcterms:modified xsi:type="dcterms:W3CDTF">2014-09-11T11:48:27Z</dcterms:modified>
</cp:coreProperties>
</file>