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56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9B2D0-0CD9-4770-A429-938B9B72DB41}" type="datetimeFigureOut">
              <a:rPr lang="en-US"/>
              <a:pPr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D89-E405-463E-A5CF-BF9192D06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96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42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37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96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05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487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7D89-E405-463E-A5CF-BF9192D06E7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08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Jasna Bakšić-Muftić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Član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70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Iz preambule: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>
                <a:latin typeface="Arial"/>
                <a:cs typeface="Arial"/>
              </a:rPr>
              <a:t>"</a:t>
            </a:r>
            <a:r>
              <a:rPr lang="it-IT">
                <a:latin typeface="Calibri" charset="0"/>
              </a:rPr>
              <a:t> </a:t>
            </a:r>
            <a:r>
              <a:rPr lang="it-IT" sz="3600">
                <a:latin typeface="Arial" charset="0"/>
                <a:cs typeface="Arial" charset="0"/>
              </a:rPr>
              <a:t>Vlade potpisnice, članice Vijeća Europe, (...)odlučne, kao vlade europskih država koje su vođene istinskim duhom političkih ideala i tradicije poštovanja slobode i vladavine prava, koji su njihova zajednička baština, poduzeti početne korake da bi zajednički osigurale ostvarenje određenih prava utvrđenih Općom deklaracijom;</a:t>
            </a:r>
            <a:r>
              <a:rPr lang="it-IT" sz="3600">
                <a:latin typeface="Arial"/>
                <a:cs typeface="Arial"/>
              </a:rPr>
              <a:t>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35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250" y="267650"/>
            <a:ext cx="9144000" cy="2627950"/>
          </a:xfrm>
        </p:spPr>
        <p:txBody>
          <a:bodyPr>
            <a:normAutofit/>
          </a:bodyPr>
          <a:lstStyle/>
          <a:p>
            <a:r>
              <a:rPr lang="en-US" sz="4800">
                <a:latin typeface="Arial"/>
                <a:cs typeface="Arial"/>
              </a:rPr>
              <a:t>Članak 1 </a:t>
            </a:r>
            <a:br>
              <a:rPr lang="en-US" sz="4800">
                <a:latin typeface="Arial"/>
                <a:cs typeface="Arial"/>
              </a:rPr>
            </a:br>
            <a:r>
              <a:rPr lang="en-US" sz="4800">
                <a:latin typeface="Arial"/>
                <a:cs typeface="Arial"/>
              </a:rPr>
              <a:t>Obveza štovanja ljudskih prava</a:t>
            </a:r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200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200">
              <a:latin typeface="Calibri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965" y="2677159"/>
            <a:ext cx="9144000" cy="3770550"/>
          </a:xfrm>
        </p:spPr>
        <p:txBody>
          <a:bodyPr>
            <a:normAutofit fontScale="92500" lnSpcReduction="20000"/>
          </a:bodyPr>
          <a:lstStyle/>
          <a:p>
            <a:endParaRPr lang="en-US" sz="4800">
              <a:latin typeface="Arial"/>
              <a:cs typeface="Arial"/>
            </a:endParaRPr>
          </a:p>
          <a:p>
            <a:r>
              <a:rPr lang="en-US" sz="4800" b="1">
                <a:latin typeface="Arial"/>
                <a:cs typeface="Arial"/>
              </a:rPr>
              <a:t>"Visoke ugovorne stranke osigurat će svakoj osobi pod svojom jurisdikcijom prava i slobode </a:t>
            </a:r>
          </a:p>
          <a:p>
            <a:r>
              <a:rPr lang="en-US" sz="4800" b="1">
                <a:latin typeface="Arial"/>
                <a:cs typeface="Arial"/>
              </a:rPr>
              <a:t>određene u odjeljku I. ove Konvencije"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08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865"/>
          </a:xfrm>
        </p:spPr>
        <p:txBody>
          <a:bodyPr/>
          <a:lstStyle/>
          <a:p>
            <a:r>
              <a:rPr lang="en-US" b="1"/>
              <a:t>Domet čl.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075" y="1223139"/>
            <a:ext cx="10515600" cy="4796661"/>
          </a:xfrm>
        </p:spPr>
        <p:txBody>
          <a:bodyPr>
            <a:normAutofit fontScale="92500" lnSpcReduction="10000"/>
          </a:bodyPr>
          <a:lstStyle/>
          <a:p>
            <a:r>
              <a:rPr lang="en-US" sz="3600">
                <a:latin typeface="Arial"/>
                <a:cs typeface="Arial"/>
              </a:rPr>
              <a:t>općenito definira obaveze država</a:t>
            </a:r>
            <a:r>
              <a:rPr lang="pl-PL" sz="3600">
                <a:latin typeface="Arial"/>
                <a:cs typeface="Arial"/>
              </a:rPr>
              <a:t>, ugovornih stranaka, da osiguraju prava</a:t>
            </a:r>
            <a:r>
              <a:rPr lang="en-US" sz="3600">
                <a:latin typeface="Arial"/>
                <a:cs typeface="Arial"/>
              </a:rPr>
              <a:t> i slobode</a:t>
            </a:r>
            <a:r>
              <a:rPr lang="pl-PL" sz="3600">
                <a:latin typeface="Arial"/>
                <a:cs typeface="Arial"/>
              </a:rPr>
              <a:t>, definisane u daljnjem tekstu konvencije</a:t>
            </a:r>
            <a:r>
              <a:rPr lang="en-US" sz="3600">
                <a:latin typeface="Arial"/>
                <a:cs typeface="Arial"/>
              </a:rPr>
              <a:t>, a ako su </a:t>
            </a:r>
            <a:r>
              <a:rPr lang="pt-BR" sz="3600">
                <a:latin typeface="Arial"/>
                <a:cs typeface="Arial"/>
              </a:rPr>
              <a:t>ratificirali Protokole 1,4,6,7 onda </a:t>
            </a:r>
            <a:r>
              <a:rPr lang="en-US" sz="3600">
                <a:latin typeface="Arial"/>
                <a:cs typeface="Arial"/>
              </a:rPr>
              <a:t>uključujući prava i slobode previđene Protokolom, "prema svakoj osobi pod svojom jurisdikcijom"</a:t>
            </a:r>
          </a:p>
          <a:p>
            <a:r>
              <a:rPr lang="en-US" sz="3600">
                <a:latin typeface="Arial"/>
                <a:cs typeface="Arial"/>
              </a:rPr>
              <a:t>Evropski sud za ljudska prava, </a:t>
            </a:r>
            <a:r>
              <a:rPr lang="en-US" sz="3600" i="1">
                <a:latin typeface="Arial" charset="0"/>
                <a:cs typeface="Arial" charset="0"/>
              </a:rPr>
              <a:t>Loizidou v. Turkey , Cyprus v. Turkey :</a:t>
            </a:r>
          </a:p>
          <a:p>
            <a:pPr lvl="1"/>
            <a:r>
              <a:rPr lang="it-IT" sz="3600" i="1">
                <a:latin typeface="Arial" charset="0"/>
                <a:cs typeface="Arial" charset="0"/>
              </a:rPr>
              <a:t>obaveza prema svim licima unutar vlasti i odgovornosti bez obzira da li se </a:t>
            </a:r>
            <a:r>
              <a:rPr lang="en-US" sz="3600" i="1">
                <a:latin typeface="Arial" charset="0"/>
                <a:cs typeface="Arial" charset="0"/>
              </a:rPr>
              <a:t>ta vlast vrši unutar ili van državne teritorije</a:t>
            </a:r>
            <a:r>
              <a:rPr lang="en-US" sz="3600" b="1" i="1">
                <a:latin typeface="Arial" charset="0"/>
                <a:cs typeface="Arial" charset="0"/>
              </a:rPr>
              <a:t> </a:t>
            </a:r>
            <a:endParaRPr lang="pl-PL" sz="3600" b="1" i="1">
              <a:latin typeface="Arial" charset="0"/>
              <a:cs typeface="Arial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13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450"/>
            <a:ext cx="10515600" cy="1111849"/>
          </a:xfrm>
        </p:spPr>
        <p:txBody>
          <a:bodyPr/>
          <a:lstStyle/>
          <a:p>
            <a:r>
              <a:rPr lang="pl-PL">
                <a:latin typeface="Arial"/>
                <a:cs typeface="Arial"/>
              </a:rPr>
              <a:t>Efekti u domaćem pravnom sistemu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275"/>
            <a:ext cx="10515600" cy="5473864"/>
          </a:xfrm>
        </p:spPr>
        <p:txBody>
          <a:bodyPr>
            <a:normAutofit fontScale="77500" lnSpcReduction="20000"/>
          </a:bodyPr>
          <a:lstStyle/>
          <a:p>
            <a:r>
              <a:rPr lang="en-US" sz="3600">
                <a:latin typeface="Arial"/>
                <a:cs typeface="Arial"/>
              </a:rPr>
              <a:t>Dualistički sistem</a:t>
            </a:r>
          </a:p>
          <a:p>
            <a:pPr lvl="1"/>
            <a:r>
              <a:rPr lang="en-US" sz="3600">
                <a:latin typeface="Arial"/>
                <a:cs typeface="Arial"/>
              </a:rPr>
              <a:t>efekt nakon transformisanja u domaće pravo</a:t>
            </a:r>
          </a:p>
          <a:p>
            <a:pPr lvl="1"/>
            <a:r>
              <a:rPr lang="pl-PL" sz="3600">
                <a:latin typeface="Arial"/>
                <a:cs typeface="Arial"/>
              </a:rPr>
              <a:t>status u domaćem pr. sis. zavisi od domaćeg </a:t>
            </a:r>
            <a:r>
              <a:rPr lang="en-US" sz="3600">
                <a:latin typeface="Arial"/>
                <a:cs typeface="Arial"/>
              </a:rPr>
              <a:t>ustavnog prava</a:t>
            </a:r>
          </a:p>
          <a:p>
            <a:pPr lvl="1"/>
            <a:r>
              <a:rPr lang="en-US" sz="3600">
                <a:latin typeface="Arial"/>
                <a:cs typeface="Arial"/>
              </a:rPr>
              <a:t>napr. Njemačka  </a:t>
            </a:r>
            <a:r>
              <a:rPr lang="pl-PL" sz="3600">
                <a:latin typeface="Arial"/>
                <a:cs typeface="Arial"/>
              </a:rPr>
              <a:t>je federalnim zak. transformisla </a:t>
            </a:r>
            <a:r>
              <a:rPr lang="en-US" sz="3600">
                <a:latin typeface="Arial"/>
                <a:cs typeface="Arial"/>
              </a:rPr>
              <a:t>Konvenciju u dio domaćeg zakonodavstva, sa snagom federalnog zakona. </a:t>
            </a:r>
          </a:p>
          <a:p>
            <a:r>
              <a:rPr lang="en-US" sz="3600">
                <a:latin typeface="Arial"/>
                <a:cs typeface="Arial"/>
              </a:rPr>
              <a:t>Monistički sistem</a:t>
            </a:r>
          </a:p>
          <a:p>
            <a:pPr lvl="1"/>
            <a:r>
              <a:rPr lang="en-US" sz="3600">
                <a:latin typeface="Arial"/>
                <a:cs typeface="Arial"/>
              </a:rPr>
              <a:t>međ. pravo je obavezno, neovisno od transformacije u nac. pravo</a:t>
            </a:r>
          </a:p>
          <a:p>
            <a:pPr lvl="1"/>
            <a:r>
              <a:rPr lang="en-US" sz="3600">
                <a:latin typeface="Arial"/>
                <a:cs typeface="Arial"/>
              </a:rPr>
              <a:t>pojedinac prava i obaveze trpi direktno iz međ. prava pa se na nj. može pozivati i pred domaćim sudom u kom slučaju je </a:t>
            </a:r>
            <a:r>
              <a:rPr lang="pl-PL" sz="3600">
                <a:latin typeface="Arial"/>
                <a:cs typeface="Arial"/>
              </a:rPr>
              <a:t>sud obavezan da primjeni međ. pravo i da mu prednost nad nac. </a:t>
            </a:r>
            <a:r>
              <a:rPr lang="en-US" sz="3600">
                <a:latin typeface="Arial"/>
                <a:cs typeface="Arial"/>
              </a:rPr>
              <a:t>ako </a:t>
            </a:r>
            <a:r>
              <a:rPr lang="pl-PL" sz="3600">
                <a:latin typeface="Arial"/>
                <a:cs typeface="Arial"/>
              </a:rPr>
              <a:t>mu je </a:t>
            </a:r>
            <a:r>
              <a:rPr lang="en-US" sz="3600">
                <a:latin typeface="Arial"/>
                <a:cs typeface="Arial"/>
              </a:rPr>
              <a:t>ono </a:t>
            </a:r>
            <a:r>
              <a:rPr lang="pl-PL" sz="3600">
                <a:latin typeface="Arial"/>
                <a:cs typeface="Arial"/>
              </a:rPr>
              <a:t>suprotno </a:t>
            </a:r>
          </a:p>
          <a:p>
            <a:pPr lvl="1"/>
            <a:r>
              <a:rPr lang="en-US" sz="3600">
                <a:latin typeface="Arial"/>
                <a:cs typeface="Arial"/>
              </a:rPr>
              <a:t>principijelno prihvaćanje nac. djelovanja međ. prava uz varirajući opseg primjene u raznim državama</a:t>
            </a:r>
          </a:p>
        </p:txBody>
      </p:sp>
    </p:spTree>
    <p:extLst>
      <p:ext uri="{BB962C8B-B14F-4D97-AF65-F5344CB8AC3E}">
        <p14:creationId xmlns:p14="http://schemas.microsoft.com/office/powerpoint/2010/main" xmlns="" val="363618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87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Custom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Jasna Bakšić-Muftić</vt:lpstr>
      <vt:lpstr>Iz preambule:</vt:lpstr>
      <vt:lpstr>Članak 1  Obveza štovanja ljudskih prava     </vt:lpstr>
      <vt:lpstr>Domet čl. 1</vt:lpstr>
      <vt:lpstr>Efekti u domaćem pravnom sistemu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 preambule:</dc:title>
  <dc:creator/>
  <cp:lastModifiedBy>Jasna Baksic  Muftic</cp:lastModifiedBy>
  <cp:revision>5</cp:revision>
  <dcterms:created xsi:type="dcterms:W3CDTF">2012-07-27T01:16:44Z</dcterms:created>
  <dcterms:modified xsi:type="dcterms:W3CDTF">2014-06-22T23:07:20Z</dcterms:modified>
</cp:coreProperties>
</file>