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2"/>
  </p:notesMasterIdLst>
  <p:sldIdLst>
    <p:sldId id="293" r:id="rId2"/>
    <p:sldId id="382" r:id="rId3"/>
    <p:sldId id="374" r:id="rId4"/>
    <p:sldId id="413" r:id="rId5"/>
    <p:sldId id="375" r:id="rId6"/>
    <p:sldId id="376" r:id="rId7"/>
    <p:sldId id="379" r:id="rId8"/>
    <p:sldId id="380" r:id="rId9"/>
    <p:sldId id="378" r:id="rId10"/>
    <p:sldId id="384" r:id="rId11"/>
    <p:sldId id="411" r:id="rId12"/>
    <p:sldId id="412" r:id="rId13"/>
    <p:sldId id="383" r:id="rId14"/>
    <p:sldId id="385" r:id="rId15"/>
    <p:sldId id="387" r:id="rId16"/>
    <p:sldId id="386" r:id="rId17"/>
    <p:sldId id="390" r:id="rId18"/>
    <p:sldId id="391" r:id="rId19"/>
    <p:sldId id="392" r:id="rId20"/>
    <p:sldId id="393" r:id="rId21"/>
    <p:sldId id="394" r:id="rId22"/>
    <p:sldId id="395" r:id="rId23"/>
    <p:sldId id="396" r:id="rId24"/>
    <p:sldId id="397" r:id="rId25"/>
    <p:sldId id="398" r:id="rId26"/>
    <p:sldId id="399" r:id="rId27"/>
    <p:sldId id="400" r:id="rId28"/>
    <p:sldId id="401" r:id="rId29"/>
    <p:sldId id="402" r:id="rId30"/>
    <p:sldId id="403" r:id="rId31"/>
    <p:sldId id="404" r:id="rId32"/>
    <p:sldId id="405" r:id="rId33"/>
    <p:sldId id="406" r:id="rId34"/>
    <p:sldId id="407" r:id="rId35"/>
    <p:sldId id="409" r:id="rId36"/>
    <p:sldId id="408" r:id="rId37"/>
    <p:sldId id="410" r:id="rId38"/>
    <p:sldId id="415" r:id="rId39"/>
    <p:sldId id="414" r:id="rId40"/>
    <p:sldId id="367"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88" autoAdjust="0"/>
    <p:restoredTop sz="94660"/>
  </p:normalViewPr>
  <p:slideViewPr>
    <p:cSldViewPr>
      <p:cViewPr>
        <p:scale>
          <a:sx n="100" d="100"/>
          <a:sy n="100" d="100"/>
        </p:scale>
        <p:origin x="-30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DF2ABBEB-1062-4C2E-B652-8BCD81B1119C}" type="datetimeFigureOut">
              <a:rPr lang="en-US"/>
              <a:pPr>
                <a:defRPr/>
              </a:pPr>
              <a:t>2/24/2014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cs typeface="+mn-cs"/>
              </a:defRPr>
            </a:lvl1pPr>
          </a:lstStyle>
          <a:p>
            <a:pPr>
              <a:defRPr/>
            </a:pPr>
            <a:fld id="{A59D5C66-CCA8-499D-9DBB-362E5ADBDB0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bs-Latn-BA" smtClean="0"/>
          </a:p>
        </p:txBody>
      </p:sp>
      <p:sp>
        <p:nvSpPr>
          <p:cNvPr id="16387"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0607B8A-2C6A-4A99-A572-9B6FE4342331}" type="slidenum">
              <a:rPr lang="en-US" sz="1200">
                <a:latin typeface="+mn-lt"/>
                <a:cs typeface="+mn-cs"/>
              </a:rPr>
              <a:pPr algn="r">
                <a:defRPr/>
              </a:pPr>
              <a:t>5</a:t>
            </a:fld>
            <a:endParaRPr lang="en-US" sz="1200">
              <a:latin typeface="+mn-lt"/>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US">
                <a:cs typeface="+mn-cs"/>
              </a:endParaRPr>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hangingPunct="0">
                <a:defRPr/>
              </a:pPr>
              <a:endParaRPr lang="en-US">
                <a:cs typeface="+mn-cs"/>
              </a:endParaRPr>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US">
                <a:cs typeface="+mn-cs"/>
              </a:endParaRPr>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US">
                <a:cs typeface="+mn-cs"/>
              </a:endParaRPr>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US">
                <a:cs typeface="+mn-cs"/>
              </a:endParaRPr>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US">
                <a:cs typeface="+mn-cs"/>
              </a:endParaRPr>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US">
                <a:cs typeface="+mn-cs"/>
              </a:endParaRPr>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US">
                <a:cs typeface="+mn-cs"/>
              </a:endParaRPr>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eaLnBrk="0" hangingPunct="0">
                <a:defRPr/>
              </a:pPr>
              <a:endParaRPr lang="en-US">
                <a:cs typeface="+mn-cs"/>
              </a:endParaRPr>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hangingPunct="0">
                <a:defRPr/>
              </a:pPr>
              <a:endParaRPr lang="en-US">
                <a:cs typeface="+mn-cs"/>
              </a:endParaRPr>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hangingPunct="0">
                <a:defRPr/>
              </a:pPr>
              <a:endParaRPr lang="en-US">
                <a:cs typeface="+mn-cs"/>
              </a:endParaRPr>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eaLnBrk="0" hangingPunct="0">
                <a:defRPr/>
              </a:pPr>
              <a:endParaRPr lang="en-US">
                <a:cs typeface="+mn-cs"/>
              </a:endParaRPr>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hangingPunct="0">
                <a:defRPr/>
              </a:pPr>
              <a:endParaRPr lang="en-US">
                <a:cs typeface="+mn-cs"/>
              </a:endParaRPr>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eaLnBrk="0" hangingPunct="0">
                <a:defRPr/>
              </a:pPr>
              <a:endParaRPr lang="en-US">
                <a:cs typeface="+mn-cs"/>
              </a:endParaRPr>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eaLnBrk="0" hangingPunct="0">
                <a:defRPr/>
              </a:pPr>
              <a:endParaRPr lang="en-US">
                <a:cs typeface="+mn-cs"/>
              </a:endParaRPr>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US">
                <a:cs typeface="+mn-cs"/>
              </a:endParaRPr>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hangingPunct="0">
                <a:defRPr/>
              </a:pPr>
              <a:endParaRPr lang="en-US">
                <a:cs typeface="+mn-cs"/>
              </a:endParaRPr>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eaLnBrk="0" hangingPunct="0">
                <a:defRPr/>
              </a:pPr>
              <a:endParaRPr lang="en-US">
                <a:cs typeface="+mn-cs"/>
              </a:endParaRPr>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hangingPunct="0">
                <a:defRPr/>
              </a:pPr>
              <a:endParaRPr lang="en-US">
                <a:cs typeface="+mn-cs"/>
              </a:endParaRPr>
            </a:p>
          </p:txBody>
        </p:sp>
      </p:grpSp>
      <p:sp>
        <p:nvSpPr>
          <p:cNvPr id="49191"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9192"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fld id="{C07F200E-722D-4436-AAF9-DEDD69B76D37}" type="datetimeFigureOut">
              <a:rPr lang="en-US"/>
              <a:pPr>
                <a:defRPr/>
              </a:pPr>
              <a:t>2/24/2014</a:t>
            </a:fld>
            <a:endParaRPr lang="en-US"/>
          </a:p>
        </p:txBody>
      </p:sp>
      <p:sp>
        <p:nvSpPr>
          <p:cNvPr id="40" name="Rectangle 38"/>
          <p:cNvSpPr>
            <a:spLocks noGrp="1" noChangeArrowheads="1"/>
          </p:cNvSpPr>
          <p:nvPr>
            <p:ph type="ftr" sz="quarter" idx="11"/>
          </p:nvPr>
        </p:nvSpPr>
        <p:spPr/>
        <p:txBody>
          <a:bodyPr/>
          <a:lstStyle>
            <a:lvl1pPr>
              <a:defRPr/>
            </a:lvl1pPr>
          </a:lstStyle>
          <a:p>
            <a:pPr>
              <a:defRPr/>
            </a:pPr>
            <a:endParaRPr lang="en-US"/>
          </a:p>
        </p:txBody>
      </p:sp>
      <p:sp>
        <p:nvSpPr>
          <p:cNvPr id="41" name="Rectangle 41"/>
          <p:cNvSpPr>
            <a:spLocks noGrp="1" noChangeArrowheads="1"/>
          </p:cNvSpPr>
          <p:nvPr>
            <p:ph type="sldNum" sz="quarter" idx="12"/>
          </p:nvPr>
        </p:nvSpPr>
        <p:spPr/>
        <p:txBody>
          <a:bodyPr/>
          <a:lstStyle>
            <a:lvl1pPr>
              <a:defRPr/>
            </a:lvl1pPr>
          </a:lstStyle>
          <a:p>
            <a:pPr>
              <a:defRPr/>
            </a:pPr>
            <a:fld id="{7007EDA1-DD99-41B1-912B-B5ABD163E22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9"/>
          <p:cNvSpPr>
            <a:spLocks noGrp="1" noChangeArrowheads="1"/>
          </p:cNvSpPr>
          <p:nvPr>
            <p:ph type="dt" sz="half" idx="10"/>
          </p:nvPr>
        </p:nvSpPr>
        <p:spPr>
          <a:ln/>
        </p:spPr>
        <p:txBody>
          <a:bodyPr/>
          <a:lstStyle>
            <a:lvl1pPr>
              <a:defRPr/>
            </a:lvl1pPr>
          </a:lstStyle>
          <a:p>
            <a:pPr>
              <a:defRPr/>
            </a:pPr>
            <a:fld id="{B419A6A7-7B2B-4EB4-8028-81D35D44FC80}" type="datetimeFigureOut">
              <a:rPr lang="en-US"/>
              <a:pPr>
                <a:defRPr/>
              </a:pPr>
              <a:t>2/24/2014</a:t>
            </a:fld>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564B07F6-7E5F-4B1D-85F2-AE07EB75B77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9"/>
          <p:cNvSpPr>
            <a:spLocks noGrp="1" noChangeArrowheads="1"/>
          </p:cNvSpPr>
          <p:nvPr>
            <p:ph type="dt" sz="half" idx="10"/>
          </p:nvPr>
        </p:nvSpPr>
        <p:spPr>
          <a:ln/>
        </p:spPr>
        <p:txBody>
          <a:bodyPr/>
          <a:lstStyle>
            <a:lvl1pPr>
              <a:defRPr/>
            </a:lvl1pPr>
          </a:lstStyle>
          <a:p>
            <a:pPr>
              <a:defRPr/>
            </a:pPr>
            <a:fld id="{C116DF34-DB79-4C3C-9F51-B8D164E5BB61}" type="datetimeFigureOut">
              <a:rPr lang="en-US"/>
              <a:pPr>
                <a:defRPr/>
              </a:pPr>
              <a:t>2/24/2014</a:t>
            </a:fld>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E16F19B5-F403-419D-9060-FD77E3B5E2C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9"/>
          <p:cNvSpPr>
            <a:spLocks noGrp="1" noChangeArrowheads="1"/>
          </p:cNvSpPr>
          <p:nvPr>
            <p:ph type="dt" sz="half" idx="10"/>
          </p:nvPr>
        </p:nvSpPr>
        <p:spPr>
          <a:ln/>
        </p:spPr>
        <p:txBody>
          <a:bodyPr/>
          <a:lstStyle>
            <a:lvl1pPr>
              <a:defRPr/>
            </a:lvl1pPr>
          </a:lstStyle>
          <a:p>
            <a:pPr>
              <a:defRPr/>
            </a:pPr>
            <a:fld id="{31E42555-441A-4CFA-9372-3593D56C578A}" type="datetimeFigureOut">
              <a:rPr lang="en-US"/>
              <a:pPr>
                <a:defRPr/>
              </a:pPr>
              <a:t>2/24/2014</a:t>
            </a:fld>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D6C7F330-B989-49F7-B75B-65FC697B566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fld id="{A3D7E9FC-2E9A-464B-91E7-7EAC7CC42CB8}" type="datetimeFigureOut">
              <a:rPr lang="en-US"/>
              <a:pPr>
                <a:defRPr/>
              </a:pPr>
              <a:t>2/24/2014</a:t>
            </a:fld>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1BACCAED-E311-4E62-B263-6270F786357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9"/>
          <p:cNvSpPr>
            <a:spLocks noGrp="1" noChangeArrowheads="1"/>
          </p:cNvSpPr>
          <p:nvPr>
            <p:ph type="dt" sz="half" idx="10"/>
          </p:nvPr>
        </p:nvSpPr>
        <p:spPr>
          <a:ln/>
        </p:spPr>
        <p:txBody>
          <a:bodyPr/>
          <a:lstStyle>
            <a:lvl1pPr>
              <a:defRPr/>
            </a:lvl1pPr>
          </a:lstStyle>
          <a:p>
            <a:pPr>
              <a:defRPr/>
            </a:pPr>
            <a:fld id="{6D7F4D3B-26A0-4AD3-960D-26C14F61DAD2}" type="datetimeFigureOut">
              <a:rPr lang="en-US"/>
              <a:pPr>
                <a:defRPr/>
              </a:pPr>
              <a:t>2/24/2014</a:t>
            </a:fld>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52D6DC89-5FA7-44D3-9DF0-EE24E69E15E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9"/>
          <p:cNvSpPr>
            <a:spLocks noGrp="1" noChangeArrowheads="1"/>
          </p:cNvSpPr>
          <p:nvPr>
            <p:ph type="dt" sz="half" idx="10"/>
          </p:nvPr>
        </p:nvSpPr>
        <p:spPr>
          <a:ln/>
        </p:spPr>
        <p:txBody>
          <a:bodyPr/>
          <a:lstStyle>
            <a:lvl1pPr>
              <a:defRPr/>
            </a:lvl1pPr>
          </a:lstStyle>
          <a:p>
            <a:pPr>
              <a:defRPr/>
            </a:pPr>
            <a:fld id="{FA01822A-065E-440A-AE16-8EE6F0B79F9B}" type="datetimeFigureOut">
              <a:rPr lang="en-US"/>
              <a:pPr>
                <a:defRPr/>
              </a:pPr>
              <a:t>2/24/2014</a:t>
            </a:fld>
            <a:endParaRPr lang="en-US"/>
          </a:p>
        </p:txBody>
      </p:sp>
      <p:sp>
        <p:nvSpPr>
          <p:cNvPr id="8" name="Rectangle 40"/>
          <p:cNvSpPr>
            <a:spLocks noGrp="1" noChangeArrowheads="1"/>
          </p:cNvSpPr>
          <p:nvPr>
            <p:ph type="ftr" sz="quarter" idx="11"/>
          </p:nvPr>
        </p:nvSpPr>
        <p:spPr>
          <a:ln/>
        </p:spPr>
        <p:txBody>
          <a:bodyPr/>
          <a:lstStyle>
            <a:lvl1pPr>
              <a:defRPr/>
            </a:lvl1pPr>
          </a:lstStyle>
          <a:p>
            <a:pPr>
              <a:defRPr/>
            </a:pPr>
            <a:endParaRPr lang="en-US"/>
          </a:p>
        </p:txBody>
      </p:sp>
      <p:sp>
        <p:nvSpPr>
          <p:cNvPr id="9" name="Rectangle 41"/>
          <p:cNvSpPr>
            <a:spLocks noGrp="1" noChangeArrowheads="1"/>
          </p:cNvSpPr>
          <p:nvPr>
            <p:ph type="sldNum" sz="quarter" idx="12"/>
          </p:nvPr>
        </p:nvSpPr>
        <p:spPr>
          <a:ln/>
        </p:spPr>
        <p:txBody>
          <a:bodyPr/>
          <a:lstStyle>
            <a:lvl1pPr>
              <a:defRPr/>
            </a:lvl1pPr>
          </a:lstStyle>
          <a:p>
            <a:pPr>
              <a:defRPr/>
            </a:pPr>
            <a:fld id="{1962276D-C4E7-4D8E-A4C8-0D37C81DDF2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9"/>
          <p:cNvSpPr>
            <a:spLocks noGrp="1" noChangeArrowheads="1"/>
          </p:cNvSpPr>
          <p:nvPr>
            <p:ph type="dt" sz="half" idx="10"/>
          </p:nvPr>
        </p:nvSpPr>
        <p:spPr>
          <a:ln/>
        </p:spPr>
        <p:txBody>
          <a:bodyPr/>
          <a:lstStyle>
            <a:lvl1pPr>
              <a:defRPr/>
            </a:lvl1pPr>
          </a:lstStyle>
          <a:p>
            <a:pPr>
              <a:defRPr/>
            </a:pPr>
            <a:fld id="{F427892E-EAD8-4B56-A1B2-CDCB938D2B2F}" type="datetimeFigureOut">
              <a:rPr lang="en-US"/>
              <a:pPr>
                <a:defRPr/>
              </a:pPr>
              <a:t>2/24/2014</a:t>
            </a:fld>
            <a:endParaRPr lang="en-US"/>
          </a:p>
        </p:txBody>
      </p:sp>
      <p:sp>
        <p:nvSpPr>
          <p:cNvPr id="4" name="Rectangle 40"/>
          <p:cNvSpPr>
            <a:spLocks noGrp="1" noChangeArrowheads="1"/>
          </p:cNvSpPr>
          <p:nvPr>
            <p:ph type="ftr" sz="quarter" idx="11"/>
          </p:nvPr>
        </p:nvSpPr>
        <p:spPr>
          <a:ln/>
        </p:spPr>
        <p:txBody>
          <a:bodyPr/>
          <a:lstStyle>
            <a:lvl1pPr>
              <a:defRPr/>
            </a:lvl1pPr>
          </a:lstStyle>
          <a:p>
            <a:pPr>
              <a:defRPr/>
            </a:pPr>
            <a:endParaRPr lang="en-US"/>
          </a:p>
        </p:txBody>
      </p:sp>
      <p:sp>
        <p:nvSpPr>
          <p:cNvPr id="5" name="Rectangle 41"/>
          <p:cNvSpPr>
            <a:spLocks noGrp="1" noChangeArrowheads="1"/>
          </p:cNvSpPr>
          <p:nvPr>
            <p:ph type="sldNum" sz="quarter" idx="12"/>
          </p:nvPr>
        </p:nvSpPr>
        <p:spPr>
          <a:ln/>
        </p:spPr>
        <p:txBody>
          <a:bodyPr/>
          <a:lstStyle>
            <a:lvl1pPr>
              <a:defRPr/>
            </a:lvl1pPr>
          </a:lstStyle>
          <a:p>
            <a:pPr>
              <a:defRPr/>
            </a:pPr>
            <a:fld id="{CB4CEDC2-F637-4F1E-80CA-4B51F004286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fld id="{859C16AD-9A80-4160-9D2C-A759EC893F9D}" type="datetimeFigureOut">
              <a:rPr lang="en-US"/>
              <a:pPr>
                <a:defRPr/>
              </a:pPr>
              <a:t>2/24/2014</a:t>
            </a:fld>
            <a:endParaRPr lang="en-US"/>
          </a:p>
        </p:txBody>
      </p:sp>
      <p:sp>
        <p:nvSpPr>
          <p:cNvPr id="3" name="Rectangle 40"/>
          <p:cNvSpPr>
            <a:spLocks noGrp="1" noChangeArrowheads="1"/>
          </p:cNvSpPr>
          <p:nvPr>
            <p:ph type="ftr" sz="quarter" idx="11"/>
          </p:nvPr>
        </p:nvSpPr>
        <p:spPr>
          <a:ln/>
        </p:spPr>
        <p:txBody>
          <a:bodyPr/>
          <a:lstStyle>
            <a:lvl1pPr>
              <a:defRPr/>
            </a:lvl1pPr>
          </a:lstStyle>
          <a:p>
            <a:pPr>
              <a:defRPr/>
            </a:pPr>
            <a:endParaRPr lang="en-US"/>
          </a:p>
        </p:txBody>
      </p:sp>
      <p:sp>
        <p:nvSpPr>
          <p:cNvPr id="4" name="Rectangle 41"/>
          <p:cNvSpPr>
            <a:spLocks noGrp="1" noChangeArrowheads="1"/>
          </p:cNvSpPr>
          <p:nvPr>
            <p:ph type="sldNum" sz="quarter" idx="12"/>
          </p:nvPr>
        </p:nvSpPr>
        <p:spPr>
          <a:ln/>
        </p:spPr>
        <p:txBody>
          <a:bodyPr/>
          <a:lstStyle>
            <a:lvl1pPr>
              <a:defRPr/>
            </a:lvl1pPr>
          </a:lstStyle>
          <a:p>
            <a:pPr>
              <a:defRPr/>
            </a:pPr>
            <a:fld id="{2BBBD396-7013-430B-BC2E-3477B2917B9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fld id="{4192F393-E533-4A54-9105-1BC7CC078A8B}" type="datetimeFigureOut">
              <a:rPr lang="en-US"/>
              <a:pPr>
                <a:defRPr/>
              </a:pPr>
              <a:t>2/24/2014</a:t>
            </a:fld>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65CC3E42-AEC3-4272-B0D2-7BB9FD3A14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fld id="{B7C5D6CF-2B36-4B4A-A7FB-FEED84B1825E}" type="datetimeFigureOut">
              <a:rPr lang="en-US"/>
              <a:pPr>
                <a:defRPr/>
              </a:pPr>
              <a:t>2/24/2014</a:t>
            </a:fld>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C0C7135E-FD07-45E0-ACC3-A87B2F9605F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800475" y="1789113"/>
            <a:ext cx="5340350" cy="5056187"/>
            <a:chOff x="2394" y="1127"/>
            <a:chExt cx="3364" cy="3185"/>
          </a:xfrm>
        </p:grpSpPr>
        <p:sp>
          <p:nvSpPr>
            <p:cNvPr id="48131"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US">
                <a:cs typeface="+mn-cs"/>
              </a:endParaRPr>
            </a:p>
          </p:txBody>
        </p:sp>
        <p:sp>
          <p:nvSpPr>
            <p:cNvPr id="48132"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hangingPunct="0">
                <a:defRPr/>
              </a:pPr>
              <a:endParaRPr lang="en-US">
                <a:cs typeface="+mn-cs"/>
              </a:endParaRPr>
            </a:p>
          </p:txBody>
        </p:sp>
        <p:sp>
          <p:nvSpPr>
            <p:cNvPr id="48133"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US">
                <a:cs typeface="+mn-cs"/>
              </a:endParaRPr>
            </a:p>
          </p:txBody>
        </p:sp>
        <p:sp>
          <p:nvSpPr>
            <p:cNvPr id="48134"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48135"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US">
                <a:cs typeface="+mn-cs"/>
              </a:endParaRPr>
            </a:p>
          </p:txBody>
        </p:sp>
        <p:sp>
          <p:nvSpPr>
            <p:cNvPr id="48136"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US">
                <a:cs typeface="+mn-cs"/>
              </a:endParaRPr>
            </a:p>
          </p:txBody>
        </p:sp>
        <p:sp>
          <p:nvSpPr>
            <p:cNvPr id="48137"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US">
                <a:cs typeface="+mn-cs"/>
              </a:endParaRPr>
            </a:p>
          </p:txBody>
        </p:sp>
        <p:sp>
          <p:nvSpPr>
            <p:cNvPr id="48138"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US">
                <a:cs typeface="+mn-cs"/>
              </a:endParaRPr>
            </a:p>
          </p:txBody>
        </p:sp>
        <p:sp>
          <p:nvSpPr>
            <p:cNvPr id="48139"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US">
                <a:cs typeface="+mn-cs"/>
              </a:endParaRPr>
            </a:p>
          </p:txBody>
        </p:sp>
        <p:sp>
          <p:nvSpPr>
            <p:cNvPr id="48140"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48141"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48142"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eaLnBrk="0" hangingPunct="0">
                <a:defRPr/>
              </a:pPr>
              <a:endParaRPr lang="en-US">
                <a:cs typeface="+mn-cs"/>
              </a:endParaRPr>
            </a:p>
          </p:txBody>
        </p:sp>
        <p:sp>
          <p:nvSpPr>
            <p:cNvPr id="48143"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hangingPunct="0">
                <a:defRPr/>
              </a:pPr>
              <a:endParaRPr lang="en-US">
                <a:cs typeface="+mn-cs"/>
              </a:endParaRPr>
            </a:p>
          </p:txBody>
        </p:sp>
        <p:sp>
          <p:nvSpPr>
            <p:cNvPr id="48144"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48145"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48146"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48147"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48148"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48149"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48150"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48151"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hangingPunct="0">
                <a:defRPr/>
              </a:pPr>
              <a:endParaRPr lang="en-US">
                <a:cs typeface="+mn-cs"/>
              </a:endParaRPr>
            </a:p>
          </p:txBody>
        </p:sp>
        <p:sp>
          <p:nvSpPr>
            <p:cNvPr id="48152"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48153"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48154"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48155"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eaLnBrk="0" hangingPunct="0">
                <a:defRPr/>
              </a:pPr>
              <a:endParaRPr lang="en-US">
                <a:cs typeface="+mn-cs"/>
              </a:endParaRPr>
            </a:p>
          </p:txBody>
        </p:sp>
        <p:sp>
          <p:nvSpPr>
            <p:cNvPr id="48156"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hangingPunct="0">
                <a:defRPr/>
              </a:pPr>
              <a:endParaRPr lang="en-US">
                <a:cs typeface="+mn-cs"/>
              </a:endParaRPr>
            </a:p>
          </p:txBody>
        </p:sp>
        <p:sp>
          <p:nvSpPr>
            <p:cNvPr id="48157"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eaLnBrk="0" hangingPunct="0">
                <a:defRPr/>
              </a:pPr>
              <a:endParaRPr lang="en-US">
                <a:cs typeface="+mn-cs"/>
              </a:endParaRPr>
            </a:p>
          </p:txBody>
        </p:sp>
        <p:sp>
          <p:nvSpPr>
            <p:cNvPr id="48158"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48159"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eaLnBrk="0" hangingPunct="0">
                <a:defRPr/>
              </a:pPr>
              <a:endParaRPr lang="en-US">
                <a:cs typeface="+mn-cs"/>
              </a:endParaRPr>
            </a:p>
          </p:txBody>
        </p:sp>
        <p:sp>
          <p:nvSpPr>
            <p:cNvPr id="48160"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eaLnBrk="0" hangingPunct="0">
                <a:defRPr/>
              </a:pPr>
              <a:endParaRPr lang="en-US">
                <a:cs typeface="+mn-cs"/>
              </a:endParaRPr>
            </a:p>
          </p:txBody>
        </p:sp>
        <p:sp>
          <p:nvSpPr>
            <p:cNvPr id="48161"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eaLnBrk="0" hangingPunct="0">
                <a:defRPr/>
              </a:pPr>
              <a:endParaRPr lang="en-US">
                <a:cs typeface="+mn-cs"/>
              </a:endParaRPr>
            </a:p>
          </p:txBody>
        </p:sp>
        <p:sp>
          <p:nvSpPr>
            <p:cNvPr id="48162"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eaLnBrk="0" hangingPunct="0">
                <a:defRPr/>
              </a:pPr>
              <a:endParaRPr lang="en-US">
                <a:cs typeface="+mn-cs"/>
              </a:endParaRPr>
            </a:p>
          </p:txBody>
        </p:sp>
        <p:sp>
          <p:nvSpPr>
            <p:cNvPr id="48163"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eaLnBrk="0" hangingPunct="0">
                <a:defRPr/>
              </a:pPr>
              <a:endParaRPr lang="en-US">
                <a:cs typeface="+mn-cs"/>
              </a:endParaRPr>
            </a:p>
          </p:txBody>
        </p:sp>
        <p:sp>
          <p:nvSpPr>
            <p:cNvPr id="48164"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eaLnBrk="0" hangingPunct="0">
                <a:defRPr/>
              </a:pPr>
              <a:endParaRPr lang="en-US">
                <a:cs typeface="+mn-cs"/>
              </a:endParaRPr>
            </a:p>
          </p:txBody>
        </p:sp>
      </p:grpSp>
      <p:sp>
        <p:nvSpPr>
          <p:cNvPr id="48165"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8166"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67"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cs typeface="+mn-cs"/>
              </a:defRPr>
            </a:lvl1pPr>
          </a:lstStyle>
          <a:p>
            <a:pPr>
              <a:defRPr/>
            </a:pPr>
            <a:fld id="{FA939471-7A2D-4619-9BAE-3D724CA055E9}" type="datetimeFigureOut">
              <a:rPr lang="en-US"/>
              <a:pPr>
                <a:defRPr/>
              </a:pPr>
              <a:t>2/24/2014</a:t>
            </a:fld>
            <a:endParaRPr lang="en-US"/>
          </a:p>
        </p:txBody>
      </p:sp>
      <p:sp>
        <p:nvSpPr>
          <p:cNvPr id="48168"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Tahoma" pitchFamily="34" charset="0"/>
                <a:cs typeface="+mn-cs"/>
              </a:defRPr>
            </a:lvl1pPr>
          </a:lstStyle>
          <a:p>
            <a:pPr>
              <a:defRPr/>
            </a:pPr>
            <a:endParaRPr lang="en-US"/>
          </a:p>
        </p:txBody>
      </p:sp>
      <p:sp>
        <p:nvSpPr>
          <p:cNvPr id="48169"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ahoma" pitchFamily="34" charset="0"/>
                <a:cs typeface="+mn-cs"/>
              </a:defRPr>
            </a:lvl1pPr>
          </a:lstStyle>
          <a:p>
            <a:pPr>
              <a:defRPr/>
            </a:pPr>
            <a:fld id="{09C450EA-C540-4925-AFF2-C5EFF8648E6B}"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9750" y="-242888"/>
            <a:ext cx="8158163" cy="44450"/>
          </a:xfrm>
        </p:spPr>
        <p:txBody>
          <a:bodyPr>
            <a:normAutofit fontScale="90000"/>
          </a:bodyPr>
          <a:lstStyle/>
          <a:p>
            <a:pPr eaLnBrk="1" hangingPunct="1">
              <a:defRPr/>
            </a:pPr>
            <a:endParaRPr lang="en-US" sz="4000"/>
          </a:p>
        </p:txBody>
      </p:sp>
      <p:sp>
        <p:nvSpPr>
          <p:cNvPr id="14338" name="Content Placeholder 2"/>
          <p:cNvSpPr>
            <a:spLocks noGrp="1"/>
          </p:cNvSpPr>
          <p:nvPr>
            <p:ph idx="4294967295"/>
          </p:nvPr>
        </p:nvSpPr>
        <p:spPr>
          <a:xfrm>
            <a:off x="468313" y="333375"/>
            <a:ext cx="8218487" cy="5792788"/>
          </a:xfrm>
        </p:spPr>
        <p:txBody>
          <a:bodyPr/>
          <a:lstStyle/>
          <a:p>
            <a:pPr algn="ctr" eaLnBrk="1" hangingPunct="1">
              <a:buFont typeface="Wingdings" pitchFamily="2" charset="2"/>
              <a:buNone/>
              <a:defRPr/>
            </a:pPr>
            <a:endParaRPr lang="bs-Latn-BA" sz="4000" smtClean="0"/>
          </a:p>
          <a:p>
            <a:pPr algn="ctr" eaLnBrk="1" hangingPunct="1">
              <a:buFont typeface="Wingdings" pitchFamily="2" charset="2"/>
              <a:buNone/>
              <a:defRPr/>
            </a:pPr>
            <a:endParaRPr lang="bs-Latn-BA" sz="4000" smtClean="0"/>
          </a:p>
          <a:p>
            <a:pPr algn="ctr" eaLnBrk="1" hangingPunct="1">
              <a:buFont typeface="Wingdings" pitchFamily="2" charset="2"/>
              <a:buNone/>
              <a:defRPr/>
            </a:pPr>
            <a:r>
              <a:rPr lang="bs-Latn-BA" sz="4000" smtClean="0">
                <a:latin typeface="Arial" charset="0"/>
              </a:rPr>
              <a:t>Procesne mjere zaštite svjedoka u krivičnom postupku</a:t>
            </a:r>
          </a:p>
          <a:p>
            <a:pPr algn="ctr" eaLnBrk="1" hangingPunct="1">
              <a:buFont typeface="Wingdings" pitchFamily="2" charset="2"/>
              <a:buNone/>
              <a:defRPr/>
            </a:pPr>
            <a:endParaRPr lang="bs-Latn-BA" sz="2400" smtClean="0">
              <a:latin typeface="Arial" charset="0"/>
            </a:endParaRPr>
          </a:p>
          <a:p>
            <a:pPr eaLnBrk="1" hangingPunct="1">
              <a:buFont typeface="Wingdings" pitchFamily="2" charset="2"/>
              <a:buNone/>
              <a:defRPr/>
            </a:pPr>
            <a:endParaRPr lang="bs-Latn-BA" sz="2400" smtClean="0"/>
          </a:p>
          <a:p>
            <a:pPr eaLnBrk="1" hangingPunct="1">
              <a:buFont typeface="Wingdings" pitchFamily="2" charset="2"/>
              <a:buNone/>
              <a:defRPr/>
            </a:pPr>
            <a:endParaRPr lang="bs-Latn-BA" sz="2000" smtClean="0"/>
          </a:p>
          <a:p>
            <a:pPr eaLnBrk="1" hangingPunct="1">
              <a:buFont typeface="Wingdings" pitchFamily="2" charset="2"/>
              <a:buNone/>
              <a:defRPr/>
            </a:pPr>
            <a:endParaRPr lang="bs-Latn-BA" sz="2400" smtClean="0"/>
          </a:p>
          <a:p>
            <a:pPr eaLnBrk="1" hangingPunct="1">
              <a:buFont typeface="Wingdings" pitchFamily="2" charset="2"/>
              <a:buNone/>
              <a:defRPr/>
            </a:pPr>
            <a:r>
              <a:rPr lang="bs-Latn-BA" sz="2400" smtClean="0"/>
              <a:t>                                                     </a:t>
            </a:r>
            <a:r>
              <a:rPr lang="bs-Latn-BA" sz="2600" smtClean="0"/>
              <a:t>           Prezentacija:</a:t>
            </a:r>
            <a:r>
              <a:rPr lang="bs-Latn-BA" sz="2600" smtClean="0">
                <a:latin typeface="Arial" charset="0"/>
              </a:rPr>
              <a:t>Daniela Milovanović</a:t>
            </a:r>
            <a:r>
              <a:rPr lang="bs-Latn-BA" sz="2600" smtClean="0"/>
              <a:t>, </a:t>
            </a:r>
          </a:p>
          <a:p>
            <a:pPr eaLnBrk="1" hangingPunct="1">
              <a:buFont typeface="Wingdings" pitchFamily="2" charset="2"/>
              <a:buNone/>
              <a:defRPr/>
            </a:pPr>
            <a:r>
              <a:rPr lang="bs-Latn-BA" sz="2600" smtClean="0"/>
              <a:t>                     sudija </a:t>
            </a:r>
            <a:r>
              <a:rPr lang="bs-Latn-BA" sz="2600" smtClean="0">
                <a:latin typeface="Arial" charset="0"/>
              </a:rPr>
              <a:t>Vrhovnog s</a:t>
            </a:r>
            <a:r>
              <a:rPr lang="bs-Latn-BA" sz="2600" smtClean="0"/>
              <a:t>uda </a:t>
            </a:r>
            <a:r>
              <a:rPr lang="bs-Latn-BA" sz="2600" smtClean="0">
                <a:latin typeface="Arial" charset="0"/>
              </a:rPr>
              <a:t>Republike Srpske</a:t>
            </a:r>
            <a:r>
              <a:rPr lang="bs-Latn-BA" sz="2600"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8313" y="-242888"/>
            <a:ext cx="8229600" cy="46038"/>
          </a:xfrm>
        </p:spPr>
        <p:txBody>
          <a:bodyPr>
            <a:normAutofit fontScale="90000"/>
          </a:bodyPr>
          <a:lstStyle/>
          <a:p>
            <a:pPr eaLnBrk="1" hangingPunct="1">
              <a:defRPr/>
            </a:pPr>
            <a:endParaRPr lang="en-US" sz="4000"/>
          </a:p>
        </p:txBody>
      </p:sp>
      <p:sp>
        <p:nvSpPr>
          <p:cNvPr id="19458" name="Content Placeholder 2"/>
          <p:cNvSpPr>
            <a:spLocks noGrp="1"/>
          </p:cNvSpPr>
          <p:nvPr>
            <p:ph idx="4294967295"/>
          </p:nvPr>
        </p:nvSpPr>
        <p:spPr>
          <a:xfrm>
            <a:off x="395288" y="404813"/>
            <a:ext cx="8291512" cy="5721350"/>
          </a:xfrm>
        </p:spPr>
        <p:txBody>
          <a:bodyPr/>
          <a:lstStyle/>
          <a:p>
            <a:pPr>
              <a:defRPr/>
            </a:pPr>
            <a:endParaRPr lang="hr-HR" sz="2000" b="1" smtClean="0"/>
          </a:p>
          <a:p>
            <a:pPr>
              <a:defRPr/>
            </a:pPr>
            <a:r>
              <a:rPr lang="hr-HR" sz="2000" smtClean="0"/>
              <a:t>Relevantni zakonski propisi</a:t>
            </a:r>
            <a:r>
              <a:rPr lang="hr-HR" sz="2000" smtClean="0">
                <a:latin typeface="Arial" charset="0"/>
              </a:rPr>
              <a:t>:</a:t>
            </a:r>
          </a:p>
          <a:p>
            <a:pPr>
              <a:buFont typeface="Wingdings" pitchFamily="2" charset="2"/>
              <a:buNone/>
              <a:defRPr/>
            </a:pPr>
            <a:r>
              <a:rPr lang="bs-Latn-BA" sz="2000" smtClean="0">
                <a:latin typeface="Arial" charset="0"/>
              </a:rPr>
              <a:t>     Član 13. Zakona o </a:t>
            </a:r>
            <a:r>
              <a:rPr lang="bs-Latn-BA" sz="2000" smtClean="0">
                <a:effectLst/>
                <a:latin typeface="Arial" charset="0"/>
              </a:rPr>
              <a:t>zaštiti</a:t>
            </a:r>
            <a:r>
              <a:rPr lang="bs-Latn-BA" sz="2000" smtClean="0">
                <a:latin typeface="Arial" charset="0"/>
              </a:rPr>
              <a:t> svjedoka BiH, RS i BD i član 14. Zakona o </a:t>
            </a:r>
            <a:r>
              <a:rPr lang="bs-Latn-BA" sz="2000" smtClean="0">
                <a:effectLst/>
                <a:latin typeface="Arial" charset="0"/>
              </a:rPr>
              <a:t>zaštiti</a:t>
            </a:r>
            <a:r>
              <a:rPr lang="bs-Latn-BA" sz="2000" smtClean="0">
                <a:latin typeface="Arial" charset="0"/>
              </a:rPr>
              <a:t> svjedoka FBiH </a:t>
            </a:r>
            <a:endParaRPr lang="hr-HR" sz="2000" smtClean="0">
              <a:effectLst/>
            </a:endParaRPr>
          </a:p>
          <a:p>
            <a:pPr>
              <a:buFont typeface="Wingdings" pitchFamily="2" charset="2"/>
              <a:buNone/>
              <a:defRPr/>
            </a:pPr>
            <a:r>
              <a:rPr lang="hr-HR" sz="2000" smtClean="0">
                <a:effectLst/>
              </a:rPr>
              <a:t>    </a:t>
            </a:r>
            <a:endParaRPr lang="hr-HR" sz="2000" smtClean="0">
              <a:effectLst/>
              <a:latin typeface="Arial" charset="0"/>
            </a:endParaRPr>
          </a:p>
          <a:p>
            <a:pPr>
              <a:buFont typeface="Wingdings" pitchFamily="2" charset="2"/>
              <a:buNone/>
              <a:defRPr/>
            </a:pPr>
            <a:r>
              <a:rPr lang="hr-HR" sz="2000" smtClean="0">
                <a:effectLst/>
                <a:latin typeface="Arial" charset="0"/>
              </a:rPr>
              <a:t>     </a:t>
            </a:r>
            <a:r>
              <a:rPr lang="hr-HR" sz="2000" smtClean="0">
                <a:effectLst/>
              </a:rPr>
              <a:t>Određuje se </a:t>
            </a:r>
            <a:r>
              <a:rPr lang="hr-HR" sz="2000" smtClean="0"/>
              <a:t>izuzetno, pod sljedećim uslovima:</a:t>
            </a:r>
          </a:p>
          <a:p>
            <a:pPr>
              <a:buFont typeface="Wingdings" pitchFamily="2" charset="2"/>
              <a:buNone/>
              <a:defRPr/>
            </a:pPr>
            <a:r>
              <a:rPr lang="hr-HR" sz="2000" smtClean="0"/>
              <a:t>  </a:t>
            </a:r>
            <a:r>
              <a:rPr lang="hr-HR" sz="2000" smtClean="0">
                <a:latin typeface="Arial" charset="0"/>
              </a:rPr>
              <a:t>-</a:t>
            </a:r>
            <a:r>
              <a:rPr lang="hr-HR" sz="2000" smtClean="0"/>
              <a:t> kada postoji opravdana bojazan da će se ozbiljno ugroziti</a:t>
            </a:r>
            <a:r>
              <a:rPr lang="hr-HR" sz="2000" smtClean="0">
                <a:latin typeface="Arial" charset="0"/>
              </a:rPr>
              <a:t> </a:t>
            </a:r>
            <a:r>
              <a:rPr lang="hr-HR" sz="2000" smtClean="0"/>
              <a:t>lična bezbjednosti svjedoka ili njegove porodice, ako se neki ili svi lični podaci svjedoka objelodane i </a:t>
            </a:r>
          </a:p>
          <a:p>
            <a:pPr>
              <a:buFont typeface="Wingdings" pitchFamily="2" charset="2"/>
              <a:buNone/>
              <a:defRPr/>
            </a:pPr>
            <a:r>
              <a:rPr lang="hr-HR" sz="2000" smtClean="0"/>
              <a:t>  </a:t>
            </a:r>
          </a:p>
          <a:p>
            <a:pPr>
              <a:buFont typeface="Wingdings" pitchFamily="2" charset="2"/>
              <a:buNone/>
              <a:defRPr/>
            </a:pPr>
            <a:r>
              <a:rPr lang="hr-HR" sz="2000" smtClean="0"/>
              <a:t>  </a:t>
            </a:r>
            <a:r>
              <a:rPr lang="hr-HR" sz="2000" smtClean="0">
                <a:latin typeface="Arial" charset="0"/>
              </a:rPr>
              <a:t>-</a:t>
            </a:r>
            <a:r>
              <a:rPr lang="hr-HR" sz="2000" smtClean="0"/>
              <a:t> da će ta opasnost postojati i nakon davanja njegovog iskaza</a:t>
            </a:r>
            <a:r>
              <a:rPr lang="bs-Latn-BA" sz="2000" smtClean="0">
                <a:effectLst/>
              </a:rPr>
              <a:t> (po čemu se razlikuje od prethodne mjere)</a:t>
            </a:r>
            <a:endParaRPr lang="bs-Latn-BA" sz="2000" b="1" smtClean="0">
              <a:latin typeface="Arial" charset="0"/>
            </a:endParaRPr>
          </a:p>
          <a:p>
            <a:pPr>
              <a:buFont typeface="Wingdings" pitchFamily="2" charset="2"/>
              <a:buNone/>
              <a:defRPr/>
            </a:pPr>
            <a:r>
              <a:rPr lang="hr-HR" sz="2000" smtClean="0">
                <a:effectLst/>
              </a:rPr>
              <a:t>  </a:t>
            </a:r>
          </a:p>
          <a:p>
            <a:pPr>
              <a:buFont typeface="Wingdings" pitchFamily="2" charset="2"/>
              <a:buNone/>
              <a:defRPr/>
            </a:pPr>
            <a:r>
              <a:rPr lang="hr-HR" sz="2000" smtClean="0">
                <a:effectLst/>
              </a:rPr>
              <a:t>  </a:t>
            </a:r>
            <a:r>
              <a:rPr lang="hr-HR" sz="2000" smtClean="0">
                <a:effectLst/>
                <a:latin typeface="Arial" charset="0"/>
              </a:rPr>
              <a:t>  O</a:t>
            </a:r>
            <a:r>
              <a:rPr lang="hr-HR" sz="2000" smtClean="0">
                <a:effectLst/>
              </a:rPr>
              <a:t>dređuje je </a:t>
            </a:r>
            <a:r>
              <a:rPr lang="hr-HR" sz="2000" smtClean="0"/>
              <a:t>sud po službenoj dužnosti ili na prijedlog stranaka ili branioca</a:t>
            </a:r>
          </a:p>
          <a:p>
            <a:pPr>
              <a:buFont typeface="Wingdings" pitchFamily="2" charset="2"/>
              <a:buNone/>
              <a:defRPr/>
            </a:pPr>
            <a:r>
              <a:rPr lang="hr-HR" sz="2000" b="1" smtClean="0"/>
              <a:t>   </a:t>
            </a:r>
            <a:endParaRPr lang="bs-Latn-BA" sz="2000" b="1"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idx="4294967295"/>
          </p:nvPr>
        </p:nvSpPr>
        <p:spPr>
          <a:noFill/>
        </p:spPr>
        <p:txBody>
          <a:bodyPr/>
          <a:lstStyle/>
          <a:p>
            <a:r>
              <a:rPr lang="bs-Latn-BA" sz="3600" smtClean="0">
                <a:effectLst/>
              </a:rPr>
              <a:t>Procjena ugroženosti svjedoka </a:t>
            </a:r>
            <a:r>
              <a:rPr lang="bs-Latn-BA" smtClean="0">
                <a:effectLst/>
              </a:rPr>
              <a:t> </a:t>
            </a:r>
          </a:p>
        </p:txBody>
      </p:sp>
      <p:sp>
        <p:nvSpPr>
          <p:cNvPr id="25602" name="Rectangle 3"/>
          <p:cNvSpPr>
            <a:spLocks noGrp="1" noChangeArrowheads="1"/>
          </p:cNvSpPr>
          <p:nvPr>
            <p:ph type="body" idx="4294967295"/>
          </p:nvPr>
        </p:nvSpPr>
        <p:spPr>
          <a:noFill/>
        </p:spPr>
        <p:txBody>
          <a:bodyPr/>
          <a:lstStyle/>
          <a:p>
            <a:r>
              <a:rPr lang="bs-Latn-BA" smtClean="0">
                <a:effectLst/>
              </a:rPr>
              <a:t>da li svjedok još uvjek boravi u području gdje su se događaji desili;</a:t>
            </a:r>
          </a:p>
          <a:p>
            <a:r>
              <a:rPr lang="bs-Latn-BA" smtClean="0">
                <a:effectLst/>
              </a:rPr>
              <a:t>porodične ili poslovne veze;</a:t>
            </a:r>
          </a:p>
          <a:p>
            <a:r>
              <a:rPr lang="bs-Latn-BA" smtClean="0">
                <a:effectLst/>
              </a:rPr>
              <a:t>potreba za povratak u to područje;</a:t>
            </a:r>
          </a:p>
          <a:p>
            <a:r>
              <a:rPr lang="bs-Latn-BA" smtClean="0">
                <a:effectLst/>
              </a:rPr>
              <a:t>etnička pripadnost; i</a:t>
            </a:r>
          </a:p>
          <a:p>
            <a:r>
              <a:rPr lang="bs-Latn-BA" smtClean="0">
                <a:effectLst/>
              </a:rPr>
              <a:t>specifične prijetnje upućene svjedok</a:t>
            </a:r>
            <a:r>
              <a:rPr lang="bs-Latn-BA" smtClean="0">
                <a:effectLst/>
                <a:latin typeface="Arial" charset="0"/>
              </a:rPr>
              <a:t>u</a:t>
            </a:r>
            <a:r>
              <a:rPr lang="bs-Latn-BA" smtClean="0">
                <a:effectLst/>
              </a:rPr>
              <a:t> ili članovi</a:t>
            </a:r>
            <a:r>
              <a:rPr lang="bs-Latn-BA" smtClean="0">
                <a:effectLst/>
                <a:latin typeface="Arial" charset="0"/>
              </a:rPr>
              <a:t>ma</a:t>
            </a:r>
            <a:r>
              <a:rPr lang="bs-Latn-BA" smtClean="0">
                <a:effectLst/>
              </a:rPr>
              <a:t> njegove porodice</a:t>
            </a:r>
          </a:p>
          <a:p>
            <a:endParaRPr lang="bs-Latn-BA" smtClean="0">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a:noFill/>
        </p:spPr>
        <p:txBody>
          <a:bodyPr/>
          <a:lstStyle/>
          <a:p>
            <a:r>
              <a:rPr lang="bs-Latn-BA" sz="3200" smtClean="0">
                <a:effectLst/>
              </a:rPr>
              <a:t>Pravilna procjena potrebe određivanja dodatnih mjera</a:t>
            </a:r>
          </a:p>
        </p:txBody>
      </p:sp>
      <p:sp>
        <p:nvSpPr>
          <p:cNvPr id="26626" name="Rectangle 3"/>
          <p:cNvSpPr>
            <a:spLocks noGrp="1" noChangeArrowheads="1"/>
          </p:cNvSpPr>
          <p:nvPr>
            <p:ph type="body" idx="4294967295"/>
          </p:nvPr>
        </p:nvSpPr>
        <p:spPr>
          <a:noFill/>
        </p:spPr>
        <p:txBody>
          <a:bodyPr/>
          <a:lstStyle/>
          <a:p>
            <a:pPr>
              <a:buFont typeface="Wingdings" pitchFamily="2" charset="2"/>
              <a:buNone/>
            </a:pPr>
            <a:r>
              <a:rPr lang="hr-HR" sz="2800" smtClean="0">
                <a:effectLst/>
              </a:rPr>
              <a:t>   </a:t>
            </a:r>
            <a:r>
              <a:rPr lang="hr-HR" sz="2400" smtClean="0">
                <a:effectLst/>
              </a:rPr>
              <a:t>Kroz dostavljanja:</a:t>
            </a:r>
          </a:p>
          <a:p>
            <a:r>
              <a:rPr lang="hr-HR" sz="2000" smtClean="0">
                <a:effectLst/>
              </a:rPr>
              <a:t>uređene verzije punog dokaznog iskaza svjedoka, sa uklonjenim svim elementima koji bi mogli identificirati svjedoka;</a:t>
            </a:r>
          </a:p>
          <a:p>
            <a:r>
              <a:rPr lang="hr-HR" sz="2000" smtClean="0">
                <a:effectLst/>
              </a:rPr>
              <a:t>izjave svjedoka u kojoj izražava strah o svjedočenju ako njegov identitet postane poznat osumnjičenom, odnosno optuženom, a gdje je to prikladno, da svjedok neće svjedočiti bez anonimnosti;</a:t>
            </a:r>
          </a:p>
          <a:p>
            <a:r>
              <a:rPr lang="hr-HR" sz="2000" smtClean="0">
                <a:effectLst/>
              </a:rPr>
              <a:t>izvještaja koji može uključivati punu procjenu rizika od strane policije koja bi trebala uključivati i ocjenu osnovanosti straha svjedoka i objašnjenje zašto sve mjere zaštite nisu dostupne, razmatranje posebnih mjera i razloge zašto posebna mjera, ili kombinacija posebnih mjera, ne bi bila prikladna sa identificiranim rizikom</a:t>
            </a:r>
            <a:r>
              <a:rPr lang="bs-Latn-BA" sz="2000" smtClean="0">
                <a:effectLst/>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bs-Latn-BA" sz="3200" smtClean="0">
                <a:effectLst/>
              </a:rPr>
              <a:t>Primjena mjere</a:t>
            </a:r>
          </a:p>
        </p:txBody>
      </p:sp>
      <p:sp>
        <p:nvSpPr>
          <p:cNvPr id="77827" name="Rectangle 3"/>
          <p:cNvSpPr>
            <a:spLocks noGrp="1" noChangeArrowheads="1"/>
          </p:cNvSpPr>
          <p:nvPr>
            <p:ph type="body" idx="1"/>
          </p:nvPr>
        </p:nvSpPr>
        <p:spPr>
          <a:xfrm>
            <a:off x="468313" y="1628775"/>
            <a:ext cx="8229600" cy="4530725"/>
          </a:xfrm>
        </p:spPr>
        <p:txBody>
          <a:bodyPr/>
          <a:lstStyle/>
          <a:p>
            <a:pPr>
              <a:defRPr/>
            </a:pPr>
            <a:endParaRPr lang="hr-HR" sz="2000" b="1" smtClean="0"/>
          </a:p>
          <a:p>
            <a:pPr>
              <a:defRPr/>
            </a:pPr>
            <a:r>
              <a:rPr lang="hr-HR" sz="2400" smtClean="0">
                <a:effectLst/>
              </a:rPr>
              <a:t>može se primijeniti kroz cjelokupan krivični postupak, prije podizanja optužnice, ali i tokom i nakon krivičnog postupka</a:t>
            </a:r>
            <a:r>
              <a:rPr lang="bs-Latn-BA" smtClean="0">
                <a:effectLst/>
              </a:rPr>
              <a:t> </a:t>
            </a:r>
          </a:p>
          <a:p>
            <a:pPr>
              <a:defRPr/>
            </a:pPr>
            <a:r>
              <a:rPr lang="hr-HR" sz="2400" smtClean="0">
                <a:effectLst/>
              </a:rPr>
              <a:t>može se primjeniti i za svjedoke optužbe i za svjedoke odbrane</a:t>
            </a:r>
            <a:r>
              <a:rPr lang="bs-Latn-BA" sz="2400" smtClean="0">
                <a:effectLst/>
              </a:rPr>
              <a:t> </a:t>
            </a:r>
          </a:p>
          <a:p>
            <a:pPr>
              <a:defRPr/>
            </a:pPr>
            <a:r>
              <a:rPr lang="hr-HR" sz="2400" smtClean="0">
                <a:effectLst/>
              </a:rPr>
              <a:t>sud mora odrediti vrijeme do kada podaci ostaju povjerljivi (i u prijedlogu)</a:t>
            </a:r>
            <a:endParaRPr lang="bs-Latn-BA" sz="2400" smtClean="0">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r>
              <a:rPr lang="bs-Latn-BA" sz="3200" smtClean="0">
                <a:effectLst/>
              </a:rPr>
              <a:t>Postupak za određivanje mjere</a:t>
            </a:r>
          </a:p>
        </p:txBody>
      </p:sp>
      <p:sp>
        <p:nvSpPr>
          <p:cNvPr id="28674" name="Rectangle 3"/>
          <p:cNvSpPr>
            <a:spLocks noGrp="1" noChangeArrowheads="1"/>
          </p:cNvSpPr>
          <p:nvPr>
            <p:ph type="body" idx="1"/>
          </p:nvPr>
        </p:nvSpPr>
        <p:spPr/>
        <p:txBody>
          <a:bodyPr/>
          <a:lstStyle/>
          <a:p>
            <a:endParaRPr lang="hr-HR" sz="2400" smtClean="0">
              <a:effectLst/>
            </a:endParaRPr>
          </a:p>
          <a:p>
            <a:r>
              <a:rPr lang="hr-HR" sz="2400" smtClean="0">
                <a:effectLst/>
              </a:rPr>
              <a:t>Prije donošenja odluke o odobravanju anonimnosti svjedoka, sud saslušava optuženog i njegovog branioca</a:t>
            </a:r>
            <a:r>
              <a:rPr lang="bs-Latn-BA" smtClean="0">
                <a:effectLst/>
              </a:rPr>
              <a:t> </a:t>
            </a:r>
          </a:p>
          <a:p>
            <a:r>
              <a:rPr lang="hr-HR" sz="2400" smtClean="0">
                <a:effectLst/>
              </a:rPr>
              <a:t>Stranke ili branilac mogu podnijeti zahtjev za određivanje pseudonima svjedoku</a:t>
            </a:r>
          </a:p>
          <a:p>
            <a:r>
              <a:rPr lang="hr-HR" sz="2400" smtClean="0">
                <a:effectLst/>
              </a:rPr>
              <a:t>U odluci kojom se garantuje anonimnost, sud će odrediti svjedoku pseudonim koji će se koristiti tokom cijelog postupka</a:t>
            </a:r>
            <a:r>
              <a:rPr lang="bs-Latn-BA" smtClean="0">
                <a:effectLst/>
              </a:rPr>
              <a:t> </a:t>
            </a:r>
          </a:p>
          <a:p>
            <a:pPr>
              <a:buFont typeface="Wingdings" pitchFamily="2" charset="2"/>
              <a:buNone/>
            </a:pPr>
            <a:endParaRPr lang="bs-Latn-BA" smtClean="0">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endParaRPr lang="bs-Latn-BA" sz="2800" smtClean="0">
              <a:effectLst/>
            </a:endParaRPr>
          </a:p>
        </p:txBody>
      </p:sp>
      <p:sp>
        <p:nvSpPr>
          <p:cNvPr id="29698" name="Rectangle 3"/>
          <p:cNvSpPr>
            <a:spLocks noGrp="1" noChangeArrowheads="1"/>
          </p:cNvSpPr>
          <p:nvPr>
            <p:ph type="body" idx="1"/>
          </p:nvPr>
        </p:nvSpPr>
        <p:spPr/>
        <p:txBody>
          <a:bodyPr/>
          <a:lstStyle/>
          <a:p>
            <a:pPr marL="609600" indent="-609600"/>
            <a:r>
              <a:rPr lang="hr-HR" smtClean="0">
                <a:effectLst/>
              </a:rPr>
              <a:t>Kada sud donese odluku o anonimnosti, anonimno svjedočenje se obavlja putem:</a:t>
            </a:r>
            <a:endParaRPr lang="bs-Latn-BA" smtClean="0">
              <a:effectLst/>
            </a:endParaRPr>
          </a:p>
          <a:p>
            <a:pPr marL="609600" indent="-609600">
              <a:buFont typeface="Wingdings" pitchFamily="2" charset="2"/>
              <a:buNone/>
            </a:pPr>
            <a:r>
              <a:rPr lang="hr-HR" smtClean="0">
                <a:effectLst/>
              </a:rPr>
              <a:t>  - Upotrebe paravana ili zaštitnog stakla, i/ili</a:t>
            </a:r>
          </a:p>
          <a:p>
            <a:pPr marL="609600" indent="-609600">
              <a:buFont typeface="Wingdings" pitchFamily="2" charset="2"/>
              <a:buNone/>
            </a:pPr>
            <a:r>
              <a:rPr lang="hr-HR" smtClean="0">
                <a:effectLst/>
              </a:rPr>
              <a:t>  - Upotrebe elektronskih uređaja i uređaja za promjenu glasa ili slike.</a:t>
            </a:r>
            <a:endParaRPr lang="bs-Latn-BA" smtClean="0">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endParaRPr lang="bs-Latn-BA" smtClean="0">
              <a:effectLst/>
            </a:endParaRPr>
          </a:p>
        </p:txBody>
      </p:sp>
      <p:sp>
        <p:nvSpPr>
          <p:cNvPr id="30722" name="Rectangle 3"/>
          <p:cNvSpPr>
            <a:spLocks noGrp="1" noChangeArrowheads="1"/>
          </p:cNvSpPr>
          <p:nvPr>
            <p:ph type="body" idx="1"/>
          </p:nvPr>
        </p:nvSpPr>
        <p:spPr/>
        <p:txBody>
          <a:bodyPr/>
          <a:lstStyle/>
          <a:p>
            <a:pPr marL="609600" indent="-609600">
              <a:lnSpc>
                <a:spcPct val="80000"/>
              </a:lnSpc>
            </a:pPr>
            <a:r>
              <a:rPr lang="hr-HR" sz="2400" smtClean="0">
                <a:effectLst/>
              </a:rPr>
              <a:t>Anonimnost zahtijeva da se zabilješke o identitetu svjedoka čuvaju odvojeno od transkripta sa suđenja i na bezbjednom mjestu</a:t>
            </a:r>
            <a:endParaRPr lang="bs-Latn-BA" sz="2400" smtClean="0">
              <a:effectLst/>
            </a:endParaRPr>
          </a:p>
          <a:p>
            <a:pPr marL="609600" indent="-609600">
              <a:lnSpc>
                <a:spcPct val="80000"/>
              </a:lnSpc>
            </a:pPr>
            <a:r>
              <a:rPr lang="hr-HR" sz="2400" smtClean="0">
                <a:effectLst/>
              </a:rPr>
              <a:t>Razloge za skrivanje identiteta svjedoka treba preispitati tokom različitih faza krivičnog postupka, kao i nakon njihovog završetka.</a:t>
            </a:r>
            <a:endParaRPr lang="bs-Latn-BA" sz="2400" smtClean="0">
              <a:effectLst/>
            </a:endParaRPr>
          </a:p>
          <a:p>
            <a:pPr marL="609600" indent="-609600">
              <a:lnSpc>
                <a:spcPct val="80000"/>
              </a:lnSpc>
            </a:pPr>
            <a:r>
              <a:rPr lang="hr-HR" sz="2400" smtClean="0">
                <a:effectLst/>
              </a:rPr>
              <a:t>Sud može, u bilo koje vrijeme, opozvati ovu mjeru zaštite kada nije više potrebna ili srazmjerna. Odluka o ukidanju mjere se može donijeti po službenoj dužnosti ili po prijedlogu stranaka ili branilaca.</a:t>
            </a:r>
            <a:endParaRPr lang="bs-Latn-BA" sz="2400" smtClean="0">
              <a:effectLst/>
            </a:endParaRPr>
          </a:p>
          <a:p>
            <a:pPr marL="609600" indent="-609600">
              <a:lnSpc>
                <a:spcPct val="80000"/>
              </a:lnSpc>
            </a:pPr>
            <a:r>
              <a:rPr lang="hr-HR" sz="2400" smtClean="0">
                <a:effectLst/>
              </a:rPr>
              <a:t>Bilo kakav pokušaj da se otkrije identitet svjedoka kojem je odobrena anonimnost se kažnjava i procesuira u skladu sa Krivičnim zakonom.</a:t>
            </a:r>
            <a:endParaRPr lang="bs-Latn-BA" sz="2400" smtClean="0">
              <a:effectLst/>
            </a:endParaRPr>
          </a:p>
          <a:p>
            <a:pPr marL="609600" indent="-609600">
              <a:lnSpc>
                <a:spcPct val="80000"/>
              </a:lnSpc>
              <a:buFont typeface="Wingdings" pitchFamily="2" charset="2"/>
              <a:buNone/>
            </a:pPr>
            <a:endParaRPr lang="bs-Latn-BA" sz="2400" smtClean="0">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r>
              <a:rPr lang="hr-HR" sz="3600" b="1" smtClean="0">
                <a:effectLst/>
              </a:rPr>
              <a:t>Iz prakse Suda BiH</a:t>
            </a:r>
            <a:endParaRPr lang="bs-Latn-BA" sz="3600" b="1" smtClean="0">
              <a:effectLst/>
            </a:endParaRPr>
          </a:p>
        </p:txBody>
      </p:sp>
      <p:sp>
        <p:nvSpPr>
          <p:cNvPr id="31746" name="Rectangle 3"/>
          <p:cNvSpPr>
            <a:spLocks noGrp="1" noChangeArrowheads="1"/>
          </p:cNvSpPr>
          <p:nvPr>
            <p:ph type="body" idx="1"/>
          </p:nvPr>
        </p:nvSpPr>
        <p:spPr/>
        <p:txBody>
          <a:bodyPr/>
          <a:lstStyle/>
          <a:p>
            <a:pPr marL="609600" indent="-609600">
              <a:buFont typeface="Wingdings" pitchFamily="2" charset="2"/>
              <a:buNone/>
            </a:pPr>
            <a:r>
              <a:rPr lang="hr-HR" sz="2000" smtClean="0">
                <a:effectLst/>
              </a:rPr>
              <a:t>        Predmet Mitrović:</a:t>
            </a:r>
            <a:r>
              <a:rPr lang="bs-Latn-BA" sz="2000" smtClean="0">
                <a:effectLst/>
              </a:rPr>
              <a:t> </a:t>
            </a:r>
            <a:r>
              <a:rPr lang="hr-HR" sz="2000" smtClean="0">
                <a:effectLst/>
              </a:rPr>
              <a:t>sudsko vijeće je odredilo, po zahtjevu branioca, zaštitne mjere određenom broju svjedoka u skladu sa članom 4. i 13. Zakona o zaštiti svjedoka</a:t>
            </a:r>
            <a:r>
              <a:rPr lang="bs-Latn-BA" sz="2000" smtClean="0">
                <a:effectLst/>
              </a:rPr>
              <a:t> BiH</a:t>
            </a:r>
          </a:p>
          <a:p>
            <a:pPr marL="609600" indent="-609600">
              <a:buFont typeface="Wingdings" pitchFamily="2" charset="2"/>
              <a:buAutoNum type="arabicPeriod"/>
            </a:pPr>
            <a:r>
              <a:rPr lang="hr-HR" sz="2000" smtClean="0">
                <a:effectLst/>
              </a:rPr>
              <a:t> upotrebu pseudonima;</a:t>
            </a:r>
          </a:p>
          <a:p>
            <a:pPr marL="609600" indent="-609600">
              <a:buFont typeface="Wingdings" pitchFamily="2" charset="2"/>
              <a:buAutoNum type="arabicPeriod"/>
            </a:pPr>
            <a:r>
              <a:rPr lang="hr-HR" sz="2000" smtClean="0">
                <a:effectLst/>
              </a:rPr>
              <a:t> zaštitu ličnih podataka svjedoka;</a:t>
            </a:r>
            <a:endParaRPr lang="bs-Latn-BA" sz="2000" smtClean="0">
              <a:effectLst/>
            </a:endParaRPr>
          </a:p>
          <a:p>
            <a:pPr marL="609600" indent="-609600" algn="just">
              <a:buFont typeface="Symbol" pitchFamily="18" charset="2"/>
              <a:buAutoNum type="arabicPeriod"/>
            </a:pPr>
            <a:r>
              <a:rPr lang="hr-HR" sz="2000" smtClean="0">
                <a:effectLst/>
              </a:rPr>
              <a:t>svjedočenje iz posebne prostorije uz korištenje elektronskog izobličenja slike i/ili glasa svjedoka; i</a:t>
            </a:r>
            <a:endParaRPr lang="bs-Latn-BA" sz="2000" smtClean="0">
              <a:effectLst/>
            </a:endParaRPr>
          </a:p>
          <a:p>
            <a:pPr marL="609600" indent="-609600" algn="just">
              <a:buFont typeface="Symbol" pitchFamily="18" charset="2"/>
              <a:buAutoNum type="arabicPeriod"/>
            </a:pPr>
            <a:r>
              <a:rPr lang="hr-HR" sz="2000" smtClean="0">
                <a:effectLst/>
              </a:rPr>
              <a:t>zabranu objavljivanja ili emitovanja fotografija ili video snimaka slika svjedoka u elektronskim, štampanim i drugim medijima ili na bilo koji drugi način, bez prethodnog odobrenja Suda BiH.</a:t>
            </a:r>
            <a:endParaRPr lang="bs-Latn-BA" sz="2000" smtClean="0">
              <a:effectLst/>
            </a:endParaRPr>
          </a:p>
          <a:p>
            <a:pPr marL="609600" indent="-609600">
              <a:buFont typeface="Wingdings" pitchFamily="2" charset="2"/>
              <a:buNone/>
            </a:pPr>
            <a:endParaRPr lang="bs-Latn-BA" sz="2000" smtClean="0">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r>
              <a:rPr lang="hr-HR" smtClean="0">
                <a:effectLst/>
              </a:rPr>
              <a:t>Predmet Ljubinac</a:t>
            </a:r>
            <a:r>
              <a:rPr lang="bs-Latn-BA" smtClean="0">
                <a:effectLst/>
              </a:rPr>
              <a:t> </a:t>
            </a:r>
          </a:p>
        </p:txBody>
      </p:sp>
      <p:sp>
        <p:nvSpPr>
          <p:cNvPr id="32770" name="Rectangle 3"/>
          <p:cNvSpPr>
            <a:spLocks noGrp="1" noChangeArrowheads="1"/>
          </p:cNvSpPr>
          <p:nvPr>
            <p:ph type="body" idx="1"/>
          </p:nvPr>
        </p:nvSpPr>
        <p:spPr/>
        <p:txBody>
          <a:bodyPr/>
          <a:lstStyle/>
          <a:p>
            <a:r>
              <a:rPr lang="hr-HR" sz="2800" smtClean="0">
                <a:effectLst/>
              </a:rPr>
              <a:t> </a:t>
            </a:r>
            <a:r>
              <a:rPr lang="hr-HR" sz="2400" smtClean="0">
                <a:effectLst/>
              </a:rPr>
              <a:t>pretresno vijeće je trebalo odlučiti na koji način će biti ispitana četiri svjedoka, kojima su ranije bili zaštićeni lični podaci i dodjeljeni pseudonimi. Tužilaštvo je na osnovu člana 9. i 13. Zakona o zaštiti svjedoka, podnijelo zahtjev da se ispitivanje tih svjedoka obavi iz druge prostorije i to uz pomoć tehničkih sredstava. Sud je uzeo u obzir pravo optuženog da ispita svjedoke čiji ga iskazi terete. Uz saglasnost stranaka i branioca, vijeće je shodno članu 13. stav 2. Zakona o zaštiti svjedoka, donijelo odluku da se identitet svjedoka dodatno zaštiti svjedočenjem iza paravana.</a:t>
            </a:r>
            <a:endParaRPr lang="bs-Latn-BA" sz="2400" smtClean="0">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r>
              <a:rPr lang="hr-HR" sz="2800" b="1" smtClean="0">
                <a:effectLst/>
              </a:rPr>
              <a:t>Ravnoteža između mjere anonimnosti i prava optuženog na pravično suđenje</a:t>
            </a:r>
            <a:r>
              <a:rPr lang="hr-HR" sz="4000" smtClean="0">
                <a:effectLst/>
              </a:rPr>
              <a:t> </a:t>
            </a:r>
            <a:endParaRPr lang="bs-Latn-BA" sz="4000" smtClean="0">
              <a:effectLst/>
            </a:endParaRPr>
          </a:p>
        </p:txBody>
      </p:sp>
      <p:sp>
        <p:nvSpPr>
          <p:cNvPr id="33794" name="Rectangle 3"/>
          <p:cNvSpPr>
            <a:spLocks noGrp="1" noChangeArrowheads="1"/>
          </p:cNvSpPr>
          <p:nvPr>
            <p:ph type="body" idx="1"/>
          </p:nvPr>
        </p:nvSpPr>
        <p:spPr/>
        <p:txBody>
          <a:bodyPr/>
          <a:lstStyle/>
          <a:p>
            <a:pPr>
              <a:buFont typeface="Wingdings" pitchFamily="2" charset="2"/>
              <a:buNone/>
            </a:pPr>
            <a:r>
              <a:rPr lang="hr-HR" smtClean="0">
                <a:effectLst/>
              </a:rPr>
              <a:t>- </a:t>
            </a:r>
            <a:r>
              <a:rPr lang="hr-HR" sz="2400" smtClean="0">
                <a:effectLst/>
              </a:rPr>
              <a:t>kod potpune anonimnosti, sve informacije vezane za identitet svjedoka postaju povjerljive</a:t>
            </a:r>
            <a:r>
              <a:rPr lang="bs-Latn-BA" sz="2400" smtClean="0">
                <a:effectLst/>
              </a:rPr>
              <a:t> </a:t>
            </a:r>
          </a:p>
          <a:p>
            <a:pPr>
              <a:buFont typeface="Wingdings" pitchFamily="2" charset="2"/>
              <a:buNone/>
            </a:pPr>
            <a:r>
              <a:rPr lang="bs-Latn-BA" sz="2400" smtClean="0">
                <a:effectLst/>
              </a:rPr>
              <a:t>-  izuzetna mjera, jer može imati ozbiljne implikacije za</a:t>
            </a:r>
          </a:p>
          <a:p>
            <a:pPr>
              <a:buFont typeface="Wingdings" pitchFamily="2" charset="2"/>
              <a:buNone/>
            </a:pPr>
            <a:r>
              <a:rPr lang="bs-Latn-BA" sz="2400" smtClean="0">
                <a:effectLst/>
              </a:rPr>
              <a:t>   pravo na pravično i javno suđenje optuženog, suočavanja i prava na unakrsno ispitivanje svjedoka </a:t>
            </a:r>
          </a:p>
          <a:p>
            <a:pPr>
              <a:buFont typeface="Wingdings" pitchFamily="2" charset="2"/>
              <a:buNone/>
            </a:pPr>
            <a:r>
              <a:rPr lang="hr-HR" sz="2400" smtClean="0">
                <a:effectLst/>
              </a:rPr>
              <a:t> - sud će uzeti u obzir u kojoj mjeri optuženi mora znati identitet svjedoka kako bi efikasno osporavao iskaz svjedoka.</a:t>
            </a:r>
          </a:p>
          <a:p>
            <a:pPr>
              <a:buFont typeface="Wingdings" pitchFamily="2" charset="2"/>
              <a:buNone/>
            </a:pPr>
            <a:r>
              <a:rPr lang="bs-Latn-BA" sz="2400" smtClean="0">
                <a:effectLst/>
              </a:rPr>
              <a:t> - o</a:t>
            </a:r>
            <a:r>
              <a:rPr lang="hr-HR" sz="2400" smtClean="0">
                <a:effectLst/>
              </a:rPr>
              <a:t>vo će često biti središnje pitanje o tome da li je, uzimajući u obzir sve okolnosti, svjedokovo traženje anonimnosti u skladu sa pravom na pravično suđenje.</a:t>
            </a:r>
            <a:endParaRPr lang="bs-Latn-BA" sz="2400" smtClean="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flipV="1">
            <a:off x="468313" y="-242888"/>
            <a:ext cx="8218487" cy="242888"/>
          </a:xfrm>
        </p:spPr>
        <p:txBody>
          <a:bodyPr>
            <a:normAutofit fontScale="90000"/>
          </a:bodyPr>
          <a:lstStyle/>
          <a:p>
            <a:pPr eaLnBrk="1" hangingPunct="1">
              <a:defRPr/>
            </a:pPr>
            <a:endParaRPr lang="en-US" sz="4000"/>
          </a:p>
        </p:txBody>
      </p:sp>
      <p:sp>
        <p:nvSpPr>
          <p:cNvPr id="17410" name="Content Placeholder 2"/>
          <p:cNvSpPr>
            <a:spLocks noGrp="1"/>
          </p:cNvSpPr>
          <p:nvPr>
            <p:ph idx="4294967295"/>
          </p:nvPr>
        </p:nvSpPr>
        <p:spPr>
          <a:xfrm>
            <a:off x="468313" y="549275"/>
            <a:ext cx="8218487" cy="5576888"/>
          </a:xfrm>
        </p:spPr>
        <p:txBody>
          <a:bodyPr/>
          <a:lstStyle/>
          <a:p>
            <a:pPr algn="ctr" eaLnBrk="1" hangingPunct="1">
              <a:buFont typeface="Wingdings" pitchFamily="2" charset="2"/>
              <a:buNone/>
              <a:defRPr/>
            </a:pPr>
            <a:endParaRPr lang="bs-Latn-BA" smtClean="0"/>
          </a:p>
          <a:p>
            <a:pPr algn="ctr" eaLnBrk="1" hangingPunct="1">
              <a:buFont typeface="Wingdings" pitchFamily="2" charset="2"/>
              <a:buNone/>
              <a:defRPr/>
            </a:pPr>
            <a:endParaRPr lang="bs-Latn-BA" smtClean="0"/>
          </a:p>
          <a:p>
            <a:pPr algn="ctr" eaLnBrk="1" hangingPunct="1">
              <a:buFont typeface="Wingdings" pitchFamily="2" charset="2"/>
              <a:buNone/>
              <a:defRPr/>
            </a:pPr>
            <a:r>
              <a:rPr lang="bs-Latn-BA" sz="4800" smtClean="0"/>
              <a:t>I </a:t>
            </a:r>
          </a:p>
          <a:p>
            <a:pPr algn="ctr" eaLnBrk="1" hangingPunct="1">
              <a:buFont typeface="Wingdings" pitchFamily="2" charset="2"/>
              <a:buNone/>
              <a:defRPr/>
            </a:pPr>
            <a:r>
              <a:rPr lang="bs-Latn-BA" sz="3600" smtClean="0">
                <a:latin typeface="Arial" charset="0"/>
              </a:rPr>
              <a:t>OGRANIČAVANJE PRAVA OPTUŽENOG I NJEGOVOG BRANIOCA DA PREGLEDA SPISE I DOKUMENTACIJE</a:t>
            </a:r>
            <a:endParaRPr lang="en-US" sz="3600" b="1" smtClean="0">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r>
              <a:rPr lang="hr-HR" sz="3200" smtClean="0">
                <a:effectLst/>
              </a:rPr>
              <a:t>Dokazna snaga iskaza anonimnih svjedoka</a:t>
            </a:r>
            <a:r>
              <a:rPr lang="hr-HR" sz="4000" smtClean="0">
                <a:effectLst/>
              </a:rPr>
              <a:t> </a:t>
            </a:r>
            <a:endParaRPr lang="bs-Latn-BA" sz="4000" smtClean="0">
              <a:effectLst/>
            </a:endParaRPr>
          </a:p>
        </p:txBody>
      </p:sp>
      <p:sp>
        <p:nvSpPr>
          <p:cNvPr id="34818" name="Rectangle 3"/>
          <p:cNvSpPr>
            <a:spLocks noGrp="1" noChangeArrowheads="1"/>
          </p:cNvSpPr>
          <p:nvPr>
            <p:ph type="body" idx="1"/>
          </p:nvPr>
        </p:nvSpPr>
        <p:spPr/>
        <p:txBody>
          <a:bodyPr/>
          <a:lstStyle/>
          <a:p>
            <a:r>
              <a:rPr lang="hr-HR" sz="2400" smtClean="0">
                <a:effectLst/>
              </a:rPr>
              <a:t>naši krivično procesni zakoni ne sadrže izričitu odredbu u pogledu dokazne snage iskaza anonimnih svjedoka.</a:t>
            </a:r>
          </a:p>
          <a:p>
            <a:r>
              <a:rPr lang="hr-HR" sz="2400" smtClean="0">
                <a:effectLst/>
              </a:rPr>
              <a:t>iz prakse Evropskog suda za ljudska prava, proizilazi da sud ne može zasnivati osuđujuću presudu isključivo ili u odlučujućoj mjeri na dokazima pribavljenim anonimnim svjedočenjem.</a:t>
            </a:r>
            <a:r>
              <a:rPr lang="hr-HR" smtClean="0">
                <a:effectLst/>
              </a:rPr>
              <a:t> </a:t>
            </a:r>
          </a:p>
          <a:p>
            <a:r>
              <a:rPr lang="hr-HR" sz="2400" smtClean="0">
                <a:effectLst/>
              </a:rPr>
              <a:t>u svakom predmetu u kojem se mora uzeti u obzir primjena mjere anonimnosti, tužilac mora osigurati i prikupiti što je više moguće potkrepljujućih dokaza. </a:t>
            </a:r>
            <a:endParaRPr lang="bs-Latn-BA" sz="2400" smtClean="0">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8313" y="-242888"/>
            <a:ext cx="8229600" cy="46038"/>
          </a:xfrm>
        </p:spPr>
        <p:txBody>
          <a:bodyPr>
            <a:normAutofit fontScale="90000"/>
          </a:bodyPr>
          <a:lstStyle/>
          <a:p>
            <a:pPr eaLnBrk="1" hangingPunct="1">
              <a:defRPr/>
            </a:pPr>
            <a:endParaRPr lang="en-US" sz="4000"/>
          </a:p>
        </p:txBody>
      </p:sp>
      <p:sp>
        <p:nvSpPr>
          <p:cNvPr id="19458" name="Content Placeholder 2"/>
          <p:cNvSpPr>
            <a:spLocks noGrp="1"/>
          </p:cNvSpPr>
          <p:nvPr>
            <p:ph idx="4294967295"/>
          </p:nvPr>
        </p:nvSpPr>
        <p:spPr>
          <a:xfrm>
            <a:off x="395288" y="404813"/>
            <a:ext cx="8291512" cy="5721350"/>
          </a:xfrm>
        </p:spPr>
        <p:txBody>
          <a:bodyPr/>
          <a:lstStyle/>
          <a:p>
            <a:pPr algn="ctr" eaLnBrk="1" hangingPunct="1">
              <a:buFont typeface="Wingdings" pitchFamily="2" charset="2"/>
              <a:buNone/>
              <a:defRPr/>
            </a:pPr>
            <a:endParaRPr lang="bs-Latn-BA" sz="4000" smtClean="0"/>
          </a:p>
          <a:p>
            <a:pPr algn="ctr" eaLnBrk="1" hangingPunct="1">
              <a:buFont typeface="Wingdings" pitchFamily="2" charset="2"/>
              <a:buNone/>
              <a:defRPr/>
            </a:pPr>
            <a:endParaRPr lang="bs-Latn-BA" sz="4000" smtClean="0"/>
          </a:p>
          <a:p>
            <a:pPr algn="ctr" eaLnBrk="1" hangingPunct="1">
              <a:buFont typeface="Wingdings" pitchFamily="2" charset="2"/>
              <a:buNone/>
              <a:defRPr/>
            </a:pPr>
            <a:r>
              <a:rPr lang="bs-Latn-BA" sz="4400" smtClean="0"/>
              <a:t>III</a:t>
            </a:r>
          </a:p>
          <a:p>
            <a:pPr algn="ctr" eaLnBrk="1" hangingPunct="1">
              <a:buFont typeface="Wingdings" pitchFamily="2" charset="2"/>
              <a:buNone/>
              <a:defRPr/>
            </a:pPr>
            <a:endParaRPr lang="bs-Latn-BA" sz="4400" smtClean="0"/>
          </a:p>
          <a:p>
            <a:pPr algn="ctr" eaLnBrk="1" hangingPunct="1">
              <a:buFont typeface="Wingdings" pitchFamily="2" charset="2"/>
              <a:buNone/>
              <a:defRPr/>
            </a:pPr>
            <a:r>
              <a:rPr lang="bs-Latn-BA" sz="4400" smtClean="0"/>
              <a:t>Saslušanje zaštićenog svjedoka</a:t>
            </a:r>
            <a:endParaRPr lang="en-US" sz="44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r>
              <a:rPr lang="bs-Latn-BA" sz="3200" b="1" smtClean="0">
                <a:effectLst/>
              </a:rPr>
              <a:t>Definicija pojma zaštićenog svjedoka</a:t>
            </a:r>
          </a:p>
        </p:txBody>
      </p:sp>
      <p:sp>
        <p:nvSpPr>
          <p:cNvPr id="36866" name="Rectangle 3"/>
          <p:cNvSpPr>
            <a:spLocks noGrp="1" noChangeArrowheads="1"/>
          </p:cNvSpPr>
          <p:nvPr>
            <p:ph type="body" idx="1"/>
          </p:nvPr>
        </p:nvSpPr>
        <p:spPr/>
        <p:txBody>
          <a:bodyPr/>
          <a:lstStyle/>
          <a:p>
            <a:r>
              <a:rPr lang="bs-Latn-BA" sz="2000" smtClean="0">
                <a:effectLst/>
              </a:rPr>
              <a:t>Relevanti zakonski propisi: članovi od 14 do 23. ZŠS BiH, RS, BD i članovi od 15 do 24. ZŠS FBiH</a:t>
            </a:r>
          </a:p>
          <a:p>
            <a:r>
              <a:rPr lang="bs-Latn-BA" sz="2000" smtClean="0">
                <a:effectLst/>
              </a:rPr>
              <a:t>Svjedok, kod kojeg postoji očigledna opasnost za njegovu ličnu bezbjednost ili njegove porodice, a koja je tako ozbiljna da postoje opravdani razlozi za vjerovanje da nije moguće da se ta opasnost umanji nakon što je svjedok dao iskaz ili je vjerovatno da će se opasnost povećati zbog davanja iskaza.</a:t>
            </a:r>
          </a:p>
          <a:p>
            <a:r>
              <a:rPr lang="bs-Latn-BA" sz="2000" smtClean="0">
                <a:effectLst/>
              </a:rPr>
              <a:t>Radi se o svjedoku čiji identitet se neće otkriti nikome osim članovima vijeća koji prisustvuju njegovom saslušanju i zapisničaru i koji se ne pojavljuje lično na bilo kojem saslušanju, osim na saslušanju zaštićenog svjedoka </a:t>
            </a:r>
          </a:p>
          <a:p>
            <a:endParaRPr lang="bs-Latn-BA" sz="2000" smtClean="0">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r>
              <a:rPr lang="bs-Latn-BA" sz="3200" b="1" smtClean="0">
                <a:effectLst/>
              </a:rPr>
              <a:t>Posebna kategorija zaštićenih svjedoka</a:t>
            </a:r>
          </a:p>
        </p:txBody>
      </p:sp>
      <p:sp>
        <p:nvSpPr>
          <p:cNvPr id="37890" name="Rectangle 3"/>
          <p:cNvSpPr>
            <a:spLocks noGrp="1" noChangeArrowheads="1"/>
          </p:cNvSpPr>
          <p:nvPr>
            <p:ph type="body" idx="1"/>
          </p:nvPr>
        </p:nvSpPr>
        <p:spPr/>
        <p:txBody>
          <a:bodyPr/>
          <a:lstStyle/>
          <a:p>
            <a:r>
              <a:rPr lang="bs-Latn-BA" b="1" smtClean="0">
                <a:effectLst/>
              </a:rPr>
              <a:t> </a:t>
            </a:r>
            <a:r>
              <a:rPr lang="bs-Latn-BA" sz="2400" smtClean="0">
                <a:effectLst/>
              </a:rPr>
              <a:t>svjedok sa imunitetom</a:t>
            </a:r>
          </a:p>
          <a:p>
            <a:r>
              <a:rPr lang="bs-Latn-BA" sz="2400" smtClean="0">
                <a:effectLst/>
              </a:rPr>
              <a:t> prikriveni istražitelj</a:t>
            </a:r>
          </a:p>
          <a:p>
            <a:pPr>
              <a:buFont typeface="Wingdings" pitchFamily="2" charset="2"/>
              <a:buNone/>
            </a:pPr>
            <a:r>
              <a:rPr lang="bs-Latn-BA" sz="2400" smtClean="0">
                <a:effectLst/>
              </a:rPr>
              <a:t>     njihovo pravo na izraženi strah i traženje za   zaštitom svog identiteta, je u manjem obimu u odnosu na obične građane, obzirom na karakter svog posla koji obavljaju i u sklopu kojeg su dužni da se izlažu većim rizicima, pa i za tjelesni integritet.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r>
              <a:rPr lang="bs-Latn-BA" sz="3200" b="1" smtClean="0">
                <a:effectLst/>
              </a:rPr>
              <a:t>Podnošenje prijedloga za saslušanje zaštićenog svjedoka</a:t>
            </a:r>
          </a:p>
        </p:txBody>
      </p:sp>
      <p:sp>
        <p:nvSpPr>
          <p:cNvPr id="38914" name="Rectangle 3"/>
          <p:cNvSpPr>
            <a:spLocks noGrp="1" noChangeArrowheads="1"/>
          </p:cNvSpPr>
          <p:nvPr>
            <p:ph type="body" idx="1"/>
          </p:nvPr>
        </p:nvSpPr>
        <p:spPr/>
        <p:txBody>
          <a:bodyPr/>
          <a:lstStyle/>
          <a:p>
            <a:pPr marL="609600" indent="-609600"/>
            <a:r>
              <a:rPr lang="bs-Latn-BA" sz="2000" smtClean="0">
                <a:effectLst/>
              </a:rPr>
              <a:t>Prijedlog za saslušanje zaštićenog svjedoka mogu podnijeti sudija, odnosno predsjednik ili član vijeća, tužilac, osumnjičeni odnosno optuženi i njegov branilac </a:t>
            </a:r>
          </a:p>
          <a:p>
            <a:pPr marL="609600" indent="-609600"/>
            <a:r>
              <a:rPr lang="bs-Latn-BA" sz="2000" smtClean="0">
                <a:effectLst/>
              </a:rPr>
              <a:t>sadržaj prijedloga za saslušanje zaštićenog svjedoka: </a:t>
            </a:r>
          </a:p>
          <a:p>
            <a:pPr marL="609600" indent="-609600">
              <a:buFont typeface="Wingdings" pitchFamily="2" charset="2"/>
              <a:buAutoNum type="arabicPeriod"/>
            </a:pPr>
            <a:r>
              <a:rPr lang="bs-Latn-BA" sz="2000" smtClean="0">
                <a:effectLst/>
              </a:rPr>
              <a:t>podatke koji utvrđuju identitet svjedoka i posupak u kojem će svjedok dati iskaz,</a:t>
            </a:r>
          </a:p>
          <a:p>
            <a:pPr marL="609600" indent="-609600">
              <a:buFont typeface="Wingdings" pitchFamily="2" charset="2"/>
              <a:buAutoNum type="arabicPeriod"/>
            </a:pPr>
            <a:r>
              <a:rPr lang="bs-Latn-BA" sz="2000" smtClean="0">
                <a:effectLst/>
              </a:rPr>
              <a:t>činjenice koje ukazuju da je lična bezbjednost svjedoka ili njegove porodice ugrožena zbog njegovog učešća u postupku i</a:t>
            </a:r>
          </a:p>
          <a:p>
            <a:pPr marL="609600" indent="-609600">
              <a:buFont typeface="Wingdings" pitchFamily="2" charset="2"/>
              <a:buAutoNum type="arabicPeriod"/>
            </a:pPr>
            <a:r>
              <a:rPr lang="bs-Latn-BA" sz="2000" smtClean="0">
                <a:effectLst/>
              </a:rPr>
              <a:t>okolnosti o kojima svjedok treba biti ispitan</a:t>
            </a:r>
          </a:p>
          <a:p>
            <a:pPr marL="609600" indent="-609600">
              <a:buFont typeface="Wingdings" pitchFamily="2" charset="2"/>
              <a:buNone/>
            </a:pPr>
            <a:r>
              <a:rPr lang="bs-Latn-BA" sz="2400" smtClean="0">
                <a:effectLst/>
              </a:rPr>
              <a:t>       </a:t>
            </a:r>
          </a:p>
          <a:p>
            <a:pPr marL="609600" indent="-609600">
              <a:buFont typeface="Wingdings" pitchFamily="2" charset="2"/>
              <a:buNone/>
            </a:pPr>
            <a:r>
              <a:rPr lang="bs-Latn-BA" sz="2400" smtClean="0">
                <a:effectLst/>
              </a:rPr>
              <a:t>      </a:t>
            </a:r>
            <a:r>
              <a:rPr lang="bs-Latn-BA" sz="2000" smtClean="0">
                <a:effectLst/>
              </a:rPr>
              <a:t>Prijedlog mora biti podnesen u zapečaćenoj koverti </a:t>
            </a:r>
          </a:p>
          <a:p>
            <a:pPr marL="609600" indent="-609600" algn="just">
              <a:buFont typeface="Wingdings" pitchFamily="2" charset="2"/>
              <a:buAutoNum type="arabicPeriod"/>
            </a:pPr>
            <a:endParaRPr lang="bs-Latn-BA" sz="2000" smtClean="0">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r>
              <a:rPr lang="bs-Latn-BA" sz="3200" b="1" smtClean="0">
                <a:effectLst/>
              </a:rPr>
              <a:t>Nadležnost za odlučivanje po prijedlogu</a:t>
            </a:r>
          </a:p>
        </p:txBody>
      </p:sp>
      <p:sp>
        <p:nvSpPr>
          <p:cNvPr id="39938" name="Rectangle 3"/>
          <p:cNvSpPr>
            <a:spLocks noGrp="1" noChangeArrowheads="1"/>
          </p:cNvSpPr>
          <p:nvPr>
            <p:ph type="body" idx="1"/>
          </p:nvPr>
        </p:nvSpPr>
        <p:spPr/>
        <p:txBody>
          <a:bodyPr/>
          <a:lstStyle/>
          <a:p>
            <a:pPr>
              <a:buFont typeface="Wingdings" pitchFamily="2" charset="2"/>
              <a:buNone/>
            </a:pPr>
            <a:r>
              <a:rPr lang="bs-Latn-BA" sz="2000" smtClean="0">
                <a:effectLst/>
              </a:rPr>
              <a:t> - </a:t>
            </a:r>
            <a:r>
              <a:rPr lang="bs-Latn-BA" sz="2400" smtClean="0">
                <a:effectLst/>
              </a:rPr>
              <a:t>odredba člana 15. stav 4. ZZS BiH i ZZS BD </a:t>
            </a:r>
          </a:p>
          <a:p>
            <a:pPr>
              <a:buFont typeface="Wingdings" pitchFamily="2" charset="2"/>
              <a:buNone/>
            </a:pPr>
            <a:r>
              <a:rPr lang="bs-Latn-BA" sz="2400" smtClean="0">
                <a:effectLst/>
              </a:rPr>
              <a:t>   Prije potvrđivanja optužnice predsjednik Suda imenuje predsjednika i dva člana vijeća</a:t>
            </a:r>
          </a:p>
          <a:p>
            <a:pPr>
              <a:buFont typeface="Wingdings" pitchFamily="2" charset="2"/>
              <a:buNone/>
            </a:pPr>
            <a:r>
              <a:rPr lang="bs-Latn-BA" sz="2400" smtClean="0">
                <a:effectLst/>
              </a:rPr>
              <a:t>   Ako je optužnica potvrđena, predsjednik Suda prijedlog prosljeđuje pretresnom vijeću </a:t>
            </a:r>
          </a:p>
          <a:p>
            <a:pPr>
              <a:buFont typeface="Wingdings" pitchFamily="2" charset="2"/>
              <a:buNone/>
            </a:pPr>
            <a:r>
              <a:rPr lang="bs-Latn-BA" sz="2400" smtClean="0">
                <a:effectLst/>
              </a:rPr>
              <a:t> - odredba člana 16. stav 1. ZZS RS i odredba člana 17. stav 1. ZZS FBiH</a:t>
            </a:r>
          </a:p>
          <a:p>
            <a:pPr>
              <a:buFont typeface="Wingdings" pitchFamily="2" charset="2"/>
              <a:buNone/>
            </a:pPr>
            <a:r>
              <a:rPr lang="bs-Latn-BA" sz="2400" smtClean="0">
                <a:effectLst/>
              </a:rPr>
              <a:t>    Propisuju nadležnost tročlanog sudskog vijeća za odlučivanje po prijedlogu, ali bez decidnog određivanja da li je to nadležnost pretresnog ili vanraspravnog vijeća</a:t>
            </a:r>
            <a:r>
              <a:rPr lang="bs-Latn-BA" sz="2800" smtClean="0">
                <a:effectLst/>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r>
              <a:rPr lang="bs-Latn-BA" sz="3200" b="1" smtClean="0">
                <a:effectLst/>
              </a:rPr>
              <a:t>Donošenje odluke po prijedlogu za saslušanje zaštićenog svjedoka</a:t>
            </a:r>
          </a:p>
        </p:txBody>
      </p:sp>
      <p:sp>
        <p:nvSpPr>
          <p:cNvPr id="40962" name="Rectangle 3"/>
          <p:cNvSpPr>
            <a:spLocks noGrp="1" noChangeArrowheads="1"/>
          </p:cNvSpPr>
          <p:nvPr>
            <p:ph type="body" idx="1"/>
          </p:nvPr>
        </p:nvSpPr>
        <p:spPr/>
        <p:txBody>
          <a:bodyPr/>
          <a:lstStyle/>
          <a:p>
            <a:r>
              <a:rPr lang="bs-Latn-BA" sz="2400" smtClean="0">
                <a:effectLst/>
              </a:rPr>
              <a:t>Odluku donosi sud u formi rješenja, bez odlaganje, a najkasnije 15 dana od dana prijema prijedloga. </a:t>
            </a:r>
          </a:p>
          <a:p>
            <a:r>
              <a:rPr lang="bs-Latn-BA" sz="2400" smtClean="0">
                <a:effectLst/>
              </a:rPr>
              <a:t>Sud zasniva svoju odluku na činjenicama iznesenim u prijedlogu za saslušanje zaštićenog svjedoka i na dokumentaciji o krivičnom predmetu, koja mu je dostavljena. </a:t>
            </a:r>
          </a:p>
          <a:p>
            <a:r>
              <a:rPr lang="bs-Latn-BA" sz="2400" smtClean="0">
                <a:effectLst/>
              </a:rPr>
              <a:t>Sud može pozvati stranku koja je podnijela prijedlog da razjasni ili da dodatno objasni izneseno činjenično stanje koje upućuje na rizik. </a:t>
            </a:r>
          </a:p>
          <a:p>
            <a:r>
              <a:rPr lang="bs-Latn-BA" sz="2400" smtClean="0">
                <a:effectLst/>
              </a:rPr>
              <a:t>Prilikom razmatranja prijedloga, vijeće će procijeniti dokaznu vrijednost iskaza svjedoka i ozbiljnost opasnosti, odnosno, stepen ugroženosti svjedoka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r>
              <a:rPr lang="bs-Latn-BA" sz="3200" smtClean="0">
                <a:effectLst/>
              </a:rPr>
              <a:t> Dostavljanje odluke i pravo na žalbu </a:t>
            </a:r>
          </a:p>
        </p:txBody>
      </p:sp>
      <p:sp>
        <p:nvSpPr>
          <p:cNvPr id="41986" name="Rectangle 3"/>
          <p:cNvSpPr>
            <a:spLocks noGrp="1" noChangeArrowheads="1"/>
          </p:cNvSpPr>
          <p:nvPr>
            <p:ph type="body" idx="1"/>
          </p:nvPr>
        </p:nvSpPr>
        <p:spPr/>
        <p:txBody>
          <a:bodyPr/>
          <a:lstStyle/>
          <a:p>
            <a:r>
              <a:rPr lang="bs-Latn-BA" sz="2400" smtClean="0">
                <a:effectLst/>
              </a:rPr>
              <a:t>strankama u postupku i braniocu najkasnije 3 dana od dana njenog donošenja</a:t>
            </a:r>
          </a:p>
          <a:p>
            <a:r>
              <a:rPr lang="bs-Latn-BA" sz="2400" smtClean="0">
                <a:effectLst/>
              </a:rPr>
              <a:t>odluka</a:t>
            </a:r>
            <a:r>
              <a:rPr lang="bs-Latn-BA" smtClean="0">
                <a:effectLst/>
              </a:rPr>
              <a:t> </a:t>
            </a:r>
            <a:r>
              <a:rPr lang="bs-Latn-BA" sz="2400" smtClean="0">
                <a:effectLst/>
              </a:rPr>
              <a:t>ne smije sadržavati ime ili bilo kakve lične informacije koje se odnose na svjedoka, koji je predmet tog zahtjeva </a:t>
            </a:r>
          </a:p>
          <a:p>
            <a:r>
              <a:rPr lang="bs-Latn-BA" sz="2400" smtClean="0">
                <a:effectLst/>
              </a:rPr>
              <a:t>protiv odluke suda</a:t>
            </a:r>
            <a:r>
              <a:rPr lang="bs-Latn-BA" smtClean="0">
                <a:effectLst/>
              </a:rPr>
              <a:t> </a:t>
            </a:r>
            <a:r>
              <a:rPr lang="bs-Latn-BA" sz="2400" smtClean="0">
                <a:effectLst/>
              </a:rPr>
              <a:t>dopuštena je žalba </a:t>
            </a:r>
          </a:p>
          <a:p>
            <a:r>
              <a:rPr lang="bs-Latn-BA" sz="2400" smtClean="0">
                <a:effectLst/>
              </a:rPr>
              <a:t>entitetski zakoni ne određuju rok za žalbu</a:t>
            </a:r>
            <a:r>
              <a:rPr lang="bs-Latn-BA" smtClean="0">
                <a:effectLst/>
              </a:rPr>
              <a:t> </a:t>
            </a:r>
            <a:r>
              <a:rPr lang="bs-Latn-BA" sz="2400" smtClean="0">
                <a:effectLst/>
              </a:rPr>
              <a:t>(primjenjuje se opšti rok za žalbu na rješenje)</a:t>
            </a:r>
            <a:r>
              <a:rPr lang="bs-Latn-BA" smtClean="0">
                <a:effectLst/>
              </a:rPr>
              <a:t> </a:t>
            </a:r>
          </a:p>
          <a:p>
            <a:r>
              <a:rPr lang="bs-Latn-BA" sz="2400" smtClean="0">
                <a:effectLst/>
              </a:rPr>
              <a:t>ZZS BiH i BD propisuje rok od 7 dana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r>
              <a:rPr lang="bs-Latn-BA" sz="3600" smtClean="0">
                <a:effectLst/>
              </a:rPr>
              <a:t>Odlučivanje po žalbi</a:t>
            </a:r>
          </a:p>
        </p:txBody>
      </p:sp>
      <p:sp>
        <p:nvSpPr>
          <p:cNvPr id="43010" name="Rectangle 3"/>
          <p:cNvSpPr>
            <a:spLocks noGrp="1" noChangeArrowheads="1"/>
          </p:cNvSpPr>
          <p:nvPr>
            <p:ph type="body" idx="1"/>
          </p:nvPr>
        </p:nvSpPr>
        <p:spPr/>
        <p:txBody>
          <a:bodyPr/>
          <a:lstStyle/>
          <a:p>
            <a:r>
              <a:rPr lang="bs-Latn-BA" sz="2400" smtClean="0">
                <a:effectLst/>
              </a:rPr>
              <a:t>Vanraspravno vijeće istog suda, prema entitetskim zakonima i podzakonskim aktima</a:t>
            </a:r>
          </a:p>
          <a:p>
            <a:r>
              <a:rPr lang="bs-Latn-BA" sz="2400" smtClean="0">
                <a:effectLst/>
              </a:rPr>
              <a:t>Vijeće Apelacionog odjeljenja Suda BiH, prema ZZS BiH</a:t>
            </a:r>
          </a:p>
          <a:p>
            <a:r>
              <a:rPr lang="bs-Latn-BA" sz="2400" smtClean="0">
                <a:effectLst/>
              </a:rPr>
              <a:t>Vijeće Apelacionog suda Brčko Distrikta, prema ZZS BD</a:t>
            </a:r>
            <a:r>
              <a:rPr lang="bs-Latn-BA" smtClean="0">
                <a:effectLst/>
              </a:rPr>
              <a:t> </a:t>
            </a:r>
          </a:p>
          <a:p>
            <a:endParaRPr lang="bs-Latn-BA" smtClean="0">
              <a:effectLst/>
            </a:endParaRPr>
          </a:p>
          <a:p>
            <a:r>
              <a:rPr lang="bs-Latn-BA" sz="2400" smtClean="0">
                <a:effectLst/>
              </a:rPr>
              <a:t>Bez odlaganja, a najkasnije u roku od 15 dana od dana prijema žalbe.</a:t>
            </a:r>
            <a:r>
              <a:rPr lang="bs-Latn-BA" smtClean="0">
                <a:effectLst/>
              </a:rPr>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r>
              <a:rPr lang="bs-Latn-BA" sz="2400" b="1" smtClean="0">
                <a:effectLst/>
              </a:rPr>
              <a:t>Saslušanje zaštićenog svjedoka</a:t>
            </a:r>
          </a:p>
        </p:txBody>
      </p:sp>
      <p:sp>
        <p:nvSpPr>
          <p:cNvPr id="44034" name="Rectangle 3"/>
          <p:cNvSpPr>
            <a:spLocks noGrp="1" noChangeArrowheads="1"/>
          </p:cNvSpPr>
          <p:nvPr>
            <p:ph type="body" idx="1"/>
          </p:nvPr>
        </p:nvSpPr>
        <p:spPr/>
        <p:txBody>
          <a:bodyPr/>
          <a:lstStyle/>
          <a:p>
            <a:endParaRPr lang="bs-Latn-BA" sz="2400" smtClean="0">
              <a:effectLst/>
            </a:endParaRPr>
          </a:p>
          <a:p>
            <a:endParaRPr lang="bs-Latn-BA" sz="2400" smtClean="0">
              <a:effectLst/>
            </a:endParaRPr>
          </a:p>
          <a:p>
            <a:r>
              <a:rPr lang="bs-Latn-BA" sz="2400" smtClean="0">
                <a:effectLst/>
              </a:rPr>
              <a:t>Nakon pravosnažnosti odluke suda da svjedok ispunjava uslove zaštićenog svjedoka, zakazaće se što je prije moguće datum, vrijeme i mjesto održavanja posebnog ročišta za saslušanje tog svjedoka. </a:t>
            </a:r>
          </a:p>
          <a:p>
            <a:r>
              <a:rPr lang="bs-Latn-BA" sz="2400" smtClean="0">
                <a:effectLst/>
              </a:rPr>
              <a:t>Saslušanje zaštićenog svjedoka sprovodi vijeće (prema entitetskim zakonima o zaštiti svjedoka), odnosno, sud (prema zakonima o zaštiti svjedoka BiH i BD)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defRPr/>
            </a:pPr>
            <a:endParaRPr lang="bs-Latn-BA" sz="2800" smtClean="0"/>
          </a:p>
        </p:txBody>
      </p:sp>
      <p:sp>
        <p:nvSpPr>
          <p:cNvPr id="67587" name="Rectangle 3"/>
          <p:cNvSpPr>
            <a:spLocks noGrp="1" noChangeArrowheads="1"/>
          </p:cNvSpPr>
          <p:nvPr>
            <p:ph type="body" idx="1"/>
          </p:nvPr>
        </p:nvSpPr>
        <p:spPr/>
        <p:txBody>
          <a:bodyPr/>
          <a:lstStyle/>
          <a:p>
            <a:pPr>
              <a:defRPr/>
            </a:pPr>
            <a:r>
              <a:rPr lang="hr-HR" sz="2000" smtClean="0"/>
              <a:t>Relevantni zakonski propisi</a:t>
            </a:r>
            <a:r>
              <a:rPr lang="hr-HR" sz="2000" smtClean="0">
                <a:latin typeface="Arial" charset="0"/>
              </a:rPr>
              <a:t>:</a:t>
            </a:r>
          </a:p>
          <a:p>
            <a:pPr>
              <a:buFont typeface="Wingdings" pitchFamily="2" charset="2"/>
              <a:buNone/>
              <a:defRPr/>
            </a:pPr>
            <a:r>
              <a:rPr lang="bs-Latn-BA" sz="2000" smtClean="0">
                <a:latin typeface="Arial" charset="0"/>
              </a:rPr>
              <a:t>     Član 12. Zakona o zaštiti svjedoka BiH, RS i BD, član 13. ZZS FBiH </a:t>
            </a:r>
          </a:p>
          <a:p>
            <a:pPr>
              <a:buFont typeface="Wingdings" pitchFamily="2" charset="2"/>
              <a:buNone/>
              <a:defRPr/>
            </a:pPr>
            <a:r>
              <a:rPr lang="bs-Latn-BA" sz="2000" b="1" smtClean="0">
                <a:latin typeface="Arial" charset="0"/>
              </a:rPr>
              <a:t>     </a:t>
            </a:r>
            <a:r>
              <a:rPr lang="bs-Latn-BA" sz="2000" smtClean="0">
                <a:latin typeface="Arial" charset="0"/>
              </a:rPr>
              <a:t>Član 47. stav 1. i 2. ZKP BiH i BD, član 55. stav 1. i 2. ZKP RS, član 61. stav 1. i 2. ZKP FBiH</a:t>
            </a:r>
          </a:p>
          <a:p>
            <a:pPr>
              <a:buFont typeface="Wingdings" pitchFamily="2" charset="2"/>
              <a:buNone/>
              <a:defRPr/>
            </a:pPr>
            <a:r>
              <a:rPr lang="bs-Latn-BA" sz="2000" b="1" smtClean="0">
                <a:latin typeface="Arial" charset="0"/>
              </a:rPr>
              <a:t>     </a:t>
            </a:r>
            <a:r>
              <a:rPr lang="bs-Latn-BA" sz="2800" smtClean="0">
                <a:latin typeface="Arial" charset="0"/>
              </a:rPr>
              <a:t>Određuje se u izuzetnim okolnostima</a:t>
            </a:r>
            <a:r>
              <a:rPr lang="bs-Latn-BA" sz="2400" smtClean="0">
                <a:latin typeface="Arial" charset="0"/>
              </a:rPr>
              <a:t> </a:t>
            </a:r>
            <a:r>
              <a:rPr lang="bs-Latn-BA" sz="2800" smtClean="0">
                <a:latin typeface="Arial" charset="0"/>
              </a:rPr>
              <a:t>i to </a:t>
            </a:r>
            <a:r>
              <a:rPr lang="bs-Latn-BA" sz="2800" smtClean="0"/>
              <a:t>ukoliko bi otkrivanje nekih ili svih ličnih podataka svjedoka ili drugih detalja doprinijelo otkrivanju identiteta svjedoka</a:t>
            </a:r>
            <a:r>
              <a:rPr lang="bs-Latn-BA" sz="2400" smtClean="0"/>
              <a:t> </a:t>
            </a:r>
            <a:r>
              <a:rPr lang="bs-Latn-BA" sz="2400" smtClean="0">
                <a:latin typeface="Arial" charset="0"/>
              </a:rPr>
              <a:t>i </a:t>
            </a:r>
            <a:r>
              <a:rPr lang="bs-Latn-BA" sz="2800" smtClean="0">
                <a:effectLst/>
              </a:rPr>
              <a:t>ozbiljno dovelo u opasnost svjedoka pod prijetnjom.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bs-Latn-BA" sz="3600" smtClean="0">
                <a:effectLst/>
              </a:rPr>
              <a:t>Pouke svjedoku</a:t>
            </a:r>
          </a:p>
        </p:txBody>
      </p:sp>
      <p:sp>
        <p:nvSpPr>
          <p:cNvPr id="45058" name="Rectangle 3"/>
          <p:cNvSpPr>
            <a:spLocks noGrp="1" noChangeArrowheads="1"/>
          </p:cNvSpPr>
          <p:nvPr>
            <p:ph type="body" idx="1"/>
          </p:nvPr>
        </p:nvSpPr>
        <p:spPr/>
        <p:txBody>
          <a:bodyPr/>
          <a:lstStyle/>
          <a:p>
            <a:pPr>
              <a:lnSpc>
                <a:spcPct val="80000"/>
              </a:lnSpc>
            </a:pPr>
            <a:r>
              <a:rPr lang="bs-Latn-BA" sz="2400" smtClean="0">
                <a:effectLst/>
              </a:rPr>
              <a:t>Da se saslušava kao zaštićeni svjedok,</a:t>
            </a:r>
          </a:p>
          <a:p>
            <a:pPr>
              <a:lnSpc>
                <a:spcPct val="80000"/>
              </a:lnSpc>
            </a:pPr>
            <a:r>
              <a:rPr lang="bs-Latn-BA" sz="2400" smtClean="0">
                <a:effectLst/>
              </a:rPr>
              <a:t>Da se njegov identitet neće nikome otkriti, osim članovima sudskog vijeća i zapisničaru,</a:t>
            </a:r>
          </a:p>
          <a:p>
            <a:pPr>
              <a:lnSpc>
                <a:spcPct val="80000"/>
              </a:lnSpc>
            </a:pPr>
            <a:r>
              <a:rPr lang="bs-Latn-BA" sz="2400" smtClean="0">
                <a:effectLst/>
              </a:rPr>
              <a:t>Da se neće lično pojavljivati pred vijećem na bilo kojem saslušanju, osim na saslušanju zaštićenog svjedoka, i</a:t>
            </a:r>
          </a:p>
          <a:p>
            <a:pPr>
              <a:lnSpc>
                <a:spcPct val="80000"/>
              </a:lnSpc>
            </a:pPr>
            <a:r>
              <a:rPr lang="bs-Latn-BA" sz="2400" smtClean="0">
                <a:effectLst/>
              </a:rPr>
              <a:t>Da nije obavezan (da ne može biti prisiljen) odgovarati na pitanja koja mogu ukazati na njegov identitet ili identitet članova njegove porodice. </a:t>
            </a:r>
            <a:endParaRPr lang="bs-Latn-BA" sz="2400" smtClean="0">
              <a:effectLst/>
              <a:latin typeface="Arial" charset="0"/>
            </a:endParaRPr>
          </a:p>
          <a:p>
            <a:pPr>
              <a:lnSpc>
                <a:spcPct val="80000"/>
              </a:lnSpc>
            </a:pPr>
            <a:r>
              <a:rPr lang="bs-Latn-BA" sz="2400" smtClean="0">
                <a:effectLst/>
                <a:latin typeface="Arial" charset="0"/>
              </a:rPr>
              <a:t>Ostale pouke</a:t>
            </a:r>
          </a:p>
          <a:p>
            <a:pPr>
              <a:lnSpc>
                <a:spcPct val="80000"/>
              </a:lnSpc>
              <a:buFont typeface="Wingdings" pitchFamily="2" charset="2"/>
              <a:buNone/>
            </a:pPr>
            <a:r>
              <a:rPr lang="bs-Latn-BA" sz="2400" smtClean="0">
                <a:effectLst/>
              </a:rPr>
              <a:t>   Prilikom saslušanja zaštićenog svjedoka sud će voditi računa da se u zapisnik ne unose činjenice iz iskaza svjedoka na osnovu kojih bi se mogao otkriti njegov identitet.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r>
              <a:rPr lang="bs-Latn-BA" sz="3600" b="1" smtClean="0">
                <a:effectLst/>
              </a:rPr>
              <a:t>Zapisnik o saslušanju</a:t>
            </a:r>
            <a:r>
              <a:rPr lang="bs-Latn-BA" smtClean="0">
                <a:effectLst/>
              </a:rPr>
              <a:t> </a:t>
            </a:r>
          </a:p>
        </p:txBody>
      </p:sp>
      <p:sp>
        <p:nvSpPr>
          <p:cNvPr id="46082" name="Rectangle 3"/>
          <p:cNvSpPr>
            <a:spLocks noGrp="1" noChangeArrowheads="1"/>
          </p:cNvSpPr>
          <p:nvPr>
            <p:ph type="body" idx="1"/>
          </p:nvPr>
        </p:nvSpPr>
        <p:spPr/>
        <p:txBody>
          <a:bodyPr/>
          <a:lstStyle/>
          <a:p>
            <a:endParaRPr lang="bs-Latn-BA" sz="2400" smtClean="0">
              <a:effectLst/>
            </a:endParaRPr>
          </a:p>
          <a:p>
            <a:endParaRPr lang="bs-Latn-BA" sz="2400" smtClean="0">
              <a:effectLst/>
            </a:endParaRPr>
          </a:p>
          <a:p>
            <a:r>
              <a:rPr lang="bs-Latn-BA" sz="2400" smtClean="0">
                <a:effectLst/>
              </a:rPr>
              <a:t>ne sadrži nikakve lične informacije ili okolnosti koje mogu otkriti identitet svjedoka, </a:t>
            </a:r>
          </a:p>
          <a:p>
            <a:r>
              <a:rPr lang="bs-Latn-BA" sz="2400" smtClean="0">
                <a:effectLst/>
              </a:rPr>
              <a:t>tokom cijelog postupka koristi se pseudonim </a:t>
            </a:r>
          </a:p>
          <a:p>
            <a:r>
              <a:rPr lang="bs-Latn-BA" sz="2400" smtClean="0">
                <a:effectLst/>
              </a:rPr>
              <a:t>članovi sudskog vijeća, odnosno članovi Suda i zapisničar potpisuju zapisnik i osiguravaju povjerljivost zapisnika koji se smatra zaštićenim podatkom, dok</a:t>
            </a:r>
            <a:r>
              <a:rPr lang="bs-Latn-BA" smtClean="0">
                <a:effectLst/>
              </a:rPr>
              <a:t> </a:t>
            </a:r>
            <a:r>
              <a:rPr lang="bs-Latn-BA" sz="2400" smtClean="0">
                <a:effectLst/>
              </a:rPr>
              <a:t>od zaštićenog svjedoka se ne traži da potpiše zapisnik.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r>
              <a:rPr lang="bs-Latn-BA" sz="3200" smtClean="0">
                <a:effectLst/>
              </a:rPr>
              <a:t>Obaveze suda u cilju obezbjeđenja povjerljivosti zapisnika</a:t>
            </a:r>
            <a:r>
              <a:rPr lang="bs-Latn-BA" sz="4000" smtClean="0">
                <a:effectLst/>
              </a:rPr>
              <a:t>  </a:t>
            </a:r>
          </a:p>
        </p:txBody>
      </p:sp>
      <p:sp>
        <p:nvSpPr>
          <p:cNvPr id="47106" name="Rectangle 3"/>
          <p:cNvSpPr>
            <a:spLocks noGrp="1" noChangeArrowheads="1"/>
          </p:cNvSpPr>
          <p:nvPr>
            <p:ph type="body" idx="1"/>
          </p:nvPr>
        </p:nvSpPr>
        <p:spPr/>
        <p:txBody>
          <a:bodyPr/>
          <a:lstStyle/>
          <a:p>
            <a:pPr>
              <a:lnSpc>
                <a:spcPct val="80000"/>
              </a:lnSpc>
            </a:pPr>
            <a:r>
              <a:rPr lang="hr-HR" sz="2400" smtClean="0">
                <a:effectLst/>
              </a:rPr>
              <a:t>čuva zapisnik na bezbjednom i posebnom mjestu, te odvojeno od ostale dokumentacije krivičnog predmeta sve dokumente,</a:t>
            </a:r>
          </a:p>
          <a:p>
            <a:pPr>
              <a:lnSpc>
                <a:spcPct val="80000"/>
              </a:lnSpc>
            </a:pPr>
            <a:r>
              <a:rPr lang="hr-HR" sz="2400" smtClean="0">
                <a:effectLst/>
              </a:rPr>
              <a:t>vraća zapisnik na bezbjedno mjesto, nakon njegovog korištenja na odgovarajućem saslušanju u krivičnom postupku i nakon donošenja pravosnažne odluke,</a:t>
            </a:r>
          </a:p>
          <a:p>
            <a:pPr>
              <a:lnSpc>
                <a:spcPct val="80000"/>
              </a:lnSpc>
            </a:pPr>
            <a:r>
              <a:rPr lang="hr-HR" sz="2400" smtClean="0">
                <a:effectLst/>
              </a:rPr>
              <a:t>obezbjeđuje arhiviranje zapisnika na način koji dozvoljava pristup tom dokumentu samo predsjedniku krivičnog odjeljenja u trajanju za koje se odredi da je potrebno, a najviše 30 godina nakon što odluka postane pravosnažna. </a:t>
            </a:r>
          </a:p>
          <a:p>
            <a:pPr>
              <a:lnSpc>
                <a:spcPct val="80000"/>
              </a:lnSpc>
            </a:pPr>
            <a:r>
              <a:rPr lang="bs-Latn-BA" sz="2400" smtClean="0">
                <a:effectLst/>
              </a:rPr>
              <a:t>svi dokumenti, prijedlozi, zapisnici i zapečaćene koverte u vezi sa saslušanjem zaštićenog svjedoka, interne knjige, moraju imati naznaku „službena tajna“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r>
              <a:rPr lang="hr-HR" sz="3200" b="1" smtClean="0">
                <a:effectLst/>
              </a:rPr>
              <a:t>Korišćenje iskaza zaštićenog svjedoka</a:t>
            </a:r>
            <a:endParaRPr lang="bs-Latn-BA" sz="3200" b="1" smtClean="0">
              <a:effectLst/>
            </a:endParaRPr>
          </a:p>
        </p:txBody>
      </p:sp>
      <p:sp>
        <p:nvSpPr>
          <p:cNvPr id="48130" name="Rectangle 3"/>
          <p:cNvSpPr>
            <a:spLocks noGrp="1" noChangeArrowheads="1"/>
          </p:cNvSpPr>
          <p:nvPr>
            <p:ph type="body" idx="1"/>
          </p:nvPr>
        </p:nvSpPr>
        <p:spPr/>
        <p:txBody>
          <a:bodyPr/>
          <a:lstStyle/>
          <a:p>
            <a:endParaRPr lang="bs-Latn-BA" sz="2400" smtClean="0">
              <a:effectLst/>
            </a:endParaRPr>
          </a:p>
          <a:p>
            <a:r>
              <a:rPr lang="bs-Latn-BA" sz="2400" smtClean="0">
                <a:effectLst/>
              </a:rPr>
              <a:t>Na glavnom pretresu, sud naređuje da se iskaz zaštićenog svjedoka pročita naglas iz zapisnika o saslušanju zaštićenog svjedoka.</a:t>
            </a:r>
          </a:p>
          <a:p>
            <a:r>
              <a:rPr lang="bs-Latn-BA" sz="2400" smtClean="0">
                <a:effectLst/>
              </a:rPr>
              <a:t>Sudiji odnosno vijeću nije potrebna saglasnost stranaka u postupku za čitanje iskaza zaštićenog svjedoka.</a:t>
            </a:r>
          </a:p>
          <a:p>
            <a:r>
              <a:rPr lang="bs-Latn-BA" sz="2400" smtClean="0">
                <a:effectLst/>
              </a:rPr>
              <a:t>Sudija, odnosno vijeće može i odustati od čitanja iskaza uz saglasnost tužioca, optuženog i njegovog branioca</a:t>
            </a:r>
            <a:r>
              <a:rPr lang="bs-Latn-BA" smtClean="0">
                <a:effectLst/>
              </a:rPr>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r>
              <a:rPr lang="bs-Latn-BA" sz="3600" b="1" smtClean="0">
                <a:effectLst/>
              </a:rPr>
              <a:t>Dodatna pitanja</a:t>
            </a:r>
          </a:p>
        </p:txBody>
      </p:sp>
      <p:sp>
        <p:nvSpPr>
          <p:cNvPr id="49154" name="Rectangle 3"/>
          <p:cNvSpPr>
            <a:spLocks noGrp="1" noChangeArrowheads="1"/>
          </p:cNvSpPr>
          <p:nvPr>
            <p:ph type="body" idx="1"/>
          </p:nvPr>
        </p:nvSpPr>
        <p:spPr/>
        <p:txBody>
          <a:bodyPr/>
          <a:lstStyle/>
          <a:p>
            <a:r>
              <a:rPr lang="bs-Latn-BA" sz="2400" smtClean="0">
                <a:effectLst/>
              </a:rPr>
              <a:t>Sud može po službenoj dužnosti ili na zahtjev stranaka odlučiti da se zaštićenom svjedoku postave dodatna pitanja kako bi se pojasnio ranije dat iskaz ili neka druga informacija koja nije obuhvaćena ranije datim iskazom, a koji su od značaja za predmet.</a:t>
            </a:r>
          </a:p>
          <a:p>
            <a:r>
              <a:rPr lang="bs-Latn-BA" sz="2400" smtClean="0">
                <a:effectLst/>
              </a:rPr>
              <a:t>Zakazivanje dodatnog saslušanja, kao i zapisnik o dodatnom saslušanju provodi se na isti način kao što je predviđeno Zakonom o zaštiti svjedoka u vezi sa saslušanjem zaštićenog svjedoka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bs-Latn-BA" smtClean="0">
                <a:effectLst/>
              </a:rPr>
              <a:t> </a:t>
            </a:r>
            <a:r>
              <a:rPr lang="bs-Latn-BA" sz="3200" smtClean="0">
                <a:effectLst/>
              </a:rPr>
              <a:t>Izuzetak od načela neposrednosti</a:t>
            </a:r>
            <a:r>
              <a:rPr lang="bs-Latn-BA" smtClean="0">
                <a:effectLst/>
              </a:rPr>
              <a:t> </a:t>
            </a:r>
          </a:p>
        </p:txBody>
      </p:sp>
      <p:sp>
        <p:nvSpPr>
          <p:cNvPr id="50178" name="Rectangle 3"/>
          <p:cNvSpPr>
            <a:spLocks noGrp="1" noChangeArrowheads="1"/>
          </p:cNvSpPr>
          <p:nvPr>
            <p:ph type="body" idx="1"/>
          </p:nvPr>
        </p:nvSpPr>
        <p:spPr/>
        <p:txBody>
          <a:bodyPr/>
          <a:lstStyle/>
          <a:p>
            <a:r>
              <a:rPr lang="bs-Latn-BA" sz="2400" smtClean="0">
                <a:effectLst/>
              </a:rPr>
              <a:t>Član 6. stav 3. Evropske konvencije o ljudskim pravima „ svako ko je optužen za krivično djelo ima sljedeća minimalna prava: ... tačka d) „da sam ispituje ili zahtjeva ispitivanje svjedoka optužbe i da se prisustvo i saslušanje svjedoka odbrane odobri pod uslovima koji važe i za svjedoka optužbe...“. </a:t>
            </a:r>
          </a:p>
          <a:p>
            <a:r>
              <a:rPr lang="bs-Latn-BA" sz="2400" smtClean="0">
                <a:effectLst/>
              </a:rPr>
              <a:t>Međutim, tom pravu optuženog suprotstavljeno je pravo svjedoka na zaštitu od moguće ugroženosti, pa se ova mjera pojavljuje kao pokušaj uspostavljanja ravnoteže u ograničenju tih prava.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r>
              <a:rPr lang="hr-HR" sz="3200" b="1" smtClean="0">
                <a:effectLst/>
              </a:rPr>
              <a:t>Neophodnost drugih dokaza za donošenje presude</a:t>
            </a:r>
            <a:r>
              <a:rPr lang="hr-HR" sz="4000" smtClean="0">
                <a:effectLst/>
              </a:rPr>
              <a:t> </a:t>
            </a:r>
            <a:endParaRPr lang="bs-Latn-BA" sz="4000" smtClean="0">
              <a:effectLst/>
            </a:endParaRPr>
          </a:p>
        </p:txBody>
      </p:sp>
      <p:sp>
        <p:nvSpPr>
          <p:cNvPr id="51202" name="Rectangle 3"/>
          <p:cNvSpPr>
            <a:spLocks noGrp="1" noChangeArrowheads="1"/>
          </p:cNvSpPr>
          <p:nvPr>
            <p:ph type="body" idx="1"/>
          </p:nvPr>
        </p:nvSpPr>
        <p:spPr/>
        <p:txBody>
          <a:bodyPr/>
          <a:lstStyle/>
          <a:p>
            <a:r>
              <a:rPr lang="bs-Latn-BA" sz="2000" smtClean="0">
                <a:effectLst/>
              </a:rPr>
              <a:t>Sud teško može zauzeti stav u pogledu kredibiliteta zaštićenog svjedoka, obzirom da odgovori na pitanja upućena svjedoku od suprotne strane u cilju osporavanja njegovog kredibiliteta, mogu dovesti do otkrivanja njegovog identiteta.</a:t>
            </a:r>
          </a:p>
          <a:p>
            <a:r>
              <a:rPr lang="bs-Latn-BA" sz="2000" smtClean="0">
                <a:effectLst/>
              </a:rPr>
              <a:t>Može se desiti da iskaz zaštićenog svjedoka koji tereti optuženog bude smišljeno netačan ili jednostavno pogrešan, što odbrana teško može da dokaže ukoliko nema dovoljno informacija na osnovu kojih bi mogla da provjeri pouzdanost izvora ili da dovede u sumnju kredibilnost svjedoka.</a:t>
            </a:r>
          </a:p>
          <a:p>
            <a:r>
              <a:rPr lang="bs-Latn-BA" sz="2000" smtClean="0">
                <a:effectLst/>
              </a:rPr>
              <a:t>Zaštićeni svjedoci nisu prisutni na glavnom pretresu, te se stoga ne mogu unakrsno ispitati. </a:t>
            </a:r>
          </a:p>
          <a:p>
            <a:r>
              <a:rPr lang="bs-Latn-BA" sz="2000" smtClean="0">
                <a:effectLst/>
              </a:rPr>
              <a:t>Sudovi ne mogu zasnivati osuđujuću presudu isključivo ili u odlučujućoj mjeri na iskazima zaštićenih svjedoka </a:t>
            </a:r>
          </a:p>
          <a:p>
            <a:endParaRPr lang="bs-Latn-BA" sz="2000" smtClean="0">
              <a:effectLst/>
            </a:endParaRPr>
          </a:p>
          <a:p>
            <a:endParaRPr lang="bs-Latn-BA" sz="2000" smtClean="0">
              <a:effectLs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r>
              <a:rPr lang="bs-Latn-BA" sz="3200" smtClean="0">
                <a:effectLst/>
              </a:rPr>
              <a:t>Praksa Evropskog suda za ljudska prava</a:t>
            </a:r>
          </a:p>
        </p:txBody>
      </p:sp>
      <p:sp>
        <p:nvSpPr>
          <p:cNvPr id="52226" name="Rectangle 3"/>
          <p:cNvSpPr>
            <a:spLocks noGrp="1" noChangeArrowheads="1"/>
          </p:cNvSpPr>
          <p:nvPr>
            <p:ph type="body" idx="1"/>
          </p:nvPr>
        </p:nvSpPr>
        <p:spPr/>
        <p:txBody>
          <a:bodyPr/>
          <a:lstStyle/>
          <a:p>
            <a:pPr>
              <a:lnSpc>
                <a:spcPct val="90000"/>
              </a:lnSpc>
            </a:pPr>
            <a:r>
              <a:rPr lang="bs-Latn-BA" sz="2800" smtClean="0">
                <a:effectLst/>
              </a:rPr>
              <a:t>Predmet Kostovski protiv Holandije</a:t>
            </a:r>
          </a:p>
          <a:p>
            <a:pPr>
              <a:lnSpc>
                <a:spcPct val="90000"/>
              </a:lnSpc>
              <a:buFont typeface="Wingdings" pitchFamily="2" charset="2"/>
              <a:buNone/>
            </a:pPr>
            <a:r>
              <a:rPr lang="bs-Latn-BA" sz="2800" smtClean="0">
                <a:effectLst/>
              </a:rPr>
              <a:t>   Država je sama potvrdila da je utvrđivanje krivice podnosioca predstavke "u odlučujućoj mjeri" bilo zasnovano na iskazima anonimnih svjedoka.</a:t>
            </a:r>
          </a:p>
          <a:p>
            <a:pPr>
              <a:lnSpc>
                <a:spcPct val="90000"/>
              </a:lnSpc>
              <a:buFont typeface="Wingdings" pitchFamily="2" charset="2"/>
              <a:buNone/>
            </a:pPr>
            <a:r>
              <a:rPr lang="bs-Latn-BA" sz="2800" smtClean="0">
                <a:effectLst/>
              </a:rPr>
              <a:t>   Sud je zaključio da su ograničena prava na odbranu bila takve prirode da se ne može reći da je g-din Kostovski imao pravično suđenje, zaključak je da je povrijeđen član 6. stav 1., uzet zajedno sa članom 6. stav 3. d).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noFill/>
          <a:ln/>
        </p:spPr>
        <p:txBody>
          <a:bodyPr/>
          <a:lstStyle/>
          <a:p>
            <a:r>
              <a:rPr lang="bs-Latn-BA" sz="3200" smtClean="0">
                <a:effectLst/>
              </a:rPr>
              <a:t>Predmet Van Mechelen i drugi protiv Holandije</a:t>
            </a:r>
          </a:p>
        </p:txBody>
      </p:sp>
      <p:sp>
        <p:nvSpPr>
          <p:cNvPr id="56323" name="Rectangle 3"/>
          <p:cNvSpPr>
            <a:spLocks noGrp="1" noChangeArrowheads="1"/>
          </p:cNvSpPr>
          <p:nvPr>
            <p:ph type="body" idx="1"/>
          </p:nvPr>
        </p:nvSpPr>
        <p:spPr>
          <a:noFill/>
          <a:ln/>
        </p:spPr>
        <p:txBody>
          <a:bodyPr/>
          <a:lstStyle/>
          <a:p>
            <a:pPr>
              <a:lnSpc>
                <a:spcPct val="80000"/>
              </a:lnSpc>
            </a:pPr>
            <a:r>
              <a:rPr lang="bs-Latn-BA" sz="1800" smtClean="0">
                <a:effectLst/>
              </a:rPr>
              <a:t>U ovom predmetu podnosioci predstavke su se žalili da je njihova osuda u suštini zasnovana na dokazima policijskih službenika čiji identitet njima nije otkriven i koji nisu javno saslušani u njihovom prisustvu, da nisu imali priliku da ospore i ispituju policijske službenike.</a:t>
            </a:r>
          </a:p>
          <a:p>
            <a:pPr>
              <a:lnSpc>
                <a:spcPct val="80000"/>
              </a:lnSpc>
            </a:pPr>
            <a:r>
              <a:rPr lang="bs-Latn-BA" sz="1800" smtClean="0">
                <a:effectLst/>
              </a:rPr>
              <a:t>U ovom slučaju, policijski službenici su bili u odvojenoj sobi sa istražnim sudijom, u kojoj ni optuženi, pa čak i njihovi branioci nisu bili prisutni. Sva komunikacija se vodila zvučnom vezom. Nije bilo dovoljno objašnjeno da bi Sud bio siguran zašto je bilo neophodno pribjeći takvim izuzetnim ograničenjima prava optuženih da se dokazi protiv njih provedu u njihovom prisustvu, ili zašto manje ograničavajuće mjere nisu uzete u razmatranje. </a:t>
            </a:r>
            <a:r>
              <a:rPr lang="bs-Latn-BA" sz="2000" smtClean="0">
                <a:effectLst/>
              </a:rPr>
              <a:t>Jedini dokaz na koji se oslonio domaći sud koji je predstavljao pozitivnu identifikaciju podnosilaca kao počinilaca krivičnih djela, su bile izjave anonimnih policijskih službenika. Tako je osuda podnosilaca predstavke zasnovana "u odlučujućem dijelu" na tim anonimnim izjavama.</a:t>
            </a:r>
          </a:p>
          <a:p>
            <a:pPr>
              <a:lnSpc>
                <a:spcPct val="80000"/>
              </a:lnSpc>
            </a:pPr>
            <a:r>
              <a:rPr lang="bs-Latn-BA" sz="2000" smtClean="0">
                <a:effectLst/>
              </a:rPr>
              <a:t>Zaključak je da je povrijeđen član 6. stav 1., uzet zajedno sa članom 6. stav 3. (d)“.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noFill/>
          <a:ln/>
        </p:spPr>
        <p:txBody>
          <a:bodyPr/>
          <a:lstStyle/>
          <a:p>
            <a:r>
              <a:rPr lang="bs-Latn-BA" sz="3200" smtClean="0">
                <a:effectLst/>
              </a:rPr>
              <a:t>Predmet Doorson protiv Holandije</a:t>
            </a:r>
          </a:p>
        </p:txBody>
      </p:sp>
      <p:sp>
        <p:nvSpPr>
          <p:cNvPr id="55299" name="Rectangle 3"/>
          <p:cNvSpPr>
            <a:spLocks noGrp="1" noChangeArrowheads="1"/>
          </p:cNvSpPr>
          <p:nvPr>
            <p:ph type="body" idx="1"/>
          </p:nvPr>
        </p:nvSpPr>
        <p:spPr>
          <a:noFill/>
          <a:ln/>
        </p:spPr>
        <p:txBody>
          <a:bodyPr/>
          <a:lstStyle/>
          <a:p>
            <a:pPr>
              <a:lnSpc>
                <a:spcPct val="80000"/>
              </a:lnSpc>
            </a:pPr>
            <a:r>
              <a:rPr lang="bs-Latn-BA" sz="1600" smtClean="0">
                <a:effectLst/>
              </a:rPr>
              <a:t>Zaključak suda:</a:t>
            </a:r>
          </a:p>
          <a:p>
            <a:pPr>
              <a:lnSpc>
                <a:spcPct val="80000"/>
              </a:lnSpc>
              <a:buFont typeface="Wingdings" pitchFamily="2" charset="2"/>
              <a:buNone/>
            </a:pPr>
            <a:r>
              <a:rPr lang="bs-Latn-BA" sz="1600" smtClean="0">
                <a:effectLst/>
              </a:rPr>
              <a:t>     Apelacioni sud u Amsterdamu je jasno obrazložio da je njegova odluka da odbrani ne otkrije identitet svjedoka Y.15 i Y.16 bila motivisana željom da se od njih dobiju odgovarajući dokazi i da se istovremeno zaštite od mogućnosti odmazde od strane podnosioca predstavke. To svakako predstavlja valjan razlog za zaštitu njihovog identiteta. Ostaje još da se vidi da li je to bio i dovoljan razlog. Iako je tačno, kao što je i podnosilac predstavke izjavio, da nije bilo naznake da je on svjedocima Y.15 i Y.16 ranije prijetio, odluka da se zaštiti njihov identitet ne može se smatrati nerazumnom. Mora se uzeti u obzir činjenica koja je potvrđena u praksi pred domaćim sudovima, a koju odbrana nije osporila, da dileri droge često pribjegavaju zastrašivanju i nasilju prema onima koji protiv njih svjedoče. Sve u svemu, postojali su dovoljni razlozi za zaštitu identiteta svedoka Y.15 i Y.16. Zaštita identiteta svjedoka Y.15 i Y.16 je odbrani stvorila teškoće koje nisu uobičajene za krivični postupak. Međutim, ne može se govoriti o povredi stava 1 člana 6 u vezi sa stavom 3 (d) istog člana Konvencije, ukoliko se utvrdi da je hendikepiranost odbrane s druge strane kompenzirana odgovarajućim sudskim postupkom. U ovom slučaju anonimne svjedoke je tokom žalbenog postupka u prisustvu advokata ispitivao istražni sudija, kome je identitet zaštićenih svjedoka bio poznat, iako odbrana sa tom činjenicom nije bila upoznata. S</a:t>
            </a:r>
            <a:r>
              <a:rPr lang="bs-Latn-BA" sz="1400" smtClean="0">
                <a:effectLst/>
              </a:rPr>
              <a:t>ud je utvrdio da domaći sudovi nisu svoje presude zasnovali isključivo ili u odlučujućoj mjeri na izjavama svjedoka Y.15 i Y.16., da su iskazi tih svjedoka tretirani sa potrebnom dozom opreza i predostrožnosti.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bs-Latn-BA" sz="3200" smtClean="0">
                <a:effectLst/>
              </a:rPr>
              <a:t>Pravo branioca da pregleda spise i dokumentaciju</a:t>
            </a:r>
          </a:p>
        </p:txBody>
      </p:sp>
      <p:sp>
        <p:nvSpPr>
          <p:cNvPr id="17410" name="Rectangle 3"/>
          <p:cNvSpPr>
            <a:spLocks noGrp="1" noChangeArrowheads="1"/>
          </p:cNvSpPr>
          <p:nvPr>
            <p:ph type="body" idx="1"/>
          </p:nvPr>
        </p:nvSpPr>
        <p:spPr>
          <a:xfrm>
            <a:off x="468313" y="1628775"/>
            <a:ext cx="8229600" cy="4530725"/>
          </a:xfrm>
        </p:spPr>
        <p:txBody>
          <a:bodyPr/>
          <a:lstStyle/>
          <a:p>
            <a:r>
              <a:rPr lang="bs-Latn-BA" sz="2800" smtClean="0">
                <a:effectLst/>
                <a:latin typeface="Arial" charset="0"/>
              </a:rPr>
              <a:t>Pravo branioca da razmatra spise i razgleda pribavljene predmete koji su u korist osumnjičenog, može se uskratiti ako bi njihovo otkrivanje moglo dovesti u opasnost cilj istrage.</a:t>
            </a:r>
          </a:p>
          <a:p>
            <a:r>
              <a:rPr lang="bs-Latn-BA" sz="2800" smtClean="0">
                <a:effectLst/>
              </a:rPr>
              <a:t>tužilac je u obavezi da istovremeno sa prijedlogom za određivanje pritvora sudiji za prethodni postupak, odnosno sudiji za prethodno saslušanje dostavi i dokaze bitne za procjenu zakonitosti pritvora, radi obavještavanja branioca.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95288" y="-531813"/>
            <a:ext cx="8229600" cy="360363"/>
          </a:xfrm>
        </p:spPr>
        <p:txBody>
          <a:bodyPr/>
          <a:lstStyle/>
          <a:p>
            <a:pPr>
              <a:defRPr/>
            </a:pPr>
            <a:endParaRPr lang="hr-HR" sz="3200" dirty="0"/>
          </a:p>
        </p:txBody>
      </p:sp>
      <p:sp>
        <p:nvSpPr>
          <p:cNvPr id="16387" name="Rectangle 3"/>
          <p:cNvSpPr>
            <a:spLocks noGrp="1" noChangeArrowheads="1"/>
          </p:cNvSpPr>
          <p:nvPr>
            <p:ph type="body" idx="1"/>
          </p:nvPr>
        </p:nvSpPr>
        <p:spPr>
          <a:xfrm>
            <a:off x="457200" y="2133600"/>
            <a:ext cx="8229600" cy="3997325"/>
          </a:xfrm>
        </p:spPr>
        <p:txBody>
          <a:bodyPr/>
          <a:lstStyle/>
          <a:p>
            <a:pPr lvl="2" algn="ctr">
              <a:buFont typeface="Wingdings" pitchFamily="2" charset="2"/>
              <a:buNone/>
              <a:defRPr/>
            </a:pPr>
            <a:endParaRPr lang="hr-HR" sz="2800" dirty="0" smtClean="0"/>
          </a:p>
          <a:p>
            <a:pPr lvl="2" algn="ctr">
              <a:buFont typeface="Wingdings" pitchFamily="2" charset="2"/>
              <a:buNone/>
              <a:defRPr/>
            </a:pPr>
            <a:r>
              <a:rPr lang="hr-HR" sz="2800" dirty="0" smtClean="0"/>
              <a:t>HVALA NA PAŽNJI !</a:t>
            </a:r>
            <a:endParaRPr lang="hr-HR"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normAutofit/>
          </a:bodyPr>
          <a:lstStyle/>
          <a:p>
            <a:pPr eaLnBrk="1" hangingPunct="1">
              <a:defRPr/>
            </a:pPr>
            <a:r>
              <a:rPr lang="hr-HR" sz="2000" b="1" smtClean="0"/>
              <a:t> </a:t>
            </a:r>
            <a:br>
              <a:rPr lang="hr-HR" sz="2000" b="1" smtClean="0"/>
            </a:br>
            <a:r>
              <a:rPr lang="hr-HR" sz="2000" b="1" smtClean="0"/>
              <a:t> </a:t>
            </a:r>
            <a:br>
              <a:rPr lang="hr-HR" sz="2000" b="1" smtClean="0"/>
            </a:br>
            <a:r>
              <a:rPr lang="hr-HR" sz="2900" b="1" smtClean="0"/>
              <a:t> </a:t>
            </a:r>
            <a:r>
              <a:rPr lang="bs-Latn-BA" sz="3600" b="1" smtClean="0"/>
              <a:t>Postupak za primjenu mjere</a:t>
            </a:r>
            <a:endParaRPr lang="en-US" sz="3600" b="1" smtClean="0"/>
          </a:p>
        </p:txBody>
      </p:sp>
      <p:sp>
        <p:nvSpPr>
          <p:cNvPr id="26627" name="Rectangle 3"/>
          <p:cNvSpPr>
            <a:spLocks noGrp="1" noChangeArrowheads="1"/>
          </p:cNvSpPr>
          <p:nvPr>
            <p:ph type="body" idx="4294967295"/>
          </p:nvPr>
        </p:nvSpPr>
        <p:spPr>
          <a:xfrm>
            <a:off x="468313" y="1628775"/>
            <a:ext cx="8229600" cy="5229225"/>
          </a:xfrm>
        </p:spPr>
        <p:txBody>
          <a:bodyPr>
            <a:normAutofit/>
          </a:bodyPr>
          <a:lstStyle/>
          <a:p>
            <a:pPr eaLnBrk="1" hangingPunct="1">
              <a:lnSpc>
                <a:spcPct val="90000"/>
              </a:lnSpc>
              <a:defRPr/>
            </a:pPr>
            <a:r>
              <a:rPr lang="bs-Latn-BA" sz="2400" smtClean="0"/>
              <a:t>obrazloženi prijedlog za određivanje ove mjere podnosi tužilac sudiji za prethodni postupak, u zapečaćenoj koverti</a:t>
            </a:r>
            <a:r>
              <a:rPr lang="bs-Latn-BA" sz="2400" smtClean="0">
                <a:effectLst/>
              </a:rPr>
              <a:t> </a:t>
            </a:r>
            <a:endParaRPr lang="bs-Latn-BA" sz="2400" smtClean="0">
              <a:effectLst/>
              <a:latin typeface="Arial" charset="0"/>
            </a:endParaRPr>
          </a:p>
          <a:p>
            <a:pPr eaLnBrk="1" hangingPunct="1">
              <a:lnSpc>
                <a:spcPct val="90000"/>
              </a:lnSpc>
              <a:defRPr/>
            </a:pPr>
            <a:r>
              <a:rPr lang="bs-Latn-BA" sz="2400" smtClean="0">
                <a:effectLst/>
              </a:rPr>
              <a:t>obaveza obavještavanja o</a:t>
            </a:r>
            <a:r>
              <a:rPr lang="bs-Latn-BA" sz="2400" smtClean="0">
                <a:effectLst/>
                <a:latin typeface="Arial" charset="0"/>
              </a:rPr>
              <a:t>sumnjičenog</a:t>
            </a:r>
            <a:r>
              <a:rPr lang="bs-Latn-BA" sz="2400" smtClean="0">
                <a:effectLst/>
              </a:rPr>
              <a:t> i njegovog branioca o podnošenju tog prijedloga </a:t>
            </a:r>
            <a:endParaRPr lang="bs-Latn-BA" sz="2400" smtClean="0">
              <a:effectLst/>
              <a:latin typeface="Arial" charset="0"/>
            </a:endParaRPr>
          </a:p>
          <a:p>
            <a:pPr eaLnBrk="1" hangingPunct="1">
              <a:lnSpc>
                <a:spcPct val="90000"/>
              </a:lnSpc>
              <a:defRPr/>
            </a:pPr>
            <a:r>
              <a:rPr lang="bs-Latn-BA" sz="2400" smtClean="0">
                <a:effectLst/>
              </a:rPr>
              <a:t>ako je moguće, sudija za prethodni postupak će saslušati o</a:t>
            </a:r>
            <a:r>
              <a:rPr lang="bs-Latn-BA" sz="2400" smtClean="0">
                <a:effectLst/>
                <a:latin typeface="Arial" charset="0"/>
              </a:rPr>
              <a:t>sumnjičen</a:t>
            </a:r>
            <a:r>
              <a:rPr lang="bs-Latn-BA" sz="2400" smtClean="0">
                <a:effectLst/>
              </a:rPr>
              <a:t>og i njegovog branioca</a:t>
            </a:r>
            <a:endParaRPr lang="bs-Latn-BA" sz="2400" smtClean="0">
              <a:effectLst/>
              <a:latin typeface="Arial" charset="0"/>
            </a:endParaRPr>
          </a:p>
          <a:p>
            <a:pPr eaLnBrk="1" hangingPunct="1">
              <a:lnSpc>
                <a:spcPct val="90000"/>
              </a:lnSpc>
              <a:defRPr/>
            </a:pPr>
            <a:r>
              <a:rPr lang="bs-Latn-BA" sz="2400" smtClean="0">
                <a:effectLst/>
              </a:rPr>
              <a:t>pružanje dovoljno informacija odbrani o razlozima zbog kojih se traži ova mjera zaštite</a:t>
            </a:r>
            <a:r>
              <a:rPr lang="bs-Latn-BA" smtClean="0">
                <a:effectLst/>
              </a:rPr>
              <a:t>, </a:t>
            </a:r>
            <a:r>
              <a:rPr lang="bs-Latn-BA" sz="2400" smtClean="0">
                <a:effectLst/>
              </a:rPr>
              <a:t>kako bi mogli odgovoriti na prijedlog tužioca, vodeći pri tom računa da ne otkrije neke pojedinosti koje tužilac nastoji zaštiti.</a:t>
            </a:r>
            <a:endParaRPr lang="hr-HR" sz="2400" smtClean="0">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468313" y="260350"/>
            <a:ext cx="8229600" cy="1143000"/>
          </a:xfrm>
        </p:spPr>
        <p:txBody>
          <a:bodyPr/>
          <a:lstStyle/>
          <a:p>
            <a:r>
              <a:rPr lang="bs-Latn-BA" sz="3200" smtClean="0">
                <a:effectLst/>
              </a:rPr>
              <a:t>Odlučivanje po prijedlogu</a:t>
            </a:r>
          </a:p>
        </p:txBody>
      </p:sp>
      <p:sp>
        <p:nvSpPr>
          <p:cNvPr id="20482" name="Rectangle 3"/>
          <p:cNvSpPr>
            <a:spLocks noGrp="1" noChangeArrowheads="1"/>
          </p:cNvSpPr>
          <p:nvPr>
            <p:ph type="body" idx="1"/>
          </p:nvPr>
        </p:nvSpPr>
        <p:spPr/>
        <p:txBody>
          <a:bodyPr/>
          <a:lstStyle/>
          <a:p>
            <a:r>
              <a:rPr lang="bs-Latn-BA" smtClean="0">
                <a:effectLst/>
              </a:rPr>
              <a:t>U formi rješenja, u roku od 72 sata od dana podnošenja prijedloga</a:t>
            </a:r>
          </a:p>
          <a:p>
            <a:r>
              <a:rPr lang="bs-Latn-BA" smtClean="0">
                <a:effectLst/>
              </a:rPr>
              <a:t>Žalba nije dopuštena</a:t>
            </a:r>
          </a:p>
          <a:p>
            <a:r>
              <a:rPr lang="hr-HR" smtClean="0">
                <a:effectLst/>
              </a:rPr>
              <a:t>Obaveza suda da sasluša optuženog i njegovog branioca odmah po prijemu optužnice, ukoliko sudija za prethodni postupak</a:t>
            </a:r>
            <a:r>
              <a:rPr lang="bs-Latn-BA" smtClean="0">
                <a:effectLst/>
              </a:rPr>
              <a:t> ih nije saslušao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r>
              <a:rPr lang="hr-HR" smtClean="0">
                <a:effectLst/>
              </a:rPr>
              <a:t>Nakon podizanja optužnice</a:t>
            </a:r>
            <a:r>
              <a:rPr lang="bs-Latn-BA" smtClean="0">
                <a:effectLst/>
              </a:rPr>
              <a:t> </a:t>
            </a:r>
          </a:p>
        </p:txBody>
      </p:sp>
      <p:sp>
        <p:nvSpPr>
          <p:cNvPr id="21506" name="Rectangle 3"/>
          <p:cNvSpPr>
            <a:spLocks noGrp="1" noChangeArrowheads="1"/>
          </p:cNvSpPr>
          <p:nvPr>
            <p:ph type="body" idx="1"/>
          </p:nvPr>
        </p:nvSpPr>
        <p:spPr/>
        <p:txBody>
          <a:bodyPr/>
          <a:lstStyle/>
          <a:p>
            <a:pPr>
              <a:lnSpc>
                <a:spcPct val="80000"/>
              </a:lnSpc>
            </a:pPr>
            <a:r>
              <a:rPr lang="hr-HR" sz="2800" smtClean="0">
                <a:effectLst/>
              </a:rPr>
              <a:t>sud može opozvati gore navedenu odluku, po službenoj dužnosti ili po prijedlogu optuženog ili njegovog branioca</a:t>
            </a:r>
            <a:r>
              <a:rPr lang="bs-Latn-BA" sz="2800" smtClean="0">
                <a:effectLst/>
              </a:rPr>
              <a:t> </a:t>
            </a:r>
          </a:p>
          <a:p>
            <a:pPr>
              <a:lnSpc>
                <a:spcPct val="80000"/>
              </a:lnSpc>
            </a:pPr>
            <a:r>
              <a:rPr lang="hr-HR" sz="2800" smtClean="0">
                <a:effectLst/>
              </a:rPr>
              <a:t>sud će odobriti ukidanje, ako to zahtijeva tužilac</a:t>
            </a:r>
          </a:p>
          <a:p>
            <a:pPr>
              <a:lnSpc>
                <a:spcPct val="80000"/>
              </a:lnSpc>
            </a:pPr>
            <a:r>
              <a:rPr lang="hr-HR" sz="2800" smtClean="0">
                <a:effectLst/>
              </a:rPr>
              <a:t>u svim fazama postupka, sud će voditi računa o potrebi da se, čim bude moguće, otkriju podaci koji se nalaze u spisima i dokumentima kojima je pristup ograničen za optuženog i branioca</a:t>
            </a:r>
          </a:p>
          <a:p>
            <a:pPr>
              <a:lnSpc>
                <a:spcPct val="80000"/>
              </a:lnSpc>
            </a:pPr>
            <a:r>
              <a:rPr lang="hr-HR" sz="2800" smtClean="0">
                <a:effectLst/>
              </a:rPr>
              <a:t>otkriće se dovoljno detalja kako bi se odbrana pripremila za ispitivanje svjedoka</a:t>
            </a:r>
            <a:r>
              <a:rPr lang="bs-Latn-BA" sz="2800" smtClean="0">
                <a:effectLst/>
              </a:rPr>
              <a:t> </a:t>
            </a:r>
          </a:p>
          <a:p>
            <a:pPr>
              <a:lnSpc>
                <a:spcPct val="80000"/>
              </a:lnSpc>
            </a:pPr>
            <a:r>
              <a:rPr lang="hr-HR" sz="2800" smtClean="0">
                <a:effectLst/>
              </a:rPr>
              <a:t>podaci moraju biti otkriveni najkasnije u vrijeme kada svjedok daje iskaz na glavnom pretresu. </a:t>
            </a:r>
            <a:endParaRPr lang="bs-Latn-BA" sz="2800" smtClean="0">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r>
              <a:rPr lang="bs-Latn-BA" sz="2800" smtClean="0">
                <a:effectLst/>
              </a:rPr>
              <a:t>Kontradiktornost između ove mjere i prava</a:t>
            </a:r>
            <a:r>
              <a:rPr lang="bs-Latn-BA" sz="4000" smtClean="0">
                <a:effectLst/>
              </a:rPr>
              <a:t> </a:t>
            </a:r>
            <a:r>
              <a:rPr lang="bs-Latn-BA" sz="2800" smtClean="0">
                <a:effectLst/>
              </a:rPr>
              <a:t>odbrane na uvid  u sve spise i dokaze</a:t>
            </a:r>
            <a:r>
              <a:rPr lang="bs-Latn-BA" sz="4000" smtClean="0">
                <a:effectLst/>
              </a:rPr>
              <a:t> </a:t>
            </a:r>
          </a:p>
        </p:txBody>
      </p:sp>
      <p:sp>
        <p:nvSpPr>
          <p:cNvPr id="22530" name="Rectangle 3"/>
          <p:cNvSpPr>
            <a:spLocks noGrp="1" noChangeArrowheads="1"/>
          </p:cNvSpPr>
          <p:nvPr>
            <p:ph type="body" idx="1"/>
          </p:nvPr>
        </p:nvSpPr>
        <p:spPr/>
        <p:txBody>
          <a:bodyPr/>
          <a:lstStyle/>
          <a:p>
            <a:r>
              <a:rPr lang="bs-Latn-BA" sz="2400" smtClean="0">
                <a:effectLst/>
              </a:rPr>
              <a:t>pravo osumnjičenog, odnosno optuženog i njegovog branioca na uvid u sve spise i dokaze nakon potvrđivanja optužnice </a:t>
            </a:r>
          </a:p>
          <a:p>
            <a:r>
              <a:rPr lang="bs-Latn-BA" sz="2400" smtClean="0">
                <a:effectLst/>
              </a:rPr>
              <a:t>član 6. stav 3. tačka b). Evropske konvencije o ljudskim pravima „ svako ko je optužen za krivično djelo ima sljedeća minimalna prava:  “... da mu se osiguraju adekvatno vrijeme i uslovi potrebni za pripremanje odbrane“. </a:t>
            </a:r>
          </a:p>
          <a:p>
            <a:r>
              <a:rPr lang="bs-Latn-BA" sz="2400" smtClean="0">
                <a:effectLst/>
              </a:rPr>
              <a:t>pravovremeno otkrivanje dovoljno detalja, kako bi odbrana imala dovoljno vremena da se pripremi za ispitivanje svjedoka</a:t>
            </a:r>
            <a:r>
              <a:rPr lang="bs-Latn-BA" smtClean="0">
                <a:effectLst/>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flipV="1">
            <a:off x="468313" y="-242888"/>
            <a:ext cx="8218487" cy="242888"/>
          </a:xfrm>
        </p:spPr>
        <p:txBody>
          <a:bodyPr>
            <a:normAutofit fontScale="90000"/>
          </a:bodyPr>
          <a:lstStyle/>
          <a:p>
            <a:pPr eaLnBrk="1" hangingPunct="1">
              <a:defRPr/>
            </a:pPr>
            <a:endParaRPr lang="en-US" sz="4000"/>
          </a:p>
        </p:txBody>
      </p:sp>
      <p:sp>
        <p:nvSpPr>
          <p:cNvPr id="17410" name="Content Placeholder 2"/>
          <p:cNvSpPr>
            <a:spLocks noGrp="1"/>
          </p:cNvSpPr>
          <p:nvPr>
            <p:ph idx="4294967295"/>
          </p:nvPr>
        </p:nvSpPr>
        <p:spPr>
          <a:xfrm>
            <a:off x="468313" y="549275"/>
            <a:ext cx="8218487" cy="5576888"/>
          </a:xfrm>
        </p:spPr>
        <p:txBody>
          <a:bodyPr/>
          <a:lstStyle/>
          <a:p>
            <a:pPr algn="ctr" eaLnBrk="1" hangingPunct="1">
              <a:buFont typeface="Wingdings" pitchFamily="2" charset="2"/>
              <a:buNone/>
              <a:defRPr/>
            </a:pPr>
            <a:endParaRPr lang="bs-Latn-BA" smtClean="0"/>
          </a:p>
          <a:p>
            <a:pPr algn="ctr" eaLnBrk="1" hangingPunct="1">
              <a:buFont typeface="Wingdings" pitchFamily="2" charset="2"/>
              <a:buNone/>
              <a:defRPr/>
            </a:pPr>
            <a:endParaRPr lang="bs-Latn-BA" smtClean="0"/>
          </a:p>
          <a:p>
            <a:pPr algn="ctr" eaLnBrk="1" hangingPunct="1">
              <a:buFont typeface="Wingdings" pitchFamily="2" charset="2"/>
              <a:buNone/>
              <a:defRPr/>
            </a:pPr>
            <a:r>
              <a:rPr lang="bs-Latn-BA" sz="4800" smtClean="0"/>
              <a:t>II </a:t>
            </a:r>
          </a:p>
          <a:p>
            <a:pPr algn="ctr" eaLnBrk="1" hangingPunct="1">
              <a:buFont typeface="Wingdings" pitchFamily="2" charset="2"/>
              <a:buNone/>
              <a:defRPr/>
            </a:pPr>
            <a:r>
              <a:rPr lang="hr-HR" sz="3600" b="1" smtClean="0">
                <a:effectLst/>
              </a:rPr>
              <a:t>Dodatne mjere za osiguravanje anonimnosti svjedoka</a:t>
            </a:r>
            <a:endParaRPr lang="en-US" sz="3600" smtClean="0">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1548</TotalTime>
  <Words>2805</Words>
  <Application>Microsoft Office PowerPoint</Application>
  <PresentationFormat>On-screen Show (4:3)</PresentationFormat>
  <Paragraphs>197</Paragraphs>
  <Slides>40</Slides>
  <Notes>1</Notes>
  <HiddenSlides>0</HiddenSlides>
  <MMClips>0</MMClips>
  <ScaleCrop>false</ScaleCrop>
  <HeadingPairs>
    <vt:vector size="6" baseType="variant">
      <vt:variant>
        <vt:lpstr>Fonts Used</vt:lpstr>
      </vt:variant>
      <vt:variant>
        <vt:i4>5</vt:i4>
      </vt:variant>
      <vt:variant>
        <vt:lpstr>Design Template</vt:lpstr>
      </vt:variant>
      <vt:variant>
        <vt:i4>2</vt:i4>
      </vt:variant>
      <vt:variant>
        <vt:lpstr>Slide Titles</vt:lpstr>
      </vt:variant>
      <vt:variant>
        <vt:i4>40</vt:i4>
      </vt:variant>
    </vt:vector>
  </HeadingPairs>
  <TitlesOfParts>
    <vt:vector size="47" baseType="lpstr">
      <vt:lpstr>Tahoma</vt:lpstr>
      <vt:lpstr>Arial</vt:lpstr>
      <vt:lpstr>Wingdings</vt:lpstr>
      <vt:lpstr>Calibri</vt:lpstr>
      <vt:lpstr>Symbol</vt:lpstr>
      <vt:lpstr>Balance</vt:lpstr>
      <vt:lpstr>Balance</vt:lpstr>
      <vt:lpstr>Slide 1</vt:lpstr>
      <vt:lpstr>Slide 2</vt:lpstr>
      <vt:lpstr>Slide 3</vt:lpstr>
      <vt:lpstr>Pravo branioca da pregleda spise i dokumentaciju</vt:lpstr>
      <vt:lpstr>     Postupak za primjenu mjere</vt:lpstr>
      <vt:lpstr>Odlučivanje po prijedlogu</vt:lpstr>
      <vt:lpstr>Nakon podizanja optužnice </vt:lpstr>
      <vt:lpstr>Kontradiktornost između ove mjere i prava odbrane na uvid  u sve spise i dokaze </vt:lpstr>
      <vt:lpstr>Slide 9</vt:lpstr>
      <vt:lpstr>Slide 10</vt:lpstr>
      <vt:lpstr>Procjena ugroženosti svjedoka  </vt:lpstr>
      <vt:lpstr>Pravilna procjena potrebe određivanja dodatnih mjera</vt:lpstr>
      <vt:lpstr>Primjena mjere</vt:lpstr>
      <vt:lpstr>Postupak za određivanje mjere</vt:lpstr>
      <vt:lpstr>Slide 15</vt:lpstr>
      <vt:lpstr>Slide 16</vt:lpstr>
      <vt:lpstr>Iz prakse Suda BiH</vt:lpstr>
      <vt:lpstr>Predmet Ljubinac </vt:lpstr>
      <vt:lpstr>Ravnoteža između mjere anonimnosti i prava optuženog na pravično suđenje </vt:lpstr>
      <vt:lpstr>Dokazna snaga iskaza anonimnih svjedoka </vt:lpstr>
      <vt:lpstr>Slide 21</vt:lpstr>
      <vt:lpstr>Definicija pojma zaštićenog svjedoka</vt:lpstr>
      <vt:lpstr>Posebna kategorija zaštićenih svjedoka</vt:lpstr>
      <vt:lpstr>Podnošenje prijedloga za saslušanje zaštićenog svjedoka</vt:lpstr>
      <vt:lpstr>Nadležnost za odlučivanje po prijedlogu</vt:lpstr>
      <vt:lpstr>Donošenje odluke po prijedlogu za saslušanje zaštićenog svjedoka</vt:lpstr>
      <vt:lpstr> Dostavljanje odluke i pravo na žalbu </vt:lpstr>
      <vt:lpstr>Odlučivanje po žalbi</vt:lpstr>
      <vt:lpstr>Saslušanje zaštićenog svjedoka</vt:lpstr>
      <vt:lpstr>Pouke svjedoku</vt:lpstr>
      <vt:lpstr>Zapisnik o saslušanju </vt:lpstr>
      <vt:lpstr>Obaveze suda u cilju obezbjeđenja povjerljivosti zapisnika  </vt:lpstr>
      <vt:lpstr>Korišćenje iskaza zaštićenog svjedoka</vt:lpstr>
      <vt:lpstr>Dodatna pitanja</vt:lpstr>
      <vt:lpstr> Izuzetak od načela neposrednosti </vt:lpstr>
      <vt:lpstr>Neophodnost drugih dokaza za donošenje presude </vt:lpstr>
      <vt:lpstr>Praksa Evropskog suda za ljudska prava</vt:lpstr>
      <vt:lpstr>Predmet Van Mechelen i drugi protiv Holandije</vt:lpstr>
      <vt:lpstr>Predmet Doorson protiv Holandije</vt:lpstr>
      <vt:lpstr>Slide 40</vt:lpstr>
    </vt:vector>
  </TitlesOfParts>
  <Company>Sud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PODMODUL      SADRŽAJ PISMENO IZRAĐENE PRESUDE</dc:title>
  <dc:creator>aamc1117</dc:creator>
  <cp:lastModifiedBy>korisnik</cp:lastModifiedBy>
  <cp:revision>280</cp:revision>
  <dcterms:created xsi:type="dcterms:W3CDTF">2012-03-22T12:49:59Z</dcterms:created>
  <dcterms:modified xsi:type="dcterms:W3CDTF">2014-02-24T09:13:45Z</dcterms:modified>
</cp:coreProperties>
</file>